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30"/>
  </p:notesMasterIdLst>
  <p:sldIdLst>
    <p:sldId id="256" r:id="rId3"/>
    <p:sldId id="258" r:id="rId4"/>
    <p:sldId id="264" r:id="rId5"/>
    <p:sldId id="257" r:id="rId6"/>
    <p:sldId id="346" r:id="rId7"/>
    <p:sldId id="333" r:id="rId8"/>
    <p:sldId id="336" r:id="rId9"/>
    <p:sldId id="358" r:id="rId10"/>
    <p:sldId id="369" r:id="rId11"/>
    <p:sldId id="371" r:id="rId12"/>
    <p:sldId id="370" r:id="rId13"/>
    <p:sldId id="339" r:id="rId14"/>
    <p:sldId id="372" r:id="rId15"/>
    <p:sldId id="373" r:id="rId16"/>
    <p:sldId id="375" r:id="rId17"/>
    <p:sldId id="376" r:id="rId18"/>
    <p:sldId id="374" r:id="rId19"/>
    <p:sldId id="377" r:id="rId20"/>
    <p:sldId id="386" r:id="rId21"/>
    <p:sldId id="387" r:id="rId22"/>
    <p:sldId id="388" r:id="rId23"/>
    <p:sldId id="265" r:id="rId24"/>
    <p:sldId id="259" r:id="rId25"/>
    <p:sldId id="357" r:id="rId26"/>
    <p:sldId id="266" r:id="rId27"/>
    <p:sldId id="260" r:id="rId28"/>
    <p:sldId id="302" r:id="rId29"/>
  </p:sldIdLst>
  <p:sldSz cx="12192000" cy="6858000"/>
  <p:notesSz cx="6858000" cy="9144000"/>
  <p:custDataLst>
    <p:tags r:id="rId3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80" userDrawn="1">
          <p15:clr>
            <a:srgbClr val="A4A3A4"/>
          </p15:clr>
        </p15:guide>
        <p15:guide id="2" pos="2006" userDrawn="1">
          <p15:clr>
            <a:srgbClr val="A4A3A4"/>
          </p15:clr>
        </p15:guide>
        <p15:guide id="3" pos="5669" userDrawn="1">
          <p15:clr>
            <a:srgbClr val="A4A3A4"/>
          </p15:clr>
        </p15:guide>
        <p15:guide id="4"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ACAC"/>
    <a:srgbClr val="F9C7C7"/>
    <a:srgbClr val="E8E8E8"/>
    <a:srgbClr val="D5D5D5"/>
    <a:srgbClr val="C0C0C0"/>
    <a:srgbClr val="FDE7E7"/>
    <a:srgbClr val="FBD9D9"/>
    <a:srgbClr val="F8C0C0"/>
    <a:srgbClr val="A112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29" autoAdjust="0"/>
    <p:restoredTop sz="94660"/>
  </p:normalViewPr>
  <p:slideViewPr>
    <p:cSldViewPr snapToGrid="0" showGuides="1">
      <p:cViewPr varScale="1">
        <p:scale>
          <a:sx n="100" d="100"/>
          <a:sy n="100" d="100"/>
        </p:scale>
        <p:origin x="1218" y="84"/>
      </p:cViewPr>
      <p:guideLst>
        <p:guide orient="horz" pos="3380"/>
        <p:guide pos="2006"/>
        <p:guide pos="5669"/>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gs" Target="tags/tag49.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B08043-7B73-4AEA-A83B-1845838945A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6F9D89-0FA3-4657-B495-A12000107B2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A2A463C-8A17-4A8D-B0B4-7766AA8D53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A1F0E9-3BF6-457F-9976-1858A2C91091}" type="slidenum">
              <a:rPr lang="zh-CN" altLang="en-US" smtClean="0"/>
            </a:fld>
            <a:endParaRPr lang="zh-CN" altLang="en-US"/>
          </a:p>
        </p:txBody>
      </p:sp>
      <p:pic>
        <p:nvPicPr>
          <p:cNvPr id="2" name="图片 1" descr="1"/>
          <p:cNvPicPr>
            <a:picLocks noChangeAspect="1"/>
          </p:cNvPicPr>
          <p:nvPr userDrawn="1"/>
        </p:nvPicPr>
        <p:blipFill>
          <a:blip r:embed="rId2"/>
          <a:stretch>
            <a:fillRect/>
          </a:stretch>
        </p:blipFill>
        <p:spPr>
          <a:xfrm>
            <a:off x="10311130" y="180975"/>
            <a:ext cx="1731010" cy="586105"/>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2" name="矩形 1"/>
          <p:cNvSpPr/>
          <p:nvPr userDrawn="1"/>
        </p:nvSpPr>
        <p:spPr>
          <a:xfrm>
            <a:off x="0" y="0"/>
            <a:ext cx="1603948"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4" name="日期占位符 3"/>
          <p:cNvSpPr>
            <a:spLocks noGrp="1"/>
          </p:cNvSpPr>
          <p:nvPr>
            <p:ph type="dt" sz="half" idx="10"/>
          </p:nvPr>
        </p:nvSpPr>
        <p:spPr/>
        <p:txBody>
          <a:bodyPr/>
          <a:lstStyle/>
          <a:p>
            <a:fld id="{8A2A463C-8A17-4A8D-B0B4-7766AA8D5330}"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FAA1F0E9-3BF6-457F-9976-1858A2C91091}" type="slidenum">
              <a:rPr lang="zh-CN" altLang="en-US" smtClean="0"/>
            </a:fld>
            <a:endParaRPr lang="zh-CN" altLang="en-US"/>
          </a:p>
        </p:txBody>
      </p:sp>
      <p:pic>
        <p:nvPicPr>
          <p:cNvPr id="3" name="图片 2" descr="1"/>
          <p:cNvPicPr>
            <a:picLocks noChangeAspect="1"/>
          </p:cNvPicPr>
          <p:nvPr userDrawn="1">
            <p:custDataLst>
              <p:tags r:id="rId2"/>
            </p:custDataLst>
          </p:nvPr>
        </p:nvPicPr>
        <p:blipFill>
          <a:blip r:embed="rId3"/>
          <a:stretch>
            <a:fillRect/>
          </a:stretch>
        </p:blipFill>
        <p:spPr>
          <a:xfrm>
            <a:off x="10311130" y="180975"/>
            <a:ext cx="1731010" cy="58610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1_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24EE297-474B-4A86-A7C8-228BCE0B587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0877DEB-90F5-4A8C-8837-7104AE75A0B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2A463C-8A17-4A8D-B0B4-7766AA8D5330}"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A1F0E9-3BF6-457F-9976-1858A2C91091}"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jpeg"/><Relationship Id="rId2" Type="http://schemas.openxmlformats.org/officeDocument/2006/relationships/tags" Target="../tags/tag23.xml"/><Relationship Id="rId1" Type="http://schemas.openxmlformats.org/officeDocument/2006/relationships/tags" Target="../tags/tag22.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5.xml"/><Relationship Id="rId2" Type="http://schemas.openxmlformats.org/officeDocument/2006/relationships/image" Target="../media/image8.jpeg"/><Relationship Id="rId1" Type="http://schemas.openxmlformats.org/officeDocument/2006/relationships/tags" Target="../tags/tag24.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jpeg"/><Relationship Id="rId2" Type="http://schemas.openxmlformats.org/officeDocument/2006/relationships/tags" Target="../tags/tag27.xml"/><Relationship Id="rId1" Type="http://schemas.openxmlformats.org/officeDocument/2006/relationships/tags" Target="../tags/tag26.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0.jpeg"/><Relationship Id="rId2" Type="http://schemas.openxmlformats.org/officeDocument/2006/relationships/tags" Target="../tags/tag37.xml"/><Relationship Id="rId1" Type="http://schemas.openxmlformats.org/officeDocument/2006/relationships/tags" Target="../tags/tag36.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0.xml"/><Relationship Id="rId3" Type="http://schemas.openxmlformats.org/officeDocument/2006/relationships/image" Target="../media/image11.jpeg"/><Relationship Id="rId2" Type="http://schemas.openxmlformats.org/officeDocument/2006/relationships/tags" Target="../tags/tag39.xml"/><Relationship Id="rId1" Type="http://schemas.openxmlformats.org/officeDocument/2006/relationships/tags" Target="../tags/tag38.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3.xml"/><Relationship Id="rId3" Type="http://schemas.openxmlformats.org/officeDocument/2006/relationships/image" Target="../media/image12.jpeg"/><Relationship Id="rId2" Type="http://schemas.openxmlformats.org/officeDocument/2006/relationships/tags" Target="../tags/tag42.xml"/><Relationship Id="rId1" Type="http://schemas.openxmlformats.org/officeDocument/2006/relationships/tags" Target="../tags/tag41.xml"/></Relationships>
</file>

<file path=ppt/slides/_rels/slide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1" Type="http://schemas.openxmlformats.org/officeDocument/2006/relationships/slideLayout" Target="../slideLayouts/slideLayout1.xml"/><Relationship Id="rId10" Type="http://schemas.openxmlformats.org/officeDocument/2006/relationships/tags" Target="../tags/tag1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46.xml"/><Relationship Id="rId3" Type="http://schemas.openxmlformats.org/officeDocument/2006/relationships/image" Target="../media/image13.jpeg"/><Relationship Id="rId2" Type="http://schemas.openxmlformats.org/officeDocument/2006/relationships/tags" Target="../tags/tag45.xml"/><Relationship Id="rId1" Type="http://schemas.openxmlformats.org/officeDocument/2006/relationships/tags" Target="../tags/tag44.xml"/></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jpeg"/><Relationship Id="rId2" Type="http://schemas.openxmlformats.org/officeDocument/2006/relationships/tags" Target="../tags/tag48.xml"/><Relationship Id="rId1" Type="http://schemas.openxmlformats.org/officeDocument/2006/relationships/tags" Target="../tags/tag4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6.xml"/><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tags" Target="../tags/tag15.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image" Target="../media/image6.jpeg"/><Relationship Id="rId1" Type="http://schemas.openxmlformats.org/officeDocument/2006/relationships/tags" Target="../tags/tag17.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p:cNvSpPr/>
          <p:nvPr/>
        </p:nvSpPr>
        <p:spPr>
          <a:xfrm>
            <a:off x="0" y="6008914"/>
            <a:ext cx="12192000" cy="849086"/>
          </a:xfrm>
          <a:custGeom>
            <a:avLst/>
            <a:gdLst>
              <a:gd name="connsiteX0" fmla="*/ 0 w 12192000"/>
              <a:gd name="connsiteY0" fmla="*/ 0 h 1592262"/>
              <a:gd name="connsiteX1" fmla="*/ 3203 w 12192000"/>
              <a:gd name="connsiteY1" fmla="*/ 0 h 1592262"/>
              <a:gd name="connsiteX2" fmla="*/ 198051 w 12192000"/>
              <a:gd name="connsiteY2" fmla="*/ 37448 h 1592262"/>
              <a:gd name="connsiteX3" fmla="*/ 6115050 w 12192000"/>
              <a:gd name="connsiteY3" fmla="*/ 868362 h 1592262"/>
              <a:gd name="connsiteX4" fmla="*/ 12172950 w 12192000"/>
              <a:gd name="connsiteY4" fmla="*/ 11112 h 1592262"/>
              <a:gd name="connsiteX5" fmla="*/ 12192000 w 12192000"/>
              <a:gd name="connsiteY5" fmla="*/ 6960 h 1592262"/>
              <a:gd name="connsiteX6" fmla="*/ 12192000 w 12192000"/>
              <a:gd name="connsiteY6" fmla="*/ 1592262 h 1592262"/>
              <a:gd name="connsiteX7" fmla="*/ 0 w 12192000"/>
              <a:gd name="connsiteY7" fmla="*/ 1592262 h 159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592262">
                <a:moveTo>
                  <a:pt x="0" y="0"/>
                </a:moveTo>
                <a:lnTo>
                  <a:pt x="3203" y="0"/>
                </a:lnTo>
                <a:lnTo>
                  <a:pt x="198051" y="37448"/>
                </a:lnTo>
                <a:cubicBezTo>
                  <a:pt x="1478682" y="287561"/>
                  <a:pt x="4207074" y="865386"/>
                  <a:pt x="6115050" y="868362"/>
                </a:cubicBezTo>
                <a:cubicBezTo>
                  <a:pt x="8150225" y="871537"/>
                  <a:pt x="10950575" y="233362"/>
                  <a:pt x="12172950" y="11112"/>
                </a:cubicBezTo>
                <a:lnTo>
                  <a:pt x="12192000" y="6960"/>
                </a:lnTo>
                <a:lnTo>
                  <a:pt x="12192000" y="1592262"/>
                </a:lnTo>
                <a:lnTo>
                  <a:pt x="0" y="159226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3" name="文本框 22"/>
          <p:cNvSpPr txBox="1"/>
          <p:nvPr/>
        </p:nvSpPr>
        <p:spPr>
          <a:xfrm>
            <a:off x="4185285" y="3608070"/>
            <a:ext cx="3965575" cy="1122680"/>
          </a:xfrm>
          <a:prstGeom prst="rect">
            <a:avLst/>
          </a:prstGeom>
          <a:noFill/>
        </p:spPr>
        <p:txBody>
          <a:bodyPr wrap="square">
            <a:noAutofit/>
          </a:bodyPr>
          <a:lstStyle/>
          <a:p>
            <a:pPr algn="ctr"/>
            <a:r>
              <a:rPr lang="zh-CN" altLang="en-US" sz="4400" dirty="0"/>
              <a:t>学习进展汇报</a:t>
            </a:r>
            <a:endParaRPr lang="zh-CN" altLang="en-US" sz="4400" dirty="0"/>
          </a:p>
        </p:txBody>
      </p:sp>
      <p:grpSp>
        <p:nvGrpSpPr>
          <p:cNvPr id="26" name="组合 25"/>
          <p:cNvGrpSpPr/>
          <p:nvPr/>
        </p:nvGrpSpPr>
        <p:grpSpPr>
          <a:xfrm>
            <a:off x="406400" y="0"/>
            <a:ext cx="1930400" cy="513715"/>
            <a:chOff x="406529" y="0"/>
            <a:chExt cx="1282523" cy="513472"/>
          </a:xfrm>
        </p:grpSpPr>
        <p:sp>
          <p:nvSpPr>
            <p:cNvPr id="24" name="矩形 23"/>
            <p:cNvSpPr/>
            <p:nvPr/>
          </p:nvSpPr>
          <p:spPr>
            <a:xfrm>
              <a:off x="406529" y="0"/>
              <a:ext cx="1282523" cy="513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5" name="文本框 24"/>
            <p:cNvSpPr txBox="1"/>
            <p:nvPr/>
          </p:nvSpPr>
          <p:spPr>
            <a:xfrm>
              <a:off x="422952" y="72070"/>
              <a:ext cx="1249680" cy="368126"/>
            </a:xfrm>
            <a:prstGeom prst="rect">
              <a:avLst/>
            </a:prstGeom>
            <a:noFill/>
          </p:spPr>
          <p:txBody>
            <a:bodyPr wrap="square" rtlCol="0">
              <a:spAutoFit/>
            </a:bodyPr>
            <a:lstStyle/>
            <a:p>
              <a:pPr algn="ctr"/>
              <a:r>
                <a:rPr lang="zh-CN" altLang="en-US" b="1" spc="300" dirty="0">
                  <a:solidFill>
                    <a:schemeClr val="bg1"/>
                  </a:solidFill>
                </a:rPr>
                <a:t>学习进展汇报</a:t>
              </a:r>
              <a:endParaRPr lang="zh-CN" altLang="en-US" b="1" spc="300" dirty="0">
                <a:solidFill>
                  <a:schemeClr val="bg1"/>
                </a:solidFill>
              </a:endParaRPr>
            </a:p>
          </p:txBody>
        </p:sp>
      </p:grpSp>
      <p:sp>
        <p:nvSpPr>
          <p:cNvPr id="28" name="文本框 27"/>
          <p:cNvSpPr txBox="1"/>
          <p:nvPr/>
        </p:nvSpPr>
        <p:spPr>
          <a:xfrm>
            <a:off x="5182235" y="5344795"/>
            <a:ext cx="1972310" cy="410210"/>
          </a:xfrm>
          <a:prstGeom prst="rect">
            <a:avLst/>
          </a:prstGeom>
          <a:noFill/>
        </p:spPr>
        <p:txBody>
          <a:bodyPr wrap="none" rtlCol="0">
            <a:noAutofit/>
          </a:bodyPr>
          <a:lstStyle/>
          <a:p>
            <a:r>
              <a:rPr lang="zh-CN" altLang="en-US" sz="2000" dirty="0"/>
              <a:t>汇报人：</a:t>
            </a:r>
            <a:r>
              <a:rPr lang="zh-CN" altLang="en-US" sz="2000" dirty="0"/>
              <a:t>曹思雨</a:t>
            </a:r>
            <a:endParaRPr lang="zh-CN" altLang="en-US" sz="2000" dirty="0"/>
          </a:p>
        </p:txBody>
      </p:sp>
      <p:pic>
        <p:nvPicPr>
          <p:cNvPr id="3" name="图片 2" descr="3"/>
          <p:cNvPicPr>
            <a:picLocks noChangeAspect="1"/>
          </p:cNvPicPr>
          <p:nvPr/>
        </p:nvPicPr>
        <p:blipFill>
          <a:blip r:embed="rId1"/>
          <a:stretch>
            <a:fillRect/>
          </a:stretch>
        </p:blipFill>
        <p:spPr>
          <a:xfrm>
            <a:off x="4828540" y="782955"/>
            <a:ext cx="2679065" cy="264604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2197735" cy="460375"/>
          </a:xfrm>
          <a:prstGeom prst="rect">
            <a:avLst/>
          </a:prstGeom>
          <a:noFill/>
        </p:spPr>
        <p:txBody>
          <a:bodyPr wrap="none" rtlCol="0">
            <a:spAutoFit/>
          </a:bodyPr>
          <a:lstStyle/>
          <a:p>
            <a:pPr algn="l"/>
            <a:r>
              <a:rPr lang="zh-CN" altLang="en-US" sz="2400" b="1" dirty="0">
                <a:solidFill>
                  <a:schemeClr val="accent1"/>
                </a:solidFill>
                <a:sym typeface="+mn-ea"/>
              </a:rPr>
              <a:t>QN-MHP模型</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6292850" y="1517015"/>
            <a:ext cx="5773420" cy="487934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进行了NGOMSL风格的任务分析，以便模型可以在网络中不同服务器之间路由和处理实体（信息</a:t>
            </a:r>
            <a:r>
              <a:rPr lang="zh-CN" altLang="en-US" sz="2000" dirty="0">
                <a:sym typeface="+mn-ea"/>
              </a:rPr>
              <a:t>）。</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次要任务的实体的感知处理时间由QN-MHP中的感知周期时间决定，认知处理时间由基于NGOMSL型任务的实体的处理周期数决定分析。</a:t>
            </a:r>
            <a:endParaRPr lang="zh-CN" altLang="en-US"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此外，在车内用户界面上，从方向盘到目标按钮的物理距离，以及按钮的大小，也被输入到模型中，以便实现Fitts'模型中的定律能够模拟车内消息的运动执行时间。</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endParaRPr lang="zh-CN" altLang="en-US" sz="2000" dirty="0"/>
          </a:p>
        </p:txBody>
      </p:sp>
      <p:pic>
        <p:nvPicPr>
          <p:cNvPr id="3" name="图片 3" descr="表3"/>
          <p:cNvPicPr>
            <a:picLocks noChangeAspect="1"/>
          </p:cNvPicPr>
          <p:nvPr/>
        </p:nvPicPr>
        <p:blipFill>
          <a:blip r:embed="rId3"/>
          <a:stretch>
            <a:fillRect/>
          </a:stretch>
        </p:blipFill>
        <p:spPr>
          <a:xfrm>
            <a:off x="1684020" y="1417955"/>
            <a:ext cx="4281805" cy="532828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2197735" cy="460375"/>
          </a:xfrm>
          <a:prstGeom prst="rect">
            <a:avLst/>
          </a:prstGeom>
          <a:noFill/>
        </p:spPr>
        <p:txBody>
          <a:bodyPr wrap="none" rtlCol="0">
            <a:spAutoFit/>
          </a:bodyPr>
          <a:lstStyle/>
          <a:p>
            <a:pPr algn="l"/>
            <a:r>
              <a:rPr lang="zh-CN" altLang="en-US" sz="2400" b="1" dirty="0">
                <a:solidFill>
                  <a:schemeClr val="accent1"/>
                </a:solidFill>
              </a:rPr>
              <a:t>QN-MHP</a:t>
            </a:r>
            <a:r>
              <a:rPr lang="zh-CN" altLang="en-US" sz="2400" b="1" dirty="0">
                <a:solidFill>
                  <a:schemeClr val="accent1"/>
                </a:solidFill>
              </a:rPr>
              <a:t>模型</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pic>
        <p:nvPicPr>
          <p:cNvPr id="4" name="图片 4" descr="图4"/>
          <p:cNvPicPr>
            <a:picLocks noChangeAspect="1"/>
          </p:cNvPicPr>
          <p:nvPr/>
        </p:nvPicPr>
        <p:blipFill>
          <a:blip r:embed="rId2"/>
          <a:stretch>
            <a:fillRect/>
          </a:stretch>
        </p:blipFill>
        <p:spPr>
          <a:xfrm>
            <a:off x="3325495" y="1214120"/>
            <a:ext cx="5927725" cy="3999865"/>
          </a:xfrm>
          <a:prstGeom prst="rect">
            <a:avLst/>
          </a:prstGeom>
        </p:spPr>
      </p:pic>
      <p:sp>
        <p:nvSpPr>
          <p:cNvPr id="2" name="文本框 1"/>
          <p:cNvSpPr txBox="1"/>
          <p:nvPr>
            <p:custDataLst>
              <p:tags r:id="rId3"/>
            </p:custDataLst>
          </p:nvPr>
        </p:nvSpPr>
        <p:spPr>
          <a:xfrm>
            <a:off x="1947545" y="5213985"/>
            <a:ext cx="9790430" cy="1487805"/>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sym typeface="+mn-ea"/>
              </a:rPr>
              <a:t>如图，显示了在</a:t>
            </a:r>
            <a:r>
              <a:rPr lang="zh-CN" altLang="en-US" sz="2000" b="1" dirty="0">
                <a:latin typeface="微软雅黑" panose="020B0503020204020204" charset="-122"/>
                <a:ea typeface="微软雅黑" panose="020B0503020204020204" charset="-122"/>
                <a:cs typeface="微软雅黑" panose="020B0503020204020204" charset="-122"/>
                <a:sym typeface="+mn-ea"/>
              </a:rPr>
              <a:t>Promodel</a:t>
            </a:r>
            <a:r>
              <a:rPr lang="zh-CN" altLang="en-US" sz="2000" dirty="0">
                <a:latin typeface="微软雅黑" panose="020B0503020204020204" charset="-122"/>
                <a:ea typeface="微软雅黑" panose="020B0503020204020204" charset="-122"/>
                <a:cs typeface="微软雅黑" panose="020B0503020204020204" charset="-122"/>
                <a:sym typeface="+mn-ea"/>
              </a:rPr>
              <a:t>仿真环境中，开发的仿真模型在模拟驾驶中的多任务情况时的快照。模型每次行驶的道路总长度为5公里（模型使用不同的随机数集进行了六次重复）。</a:t>
            </a:r>
            <a:endParaRPr lang="zh-CN" altLang="en-US" sz="2000"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811020" y="1160145"/>
            <a:ext cx="10107295" cy="2753995"/>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b="1" dirty="0">
                <a:latin typeface="微软雅黑" panose="020B0503020204020204" charset="-122"/>
                <a:ea typeface="微软雅黑" panose="020B0503020204020204" charset="-122"/>
                <a:cs typeface="微软雅黑" panose="020B0503020204020204" charset="-122"/>
                <a:sym typeface="+mn-ea"/>
              </a:rPr>
              <a:t>消息控制器（</a:t>
            </a:r>
            <a:r>
              <a:rPr lang="zh-CN" altLang="en-US" sz="2000" b="1" dirty="0">
                <a:latin typeface="微软雅黑" panose="020B0503020204020204" charset="-122"/>
                <a:ea typeface="微软雅黑" panose="020B0503020204020204" charset="-122"/>
                <a:cs typeface="微软雅黑" panose="020B0503020204020204" charset="-122"/>
                <a:sym typeface="+mn-ea"/>
              </a:rPr>
              <a:t>MC）中用于确定消息之间的最佳延迟时间的详细算法</a:t>
            </a:r>
            <a:endParaRPr lang="zh-CN" altLang="en-US" sz="2000" dirty="0">
              <a:latin typeface="微软雅黑" panose="020B0503020204020204" charset="-122"/>
              <a:ea typeface="微软雅黑" panose="020B0503020204020204" charset="-122"/>
              <a:cs typeface="微软雅黑" panose="020B0503020204020204" charset="-122"/>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在使用QN-MHP获得模拟工作负载和驾驶员性能后，QN-MHP AWMS中的MC的功能是使用一定的算法确定车载系统消息之间的最佳延迟时间。</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一旦知道最佳延迟时间，MC就会根据不同的驾驶情况调节这些消息的速率。</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u="sng" dirty="0"/>
              <a:t>工作负载维度(ODelay</a:t>
            </a:r>
            <a:r>
              <a:rPr lang="zh-CN" altLang="en-US" sz="2000" u="sng" baseline="-25000" dirty="0"/>
              <a:t>WL</a:t>
            </a:r>
            <a:r>
              <a:rPr lang="zh-CN" altLang="en-US" sz="2000" u="sng" dirty="0"/>
              <a:t>)</a:t>
            </a:r>
            <a:r>
              <a:rPr lang="zh-CN" altLang="en-US" sz="2000" dirty="0"/>
              <a:t>、</a:t>
            </a:r>
            <a:r>
              <a:rPr lang="zh-CN" altLang="en-US" sz="2000" u="sng" dirty="0"/>
              <a:t>车道位置SDLP维数(ODelay</a:t>
            </a:r>
            <a:r>
              <a:rPr lang="zh-CN" altLang="en-US" sz="2000" u="sng" baseline="-25000" dirty="0"/>
              <a:t>1SDLP</a:t>
            </a:r>
            <a:r>
              <a:rPr lang="zh-CN" altLang="en-US" sz="2000" u="sng" dirty="0"/>
              <a:t>)的SD</a:t>
            </a:r>
            <a:r>
              <a:rPr lang="zh-CN" altLang="en-US" sz="2000" dirty="0"/>
              <a:t>和</a:t>
            </a:r>
            <a:r>
              <a:rPr lang="zh-CN" altLang="en-US" sz="2000" u="sng" dirty="0"/>
              <a:t>次要任务维度(ODelay</a:t>
            </a:r>
            <a:r>
              <a:rPr lang="zh-CN" altLang="en-US" sz="2000" u="sng" baseline="-25000" dirty="0"/>
              <a:t>ST</a:t>
            </a:r>
            <a:r>
              <a:rPr lang="zh-CN" altLang="en-US" sz="2000" u="sng" dirty="0"/>
              <a:t>)的RT</a:t>
            </a:r>
            <a:r>
              <a:rPr lang="zh-CN" altLang="en-US" sz="2000" dirty="0"/>
              <a:t>的最佳延迟时间ODelay可以使用以下算法获得</a:t>
            </a:r>
            <a:endParaRPr lang="zh-CN" altLang="en-US" sz="2000" dirty="0"/>
          </a:p>
        </p:txBody>
      </p:sp>
      <p:sp>
        <p:nvSpPr>
          <p:cNvPr id="2" name="文本框 1"/>
          <p:cNvSpPr txBox="1"/>
          <p:nvPr/>
        </p:nvSpPr>
        <p:spPr>
          <a:xfrm>
            <a:off x="1947636" y="700008"/>
            <a:ext cx="2835275" cy="460375"/>
          </a:xfrm>
          <a:prstGeom prst="rect">
            <a:avLst/>
          </a:prstGeom>
          <a:noFill/>
        </p:spPr>
        <p:txBody>
          <a:bodyPr wrap="none" rtlCol="0">
            <a:spAutoFit/>
          </a:bodyPr>
          <a:p>
            <a:pPr algn="l"/>
            <a:r>
              <a:rPr lang="zh-CN" altLang="en-US" sz="2400" b="1" dirty="0">
                <a:solidFill>
                  <a:schemeClr val="accent1"/>
                </a:solidFill>
              </a:rPr>
              <a:t>消息控制器（MC）</a:t>
            </a:r>
            <a:endParaRPr lang="zh-CN" altLang="en-US" sz="2400" b="1" dirty="0">
              <a:solidFill>
                <a:schemeClr val="accent1"/>
              </a:solidFill>
            </a:endParaRPr>
          </a:p>
        </p:txBody>
      </p:sp>
      <p:pic>
        <p:nvPicPr>
          <p:cNvPr id="17" name="图片 17" descr="表4"/>
          <p:cNvPicPr>
            <a:picLocks noChangeAspect="1"/>
          </p:cNvPicPr>
          <p:nvPr/>
        </p:nvPicPr>
        <p:blipFill>
          <a:blip r:embed="rId3"/>
          <a:srcRect l="17832" t="26345" r="18509"/>
          <a:stretch>
            <a:fillRect/>
          </a:stretch>
        </p:blipFill>
        <p:spPr>
          <a:xfrm>
            <a:off x="2623185" y="3975735"/>
            <a:ext cx="4476750" cy="28638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811020" y="1160145"/>
            <a:ext cx="10107295" cy="517906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说明：</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a:t>
            </a:r>
            <a:r>
              <a:rPr lang="en-US" altLang="zh-CN" sz="2000" dirty="0"/>
              <a:t>1</a:t>
            </a:r>
            <a:r>
              <a:rPr lang="zh-CN" altLang="en-US" sz="2000" dirty="0"/>
              <a:t>）单位</a:t>
            </a:r>
            <a:r>
              <a:rPr lang="zh-CN" altLang="en-US" sz="2000" dirty="0"/>
              <a:t>设置：</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工作负载</a:t>
            </a:r>
            <a:r>
              <a:rPr lang="zh-CN" altLang="en-US" sz="2000" dirty="0">
                <a:sym typeface="+mn-ea"/>
              </a:rPr>
              <a:t>M</a:t>
            </a:r>
            <a:r>
              <a:rPr lang="zh-CN" altLang="en-US" sz="2000" baseline="-25000" dirty="0">
                <a:sym typeface="+mn-ea"/>
              </a:rPr>
              <a:t>WL</a:t>
            </a:r>
            <a:r>
              <a:rPr lang="zh-CN" altLang="en-US" sz="2000" dirty="0"/>
              <a:t>中的主要单位</a:t>
            </a:r>
            <a:r>
              <a:rPr lang="zh-CN" altLang="en-US" sz="2000" dirty="0">
                <a:sym typeface="+mn-ea"/>
              </a:rPr>
              <a:t>设为</a:t>
            </a:r>
            <a:r>
              <a:rPr lang="en-US" altLang="zh-CN" sz="2000" dirty="0">
                <a:sym typeface="+mn-ea"/>
              </a:rPr>
              <a:t>10</a:t>
            </a:r>
            <a:r>
              <a:rPr lang="zh-CN" altLang="en-US" sz="2000" dirty="0">
                <a:sym typeface="+mn-ea"/>
              </a:rPr>
              <a:t>；</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车道位置M</a:t>
            </a:r>
            <a:r>
              <a:rPr lang="zh-CN" altLang="en-US" sz="2000" baseline="-25000" dirty="0"/>
              <a:t>SD</a:t>
            </a:r>
            <a:r>
              <a:rPr lang="zh-CN" altLang="en-US" sz="2000" dirty="0"/>
              <a:t>的SDs中的主要单位设为0.1；</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次要任务M</a:t>
            </a:r>
            <a:r>
              <a:rPr lang="zh-CN" altLang="en-US" sz="2000" baseline="-25000" dirty="0"/>
              <a:t>ST</a:t>
            </a:r>
            <a:r>
              <a:rPr lang="zh-CN" altLang="en-US" sz="2000" dirty="0"/>
              <a:t>的平均RT中的主要单位设为1s。</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a:t>
            </a:r>
            <a:r>
              <a:rPr lang="en-US" altLang="zh-CN" sz="2000" dirty="0"/>
              <a:t>2</a:t>
            </a:r>
            <a:r>
              <a:rPr lang="zh-CN" altLang="en-US" sz="2000" dirty="0"/>
              <a:t>）</a:t>
            </a:r>
            <a:r>
              <a:rPr lang="zh-CN" altLang="en-US" sz="2000" dirty="0">
                <a:sym typeface="+mn-ea"/>
              </a:rPr>
              <a:t>最佳延迟时间获得</a:t>
            </a:r>
            <a:r>
              <a:rPr lang="zh-CN" altLang="en-US" sz="2000" dirty="0">
                <a:sym typeface="+mn-ea"/>
              </a:rPr>
              <a:t>方式：</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考虑上述三个维度的情况下，在特定速度和弯道条件下的最佳延迟时间获得</a:t>
            </a:r>
            <a:r>
              <a:rPr lang="zh-CN" altLang="en-US" sz="2000" dirty="0">
                <a:sym typeface="+mn-ea"/>
              </a:rPr>
              <a:t>方式：</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ODelay=Max{W</a:t>
            </a:r>
            <a:r>
              <a:rPr lang="zh-CN" altLang="en-US" sz="2000" baseline="-25000" dirty="0"/>
              <a:t>WL</a:t>
            </a:r>
            <a:r>
              <a:rPr lang="zh-CN" altLang="en-US" sz="2000" dirty="0"/>
              <a:t>ODelay</a:t>
            </a:r>
            <a:r>
              <a:rPr lang="zh-CN" altLang="en-US" sz="2000" baseline="-25000" dirty="0"/>
              <a:t>WL</a:t>
            </a:r>
            <a:r>
              <a:rPr lang="zh-CN" altLang="en-US" sz="2000" dirty="0"/>
              <a:t>,W</a:t>
            </a:r>
            <a:r>
              <a:rPr lang="zh-CN" altLang="en-US" sz="2000" baseline="-25000" dirty="0"/>
              <a:t>SDLP</a:t>
            </a:r>
            <a:r>
              <a:rPr lang="zh-CN" altLang="en-US" sz="2000" dirty="0"/>
              <a:t>ODelay</a:t>
            </a:r>
            <a:r>
              <a:rPr lang="zh-CN" altLang="en-US" sz="2000" baseline="-25000" dirty="0"/>
              <a:t>SDLP</a:t>
            </a:r>
            <a:r>
              <a:rPr lang="zh-CN" altLang="en-US" sz="2000" dirty="0"/>
              <a:t>，W</a:t>
            </a:r>
            <a:r>
              <a:rPr lang="zh-CN" altLang="en-US" sz="2000" baseline="-25000" dirty="0"/>
              <a:t>ST</a:t>
            </a:r>
            <a:r>
              <a:rPr lang="zh-CN" altLang="en-US" sz="2000" dirty="0"/>
              <a:t>ODelay</a:t>
            </a:r>
            <a:r>
              <a:rPr lang="zh-CN" altLang="en-US" sz="2000" baseline="-25000" dirty="0"/>
              <a:t>ST</a:t>
            </a:r>
            <a:r>
              <a:rPr lang="zh-CN" altLang="en-US" sz="2000" dirty="0"/>
              <a:t>}</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其中，取ODelay</a:t>
            </a:r>
            <a:r>
              <a:rPr lang="zh-CN" altLang="en-US" sz="2000" baseline="-25000" dirty="0"/>
              <a:t>WL</a:t>
            </a:r>
            <a:r>
              <a:rPr lang="zh-CN" altLang="en-US" sz="2000" dirty="0"/>
              <a:t>、ODelay</a:t>
            </a:r>
            <a:r>
              <a:rPr lang="zh-CN" altLang="en-US" sz="2000" baseline="-25000" dirty="0"/>
              <a:t>SDLP</a:t>
            </a:r>
            <a:r>
              <a:rPr lang="zh-CN" altLang="en-US" sz="2000" dirty="0"/>
              <a:t>和ODelay</a:t>
            </a:r>
            <a:r>
              <a:rPr lang="zh-CN" altLang="en-US" sz="2000" baseline="-25000" dirty="0"/>
              <a:t>ST</a:t>
            </a:r>
            <a:r>
              <a:rPr lang="zh-CN" altLang="en-US" sz="2000" dirty="0"/>
              <a:t>的最大值，其权重W</a:t>
            </a:r>
            <a:r>
              <a:rPr lang="zh-CN" altLang="en-US" sz="2000" baseline="-25000" dirty="0"/>
              <a:t>WL</a:t>
            </a:r>
            <a:r>
              <a:rPr lang="zh-CN" altLang="en-US" sz="2000" dirty="0"/>
              <a:t>、W</a:t>
            </a:r>
            <a:r>
              <a:rPr lang="zh-CN" altLang="en-US" sz="2000" baseline="-25000" dirty="0"/>
              <a:t>SDLP</a:t>
            </a:r>
            <a:r>
              <a:rPr lang="zh-CN" altLang="en-US" sz="2000" dirty="0"/>
              <a:t>和W</a:t>
            </a:r>
            <a:r>
              <a:rPr lang="zh-CN" altLang="en-US" sz="2000" baseline="-25000" dirty="0"/>
              <a:t>ST</a:t>
            </a:r>
            <a:r>
              <a:rPr lang="zh-CN" altLang="en-US" sz="2000" dirty="0"/>
              <a:t>的默认值等于1，但可以根据工作负载、驾驶性能或次要任务性能的不同侧重点设置为0或1。</a:t>
            </a:r>
            <a:endParaRPr lang="zh-CN" altLang="en-US" sz="2000" dirty="0"/>
          </a:p>
        </p:txBody>
      </p:sp>
      <p:sp>
        <p:nvSpPr>
          <p:cNvPr id="2" name="文本框 1"/>
          <p:cNvSpPr txBox="1"/>
          <p:nvPr/>
        </p:nvSpPr>
        <p:spPr>
          <a:xfrm>
            <a:off x="1947636" y="700008"/>
            <a:ext cx="2835275" cy="460375"/>
          </a:xfrm>
          <a:prstGeom prst="rect">
            <a:avLst/>
          </a:prstGeom>
          <a:noFill/>
        </p:spPr>
        <p:txBody>
          <a:bodyPr wrap="none" rtlCol="0">
            <a:spAutoFit/>
          </a:bodyPr>
          <a:p>
            <a:pPr algn="l"/>
            <a:r>
              <a:rPr lang="zh-CN" altLang="en-US" sz="2400" b="1" dirty="0">
                <a:solidFill>
                  <a:schemeClr val="accent1"/>
                </a:solidFill>
                <a:sym typeface="+mn-ea"/>
              </a:rPr>
              <a:t>消息控制器（MC）</a:t>
            </a:r>
            <a:endParaRPr lang="zh-CN" altLang="en-US" sz="2400" b="1" dirty="0">
              <a:solidFill>
                <a:schemeClr val="accen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811020" y="1160145"/>
            <a:ext cx="10107295" cy="517906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利用上述获得</a:t>
            </a:r>
            <a:r>
              <a:rPr lang="zh-CN" altLang="en-US" sz="2000" dirty="0"/>
              <a:t>方式，最终可以</a:t>
            </a:r>
            <a:r>
              <a:rPr lang="zh-CN" altLang="en-US" sz="2000" dirty="0"/>
              <a:t>得出：</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dirty="0"/>
              <a:t>1</a:t>
            </a:r>
            <a:r>
              <a:rPr lang="zh-CN" altLang="en-US" sz="2000" dirty="0"/>
              <a:t>、关于</a:t>
            </a:r>
            <a:r>
              <a:rPr lang="zh-CN" altLang="en-US" sz="2000" u="sng" dirty="0"/>
              <a:t>年轻驾驶员</a:t>
            </a:r>
            <a:r>
              <a:rPr lang="zh-CN" altLang="en-US" sz="2000" dirty="0"/>
              <a:t>执行次要任务时四种驾驶条件下的最佳延迟的建议：</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1）65英里/小时曲线：延迟≥15秒；</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2）65英里/小时直行：延迟≥10秒；</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3）45英里/小时曲线：延迟≥10秒；</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4）45英里/小时直行：延迟≥5秒。</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dirty="0"/>
              <a:t>2</a:t>
            </a:r>
            <a:r>
              <a:rPr lang="zh-CN" altLang="en-US" sz="2000" dirty="0"/>
              <a:t>、关于</a:t>
            </a:r>
            <a:r>
              <a:rPr lang="zh-CN" altLang="en-US" sz="2000" u="sng" dirty="0"/>
              <a:t>老年驾驶员</a:t>
            </a:r>
            <a:r>
              <a:rPr lang="zh-CN" altLang="en-US" sz="2000" dirty="0"/>
              <a:t>执行次要任务时四种驾驶条件下的最佳延迟的建议：</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1）65英里/小时曲线：延迟≥15秒；</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2）65英里/小时直行：延迟≥10秒；</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3）45英里/小时曲线：延迟≥10秒；</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4）45英里/小时直行：延迟≥5秒。</a:t>
            </a:r>
            <a:endParaRPr lang="zh-CN" altLang="en-US" sz="2000" dirty="0"/>
          </a:p>
        </p:txBody>
      </p:sp>
      <p:sp>
        <p:nvSpPr>
          <p:cNvPr id="2" name="文本框 1"/>
          <p:cNvSpPr txBox="1"/>
          <p:nvPr/>
        </p:nvSpPr>
        <p:spPr>
          <a:xfrm>
            <a:off x="1947636" y="700008"/>
            <a:ext cx="2835275" cy="460375"/>
          </a:xfrm>
          <a:prstGeom prst="rect">
            <a:avLst/>
          </a:prstGeom>
          <a:noFill/>
        </p:spPr>
        <p:txBody>
          <a:bodyPr wrap="none" rtlCol="0">
            <a:spAutoFit/>
          </a:bodyPr>
          <a:p>
            <a:pPr algn="l"/>
            <a:r>
              <a:rPr lang="zh-CN" altLang="en-US" sz="2400" b="1" dirty="0">
                <a:solidFill>
                  <a:schemeClr val="accent1"/>
                </a:solidFill>
                <a:sym typeface="+mn-ea"/>
              </a:rPr>
              <a:t>消息控制器（MC）</a:t>
            </a:r>
            <a:endParaRPr lang="zh-CN" altLang="en-US" sz="2400" b="1" dirty="0">
              <a:solidFill>
                <a:schemeClr val="accen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947545" y="1214120"/>
            <a:ext cx="9886950" cy="572135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sz="2000" dirty="0">
                <a:sym typeface="+mn-ea"/>
              </a:rPr>
              <a:t>设计</a:t>
            </a:r>
            <a:r>
              <a:rPr lang="zh-CN" sz="2000" dirty="0">
                <a:sym typeface="+mn-ea"/>
              </a:rPr>
              <a:t>实验</a:t>
            </a:r>
            <a:r>
              <a:rPr sz="2000" dirty="0">
                <a:sym typeface="+mn-ea"/>
              </a:rPr>
              <a:t>来检验自适应系统</a:t>
            </a:r>
            <a:r>
              <a:rPr lang="zh-CN" sz="2000" dirty="0">
                <a:sym typeface="+mn-ea"/>
              </a:rPr>
              <a:t>，在</a:t>
            </a:r>
            <a:r>
              <a:rPr sz="2000" dirty="0"/>
              <a:t>减少驾驶员工作</a:t>
            </a:r>
            <a:r>
              <a:rPr lang="zh-CN" sz="2000" dirty="0"/>
              <a:t>量</a:t>
            </a:r>
            <a:r>
              <a:rPr sz="2000" dirty="0"/>
              <a:t>和提高驾驶员性能</a:t>
            </a:r>
            <a:r>
              <a:rPr lang="zh-CN" sz="2000" dirty="0"/>
              <a:t>方面</a:t>
            </a:r>
            <a:r>
              <a:rPr sz="2000" dirty="0"/>
              <a:t>的有效性</a:t>
            </a:r>
            <a:r>
              <a:rPr lang="zh-CN" sz="2000" dirty="0"/>
              <a:t>。</a:t>
            </a:r>
            <a:endParaRPr sz="2000" dirty="0"/>
          </a:p>
          <a:p>
            <a:pPr indent="508000" algn="just" fontAlgn="auto">
              <a:lnSpc>
                <a:spcPct val="150000"/>
              </a:lnSpc>
              <a:extLst>
                <a:ext uri="{35155182-B16C-46BC-9424-99874614C6A1}">
                  <wpsdc:indentchars xmlns:wpsdc="http://www.wps.cn/officeDocument/2017/drawingmlCustomData" val="200" checksum="282533468"/>
                </a:ext>
              </a:extLst>
            </a:pPr>
            <a:r>
              <a:rPr lang="en-US" sz="2000" b="1" dirty="0"/>
              <a:t>1</a:t>
            </a:r>
            <a:r>
              <a:rPr lang="zh-CN" altLang="en-US" sz="2000" b="1" dirty="0"/>
              <a:t>、</a:t>
            </a:r>
            <a:r>
              <a:rPr lang="zh-CN" sz="2000" b="1" dirty="0">
                <a:sym typeface="+mn-ea"/>
              </a:rPr>
              <a:t>实验设计：</a:t>
            </a:r>
            <a:endParaRPr sz="2000" dirty="0"/>
          </a:p>
          <a:p>
            <a:pPr indent="508000" algn="just" fontAlgn="auto">
              <a:lnSpc>
                <a:spcPct val="150000"/>
              </a:lnSpc>
              <a:extLst>
                <a:ext uri="{35155182-B16C-46BC-9424-99874614C6A1}">
                  <wpsdc:indentchars xmlns:wpsdc="http://www.wps.cn/officeDocument/2017/drawingmlCustomData" val="200" checksum="282533468"/>
                </a:ext>
              </a:extLst>
            </a:pPr>
            <a:r>
              <a:rPr lang="zh-CN" sz="2000" dirty="0"/>
              <a:t>（</a:t>
            </a:r>
            <a:r>
              <a:rPr lang="en-US" altLang="zh-CN" sz="2000" dirty="0"/>
              <a:t>1</a:t>
            </a:r>
            <a:r>
              <a:rPr lang="zh-CN" altLang="en-US" sz="2000" dirty="0"/>
              <a:t>）自变量：</a:t>
            </a:r>
            <a:r>
              <a:rPr sz="2000" dirty="0"/>
              <a:t>1）系统两种条件</a:t>
            </a:r>
            <a:r>
              <a:rPr lang="zh-CN" sz="2000" dirty="0"/>
              <a:t>：</a:t>
            </a:r>
            <a:r>
              <a:rPr sz="2000" dirty="0"/>
              <a:t>随机与自适应</a:t>
            </a:r>
            <a:endParaRPr sz="2000" dirty="0"/>
          </a:p>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dirty="0"/>
              <a:t>                      2</a:t>
            </a:r>
            <a:r>
              <a:rPr lang="zh-CN" altLang="en-US" sz="2000" dirty="0"/>
              <a:t>）</a:t>
            </a:r>
            <a:r>
              <a:rPr sz="2000" dirty="0"/>
              <a:t>驾驶员</a:t>
            </a:r>
            <a:r>
              <a:rPr lang="zh-CN" sz="2000" dirty="0"/>
              <a:t>的</a:t>
            </a:r>
            <a:r>
              <a:rPr sz="2000" dirty="0"/>
              <a:t>年龄</a:t>
            </a:r>
            <a:r>
              <a:rPr lang="zh-CN" sz="2000" dirty="0"/>
              <a:t>：</a:t>
            </a:r>
            <a:r>
              <a:rPr sz="2000" dirty="0"/>
              <a:t>年轻（25-35岁）与老年（60-75岁）</a:t>
            </a:r>
            <a:endParaRPr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a:t>
            </a:r>
            <a:r>
              <a:rPr lang="en-US" sz="2000" dirty="0"/>
              <a:t>2</a:t>
            </a:r>
            <a:r>
              <a:rPr lang="zh-CN" altLang="en-US" sz="2000" dirty="0"/>
              <a:t>）</a:t>
            </a:r>
            <a:r>
              <a:rPr sz="2000" dirty="0"/>
              <a:t>因变量</a:t>
            </a:r>
            <a:r>
              <a:rPr lang="zh-CN" sz="2000" dirty="0"/>
              <a:t>：</a:t>
            </a:r>
            <a:r>
              <a:rPr sz="2000" dirty="0">
                <a:sym typeface="+mn-ea"/>
              </a:rPr>
              <a:t>1）</a:t>
            </a:r>
            <a:r>
              <a:rPr sz="2000" dirty="0"/>
              <a:t>驾驶员工作负荷，由NASA-TLX测量；</a:t>
            </a:r>
            <a:endParaRPr sz="2000" dirty="0"/>
          </a:p>
          <a:p>
            <a:pPr indent="508000" algn="just" fontAlgn="auto">
              <a:lnSpc>
                <a:spcPct val="150000"/>
              </a:lnSpc>
              <a:extLst>
                <a:ext uri="{35155182-B16C-46BC-9424-99874614C6A1}">
                  <wpsdc:indentchars xmlns:wpsdc="http://www.wps.cn/officeDocument/2017/drawingmlCustomData" val="200" checksum="282533468"/>
                </a:ext>
              </a:extLst>
            </a:pPr>
            <a:r>
              <a:rPr lang="en-US" sz="2000" dirty="0"/>
              <a:t>                      </a:t>
            </a:r>
            <a:r>
              <a:rPr lang="en-US" altLang="zh-CN" sz="2000" dirty="0">
                <a:sym typeface="+mn-ea"/>
              </a:rPr>
              <a:t>2</a:t>
            </a:r>
            <a:r>
              <a:rPr lang="zh-CN" altLang="en-US" sz="2000" dirty="0">
                <a:sym typeface="+mn-ea"/>
              </a:rPr>
              <a:t>）</a:t>
            </a:r>
            <a:r>
              <a:rPr sz="2000" dirty="0"/>
              <a:t>驾驶性能，通过车道位置的SD来衡量；</a:t>
            </a:r>
            <a:endParaRPr sz="2000" dirty="0"/>
          </a:p>
          <a:p>
            <a:pPr indent="508000" algn="just" fontAlgn="auto">
              <a:lnSpc>
                <a:spcPct val="150000"/>
              </a:lnSpc>
              <a:extLst>
                <a:ext uri="{35155182-B16C-46BC-9424-99874614C6A1}">
                  <wpsdc:indentchars xmlns:wpsdc="http://www.wps.cn/officeDocument/2017/drawingmlCustomData" val="200" checksum="282533468"/>
                </a:ext>
              </a:extLst>
            </a:pPr>
            <a:r>
              <a:rPr lang="en-US" sz="2000" dirty="0"/>
              <a:t>                      3</a:t>
            </a:r>
            <a:r>
              <a:rPr lang="zh-CN" altLang="en-US" sz="2000" dirty="0">
                <a:sym typeface="+mn-ea"/>
              </a:rPr>
              <a:t>）</a:t>
            </a:r>
            <a:r>
              <a:rPr sz="2000" dirty="0"/>
              <a:t>次要任务的性能，通过任务完成时间（或RT）和错误率来衡量。</a:t>
            </a:r>
            <a:endParaRPr sz="2000" dirty="0"/>
          </a:p>
          <a:p>
            <a:pPr indent="508000" algn="just" fontAlgn="auto">
              <a:lnSpc>
                <a:spcPct val="150000"/>
              </a:lnSpc>
              <a:extLst>
                <a:ext uri="{35155182-B16C-46BC-9424-99874614C6A1}">
                  <wpsdc:indentchars xmlns:wpsdc="http://www.wps.cn/officeDocument/2017/drawingmlCustomData" val="200" checksum="282533468"/>
                </a:ext>
              </a:extLst>
            </a:pPr>
            <a:r>
              <a:rPr lang="zh-CN" sz="2000" dirty="0"/>
              <a:t>每个参与者都经历了两种系统条件（随机和自适应），以及四个级别的驾驶条件（直线或曲线，交叉乘以45或65英里/小时的速度）。</a:t>
            </a:r>
            <a:endParaRPr lang="zh-CN" sz="2000" dirty="0"/>
          </a:p>
          <a:p>
            <a:pPr indent="508000" algn="just" fontAlgn="auto">
              <a:lnSpc>
                <a:spcPct val="150000"/>
              </a:lnSpc>
              <a:extLst>
                <a:ext uri="{35155182-B16C-46BC-9424-99874614C6A1}">
                  <wpsdc:indentchars xmlns:wpsdc="http://www.wps.cn/officeDocument/2017/drawingmlCustomData" val="200" checksum="282533468"/>
                </a:ext>
              </a:extLst>
            </a:pPr>
            <a:r>
              <a:rPr lang="zh-CN" sz="2000" dirty="0"/>
              <a:t>参与者被随机分配到两组中的一组：每组的成员首先在自适应条件下执行实验任务，然后在随机条件下执行实验任务。</a:t>
            </a:r>
            <a:endParaRPr lang="zh-CN" sz="2000" dirty="0"/>
          </a:p>
        </p:txBody>
      </p:sp>
      <p:sp>
        <p:nvSpPr>
          <p:cNvPr id="2" name="文本框 1"/>
          <p:cNvSpPr txBox="1"/>
          <p:nvPr/>
        </p:nvSpPr>
        <p:spPr>
          <a:xfrm>
            <a:off x="1947636" y="700008"/>
            <a:ext cx="4855845" cy="460375"/>
          </a:xfrm>
          <a:prstGeom prst="rect">
            <a:avLst/>
          </a:prstGeom>
          <a:noFill/>
        </p:spPr>
        <p:txBody>
          <a:bodyPr wrap="none" rtlCol="0">
            <a:spAutoFit/>
          </a:bodyPr>
          <a:p>
            <a:pPr algn="l"/>
            <a:r>
              <a:rPr lang="zh-CN" altLang="en-US" sz="2400" b="1" dirty="0">
                <a:solidFill>
                  <a:schemeClr val="accent1"/>
                </a:solidFill>
              </a:rPr>
              <a:t>QN-MHP AWMS原型的实验</a:t>
            </a:r>
            <a:r>
              <a:rPr lang="zh-CN" altLang="en-US" sz="2400" b="1" dirty="0">
                <a:solidFill>
                  <a:schemeClr val="accent1"/>
                </a:solidFill>
              </a:rPr>
              <a:t>研究</a:t>
            </a:r>
            <a:endParaRPr lang="zh-CN" altLang="en-US" sz="2400" b="1" dirty="0">
              <a:solidFill>
                <a:schemeClr val="accen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947545" y="1214120"/>
            <a:ext cx="9886950" cy="572135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en-US" sz="2000" b="1" dirty="0"/>
              <a:t>2</a:t>
            </a:r>
            <a:r>
              <a:rPr lang="zh-CN" altLang="en-US" sz="2000" b="1" dirty="0"/>
              <a:t>、</a:t>
            </a:r>
            <a:r>
              <a:rPr lang="zh-CN" sz="2000" b="1" dirty="0">
                <a:sym typeface="+mn-ea"/>
              </a:rPr>
              <a:t>参与者：</a:t>
            </a:r>
            <a:endParaRPr sz="2000" dirty="0"/>
          </a:p>
          <a:p>
            <a:pPr indent="508000" algn="just" fontAlgn="auto">
              <a:lnSpc>
                <a:spcPct val="150000"/>
              </a:lnSpc>
              <a:extLst>
                <a:ext uri="{35155182-B16C-46BC-9424-99874614C6A1}">
                  <wpsdc:indentchars xmlns:wpsdc="http://www.wps.cn/officeDocument/2017/drawingmlCustomData" val="200" checksum="282533468"/>
                </a:ext>
              </a:extLst>
            </a:pPr>
            <a:r>
              <a:rPr sz="2000" dirty="0"/>
              <a:t>16名有执照的</a:t>
            </a:r>
            <a:r>
              <a:rPr lang="zh-CN" sz="2000" dirty="0"/>
              <a:t>驾驶员</a:t>
            </a:r>
            <a:r>
              <a:rPr sz="2000" dirty="0"/>
              <a:t>被付费参加这项实验，其中包括：</a:t>
            </a:r>
            <a:endParaRPr sz="2000" dirty="0"/>
          </a:p>
          <a:p>
            <a:pPr indent="508000" algn="just" fontAlgn="auto">
              <a:lnSpc>
                <a:spcPct val="150000"/>
              </a:lnSpc>
              <a:extLst>
                <a:ext uri="{35155182-B16C-46BC-9424-99874614C6A1}">
                  <wpsdc:indentchars xmlns:wpsdc="http://www.wps.cn/officeDocument/2017/drawingmlCustomData" val="200" checksum="282533468"/>
                </a:ext>
              </a:extLst>
            </a:pPr>
            <a:r>
              <a:rPr sz="2000" dirty="0"/>
              <a:t>（1）一组8名年轻受试者（年龄25-35岁，平均=30岁，SD=2.9）</a:t>
            </a:r>
            <a:endParaRPr sz="2000" dirty="0"/>
          </a:p>
          <a:p>
            <a:pPr indent="508000" algn="just" fontAlgn="auto">
              <a:lnSpc>
                <a:spcPct val="150000"/>
              </a:lnSpc>
              <a:extLst>
                <a:ext uri="{35155182-B16C-46BC-9424-99874614C6A1}">
                  <wpsdc:indentchars xmlns:wpsdc="http://www.wps.cn/officeDocument/2017/drawingmlCustomData" val="200" checksum="282533468"/>
                </a:ext>
              </a:extLst>
            </a:pPr>
            <a:r>
              <a:rPr sz="2000" dirty="0"/>
              <a:t>（2）一组8名老年受试者（年龄60-75岁，平均=65岁，SD=3.8）</a:t>
            </a:r>
            <a:endParaRPr sz="2000" dirty="0"/>
          </a:p>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b="1" dirty="0"/>
              <a:t>3</a:t>
            </a:r>
            <a:r>
              <a:rPr lang="zh-CN" altLang="en-US" sz="2000" b="1" dirty="0"/>
              <a:t>、设备和测试材料：</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1）驾驶模拟器：模拟器由全尺寸驾驶室、计算机、视频投影仪、摄像头、音响设备等组成。</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dirty="0"/>
              <a:t>2</a:t>
            </a:r>
            <a:r>
              <a:rPr lang="zh-CN" altLang="en-US" sz="2000" dirty="0"/>
              <a:t>）模拟道路：模拟道路有两个级别的道路曲率（直线和半径为250米的曲线），双车道道路的两条车道均宽3.66m，每个路段的长度为5公里（一半</a:t>
            </a:r>
            <a:r>
              <a:rPr lang="zh-CN" altLang="en-US" sz="2000" dirty="0">
                <a:sym typeface="+mn-ea"/>
              </a:rPr>
              <a:t>直道</a:t>
            </a:r>
            <a:r>
              <a:rPr lang="zh-CN" altLang="en-US" sz="2000" dirty="0"/>
              <a:t>，一半</a:t>
            </a:r>
            <a:r>
              <a:rPr lang="zh-CN" altLang="en-US" sz="2000" dirty="0">
                <a:sym typeface="+mn-ea"/>
              </a:rPr>
              <a:t>弯道</a:t>
            </a:r>
            <a:r>
              <a:rPr lang="zh-CN" altLang="en-US" sz="2000" dirty="0"/>
              <a:t>），</a:t>
            </a:r>
            <a:r>
              <a:rPr lang="zh-CN" altLang="en-US" sz="2000" dirty="0">
                <a:sym typeface="+mn-ea"/>
              </a:rPr>
              <a:t>均设有限速标志（45和65英里/小时）</a:t>
            </a:r>
            <a:r>
              <a:rPr lang="zh-CN" altLang="en-US" sz="2000" dirty="0"/>
              <a:t>，与QN-MHP的输入一致。</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3）触摸屏：带有12英寸触摸屏的IBM笔记本电脑X60位于车辆的中心控制台。</a:t>
            </a:r>
            <a:endParaRPr lang="zh-CN" altLang="en-US" sz="2000" dirty="0"/>
          </a:p>
        </p:txBody>
      </p:sp>
      <p:sp>
        <p:nvSpPr>
          <p:cNvPr id="2" name="文本框 1"/>
          <p:cNvSpPr txBox="1"/>
          <p:nvPr/>
        </p:nvSpPr>
        <p:spPr>
          <a:xfrm>
            <a:off x="1947636" y="700008"/>
            <a:ext cx="4855845" cy="460375"/>
          </a:xfrm>
          <a:prstGeom prst="rect">
            <a:avLst/>
          </a:prstGeom>
          <a:noFill/>
        </p:spPr>
        <p:txBody>
          <a:bodyPr wrap="none" rtlCol="0">
            <a:spAutoFit/>
          </a:bodyPr>
          <a:p>
            <a:pPr algn="l"/>
            <a:r>
              <a:rPr lang="zh-CN" altLang="en-US" sz="2400" b="1" dirty="0">
                <a:solidFill>
                  <a:schemeClr val="accent1"/>
                </a:solidFill>
              </a:rPr>
              <a:t>QN-MHP AWMS原型的实验</a:t>
            </a:r>
            <a:r>
              <a:rPr lang="zh-CN" altLang="en-US" sz="2400" b="1" dirty="0">
                <a:solidFill>
                  <a:schemeClr val="accent1"/>
                </a:solidFill>
              </a:rPr>
              <a:t>研究</a:t>
            </a:r>
            <a:endParaRPr lang="zh-CN" altLang="en-US" sz="2400" b="1" dirty="0">
              <a:solidFill>
                <a:schemeClr val="accen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947545" y="1214120"/>
            <a:ext cx="9886950" cy="572135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en-US" sz="2000" b="1" dirty="0"/>
              <a:t>4</a:t>
            </a:r>
            <a:r>
              <a:rPr lang="zh-CN" altLang="en-US" sz="2000" b="1" dirty="0"/>
              <a:t>、</a:t>
            </a:r>
            <a:r>
              <a:rPr lang="zh-CN" sz="2000" b="1" dirty="0">
                <a:sym typeface="+mn-ea"/>
              </a:rPr>
              <a:t>实验任务和程序</a:t>
            </a:r>
            <a:r>
              <a:rPr lang="zh-CN" sz="2000" b="1" dirty="0">
                <a:sym typeface="+mn-ea"/>
              </a:rPr>
              <a:t>：</a:t>
            </a:r>
            <a:endParaRPr sz="2000" dirty="0"/>
          </a:p>
          <a:p>
            <a:pPr indent="508000" algn="just" fontAlgn="auto">
              <a:lnSpc>
                <a:spcPct val="150000"/>
              </a:lnSpc>
              <a:extLst>
                <a:ext uri="{35155182-B16C-46BC-9424-99874614C6A1}">
                  <wpsdc:indentchars xmlns:wpsdc="http://www.wps.cn/officeDocument/2017/drawingmlCustomData" val="200" checksum="282533468"/>
                </a:ext>
              </a:extLst>
            </a:pPr>
            <a:r>
              <a:rPr lang="zh-CN" sz="2000" dirty="0"/>
              <a:t>（</a:t>
            </a:r>
            <a:r>
              <a:rPr sz="2000" dirty="0"/>
              <a:t>1）驾驶任务：要求参与者在正确的车道上行驶，并保持与模拟道路上的限速标志一致的速度</a:t>
            </a:r>
            <a:r>
              <a:rPr lang="zh-CN" sz="2000" dirty="0"/>
              <a:t>。</a:t>
            </a:r>
            <a:r>
              <a:rPr sz="2000" dirty="0"/>
              <a:t>如果</a:t>
            </a:r>
            <a:r>
              <a:rPr sz="2000" dirty="0">
                <a:sym typeface="+mn-ea"/>
              </a:rPr>
              <a:t>参与者</a:t>
            </a:r>
            <a:r>
              <a:rPr sz="2000" dirty="0"/>
              <a:t>的驾驶速度高于5英里/小时或低于限速标志上显示的速度，</a:t>
            </a:r>
            <a:r>
              <a:rPr lang="zh-CN" sz="2000" dirty="0"/>
              <a:t>就</a:t>
            </a:r>
            <a:r>
              <a:rPr sz="2000" dirty="0"/>
              <a:t>会听到计算机生成的声音分别说“太快”或“太慢”。</a:t>
            </a:r>
            <a:endParaRPr sz="2000" dirty="0"/>
          </a:p>
          <a:p>
            <a:pPr indent="508000" algn="just" fontAlgn="auto">
              <a:lnSpc>
                <a:spcPct val="150000"/>
              </a:lnSpc>
              <a:extLst>
                <a:ext uri="{35155182-B16C-46BC-9424-99874614C6A1}">
                  <wpsdc:indentchars xmlns:wpsdc="http://www.wps.cn/officeDocument/2017/drawingmlCustomData" val="200" checksum="282533468"/>
                </a:ext>
              </a:extLst>
            </a:pPr>
            <a:r>
              <a:rPr lang="zh-CN" sz="2000" dirty="0"/>
              <a:t>（</a:t>
            </a:r>
            <a:r>
              <a:rPr sz="2000" dirty="0"/>
              <a:t>2）次要任务：次要任务由两个子任务组成</a:t>
            </a:r>
            <a:r>
              <a:rPr lang="zh-CN" sz="2000" dirty="0"/>
              <a:t>。</a:t>
            </a:r>
            <a:endParaRPr sz="2000" dirty="0"/>
          </a:p>
          <a:p>
            <a:pPr indent="508000" algn="just" fontAlgn="auto">
              <a:lnSpc>
                <a:spcPct val="150000"/>
              </a:lnSpc>
              <a:extLst>
                <a:ext uri="{35155182-B16C-46BC-9424-99874614C6A1}">
                  <wpsdc:indentchars xmlns:wpsdc="http://www.wps.cn/officeDocument/2017/drawingmlCustomData" val="200" checksum="282533468"/>
                </a:ext>
              </a:extLst>
            </a:pPr>
            <a:r>
              <a:rPr sz="2000" dirty="0">
                <a:sym typeface="+mn-ea"/>
              </a:rPr>
              <a:t>1）</a:t>
            </a:r>
            <a:r>
              <a:rPr sz="2000" dirty="0"/>
              <a:t>第一个子任务是</a:t>
            </a:r>
            <a:r>
              <a:rPr sz="2000" u="sng" dirty="0"/>
              <a:t>无线电消息响应任务</a:t>
            </a:r>
            <a:r>
              <a:rPr lang="zh-CN" sz="2000" dirty="0"/>
              <a:t>。</a:t>
            </a:r>
            <a:r>
              <a:rPr sz="2000" dirty="0"/>
              <a:t>参与者要求他们尽快按下触摸屏上标有“H”的按钮，然后在听到扬声器中发出“总部”一词后大声说“在途中”。如果听到“维护”，则无需回应。</a:t>
            </a:r>
            <a:endParaRPr sz="2000" dirty="0"/>
          </a:p>
          <a:p>
            <a:pPr indent="508000" algn="just" fontAlgn="auto">
              <a:lnSpc>
                <a:spcPct val="150000"/>
              </a:lnSpc>
              <a:extLst>
                <a:ext uri="{35155182-B16C-46BC-9424-99874614C6A1}">
                  <wpsdc:indentchars xmlns:wpsdc="http://www.wps.cn/officeDocument/2017/drawingmlCustomData" val="200" checksum="282533468"/>
                </a:ext>
              </a:extLst>
            </a:pPr>
            <a:r>
              <a:rPr sz="2000" dirty="0">
                <a:sym typeface="+mn-ea"/>
              </a:rPr>
              <a:t>2）</a:t>
            </a:r>
            <a:r>
              <a:rPr sz="2000" dirty="0"/>
              <a:t>第二个子任务是</a:t>
            </a:r>
            <a:r>
              <a:rPr sz="2000" u="sng" dirty="0"/>
              <a:t>超速判断任务</a:t>
            </a:r>
            <a:r>
              <a:rPr sz="2000" dirty="0"/>
              <a:t>。参与者被要求根据雷达系统显示的两个数字来判断其他车辆是否超速</a:t>
            </a:r>
            <a:r>
              <a:rPr lang="zh-CN" sz="2000" dirty="0"/>
              <a:t>。</a:t>
            </a:r>
            <a:endParaRPr lang="zh-CN" sz="2000" dirty="0"/>
          </a:p>
          <a:p>
            <a:pPr indent="508000" algn="just" fontAlgn="auto">
              <a:lnSpc>
                <a:spcPct val="150000"/>
              </a:lnSpc>
              <a:extLst>
                <a:ext uri="{35155182-B16C-46BC-9424-99874614C6A1}">
                  <wpsdc:indentchars xmlns:wpsdc="http://www.wps.cn/officeDocument/2017/drawingmlCustomData" val="200" checksum="282533468"/>
                </a:ext>
              </a:extLst>
            </a:pPr>
            <a:endParaRPr lang="zh-CN" sz="2000" dirty="0"/>
          </a:p>
        </p:txBody>
      </p:sp>
      <p:sp>
        <p:nvSpPr>
          <p:cNvPr id="2" name="文本框 1"/>
          <p:cNvSpPr txBox="1"/>
          <p:nvPr/>
        </p:nvSpPr>
        <p:spPr>
          <a:xfrm>
            <a:off x="1947636" y="700008"/>
            <a:ext cx="4855845" cy="460375"/>
          </a:xfrm>
          <a:prstGeom prst="rect">
            <a:avLst/>
          </a:prstGeom>
          <a:noFill/>
        </p:spPr>
        <p:txBody>
          <a:bodyPr wrap="none" rtlCol="0">
            <a:spAutoFit/>
          </a:bodyPr>
          <a:p>
            <a:pPr algn="l"/>
            <a:r>
              <a:rPr lang="zh-CN" altLang="en-US" sz="2400" b="1" dirty="0">
                <a:solidFill>
                  <a:schemeClr val="accent1"/>
                </a:solidFill>
              </a:rPr>
              <a:t>QN-MHP AWMS原型的实验</a:t>
            </a:r>
            <a:r>
              <a:rPr lang="zh-CN" altLang="en-US" sz="2400" b="1" dirty="0">
                <a:solidFill>
                  <a:schemeClr val="accent1"/>
                </a:solidFill>
              </a:rPr>
              <a:t>研究</a:t>
            </a:r>
            <a:endParaRPr lang="zh-CN" altLang="en-US" sz="2400" b="1" dirty="0">
              <a:solidFill>
                <a:schemeClr val="accent1"/>
              </a:solidFill>
            </a:endParaRPr>
          </a:p>
        </p:txBody>
      </p:sp>
      <p:pic>
        <p:nvPicPr>
          <p:cNvPr id="3" name="图片 5" descr="图16"/>
          <p:cNvPicPr>
            <a:picLocks noChangeAspect="1"/>
          </p:cNvPicPr>
          <p:nvPr/>
        </p:nvPicPr>
        <p:blipFill>
          <a:blip r:embed="rId3"/>
          <a:srcRect l="14876" t="60640" b="7535"/>
          <a:stretch>
            <a:fillRect/>
          </a:stretch>
        </p:blipFill>
        <p:spPr>
          <a:xfrm>
            <a:off x="6447155" y="5393690"/>
            <a:ext cx="3764280" cy="1363345"/>
          </a:xfrm>
          <a:prstGeom prst="rect">
            <a:avLst/>
          </a:prstGeom>
        </p:spPr>
      </p:pic>
      <p:sp>
        <p:nvSpPr>
          <p:cNvPr id="4" name="文本框 3"/>
          <p:cNvSpPr txBox="1"/>
          <p:nvPr/>
        </p:nvSpPr>
        <p:spPr>
          <a:xfrm>
            <a:off x="1947545" y="5897245"/>
            <a:ext cx="4646930" cy="706755"/>
          </a:xfrm>
          <a:prstGeom prst="rect">
            <a:avLst/>
          </a:prstGeom>
          <a:noFill/>
        </p:spPr>
        <p:txBody>
          <a:bodyPr wrap="square" rtlCol="0">
            <a:spAutoFit/>
          </a:bodyPr>
          <a:p>
            <a:r>
              <a:rPr sz="2000" dirty="0"/>
              <a:t>左边是检测到的速度</a:t>
            </a:r>
            <a:endParaRPr sz="2000" dirty="0"/>
          </a:p>
          <a:p>
            <a:r>
              <a:rPr sz="2000" dirty="0"/>
              <a:t>右边是参与者的车到另一辆车的距离。</a:t>
            </a:r>
            <a:endParaRPr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947545" y="1214120"/>
            <a:ext cx="9886950" cy="556387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sz="2000" dirty="0"/>
              <a:t>参与者首先练习驾驶的单任务情况（直行和弯道），没有次要任务，并在模拟器处于停车状态下执行次要任务。然后，参与者练习驾驶的双任务场景，执行次要任务。</a:t>
            </a:r>
            <a:endParaRPr sz="2000" dirty="0"/>
          </a:p>
          <a:p>
            <a:pPr indent="508000" algn="just" fontAlgn="auto">
              <a:lnSpc>
                <a:spcPct val="150000"/>
              </a:lnSpc>
              <a:extLst>
                <a:ext uri="{35155182-B16C-46BC-9424-99874614C6A1}">
                  <wpsdc:indentchars xmlns:wpsdc="http://www.wps.cn/officeDocument/2017/drawingmlCustomData" val="200" checksum="282533468"/>
                </a:ext>
              </a:extLst>
            </a:pPr>
            <a:r>
              <a:rPr sz="2000" dirty="0"/>
              <a:t>在参与者完成随机或自适应条件下的所有驾驶条件（两种速度和两种曲率）后，</a:t>
            </a:r>
            <a:r>
              <a:rPr lang="zh-CN" sz="2000" dirty="0">
                <a:sym typeface="+mn-ea"/>
              </a:rPr>
              <a:t>为了</a:t>
            </a:r>
            <a:r>
              <a:rPr sz="2000" dirty="0">
                <a:sym typeface="+mn-ea"/>
              </a:rPr>
              <a:t>报告他们的主观工作量</a:t>
            </a:r>
            <a:r>
              <a:rPr lang="zh-CN" sz="2000" dirty="0">
                <a:sym typeface="+mn-ea"/>
              </a:rPr>
              <a:t>，</a:t>
            </a:r>
            <a:r>
              <a:rPr lang="zh-CN" sz="2000" dirty="0"/>
              <a:t>再要求他们</a:t>
            </a:r>
            <a:r>
              <a:rPr sz="2000" dirty="0"/>
              <a:t>填写NASA-TLX</a:t>
            </a:r>
            <a:r>
              <a:rPr lang="zh-CN" sz="2000" dirty="0"/>
              <a:t>量表</a:t>
            </a:r>
            <a:r>
              <a:rPr sz="2000" dirty="0"/>
              <a:t>。</a:t>
            </a:r>
            <a:endParaRPr sz="2000" dirty="0"/>
          </a:p>
          <a:p>
            <a:pPr indent="508000" algn="just" fontAlgn="auto">
              <a:lnSpc>
                <a:spcPct val="150000"/>
              </a:lnSpc>
              <a:extLst>
                <a:ext uri="{35155182-B16C-46BC-9424-99874614C6A1}">
                  <wpsdc:indentchars xmlns:wpsdc="http://www.wps.cn/officeDocument/2017/drawingmlCustomData" val="200" checksum="282533468"/>
                </a:ext>
              </a:extLst>
            </a:pPr>
            <a:r>
              <a:rPr lang="en-US" sz="2000" b="1" dirty="0"/>
              <a:t>5</a:t>
            </a:r>
            <a:r>
              <a:rPr lang="zh-CN" altLang="en-US" sz="2000" b="1" dirty="0"/>
              <a:t>、实验结果：</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u="sng" dirty="0"/>
              <a:t>（</a:t>
            </a:r>
            <a:r>
              <a:rPr lang="en-US" altLang="zh-CN" sz="2000" u="sng" dirty="0"/>
              <a:t>1</a:t>
            </a:r>
            <a:r>
              <a:rPr lang="zh-CN" altLang="en-US" sz="2000" u="sng" dirty="0"/>
              <a:t>）主观工作</a:t>
            </a:r>
            <a:r>
              <a:rPr sz="2000" u="sng" dirty="0">
                <a:sym typeface="+mn-ea"/>
              </a:rPr>
              <a:t>量</a:t>
            </a:r>
            <a:r>
              <a:rPr lang="zh-CN" altLang="en-US" sz="2000" u="sng" dirty="0"/>
              <a:t>：</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endParaRPr lang="zh-CN" altLang="en-US" sz="2000" dirty="0"/>
          </a:p>
        </p:txBody>
      </p:sp>
      <p:sp>
        <p:nvSpPr>
          <p:cNvPr id="2" name="文本框 1"/>
          <p:cNvSpPr txBox="1"/>
          <p:nvPr/>
        </p:nvSpPr>
        <p:spPr>
          <a:xfrm>
            <a:off x="1947636" y="700008"/>
            <a:ext cx="4855845" cy="460375"/>
          </a:xfrm>
          <a:prstGeom prst="rect">
            <a:avLst/>
          </a:prstGeom>
          <a:noFill/>
        </p:spPr>
        <p:txBody>
          <a:bodyPr wrap="none" rtlCol="0">
            <a:spAutoFit/>
          </a:bodyPr>
          <a:p>
            <a:pPr algn="l"/>
            <a:r>
              <a:rPr lang="zh-CN" altLang="en-US" sz="2400" b="1" dirty="0">
                <a:solidFill>
                  <a:schemeClr val="accent1"/>
                </a:solidFill>
              </a:rPr>
              <a:t>QN-MHP AWMS原型的实验</a:t>
            </a:r>
            <a:r>
              <a:rPr lang="zh-CN" altLang="en-US" sz="2400" b="1" dirty="0">
                <a:solidFill>
                  <a:schemeClr val="accent1"/>
                </a:solidFill>
              </a:rPr>
              <a:t>研究</a:t>
            </a:r>
            <a:endParaRPr lang="zh-CN" altLang="en-US" sz="2400" b="1" dirty="0">
              <a:solidFill>
                <a:schemeClr val="accent1"/>
              </a:solidFill>
            </a:endParaRPr>
          </a:p>
        </p:txBody>
      </p:sp>
      <p:pic>
        <p:nvPicPr>
          <p:cNvPr id="31" name="图片 31" descr="图17"/>
          <p:cNvPicPr>
            <a:picLocks noChangeAspect="1"/>
          </p:cNvPicPr>
          <p:nvPr/>
        </p:nvPicPr>
        <p:blipFill>
          <a:blip r:embed="rId3"/>
          <a:srcRect b="42104"/>
          <a:stretch>
            <a:fillRect/>
          </a:stretch>
        </p:blipFill>
        <p:spPr>
          <a:xfrm>
            <a:off x="1727835" y="4194175"/>
            <a:ext cx="4367530" cy="2463165"/>
          </a:xfrm>
          <a:prstGeom prst="rect">
            <a:avLst/>
          </a:prstGeom>
        </p:spPr>
      </p:pic>
      <p:sp>
        <p:nvSpPr>
          <p:cNvPr id="3" name="文本框 2"/>
          <p:cNvSpPr txBox="1"/>
          <p:nvPr>
            <p:custDataLst>
              <p:tags r:id="rId4"/>
            </p:custDataLst>
          </p:nvPr>
        </p:nvSpPr>
        <p:spPr>
          <a:xfrm>
            <a:off x="6095365" y="3118485"/>
            <a:ext cx="6087745" cy="3659505"/>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sz="2000" dirty="0"/>
              <a:t>如图，显示了NASA-TLX指数中测量的是</a:t>
            </a:r>
            <a:r>
              <a:rPr sz="2000" dirty="0"/>
              <a:t>随机条件和自适应条件下的整体工作负荷评级的比较。</a:t>
            </a:r>
            <a:endParaRPr sz="2000" dirty="0"/>
          </a:p>
          <a:p>
            <a:pPr indent="508000" algn="just" fontAlgn="auto">
              <a:lnSpc>
                <a:spcPct val="150000"/>
              </a:lnSpc>
              <a:extLst>
                <a:ext uri="{35155182-B16C-46BC-9424-99874614C6A1}">
                  <wpsdc:indentchars xmlns:wpsdc="http://www.wps.cn/officeDocument/2017/drawingmlCustomData" val="200" checksum="282533468"/>
                </a:ext>
              </a:extLst>
            </a:pPr>
            <a:r>
              <a:rPr sz="2000" dirty="0"/>
              <a:t>方差分析表明</a:t>
            </a:r>
            <a:r>
              <a:rPr lang="zh-CN" sz="2000" dirty="0"/>
              <a:t>：</a:t>
            </a:r>
            <a:endParaRPr lang="zh-CN" sz="2000" dirty="0"/>
          </a:p>
          <a:p>
            <a:pPr indent="508000" algn="just" fontAlgn="auto">
              <a:lnSpc>
                <a:spcPct val="150000"/>
              </a:lnSpc>
              <a:extLst>
                <a:ext uri="{35155182-B16C-46BC-9424-99874614C6A1}">
                  <wpsdc:indentchars xmlns:wpsdc="http://www.wps.cn/officeDocument/2017/drawingmlCustomData" val="200" checksum="282533468"/>
                </a:ext>
              </a:extLst>
            </a:pPr>
            <a:r>
              <a:rPr lang="en-US" sz="2000" dirty="0">
                <a:sym typeface="+mn-ea"/>
              </a:rPr>
              <a:t>1</a:t>
            </a:r>
            <a:r>
              <a:rPr lang="zh-CN" altLang="en-US" sz="2000" dirty="0">
                <a:sym typeface="+mn-ea"/>
              </a:rPr>
              <a:t>）</a:t>
            </a:r>
            <a:r>
              <a:rPr sz="2000" dirty="0"/>
              <a:t>系统对总体工作量的主要影响是显著的</a:t>
            </a:r>
            <a:r>
              <a:rPr lang="zh-CN" sz="2000" dirty="0"/>
              <a:t>；</a:t>
            </a:r>
            <a:endParaRPr sz="2000" dirty="0"/>
          </a:p>
          <a:p>
            <a:pPr indent="508000" algn="just" fontAlgn="auto">
              <a:lnSpc>
                <a:spcPct val="150000"/>
              </a:lnSpc>
              <a:extLst>
                <a:ext uri="{35155182-B16C-46BC-9424-99874614C6A1}">
                  <wpsdc:indentchars xmlns:wpsdc="http://www.wps.cn/officeDocument/2017/drawingmlCustomData" val="200" checksum="282533468"/>
                </a:ext>
              </a:extLst>
            </a:pPr>
            <a:r>
              <a:rPr lang="en-US" sz="2000" dirty="0">
                <a:sym typeface="+mn-ea"/>
              </a:rPr>
              <a:t>2</a:t>
            </a:r>
            <a:r>
              <a:rPr lang="zh-CN" altLang="en-US" sz="2000" dirty="0">
                <a:sym typeface="+mn-ea"/>
              </a:rPr>
              <a:t>）</a:t>
            </a:r>
            <a:r>
              <a:rPr sz="2000" dirty="0"/>
              <a:t>年龄对总体工作量的</a:t>
            </a:r>
            <a:r>
              <a:rPr sz="2000" dirty="0">
                <a:sym typeface="+mn-ea"/>
              </a:rPr>
              <a:t>主要影响</a:t>
            </a:r>
            <a:r>
              <a:rPr sz="2000" dirty="0"/>
              <a:t>显著</a:t>
            </a:r>
            <a:r>
              <a:rPr lang="zh-CN" sz="2000" dirty="0"/>
              <a:t>；</a:t>
            </a:r>
            <a:endParaRPr sz="2000" dirty="0"/>
          </a:p>
          <a:p>
            <a:pPr indent="508000" algn="just" fontAlgn="auto">
              <a:lnSpc>
                <a:spcPct val="150000"/>
              </a:lnSpc>
              <a:extLst>
                <a:ext uri="{35155182-B16C-46BC-9424-99874614C6A1}">
                  <wpsdc:indentchars xmlns:wpsdc="http://www.wps.cn/officeDocument/2017/drawingmlCustomData" val="200" checksum="282533468"/>
                </a:ext>
              </a:extLst>
            </a:pPr>
            <a:r>
              <a:rPr lang="en-US" sz="2000" dirty="0">
                <a:sym typeface="+mn-ea"/>
              </a:rPr>
              <a:t>3</a:t>
            </a:r>
            <a:r>
              <a:rPr lang="zh-CN" altLang="en-US" sz="2000" dirty="0">
                <a:sym typeface="+mn-ea"/>
              </a:rPr>
              <a:t>）</a:t>
            </a:r>
            <a:r>
              <a:rPr sz="2000" dirty="0"/>
              <a:t>但年龄-系统的交互作用并不显著</a:t>
            </a:r>
            <a:r>
              <a:rPr lang="zh-CN" sz="2000" dirty="0"/>
              <a:t>，</a:t>
            </a:r>
            <a:r>
              <a:rPr sz="2000" dirty="0"/>
              <a:t>在每个年龄组中，随机条件和自适应条件之间的总体工作量存在显著差异</a:t>
            </a:r>
            <a:r>
              <a:rPr lang="zh-CN" sz="2000" dirty="0"/>
              <a:t>。</a:t>
            </a:r>
            <a:endParaRPr lang="zh-CN"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5764530" y="1410335"/>
            <a:ext cx="6155055" cy="3046095"/>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如图，随机条件和自适应条件下六个分量表的工作量评级的比较。</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en-US" sz="2000" dirty="0"/>
              <a:t>1</a:t>
            </a:r>
            <a:r>
              <a:rPr lang="zh-CN" altLang="en-US" sz="2000" dirty="0"/>
              <a:t>）系统的主要影响对于NASATLX六个子量表/维度中每一个的工作量评级都很显著。</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en-US" sz="2000" dirty="0">
                <a:sym typeface="+mn-ea"/>
              </a:rPr>
              <a:t>2</a:t>
            </a:r>
            <a:r>
              <a:rPr lang="zh-CN" altLang="en-US" sz="2000" dirty="0">
                <a:sym typeface="+mn-ea"/>
              </a:rPr>
              <a:t>）</a:t>
            </a:r>
            <a:r>
              <a:rPr lang="en-US" altLang="zh-CN" sz="2000" dirty="0"/>
              <a:t>年龄对这些维度的主要影响也很显著</a:t>
            </a:r>
            <a:endParaRPr lang="en-US" altLang="zh-CN" sz="2000" dirty="0"/>
          </a:p>
          <a:p>
            <a:pPr indent="508000" algn="just" fontAlgn="auto">
              <a:lnSpc>
                <a:spcPct val="150000"/>
              </a:lnSpc>
              <a:extLst>
                <a:ext uri="{35155182-B16C-46BC-9424-99874614C6A1}">
                  <wpsdc:indentchars xmlns:wpsdc="http://www.wps.cn/officeDocument/2017/drawingmlCustomData" val="200" checksum="282533468"/>
                </a:ext>
              </a:extLst>
            </a:pPr>
            <a:r>
              <a:rPr lang="en-US" sz="2000" dirty="0">
                <a:sym typeface="+mn-ea"/>
              </a:rPr>
              <a:t>3</a:t>
            </a:r>
            <a:r>
              <a:rPr lang="zh-CN" altLang="en-US" sz="2000" dirty="0">
                <a:sym typeface="+mn-ea"/>
              </a:rPr>
              <a:t>）</a:t>
            </a:r>
            <a:r>
              <a:rPr lang="en-US" altLang="zh-CN" sz="2000" dirty="0"/>
              <a:t>年龄-系统交互作用并不显著</a:t>
            </a:r>
            <a:endParaRPr lang="en-US" altLang="zh-CN" sz="2000" dirty="0"/>
          </a:p>
        </p:txBody>
      </p:sp>
      <p:sp>
        <p:nvSpPr>
          <p:cNvPr id="2" name="文本框 1"/>
          <p:cNvSpPr txBox="1"/>
          <p:nvPr/>
        </p:nvSpPr>
        <p:spPr>
          <a:xfrm>
            <a:off x="1947636" y="700008"/>
            <a:ext cx="4855845" cy="460375"/>
          </a:xfrm>
          <a:prstGeom prst="rect">
            <a:avLst/>
          </a:prstGeom>
          <a:noFill/>
        </p:spPr>
        <p:txBody>
          <a:bodyPr wrap="none" rtlCol="0">
            <a:spAutoFit/>
          </a:bodyPr>
          <a:p>
            <a:pPr algn="l"/>
            <a:r>
              <a:rPr lang="zh-CN" altLang="en-US" sz="2400" b="1" dirty="0">
                <a:solidFill>
                  <a:schemeClr val="accent1"/>
                </a:solidFill>
              </a:rPr>
              <a:t>QN-MHP AWMS原型的实验</a:t>
            </a:r>
            <a:r>
              <a:rPr lang="zh-CN" altLang="en-US" sz="2400" b="1" dirty="0">
                <a:solidFill>
                  <a:schemeClr val="accent1"/>
                </a:solidFill>
              </a:rPr>
              <a:t>研究</a:t>
            </a:r>
            <a:endParaRPr lang="zh-CN" altLang="en-US" sz="2400" b="1" dirty="0">
              <a:solidFill>
                <a:schemeClr val="accent1"/>
              </a:solidFill>
            </a:endParaRPr>
          </a:p>
        </p:txBody>
      </p:sp>
      <p:pic>
        <p:nvPicPr>
          <p:cNvPr id="4" name="图片 14" descr="图18"/>
          <p:cNvPicPr>
            <a:picLocks noChangeAspect="1"/>
          </p:cNvPicPr>
          <p:nvPr/>
        </p:nvPicPr>
        <p:blipFill>
          <a:blip r:embed="rId3"/>
          <a:srcRect l="12960" r="12381" b="13960"/>
          <a:stretch>
            <a:fillRect/>
          </a:stretch>
        </p:blipFill>
        <p:spPr>
          <a:xfrm>
            <a:off x="1511935" y="1960245"/>
            <a:ext cx="4159885" cy="2376805"/>
          </a:xfrm>
          <a:prstGeom prst="rect">
            <a:avLst/>
          </a:prstGeom>
        </p:spPr>
      </p:pic>
      <p:sp>
        <p:nvSpPr>
          <p:cNvPr id="6" name="文本框 5"/>
          <p:cNvSpPr txBox="1"/>
          <p:nvPr>
            <p:custDataLst>
              <p:tags r:id="rId4"/>
            </p:custDataLst>
          </p:nvPr>
        </p:nvSpPr>
        <p:spPr>
          <a:xfrm>
            <a:off x="1605280" y="4456430"/>
            <a:ext cx="10460990" cy="240157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多元方差分析(MANOVA)发现：</a:t>
            </a:r>
            <a:endParaRPr lang="zh-CN" altLang="en-US"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在年轻组中，随机条件和自适应条件在子量表之间的工作负荷评级存在显著差异。</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在老年组中，在EF子量表上，随机条件和自适应条件之间的工作负荷评级存在显著差异。</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即，</a:t>
            </a:r>
            <a:r>
              <a:rPr lang="zh-CN" altLang="en-US" sz="2000" b="1" dirty="0"/>
              <a:t>自适应系统显著降低了年轻组和老年组的主观工作量</a:t>
            </a:r>
            <a:r>
              <a:rPr lang="zh-CN" altLang="en-US" sz="2000" dirty="0"/>
              <a:t>，反映在整体工作负荷和NASA-TLX的六个子量表中。</a:t>
            </a:r>
            <a:endParaRPr lang="zh-CN" alt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任意多边形: 形状 20"/>
          <p:cNvSpPr/>
          <p:nvPr/>
        </p:nvSpPr>
        <p:spPr>
          <a:xfrm>
            <a:off x="0" y="6008914"/>
            <a:ext cx="12192000" cy="849086"/>
          </a:xfrm>
          <a:custGeom>
            <a:avLst/>
            <a:gdLst>
              <a:gd name="connsiteX0" fmla="*/ 0 w 12192000"/>
              <a:gd name="connsiteY0" fmla="*/ 0 h 1592262"/>
              <a:gd name="connsiteX1" fmla="*/ 3203 w 12192000"/>
              <a:gd name="connsiteY1" fmla="*/ 0 h 1592262"/>
              <a:gd name="connsiteX2" fmla="*/ 198051 w 12192000"/>
              <a:gd name="connsiteY2" fmla="*/ 37448 h 1592262"/>
              <a:gd name="connsiteX3" fmla="*/ 6115050 w 12192000"/>
              <a:gd name="connsiteY3" fmla="*/ 868362 h 1592262"/>
              <a:gd name="connsiteX4" fmla="*/ 12172950 w 12192000"/>
              <a:gd name="connsiteY4" fmla="*/ 11112 h 1592262"/>
              <a:gd name="connsiteX5" fmla="*/ 12192000 w 12192000"/>
              <a:gd name="connsiteY5" fmla="*/ 6960 h 1592262"/>
              <a:gd name="connsiteX6" fmla="*/ 12192000 w 12192000"/>
              <a:gd name="connsiteY6" fmla="*/ 1592262 h 1592262"/>
              <a:gd name="connsiteX7" fmla="*/ 0 w 12192000"/>
              <a:gd name="connsiteY7" fmla="*/ 1592262 h 159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592262">
                <a:moveTo>
                  <a:pt x="0" y="0"/>
                </a:moveTo>
                <a:lnTo>
                  <a:pt x="3203" y="0"/>
                </a:lnTo>
                <a:lnTo>
                  <a:pt x="198051" y="37448"/>
                </a:lnTo>
                <a:cubicBezTo>
                  <a:pt x="1478682" y="287561"/>
                  <a:pt x="4207074" y="865386"/>
                  <a:pt x="6115050" y="868362"/>
                </a:cubicBezTo>
                <a:cubicBezTo>
                  <a:pt x="8150225" y="871537"/>
                  <a:pt x="10950575" y="233362"/>
                  <a:pt x="12172950" y="11112"/>
                </a:cubicBezTo>
                <a:lnTo>
                  <a:pt x="12192000" y="6960"/>
                </a:lnTo>
                <a:lnTo>
                  <a:pt x="12192000" y="1592262"/>
                </a:lnTo>
                <a:lnTo>
                  <a:pt x="0" y="159226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8" name="组合 7"/>
          <p:cNvGrpSpPr/>
          <p:nvPr/>
        </p:nvGrpSpPr>
        <p:grpSpPr>
          <a:xfrm>
            <a:off x="1186290" y="1216507"/>
            <a:ext cx="2917372" cy="402032"/>
            <a:chOff x="1741714" y="1550225"/>
            <a:chExt cx="2917372" cy="402032"/>
          </a:xfrm>
        </p:grpSpPr>
        <p:sp>
          <p:nvSpPr>
            <p:cNvPr id="2" name="文本框 1"/>
            <p:cNvSpPr txBox="1"/>
            <p:nvPr/>
          </p:nvSpPr>
          <p:spPr>
            <a:xfrm>
              <a:off x="3083157" y="1550225"/>
              <a:ext cx="1343316" cy="369332"/>
            </a:xfrm>
            <a:prstGeom prst="rect">
              <a:avLst/>
            </a:prstGeom>
            <a:noFill/>
          </p:spPr>
          <p:txBody>
            <a:bodyPr wrap="none" rtlCol="0">
              <a:spAutoFit/>
            </a:bodyPr>
            <a:lstStyle/>
            <a:p>
              <a:r>
                <a:rPr lang="en-US" altLang="zh-CN" spc="300" dirty="0">
                  <a:solidFill>
                    <a:schemeClr val="tx1">
                      <a:lumMod val="50000"/>
                      <a:lumOff val="50000"/>
                    </a:schemeClr>
                  </a:solidFill>
                </a:rPr>
                <a:t>Content</a:t>
              </a:r>
              <a:endParaRPr lang="zh-CN" altLang="en-US" spc="300" dirty="0">
                <a:solidFill>
                  <a:schemeClr val="tx1">
                    <a:lumMod val="50000"/>
                    <a:lumOff val="50000"/>
                  </a:schemeClr>
                </a:solidFill>
              </a:endParaRPr>
            </a:p>
          </p:txBody>
        </p:sp>
        <p:cxnSp>
          <p:nvCxnSpPr>
            <p:cNvPr id="4" name="直接连接符 3"/>
            <p:cNvCxnSpPr/>
            <p:nvPr/>
          </p:nvCxnSpPr>
          <p:spPr>
            <a:xfrm>
              <a:off x="1741714" y="1952257"/>
              <a:ext cx="291737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custDataLst>
              <p:tags r:id="rId1"/>
            </p:custDataLst>
          </p:nvPr>
        </p:nvGrpSpPr>
        <p:grpSpPr>
          <a:xfrm>
            <a:off x="4544825" y="2351862"/>
            <a:ext cx="3598545" cy="2755599"/>
            <a:chOff x="2169942" y="2122010"/>
            <a:chExt cx="3598545" cy="2755599"/>
          </a:xfrm>
        </p:grpSpPr>
        <p:grpSp>
          <p:nvGrpSpPr>
            <p:cNvPr id="14" name="组合 13"/>
            <p:cNvGrpSpPr/>
            <p:nvPr/>
          </p:nvGrpSpPr>
          <p:grpSpPr>
            <a:xfrm>
              <a:off x="2169942" y="2122010"/>
              <a:ext cx="3598545" cy="583565"/>
              <a:chOff x="2169942" y="2126482"/>
              <a:chExt cx="3598545" cy="583565"/>
            </a:xfrm>
          </p:grpSpPr>
          <p:sp>
            <p:nvSpPr>
              <p:cNvPr id="9" name="平行四边形 8"/>
              <p:cNvSpPr/>
              <p:nvPr>
                <p:custDataLst>
                  <p:tags r:id="rId2"/>
                </p:custDataLst>
              </p:nvPr>
            </p:nvSpPr>
            <p:spPr>
              <a:xfrm>
                <a:off x="2169942" y="2466975"/>
                <a:ext cx="691214" cy="173784"/>
              </a:xfrm>
              <a:prstGeom prst="parallelogram">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文本框 9"/>
              <p:cNvSpPr txBox="1"/>
              <p:nvPr>
                <p:custDataLst>
                  <p:tags r:id="rId3"/>
                </p:custDataLst>
              </p:nvPr>
            </p:nvSpPr>
            <p:spPr>
              <a:xfrm>
                <a:off x="2195342" y="2126482"/>
                <a:ext cx="691215" cy="583565"/>
              </a:xfrm>
              <a:prstGeom prst="rect">
                <a:avLst/>
              </a:prstGeom>
              <a:noFill/>
            </p:spPr>
            <p:txBody>
              <a:bodyPr wrap="square" rtlCol="0">
                <a:spAutoFit/>
              </a:bodyPr>
              <a:lstStyle/>
              <a:p>
                <a:pPr algn="ctr"/>
                <a:r>
                  <a:rPr lang="en-US" altLang="zh-CN" sz="3200" b="1" dirty="0"/>
                  <a:t>01</a:t>
                </a:r>
                <a:endParaRPr lang="zh-CN" altLang="en-US" sz="3200" b="1" dirty="0"/>
              </a:p>
            </p:txBody>
          </p:sp>
          <p:sp>
            <p:nvSpPr>
              <p:cNvPr id="11" name="文本框 10"/>
              <p:cNvSpPr txBox="1"/>
              <p:nvPr>
                <p:custDataLst>
                  <p:tags r:id="rId4"/>
                </p:custDataLst>
              </p:nvPr>
            </p:nvSpPr>
            <p:spPr>
              <a:xfrm>
                <a:off x="3097042" y="2168392"/>
                <a:ext cx="2671445" cy="489585"/>
              </a:xfrm>
              <a:prstGeom prst="rect">
                <a:avLst/>
              </a:prstGeom>
              <a:noFill/>
            </p:spPr>
            <p:txBody>
              <a:bodyPr wrap="square" rtlCol="0">
                <a:noAutofit/>
              </a:bodyPr>
              <a:lstStyle/>
              <a:p>
                <a:r>
                  <a:rPr lang="zh-CN" altLang="en-US" sz="2800" b="1" dirty="0"/>
                  <a:t>文献阅读</a:t>
                </a:r>
                <a:endParaRPr lang="zh-CN" altLang="en-US" sz="2800" b="1" dirty="0"/>
              </a:p>
            </p:txBody>
          </p:sp>
        </p:grpSp>
        <p:grpSp>
          <p:nvGrpSpPr>
            <p:cNvPr id="19" name="组合 18"/>
            <p:cNvGrpSpPr/>
            <p:nvPr/>
          </p:nvGrpSpPr>
          <p:grpSpPr>
            <a:xfrm>
              <a:off x="2195342" y="3208027"/>
              <a:ext cx="3572510" cy="588010"/>
              <a:chOff x="2169942" y="2126482"/>
              <a:chExt cx="3572510" cy="588010"/>
            </a:xfrm>
          </p:grpSpPr>
          <p:sp>
            <p:nvSpPr>
              <p:cNvPr id="20" name="平行四边形 19"/>
              <p:cNvSpPr/>
              <p:nvPr>
                <p:custDataLst>
                  <p:tags r:id="rId5"/>
                </p:custDataLst>
              </p:nvPr>
            </p:nvSpPr>
            <p:spPr>
              <a:xfrm>
                <a:off x="2169942" y="2466975"/>
                <a:ext cx="691214" cy="173784"/>
              </a:xfrm>
              <a:prstGeom prst="parallelogram">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22" name="文本框 21"/>
              <p:cNvSpPr txBox="1"/>
              <p:nvPr>
                <p:custDataLst>
                  <p:tags r:id="rId6"/>
                </p:custDataLst>
              </p:nvPr>
            </p:nvSpPr>
            <p:spPr>
              <a:xfrm>
                <a:off x="2198685" y="2126482"/>
                <a:ext cx="684530" cy="583565"/>
              </a:xfrm>
              <a:prstGeom prst="rect">
                <a:avLst/>
              </a:prstGeom>
              <a:noFill/>
            </p:spPr>
            <p:txBody>
              <a:bodyPr wrap="square" rtlCol="0">
                <a:spAutoFit/>
              </a:bodyPr>
              <a:lstStyle/>
              <a:p>
                <a:pPr algn="ctr"/>
                <a:r>
                  <a:rPr lang="en-US" altLang="zh-CN" sz="3200" b="1" dirty="0"/>
                  <a:t>02</a:t>
                </a:r>
                <a:endParaRPr lang="zh-CN" altLang="en-US" sz="3200" b="1" dirty="0"/>
              </a:p>
            </p:txBody>
          </p:sp>
          <p:sp>
            <p:nvSpPr>
              <p:cNvPr id="29" name="文本框 28"/>
              <p:cNvSpPr txBox="1"/>
              <p:nvPr>
                <p:custDataLst>
                  <p:tags r:id="rId7"/>
                </p:custDataLst>
              </p:nvPr>
            </p:nvSpPr>
            <p:spPr>
              <a:xfrm>
                <a:off x="3071007" y="2144262"/>
                <a:ext cx="2671445" cy="570230"/>
              </a:xfrm>
              <a:prstGeom prst="rect">
                <a:avLst/>
              </a:prstGeom>
              <a:noFill/>
            </p:spPr>
            <p:txBody>
              <a:bodyPr wrap="none" rtlCol="0">
                <a:noAutofit/>
              </a:bodyPr>
              <a:lstStyle/>
              <a:p>
                <a:r>
                  <a:rPr lang="zh-CN" altLang="en-US" sz="2800" b="1" dirty="0"/>
                  <a:t>学习</a:t>
                </a:r>
                <a:r>
                  <a:rPr lang="zh-CN" altLang="en-US" sz="2800" b="1" dirty="0"/>
                  <a:t>情况</a:t>
                </a:r>
                <a:endParaRPr lang="zh-CN" altLang="en-US" sz="2800" b="1" dirty="0"/>
              </a:p>
            </p:txBody>
          </p:sp>
        </p:grpSp>
        <p:grpSp>
          <p:nvGrpSpPr>
            <p:cNvPr id="48" name="组合 47"/>
            <p:cNvGrpSpPr/>
            <p:nvPr/>
          </p:nvGrpSpPr>
          <p:grpSpPr>
            <a:xfrm>
              <a:off x="2220742" y="4294044"/>
              <a:ext cx="3547110" cy="583565"/>
              <a:chOff x="2169942" y="2126482"/>
              <a:chExt cx="3547110" cy="583565"/>
            </a:xfrm>
          </p:grpSpPr>
          <p:sp>
            <p:nvSpPr>
              <p:cNvPr id="49" name="平行四边形 48"/>
              <p:cNvSpPr/>
              <p:nvPr>
                <p:custDataLst>
                  <p:tags r:id="rId8"/>
                </p:custDataLst>
              </p:nvPr>
            </p:nvSpPr>
            <p:spPr>
              <a:xfrm>
                <a:off x="2169942" y="2466975"/>
                <a:ext cx="691214" cy="173784"/>
              </a:xfrm>
              <a:prstGeom prst="parallelogram">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0" name="文本框 49"/>
              <p:cNvSpPr txBox="1"/>
              <p:nvPr>
                <p:custDataLst>
                  <p:tags r:id="rId9"/>
                </p:custDataLst>
              </p:nvPr>
            </p:nvSpPr>
            <p:spPr>
              <a:xfrm>
                <a:off x="2198685" y="2126482"/>
                <a:ext cx="684530" cy="583565"/>
              </a:xfrm>
              <a:prstGeom prst="rect">
                <a:avLst/>
              </a:prstGeom>
              <a:noFill/>
            </p:spPr>
            <p:txBody>
              <a:bodyPr wrap="square" rtlCol="0">
                <a:spAutoFit/>
              </a:bodyPr>
              <a:lstStyle/>
              <a:p>
                <a:pPr algn="ctr"/>
                <a:r>
                  <a:rPr lang="en-US" altLang="zh-CN" sz="3200" b="1" dirty="0"/>
                  <a:t>03</a:t>
                </a:r>
                <a:endParaRPr lang="zh-CN" altLang="en-US" sz="3200" b="1" dirty="0"/>
              </a:p>
            </p:txBody>
          </p:sp>
          <p:sp>
            <p:nvSpPr>
              <p:cNvPr id="51" name="文本框 50"/>
              <p:cNvSpPr txBox="1"/>
              <p:nvPr>
                <p:custDataLst>
                  <p:tags r:id="rId10"/>
                </p:custDataLst>
              </p:nvPr>
            </p:nvSpPr>
            <p:spPr>
              <a:xfrm>
                <a:off x="3044972" y="2158232"/>
                <a:ext cx="2672080" cy="550545"/>
              </a:xfrm>
              <a:prstGeom prst="rect">
                <a:avLst/>
              </a:prstGeom>
              <a:noFill/>
            </p:spPr>
            <p:txBody>
              <a:bodyPr wrap="none" rtlCol="0">
                <a:noAutofit/>
              </a:bodyPr>
              <a:lstStyle/>
              <a:p>
                <a:r>
                  <a:rPr lang="zh-CN" altLang="en-US" sz="2800" b="1" dirty="0"/>
                  <a:t>下周</a:t>
                </a:r>
                <a:r>
                  <a:rPr lang="zh-CN" altLang="en-US" sz="2800" b="1" dirty="0"/>
                  <a:t>计划</a:t>
                </a:r>
                <a:endParaRPr lang="zh-CN" altLang="en-US" sz="2800" b="1" dirty="0"/>
              </a:p>
            </p:txBody>
          </p:sp>
        </p:grpSp>
      </p:grpSp>
      <p:sp>
        <p:nvSpPr>
          <p:cNvPr id="101" name="文本框 100"/>
          <p:cNvSpPr txBox="1"/>
          <p:nvPr/>
        </p:nvSpPr>
        <p:spPr>
          <a:xfrm>
            <a:off x="1153568" y="753985"/>
            <a:ext cx="1415772" cy="830997"/>
          </a:xfrm>
          <a:prstGeom prst="rect">
            <a:avLst/>
          </a:prstGeom>
          <a:noFill/>
        </p:spPr>
        <p:txBody>
          <a:bodyPr wrap="none" rtlCol="0">
            <a:spAutoFit/>
          </a:bodyPr>
          <a:lstStyle/>
          <a:p>
            <a:r>
              <a:rPr lang="zh-CN" altLang="en-US" sz="4800" b="1" dirty="0">
                <a:solidFill>
                  <a:schemeClr val="accent1"/>
                </a:solidFill>
              </a:rPr>
              <a:t>目录</a:t>
            </a:r>
            <a:endParaRPr lang="zh-CN" altLang="en-US" sz="4800" b="1" dirty="0">
              <a:solidFill>
                <a:schemeClr val="accen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nvSpPr>
        <p:spPr>
          <a:xfrm>
            <a:off x="1947636" y="700008"/>
            <a:ext cx="4855845" cy="460375"/>
          </a:xfrm>
          <a:prstGeom prst="rect">
            <a:avLst/>
          </a:prstGeom>
          <a:noFill/>
        </p:spPr>
        <p:txBody>
          <a:bodyPr wrap="none" rtlCol="0">
            <a:spAutoFit/>
          </a:bodyPr>
          <a:p>
            <a:pPr algn="l"/>
            <a:r>
              <a:rPr lang="zh-CN" altLang="en-US" sz="2400" b="1" dirty="0">
                <a:solidFill>
                  <a:schemeClr val="accent1"/>
                </a:solidFill>
              </a:rPr>
              <a:t>QN-MHP AWMS原型的实验</a:t>
            </a:r>
            <a:r>
              <a:rPr lang="zh-CN" altLang="en-US" sz="2400" b="1" dirty="0">
                <a:solidFill>
                  <a:schemeClr val="accent1"/>
                </a:solidFill>
              </a:rPr>
              <a:t>研究</a:t>
            </a:r>
            <a:endParaRPr lang="zh-CN" altLang="en-US" sz="2400" b="1" dirty="0">
              <a:solidFill>
                <a:schemeClr val="accent1"/>
              </a:solidFill>
            </a:endParaRPr>
          </a:p>
        </p:txBody>
      </p:sp>
      <p:sp>
        <p:nvSpPr>
          <p:cNvPr id="6" name="文本框 5"/>
          <p:cNvSpPr txBox="1"/>
          <p:nvPr>
            <p:custDataLst>
              <p:tags r:id="rId2"/>
            </p:custDataLst>
          </p:nvPr>
        </p:nvSpPr>
        <p:spPr>
          <a:xfrm>
            <a:off x="1605280" y="1308100"/>
            <a:ext cx="10460990" cy="554990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u="sng" dirty="0">
                <a:sym typeface="+mn-ea"/>
              </a:rPr>
              <a:t>（2）驾驶和次要任务的表现：</a:t>
            </a:r>
            <a:endParaRPr lang="zh-CN" altLang="en-US"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dirty="0">
                <a:sym typeface="+mn-ea"/>
              </a:rPr>
              <a:t>1</a:t>
            </a:r>
            <a:r>
              <a:rPr lang="zh-CN" altLang="en-US" sz="2000" dirty="0">
                <a:sym typeface="+mn-ea"/>
              </a:rPr>
              <a:t>）</a:t>
            </a:r>
            <a:r>
              <a:rPr lang="zh-CN" altLang="en-US" sz="2000" dirty="0">
                <a:sym typeface="+mn-ea"/>
              </a:rPr>
              <a:t>在驾驶性能方面，该系统对车道位置SD的主要影响很显著；</a:t>
            </a:r>
            <a:endParaRPr lang="zh-CN" altLang="en-US"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2）</a:t>
            </a:r>
            <a:r>
              <a:rPr lang="zh-CN" altLang="en-US" sz="2000" dirty="0">
                <a:sym typeface="+mn-ea"/>
              </a:rPr>
              <a:t>年龄的</a:t>
            </a:r>
            <a:r>
              <a:rPr lang="zh-CN" altLang="en-US" sz="2000" dirty="0">
                <a:sym typeface="+mn-ea"/>
              </a:rPr>
              <a:t>主要影响</a:t>
            </a:r>
            <a:r>
              <a:rPr lang="zh-CN" altLang="en-US" sz="2000" dirty="0">
                <a:sym typeface="+mn-ea"/>
              </a:rPr>
              <a:t>并不显著；</a:t>
            </a:r>
            <a:endParaRPr lang="zh-CN" altLang="en-US"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dirty="0">
                <a:sym typeface="+mn-ea"/>
              </a:rPr>
              <a:t>3</a:t>
            </a:r>
            <a:r>
              <a:rPr lang="zh-CN" altLang="en-US" sz="2000" dirty="0">
                <a:sym typeface="+mn-ea"/>
              </a:rPr>
              <a:t>）</a:t>
            </a:r>
            <a:r>
              <a:rPr lang="zh-CN" altLang="en-US" sz="2000" dirty="0">
                <a:sym typeface="+mn-ea"/>
              </a:rPr>
              <a:t>系统-年龄的交互作用显著</a:t>
            </a:r>
            <a:endParaRPr lang="zh-CN" altLang="en-US" sz="2000" dirty="0">
              <a:sym typeface="+mn-ea"/>
            </a:endParaRPr>
          </a:p>
        </p:txBody>
      </p:sp>
      <p:pic>
        <p:nvPicPr>
          <p:cNvPr id="30" name="图片 30" descr="图19"/>
          <p:cNvPicPr>
            <a:picLocks noChangeAspect="1"/>
          </p:cNvPicPr>
          <p:nvPr/>
        </p:nvPicPr>
        <p:blipFill>
          <a:blip r:embed="rId3"/>
          <a:srcRect b="11973"/>
          <a:stretch>
            <a:fillRect/>
          </a:stretch>
        </p:blipFill>
        <p:spPr>
          <a:xfrm>
            <a:off x="2363470" y="3431540"/>
            <a:ext cx="4671695" cy="2577465"/>
          </a:xfrm>
          <a:prstGeom prst="rect">
            <a:avLst/>
          </a:prstGeom>
        </p:spPr>
      </p:pic>
      <p:sp>
        <p:nvSpPr>
          <p:cNvPr id="3" name="文本框 2"/>
          <p:cNvSpPr txBox="1"/>
          <p:nvPr>
            <p:custDataLst>
              <p:tags r:id="rId4"/>
            </p:custDataLst>
          </p:nvPr>
        </p:nvSpPr>
        <p:spPr>
          <a:xfrm>
            <a:off x="1605280" y="6009005"/>
            <a:ext cx="8382635" cy="71247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自适应条件显著降低了年轻驾驶员组和老年驾驶员组的车道位置SD</a:t>
            </a:r>
            <a:endParaRPr lang="zh-CN" altLang="en-US" sz="2000" dirty="0">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2" name="文本框 1"/>
          <p:cNvSpPr txBox="1"/>
          <p:nvPr/>
        </p:nvSpPr>
        <p:spPr>
          <a:xfrm>
            <a:off x="1947636" y="700008"/>
            <a:ext cx="4855845" cy="460375"/>
          </a:xfrm>
          <a:prstGeom prst="rect">
            <a:avLst/>
          </a:prstGeom>
          <a:noFill/>
        </p:spPr>
        <p:txBody>
          <a:bodyPr wrap="none" rtlCol="0">
            <a:spAutoFit/>
          </a:bodyPr>
          <a:p>
            <a:pPr algn="l"/>
            <a:r>
              <a:rPr lang="zh-CN" altLang="en-US" sz="2400" b="1" dirty="0">
                <a:solidFill>
                  <a:schemeClr val="accent1"/>
                </a:solidFill>
              </a:rPr>
              <a:t>QN-MHP AWMS原型的实验</a:t>
            </a:r>
            <a:r>
              <a:rPr lang="zh-CN" altLang="en-US" sz="2400" b="1" dirty="0">
                <a:solidFill>
                  <a:schemeClr val="accent1"/>
                </a:solidFill>
              </a:rPr>
              <a:t>研究</a:t>
            </a:r>
            <a:endParaRPr lang="zh-CN" altLang="en-US" sz="2400" b="1" dirty="0">
              <a:solidFill>
                <a:schemeClr val="accent1"/>
              </a:solidFill>
            </a:endParaRPr>
          </a:p>
        </p:txBody>
      </p:sp>
      <p:sp>
        <p:nvSpPr>
          <p:cNvPr id="3" name="文本框 2"/>
          <p:cNvSpPr txBox="1"/>
          <p:nvPr>
            <p:custDataLst>
              <p:tags r:id="rId2"/>
            </p:custDataLst>
          </p:nvPr>
        </p:nvSpPr>
        <p:spPr>
          <a:xfrm>
            <a:off x="1604010" y="4385310"/>
            <a:ext cx="10043795" cy="2336165"/>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如图，随机条件和自适应条件下次要任务的平均RT对比。</a:t>
            </a:r>
            <a:endParaRPr lang="zh-CN" altLang="en-US"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年龄的主要</a:t>
            </a:r>
            <a:r>
              <a:rPr lang="zh-CN" altLang="en-US" sz="2000" dirty="0">
                <a:sym typeface="+mn-ea"/>
              </a:rPr>
              <a:t>影响显著；</a:t>
            </a:r>
            <a:endParaRPr lang="zh-CN" altLang="en-US"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sym typeface="+mn-ea"/>
              </a:rPr>
              <a:t>系统-年龄交互作用显著</a:t>
            </a:r>
            <a:endParaRPr lang="zh-CN" altLang="en-US" sz="2000" dirty="0">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b="1" dirty="0">
                <a:sym typeface="+mn-ea"/>
              </a:rPr>
              <a:t>自适应系统的原型显著降低了老年组次要任务的平均RT，但年轻驾驶员组却没有。</a:t>
            </a:r>
            <a:endParaRPr lang="zh-CN" altLang="en-US" sz="2000" b="1" dirty="0">
              <a:sym typeface="+mn-ea"/>
            </a:endParaRPr>
          </a:p>
        </p:txBody>
      </p:sp>
      <p:pic>
        <p:nvPicPr>
          <p:cNvPr id="13" name="图片 13" descr="图20"/>
          <p:cNvPicPr>
            <a:picLocks noChangeAspect="1"/>
          </p:cNvPicPr>
          <p:nvPr/>
        </p:nvPicPr>
        <p:blipFill>
          <a:blip r:embed="rId3"/>
          <a:srcRect b="17303"/>
          <a:stretch>
            <a:fillRect/>
          </a:stretch>
        </p:blipFill>
        <p:spPr>
          <a:xfrm>
            <a:off x="2035175" y="1308100"/>
            <a:ext cx="4768215" cy="307721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a:off x="0" y="6008914"/>
            <a:ext cx="12192000" cy="849086"/>
          </a:xfrm>
          <a:custGeom>
            <a:avLst/>
            <a:gdLst>
              <a:gd name="connsiteX0" fmla="*/ 0 w 12192000"/>
              <a:gd name="connsiteY0" fmla="*/ 0 h 1592262"/>
              <a:gd name="connsiteX1" fmla="*/ 3203 w 12192000"/>
              <a:gd name="connsiteY1" fmla="*/ 0 h 1592262"/>
              <a:gd name="connsiteX2" fmla="*/ 198051 w 12192000"/>
              <a:gd name="connsiteY2" fmla="*/ 37448 h 1592262"/>
              <a:gd name="connsiteX3" fmla="*/ 6115050 w 12192000"/>
              <a:gd name="connsiteY3" fmla="*/ 868362 h 1592262"/>
              <a:gd name="connsiteX4" fmla="*/ 12172950 w 12192000"/>
              <a:gd name="connsiteY4" fmla="*/ 11112 h 1592262"/>
              <a:gd name="connsiteX5" fmla="*/ 12192000 w 12192000"/>
              <a:gd name="connsiteY5" fmla="*/ 6960 h 1592262"/>
              <a:gd name="connsiteX6" fmla="*/ 12192000 w 12192000"/>
              <a:gd name="connsiteY6" fmla="*/ 1592262 h 1592262"/>
              <a:gd name="connsiteX7" fmla="*/ 0 w 12192000"/>
              <a:gd name="connsiteY7" fmla="*/ 1592262 h 159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592262">
                <a:moveTo>
                  <a:pt x="0" y="0"/>
                </a:moveTo>
                <a:lnTo>
                  <a:pt x="3203" y="0"/>
                </a:lnTo>
                <a:lnTo>
                  <a:pt x="198051" y="37448"/>
                </a:lnTo>
                <a:cubicBezTo>
                  <a:pt x="1478682" y="287561"/>
                  <a:pt x="4207074" y="865386"/>
                  <a:pt x="6115050" y="868362"/>
                </a:cubicBezTo>
                <a:cubicBezTo>
                  <a:pt x="8150225" y="871537"/>
                  <a:pt x="10950575" y="233362"/>
                  <a:pt x="12172950" y="11112"/>
                </a:cubicBezTo>
                <a:lnTo>
                  <a:pt x="12192000" y="6960"/>
                </a:lnTo>
                <a:lnTo>
                  <a:pt x="12192000" y="1592262"/>
                </a:lnTo>
                <a:lnTo>
                  <a:pt x="0" y="159226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文本框 4"/>
          <p:cNvSpPr txBox="1"/>
          <p:nvPr/>
        </p:nvSpPr>
        <p:spPr>
          <a:xfrm>
            <a:off x="5434598" y="1137344"/>
            <a:ext cx="1322799" cy="1200329"/>
          </a:xfrm>
          <a:prstGeom prst="rect">
            <a:avLst/>
          </a:prstGeom>
          <a:noFill/>
        </p:spPr>
        <p:txBody>
          <a:bodyPr wrap="none" rtlCol="0">
            <a:spAutoFit/>
          </a:bodyPr>
          <a:lstStyle/>
          <a:p>
            <a:pPr algn="ctr"/>
            <a:r>
              <a:rPr lang="en-US" altLang="zh-CN" sz="7200" b="1" dirty="0">
                <a:solidFill>
                  <a:schemeClr val="accent1"/>
                </a:solidFill>
              </a:rPr>
              <a:t>02</a:t>
            </a:r>
            <a:endParaRPr lang="zh-CN" altLang="en-US" sz="7200" b="1" dirty="0">
              <a:solidFill>
                <a:schemeClr val="accent1"/>
              </a:solidFill>
            </a:endParaRPr>
          </a:p>
        </p:txBody>
      </p:sp>
      <p:grpSp>
        <p:nvGrpSpPr>
          <p:cNvPr id="12" name="组合 11"/>
          <p:cNvGrpSpPr/>
          <p:nvPr/>
        </p:nvGrpSpPr>
        <p:grpSpPr>
          <a:xfrm>
            <a:off x="3028012" y="2761937"/>
            <a:ext cx="6223418" cy="400110"/>
            <a:chOff x="3028012" y="2687200"/>
            <a:chExt cx="6223418" cy="400110"/>
          </a:xfrm>
        </p:grpSpPr>
        <p:cxnSp>
          <p:nvCxnSpPr>
            <p:cNvPr id="7" name="直接连接符 6"/>
            <p:cNvCxnSpPr/>
            <p:nvPr/>
          </p:nvCxnSpPr>
          <p:spPr>
            <a:xfrm>
              <a:off x="3028012" y="2887255"/>
              <a:ext cx="1963712" cy="0"/>
            </a:xfrm>
            <a:prstGeom prst="line">
              <a:avLst/>
            </a:prstGeom>
            <a:ln>
              <a:gradFill flip="none" rotWithShape="1">
                <a:gsLst>
                  <a:gs pos="0">
                    <a:schemeClr val="accent1">
                      <a:lumMod val="5000"/>
                      <a:lumOff val="95000"/>
                    </a:schemeClr>
                  </a:gs>
                  <a:gs pos="100000">
                    <a:schemeClr val="accent1"/>
                  </a:gs>
                </a:gsLst>
                <a:lin ang="0" scaled="1"/>
                <a:tileRect/>
              </a:gradFill>
              <a:tailEnd type="oval" w="lg" len="lg"/>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7287718" y="2887255"/>
              <a:ext cx="1963712" cy="0"/>
            </a:xfrm>
            <a:prstGeom prst="line">
              <a:avLst/>
            </a:prstGeom>
            <a:ln>
              <a:gradFill flip="none" rotWithShape="1">
                <a:gsLst>
                  <a:gs pos="0">
                    <a:schemeClr val="accent1">
                      <a:lumMod val="5000"/>
                      <a:lumOff val="95000"/>
                    </a:schemeClr>
                  </a:gs>
                  <a:gs pos="100000">
                    <a:schemeClr val="accent1"/>
                  </a:gs>
                </a:gsLst>
                <a:lin ang="0" scaled="1"/>
                <a:tileRect/>
              </a:gradFill>
              <a:tailEnd type="oval" w="lg" len="lg"/>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342843" y="2687200"/>
              <a:ext cx="1506311" cy="400110"/>
            </a:xfrm>
            <a:prstGeom prst="rect">
              <a:avLst/>
            </a:prstGeom>
            <a:noFill/>
          </p:spPr>
          <p:txBody>
            <a:bodyPr wrap="none" rtlCol="0">
              <a:spAutoFit/>
            </a:bodyPr>
            <a:lstStyle/>
            <a:p>
              <a:pPr algn="ctr"/>
              <a:r>
                <a:rPr lang="en-US" altLang="zh-CN" sz="2000" dirty="0"/>
                <a:t>PART TWO</a:t>
              </a:r>
              <a:endParaRPr lang="zh-CN" altLang="en-US" sz="2000" dirty="0"/>
            </a:p>
          </p:txBody>
        </p:sp>
      </p:grpSp>
      <p:sp>
        <p:nvSpPr>
          <p:cNvPr id="11" name="文本框 10"/>
          <p:cNvSpPr txBox="1"/>
          <p:nvPr/>
        </p:nvSpPr>
        <p:spPr>
          <a:xfrm>
            <a:off x="4988559" y="3586310"/>
            <a:ext cx="2214880" cy="706755"/>
          </a:xfrm>
          <a:prstGeom prst="rect">
            <a:avLst/>
          </a:prstGeom>
          <a:noFill/>
        </p:spPr>
        <p:txBody>
          <a:bodyPr wrap="none" rtlCol="0">
            <a:spAutoFit/>
          </a:bodyPr>
          <a:lstStyle/>
          <a:p>
            <a:pPr algn="ctr"/>
            <a:r>
              <a:rPr lang="zh-CN" altLang="en-US" sz="4000" b="1" dirty="0"/>
              <a:t>学习</a:t>
            </a:r>
            <a:r>
              <a:rPr lang="zh-CN" altLang="en-US" sz="4000" b="1" dirty="0"/>
              <a:t>情况</a:t>
            </a:r>
            <a:endParaRPr lang="zh-CN" altLang="en-US" sz="40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 y="2612277"/>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defPPr>
              <a:defRPr lang="zh-CN"/>
            </a:defPPr>
            <a:lvl1pPr algn="ctr">
              <a:defRPr sz="2000">
                <a:solidFill>
                  <a:schemeClr val="bg1">
                    <a:lumMod val="50000"/>
                  </a:schemeClr>
                </a:solidFill>
              </a:defRPr>
            </a:lvl1pPr>
          </a:lstStyle>
          <a:p>
            <a:pPr algn="ctr"/>
            <a:r>
              <a:rPr lang="zh-CN" altLang="en-US" dirty="0">
                <a:sym typeface="+mn-ea"/>
              </a:rPr>
              <a:t>文献阅读</a:t>
            </a:r>
            <a:endParaRPr lang="zh-CN" altLang="en-US" dirty="0"/>
          </a:p>
        </p:txBody>
      </p:sp>
      <p:sp>
        <p:nvSpPr>
          <p:cNvPr id="7" name="文本框 6"/>
          <p:cNvSpPr txBox="1"/>
          <p:nvPr/>
        </p:nvSpPr>
        <p:spPr>
          <a:xfrm>
            <a:off x="211106" y="2705169"/>
            <a:ext cx="1198880" cy="398780"/>
          </a:xfrm>
          <a:prstGeom prst="rect">
            <a:avLst/>
          </a:prstGeom>
          <a:noFill/>
        </p:spPr>
        <p:txBody>
          <a:bodyPr wrap="none" rtlCol="0">
            <a:spAutoFit/>
          </a:bodyPr>
          <a:lstStyle/>
          <a:p>
            <a:pPr algn="ctr">
              <a:buClrTx/>
              <a:buSzTx/>
              <a:buFontTx/>
            </a:pPr>
            <a:r>
              <a:rPr lang="zh-CN" altLang="en-US" sz="2000" b="1" dirty="0">
                <a:solidFill>
                  <a:schemeClr val="bg1"/>
                </a:solidFill>
              </a:rPr>
              <a:t>学习</a:t>
            </a:r>
            <a:r>
              <a:rPr lang="zh-CN" altLang="en-US" sz="2000" b="1" dirty="0">
                <a:solidFill>
                  <a:schemeClr val="bg1"/>
                </a:solidFill>
              </a:rPr>
              <a:t>情况</a:t>
            </a:r>
            <a:endParaRPr lang="zh-CN" altLang="en-US" sz="2000" b="1" dirty="0">
              <a:solidFill>
                <a:schemeClr val="bg1"/>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下周计划</a:t>
            </a:r>
            <a:endParaRPr lang="zh-CN" altLang="en-US" sz="2000" dirty="0">
              <a:solidFill>
                <a:schemeClr val="bg1">
                  <a:lumMod val="50000"/>
                </a:schemeClr>
              </a:solidFill>
            </a:endParaRPr>
          </a:p>
        </p:txBody>
      </p:sp>
      <p:sp>
        <p:nvSpPr>
          <p:cNvPr id="2" name="文本框 1"/>
          <p:cNvSpPr txBox="1"/>
          <p:nvPr/>
        </p:nvSpPr>
        <p:spPr>
          <a:xfrm>
            <a:off x="2220686" y="700008"/>
            <a:ext cx="1402080" cy="460375"/>
          </a:xfrm>
          <a:prstGeom prst="rect">
            <a:avLst/>
          </a:prstGeom>
          <a:noFill/>
        </p:spPr>
        <p:txBody>
          <a:bodyPr wrap="none" rtlCol="0">
            <a:spAutoFit/>
          </a:bodyPr>
          <a:lstStyle/>
          <a:p>
            <a:r>
              <a:rPr lang="zh-CN" altLang="en-US" sz="2400" b="1" dirty="0">
                <a:solidFill>
                  <a:schemeClr val="accent1"/>
                </a:solidFill>
              </a:rPr>
              <a:t>学习情况</a:t>
            </a:r>
            <a:endParaRPr lang="zh-CN" altLang="en-US" sz="2400" b="1" dirty="0">
              <a:solidFill>
                <a:schemeClr val="accent1"/>
              </a:solidFill>
            </a:endParaRPr>
          </a:p>
        </p:txBody>
      </p:sp>
      <p:grpSp>
        <p:nvGrpSpPr>
          <p:cNvPr id="3" name="组合 2"/>
          <p:cNvGrpSpPr/>
          <p:nvPr/>
        </p:nvGrpSpPr>
        <p:grpSpPr>
          <a:xfrm>
            <a:off x="2220686" y="1397946"/>
            <a:ext cx="9470571" cy="5304518"/>
            <a:chOff x="2014028" y="776740"/>
            <a:chExt cx="9470571" cy="5304518"/>
          </a:xfrm>
        </p:grpSpPr>
        <p:sp>
          <p:nvSpPr>
            <p:cNvPr id="12" name="矩形: 圆角 11"/>
            <p:cNvSpPr/>
            <p:nvPr/>
          </p:nvSpPr>
          <p:spPr>
            <a:xfrm>
              <a:off x="2090228" y="1081583"/>
              <a:ext cx="9099030" cy="4694833"/>
            </a:xfrm>
            <a:prstGeom prst="roundRect">
              <a:avLst>
                <a:gd name="adj" fmla="val 4565"/>
              </a:avLst>
            </a:prstGeom>
            <a:solidFill>
              <a:schemeClr val="bg1"/>
            </a:solidFill>
            <a:ln>
              <a:noFill/>
            </a:ln>
            <a:effectLst>
              <a:glow rad="190500">
                <a:schemeClr val="bg1">
                  <a:lumMod val="85000"/>
                  <a:alpha val="98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left-quote_59260"/>
            <p:cNvSpPr/>
            <p:nvPr/>
          </p:nvSpPr>
          <p:spPr>
            <a:xfrm>
              <a:off x="2014028" y="776740"/>
              <a:ext cx="590682" cy="609685"/>
            </a:xfrm>
            <a:custGeom>
              <a:avLst/>
              <a:gdLst>
                <a:gd name="connsiteX0" fmla="*/ 573150 w 587053"/>
                <a:gd name="connsiteY0" fmla="*/ 0 h 605939"/>
                <a:gd name="connsiteX1" fmla="*/ 583081 w 587053"/>
                <a:gd name="connsiteY1" fmla="*/ 3471 h 605939"/>
                <a:gd name="connsiteX2" fmla="*/ 587053 w 587053"/>
                <a:gd name="connsiteY2" fmla="*/ 13388 h 605939"/>
                <a:gd name="connsiteX3" fmla="*/ 587053 w 587053"/>
                <a:gd name="connsiteY3" fmla="*/ 99668 h 605939"/>
                <a:gd name="connsiteX4" fmla="*/ 574639 w 587053"/>
                <a:gd name="connsiteY4" fmla="*/ 112560 h 605939"/>
                <a:gd name="connsiteX5" fmla="*/ 510586 w 587053"/>
                <a:gd name="connsiteY5" fmla="*/ 142312 h 605939"/>
                <a:gd name="connsiteX6" fmla="*/ 443553 w 587053"/>
                <a:gd name="connsiteY6" fmla="*/ 376853 h 605939"/>
                <a:gd name="connsiteX7" fmla="*/ 547330 w 587053"/>
                <a:gd name="connsiteY7" fmla="*/ 376853 h 605939"/>
                <a:gd name="connsiteX8" fmla="*/ 560240 w 587053"/>
                <a:gd name="connsiteY8" fmla="*/ 389745 h 605939"/>
                <a:gd name="connsiteX9" fmla="*/ 560240 w 587053"/>
                <a:gd name="connsiteY9" fmla="*/ 593047 h 605939"/>
                <a:gd name="connsiteX10" fmla="*/ 547330 w 587053"/>
                <a:gd name="connsiteY10" fmla="*/ 605939 h 605939"/>
                <a:gd name="connsiteX11" fmla="*/ 344244 w 587053"/>
                <a:gd name="connsiteY11" fmla="*/ 605939 h 605939"/>
                <a:gd name="connsiteX12" fmla="*/ 330838 w 587053"/>
                <a:gd name="connsiteY12" fmla="*/ 593047 h 605939"/>
                <a:gd name="connsiteX13" fmla="*/ 330838 w 587053"/>
                <a:gd name="connsiteY13" fmla="*/ 387266 h 605939"/>
                <a:gd name="connsiteX14" fmla="*/ 429649 w 587053"/>
                <a:gd name="connsiteY14" fmla="*/ 63966 h 605939"/>
                <a:gd name="connsiteX15" fmla="*/ 573150 w 587053"/>
                <a:gd name="connsiteY15" fmla="*/ 0 h 605939"/>
                <a:gd name="connsiteX16" fmla="*/ 242961 w 587053"/>
                <a:gd name="connsiteY16" fmla="*/ 0 h 605939"/>
                <a:gd name="connsiteX17" fmla="*/ 252397 w 587053"/>
                <a:gd name="connsiteY17" fmla="*/ 3471 h 605939"/>
                <a:gd name="connsiteX18" fmla="*/ 256867 w 587053"/>
                <a:gd name="connsiteY18" fmla="*/ 13388 h 605939"/>
                <a:gd name="connsiteX19" fmla="*/ 256867 w 587053"/>
                <a:gd name="connsiteY19" fmla="*/ 99668 h 605939"/>
                <a:gd name="connsiteX20" fmla="*/ 244451 w 587053"/>
                <a:gd name="connsiteY20" fmla="*/ 112560 h 605939"/>
                <a:gd name="connsiteX21" fmla="*/ 180382 w 587053"/>
                <a:gd name="connsiteY21" fmla="*/ 142312 h 605939"/>
                <a:gd name="connsiteX22" fmla="*/ 112836 w 587053"/>
                <a:gd name="connsiteY22" fmla="*/ 376853 h 605939"/>
                <a:gd name="connsiteX23" fmla="*/ 216638 w 587053"/>
                <a:gd name="connsiteY23" fmla="*/ 376853 h 605939"/>
                <a:gd name="connsiteX24" fmla="*/ 230047 w 587053"/>
                <a:gd name="connsiteY24" fmla="*/ 389745 h 605939"/>
                <a:gd name="connsiteX25" fmla="*/ 230047 w 587053"/>
                <a:gd name="connsiteY25" fmla="*/ 593047 h 605939"/>
                <a:gd name="connsiteX26" fmla="*/ 216638 w 587053"/>
                <a:gd name="connsiteY26" fmla="*/ 605939 h 605939"/>
                <a:gd name="connsiteX27" fmla="*/ 13504 w 587053"/>
                <a:gd name="connsiteY27" fmla="*/ 605939 h 605939"/>
                <a:gd name="connsiteX28" fmla="*/ 94 w 587053"/>
                <a:gd name="connsiteY28" fmla="*/ 593047 h 605939"/>
                <a:gd name="connsiteX29" fmla="*/ 94 w 587053"/>
                <a:gd name="connsiteY29" fmla="*/ 387266 h 605939"/>
                <a:gd name="connsiteX30" fmla="*/ 99426 w 587053"/>
                <a:gd name="connsiteY30" fmla="*/ 63966 h 605939"/>
                <a:gd name="connsiteX31" fmla="*/ 242961 w 587053"/>
                <a:gd name="connsiteY31" fmla="*/ 0 h 60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87053" h="605939">
                  <a:moveTo>
                    <a:pt x="573150" y="0"/>
                  </a:moveTo>
                  <a:cubicBezTo>
                    <a:pt x="577122" y="0"/>
                    <a:pt x="580598" y="992"/>
                    <a:pt x="583081" y="3471"/>
                  </a:cubicBezTo>
                  <a:cubicBezTo>
                    <a:pt x="585563" y="5951"/>
                    <a:pt x="587053" y="9422"/>
                    <a:pt x="587053" y="13388"/>
                  </a:cubicBezTo>
                  <a:lnTo>
                    <a:pt x="587053" y="99668"/>
                  </a:lnTo>
                  <a:cubicBezTo>
                    <a:pt x="587053" y="106610"/>
                    <a:pt x="581591" y="112064"/>
                    <a:pt x="574639" y="112560"/>
                  </a:cubicBezTo>
                  <a:cubicBezTo>
                    <a:pt x="549316" y="114544"/>
                    <a:pt x="528461" y="123965"/>
                    <a:pt x="510586" y="142312"/>
                  </a:cubicBezTo>
                  <a:cubicBezTo>
                    <a:pt x="445539" y="209252"/>
                    <a:pt x="443553" y="359993"/>
                    <a:pt x="443553" y="376853"/>
                  </a:cubicBezTo>
                  <a:lnTo>
                    <a:pt x="547330" y="376853"/>
                  </a:lnTo>
                  <a:cubicBezTo>
                    <a:pt x="554778" y="376853"/>
                    <a:pt x="560240" y="382803"/>
                    <a:pt x="560240" y="389745"/>
                  </a:cubicBezTo>
                  <a:lnTo>
                    <a:pt x="560240" y="593047"/>
                  </a:lnTo>
                  <a:cubicBezTo>
                    <a:pt x="560240" y="599989"/>
                    <a:pt x="554778" y="605939"/>
                    <a:pt x="547330" y="605939"/>
                  </a:cubicBezTo>
                  <a:lnTo>
                    <a:pt x="344244" y="605939"/>
                  </a:lnTo>
                  <a:cubicBezTo>
                    <a:pt x="336796" y="605939"/>
                    <a:pt x="330838" y="599989"/>
                    <a:pt x="330838" y="593047"/>
                  </a:cubicBezTo>
                  <a:lnTo>
                    <a:pt x="330838" y="387266"/>
                  </a:lnTo>
                  <a:cubicBezTo>
                    <a:pt x="330341" y="365448"/>
                    <a:pt x="328355" y="168592"/>
                    <a:pt x="429649" y="63966"/>
                  </a:cubicBezTo>
                  <a:cubicBezTo>
                    <a:pt x="467883" y="24793"/>
                    <a:pt x="517537" y="2480"/>
                    <a:pt x="573150" y="0"/>
                  </a:cubicBezTo>
                  <a:close/>
                  <a:moveTo>
                    <a:pt x="242961" y="0"/>
                  </a:moveTo>
                  <a:cubicBezTo>
                    <a:pt x="246437" y="0"/>
                    <a:pt x="249914" y="992"/>
                    <a:pt x="252397" y="3471"/>
                  </a:cubicBezTo>
                  <a:cubicBezTo>
                    <a:pt x="255377" y="5951"/>
                    <a:pt x="256867" y="9422"/>
                    <a:pt x="256867" y="13388"/>
                  </a:cubicBezTo>
                  <a:lnTo>
                    <a:pt x="256867" y="99668"/>
                  </a:lnTo>
                  <a:cubicBezTo>
                    <a:pt x="256867" y="106610"/>
                    <a:pt x="251404" y="112064"/>
                    <a:pt x="244451" y="112560"/>
                  </a:cubicBezTo>
                  <a:cubicBezTo>
                    <a:pt x="219121" y="114544"/>
                    <a:pt x="197765" y="123965"/>
                    <a:pt x="180382" y="142312"/>
                  </a:cubicBezTo>
                  <a:cubicBezTo>
                    <a:pt x="114823" y="209252"/>
                    <a:pt x="112836" y="359993"/>
                    <a:pt x="112836" y="376853"/>
                  </a:cubicBezTo>
                  <a:lnTo>
                    <a:pt x="216638" y="376853"/>
                  </a:lnTo>
                  <a:cubicBezTo>
                    <a:pt x="224088" y="376853"/>
                    <a:pt x="230047" y="382803"/>
                    <a:pt x="230047" y="389745"/>
                  </a:cubicBezTo>
                  <a:lnTo>
                    <a:pt x="230047" y="593047"/>
                  </a:lnTo>
                  <a:cubicBezTo>
                    <a:pt x="230047" y="599989"/>
                    <a:pt x="224088" y="605939"/>
                    <a:pt x="216638" y="605939"/>
                  </a:cubicBezTo>
                  <a:lnTo>
                    <a:pt x="13504" y="605939"/>
                  </a:lnTo>
                  <a:cubicBezTo>
                    <a:pt x="6054" y="605939"/>
                    <a:pt x="94" y="599989"/>
                    <a:pt x="94" y="593047"/>
                  </a:cubicBezTo>
                  <a:lnTo>
                    <a:pt x="94" y="387266"/>
                  </a:lnTo>
                  <a:cubicBezTo>
                    <a:pt x="-402" y="365448"/>
                    <a:pt x="-2389" y="168592"/>
                    <a:pt x="99426" y="63966"/>
                  </a:cubicBezTo>
                  <a:cubicBezTo>
                    <a:pt x="137669" y="24793"/>
                    <a:pt x="187335" y="2480"/>
                    <a:pt x="24296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left-quote_59260"/>
            <p:cNvSpPr/>
            <p:nvPr/>
          </p:nvSpPr>
          <p:spPr>
            <a:xfrm rot="10800000">
              <a:off x="10893917" y="5471573"/>
              <a:ext cx="590682" cy="609685"/>
            </a:xfrm>
            <a:custGeom>
              <a:avLst/>
              <a:gdLst>
                <a:gd name="connsiteX0" fmla="*/ 573150 w 587053"/>
                <a:gd name="connsiteY0" fmla="*/ 0 h 605939"/>
                <a:gd name="connsiteX1" fmla="*/ 583081 w 587053"/>
                <a:gd name="connsiteY1" fmla="*/ 3471 h 605939"/>
                <a:gd name="connsiteX2" fmla="*/ 587053 w 587053"/>
                <a:gd name="connsiteY2" fmla="*/ 13388 h 605939"/>
                <a:gd name="connsiteX3" fmla="*/ 587053 w 587053"/>
                <a:gd name="connsiteY3" fmla="*/ 99668 h 605939"/>
                <a:gd name="connsiteX4" fmla="*/ 574639 w 587053"/>
                <a:gd name="connsiteY4" fmla="*/ 112560 h 605939"/>
                <a:gd name="connsiteX5" fmla="*/ 510586 w 587053"/>
                <a:gd name="connsiteY5" fmla="*/ 142312 h 605939"/>
                <a:gd name="connsiteX6" fmla="*/ 443553 w 587053"/>
                <a:gd name="connsiteY6" fmla="*/ 376853 h 605939"/>
                <a:gd name="connsiteX7" fmla="*/ 547330 w 587053"/>
                <a:gd name="connsiteY7" fmla="*/ 376853 h 605939"/>
                <a:gd name="connsiteX8" fmla="*/ 560240 w 587053"/>
                <a:gd name="connsiteY8" fmla="*/ 389745 h 605939"/>
                <a:gd name="connsiteX9" fmla="*/ 560240 w 587053"/>
                <a:gd name="connsiteY9" fmla="*/ 593047 h 605939"/>
                <a:gd name="connsiteX10" fmla="*/ 547330 w 587053"/>
                <a:gd name="connsiteY10" fmla="*/ 605939 h 605939"/>
                <a:gd name="connsiteX11" fmla="*/ 344244 w 587053"/>
                <a:gd name="connsiteY11" fmla="*/ 605939 h 605939"/>
                <a:gd name="connsiteX12" fmla="*/ 330838 w 587053"/>
                <a:gd name="connsiteY12" fmla="*/ 593047 h 605939"/>
                <a:gd name="connsiteX13" fmla="*/ 330838 w 587053"/>
                <a:gd name="connsiteY13" fmla="*/ 387266 h 605939"/>
                <a:gd name="connsiteX14" fmla="*/ 429649 w 587053"/>
                <a:gd name="connsiteY14" fmla="*/ 63966 h 605939"/>
                <a:gd name="connsiteX15" fmla="*/ 573150 w 587053"/>
                <a:gd name="connsiteY15" fmla="*/ 0 h 605939"/>
                <a:gd name="connsiteX16" fmla="*/ 242961 w 587053"/>
                <a:gd name="connsiteY16" fmla="*/ 0 h 605939"/>
                <a:gd name="connsiteX17" fmla="*/ 252397 w 587053"/>
                <a:gd name="connsiteY17" fmla="*/ 3471 h 605939"/>
                <a:gd name="connsiteX18" fmla="*/ 256867 w 587053"/>
                <a:gd name="connsiteY18" fmla="*/ 13388 h 605939"/>
                <a:gd name="connsiteX19" fmla="*/ 256867 w 587053"/>
                <a:gd name="connsiteY19" fmla="*/ 99668 h 605939"/>
                <a:gd name="connsiteX20" fmla="*/ 244451 w 587053"/>
                <a:gd name="connsiteY20" fmla="*/ 112560 h 605939"/>
                <a:gd name="connsiteX21" fmla="*/ 180382 w 587053"/>
                <a:gd name="connsiteY21" fmla="*/ 142312 h 605939"/>
                <a:gd name="connsiteX22" fmla="*/ 112836 w 587053"/>
                <a:gd name="connsiteY22" fmla="*/ 376853 h 605939"/>
                <a:gd name="connsiteX23" fmla="*/ 216638 w 587053"/>
                <a:gd name="connsiteY23" fmla="*/ 376853 h 605939"/>
                <a:gd name="connsiteX24" fmla="*/ 230047 w 587053"/>
                <a:gd name="connsiteY24" fmla="*/ 389745 h 605939"/>
                <a:gd name="connsiteX25" fmla="*/ 230047 w 587053"/>
                <a:gd name="connsiteY25" fmla="*/ 593047 h 605939"/>
                <a:gd name="connsiteX26" fmla="*/ 216638 w 587053"/>
                <a:gd name="connsiteY26" fmla="*/ 605939 h 605939"/>
                <a:gd name="connsiteX27" fmla="*/ 13504 w 587053"/>
                <a:gd name="connsiteY27" fmla="*/ 605939 h 605939"/>
                <a:gd name="connsiteX28" fmla="*/ 94 w 587053"/>
                <a:gd name="connsiteY28" fmla="*/ 593047 h 605939"/>
                <a:gd name="connsiteX29" fmla="*/ 94 w 587053"/>
                <a:gd name="connsiteY29" fmla="*/ 387266 h 605939"/>
                <a:gd name="connsiteX30" fmla="*/ 99426 w 587053"/>
                <a:gd name="connsiteY30" fmla="*/ 63966 h 605939"/>
                <a:gd name="connsiteX31" fmla="*/ 242961 w 587053"/>
                <a:gd name="connsiteY31" fmla="*/ 0 h 60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587053" h="605939">
                  <a:moveTo>
                    <a:pt x="573150" y="0"/>
                  </a:moveTo>
                  <a:cubicBezTo>
                    <a:pt x="577122" y="0"/>
                    <a:pt x="580598" y="992"/>
                    <a:pt x="583081" y="3471"/>
                  </a:cubicBezTo>
                  <a:cubicBezTo>
                    <a:pt x="585563" y="5951"/>
                    <a:pt x="587053" y="9422"/>
                    <a:pt x="587053" y="13388"/>
                  </a:cubicBezTo>
                  <a:lnTo>
                    <a:pt x="587053" y="99668"/>
                  </a:lnTo>
                  <a:cubicBezTo>
                    <a:pt x="587053" y="106610"/>
                    <a:pt x="581591" y="112064"/>
                    <a:pt x="574639" y="112560"/>
                  </a:cubicBezTo>
                  <a:cubicBezTo>
                    <a:pt x="549316" y="114544"/>
                    <a:pt x="528461" y="123965"/>
                    <a:pt x="510586" y="142312"/>
                  </a:cubicBezTo>
                  <a:cubicBezTo>
                    <a:pt x="445539" y="209252"/>
                    <a:pt x="443553" y="359993"/>
                    <a:pt x="443553" y="376853"/>
                  </a:cubicBezTo>
                  <a:lnTo>
                    <a:pt x="547330" y="376853"/>
                  </a:lnTo>
                  <a:cubicBezTo>
                    <a:pt x="554778" y="376853"/>
                    <a:pt x="560240" y="382803"/>
                    <a:pt x="560240" y="389745"/>
                  </a:cubicBezTo>
                  <a:lnTo>
                    <a:pt x="560240" y="593047"/>
                  </a:lnTo>
                  <a:cubicBezTo>
                    <a:pt x="560240" y="599989"/>
                    <a:pt x="554778" y="605939"/>
                    <a:pt x="547330" y="605939"/>
                  </a:cubicBezTo>
                  <a:lnTo>
                    <a:pt x="344244" y="605939"/>
                  </a:lnTo>
                  <a:cubicBezTo>
                    <a:pt x="336796" y="605939"/>
                    <a:pt x="330838" y="599989"/>
                    <a:pt x="330838" y="593047"/>
                  </a:cubicBezTo>
                  <a:lnTo>
                    <a:pt x="330838" y="387266"/>
                  </a:lnTo>
                  <a:cubicBezTo>
                    <a:pt x="330341" y="365448"/>
                    <a:pt x="328355" y="168592"/>
                    <a:pt x="429649" y="63966"/>
                  </a:cubicBezTo>
                  <a:cubicBezTo>
                    <a:pt x="467883" y="24793"/>
                    <a:pt x="517537" y="2480"/>
                    <a:pt x="573150" y="0"/>
                  </a:cubicBezTo>
                  <a:close/>
                  <a:moveTo>
                    <a:pt x="242961" y="0"/>
                  </a:moveTo>
                  <a:cubicBezTo>
                    <a:pt x="246437" y="0"/>
                    <a:pt x="249914" y="992"/>
                    <a:pt x="252397" y="3471"/>
                  </a:cubicBezTo>
                  <a:cubicBezTo>
                    <a:pt x="255377" y="5951"/>
                    <a:pt x="256867" y="9422"/>
                    <a:pt x="256867" y="13388"/>
                  </a:cubicBezTo>
                  <a:lnTo>
                    <a:pt x="256867" y="99668"/>
                  </a:lnTo>
                  <a:cubicBezTo>
                    <a:pt x="256867" y="106610"/>
                    <a:pt x="251404" y="112064"/>
                    <a:pt x="244451" y="112560"/>
                  </a:cubicBezTo>
                  <a:cubicBezTo>
                    <a:pt x="219121" y="114544"/>
                    <a:pt x="197765" y="123965"/>
                    <a:pt x="180382" y="142312"/>
                  </a:cubicBezTo>
                  <a:cubicBezTo>
                    <a:pt x="114823" y="209252"/>
                    <a:pt x="112836" y="359993"/>
                    <a:pt x="112836" y="376853"/>
                  </a:cubicBezTo>
                  <a:lnTo>
                    <a:pt x="216638" y="376853"/>
                  </a:lnTo>
                  <a:cubicBezTo>
                    <a:pt x="224088" y="376853"/>
                    <a:pt x="230047" y="382803"/>
                    <a:pt x="230047" y="389745"/>
                  </a:cubicBezTo>
                  <a:lnTo>
                    <a:pt x="230047" y="593047"/>
                  </a:lnTo>
                  <a:cubicBezTo>
                    <a:pt x="230047" y="599989"/>
                    <a:pt x="224088" y="605939"/>
                    <a:pt x="216638" y="605939"/>
                  </a:cubicBezTo>
                  <a:lnTo>
                    <a:pt x="13504" y="605939"/>
                  </a:lnTo>
                  <a:cubicBezTo>
                    <a:pt x="6054" y="605939"/>
                    <a:pt x="94" y="599989"/>
                    <a:pt x="94" y="593047"/>
                  </a:cubicBezTo>
                  <a:lnTo>
                    <a:pt x="94" y="387266"/>
                  </a:lnTo>
                  <a:cubicBezTo>
                    <a:pt x="-402" y="365448"/>
                    <a:pt x="-2389" y="168592"/>
                    <a:pt x="99426" y="63966"/>
                  </a:cubicBezTo>
                  <a:cubicBezTo>
                    <a:pt x="137669" y="24793"/>
                    <a:pt x="187335" y="2480"/>
                    <a:pt x="24296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文本框 16"/>
            <p:cNvSpPr txBox="1"/>
            <p:nvPr/>
          </p:nvSpPr>
          <p:spPr>
            <a:xfrm>
              <a:off x="2683318" y="1859415"/>
              <a:ext cx="7912735" cy="3140075"/>
            </a:xfrm>
            <a:prstGeom prst="rect">
              <a:avLst/>
            </a:prstGeom>
            <a:noFill/>
          </p:spPr>
          <p:txBody>
            <a:bodyPr wrap="square" rtlCol="0">
              <a:noAutofit/>
            </a:bodyPr>
            <a:lstStyle/>
            <a:p>
              <a:pPr indent="508000" algn="just">
                <a:lnSpc>
                  <a:spcPct val="150000"/>
                </a:lnSpc>
                <a:buClrTx/>
                <a:buSzTx/>
                <a:buNone/>
                <a:extLst>
                  <a:ext uri="{35155182-B16C-46BC-9424-99874614C6A1}">
                    <wpsdc:indentchars xmlns:wpsdc="http://www.wps.cn/officeDocument/2017/drawingmlCustomData" val="200" checksum="282533468"/>
                  </a:ext>
                </a:extLst>
              </a:pPr>
              <a:r>
                <a:rPr lang="en-US" altLang="zh-CN" sz="2000" dirty="0">
                  <a:latin typeface="微软雅黑" panose="020B0503020204020204" charset="-122"/>
                  <a:ea typeface="微软雅黑" panose="020B0503020204020204" charset="-122"/>
                  <a:cs typeface="微软雅黑" panose="020B0503020204020204" charset="-122"/>
                  <a:sym typeface="+mn-ea"/>
                </a:rPr>
                <a:t>1</a:t>
              </a:r>
              <a:r>
                <a:rPr lang="zh-CN" altLang="en-US" sz="2000" dirty="0">
                  <a:latin typeface="微软雅黑" panose="020B0503020204020204" charset="-122"/>
                  <a:ea typeface="微软雅黑" panose="020B0503020204020204" charset="-122"/>
                  <a:cs typeface="微软雅黑" panose="020B0503020204020204" charset="-122"/>
                  <a:sym typeface="+mn-ea"/>
                </a:rPr>
                <a:t>、在上周的基础上，继续学习了统计学的基本概念，包括双样本</a:t>
              </a:r>
              <a:r>
                <a:rPr lang="en-US" altLang="zh-CN" sz="2000" dirty="0">
                  <a:latin typeface="微软雅黑" panose="020B0503020204020204" charset="-122"/>
                  <a:ea typeface="微软雅黑" panose="020B0503020204020204" charset="-122"/>
                  <a:cs typeface="微软雅黑" panose="020B0503020204020204" charset="-122"/>
                  <a:sym typeface="+mn-ea"/>
                </a:rPr>
                <a:t>t</a:t>
              </a:r>
              <a:r>
                <a:rPr lang="zh-CN" altLang="en-US" sz="2000" dirty="0">
                  <a:latin typeface="微软雅黑" panose="020B0503020204020204" charset="-122"/>
                  <a:ea typeface="微软雅黑" panose="020B0503020204020204" charset="-122"/>
                  <a:cs typeface="微软雅黑" panose="020B0503020204020204" charset="-122"/>
                  <a:sym typeface="+mn-ea"/>
                </a:rPr>
                <a:t>检验、独立样本</a:t>
              </a:r>
              <a:r>
                <a:rPr lang="en-US" altLang="zh-CN" sz="2000" dirty="0">
                  <a:latin typeface="微软雅黑" panose="020B0503020204020204" charset="-122"/>
                  <a:ea typeface="微软雅黑" panose="020B0503020204020204" charset="-122"/>
                  <a:cs typeface="微软雅黑" panose="020B0503020204020204" charset="-122"/>
                  <a:sym typeface="+mn-ea"/>
                </a:rPr>
                <a:t>t</a:t>
              </a:r>
              <a:r>
                <a:rPr lang="zh-CN" altLang="en-US" sz="2000" dirty="0">
                  <a:latin typeface="微软雅黑" panose="020B0503020204020204" charset="-122"/>
                  <a:ea typeface="微软雅黑" panose="020B0503020204020204" charset="-122"/>
                  <a:cs typeface="微软雅黑" panose="020B0503020204020204" charset="-122"/>
                  <a:sym typeface="+mn-ea"/>
                </a:rPr>
                <a:t>检验、方差齐性</a:t>
              </a:r>
              <a:r>
                <a:rPr lang="zh-CN" altLang="en-US" sz="2000" dirty="0">
                  <a:latin typeface="微软雅黑" panose="020B0503020204020204" charset="-122"/>
                  <a:ea typeface="微软雅黑" panose="020B0503020204020204" charset="-122"/>
                  <a:cs typeface="微软雅黑" panose="020B0503020204020204" charset="-122"/>
                  <a:sym typeface="+mn-ea"/>
                </a:rPr>
                <a:t>检验这部分的知识。</a:t>
              </a:r>
              <a:endParaRPr lang="zh-CN" altLang="en-US" sz="2000" dirty="0">
                <a:latin typeface="微软雅黑" panose="020B0503020204020204" charset="-122"/>
                <a:ea typeface="微软雅黑" panose="020B0503020204020204" charset="-122"/>
                <a:cs typeface="微软雅黑" panose="020B0503020204020204" charset="-122"/>
              </a:endParaRPr>
            </a:p>
            <a:p>
              <a:pPr indent="508000" algn="just">
                <a:lnSpc>
                  <a:spcPct val="150000"/>
                </a:lnSpc>
                <a:buClrTx/>
                <a:buSzTx/>
                <a:buNone/>
                <a:extLst>
                  <a:ext uri="{35155182-B16C-46BC-9424-99874614C6A1}">
                    <wpsdc:indentchars xmlns:wpsdc="http://www.wps.cn/officeDocument/2017/drawingmlCustomData" val="200" checksum="282533468"/>
                  </a:ext>
                </a:extLst>
              </a:pPr>
              <a:r>
                <a:rPr lang="en-US" altLang="zh-CN" sz="2000" dirty="0">
                  <a:latin typeface="微软雅黑" panose="020B0503020204020204" charset="-122"/>
                  <a:ea typeface="微软雅黑" panose="020B0503020204020204" charset="-122"/>
                  <a:cs typeface="微软雅黑" panose="020B0503020204020204" charset="-122"/>
                  <a:sym typeface="+mn-ea"/>
                </a:rPr>
                <a:t>2</a:t>
              </a:r>
              <a:r>
                <a:rPr lang="zh-CN" altLang="en-US" sz="2000" dirty="0">
                  <a:latin typeface="微软雅黑" panose="020B0503020204020204" charset="-122"/>
                  <a:ea typeface="微软雅黑" panose="020B0503020204020204" charset="-122"/>
                  <a:cs typeface="微软雅黑" panose="020B0503020204020204" charset="-122"/>
                  <a:sym typeface="+mn-ea"/>
                </a:rPr>
                <a:t>、学习了</a:t>
              </a:r>
              <a:r>
                <a:rPr lang="en-US" altLang="zh-CN" sz="2000" dirty="0">
                  <a:latin typeface="微软雅黑" panose="020B0503020204020204" charset="-122"/>
                  <a:ea typeface="微软雅黑" panose="020B0503020204020204" charset="-122"/>
                  <a:cs typeface="微软雅黑" panose="020B0503020204020204" charset="-122"/>
                  <a:sym typeface="+mn-ea"/>
                </a:rPr>
                <a:t>unity3d</a:t>
              </a:r>
              <a:r>
                <a:rPr lang="zh-CN" altLang="en-US" sz="2000" dirty="0">
                  <a:latin typeface="微软雅黑" panose="020B0503020204020204" charset="-122"/>
                  <a:ea typeface="微软雅黑" panose="020B0503020204020204" charset="-122"/>
                  <a:cs typeface="微软雅黑" panose="020B0503020204020204" charset="-122"/>
                  <a:sym typeface="+mn-ea"/>
                </a:rPr>
                <a:t>的部分知识，包括多米诺骨牌概述、工程创建与资源导入、</a:t>
              </a:r>
              <a:r>
                <a:rPr lang="zh-CN" altLang="en-US" sz="2000" dirty="0">
                  <a:latin typeface="微软雅黑" panose="020B0503020204020204" charset="-122"/>
                  <a:ea typeface="微软雅黑" panose="020B0503020204020204" charset="-122"/>
                  <a:cs typeface="微软雅黑" panose="020B0503020204020204" charset="-122"/>
                  <a:sym typeface="+mn-ea"/>
                </a:rPr>
                <a:t>工程创建与资源导入演示、</a:t>
              </a:r>
              <a:r>
                <a:rPr lang="zh-CN" altLang="en-US" sz="2000" dirty="0">
                  <a:latin typeface="微软雅黑" panose="020B0503020204020204" charset="-122"/>
                  <a:ea typeface="微软雅黑" panose="020B0503020204020204" charset="-122"/>
                  <a:cs typeface="微软雅黑" panose="020B0503020204020204" charset="-122"/>
                  <a:sym typeface="+mn-ea"/>
                </a:rPr>
                <a:t>创建游戏对象、</a:t>
              </a:r>
              <a:r>
                <a:rPr lang="zh-CN" altLang="en-US" sz="2000" dirty="0">
                  <a:latin typeface="微软雅黑" panose="020B0503020204020204" charset="-122"/>
                  <a:ea typeface="微软雅黑" panose="020B0503020204020204" charset="-122"/>
                  <a:cs typeface="微软雅黑" panose="020B0503020204020204" charset="-122"/>
                  <a:sym typeface="+mn-ea"/>
                </a:rPr>
                <a:t>创建游戏对象演示</a:t>
              </a:r>
              <a:r>
                <a:rPr lang="zh-CN" altLang="en-US" sz="2000" dirty="0">
                  <a:latin typeface="微软雅黑" panose="020B0503020204020204" charset="-122"/>
                  <a:ea typeface="微软雅黑" panose="020B0503020204020204" charset="-122"/>
                  <a:cs typeface="微软雅黑" panose="020B0503020204020204" charset="-122"/>
                  <a:sym typeface="+mn-ea"/>
                </a:rPr>
                <a:t>这部分的内容，并跟着视频课程进行了操作练习。</a:t>
              </a:r>
              <a:endParaRPr lang="zh-CN" altLang="en-US" sz="2000" dirty="0">
                <a:latin typeface="微软雅黑" panose="020B0503020204020204" charset="-122"/>
                <a:ea typeface="微软雅黑" panose="020B0503020204020204" charset="-122"/>
                <a:cs typeface="微软雅黑" panose="020B0503020204020204" charset="-122"/>
                <a:sym typeface="+mn-ea"/>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 y="2612277"/>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defPPr>
              <a:defRPr lang="zh-CN"/>
            </a:defPPr>
            <a:lvl1pPr algn="ctr">
              <a:defRPr sz="2000">
                <a:solidFill>
                  <a:schemeClr val="bg1">
                    <a:lumMod val="50000"/>
                  </a:schemeClr>
                </a:solidFill>
              </a:defRPr>
            </a:lvl1pPr>
          </a:lstStyle>
          <a:p>
            <a:pPr algn="ctr"/>
            <a:r>
              <a:rPr lang="zh-CN" altLang="en-US" dirty="0">
                <a:sym typeface="+mn-ea"/>
              </a:rPr>
              <a:t>文献阅读</a:t>
            </a:r>
            <a:endParaRPr lang="zh-CN" altLang="en-US" dirty="0"/>
          </a:p>
        </p:txBody>
      </p:sp>
      <p:sp>
        <p:nvSpPr>
          <p:cNvPr id="7" name="文本框 6"/>
          <p:cNvSpPr txBox="1"/>
          <p:nvPr/>
        </p:nvSpPr>
        <p:spPr>
          <a:xfrm>
            <a:off x="211106" y="2705169"/>
            <a:ext cx="1198880" cy="398780"/>
          </a:xfrm>
          <a:prstGeom prst="rect">
            <a:avLst/>
          </a:prstGeom>
          <a:noFill/>
        </p:spPr>
        <p:txBody>
          <a:bodyPr wrap="none" rtlCol="0">
            <a:spAutoFit/>
          </a:bodyPr>
          <a:lstStyle/>
          <a:p>
            <a:pPr algn="ctr">
              <a:buClrTx/>
              <a:buSzTx/>
              <a:buFontTx/>
            </a:pPr>
            <a:r>
              <a:rPr lang="zh-CN" altLang="en-US" sz="2000" b="1" dirty="0">
                <a:solidFill>
                  <a:schemeClr val="bg1"/>
                </a:solidFill>
              </a:rPr>
              <a:t>学习</a:t>
            </a:r>
            <a:r>
              <a:rPr lang="zh-CN" altLang="en-US" sz="2000" b="1" dirty="0">
                <a:solidFill>
                  <a:schemeClr val="bg1"/>
                </a:solidFill>
              </a:rPr>
              <a:t>情况</a:t>
            </a:r>
            <a:endParaRPr lang="zh-CN" altLang="en-US" sz="2000" b="1" dirty="0">
              <a:solidFill>
                <a:schemeClr val="bg1"/>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下周计划</a:t>
            </a:r>
            <a:endParaRPr lang="zh-CN" altLang="en-US" sz="2000" dirty="0">
              <a:solidFill>
                <a:schemeClr val="bg1">
                  <a:lumMod val="50000"/>
                </a:schemeClr>
              </a:solidFill>
            </a:endParaRPr>
          </a:p>
        </p:txBody>
      </p:sp>
      <p:sp>
        <p:nvSpPr>
          <p:cNvPr id="2" name="文本框 1"/>
          <p:cNvSpPr txBox="1"/>
          <p:nvPr/>
        </p:nvSpPr>
        <p:spPr>
          <a:xfrm>
            <a:off x="2220686" y="700008"/>
            <a:ext cx="1402080" cy="460375"/>
          </a:xfrm>
          <a:prstGeom prst="rect">
            <a:avLst/>
          </a:prstGeom>
          <a:noFill/>
        </p:spPr>
        <p:txBody>
          <a:bodyPr wrap="none" rtlCol="0">
            <a:spAutoFit/>
          </a:bodyPr>
          <a:lstStyle/>
          <a:p>
            <a:r>
              <a:rPr lang="zh-CN" altLang="en-US" sz="2400" b="1" dirty="0">
                <a:solidFill>
                  <a:schemeClr val="accent1"/>
                </a:solidFill>
              </a:rPr>
              <a:t>学习情况</a:t>
            </a:r>
            <a:endParaRPr lang="zh-CN" altLang="en-US" sz="2400" b="1" dirty="0">
              <a:solidFill>
                <a:schemeClr val="accent1"/>
              </a:solidFill>
            </a:endParaRPr>
          </a:p>
        </p:txBody>
      </p:sp>
      <p:pic>
        <p:nvPicPr>
          <p:cNvPr id="4" name="图片 3" descr="Unity111111"/>
          <p:cNvPicPr>
            <a:picLocks noChangeAspect="1"/>
          </p:cNvPicPr>
          <p:nvPr/>
        </p:nvPicPr>
        <p:blipFill>
          <a:blip r:embed="rId1"/>
          <a:stretch>
            <a:fillRect/>
          </a:stretch>
        </p:blipFill>
        <p:spPr>
          <a:xfrm>
            <a:off x="2220595" y="1334770"/>
            <a:ext cx="9502775" cy="529082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a:off x="0" y="6008914"/>
            <a:ext cx="12192000" cy="849086"/>
          </a:xfrm>
          <a:custGeom>
            <a:avLst/>
            <a:gdLst>
              <a:gd name="connsiteX0" fmla="*/ 0 w 12192000"/>
              <a:gd name="connsiteY0" fmla="*/ 0 h 1592262"/>
              <a:gd name="connsiteX1" fmla="*/ 3203 w 12192000"/>
              <a:gd name="connsiteY1" fmla="*/ 0 h 1592262"/>
              <a:gd name="connsiteX2" fmla="*/ 198051 w 12192000"/>
              <a:gd name="connsiteY2" fmla="*/ 37448 h 1592262"/>
              <a:gd name="connsiteX3" fmla="*/ 6115050 w 12192000"/>
              <a:gd name="connsiteY3" fmla="*/ 868362 h 1592262"/>
              <a:gd name="connsiteX4" fmla="*/ 12172950 w 12192000"/>
              <a:gd name="connsiteY4" fmla="*/ 11112 h 1592262"/>
              <a:gd name="connsiteX5" fmla="*/ 12192000 w 12192000"/>
              <a:gd name="connsiteY5" fmla="*/ 6960 h 1592262"/>
              <a:gd name="connsiteX6" fmla="*/ 12192000 w 12192000"/>
              <a:gd name="connsiteY6" fmla="*/ 1592262 h 1592262"/>
              <a:gd name="connsiteX7" fmla="*/ 0 w 12192000"/>
              <a:gd name="connsiteY7" fmla="*/ 1592262 h 159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592262">
                <a:moveTo>
                  <a:pt x="0" y="0"/>
                </a:moveTo>
                <a:lnTo>
                  <a:pt x="3203" y="0"/>
                </a:lnTo>
                <a:lnTo>
                  <a:pt x="198051" y="37448"/>
                </a:lnTo>
                <a:cubicBezTo>
                  <a:pt x="1478682" y="287561"/>
                  <a:pt x="4207074" y="865386"/>
                  <a:pt x="6115050" y="868362"/>
                </a:cubicBezTo>
                <a:cubicBezTo>
                  <a:pt x="8150225" y="871537"/>
                  <a:pt x="10950575" y="233362"/>
                  <a:pt x="12172950" y="11112"/>
                </a:cubicBezTo>
                <a:lnTo>
                  <a:pt x="12192000" y="6960"/>
                </a:lnTo>
                <a:lnTo>
                  <a:pt x="12192000" y="1592262"/>
                </a:lnTo>
                <a:lnTo>
                  <a:pt x="0" y="159226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文本框 4"/>
          <p:cNvSpPr txBox="1"/>
          <p:nvPr/>
        </p:nvSpPr>
        <p:spPr>
          <a:xfrm>
            <a:off x="5434598" y="1137344"/>
            <a:ext cx="1322799" cy="1200329"/>
          </a:xfrm>
          <a:prstGeom prst="rect">
            <a:avLst/>
          </a:prstGeom>
          <a:noFill/>
        </p:spPr>
        <p:txBody>
          <a:bodyPr wrap="none" rtlCol="0">
            <a:spAutoFit/>
          </a:bodyPr>
          <a:lstStyle/>
          <a:p>
            <a:pPr algn="ctr"/>
            <a:r>
              <a:rPr lang="en-US" altLang="zh-CN" sz="7200" b="1" dirty="0">
                <a:solidFill>
                  <a:schemeClr val="accent1"/>
                </a:solidFill>
              </a:rPr>
              <a:t>03</a:t>
            </a:r>
            <a:endParaRPr lang="zh-CN" altLang="en-US" sz="7200" b="1" dirty="0">
              <a:solidFill>
                <a:schemeClr val="accent1"/>
              </a:solidFill>
            </a:endParaRPr>
          </a:p>
        </p:txBody>
      </p:sp>
      <p:grpSp>
        <p:nvGrpSpPr>
          <p:cNvPr id="12" name="组合 11"/>
          <p:cNvGrpSpPr/>
          <p:nvPr/>
        </p:nvGrpSpPr>
        <p:grpSpPr>
          <a:xfrm>
            <a:off x="3028012" y="2761937"/>
            <a:ext cx="6223418" cy="400110"/>
            <a:chOff x="3028012" y="2687200"/>
            <a:chExt cx="6223418" cy="400110"/>
          </a:xfrm>
        </p:grpSpPr>
        <p:cxnSp>
          <p:nvCxnSpPr>
            <p:cNvPr id="7" name="直接连接符 6"/>
            <p:cNvCxnSpPr/>
            <p:nvPr/>
          </p:nvCxnSpPr>
          <p:spPr>
            <a:xfrm>
              <a:off x="3028012" y="2887255"/>
              <a:ext cx="1963712" cy="0"/>
            </a:xfrm>
            <a:prstGeom prst="line">
              <a:avLst/>
            </a:prstGeom>
            <a:ln>
              <a:gradFill flip="none" rotWithShape="1">
                <a:gsLst>
                  <a:gs pos="0">
                    <a:schemeClr val="accent1">
                      <a:lumMod val="5000"/>
                      <a:lumOff val="95000"/>
                    </a:schemeClr>
                  </a:gs>
                  <a:gs pos="100000">
                    <a:schemeClr val="accent1"/>
                  </a:gs>
                </a:gsLst>
                <a:lin ang="0" scaled="1"/>
                <a:tileRect/>
              </a:gradFill>
              <a:tailEnd type="oval" w="lg" len="lg"/>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7287718" y="2887255"/>
              <a:ext cx="1963712" cy="0"/>
            </a:xfrm>
            <a:prstGeom prst="line">
              <a:avLst/>
            </a:prstGeom>
            <a:ln>
              <a:gradFill flip="none" rotWithShape="1">
                <a:gsLst>
                  <a:gs pos="0">
                    <a:schemeClr val="accent1">
                      <a:lumMod val="5000"/>
                      <a:lumOff val="95000"/>
                    </a:schemeClr>
                  </a:gs>
                  <a:gs pos="100000">
                    <a:schemeClr val="accent1"/>
                  </a:gs>
                </a:gsLst>
                <a:lin ang="0" scaled="1"/>
                <a:tileRect/>
              </a:gradFill>
              <a:tailEnd type="oval" w="lg" len="lg"/>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256506" y="2687200"/>
              <a:ext cx="1678986" cy="400110"/>
            </a:xfrm>
            <a:prstGeom prst="rect">
              <a:avLst/>
            </a:prstGeom>
            <a:noFill/>
          </p:spPr>
          <p:txBody>
            <a:bodyPr wrap="none" rtlCol="0">
              <a:spAutoFit/>
            </a:bodyPr>
            <a:lstStyle/>
            <a:p>
              <a:pPr algn="ctr"/>
              <a:r>
                <a:rPr lang="en-US" altLang="zh-CN" sz="2000" dirty="0"/>
                <a:t>PART THREE</a:t>
              </a:r>
              <a:endParaRPr lang="zh-CN" altLang="en-US" sz="2000" dirty="0"/>
            </a:p>
          </p:txBody>
        </p:sp>
      </p:grpSp>
      <p:sp>
        <p:nvSpPr>
          <p:cNvPr id="11" name="文本框 10"/>
          <p:cNvSpPr txBox="1"/>
          <p:nvPr/>
        </p:nvSpPr>
        <p:spPr>
          <a:xfrm>
            <a:off x="4988559" y="3586310"/>
            <a:ext cx="2214880" cy="706755"/>
          </a:xfrm>
          <a:prstGeom prst="rect">
            <a:avLst/>
          </a:prstGeom>
          <a:noFill/>
        </p:spPr>
        <p:txBody>
          <a:bodyPr wrap="none" rtlCol="0">
            <a:spAutoFit/>
          </a:bodyPr>
          <a:lstStyle/>
          <a:p>
            <a:pPr algn="ctr"/>
            <a:r>
              <a:rPr lang="zh-CN" altLang="en-US" sz="4000" b="1" dirty="0"/>
              <a:t>下周</a:t>
            </a:r>
            <a:r>
              <a:rPr lang="zh-CN" altLang="en-US" sz="4000" b="1" dirty="0"/>
              <a:t>计划</a:t>
            </a:r>
            <a:endParaRPr lang="zh-CN" altLang="en-US" sz="40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 y="4500813"/>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defPPr>
              <a:defRPr lang="zh-CN"/>
            </a:defPPr>
            <a:lvl1pPr algn="ctr">
              <a:defRPr sz="2000">
                <a:solidFill>
                  <a:schemeClr val="bg1">
                    <a:lumMod val="50000"/>
                  </a:schemeClr>
                </a:solidFill>
              </a:defRPr>
            </a:lvl1pPr>
          </a:lstStyle>
          <a:p>
            <a:r>
              <a:rPr lang="zh-CN" altLang="en-US" dirty="0"/>
              <a:t>文献阅读</a:t>
            </a:r>
            <a:endParaRPr lang="zh-CN" altLang="en-US" dirty="0"/>
          </a:p>
        </p:txBody>
      </p:sp>
      <p:sp>
        <p:nvSpPr>
          <p:cNvPr id="7" name="文本框 6"/>
          <p:cNvSpPr txBox="1"/>
          <p:nvPr/>
        </p:nvSpPr>
        <p:spPr>
          <a:xfrm>
            <a:off x="211106" y="2705169"/>
            <a:ext cx="1198880" cy="398780"/>
          </a:xfrm>
          <a:prstGeom prst="rect">
            <a:avLst/>
          </a:prstGeom>
          <a:noFill/>
        </p:spPr>
        <p:txBody>
          <a:bodyPr wrap="none" rtlCol="0">
            <a:spAutoFit/>
          </a:bodyPr>
          <a:lstStyle>
            <a:defPPr>
              <a:defRPr lang="zh-CN"/>
            </a:defPPr>
            <a:lvl1pPr algn="ctr">
              <a:defRPr sz="2000" b="1">
                <a:solidFill>
                  <a:schemeClr val="bg1"/>
                </a:solidFill>
              </a:defRPr>
            </a:lvl1pPr>
          </a:lstStyle>
          <a:p>
            <a:pPr algn="ctr"/>
            <a:r>
              <a:rPr lang="zh-CN" altLang="en-US" b="0" dirty="0">
                <a:solidFill>
                  <a:schemeClr val="bg1">
                    <a:lumMod val="50000"/>
                  </a:schemeClr>
                </a:solidFill>
              </a:rPr>
              <a:t>学习</a:t>
            </a:r>
            <a:r>
              <a:rPr lang="zh-CN" altLang="en-US" b="0" dirty="0">
                <a:solidFill>
                  <a:schemeClr val="bg1">
                    <a:lumMod val="50000"/>
                  </a:schemeClr>
                </a:solidFill>
              </a:rPr>
              <a:t>情况</a:t>
            </a:r>
            <a:endParaRPr lang="zh-CN" altLang="en-US" b="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buClrTx/>
              <a:buSzTx/>
              <a:buFontTx/>
            </a:pPr>
            <a:r>
              <a:rPr lang="zh-CN" altLang="en-US" sz="2000" b="1" dirty="0">
                <a:solidFill>
                  <a:schemeClr val="bg1"/>
                </a:solidFill>
                <a:sym typeface="+mn-ea"/>
              </a:rPr>
              <a:t>下周计划</a:t>
            </a:r>
            <a:endParaRPr lang="zh-CN" altLang="en-US" sz="2000" b="1" dirty="0">
              <a:solidFill>
                <a:schemeClr val="bg1"/>
              </a:solidFill>
              <a:sym typeface="+mn-ea"/>
            </a:endParaRPr>
          </a:p>
        </p:txBody>
      </p:sp>
      <p:sp>
        <p:nvSpPr>
          <p:cNvPr id="2" name="文本框 1"/>
          <p:cNvSpPr txBox="1"/>
          <p:nvPr/>
        </p:nvSpPr>
        <p:spPr>
          <a:xfrm>
            <a:off x="2029551" y="700008"/>
            <a:ext cx="2011680" cy="460375"/>
          </a:xfrm>
          <a:prstGeom prst="rect">
            <a:avLst/>
          </a:prstGeom>
          <a:noFill/>
        </p:spPr>
        <p:txBody>
          <a:bodyPr wrap="none" rtlCol="0">
            <a:spAutoFit/>
          </a:bodyPr>
          <a:lstStyle/>
          <a:p>
            <a:r>
              <a:rPr lang="zh-CN" altLang="en-US" sz="2400" b="1" dirty="0">
                <a:solidFill>
                  <a:schemeClr val="accent1"/>
                </a:solidFill>
              </a:rPr>
              <a:t>下周</a:t>
            </a:r>
            <a:r>
              <a:rPr lang="zh-CN" altLang="en-US" sz="2400" b="1" dirty="0">
                <a:solidFill>
                  <a:schemeClr val="accent1"/>
                </a:solidFill>
              </a:rPr>
              <a:t>学习计划</a:t>
            </a:r>
            <a:endParaRPr lang="zh-CN" altLang="en-US" sz="2400" b="1" dirty="0">
              <a:solidFill>
                <a:schemeClr val="accent1"/>
              </a:solidFill>
            </a:endParaRPr>
          </a:p>
        </p:txBody>
      </p:sp>
      <p:sp>
        <p:nvSpPr>
          <p:cNvPr id="8" name="文本框 7"/>
          <p:cNvSpPr txBox="1"/>
          <p:nvPr/>
        </p:nvSpPr>
        <p:spPr>
          <a:xfrm>
            <a:off x="2823210" y="1842135"/>
            <a:ext cx="8235950" cy="3004820"/>
          </a:xfrm>
          <a:prstGeom prst="rect">
            <a:avLst/>
          </a:prstGeom>
          <a:noFill/>
        </p:spPr>
        <p:txBody>
          <a:bodyPr wrap="square" rtlCol="0">
            <a:noAutofit/>
          </a:bodyPr>
          <a:lstStyle/>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dirty="0">
                <a:latin typeface="微软雅黑" panose="020B0503020204020204" charset="-122"/>
                <a:ea typeface="微软雅黑" panose="020B0503020204020204" charset="-122"/>
                <a:cs typeface="微软雅黑" panose="020B0503020204020204" charset="-122"/>
                <a:sym typeface="+mn-ea"/>
              </a:rPr>
              <a:t>1</a:t>
            </a:r>
            <a:r>
              <a:rPr lang="zh-CN" altLang="en-US" sz="2000" dirty="0">
                <a:latin typeface="微软雅黑" panose="020B0503020204020204" charset="-122"/>
                <a:ea typeface="微软雅黑" panose="020B0503020204020204" charset="-122"/>
                <a:cs typeface="微软雅黑" panose="020B0503020204020204" charset="-122"/>
                <a:sym typeface="+mn-ea"/>
              </a:rPr>
              <a:t>、阅读人车交互相关</a:t>
            </a:r>
            <a:r>
              <a:rPr lang="zh-CN" altLang="en-US" sz="2000" dirty="0">
                <a:latin typeface="微软雅黑" panose="020B0503020204020204" charset="-122"/>
                <a:ea typeface="微软雅黑" panose="020B0503020204020204" charset="-122"/>
                <a:cs typeface="微软雅黑" panose="020B0503020204020204" charset="-122"/>
                <a:sym typeface="+mn-ea"/>
              </a:rPr>
              <a:t>的文献；</a:t>
            </a:r>
            <a:endParaRPr lang="zh-CN" altLang="en-US" sz="2000" dirty="0">
              <a:latin typeface="微软雅黑" panose="020B0503020204020204" charset="-122"/>
              <a:ea typeface="微软雅黑" panose="020B0503020204020204" charset="-122"/>
              <a:cs typeface="微软雅黑" panose="020B0503020204020204" charset="-122"/>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en-US" sz="2000" dirty="0">
                <a:latin typeface="微软雅黑" panose="020B0503020204020204" charset="-122"/>
                <a:ea typeface="微软雅黑" panose="020B0503020204020204" charset="-122"/>
                <a:cs typeface="微软雅黑" panose="020B0503020204020204" charset="-122"/>
                <a:sym typeface="+mn-ea"/>
              </a:rPr>
              <a:t>2</a:t>
            </a:r>
            <a:r>
              <a:rPr lang="zh-CN" altLang="en-US" sz="2000" dirty="0">
                <a:latin typeface="微软雅黑" panose="020B0503020204020204" charset="-122"/>
                <a:ea typeface="微软雅黑" panose="020B0503020204020204" charset="-122"/>
                <a:cs typeface="微软雅黑" panose="020B0503020204020204" charset="-122"/>
                <a:sym typeface="+mn-ea"/>
              </a:rPr>
              <a:t>、了解文献中</a:t>
            </a:r>
            <a:r>
              <a:rPr lang="zh-CN" altLang="en-US" sz="2000" dirty="0">
                <a:sym typeface="+mn-ea"/>
              </a:rPr>
              <a:t>所涉及的相关分析方法</a:t>
            </a:r>
            <a:r>
              <a:rPr lang="zh-CN" altLang="en-US" sz="2000" dirty="0">
                <a:sym typeface="+mn-ea"/>
              </a:rPr>
              <a:t>和模型；</a:t>
            </a:r>
            <a:endParaRPr lang="zh-CN" altLang="en-US" sz="2000" dirty="0">
              <a:latin typeface="微软雅黑" panose="020B0503020204020204" charset="-122"/>
              <a:ea typeface="微软雅黑" panose="020B0503020204020204" charset="-122"/>
              <a:cs typeface="微软雅黑" panose="020B0503020204020204" charset="-122"/>
            </a:endParaRPr>
          </a:p>
          <a:p>
            <a:pPr indent="508000" algn="just" fontAlgn="auto">
              <a:lnSpc>
                <a:spcPct val="150000"/>
              </a:lnSpc>
              <a:extLst>
                <a:ext uri="{35155182-B16C-46BC-9424-99874614C6A1}">
                  <wpsdc:indentchars xmlns:wpsdc="http://www.wps.cn/officeDocument/2017/drawingmlCustomData" val="200" checksum="282533468"/>
                </a:ext>
              </a:extLst>
            </a:pPr>
            <a:r>
              <a:rPr lang="en-US" sz="2000" dirty="0">
                <a:latin typeface="微软雅黑" panose="020B0503020204020204" charset="-122"/>
                <a:ea typeface="微软雅黑" panose="020B0503020204020204" charset="-122"/>
                <a:cs typeface="微软雅黑" panose="020B0503020204020204" charset="-122"/>
                <a:sym typeface="+mn-ea"/>
              </a:rPr>
              <a:t>3</a:t>
            </a:r>
            <a:r>
              <a:rPr lang="zh-CN" altLang="en-US" sz="2000" dirty="0">
                <a:latin typeface="微软雅黑" panose="020B0503020204020204" charset="-122"/>
                <a:ea typeface="微软雅黑" panose="020B0503020204020204" charset="-122"/>
                <a:cs typeface="微软雅黑" panose="020B0503020204020204" charset="-122"/>
                <a:sym typeface="+mn-ea"/>
              </a:rPr>
              <a:t>、继续学习统计学基本概念和相关</a:t>
            </a:r>
            <a:r>
              <a:rPr lang="zh-CN" altLang="en-US" sz="2000" dirty="0">
                <a:latin typeface="微软雅黑" panose="020B0503020204020204" charset="-122"/>
                <a:ea typeface="微软雅黑" panose="020B0503020204020204" charset="-122"/>
                <a:cs typeface="微软雅黑" panose="020B0503020204020204" charset="-122"/>
                <a:sym typeface="+mn-ea"/>
              </a:rPr>
              <a:t>软件；</a:t>
            </a:r>
            <a:endParaRPr lang="zh-CN" altLang="en-US" sz="2000" dirty="0">
              <a:latin typeface="微软雅黑" panose="020B0503020204020204" charset="-122"/>
              <a:ea typeface="微软雅黑" panose="020B0503020204020204" charset="-122"/>
              <a:cs typeface="微软雅黑" panose="020B0503020204020204" charset="-122"/>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en-US" sz="2000" dirty="0">
                <a:latin typeface="微软雅黑" panose="020B0503020204020204" charset="-122"/>
                <a:ea typeface="微软雅黑" panose="020B0503020204020204" charset="-122"/>
                <a:cs typeface="微软雅黑" panose="020B0503020204020204" charset="-122"/>
                <a:sym typeface="+mn-ea"/>
              </a:rPr>
              <a:t>4</a:t>
            </a:r>
            <a:r>
              <a:rPr lang="zh-CN" altLang="en-US" sz="2000" dirty="0">
                <a:latin typeface="微软雅黑" panose="020B0503020204020204" charset="-122"/>
                <a:ea typeface="微软雅黑" panose="020B0503020204020204" charset="-122"/>
                <a:cs typeface="微软雅黑" panose="020B0503020204020204" charset="-122"/>
                <a:sym typeface="+mn-ea"/>
              </a:rPr>
              <a:t>、继续学习</a:t>
            </a:r>
            <a:r>
              <a:rPr lang="en-US" altLang="zh-CN" sz="2000" dirty="0">
                <a:latin typeface="微软雅黑" panose="020B0503020204020204" charset="-122"/>
                <a:ea typeface="微软雅黑" panose="020B0503020204020204" charset="-122"/>
                <a:cs typeface="微软雅黑" panose="020B0503020204020204" charset="-122"/>
                <a:sym typeface="+mn-ea"/>
              </a:rPr>
              <a:t>unity3d</a:t>
            </a:r>
            <a:r>
              <a:rPr lang="zh-CN" altLang="en-US" sz="2000" dirty="0">
                <a:latin typeface="微软雅黑" panose="020B0503020204020204" charset="-122"/>
                <a:ea typeface="微软雅黑" panose="020B0503020204020204" charset="-122"/>
                <a:cs typeface="微软雅黑" panose="020B0503020204020204" charset="-122"/>
                <a:sym typeface="+mn-ea"/>
              </a:rPr>
              <a:t>的相关内容</a:t>
            </a:r>
            <a:endParaRPr lang="zh-CN" altLang="en-US" sz="2000" dirty="0">
              <a:latin typeface="微软雅黑" panose="020B0503020204020204" charset="-122"/>
              <a:ea typeface="微软雅黑" panose="020B0503020204020204" charset="-122"/>
              <a:cs typeface="微软雅黑" panose="020B0503020204020204" charset="-122"/>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3985895" y="2420620"/>
            <a:ext cx="4293870" cy="1008380"/>
          </a:xfrm>
          <a:prstGeom prst="rect">
            <a:avLst/>
          </a:prstGeom>
          <a:noFill/>
        </p:spPr>
        <p:txBody>
          <a:bodyPr wrap="none" rtlCol="0">
            <a:noAutofit/>
          </a:bodyPr>
          <a:lstStyle/>
          <a:p>
            <a:pPr algn="ctr"/>
            <a:r>
              <a:rPr lang="zh-CN" altLang="en-US" sz="4800" b="1" spc="300" dirty="0"/>
              <a:t>感谢</a:t>
            </a:r>
            <a:r>
              <a:rPr lang="zh-CN" altLang="en-US" sz="4800" b="1" spc="300" dirty="0"/>
              <a:t>观看！</a:t>
            </a:r>
            <a:endParaRPr lang="zh-CN" altLang="en-US" sz="4800" b="1" spc="300" dirty="0"/>
          </a:p>
        </p:txBody>
      </p:sp>
      <p:sp>
        <p:nvSpPr>
          <p:cNvPr id="21" name="任意多边形: 形状 20"/>
          <p:cNvSpPr/>
          <p:nvPr/>
        </p:nvSpPr>
        <p:spPr>
          <a:xfrm>
            <a:off x="0" y="6008914"/>
            <a:ext cx="12192000" cy="849086"/>
          </a:xfrm>
          <a:custGeom>
            <a:avLst/>
            <a:gdLst>
              <a:gd name="connsiteX0" fmla="*/ 0 w 12192000"/>
              <a:gd name="connsiteY0" fmla="*/ 0 h 1592262"/>
              <a:gd name="connsiteX1" fmla="*/ 3203 w 12192000"/>
              <a:gd name="connsiteY1" fmla="*/ 0 h 1592262"/>
              <a:gd name="connsiteX2" fmla="*/ 198051 w 12192000"/>
              <a:gd name="connsiteY2" fmla="*/ 37448 h 1592262"/>
              <a:gd name="connsiteX3" fmla="*/ 6115050 w 12192000"/>
              <a:gd name="connsiteY3" fmla="*/ 868362 h 1592262"/>
              <a:gd name="connsiteX4" fmla="*/ 12172950 w 12192000"/>
              <a:gd name="connsiteY4" fmla="*/ 11112 h 1592262"/>
              <a:gd name="connsiteX5" fmla="*/ 12192000 w 12192000"/>
              <a:gd name="connsiteY5" fmla="*/ 6960 h 1592262"/>
              <a:gd name="connsiteX6" fmla="*/ 12192000 w 12192000"/>
              <a:gd name="connsiteY6" fmla="*/ 1592262 h 1592262"/>
              <a:gd name="connsiteX7" fmla="*/ 0 w 12192000"/>
              <a:gd name="connsiteY7" fmla="*/ 1592262 h 159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592262">
                <a:moveTo>
                  <a:pt x="0" y="0"/>
                </a:moveTo>
                <a:lnTo>
                  <a:pt x="3203" y="0"/>
                </a:lnTo>
                <a:lnTo>
                  <a:pt x="198051" y="37448"/>
                </a:lnTo>
                <a:cubicBezTo>
                  <a:pt x="1478682" y="287561"/>
                  <a:pt x="4207074" y="865386"/>
                  <a:pt x="6115050" y="868362"/>
                </a:cubicBezTo>
                <a:cubicBezTo>
                  <a:pt x="8150225" y="871537"/>
                  <a:pt x="10950575" y="233362"/>
                  <a:pt x="12172950" y="11112"/>
                </a:cubicBezTo>
                <a:lnTo>
                  <a:pt x="12192000" y="6960"/>
                </a:lnTo>
                <a:lnTo>
                  <a:pt x="12192000" y="1592262"/>
                </a:lnTo>
                <a:lnTo>
                  <a:pt x="0" y="159226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nvGrpSpPr>
          <p:cNvPr id="5" name="组合 4"/>
          <p:cNvGrpSpPr/>
          <p:nvPr/>
        </p:nvGrpSpPr>
        <p:grpSpPr>
          <a:xfrm>
            <a:off x="406400" y="0"/>
            <a:ext cx="1930400" cy="513715"/>
            <a:chOff x="406529" y="0"/>
            <a:chExt cx="1282523" cy="513472"/>
          </a:xfrm>
        </p:grpSpPr>
        <p:sp>
          <p:nvSpPr>
            <p:cNvPr id="6" name="矩形 5"/>
            <p:cNvSpPr/>
            <p:nvPr/>
          </p:nvSpPr>
          <p:spPr>
            <a:xfrm>
              <a:off x="406529" y="0"/>
              <a:ext cx="1282523" cy="5134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文本框 7"/>
            <p:cNvSpPr txBox="1"/>
            <p:nvPr/>
          </p:nvSpPr>
          <p:spPr>
            <a:xfrm>
              <a:off x="422952" y="72070"/>
              <a:ext cx="1249680" cy="368126"/>
            </a:xfrm>
            <a:prstGeom prst="rect">
              <a:avLst/>
            </a:prstGeom>
            <a:noFill/>
          </p:spPr>
          <p:txBody>
            <a:bodyPr wrap="square" rtlCol="0">
              <a:spAutoFit/>
            </a:bodyPr>
            <a:lstStyle/>
            <a:p>
              <a:pPr algn="ctr"/>
              <a:r>
                <a:rPr lang="zh-CN" altLang="en-US" b="1" spc="300" dirty="0">
                  <a:solidFill>
                    <a:schemeClr val="bg1"/>
                  </a:solidFill>
                </a:rPr>
                <a:t>学习进展汇报</a:t>
              </a:r>
              <a:endParaRPr lang="zh-CN" altLang="en-US" b="1" spc="300" dirty="0">
                <a:solidFill>
                  <a:schemeClr val="bg1"/>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形状 3"/>
          <p:cNvSpPr/>
          <p:nvPr/>
        </p:nvSpPr>
        <p:spPr>
          <a:xfrm>
            <a:off x="0" y="6008914"/>
            <a:ext cx="12192000" cy="849086"/>
          </a:xfrm>
          <a:custGeom>
            <a:avLst/>
            <a:gdLst>
              <a:gd name="connsiteX0" fmla="*/ 0 w 12192000"/>
              <a:gd name="connsiteY0" fmla="*/ 0 h 1592262"/>
              <a:gd name="connsiteX1" fmla="*/ 3203 w 12192000"/>
              <a:gd name="connsiteY1" fmla="*/ 0 h 1592262"/>
              <a:gd name="connsiteX2" fmla="*/ 198051 w 12192000"/>
              <a:gd name="connsiteY2" fmla="*/ 37448 h 1592262"/>
              <a:gd name="connsiteX3" fmla="*/ 6115050 w 12192000"/>
              <a:gd name="connsiteY3" fmla="*/ 868362 h 1592262"/>
              <a:gd name="connsiteX4" fmla="*/ 12172950 w 12192000"/>
              <a:gd name="connsiteY4" fmla="*/ 11112 h 1592262"/>
              <a:gd name="connsiteX5" fmla="*/ 12192000 w 12192000"/>
              <a:gd name="connsiteY5" fmla="*/ 6960 h 1592262"/>
              <a:gd name="connsiteX6" fmla="*/ 12192000 w 12192000"/>
              <a:gd name="connsiteY6" fmla="*/ 1592262 h 1592262"/>
              <a:gd name="connsiteX7" fmla="*/ 0 w 12192000"/>
              <a:gd name="connsiteY7" fmla="*/ 1592262 h 1592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1592262">
                <a:moveTo>
                  <a:pt x="0" y="0"/>
                </a:moveTo>
                <a:lnTo>
                  <a:pt x="3203" y="0"/>
                </a:lnTo>
                <a:lnTo>
                  <a:pt x="198051" y="37448"/>
                </a:lnTo>
                <a:cubicBezTo>
                  <a:pt x="1478682" y="287561"/>
                  <a:pt x="4207074" y="865386"/>
                  <a:pt x="6115050" y="868362"/>
                </a:cubicBezTo>
                <a:cubicBezTo>
                  <a:pt x="8150225" y="871537"/>
                  <a:pt x="10950575" y="233362"/>
                  <a:pt x="12172950" y="11112"/>
                </a:cubicBezTo>
                <a:lnTo>
                  <a:pt x="12192000" y="6960"/>
                </a:lnTo>
                <a:lnTo>
                  <a:pt x="12192000" y="1592262"/>
                </a:lnTo>
                <a:lnTo>
                  <a:pt x="0" y="159226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文本框 4"/>
          <p:cNvSpPr txBox="1"/>
          <p:nvPr/>
        </p:nvSpPr>
        <p:spPr>
          <a:xfrm>
            <a:off x="5434599" y="1137344"/>
            <a:ext cx="1322798" cy="1200329"/>
          </a:xfrm>
          <a:prstGeom prst="rect">
            <a:avLst/>
          </a:prstGeom>
          <a:noFill/>
        </p:spPr>
        <p:txBody>
          <a:bodyPr wrap="none" rtlCol="0">
            <a:spAutoFit/>
          </a:bodyPr>
          <a:lstStyle/>
          <a:p>
            <a:pPr algn="ctr"/>
            <a:r>
              <a:rPr lang="en-US" altLang="zh-CN" sz="7200" b="1" dirty="0">
                <a:solidFill>
                  <a:schemeClr val="accent1"/>
                </a:solidFill>
              </a:rPr>
              <a:t>01</a:t>
            </a:r>
            <a:endParaRPr lang="zh-CN" altLang="en-US" sz="7200" b="1" dirty="0">
              <a:solidFill>
                <a:schemeClr val="accent1"/>
              </a:solidFill>
            </a:endParaRPr>
          </a:p>
        </p:txBody>
      </p:sp>
      <p:grpSp>
        <p:nvGrpSpPr>
          <p:cNvPr id="12" name="组合 11"/>
          <p:cNvGrpSpPr/>
          <p:nvPr/>
        </p:nvGrpSpPr>
        <p:grpSpPr>
          <a:xfrm>
            <a:off x="3028012" y="2761937"/>
            <a:ext cx="6223418" cy="400110"/>
            <a:chOff x="3028012" y="2687200"/>
            <a:chExt cx="6223418" cy="400110"/>
          </a:xfrm>
        </p:grpSpPr>
        <p:cxnSp>
          <p:nvCxnSpPr>
            <p:cNvPr id="7" name="直接连接符 6"/>
            <p:cNvCxnSpPr/>
            <p:nvPr/>
          </p:nvCxnSpPr>
          <p:spPr>
            <a:xfrm>
              <a:off x="3028012" y="2887255"/>
              <a:ext cx="1963712" cy="0"/>
            </a:xfrm>
            <a:prstGeom prst="line">
              <a:avLst/>
            </a:prstGeom>
            <a:ln>
              <a:gradFill flip="none" rotWithShape="1">
                <a:gsLst>
                  <a:gs pos="0">
                    <a:schemeClr val="accent1">
                      <a:lumMod val="5000"/>
                      <a:lumOff val="95000"/>
                    </a:schemeClr>
                  </a:gs>
                  <a:gs pos="100000">
                    <a:schemeClr val="accent1"/>
                  </a:gs>
                </a:gsLst>
                <a:lin ang="0" scaled="1"/>
                <a:tileRect/>
              </a:gradFill>
              <a:tailEnd type="oval" w="lg" len="lg"/>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H="1">
              <a:off x="7287718" y="2887255"/>
              <a:ext cx="1963712" cy="0"/>
            </a:xfrm>
            <a:prstGeom prst="line">
              <a:avLst/>
            </a:prstGeom>
            <a:ln>
              <a:gradFill flip="none" rotWithShape="1">
                <a:gsLst>
                  <a:gs pos="0">
                    <a:schemeClr val="accent1">
                      <a:lumMod val="5000"/>
                      <a:lumOff val="95000"/>
                    </a:schemeClr>
                  </a:gs>
                  <a:gs pos="100000">
                    <a:schemeClr val="accent1"/>
                  </a:gs>
                </a:gsLst>
                <a:lin ang="0" scaled="1"/>
                <a:tileRect/>
              </a:gradFill>
              <a:tailEnd type="oval" w="lg" len="lg"/>
            </a:ln>
          </p:spPr>
          <p:style>
            <a:lnRef idx="1">
              <a:schemeClr val="accent1"/>
            </a:lnRef>
            <a:fillRef idx="0">
              <a:schemeClr val="accent1"/>
            </a:fillRef>
            <a:effectRef idx="0">
              <a:schemeClr val="accent1"/>
            </a:effectRef>
            <a:fontRef idx="minor">
              <a:schemeClr val="tx1"/>
            </a:fontRef>
          </p:style>
        </p:cxnSp>
        <p:sp>
          <p:nvSpPr>
            <p:cNvPr id="10" name="文本框 9"/>
            <p:cNvSpPr txBox="1"/>
            <p:nvPr/>
          </p:nvSpPr>
          <p:spPr>
            <a:xfrm>
              <a:off x="5375129" y="2687200"/>
              <a:ext cx="1441741" cy="400110"/>
            </a:xfrm>
            <a:prstGeom prst="rect">
              <a:avLst/>
            </a:prstGeom>
            <a:noFill/>
          </p:spPr>
          <p:txBody>
            <a:bodyPr wrap="none" rtlCol="0">
              <a:spAutoFit/>
            </a:bodyPr>
            <a:lstStyle/>
            <a:p>
              <a:pPr algn="ctr"/>
              <a:r>
                <a:rPr lang="en-US" altLang="zh-CN" sz="2000" dirty="0"/>
                <a:t>PART ONE</a:t>
              </a:r>
              <a:endParaRPr lang="zh-CN" altLang="en-US" sz="2000" dirty="0"/>
            </a:p>
          </p:txBody>
        </p:sp>
      </p:grpSp>
      <p:sp>
        <p:nvSpPr>
          <p:cNvPr id="11" name="文本框 10"/>
          <p:cNvSpPr txBox="1"/>
          <p:nvPr/>
        </p:nvSpPr>
        <p:spPr>
          <a:xfrm>
            <a:off x="4988559" y="3586310"/>
            <a:ext cx="2214880" cy="706755"/>
          </a:xfrm>
          <a:prstGeom prst="rect">
            <a:avLst/>
          </a:prstGeom>
          <a:noFill/>
        </p:spPr>
        <p:txBody>
          <a:bodyPr wrap="none" rtlCol="0">
            <a:spAutoFit/>
          </a:bodyPr>
          <a:lstStyle/>
          <a:p>
            <a:pPr algn="ctr"/>
            <a:r>
              <a:rPr lang="zh-CN" altLang="en-US" sz="4000" b="1" dirty="0"/>
              <a:t>文献阅读</a:t>
            </a:r>
            <a:endParaRPr lang="zh-CN" altLang="en-US" sz="4000" b="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27"/>
          <p:cNvSpPr/>
          <p:nvPr/>
        </p:nvSpPr>
        <p:spPr>
          <a:xfrm>
            <a:off x="8999855" y="1308735"/>
            <a:ext cx="3192145" cy="55492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rPr>
              <a:t>学习</a:t>
            </a:r>
            <a:r>
              <a:rPr lang="zh-CN" altLang="en-US" sz="2000" dirty="0">
                <a:solidFill>
                  <a:schemeClr val="bg1">
                    <a:lumMod val="50000"/>
                  </a:schemeClr>
                </a:solidFill>
              </a:rPr>
              <a:t>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2011680" cy="460375"/>
          </a:xfrm>
          <a:prstGeom prst="rect">
            <a:avLst/>
          </a:prstGeom>
          <a:noFill/>
        </p:spPr>
        <p:txBody>
          <a:bodyPr wrap="none" rtlCol="0">
            <a:spAutoFit/>
          </a:bodyPr>
          <a:lstStyle/>
          <a:p>
            <a:r>
              <a:rPr lang="zh-CN" altLang="en-US" sz="2400" b="1" dirty="0">
                <a:solidFill>
                  <a:schemeClr val="accent1"/>
                </a:solidFill>
              </a:rPr>
              <a:t>文献基本信息</a:t>
            </a:r>
            <a:endParaRPr lang="zh-CN" altLang="en-US" sz="2400" b="1" dirty="0">
              <a:solidFill>
                <a:schemeClr val="accent1"/>
              </a:solidFill>
            </a:endParaRPr>
          </a:p>
        </p:txBody>
      </p:sp>
      <p:sp>
        <p:nvSpPr>
          <p:cNvPr id="22" name="文本框 21"/>
          <p:cNvSpPr txBox="1"/>
          <p:nvPr/>
        </p:nvSpPr>
        <p:spPr>
          <a:xfrm>
            <a:off x="9015730" y="1687195"/>
            <a:ext cx="3176270" cy="2556510"/>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sz="2000" dirty="0">
                <a:solidFill>
                  <a:schemeClr val="bg1"/>
                </a:solidFill>
              </a:rPr>
              <a:t>使用排队网络模型人类处理器(QN-MHP)开发自适应工作负载管理系统</a:t>
            </a:r>
            <a:endParaRPr lang="zh-CN" altLang="en-US" sz="2000" dirty="0">
              <a:solidFill>
                <a:schemeClr val="bg1"/>
              </a:solidFill>
            </a:endParaRPr>
          </a:p>
        </p:txBody>
      </p:sp>
      <p:pic>
        <p:nvPicPr>
          <p:cNvPr id="4" name="图片 3" descr="1111"/>
          <p:cNvPicPr>
            <a:picLocks noChangeAspect="1"/>
          </p:cNvPicPr>
          <p:nvPr/>
        </p:nvPicPr>
        <p:blipFill>
          <a:blip r:embed="rId1"/>
          <a:stretch>
            <a:fillRect/>
          </a:stretch>
        </p:blipFill>
        <p:spPr>
          <a:xfrm>
            <a:off x="1604010" y="1308735"/>
            <a:ext cx="7395210" cy="507555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1402080" cy="460375"/>
          </a:xfrm>
          <a:prstGeom prst="rect">
            <a:avLst/>
          </a:prstGeom>
          <a:noFill/>
        </p:spPr>
        <p:txBody>
          <a:bodyPr wrap="none" rtlCol="0">
            <a:spAutoFit/>
          </a:bodyPr>
          <a:lstStyle/>
          <a:p>
            <a:pPr algn="l"/>
            <a:r>
              <a:rPr lang="zh-CN" altLang="en-US" sz="2400" b="1" dirty="0">
                <a:solidFill>
                  <a:schemeClr val="accent1"/>
                </a:solidFill>
              </a:rPr>
              <a:t>研究</a:t>
            </a:r>
            <a:r>
              <a:rPr lang="zh-CN" altLang="en-US" sz="2400" b="1" dirty="0">
                <a:solidFill>
                  <a:schemeClr val="accent1"/>
                </a:solidFill>
              </a:rPr>
              <a:t>背景</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947545" y="1776730"/>
            <a:ext cx="9748520" cy="337820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sym typeface="+mn-ea"/>
              </a:rPr>
              <a:t>当驾驶员过多地接收来自车载系统的信息时，车辆碰撞的风险会显著增加。</a:t>
            </a:r>
            <a:endParaRPr lang="zh-CN" altLang="en-US" sz="2000" dirty="0">
              <a:latin typeface="微软雅黑" panose="020B0503020204020204" charset="-122"/>
              <a:ea typeface="微软雅黑" panose="020B0503020204020204" charset="-122"/>
              <a:cs typeface="微软雅黑" panose="020B0503020204020204" charset="-122"/>
              <a:sym typeface="+mn-ea"/>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目前</a:t>
            </a:r>
            <a:r>
              <a:rPr lang="zh-CN" altLang="en-US" sz="2000" dirty="0">
                <a:sym typeface="+mn-ea"/>
              </a:rPr>
              <a:t>开发的</a:t>
            </a:r>
            <a:r>
              <a:rPr lang="zh-CN" altLang="en-US" sz="2000" b="1" dirty="0">
                <a:sym typeface="+mn-ea"/>
              </a:rPr>
              <a:t>自适应工作负载管理系统</a:t>
            </a:r>
            <a:r>
              <a:rPr lang="zh-CN" altLang="en-US" sz="2000" dirty="0">
                <a:sym typeface="+mn-ea"/>
              </a:rPr>
              <a:t>(</a:t>
            </a:r>
            <a:r>
              <a:rPr lang="zh-CN" altLang="en-US" sz="2000" b="1" dirty="0">
                <a:sym typeface="+mn-ea"/>
              </a:rPr>
              <a:t>AWMS</a:t>
            </a:r>
            <a:r>
              <a:rPr lang="zh-CN" altLang="en-US" sz="2000" dirty="0">
                <a:sym typeface="+mn-ea"/>
              </a:rPr>
              <a:t>)，动态控制来自这些车载系统的消息速率，</a:t>
            </a:r>
            <a:r>
              <a:rPr lang="zh-CN" altLang="en-US" sz="2000" dirty="0"/>
              <a:t>不使用驾驶员认知系统的模型来估计工作负载，并且仅抑制或重定向车载系统消息，而不根据驾驶员工作负载改变其速率。</a:t>
            </a:r>
            <a:endParaRPr lang="zh-CN" alt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1402080" cy="460375"/>
          </a:xfrm>
          <a:prstGeom prst="rect">
            <a:avLst/>
          </a:prstGeom>
          <a:noFill/>
        </p:spPr>
        <p:txBody>
          <a:bodyPr wrap="none" rtlCol="0">
            <a:spAutoFit/>
          </a:bodyPr>
          <a:lstStyle/>
          <a:p>
            <a:r>
              <a:rPr lang="zh-CN" altLang="en-US" sz="2400" b="1" dirty="0">
                <a:solidFill>
                  <a:schemeClr val="accent1"/>
                </a:solidFill>
              </a:rPr>
              <a:t>整体框架</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grpSp>
        <p:nvGrpSpPr>
          <p:cNvPr id="21" name="组合 20"/>
          <p:cNvGrpSpPr/>
          <p:nvPr/>
        </p:nvGrpSpPr>
        <p:grpSpPr>
          <a:xfrm>
            <a:off x="1873250" y="1160143"/>
            <a:ext cx="10067290" cy="5577842"/>
            <a:chOff x="5161345" y="823464"/>
            <a:chExt cx="8073349" cy="3679435"/>
          </a:xfrm>
        </p:grpSpPr>
        <p:grpSp>
          <p:nvGrpSpPr>
            <p:cNvPr id="3" name="组合 2"/>
            <p:cNvGrpSpPr/>
            <p:nvPr/>
          </p:nvGrpSpPr>
          <p:grpSpPr>
            <a:xfrm>
              <a:off x="5161345" y="859488"/>
              <a:ext cx="8073349" cy="3643411"/>
              <a:chOff x="381980" y="859488"/>
              <a:chExt cx="8073349" cy="3643411"/>
            </a:xfrm>
          </p:grpSpPr>
          <p:sp>
            <p:nvSpPr>
              <p:cNvPr id="26" name="矩形: 圆角 25"/>
              <p:cNvSpPr/>
              <p:nvPr/>
            </p:nvSpPr>
            <p:spPr>
              <a:xfrm>
                <a:off x="1349115" y="1034322"/>
                <a:ext cx="3867462" cy="3207895"/>
              </a:xfrm>
              <a:prstGeom prst="roundRect">
                <a:avLst>
                  <a:gd name="adj" fmla="val 498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7" name="矩形: 圆角 26"/>
              <p:cNvSpPr/>
              <p:nvPr/>
            </p:nvSpPr>
            <p:spPr>
              <a:xfrm>
                <a:off x="381980" y="859488"/>
                <a:ext cx="8073349" cy="3643411"/>
              </a:xfrm>
              <a:prstGeom prst="roundRect">
                <a:avLst>
                  <a:gd name="adj" fmla="val 4985"/>
                </a:avLst>
              </a:prstGeom>
              <a:solidFill>
                <a:schemeClr val="bg1"/>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sp>
          <p:nvSpPr>
            <p:cNvPr id="23" name="文本框 22"/>
            <p:cNvSpPr txBox="1"/>
            <p:nvPr/>
          </p:nvSpPr>
          <p:spPr>
            <a:xfrm>
              <a:off x="6336674" y="1139253"/>
              <a:ext cx="184731" cy="769441"/>
            </a:xfrm>
            <a:prstGeom prst="rect">
              <a:avLst/>
            </a:prstGeom>
            <a:noFill/>
          </p:spPr>
          <p:txBody>
            <a:bodyPr wrap="square" rtlCol="0">
              <a:spAutoFit/>
            </a:bodyPr>
            <a:p>
              <a:endParaRPr lang="zh-CN" altLang="en-US" sz="4400" b="1" dirty="0">
                <a:solidFill>
                  <a:srgbClr val="4472C4"/>
                </a:solidFill>
              </a:endParaRPr>
            </a:p>
          </p:txBody>
        </p:sp>
        <p:sp>
          <p:nvSpPr>
            <p:cNvPr id="24" name="文本框 23"/>
            <p:cNvSpPr txBox="1"/>
            <p:nvPr/>
          </p:nvSpPr>
          <p:spPr>
            <a:xfrm>
              <a:off x="5251479" y="823464"/>
              <a:ext cx="7893590" cy="3643829"/>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rPr>
                <a:t>在本文中，提出了一种新的</a:t>
              </a:r>
              <a:r>
                <a:rPr lang="zh-CN" altLang="en-US" sz="2000" b="1" dirty="0">
                  <a:latin typeface="微软雅黑" panose="020B0503020204020204" charset="-122"/>
                  <a:ea typeface="微软雅黑" panose="020B0503020204020204" charset="-122"/>
                  <a:cs typeface="微软雅黑" panose="020B0503020204020204" charset="-122"/>
                </a:rPr>
                <a:t>排队网络模型人类处理器AWMS</a:t>
              </a:r>
              <a:r>
                <a:rPr lang="zh-CN" altLang="en-US" sz="2000" dirty="0">
                  <a:latin typeface="微软雅黑" panose="020B0503020204020204" charset="-122"/>
                  <a:ea typeface="微软雅黑" panose="020B0503020204020204" charset="-122"/>
                  <a:cs typeface="微软雅黑" panose="020B0503020204020204" charset="-122"/>
                </a:rPr>
                <a:t>(</a:t>
              </a:r>
              <a:r>
                <a:rPr lang="zh-CN" altLang="en-US" sz="2000" b="1" dirty="0">
                  <a:latin typeface="微软雅黑" panose="020B0503020204020204" charset="-122"/>
                  <a:ea typeface="微软雅黑" panose="020B0503020204020204" charset="-122"/>
                  <a:cs typeface="微软雅黑" panose="020B0503020204020204" charset="-122"/>
                </a:rPr>
                <a:t>QN-MHP AWMS</a:t>
              </a:r>
              <a:r>
                <a:rPr lang="zh-CN" altLang="en-US" sz="2000" dirty="0">
                  <a:latin typeface="微软雅黑" panose="020B0503020204020204" charset="-122"/>
                  <a:ea typeface="微软雅黑" panose="020B0503020204020204" charset="-122"/>
                  <a:cs typeface="微软雅黑" panose="020B0503020204020204" charset="-122"/>
                </a:rPr>
                <a:t>)，它包括两个组件：（1)一个基于认知模型研究的驾驶员工作负载模型</a:t>
              </a:r>
              <a:r>
                <a:rPr lang="zh-CN" altLang="en-US" sz="2000" dirty="0">
                  <a:latin typeface="微软雅黑" panose="020B0503020204020204" charset="-122"/>
                  <a:ea typeface="微软雅黑" panose="020B0503020204020204" charset="-122"/>
                  <a:cs typeface="微软雅黑" panose="020B0503020204020204" charset="-122"/>
                  <a:sym typeface="+mn-ea"/>
                </a:rPr>
                <a:t>（</a:t>
              </a:r>
              <a:r>
                <a:rPr lang="zh-CN" altLang="en-US" sz="2000" b="1" dirty="0">
                  <a:latin typeface="微软雅黑" panose="020B0503020204020204" charset="-122"/>
                  <a:ea typeface="微软雅黑" panose="020B0503020204020204" charset="-122"/>
                  <a:cs typeface="微软雅黑" panose="020B0503020204020204" charset="-122"/>
                  <a:sym typeface="+mn-ea"/>
                </a:rPr>
                <a:t>QN-MHP</a:t>
              </a:r>
              <a:r>
                <a:rPr lang="zh-CN" altLang="en-US" sz="2000" dirty="0">
                  <a:latin typeface="微软雅黑" panose="020B0503020204020204" charset="-122"/>
                  <a:ea typeface="微软雅黑" panose="020B0503020204020204" charset="-122"/>
                  <a:cs typeface="微软雅黑" panose="020B0503020204020204" charset="-122"/>
                  <a:sym typeface="+mn-ea"/>
                </a:rPr>
                <a:t>）</a:t>
              </a:r>
              <a:r>
                <a:rPr lang="zh-CN" altLang="en-US" sz="2000" dirty="0">
                  <a:latin typeface="微软雅黑" panose="020B0503020204020204" charset="-122"/>
                  <a:ea typeface="微软雅黑" panose="020B0503020204020204" charset="-122"/>
                  <a:cs typeface="微软雅黑" panose="020B0503020204020204" charset="-122"/>
                </a:rPr>
                <a:t>（2）一个消息控制器（</a:t>
              </a:r>
              <a:r>
                <a:rPr lang="zh-CN" altLang="en-US" sz="2000" b="1" dirty="0">
                  <a:latin typeface="微软雅黑" panose="020B0503020204020204" charset="-122"/>
                  <a:ea typeface="微软雅黑" panose="020B0503020204020204" charset="-122"/>
                  <a:cs typeface="微软雅黑" panose="020B0503020204020204" charset="-122"/>
                </a:rPr>
                <a:t>MC</a:t>
              </a:r>
              <a:r>
                <a:rPr lang="zh-CN" altLang="en-US" sz="2000" dirty="0">
                  <a:latin typeface="微软雅黑" panose="020B0503020204020204" charset="-122"/>
                  <a:ea typeface="微软雅黑" panose="020B0503020204020204" charset="-122"/>
                  <a:cs typeface="微软雅黑" panose="020B0503020204020204" charset="-122"/>
                </a:rPr>
                <a:t>）。</a:t>
              </a:r>
              <a:endParaRPr lang="zh-CN" altLang="en-US" sz="2000" dirty="0">
                <a:latin typeface="微软雅黑" panose="020B0503020204020204" charset="-122"/>
                <a:ea typeface="微软雅黑" panose="020B0503020204020204" charset="-122"/>
                <a:cs typeface="微软雅黑" panose="020B0503020204020204" charset="-122"/>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rPr>
                <a:t>第二</a:t>
              </a:r>
              <a:r>
                <a:rPr lang="zh-CN" altLang="en-US" sz="2000" dirty="0">
                  <a:latin typeface="微软雅黑" panose="020B0503020204020204" charset="-122"/>
                  <a:ea typeface="微软雅黑" panose="020B0503020204020204" charset="-122"/>
                  <a:cs typeface="微软雅黑" panose="020B0503020204020204" charset="-122"/>
                </a:rPr>
                <a:t>部分，描述了驾驶员工作负载模型（QN-MHP），包括其在模拟驾驶员工作负载方面的优点。</a:t>
              </a:r>
              <a:endParaRPr lang="zh-CN" altLang="en-US" sz="2000" dirty="0">
                <a:latin typeface="微软雅黑" panose="020B0503020204020204" charset="-122"/>
                <a:ea typeface="微软雅黑" panose="020B0503020204020204" charset="-122"/>
                <a:cs typeface="微软雅黑" panose="020B0503020204020204" charset="-122"/>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rPr>
                <a:t>第三</a:t>
              </a:r>
              <a:r>
                <a:rPr lang="zh-CN" altLang="en-US" sz="2000" dirty="0">
                  <a:latin typeface="微软雅黑" panose="020B0503020204020204" charset="-122"/>
                  <a:ea typeface="微软雅黑" panose="020B0503020204020204" charset="-122"/>
                  <a:cs typeface="微软雅黑" panose="020B0503020204020204" charset="-122"/>
                </a:rPr>
                <a:t>部分，提出了这种新AWMS（QN-MHP AWMS）的原型。</a:t>
              </a:r>
              <a:endParaRPr lang="zh-CN" altLang="en-US" sz="2000" dirty="0">
                <a:latin typeface="微软雅黑" panose="020B0503020204020204" charset="-122"/>
                <a:ea typeface="微软雅黑" panose="020B0503020204020204" charset="-122"/>
                <a:cs typeface="微软雅黑" panose="020B0503020204020204" charset="-122"/>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rPr>
                <a:t>第四部分和第五</a:t>
              </a:r>
              <a:r>
                <a:rPr lang="zh-CN" altLang="en-US" sz="2000" dirty="0">
                  <a:latin typeface="微软雅黑" panose="020B0503020204020204" charset="-122"/>
                  <a:ea typeface="微软雅黑" panose="020B0503020204020204" charset="-122"/>
                  <a:cs typeface="微软雅黑" panose="020B0503020204020204" charset="-122"/>
                  <a:sym typeface="+mn-ea"/>
                </a:rPr>
                <a:t>部分，</a:t>
              </a:r>
              <a:r>
                <a:rPr lang="zh-CN" altLang="en-US" sz="2000" dirty="0">
                  <a:latin typeface="微软雅黑" panose="020B0503020204020204" charset="-122"/>
                  <a:ea typeface="微软雅黑" panose="020B0503020204020204" charset="-122"/>
                  <a:cs typeface="微软雅黑" panose="020B0503020204020204" charset="-122"/>
                </a:rPr>
                <a:t>说明了QN-MHP AWMS中的第一个组件，即如何在驾驶中的多任务示例中使用QN-MHP来模拟驾驶员的工作负载和性能。</a:t>
              </a:r>
              <a:endParaRPr lang="zh-CN" altLang="en-US" sz="2000" dirty="0">
                <a:latin typeface="微软雅黑" panose="020B0503020204020204" charset="-122"/>
                <a:ea typeface="微软雅黑" panose="020B0503020204020204" charset="-122"/>
                <a:cs typeface="微软雅黑" panose="020B0503020204020204" charset="-122"/>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rPr>
                <a:t>第六</a:t>
              </a:r>
              <a:r>
                <a:rPr lang="zh-CN" altLang="en-US" sz="2000" dirty="0">
                  <a:latin typeface="微软雅黑" panose="020B0503020204020204" charset="-122"/>
                  <a:ea typeface="微软雅黑" panose="020B0503020204020204" charset="-122"/>
                  <a:cs typeface="微软雅黑" panose="020B0503020204020204" charset="-122"/>
                  <a:sym typeface="+mn-ea"/>
                </a:rPr>
                <a:t>部分，</a:t>
              </a:r>
              <a:r>
                <a:rPr lang="zh-CN" altLang="en-US" sz="2000" dirty="0">
                  <a:latin typeface="微软雅黑" panose="020B0503020204020204" charset="-122"/>
                  <a:ea typeface="微软雅黑" panose="020B0503020204020204" charset="-122"/>
                  <a:cs typeface="微软雅黑" panose="020B0503020204020204" charset="-122"/>
                </a:rPr>
                <a:t>描述了QN-MHP AWMS中的第二个组件，即MC中用于确定消息之间的最佳延迟时间的详细算法。</a:t>
              </a:r>
              <a:endParaRPr lang="zh-CN" altLang="en-US" sz="2000" dirty="0">
                <a:latin typeface="微软雅黑" panose="020B0503020204020204" charset="-122"/>
                <a:ea typeface="微软雅黑" panose="020B0503020204020204" charset="-122"/>
                <a:cs typeface="微软雅黑" panose="020B0503020204020204" charset="-122"/>
              </a:endParaRPr>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rPr>
                <a:t>第七</a:t>
              </a:r>
              <a:r>
                <a:rPr lang="zh-CN" altLang="en-US" sz="2000" dirty="0">
                  <a:latin typeface="微软雅黑" panose="020B0503020204020204" charset="-122"/>
                  <a:ea typeface="微软雅黑" panose="020B0503020204020204" charset="-122"/>
                  <a:cs typeface="微软雅黑" panose="020B0503020204020204" charset="-122"/>
                  <a:sym typeface="+mn-ea"/>
                </a:rPr>
                <a:t>部分，</a:t>
              </a:r>
              <a:r>
                <a:rPr lang="zh-CN" altLang="en-US" sz="2000" dirty="0">
                  <a:latin typeface="微软雅黑" panose="020B0503020204020204" charset="-122"/>
                  <a:ea typeface="微软雅黑" panose="020B0503020204020204" charset="-122"/>
                  <a:cs typeface="微软雅黑" panose="020B0503020204020204" charset="-122"/>
                </a:rPr>
                <a:t>进行了相应的实验研究，以验证该系统在减少驾驶员工作量方面的潜在有效性。</a:t>
              </a:r>
              <a:endParaRPr lang="zh-CN" altLang="en-US" sz="2000" dirty="0">
                <a:latin typeface="微软雅黑" panose="020B0503020204020204" charset="-122"/>
                <a:ea typeface="微软雅黑" panose="020B0503020204020204" charset="-122"/>
                <a:cs typeface="微软雅黑" panose="020B0503020204020204" charset="-122"/>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1588135" cy="460375"/>
          </a:xfrm>
          <a:prstGeom prst="rect">
            <a:avLst/>
          </a:prstGeom>
          <a:noFill/>
        </p:spPr>
        <p:txBody>
          <a:bodyPr wrap="none" rtlCol="0">
            <a:spAutoFit/>
          </a:bodyPr>
          <a:lstStyle/>
          <a:p>
            <a:pPr algn="l"/>
            <a:r>
              <a:rPr lang="zh-CN" altLang="en-US" sz="2400" b="1" dirty="0">
                <a:solidFill>
                  <a:schemeClr val="accent1"/>
                </a:solidFill>
              </a:rPr>
              <a:t>QN-MHP</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pic>
        <p:nvPicPr>
          <p:cNvPr id="32" name="图片 32" descr="图1"/>
          <p:cNvPicPr>
            <a:picLocks noChangeAspect="1"/>
          </p:cNvPicPr>
          <p:nvPr/>
        </p:nvPicPr>
        <p:blipFill>
          <a:blip r:embed="rId2"/>
          <a:stretch>
            <a:fillRect/>
          </a:stretch>
        </p:blipFill>
        <p:spPr>
          <a:xfrm>
            <a:off x="1603375" y="1572260"/>
            <a:ext cx="5643880" cy="4058285"/>
          </a:xfrm>
          <a:prstGeom prst="rect">
            <a:avLst/>
          </a:prstGeom>
        </p:spPr>
      </p:pic>
      <p:pic>
        <p:nvPicPr>
          <p:cNvPr id="33" name="图片 33" descr="图2"/>
          <p:cNvPicPr>
            <a:picLocks noChangeAspect="1"/>
          </p:cNvPicPr>
          <p:nvPr/>
        </p:nvPicPr>
        <p:blipFill>
          <a:blip r:embed="rId3"/>
          <a:stretch>
            <a:fillRect/>
          </a:stretch>
        </p:blipFill>
        <p:spPr>
          <a:xfrm>
            <a:off x="7247255" y="1572260"/>
            <a:ext cx="4853305" cy="4057650"/>
          </a:xfrm>
          <a:prstGeom prst="rect">
            <a:avLst/>
          </a:prstGeom>
        </p:spPr>
      </p:pic>
      <p:sp>
        <p:nvSpPr>
          <p:cNvPr id="38" name="文本框 37"/>
          <p:cNvSpPr txBox="1"/>
          <p:nvPr>
            <p:custDataLst>
              <p:tags r:id="rId4"/>
            </p:custDataLst>
          </p:nvPr>
        </p:nvSpPr>
        <p:spPr>
          <a:xfrm>
            <a:off x="1870075" y="5789930"/>
            <a:ext cx="9241790" cy="76454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dirty="0">
                <a:sym typeface="+mn-ea"/>
              </a:rPr>
              <a:t>QN-MHP</a:t>
            </a:r>
            <a:r>
              <a:rPr lang="zh-CN" altLang="en-US" sz="2000" dirty="0">
                <a:sym typeface="+mn-ea"/>
              </a:rPr>
              <a:t>的一般结构和</a:t>
            </a:r>
            <a:r>
              <a:rPr lang="en-US" altLang="zh-CN" sz="2000" dirty="0">
                <a:sym typeface="+mn-ea"/>
              </a:rPr>
              <a:t>QN-MHP</a:t>
            </a:r>
            <a:r>
              <a:rPr lang="zh-CN" altLang="en-US" sz="2000" dirty="0">
                <a:sym typeface="+mn-ea"/>
              </a:rPr>
              <a:t>中服务器近似映射到人脑的</a:t>
            </a:r>
            <a:r>
              <a:rPr lang="zh-CN" altLang="en-US" sz="2000" dirty="0">
                <a:sym typeface="+mn-ea"/>
              </a:rPr>
              <a:t>位置</a:t>
            </a:r>
            <a:endParaRPr lang="zh-CN" altLang="en-US" sz="2000" dirty="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3941445" cy="460375"/>
          </a:xfrm>
          <a:prstGeom prst="rect">
            <a:avLst/>
          </a:prstGeom>
          <a:noFill/>
        </p:spPr>
        <p:txBody>
          <a:bodyPr wrap="none" rtlCol="0">
            <a:spAutoFit/>
          </a:bodyPr>
          <a:lstStyle/>
          <a:p>
            <a:pPr algn="l"/>
            <a:r>
              <a:rPr lang="zh-CN" altLang="en-US" sz="2400" b="1" dirty="0">
                <a:solidFill>
                  <a:schemeClr val="accent1"/>
                </a:solidFill>
              </a:rPr>
              <a:t>设计QN-MHP AWMS原型</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pic>
        <p:nvPicPr>
          <p:cNvPr id="2" name="图片 2" descr="图3"/>
          <p:cNvPicPr>
            <a:picLocks noChangeAspect="1"/>
          </p:cNvPicPr>
          <p:nvPr/>
        </p:nvPicPr>
        <p:blipFill>
          <a:blip r:embed="rId2"/>
          <a:stretch>
            <a:fillRect/>
          </a:stretch>
        </p:blipFill>
        <p:spPr>
          <a:xfrm>
            <a:off x="4479290" y="1214755"/>
            <a:ext cx="7586980" cy="3275965"/>
          </a:xfrm>
          <a:prstGeom prst="rect">
            <a:avLst/>
          </a:prstGeom>
        </p:spPr>
      </p:pic>
      <p:sp>
        <p:nvSpPr>
          <p:cNvPr id="38" name="文本框 37"/>
          <p:cNvSpPr txBox="1"/>
          <p:nvPr>
            <p:custDataLst>
              <p:tags r:id="rId3"/>
            </p:custDataLst>
          </p:nvPr>
        </p:nvSpPr>
        <p:spPr>
          <a:xfrm>
            <a:off x="1766570" y="4490720"/>
            <a:ext cx="10097770" cy="2275205"/>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给定某种类型的车内任务的任务信息（图3中的方框2），QN-MHP模拟驾驶员的工作量和表现，根据不同的驾驶条件（方框1），然后MC根据模拟结果确定消息之间的最佳延迟时间并实时调节消息速率，并将消息输出给驾驶员（方框3）</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（参见图3中从车载系统到QN-MHP AWMS再到驾驶员的消息流）。</a:t>
            </a:r>
            <a:endParaRPr lang="zh-CN" altLang="en-US" sz="2000" dirty="0"/>
          </a:p>
        </p:txBody>
      </p:sp>
      <p:sp>
        <p:nvSpPr>
          <p:cNvPr id="3" name="文本框 2"/>
          <p:cNvSpPr txBox="1"/>
          <p:nvPr>
            <p:custDataLst>
              <p:tags r:id="rId4"/>
            </p:custDataLst>
          </p:nvPr>
        </p:nvSpPr>
        <p:spPr>
          <a:xfrm>
            <a:off x="1766570" y="2993390"/>
            <a:ext cx="4912360" cy="1098550"/>
          </a:xfrm>
          <a:prstGeom prst="rect">
            <a:avLst/>
          </a:prstGeom>
          <a:noFill/>
        </p:spPr>
        <p:txBody>
          <a:bodyPr wrap="square" rtlCol="0">
            <a:noAutofit/>
          </a:bodyPr>
          <a:p>
            <a:pPr indent="0" algn="just" fontAlgn="auto">
              <a:lnSpc>
                <a:spcPct val="150000"/>
              </a:lnSpc>
            </a:pPr>
            <a:r>
              <a:rPr lang="zh-CN" altLang="en-US" sz="2000" dirty="0"/>
              <a:t>如图，显示了原型</a:t>
            </a:r>
            <a:endParaRPr lang="zh-CN" altLang="en-US" sz="2000" dirty="0"/>
          </a:p>
          <a:p>
            <a:pPr indent="0" algn="just" fontAlgn="auto">
              <a:lnSpc>
                <a:spcPct val="150000"/>
              </a:lnSpc>
            </a:pPr>
            <a:r>
              <a:rPr lang="zh-CN" altLang="en-US" sz="2000" dirty="0"/>
              <a:t>自适应系统由QN-MHP和MC两部分</a:t>
            </a:r>
            <a:r>
              <a:rPr lang="zh-CN" altLang="en-US" sz="2000" dirty="0"/>
              <a:t>组成</a:t>
            </a:r>
            <a:endParaRPr lang="zh-CN" alt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0" y="722470"/>
            <a:ext cx="1603948" cy="585802"/>
            <a:chOff x="0" y="722470"/>
            <a:chExt cx="1603948" cy="585802"/>
          </a:xfrm>
        </p:grpSpPr>
        <p:sp>
          <p:nvSpPr>
            <p:cNvPr id="11" name="矩形 10"/>
            <p:cNvSpPr/>
            <p:nvPr/>
          </p:nvSpPr>
          <p:spPr>
            <a:xfrm>
              <a:off x="0" y="722470"/>
              <a:ext cx="1603948" cy="5858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等腰三角形 13"/>
            <p:cNvSpPr/>
            <p:nvPr/>
          </p:nvSpPr>
          <p:spPr>
            <a:xfrm rot="16200000">
              <a:off x="1504883" y="969507"/>
              <a:ext cx="106403" cy="91727"/>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grpSp>
      <p:sp>
        <p:nvSpPr>
          <p:cNvPr id="5" name="文本框 4"/>
          <p:cNvSpPr txBox="1"/>
          <p:nvPr/>
        </p:nvSpPr>
        <p:spPr>
          <a:xfrm>
            <a:off x="211106" y="815317"/>
            <a:ext cx="1198880" cy="398780"/>
          </a:xfrm>
          <a:prstGeom prst="rect">
            <a:avLst/>
          </a:prstGeom>
          <a:noFill/>
        </p:spPr>
        <p:txBody>
          <a:bodyPr wrap="none" rtlCol="0">
            <a:spAutoFit/>
          </a:bodyPr>
          <a:lstStyle/>
          <a:p>
            <a:pPr algn="ctr"/>
            <a:r>
              <a:rPr lang="zh-CN" altLang="en-US" sz="2000" b="1" dirty="0">
                <a:solidFill>
                  <a:schemeClr val="bg1"/>
                </a:solidFill>
              </a:rPr>
              <a:t>文献</a:t>
            </a:r>
            <a:r>
              <a:rPr lang="zh-CN" altLang="en-US" sz="2000" b="1" dirty="0">
                <a:solidFill>
                  <a:schemeClr val="bg1"/>
                </a:solidFill>
              </a:rPr>
              <a:t>阅读</a:t>
            </a:r>
            <a:endParaRPr lang="zh-CN" altLang="en-US" sz="2000" b="1" dirty="0">
              <a:solidFill>
                <a:schemeClr val="bg1"/>
              </a:solidFill>
            </a:endParaRPr>
          </a:p>
        </p:txBody>
      </p:sp>
      <p:sp>
        <p:nvSpPr>
          <p:cNvPr id="7" name="文本框 6"/>
          <p:cNvSpPr txBox="1"/>
          <p:nvPr/>
        </p:nvSpPr>
        <p:spPr>
          <a:xfrm>
            <a:off x="211106" y="2705169"/>
            <a:ext cx="1198880" cy="398780"/>
          </a:xfrm>
          <a:prstGeom prst="rect">
            <a:avLst/>
          </a:prstGeom>
          <a:noFill/>
        </p:spPr>
        <p:txBody>
          <a:bodyPr wrap="none" rtlCol="0">
            <a:spAutoFit/>
          </a:bodyPr>
          <a:lstStyle/>
          <a:p>
            <a:pPr algn="ctr"/>
            <a:r>
              <a:rPr lang="zh-CN" altLang="en-US" sz="2000" dirty="0">
                <a:solidFill>
                  <a:schemeClr val="bg1">
                    <a:lumMod val="50000"/>
                  </a:schemeClr>
                </a:solidFill>
                <a:sym typeface="+mn-ea"/>
              </a:rPr>
              <a:t>学习情况</a:t>
            </a:r>
            <a:endParaRPr lang="zh-CN" altLang="en-US" sz="2000" dirty="0">
              <a:solidFill>
                <a:schemeClr val="bg1">
                  <a:lumMod val="50000"/>
                </a:schemeClr>
              </a:solidFill>
            </a:endParaRPr>
          </a:p>
        </p:txBody>
      </p:sp>
      <p:sp>
        <p:nvSpPr>
          <p:cNvPr id="9" name="文本框 8"/>
          <p:cNvSpPr txBox="1"/>
          <p:nvPr/>
        </p:nvSpPr>
        <p:spPr>
          <a:xfrm>
            <a:off x="211106" y="4595021"/>
            <a:ext cx="1198880" cy="398780"/>
          </a:xfrm>
          <a:prstGeom prst="rect">
            <a:avLst/>
          </a:prstGeom>
          <a:noFill/>
        </p:spPr>
        <p:txBody>
          <a:bodyPr wrap="none" rtlCol="0">
            <a:spAutoFit/>
          </a:bodyPr>
          <a:lstStyle/>
          <a:p>
            <a:pPr algn="ctr"/>
            <a:r>
              <a:rPr lang="zh-CN" altLang="en-US" sz="2000" dirty="0">
                <a:solidFill>
                  <a:schemeClr val="bg1">
                    <a:lumMod val="50000"/>
                  </a:schemeClr>
                </a:solidFill>
              </a:rPr>
              <a:t>下周计划</a:t>
            </a:r>
            <a:endParaRPr lang="zh-CN" altLang="en-US" sz="2000" dirty="0">
              <a:solidFill>
                <a:schemeClr val="bg1">
                  <a:lumMod val="50000"/>
                </a:schemeClr>
              </a:solidFill>
            </a:endParaRPr>
          </a:p>
        </p:txBody>
      </p:sp>
      <p:sp>
        <p:nvSpPr>
          <p:cNvPr id="17" name="文本框 16"/>
          <p:cNvSpPr txBox="1"/>
          <p:nvPr/>
        </p:nvSpPr>
        <p:spPr>
          <a:xfrm>
            <a:off x="1947636" y="700008"/>
            <a:ext cx="2197735" cy="460375"/>
          </a:xfrm>
          <a:prstGeom prst="rect">
            <a:avLst/>
          </a:prstGeom>
          <a:noFill/>
        </p:spPr>
        <p:txBody>
          <a:bodyPr wrap="none" rtlCol="0">
            <a:spAutoFit/>
          </a:bodyPr>
          <a:lstStyle/>
          <a:p>
            <a:pPr algn="l"/>
            <a:r>
              <a:rPr lang="zh-CN" altLang="en-US" sz="2400" b="1" dirty="0">
                <a:solidFill>
                  <a:schemeClr val="accent1"/>
                </a:solidFill>
              </a:rPr>
              <a:t>QN-MHP</a:t>
            </a:r>
            <a:r>
              <a:rPr lang="zh-CN" altLang="en-US" sz="2400" b="1" dirty="0">
                <a:solidFill>
                  <a:schemeClr val="accent1"/>
                </a:solidFill>
              </a:rPr>
              <a:t>模型</a:t>
            </a:r>
            <a:endParaRPr lang="zh-CN" altLang="en-US" sz="2400" b="1" dirty="0">
              <a:solidFill>
                <a:schemeClr val="accent1"/>
              </a:solidFill>
            </a:endParaRPr>
          </a:p>
        </p:txBody>
      </p:sp>
      <p:sp>
        <p:nvSpPr>
          <p:cNvPr id="22" name="文本框 21"/>
          <p:cNvSpPr txBox="1"/>
          <p:nvPr/>
        </p:nvSpPr>
        <p:spPr>
          <a:xfrm>
            <a:off x="9171940" y="1686560"/>
            <a:ext cx="2894330" cy="2289175"/>
          </a:xfrm>
          <a:prstGeom prst="rect">
            <a:avLst/>
          </a:prstGeom>
          <a:noFill/>
        </p:spPr>
        <p:txBody>
          <a:bodyPr wrap="square" rtlCol="0">
            <a:noAutofit/>
          </a:bodyPr>
          <a:lstStyle/>
          <a:p>
            <a:pPr>
              <a:lnSpc>
                <a:spcPct val="150000"/>
              </a:lnSpc>
            </a:pPr>
            <a:r>
              <a:rPr lang="zh-CN" altLang="en-US" sz="2000" b="1" dirty="0">
                <a:solidFill>
                  <a:schemeClr val="bg1"/>
                </a:solidFill>
              </a:rPr>
              <a:t>题目：</a:t>
            </a:r>
            <a:r>
              <a:rPr lang="zh-CN" altLang="en-US" dirty="0">
                <a:solidFill>
                  <a:schemeClr val="bg1"/>
                </a:solidFill>
              </a:rPr>
              <a:t>自动驾驶汽车和街道设计：</a:t>
            </a:r>
            <a:r>
              <a:rPr lang="zh-CN" altLang="en-US" dirty="0">
                <a:solidFill>
                  <a:schemeClr val="bg1"/>
                </a:solidFill>
              </a:rPr>
              <a:t>使用虚拟现实实验探索中央分隔带在提高行人过街安全性</a:t>
            </a:r>
            <a:r>
              <a:rPr lang="zh-CN" altLang="en-US" dirty="0">
                <a:solidFill>
                  <a:schemeClr val="bg1"/>
                </a:solidFill>
              </a:rPr>
              <a:t>方面的</a:t>
            </a:r>
            <a:r>
              <a:rPr lang="zh-CN" altLang="en-US" dirty="0">
                <a:solidFill>
                  <a:schemeClr val="bg1"/>
                </a:solidFill>
              </a:rPr>
              <a:t>作用</a:t>
            </a:r>
            <a:endParaRPr lang="zh-CN" altLang="en-US" dirty="0">
              <a:solidFill>
                <a:schemeClr val="bg1"/>
              </a:solidFill>
            </a:endParaRPr>
          </a:p>
        </p:txBody>
      </p:sp>
      <p:sp>
        <p:nvSpPr>
          <p:cNvPr id="18" name="文本框 17"/>
          <p:cNvSpPr txBox="1"/>
          <p:nvPr>
            <p:custDataLst>
              <p:tags r:id="rId1"/>
            </p:custDataLst>
          </p:nvPr>
        </p:nvSpPr>
        <p:spPr>
          <a:xfrm>
            <a:off x="9171940" y="4354195"/>
            <a:ext cx="3011170" cy="1276350"/>
          </a:xfrm>
          <a:prstGeom prst="rect">
            <a:avLst/>
          </a:prstGeom>
          <a:noFill/>
        </p:spPr>
        <p:txBody>
          <a:bodyPr wrap="square" rtlCol="0">
            <a:noAutofit/>
          </a:bodyPr>
          <a:p>
            <a:pPr>
              <a:lnSpc>
                <a:spcPct val="150000"/>
              </a:lnSpc>
            </a:pPr>
            <a:r>
              <a:rPr lang="zh-CN" altLang="en-US" sz="2000" b="1" dirty="0">
                <a:solidFill>
                  <a:schemeClr val="bg1"/>
                </a:solidFill>
              </a:rPr>
              <a:t>期刊：</a:t>
            </a:r>
            <a:r>
              <a:rPr lang="en-US" altLang="zh-CN" dirty="0">
                <a:solidFill>
                  <a:schemeClr val="bg1"/>
                </a:solidFill>
                <a:sym typeface="+mn-ea"/>
              </a:rPr>
              <a:t>Accident Analysis and Prevention</a:t>
            </a:r>
            <a:endParaRPr lang="zh-CN" altLang="en-US" dirty="0">
              <a:solidFill>
                <a:schemeClr val="bg1"/>
              </a:solidFill>
            </a:endParaRPr>
          </a:p>
        </p:txBody>
      </p:sp>
      <p:sp>
        <p:nvSpPr>
          <p:cNvPr id="38" name="文本框 37"/>
          <p:cNvSpPr txBox="1"/>
          <p:nvPr>
            <p:custDataLst>
              <p:tags r:id="rId2"/>
            </p:custDataLst>
          </p:nvPr>
        </p:nvSpPr>
        <p:spPr>
          <a:xfrm>
            <a:off x="1821180" y="1390650"/>
            <a:ext cx="10014585" cy="4861560"/>
          </a:xfrm>
          <a:prstGeom prst="rect">
            <a:avLst/>
          </a:prstGeom>
          <a:noFill/>
        </p:spPr>
        <p:txBody>
          <a:bodyPr wrap="square" rtlCol="0">
            <a:noAutofit/>
          </a:bodyPr>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latin typeface="微软雅黑" panose="020B0503020204020204" charset="-122"/>
                <a:ea typeface="微软雅黑" panose="020B0503020204020204" charset="-122"/>
                <a:cs typeface="微软雅黑" panose="020B0503020204020204" charset="-122"/>
                <a:sym typeface="+mn-ea"/>
              </a:rPr>
              <a:t>在驾驶中的多任务示例中</a:t>
            </a:r>
            <a:r>
              <a:rPr lang="zh-CN" altLang="en-US" sz="2000" b="1" dirty="0">
                <a:latin typeface="微软雅黑" panose="020B0503020204020204" charset="-122"/>
                <a:ea typeface="微软雅黑" panose="020B0503020204020204" charset="-122"/>
                <a:cs typeface="微软雅黑" panose="020B0503020204020204" charset="-122"/>
                <a:sym typeface="+mn-ea"/>
              </a:rPr>
              <a:t>使用</a:t>
            </a:r>
            <a:r>
              <a:rPr lang="zh-CN" altLang="en-US" sz="2000" b="1" dirty="0">
                <a:latin typeface="微软雅黑" panose="020B0503020204020204" charset="-122"/>
                <a:ea typeface="微软雅黑" panose="020B0503020204020204" charset="-122"/>
                <a:cs typeface="微软雅黑" panose="020B0503020204020204" charset="-122"/>
                <a:sym typeface="+mn-ea"/>
              </a:rPr>
              <a:t>QN-MHP来模拟驾驶员的工作负载和性能</a:t>
            </a:r>
            <a:endParaRPr lang="zh-CN" altLang="en-US" sz="2000" b="1"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按照使用QN-MHP模拟人类表现和工作量中描述的步骤，驾驶中的多个任务被模拟如下：</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dirty="0"/>
              <a:t>1</a:t>
            </a:r>
            <a:r>
              <a:rPr lang="zh-CN" altLang="en-US" sz="2000" dirty="0"/>
              <a:t>、为了对</a:t>
            </a:r>
            <a:r>
              <a:rPr lang="zh-CN" altLang="en-US" sz="2000" u="sng" dirty="0"/>
              <a:t>驾驶员</a:t>
            </a:r>
            <a:r>
              <a:rPr lang="zh-CN" altLang="en-US" sz="2000" u="sng" dirty="0">
                <a:sym typeface="+mn-ea"/>
              </a:rPr>
              <a:t>工作负荷和性能</a:t>
            </a:r>
            <a:r>
              <a:rPr lang="zh-CN" altLang="en-US" sz="2000" dirty="0"/>
              <a:t>进行建模，</a:t>
            </a:r>
            <a:r>
              <a:rPr lang="zh-CN" altLang="en-US" sz="2000" dirty="0">
                <a:sym typeface="+mn-ea"/>
              </a:rPr>
              <a:t>对模型的输入进行了修改，</a:t>
            </a:r>
            <a:r>
              <a:rPr lang="zh-CN" altLang="en-US" sz="2000" dirty="0"/>
              <a:t>表示</a:t>
            </a:r>
            <a:r>
              <a:rPr lang="zh-CN" altLang="en-US" sz="2000" dirty="0"/>
              <a:t>如下：</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（1）具有两种曲率级别的道路（半径为250米的直道和弯道）</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（2）行驶速度（45和65英里/小时）。</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zh-CN" altLang="en-US" sz="2000" dirty="0"/>
              <a:t>模型中</a:t>
            </a:r>
            <a:r>
              <a:rPr lang="zh-CN" altLang="en-US" sz="2000" dirty="0"/>
              <a:t>横向位置的标准差（SD）源于实体（驾驶任务的实体和次要任务的实体）在获得网络中服务器的服务方面的竞争。</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r>
              <a:rPr lang="en-US" altLang="zh-CN" sz="2000" dirty="0"/>
              <a:t>2</a:t>
            </a:r>
            <a:r>
              <a:rPr lang="zh-CN" altLang="en-US" sz="2000" dirty="0"/>
              <a:t>、为了对</a:t>
            </a:r>
            <a:r>
              <a:rPr lang="zh-CN" altLang="en-US" sz="2000" u="sng" dirty="0"/>
              <a:t>次要任务</a:t>
            </a:r>
            <a:r>
              <a:rPr lang="zh-CN" altLang="en-US" sz="2000" dirty="0"/>
              <a:t>进行建模，模型中添加了一个新输入，以根据次要任务的到达间隔（即消息延迟时间）来表示其刺激。</a:t>
            </a:r>
            <a:endParaRPr lang="zh-CN" altLang="en-US" sz="2000" dirty="0"/>
          </a:p>
          <a:p>
            <a:pPr indent="508000" algn="just" fontAlgn="auto">
              <a:lnSpc>
                <a:spcPct val="150000"/>
              </a:lnSpc>
              <a:extLst>
                <a:ext uri="{35155182-B16C-46BC-9424-99874614C6A1}">
                  <wpsdc:indentchars xmlns:wpsdc="http://www.wps.cn/officeDocument/2017/drawingmlCustomData" val="200" checksum="282533468"/>
                </a:ext>
              </a:extLst>
            </a:pPr>
            <a:endParaRPr lang="zh-CN" altLang="en-US" sz="2000" dirty="0"/>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11.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commondata" val="eyJoZGlkIjoiZGJhZDVmYzE5NzdkZjQ5NjE0YWRhNDlkMmE4YTBkN2EifQ=="/>
</p:tagLst>
</file>

<file path=ppt/tags/tag5.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6.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7.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8.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ags/tag9.xml><?xml version="1.0" encoding="utf-8"?>
<p:tagLst xmlns:p="http://schemas.openxmlformats.org/presentationml/2006/main">
  <p:tag name="KSO_WM_DIAGRAM_VIRTUALLY_FRAME" val="{&quot;height&quot;:242.36425196850396,&quot;left&quot;:357.8602362204723,&quot;top&quot;:185.1859842519685,&quot;width&quot;:293.30000000000007}"/>
</p:tagLst>
</file>

<file path=ppt/theme/theme1.xml><?xml version="1.0" encoding="utf-8"?>
<a:theme xmlns:a="http://schemas.openxmlformats.org/drawingml/2006/main" name="Office 主题​​">
  <a:themeElements>
    <a:clrScheme name="中科院蓝">
      <a:dk1>
        <a:sysClr val="windowText" lastClr="000000"/>
      </a:dk1>
      <a:lt1>
        <a:sysClr val="window" lastClr="FFFFFF"/>
      </a:lt1>
      <a:dk2>
        <a:srgbClr val="44546A"/>
      </a:dk2>
      <a:lt2>
        <a:srgbClr val="E7E6E6"/>
      </a:lt2>
      <a:accent1>
        <a:srgbClr val="0C4994"/>
      </a:accent1>
      <a:accent2>
        <a:srgbClr val="CA865F"/>
      </a:accent2>
      <a:accent3>
        <a:srgbClr val="A5A5A5"/>
      </a:accent3>
      <a:accent4>
        <a:srgbClr val="FFC000"/>
      </a:accent4>
      <a:accent5>
        <a:srgbClr val="5B9BD5"/>
      </a:accent5>
      <a:accent6>
        <a:srgbClr val="70AD47"/>
      </a:accent6>
      <a:hlink>
        <a:srgbClr val="0563C1"/>
      </a:hlink>
      <a:folHlink>
        <a:srgbClr val="954F72"/>
      </a:folHlink>
    </a:clrScheme>
    <a:fontScheme name="微软雅黑">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wrap="square" rtlCol="0" anchor="ctr">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5784</Words>
  <Application>WPS 演示</Application>
  <PresentationFormat>宽屏</PresentationFormat>
  <Paragraphs>414</Paragraphs>
  <Slides>27</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27</vt:i4>
      </vt:variant>
    </vt:vector>
  </HeadingPairs>
  <TitlesOfParts>
    <vt:vector size="35" baseType="lpstr">
      <vt:lpstr>Arial</vt:lpstr>
      <vt:lpstr>宋体</vt:lpstr>
      <vt:lpstr>Wingdings</vt:lpstr>
      <vt:lpstr>微软雅黑</vt:lpstr>
      <vt:lpstr>Arial Unicode MS</vt:lpstr>
      <vt:lpstr>等线</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eee7y_</cp:lastModifiedBy>
  <cp:revision>375</cp:revision>
  <dcterms:created xsi:type="dcterms:W3CDTF">2022-12-24T13:33:00Z</dcterms:created>
  <dcterms:modified xsi:type="dcterms:W3CDTF">2024-06-07T14:37:38Z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3838EBE942B74A8DB61E69E418D15E6D_13</vt:lpwstr>
  </property>
  <property fmtid="{D5CDD505-2E9C-101B-9397-08002B2CF9AE}" pid="3" name="KSOProductBuildVer">
    <vt:lpwstr>2052-12.1.0.16929</vt:lpwstr>
  </property>
</Properties>
</file>