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81" r:id="rId2"/>
    <p:sldId id="312" r:id="rId3"/>
    <p:sldId id="313" r:id="rId4"/>
    <p:sldId id="314" r:id="rId5"/>
    <p:sldId id="317" r:id="rId6"/>
    <p:sldId id="288" r:id="rId7"/>
    <p:sldId id="383" r:id="rId8"/>
    <p:sldId id="384" r:id="rId9"/>
    <p:sldId id="385" r:id="rId10"/>
    <p:sldId id="330" r:id="rId11"/>
    <p:sldId id="320" r:id="rId12"/>
    <p:sldId id="331" r:id="rId13"/>
    <p:sldId id="372" r:id="rId14"/>
    <p:sldId id="373" r:id="rId15"/>
    <p:sldId id="333" r:id="rId16"/>
    <p:sldId id="337" r:id="rId17"/>
    <p:sldId id="358" r:id="rId18"/>
    <p:sldId id="359" r:id="rId19"/>
    <p:sldId id="323" r:id="rId20"/>
    <p:sldId id="300" r:id="rId21"/>
    <p:sldId id="335" r:id="rId22"/>
    <p:sldId id="369" r:id="rId23"/>
    <p:sldId id="374" r:id="rId24"/>
    <p:sldId id="375" r:id="rId25"/>
    <p:sldId id="376" r:id="rId26"/>
    <p:sldId id="377" r:id="rId27"/>
    <p:sldId id="378" r:id="rId28"/>
    <p:sldId id="379" r:id="rId29"/>
    <p:sldId id="380" r:id="rId30"/>
    <p:sldId id="386" r:id="rId31"/>
    <p:sldId id="329" r:id="rId32"/>
    <p:sldId id="387" r:id="rId33"/>
    <p:sldId id="371" r:id="rId34"/>
    <p:sldId id="311" r:id="rId35"/>
  </p:sldIdLst>
  <p:sldSz cx="9144000" cy="5143500" type="screen16x9"/>
  <p:notesSz cx="6858000" cy="9144000"/>
  <p:custDataLst>
    <p:tags r:id="rId3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53" autoAdjust="0"/>
    <p:restoredTop sz="83866" autoAdjust="0"/>
  </p:normalViewPr>
  <p:slideViewPr>
    <p:cSldViewPr showGuides="1">
      <p:cViewPr varScale="1">
        <p:scale>
          <a:sx n="95" d="100"/>
          <a:sy n="95" d="100"/>
        </p:scale>
        <p:origin x="1301" y="72"/>
      </p:cViewPr>
      <p:guideLst>
        <p:guide orient="horz" pos="2159"/>
        <p:guide orient="horz" pos="1052"/>
        <p:guide pos="3844"/>
        <p:guide pos="1916"/>
      </p:guideLst>
    </p:cSldViewPr>
  </p:slideViewPr>
  <p:notesTextViewPr>
    <p:cViewPr>
      <p:scale>
        <a:sx n="3" d="2"/>
        <a:sy n="3" d="2"/>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2023/11/14</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extLst>
      <p:ext uri="{BB962C8B-B14F-4D97-AF65-F5344CB8AC3E}">
        <p14:creationId xmlns:p14="http://schemas.microsoft.com/office/powerpoint/2010/main" val="18042110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21217305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222222"/>
                </a:solidFill>
                <a:effectLst/>
                <a:latin typeface="Arial" panose="020B0604020202020204" pitchFamily="34" charset="0"/>
              </a:rPr>
              <a:t>使用 </a:t>
            </a:r>
            <a:r>
              <a:rPr lang="en-US" altLang="zh-CN" b="0" i="0" dirty="0">
                <a:solidFill>
                  <a:srgbClr val="222222"/>
                </a:solidFill>
                <a:effectLst/>
                <a:latin typeface="Arial" panose="020B0604020202020204" pitchFamily="34" charset="0"/>
              </a:rPr>
              <a:t>Arduino Uno </a:t>
            </a:r>
            <a:r>
              <a:rPr lang="zh-CN" altLang="en-US" b="0" i="0" dirty="0">
                <a:solidFill>
                  <a:srgbClr val="222222"/>
                </a:solidFill>
                <a:effectLst/>
                <a:latin typeface="Arial" panose="020B0604020202020204" pitchFamily="34" charset="0"/>
              </a:rPr>
              <a:t>和 </a:t>
            </a:r>
            <a:r>
              <a:rPr lang="en-US" altLang="zh-CN" b="0" i="0" dirty="0" err="1">
                <a:solidFill>
                  <a:srgbClr val="222222"/>
                </a:solidFill>
                <a:effectLst/>
                <a:latin typeface="Arial" panose="020B0604020202020204" pitchFamily="34" charset="0"/>
              </a:rPr>
              <a:t>Coolterm</a:t>
            </a:r>
            <a:r>
              <a:rPr lang="en-US" altLang="zh-CN" b="0" i="0" dirty="0">
                <a:solidFill>
                  <a:srgbClr val="222222"/>
                </a:solidFill>
                <a:effectLst/>
                <a:latin typeface="Arial" panose="020B0604020202020204" pitchFamily="34" charset="0"/>
              </a:rPr>
              <a:t> 1.9.0 </a:t>
            </a:r>
            <a:r>
              <a:rPr lang="zh-CN" altLang="en-US" b="0" i="0" dirty="0">
                <a:solidFill>
                  <a:srgbClr val="222222"/>
                </a:solidFill>
                <a:effectLst/>
                <a:latin typeface="Arial" panose="020B0604020202020204" pitchFamily="34" charset="0"/>
              </a:rPr>
              <a:t>版制作了“安全感”滑块 </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使用此滑块的目的是记录参与者在观看监视器上的视频时如何立即做出反应的数据。使用滑块式输入法以可量化、连续的数据和标准化的方式评估自动驾驶汽车和道路使用者之间的交互。这种细微的差别对应于相反的思维方式</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停下来的意愿与安全感。</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410384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4254571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1385497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据观察，在（</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）无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的情况下，测试参与者的反应仅在行人可见后发生。正如预期的那样，在具有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的三个案例中，参与者的反应比案例 </a:t>
            </a:r>
            <a:r>
              <a:rPr lang="en-US" altLang="zh-CN" b="0" i="0" dirty="0">
                <a:solidFill>
                  <a:srgbClr val="1D2129"/>
                </a:solidFill>
                <a:effectLst/>
                <a:latin typeface="PingFangSC-Regular"/>
              </a:rPr>
              <a:t>(a) </a:t>
            </a:r>
            <a:r>
              <a:rPr lang="zh-CN" altLang="en-US" b="0" i="0" dirty="0">
                <a:solidFill>
                  <a:srgbClr val="1D2129"/>
                </a:solidFill>
                <a:effectLst/>
                <a:latin typeface="PingFangSC-Regular"/>
              </a:rPr>
              <a:t>无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更快。从数据来看，</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垂直</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文字是在视线被遮挡时让其他驾驶员更快集中注意力的最有效方法。有趣的是，在两种情况（（</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）水平和（</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）垂直）中，</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是抽象的，与写入“停止”文本时相比，愿意停止的速度明显慢得多（参见红色和蓝色的陡坡）与黄色和绿色的缓坡相比）。</a:t>
            </a:r>
            <a:r>
              <a:rPr lang="zh-CN" altLang="en-US" b="0" i="0" dirty="0">
                <a:solidFill>
                  <a:srgbClr val="222222"/>
                </a:solidFill>
                <a:effectLst/>
                <a:latin typeface="Arial" panose="020B0604020202020204" pitchFamily="34" charset="0"/>
              </a:rPr>
              <a:t>为了从上述数据推断驾驶员的感知响应时间 </a:t>
            </a:r>
            <a:r>
              <a:rPr lang="en-US" altLang="zh-CN" b="0" i="0" dirty="0">
                <a:solidFill>
                  <a:srgbClr val="222222"/>
                </a:solidFill>
                <a:effectLst/>
                <a:latin typeface="Arial" panose="020B0604020202020204" pitchFamily="34" charset="0"/>
              </a:rPr>
              <a:t>(PRT)</a:t>
            </a:r>
            <a:r>
              <a:rPr lang="zh-CN" altLang="en-US" b="0" i="0" dirty="0">
                <a:solidFill>
                  <a:srgbClr val="222222"/>
                </a:solidFill>
                <a:effectLst/>
                <a:latin typeface="Arial" panose="020B0604020202020204" pitchFamily="34" charset="0"/>
              </a:rPr>
              <a:t>，我们比较了参与者达到足够高的停车意愿的速度（在我们的分析中为 </a:t>
            </a:r>
            <a:r>
              <a:rPr lang="en-US" altLang="zh-CN" b="0" i="0" dirty="0">
                <a:solidFill>
                  <a:srgbClr val="222222"/>
                </a:solidFill>
                <a:effectLst/>
                <a:latin typeface="Arial" panose="020B0604020202020204" pitchFamily="34" charset="0"/>
              </a:rPr>
              <a:t>4</a:t>
            </a:r>
            <a:r>
              <a:rPr lang="zh-CN" altLang="en-US" b="0" i="0" dirty="0">
                <a:solidFill>
                  <a:srgbClr val="222222"/>
                </a:solidFill>
                <a:effectLst/>
                <a:latin typeface="Arial" panose="020B0604020202020204" pitchFamily="34" charset="0"/>
              </a:rPr>
              <a:t>）。另一种方法是比较测试开始后参与者达到最高水平所需的时间。使用这两种方法，得到了类似的结果。</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extLst>
      <p:ext uri="{BB962C8B-B14F-4D97-AF65-F5344CB8AC3E}">
        <p14:creationId xmlns:p14="http://schemas.microsoft.com/office/powerpoint/2010/main" val="2898415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2483956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t>mean difference</a:t>
            </a:r>
            <a:r>
              <a:rPr lang="zh-CN" altLang="en-US" dirty="0">
                <a:solidFill>
                  <a:srgbClr val="333333"/>
                </a:solidFill>
                <a:effectLst/>
                <a:latin typeface="PingFangSC-Medium"/>
              </a:rPr>
              <a:t>平均差</a:t>
            </a:r>
          </a:p>
          <a:p>
            <a:r>
              <a:rPr lang="en-US" altLang="zh-CN" dirty="0"/>
              <a:t>SE</a:t>
            </a:r>
            <a:r>
              <a:rPr lang="zh-CN" altLang="en-US" b="0" i="0" dirty="0">
                <a:solidFill>
                  <a:srgbClr val="333333"/>
                </a:solidFill>
                <a:effectLst/>
                <a:latin typeface="-apple-system"/>
              </a:rPr>
              <a:t>标准误差</a:t>
            </a:r>
            <a:endParaRPr lang="en-US" altLang="zh-CN" b="0" i="0" dirty="0">
              <a:solidFill>
                <a:srgbClr val="333333"/>
              </a:solidFill>
              <a:effectLst/>
              <a:latin typeface="-apple-system"/>
            </a:endParaRPr>
          </a:p>
          <a:p>
            <a:r>
              <a:rPr lang="en-US" altLang="zh-CN" b="0" i="0" dirty="0" err="1">
                <a:solidFill>
                  <a:srgbClr val="333333"/>
                </a:solidFill>
                <a:effectLst/>
                <a:latin typeface="-apple-system"/>
              </a:rPr>
              <a:t>Df</a:t>
            </a:r>
            <a:r>
              <a:rPr lang="zh-CN" altLang="en-US" b="1" i="0" dirty="0">
                <a:solidFill>
                  <a:srgbClr val="333333"/>
                </a:solidFill>
                <a:effectLst/>
                <a:latin typeface="-apple-system"/>
              </a:rPr>
              <a:t> 自由度</a:t>
            </a:r>
            <a:endParaRPr lang="en-US" altLang="zh-CN" b="1" i="0" dirty="0">
              <a:solidFill>
                <a:srgbClr val="333333"/>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4269609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1710818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Mean</a:t>
            </a:r>
            <a:r>
              <a:rPr lang="zh-CN" altLang="en-US" dirty="0"/>
              <a:t>平均数</a:t>
            </a:r>
            <a:endParaRPr lang="en-US" altLang="zh-CN" dirty="0"/>
          </a:p>
          <a:p>
            <a:r>
              <a:rPr lang="zh-CN" altLang="en-US" b="0" i="0" dirty="0">
                <a:solidFill>
                  <a:srgbClr val="222222"/>
                </a:solidFill>
                <a:effectLst/>
                <a:latin typeface="Arial" panose="020B0604020202020204" pitchFamily="34" charset="0"/>
              </a:rPr>
              <a:t>唯一的差异在于两种情况的方差（</a:t>
            </a:r>
            <a:r>
              <a:rPr lang="en-US" altLang="zh-CN" b="0" i="0" dirty="0">
                <a:solidFill>
                  <a:srgbClr val="222222"/>
                </a:solidFill>
                <a:effectLst/>
                <a:latin typeface="Arial" panose="020B0604020202020204" pitchFamily="34" charset="0"/>
              </a:rPr>
              <a:t>a</a:t>
            </a:r>
            <a:r>
              <a:rPr lang="zh-CN" altLang="en-US" b="0" i="0" dirty="0">
                <a:solidFill>
                  <a:srgbClr val="222222"/>
                </a:solidFill>
                <a:effectLst/>
                <a:latin typeface="Arial" panose="020B0604020202020204" pitchFamily="34" charset="0"/>
              </a:rPr>
              <a:t>）无 </a:t>
            </a:r>
            <a:r>
              <a:rPr lang="en-US" altLang="zh-CN" b="0" i="0" dirty="0" err="1">
                <a:solidFill>
                  <a:srgbClr val="222222"/>
                </a:solidFill>
                <a:effectLst/>
                <a:latin typeface="Arial" panose="020B0604020202020204" pitchFamily="34" charset="0"/>
              </a:rPr>
              <a:t>eHMI</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和（</a:t>
            </a:r>
            <a:r>
              <a:rPr lang="en-US" altLang="zh-CN" b="0" i="0" dirty="0">
                <a:solidFill>
                  <a:srgbClr val="222222"/>
                </a:solidFill>
                <a:effectLst/>
                <a:latin typeface="Arial" panose="020B0604020202020204" pitchFamily="34" charset="0"/>
              </a:rPr>
              <a:t>b</a:t>
            </a:r>
            <a:r>
              <a:rPr lang="zh-CN" altLang="en-US" b="0" i="0" dirty="0">
                <a:solidFill>
                  <a:srgbClr val="222222"/>
                </a:solidFill>
                <a:effectLst/>
                <a:latin typeface="Arial" panose="020B0604020202020204" pitchFamily="34" charset="0"/>
              </a:rPr>
              <a:t>）水平。比较参与者达到最大停止意愿水平的时间，两种情况之间没有显着差异。在第一次分析中，一直低于 </a:t>
            </a:r>
            <a:r>
              <a:rPr lang="en-US" altLang="zh-CN" b="0" i="0" dirty="0">
                <a:solidFill>
                  <a:srgbClr val="222222"/>
                </a:solidFill>
                <a:effectLst/>
                <a:latin typeface="Arial" panose="020B0604020202020204" pitchFamily="34" charset="0"/>
              </a:rPr>
              <a:t>4 </a:t>
            </a:r>
            <a:r>
              <a:rPr lang="zh-CN" altLang="en-US" b="0" i="0" dirty="0">
                <a:solidFill>
                  <a:srgbClr val="222222"/>
                </a:solidFill>
                <a:effectLst/>
                <a:latin typeface="Arial" panose="020B0604020202020204" pitchFamily="34" charset="0"/>
              </a:rPr>
              <a:t>的数据被排除在外。因此，似乎第一种分析方法比统计所有数据的其他方法产生了更明显的差异，尽管内部方差很小。</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37437869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2504315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extLst>
      <p:ext uri="{BB962C8B-B14F-4D97-AF65-F5344CB8AC3E}">
        <p14:creationId xmlns:p14="http://schemas.microsoft.com/office/powerpoint/2010/main" val="720354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extLst>
      <p:ext uri="{BB962C8B-B14F-4D97-AF65-F5344CB8AC3E}">
        <p14:creationId xmlns:p14="http://schemas.microsoft.com/office/powerpoint/2010/main" val="2501672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extLst>
      <p:ext uri="{BB962C8B-B14F-4D97-AF65-F5344CB8AC3E}">
        <p14:creationId xmlns:p14="http://schemas.microsoft.com/office/powerpoint/2010/main" val="28978944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31</a:t>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32</a:t>
            </a:fld>
            <a:endParaRPr lang="zh-CN" altLang="en-US" sz="1200"/>
          </a:p>
        </p:txBody>
      </p:sp>
    </p:spTree>
    <p:extLst>
      <p:ext uri="{BB962C8B-B14F-4D97-AF65-F5344CB8AC3E}">
        <p14:creationId xmlns:p14="http://schemas.microsoft.com/office/powerpoint/2010/main" val="1035483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33</a:t>
            </a:fld>
            <a:endParaRPr lang="zh-CN" altLang="en-US" sz="1200"/>
          </a:p>
        </p:txBody>
      </p:sp>
    </p:spTree>
    <p:extLst>
      <p:ext uri="{BB962C8B-B14F-4D97-AF65-F5344CB8AC3E}">
        <p14:creationId xmlns:p14="http://schemas.microsoft.com/office/powerpoint/2010/main" val="2584651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34</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extLst>
      <p:ext uri="{BB962C8B-B14F-4D97-AF65-F5344CB8AC3E}">
        <p14:creationId xmlns:p14="http://schemas.microsoft.com/office/powerpoint/2010/main" val="957315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extLst>
      <p:ext uri="{BB962C8B-B14F-4D97-AF65-F5344CB8AC3E}">
        <p14:creationId xmlns:p14="http://schemas.microsoft.com/office/powerpoint/2010/main" val="1989565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2023/11/14</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extLst>
      <p:ext uri="{BB962C8B-B14F-4D97-AF65-F5344CB8AC3E}">
        <p14:creationId xmlns:p14="http://schemas.microsoft.com/office/powerpoint/2010/main" val="2789795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216343" y="3256907"/>
            <a:ext cx="6566244" cy="707886"/>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如何设计自动驾驶汽车的</a:t>
            </a:r>
            <a:r>
              <a:rPr lang="en-US" altLang="zh-CN" sz="2000" b="1" dirty="0" err="1">
                <a:solidFill>
                  <a:schemeClr val="accent1"/>
                </a:solidFill>
                <a:latin typeface="Times New Roman" panose="02020603050405020304" pitchFamily="18" charset="0"/>
                <a:sym typeface="Arial" panose="020B0604020202020204" pitchFamily="34" charset="0"/>
              </a:rPr>
              <a:t>eHMI</a:t>
            </a:r>
            <a:r>
              <a:rPr lang="zh-CN" altLang="en-US" sz="2000" b="1" dirty="0">
                <a:solidFill>
                  <a:schemeClr val="accent1"/>
                </a:solidFill>
                <a:latin typeface="Times New Roman" panose="02020603050405020304" pitchFamily="18" charset="0"/>
                <a:sym typeface="Arial" panose="020B0604020202020204" pitchFamily="34" charset="0"/>
              </a:rPr>
              <a:t>，以便向能见度有限的其他司机发出紧急警告</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16343" y="4124700"/>
            <a:ext cx="6820146"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Lim D, Kwon Y. How to design the </a:t>
            </a:r>
            <a:r>
              <a:rPr lang="en-US" altLang="zh-CN" sz="1200" dirty="0" err="1">
                <a:solidFill>
                  <a:schemeClr val="accent1"/>
                </a:solidFill>
                <a:ea typeface="微软雅黑" panose="020B0503020204020204" pitchFamily="34" charset="-122"/>
                <a:sym typeface="Arial" panose="020B0604020202020204" pitchFamily="34" charset="0"/>
              </a:rPr>
              <a:t>eHMI</a:t>
            </a:r>
            <a:r>
              <a:rPr lang="en-US" altLang="zh-CN" sz="1200" dirty="0">
                <a:solidFill>
                  <a:schemeClr val="accent1"/>
                </a:solidFill>
                <a:ea typeface="微软雅黑" panose="020B0503020204020204" pitchFamily="34" charset="-122"/>
                <a:sym typeface="Arial" panose="020B0604020202020204" pitchFamily="34" charset="0"/>
              </a:rPr>
              <a:t> of AVs for urgent warning to other drivers with limited visibility?[J]. Sensors, 2023, 23(7): 3721.</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研究现状</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638CF982-4E22-C857-1FFE-CDCC221A8473}"/>
              </a:ext>
            </a:extLst>
          </p:cNvPr>
          <p:cNvSpPr txBox="1"/>
          <p:nvPr/>
        </p:nvSpPr>
        <p:spPr>
          <a:xfrm>
            <a:off x="679240" y="1417588"/>
            <a:ext cx="7785519" cy="2308324"/>
          </a:xfrm>
          <a:prstGeom prst="rect">
            <a:avLst/>
          </a:prstGeom>
          <a:noFill/>
        </p:spPr>
        <p:txBody>
          <a:bodyPr wrap="square">
            <a:spAutoFit/>
          </a:bodyPr>
          <a:lstStyle/>
          <a:p>
            <a:r>
              <a:rPr lang="zh-CN" altLang="en-US" b="0" i="0" dirty="0">
                <a:solidFill>
                  <a:srgbClr val="1D2129"/>
                </a:solidFill>
                <a:effectLst/>
                <a:latin typeface="PingFangSC-Regular"/>
              </a:rPr>
              <a:t>道路使用者，无论是行人还是司机，通常由于一系列汽车排队（例如，停放、停车和驾驶车辆）而看不到交通流量，这是人车碰撞事故的常见原因。在一份分析韩国行人事故的报告中，发现</a:t>
            </a:r>
            <a:r>
              <a:rPr lang="en-US" altLang="zh-CN" b="0" i="0" dirty="0">
                <a:solidFill>
                  <a:srgbClr val="1D2129"/>
                </a:solidFill>
                <a:effectLst/>
                <a:latin typeface="PingFangSC-Regular"/>
              </a:rPr>
              <a:t>23.9%</a:t>
            </a:r>
            <a:r>
              <a:rPr lang="zh-CN" altLang="en-US" b="0" i="0" dirty="0">
                <a:solidFill>
                  <a:srgbClr val="1D2129"/>
                </a:solidFill>
                <a:effectLst/>
                <a:latin typeface="PingFangSC-Regular"/>
              </a:rPr>
              <a:t>的事故与一排车辆所导致的驾驶员视野有限有关。进一步观察这类事故，由于驾驶员视野有限，</a:t>
            </a:r>
            <a:r>
              <a:rPr lang="en-US" altLang="zh-CN" b="0" i="0" dirty="0">
                <a:solidFill>
                  <a:srgbClr val="1D2129"/>
                </a:solidFill>
                <a:effectLst/>
                <a:latin typeface="PingFangSC-Regular"/>
              </a:rPr>
              <a:t> 41.5%</a:t>
            </a:r>
            <a:r>
              <a:rPr lang="zh-CN" altLang="en-US" b="0" i="0" dirty="0">
                <a:solidFill>
                  <a:srgbClr val="1D2129"/>
                </a:solidFill>
                <a:effectLst/>
                <a:latin typeface="PingFangSC-Regular"/>
              </a:rPr>
              <a:t>的行人事故与运动型多用途车（</a:t>
            </a:r>
            <a:r>
              <a:rPr lang="en-US" altLang="zh-CN" b="0" i="0" dirty="0">
                <a:solidFill>
                  <a:srgbClr val="1D2129"/>
                </a:solidFill>
                <a:effectLst/>
                <a:latin typeface="PingFangSC-Regular"/>
              </a:rPr>
              <a:t>SUV</a:t>
            </a:r>
            <a:r>
              <a:rPr lang="zh-CN" altLang="en-US" b="0" i="0" dirty="0">
                <a:solidFill>
                  <a:srgbClr val="1D2129"/>
                </a:solidFill>
                <a:effectLst/>
                <a:latin typeface="PingFangSC-Regular"/>
              </a:rPr>
              <a:t>）和面包车有关，因为与低高度车辆相比，这类车辆更能遮挡其他驾驶员和行人的视线。这引发了人们的担忧，即未来自动驾驶汽车周围的其他驾驶员和行人将受到更有限的道路交通能见度的影响。</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431445" y="764649"/>
            <a:ext cx="8281108" cy="923330"/>
          </a:xfrm>
          <a:prstGeom prst="rect">
            <a:avLst/>
          </a:prstGeom>
          <a:noFill/>
        </p:spPr>
        <p:txBody>
          <a:bodyPr wrap="square" rtlCol="0">
            <a:spAutoFit/>
          </a:bodyPr>
          <a:lstStyle/>
          <a:p>
            <a:r>
              <a:rPr lang="zh-CN" altLang="en-US" b="0" i="0" dirty="0">
                <a:solidFill>
                  <a:srgbClr val="1D2129"/>
                </a:solidFill>
                <a:effectLst/>
                <a:latin typeface="PingFangSC-Regular"/>
              </a:rPr>
              <a:t>本研究提出了一种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，主要与手动操作车辆（汽车 </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）中的其他驾驶员、附近的自动驾驶汽车（汽车 </a:t>
            </a:r>
            <a:r>
              <a:rPr lang="en-US" altLang="zh-CN" b="0" i="0" dirty="0">
                <a:solidFill>
                  <a:srgbClr val="1D2129"/>
                </a:solidFill>
                <a:effectLst/>
                <a:latin typeface="PingFangSC-Regular"/>
              </a:rPr>
              <a:t>2 +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）以及由于能见度模糊而面临潜在碰撞风险的行人进行通信，如图所示。</a:t>
            </a:r>
            <a:endParaRPr lang="zh-CN" altLang="en-US" dirty="0">
              <a:latin typeface="宋体" panose="02010600030101010101" pitchFamily="2" charset="-122"/>
            </a:endParaRPr>
          </a:p>
        </p:txBody>
      </p:sp>
      <p:pic>
        <p:nvPicPr>
          <p:cNvPr id="3" name="图片 2">
            <a:extLst>
              <a:ext uri="{FF2B5EF4-FFF2-40B4-BE49-F238E27FC236}">
                <a16:creationId xmlns:a16="http://schemas.microsoft.com/office/drawing/2014/main" id="{02A19D9E-7621-D543-1E31-B5DFF4990C2D}"/>
              </a:ext>
            </a:extLst>
          </p:cNvPr>
          <p:cNvPicPr>
            <a:picLocks noChangeAspect="1"/>
          </p:cNvPicPr>
          <p:nvPr/>
        </p:nvPicPr>
        <p:blipFill>
          <a:blip r:embed="rId4"/>
          <a:stretch>
            <a:fillRect/>
          </a:stretch>
        </p:blipFill>
        <p:spPr>
          <a:xfrm>
            <a:off x="1820941" y="1687979"/>
            <a:ext cx="5502117" cy="314733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866639" y="4236861"/>
            <a:ext cx="7410722" cy="369332"/>
          </a:xfrm>
          <a:prstGeom prst="rect">
            <a:avLst/>
          </a:prstGeom>
          <a:noFill/>
        </p:spPr>
        <p:txBody>
          <a:bodyPr wrap="square">
            <a:spAutoFit/>
          </a:bodyPr>
          <a:lstStyle/>
          <a:p>
            <a:r>
              <a:rPr lang="en-US" altLang="zh-CN" b="0" i="0" dirty="0">
                <a:solidFill>
                  <a:srgbClr val="1D2129"/>
                </a:solidFill>
                <a:effectLst/>
                <a:latin typeface="PingFangSC-Regular"/>
              </a:rPr>
              <a:t>(a)</a:t>
            </a:r>
            <a:r>
              <a:rPr lang="zh-CN" altLang="en-US" b="0" i="0" dirty="0">
                <a:solidFill>
                  <a:srgbClr val="1D2129"/>
                </a:solidFill>
                <a:effectLst/>
                <a:latin typeface="PingFangSC-Regular"/>
              </a:rPr>
              <a:t>没有</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水平光带</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垂直光带</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垂直光带加上韩文“</a:t>
            </a:r>
            <a:r>
              <a:rPr lang="en-US" altLang="zh-CN" b="0" i="0" dirty="0">
                <a:solidFill>
                  <a:srgbClr val="1D2129"/>
                </a:solidFill>
                <a:effectLst/>
                <a:latin typeface="PingFangSC-Regular"/>
              </a:rPr>
              <a:t>STOP”</a:t>
            </a:r>
            <a:r>
              <a:rPr lang="zh-CN" altLang="en-US" b="0" i="0" dirty="0">
                <a:solidFill>
                  <a:srgbClr val="1D2129"/>
                </a:solidFill>
                <a:effectLst/>
                <a:latin typeface="PingFangSC-Regular"/>
              </a:rPr>
              <a:t>字样</a:t>
            </a:r>
            <a:endParaRPr lang="zh-CN" altLang="en-US" dirty="0"/>
          </a:p>
        </p:txBody>
      </p:sp>
      <p:pic>
        <p:nvPicPr>
          <p:cNvPr id="4" name="图片 3">
            <a:extLst>
              <a:ext uri="{FF2B5EF4-FFF2-40B4-BE49-F238E27FC236}">
                <a16:creationId xmlns:a16="http://schemas.microsoft.com/office/drawing/2014/main" id="{E59A7073-60C8-CA58-7A75-0672FC86740C}"/>
              </a:ext>
            </a:extLst>
          </p:cNvPr>
          <p:cNvPicPr>
            <a:picLocks noChangeAspect="1"/>
          </p:cNvPicPr>
          <p:nvPr/>
        </p:nvPicPr>
        <p:blipFill>
          <a:blip r:embed="rId4"/>
          <a:stretch>
            <a:fillRect/>
          </a:stretch>
        </p:blipFill>
        <p:spPr>
          <a:xfrm>
            <a:off x="2349224" y="1266663"/>
            <a:ext cx="5101563" cy="2851027"/>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1641159" cy="369332"/>
          </a:xfrm>
          <a:prstGeom prst="rect">
            <a:avLst/>
          </a:prstGeom>
          <a:noFill/>
        </p:spPr>
        <p:txBody>
          <a:bodyPr wrap="square">
            <a:spAutoFit/>
          </a:bodyPr>
          <a:lstStyle/>
          <a:p>
            <a:r>
              <a:rPr lang="zh-CN" altLang="en-US" b="0" i="0" dirty="0">
                <a:solidFill>
                  <a:srgbClr val="1D2129"/>
                </a:solidFill>
                <a:effectLst/>
                <a:latin typeface="PingFangSC-Regular"/>
              </a:rPr>
              <a:t>人机界面设计</a:t>
            </a:r>
            <a:endParaRPr lang="zh-CN" altLang="en-US" dirty="0"/>
          </a:p>
        </p:txBody>
      </p:sp>
    </p:spTree>
    <p:extLst>
      <p:ext uri="{BB962C8B-B14F-4D97-AF65-F5344CB8AC3E}">
        <p14:creationId xmlns:p14="http://schemas.microsoft.com/office/powerpoint/2010/main" val="153136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513831" y="3426807"/>
            <a:ext cx="8145543" cy="1200329"/>
          </a:xfrm>
          <a:prstGeom prst="rect">
            <a:avLst/>
          </a:prstGeom>
          <a:noFill/>
        </p:spPr>
        <p:txBody>
          <a:bodyPr wrap="square" rtlCol="0">
            <a:spAutoFit/>
          </a:bodyPr>
          <a:lstStyle/>
          <a:p>
            <a:r>
              <a:rPr lang="zh-CN" altLang="en-US" b="0" i="0" dirty="0">
                <a:solidFill>
                  <a:srgbClr val="1D2129"/>
                </a:solidFill>
                <a:effectLst/>
                <a:latin typeface="PingFangSC-Regular"/>
              </a:rPr>
              <a:t>角落里安装了一个与后玻璃高度相匹配的 </a:t>
            </a:r>
            <a:r>
              <a:rPr lang="en-US" altLang="zh-CN" b="0" i="0" dirty="0">
                <a:solidFill>
                  <a:srgbClr val="1D2129"/>
                </a:solidFill>
                <a:effectLst/>
                <a:latin typeface="PingFangSC-Regular"/>
              </a:rPr>
              <a:t>LED </a:t>
            </a:r>
            <a:r>
              <a:rPr lang="zh-CN" altLang="en-US" b="0" i="0" dirty="0">
                <a:solidFill>
                  <a:srgbClr val="1D2129"/>
                </a:solidFill>
                <a:effectLst/>
                <a:latin typeface="PingFangSC-Regular"/>
              </a:rPr>
              <a:t>面板。</a:t>
            </a:r>
            <a:r>
              <a:rPr lang="en-US" altLang="zh-CN" b="0" i="0" dirty="0">
                <a:solidFill>
                  <a:srgbClr val="1D2129"/>
                </a:solidFill>
                <a:effectLst/>
                <a:latin typeface="PingFangSC-Regular"/>
              </a:rPr>
              <a:t>LED</a:t>
            </a:r>
            <a:r>
              <a:rPr lang="zh-CN" altLang="en-US" b="0" i="0" dirty="0">
                <a:solidFill>
                  <a:srgbClr val="1D2129"/>
                </a:solidFill>
                <a:effectLst/>
                <a:latin typeface="PingFangSC-Regular"/>
              </a:rPr>
              <a:t>面板的显示尺寸为</a:t>
            </a:r>
            <a:r>
              <a:rPr lang="en-US" altLang="zh-CN" b="0" i="0" dirty="0">
                <a:solidFill>
                  <a:srgbClr val="1D2129"/>
                </a:solidFill>
                <a:effectLst/>
                <a:latin typeface="PingFangSC-Regular"/>
              </a:rPr>
              <a:t>164mm</a:t>
            </a:r>
            <a:r>
              <a:rPr lang="zh-CN" altLang="en-US" b="0" i="0" dirty="0">
                <a:solidFill>
                  <a:srgbClr val="1D2129"/>
                </a:solidFill>
                <a:effectLst/>
                <a:latin typeface="PingFangSC-Regular"/>
              </a:rPr>
              <a:t>（宽）</a:t>
            </a:r>
            <a:r>
              <a:rPr lang="en-US" altLang="zh-CN" b="0" i="0" dirty="0">
                <a:solidFill>
                  <a:srgbClr val="1D2129"/>
                </a:solidFill>
                <a:effectLst/>
                <a:latin typeface="PingFangSC-Regular"/>
              </a:rPr>
              <a:t>×320mm</a:t>
            </a:r>
            <a:r>
              <a:rPr lang="zh-CN" altLang="en-US" b="0" i="0" dirty="0">
                <a:solidFill>
                  <a:srgbClr val="1D2129"/>
                </a:solidFill>
                <a:effectLst/>
                <a:latin typeface="PingFangSC-Regular"/>
              </a:rPr>
              <a:t>（高）。使用分辨率为 </a:t>
            </a:r>
            <a:r>
              <a:rPr lang="en-US" altLang="zh-CN" b="0" i="0" dirty="0">
                <a:solidFill>
                  <a:srgbClr val="1D2129"/>
                </a:solidFill>
                <a:effectLst/>
                <a:latin typeface="PingFangSC-Regular"/>
              </a:rPr>
              <a:t>64 × 128 </a:t>
            </a:r>
            <a:r>
              <a:rPr lang="zh-CN" altLang="en-US" b="0" i="0" dirty="0">
                <a:solidFill>
                  <a:srgbClr val="1D2129"/>
                </a:solidFill>
                <a:effectLst/>
                <a:latin typeface="PingFangSC-Regular"/>
              </a:rPr>
              <a:t>像素的 </a:t>
            </a:r>
            <a:r>
              <a:rPr lang="en-US" altLang="zh-CN" b="0" i="0" dirty="0">
                <a:solidFill>
                  <a:srgbClr val="1D2129"/>
                </a:solidFill>
                <a:effectLst/>
                <a:latin typeface="PingFangSC-Regular"/>
              </a:rPr>
              <a:t>2.5 </a:t>
            </a:r>
            <a:r>
              <a:rPr lang="zh-CN" altLang="en-US" b="0" i="0" dirty="0">
                <a:solidFill>
                  <a:srgbClr val="1D2129"/>
                </a:solidFill>
                <a:effectLst/>
                <a:latin typeface="PingFangSC-Regular"/>
              </a:rPr>
              <a:t>间距 </a:t>
            </a:r>
            <a:r>
              <a:rPr lang="en-US" altLang="zh-CN" b="0" i="0" dirty="0">
                <a:solidFill>
                  <a:srgbClr val="1D2129"/>
                </a:solidFill>
                <a:effectLst/>
                <a:latin typeface="PingFangSC-Regular"/>
              </a:rPr>
              <a:t>LED</a:t>
            </a:r>
            <a:r>
              <a:rPr lang="zh-CN" altLang="en-US" b="0" i="0" dirty="0">
                <a:solidFill>
                  <a:srgbClr val="1D2129"/>
                </a:solidFill>
                <a:effectLst/>
                <a:latin typeface="PingFangSC-Regular"/>
              </a:rPr>
              <a:t>。总共</a:t>
            </a:r>
            <a:r>
              <a:rPr lang="en-US" altLang="zh-CN" b="0" i="0" dirty="0">
                <a:solidFill>
                  <a:srgbClr val="1D2129"/>
                </a:solidFill>
                <a:effectLst/>
                <a:latin typeface="PingFangSC-Regular"/>
              </a:rPr>
              <a:t>12</a:t>
            </a:r>
            <a:r>
              <a:rPr lang="zh-CN" altLang="en-US" b="0" i="0" dirty="0">
                <a:solidFill>
                  <a:srgbClr val="1D2129"/>
                </a:solidFill>
                <a:effectLst/>
                <a:latin typeface="PingFangSC-Regular"/>
              </a:rPr>
              <a:t>个像素用作红灯闪烁，其余的用于显示文字。沿着侧面温室区域的底线安装了一条灯带。</a:t>
            </a:r>
            <a:endParaRPr lang="zh-CN" altLang="en-US" dirty="0"/>
          </a:p>
        </p:txBody>
      </p:sp>
      <p:pic>
        <p:nvPicPr>
          <p:cNvPr id="3" name="图片 2">
            <a:extLst>
              <a:ext uri="{FF2B5EF4-FFF2-40B4-BE49-F238E27FC236}">
                <a16:creationId xmlns:a16="http://schemas.microsoft.com/office/drawing/2014/main" id="{F3E0A5C0-5484-4398-95C4-AC04BA9871BD}"/>
              </a:ext>
            </a:extLst>
          </p:cNvPr>
          <p:cNvPicPr>
            <a:picLocks noChangeAspect="1"/>
          </p:cNvPicPr>
          <p:nvPr/>
        </p:nvPicPr>
        <p:blipFill>
          <a:blip r:embed="rId4"/>
          <a:stretch>
            <a:fillRect/>
          </a:stretch>
        </p:blipFill>
        <p:spPr>
          <a:xfrm>
            <a:off x="2636871" y="790879"/>
            <a:ext cx="4027337" cy="2462912"/>
          </a:xfrm>
          <a:prstGeom prst="rect">
            <a:avLst/>
          </a:prstGeom>
        </p:spPr>
      </p:pic>
    </p:spTree>
    <p:extLst>
      <p:ext uri="{BB962C8B-B14F-4D97-AF65-F5344CB8AC3E}">
        <p14:creationId xmlns:p14="http://schemas.microsoft.com/office/powerpoint/2010/main" val="421982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a:extLst>
              <a:ext uri="{FF2B5EF4-FFF2-40B4-BE49-F238E27FC236}">
                <a16:creationId xmlns:a16="http://schemas.microsoft.com/office/drawing/2014/main" id="{12ABC52D-87DF-7E1D-1D46-676E06F60648}"/>
              </a:ext>
            </a:extLst>
          </p:cNvPr>
          <p:cNvPicPr>
            <a:picLocks noChangeAspect="1"/>
          </p:cNvPicPr>
          <p:nvPr/>
        </p:nvPicPr>
        <p:blipFill>
          <a:blip r:embed="rId4"/>
          <a:stretch>
            <a:fillRect/>
          </a:stretch>
        </p:blipFill>
        <p:spPr>
          <a:xfrm>
            <a:off x="1702821" y="1397619"/>
            <a:ext cx="5738357" cy="1889924"/>
          </a:xfrm>
          <a:prstGeom prst="rect">
            <a:avLst/>
          </a:prstGeom>
        </p:spPr>
      </p:pic>
      <p:sp>
        <p:nvSpPr>
          <p:cNvPr id="6" name="文本框 5">
            <a:extLst>
              <a:ext uri="{FF2B5EF4-FFF2-40B4-BE49-F238E27FC236}">
                <a16:creationId xmlns:a16="http://schemas.microsoft.com/office/drawing/2014/main" id="{B11EFA5A-DF2F-D573-1035-99FFE5E8B2C9}"/>
              </a:ext>
            </a:extLst>
          </p:cNvPr>
          <p:cNvSpPr txBox="1"/>
          <p:nvPr/>
        </p:nvSpPr>
        <p:spPr>
          <a:xfrm>
            <a:off x="386721" y="3696825"/>
            <a:ext cx="8640576" cy="923330"/>
          </a:xfrm>
          <a:prstGeom prst="rect">
            <a:avLst/>
          </a:prstGeom>
          <a:noFill/>
        </p:spPr>
        <p:txBody>
          <a:bodyPr wrap="square">
            <a:spAutoFit/>
          </a:bodyPr>
          <a:lstStyle/>
          <a:p>
            <a:r>
              <a:rPr lang="zh-CN" altLang="en-US" b="0" i="0" dirty="0">
                <a:solidFill>
                  <a:srgbClr val="1D2129"/>
                </a:solidFill>
                <a:effectLst/>
                <a:latin typeface="PingFangSC-Regular"/>
              </a:rPr>
              <a:t>测试设置</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使用 </a:t>
            </a:r>
            <a:r>
              <a:rPr lang="en-US" altLang="zh-CN" b="0" i="0" dirty="0">
                <a:solidFill>
                  <a:srgbClr val="1D2129"/>
                </a:solidFill>
                <a:effectLst/>
                <a:latin typeface="PingFangSC-Regular"/>
              </a:rPr>
              <a:t>Arduino Uno </a:t>
            </a:r>
            <a:r>
              <a:rPr lang="zh-CN" altLang="en-US" b="0" i="0" dirty="0">
                <a:solidFill>
                  <a:srgbClr val="1D2129"/>
                </a:solidFill>
                <a:effectLst/>
                <a:latin typeface="PingFangSC-Regular"/>
              </a:rPr>
              <a:t>和 </a:t>
            </a:r>
            <a:r>
              <a:rPr lang="en-US" altLang="zh-CN" b="0" i="0" dirty="0" err="1">
                <a:solidFill>
                  <a:srgbClr val="1D2129"/>
                </a:solidFill>
                <a:effectLst/>
                <a:latin typeface="PingFangSC-Regular"/>
              </a:rPr>
              <a:t>Coolterm</a:t>
            </a:r>
            <a:r>
              <a:rPr lang="en-US" altLang="zh-CN" b="0" i="0" dirty="0">
                <a:solidFill>
                  <a:srgbClr val="1D2129"/>
                </a:solidFill>
                <a:effectLst/>
                <a:latin typeface="PingFangSC-Regular"/>
              </a:rPr>
              <a:t> 1.9.0 </a:t>
            </a:r>
            <a:r>
              <a:rPr lang="zh-CN" altLang="en-US" b="0" i="0" dirty="0">
                <a:solidFill>
                  <a:srgbClr val="1D2129"/>
                </a:solidFill>
                <a:effectLst/>
                <a:latin typeface="PingFangSC-Regular"/>
              </a:rPr>
              <a:t>版制作了“安全感”滑块 </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(a)</a:t>
            </a:r>
            <a:r>
              <a:rPr lang="zh-CN" altLang="en-US" b="0" i="0" dirty="0">
                <a:solidFill>
                  <a:srgbClr val="1D2129"/>
                </a:solidFill>
                <a:effectLst/>
                <a:latin typeface="PingFangSC-Regular"/>
              </a:rPr>
              <a:t>输入装置</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连续滑块，用于接收驾驶员对突然行人踩入的反馈</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受试者在实验室观看视频时使用滑块</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445274" y="1356669"/>
            <a:ext cx="8253452" cy="2585323"/>
          </a:xfrm>
          <a:prstGeom prst="rect">
            <a:avLst/>
          </a:prstGeom>
          <a:noFill/>
        </p:spPr>
        <p:txBody>
          <a:bodyPr wrap="square" rtlCol="0">
            <a:spAutoFit/>
          </a:bodyPr>
          <a:lstStyle/>
          <a:p>
            <a:r>
              <a:rPr lang="zh-CN" altLang="en-US" dirty="0">
                <a:latin typeface="Times New Roman" panose="02020603050405020304" pitchFamily="18" charset="0"/>
              </a:rPr>
              <a:t>所有参与者以相同的驾驶速度体验完全相同的景色。因此，使用拍摄的视频进行，而不是在我们无法避免不一致的真实情况下进行测试。拍摄的视频时长为</a:t>
            </a:r>
            <a:r>
              <a:rPr lang="en-US" altLang="zh-CN" dirty="0">
                <a:latin typeface="Times New Roman" panose="02020603050405020304" pitchFamily="18" charset="0"/>
              </a:rPr>
              <a:t>25</a:t>
            </a:r>
            <a:r>
              <a:rPr lang="zh-CN" altLang="en-US" dirty="0">
                <a:latin typeface="Times New Roman" panose="02020603050405020304" pitchFamily="18" charset="0"/>
              </a:rPr>
              <a:t>秒。每 </a:t>
            </a:r>
            <a:r>
              <a:rPr lang="en-US" altLang="zh-CN" dirty="0">
                <a:latin typeface="Times New Roman" panose="02020603050405020304" pitchFamily="18" charset="0"/>
              </a:rPr>
              <a:t>10 </a:t>
            </a:r>
            <a:r>
              <a:rPr lang="zh-CN" altLang="en-US" dirty="0">
                <a:latin typeface="Times New Roman" panose="02020603050405020304" pitchFamily="18" charset="0"/>
              </a:rPr>
              <a:t>毫秒收集一次可调电阻数据。</a:t>
            </a:r>
            <a:endParaRPr lang="en-US" altLang="zh-CN" dirty="0">
              <a:latin typeface="Times New Roman" panose="02020603050405020304" pitchFamily="18" charset="0"/>
            </a:endParaRPr>
          </a:p>
          <a:p>
            <a:r>
              <a:rPr lang="zh-CN" altLang="en-US" dirty="0">
                <a:latin typeface="Times New Roman" panose="02020603050405020304" pitchFamily="18" charset="0"/>
              </a:rPr>
              <a:t>测试时向每位参与者展示了坐在 </a:t>
            </a:r>
            <a:r>
              <a:rPr lang="en-US" altLang="zh-CN" dirty="0">
                <a:latin typeface="Times New Roman" panose="02020603050405020304" pitchFamily="18" charset="0"/>
              </a:rPr>
              <a:t>1 </a:t>
            </a:r>
            <a:r>
              <a:rPr lang="zh-CN" altLang="en-US" dirty="0">
                <a:latin typeface="Times New Roman" panose="02020603050405020304" pitchFamily="18" charset="0"/>
              </a:rPr>
              <a:t>号车内的驾驶员视角的四个视频，其中包含 </a:t>
            </a:r>
            <a:r>
              <a:rPr lang="en-US" altLang="zh-CN" dirty="0">
                <a:latin typeface="Times New Roman" panose="02020603050405020304" pitchFamily="18" charset="0"/>
              </a:rPr>
              <a:t>2 </a:t>
            </a:r>
            <a:r>
              <a:rPr lang="zh-CN" altLang="en-US" dirty="0">
                <a:latin typeface="Times New Roman" panose="02020603050405020304" pitchFamily="18" charset="0"/>
              </a:rPr>
              <a:t>号车的不同情况。参与者从头到尾完整地观看了视频，并随着他们停止意愿程度的变化而移动滑块。显示的四个视频的顺序是随机的。所有参与者每次试验都有足够的时间来使用滑块并根据自己的感觉调整滑块的移动，从</a:t>
            </a:r>
            <a:r>
              <a:rPr lang="en-US" altLang="zh-CN" dirty="0">
                <a:latin typeface="Times New Roman" panose="02020603050405020304" pitchFamily="18" charset="0"/>
              </a:rPr>
              <a:t>0</a:t>
            </a:r>
            <a:r>
              <a:rPr lang="zh-CN" altLang="en-US" dirty="0">
                <a:latin typeface="Times New Roman" panose="02020603050405020304" pitchFamily="18" charset="0"/>
              </a:rPr>
              <a:t>级开始到最大级别</a:t>
            </a:r>
            <a:r>
              <a:rPr lang="en-US" altLang="zh-CN" dirty="0">
                <a:latin typeface="Times New Roman" panose="02020603050405020304" pitchFamily="18" charset="0"/>
              </a:rPr>
              <a:t>5</a:t>
            </a:r>
            <a:r>
              <a:rPr lang="zh-CN" altLang="en-US" dirty="0">
                <a:latin typeface="Times New Roman" panose="02020603050405020304" pitchFamily="18" charset="0"/>
              </a:rPr>
              <a:t>，以便他们能够习惯。当参与者看完所有四个视频后，他们被问及在半结构化访谈中如何看待视频中的信息和对视频中的情况的感受。</a:t>
            </a:r>
          </a:p>
        </p:txBody>
      </p:sp>
    </p:spTree>
    <p:extLst>
      <p:ext uri="{BB962C8B-B14F-4D97-AF65-F5344CB8AC3E}">
        <p14:creationId xmlns:p14="http://schemas.microsoft.com/office/powerpoint/2010/main" val="13024358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068EEE72-9778-F4C1-E7E1-F7427C586C1F}"/>
              </a:ext>
            </a:extLst>
          </p:cNvPr>
          <p:cNvSpPr txBox="1"/>
          <p:nvPr/>
        </p:nvSpPr>
        <p:spPr>
          <a:xfrm>
            <a:off x="445274" y="1311666"/>
            <a:ext cx="8253452" cy="3139321"/>
          </a:xfrm>
          <a:prstGeom prst="rect">
            <a:avLst/>
          </a:prstGeom>
          <a:noFill/>
        </p:spPr>
        <p:txBody>
          <a:bodyPr wrap="square" rtlCol="0">
            <a:spAutoFit/>
          </a:bodyPr>
          <a:lstStyle/>
          <a:p>
            <a:r>
              <a:rPr lang="zh-CN" altLang="en-US" dirty="0">
                <a:latin typeface="宋体" panose="02010600030101010101" pitchFamily="2" charset="-122"/>
              </a:rPr>
              <a:t>驾驶员感知响应时间</a:t>
            </a:r>
            <a:r>
              <a:rPr lang="en-US" altLang="zh-CN" dirty="0">
                <a:latin typeface="宋体" panose="02010600030101010101" pitchFamily="2" charset="-122"/>
              </a:rPr>
              <a:t>(PRT)</a:t>
            </a:r>
            <a:r>
              <a:rPr lang="zh-CN" altLang="en-US" dirty="0">
                <a:latin typeface="宋体" panose="02010600030101010101" pitchFamily="2" charset="-122"/>
              </a:rPr>
              <a:t>被定义为驾驶员感知和响应意外情况所需的时间。</a:t>
            </a:r>
            <a:endParaRPr lang="en-US" altLang="zh-CN" dirty="0">
              <a:latin typeface="宋体" panose="02010600030101010101" pitchFamily="2" charset="-122"/>
            </a:endParaRPr>
          </a:p>
          <a:p>
            <a:r>
              <a:rPr lang="zh-CN" altLang="en-US" dirty="0">
                <a:latin typeface="宋体" panose="02010600030101010101" pitchFamily="2" charset="-122"/>
              </a:rPr>
              <a:t>它通常被称为反应时间，可以定义为从驾驶员认识到道路上存在危险的那一刻到驾驶员采取适当行动</a:t>
            </a:r>
            <a:r>
              <a:rPr lang="en-US" altLang="zh-CN" dirty="0">
                <a:latin typeface="宋体" panose="02010600030101010101" pitchFamily="2" charset="-122"/>
              </a:rPr>
              <a:t>(</a:t>
            </a:r>
            <a:r>
              <a:rPr lang="zh-CN" altLang="en-US" dirty="0">
                <a:latin typeface="宋体" panose="02010600030101010101" pitchFamily="2" charset="-122"/>
              </a:rPr>
              <a:t>例如刹车</a:t>
            </a:r>
            <a:r>
              <a:rPr lang="en-US" altLang="zh-CN" dirty="0">
                <a:latin typeface="宋体" panose="02010600030101010101" pitchFamily="2" charset="-122"/>
              </a:rPr>
              <a:t>)</a:t>
            </a:r>
            <a:r>
              <a:rPr lang="zh-CN" altLang="en-US" dirty="0">
                <a:latin typeface="宋体" panose="02010600030101010101" pitchFamily="2" charset="-122"/>
              </a:rPr>
              <a:t>的那一刻所经过的时间。</a:t>
            </a:r>
            <a:endParaRPr lang="en-US" altLang="zh-CN" dirty="0">
              <a:latin typeface="宋体" panose="02010600030101010101" pitchFamily="2" charset="-122"/>
            </a:endParaRPr>
          </a:p>
          <a:p>
            <a:r>
              <a:rPr lang="zh-CN" altLang="en-US" dirty="0">
                <a:latin typeface="宋体" panose="02010600030101010101" pitchFamily="2" charset="-122"/>
              </a:rPr>
              <a:t>每个视频播放时间从 </a:t>
            </a:r>
            <a:r>
              <a:rPr lang="en-US" altLang="zh-CN" dirty="0">
                <a:latin typeface="宋体" panose="02010600030101010101" pitchFamily="2" charset="-122"/>
              </a:rPr>
              <a:t>0 </a:t>
            </a:r>
            <a:r>
              <a:rPr lang="zh-CN" altLang="en-US" dirty="0">
                <a:latin typeface="宋体" panose="02010600030101010101" pitchFamily="2" charset="-122"/>
              </a:rPr>
              <a:t>到 </a:t>
            </a:r>
            <a:r>
              <a:rPr lang="en-US" altLang="zh-CN" dirty="0">
                <a:latin typeface="宋体" panose="02010600030101010101" pitchFamily="2" charset="-122"/>
              </a:rPr>
              <a:t>25 </a:t>
            </a:r>
            <a:r>
              <a:rPr lang="zh-CN" altLang="en-US" dirty="0">
                <a:latin typeface="宋体" panose="02010600030101010101" pitchFamily="2" charset="-122"/>
              </a:rPr>
              <a:t>秒，滑块中的数据从 </a:t>
            </a:r>
            <a:r>
              <a:rPr lang="en-US" altLang="zh-CN" dirty="0">
                <a:latin typeface="宋体" panose="02010600030101010101" pitchFamily="2" charset="-122"/>
              </a:rPr>
              <a:t>0 </a:t>
            </a:r>
            <a:r>
              <a:rPr lang="zh-CN" altLang="en-US" dirty="0">
                <a:latin typeface="宋体" panose="02010600030101010101" pitchFamily="2" charset="-122"/>
              </a:rPr>
              <a:t>到 </a:t>
            </a:r>
            <a:r>
              <a:rPr lang="en-US" altLang="zh-CN" dirty="0">
                <a:latin typeface="宋体" panose="02010600030101010101" pitchFamily="2" charset="-122"/>
              </a:rPr>
              <a:t>5 </a:t>
            </a:r>
            <a:r>
              <a:rPr lang="zh-CN" altLang="en-US" dirty="0">
                <a:latin typeface="宋体" panose="02010600030101010101" pitchFamily="2" charset="-122"/>
              </a:rPr>
              <a:t>变化。我们根据从 </a:t>
            </a:r>
            <a:r>
              <a:rPr lang="en-US" altLang="zh-CN" dirty="0" err="1">
                <a:latin typeface="宋体" panose="02010600030101010101" pitchFamily="2" charset="-122"/>
              </a:rPr>
              <a:t>eHMI</a:t>
            </a:r>
            <a:r>
              <a:rPr lang="en-US" altLang="zh-CN" dirty="0">
                <a:latin typeface="宋体" panose="02010600030101010101" pitchFamily="2" charset="-122"/>
              </a:rPr>
              <a:t> </a:t>
            </a:r>
            <a:r>
              <a:rPr lang="zh-CN" altLang="en-US" dirty="0">
                <a:latin typeface="宋体" panose="02010600030101010101" pitchFamily="2" charset="-122"/>
              </a:rPr>
              <a:t>被激活到参与者将滑块移动到他们愿意停止的点（这里指第</a:t>
            </a:r>
            <a:r>
              <a:rPr lang="en-US" altLang="zh-CN" dirty="0">
                <a:latin typeface="宋体" panose="02010600030101010101" pitchFamily="2" charset="-122"/>
              </a:rPr>
              <a:t>4</a:t>
            </a:r>
            <a:r>
              <a:rPr lang="zh-CN" altLang="en-US" dirty="0">
                <a:latin typeface="宋体" panose="02010600030101010101" pitchFamily="2" charset="-122"/>
              </a:rPr>
              <a:t>级）所花费的时间来推断 </a:t>
            </a:r>
            <a:r>
              <a:rPr lang="en-US" altLang="zh-CN" dirty="0">
                <a:latin typeface="宋体" panose="02010600030101010101" pitchFamily="2" charset="-122"/>
              </a:rPr>
              <a:t>PRT</a:t>
            </a:r>
            <a:r>
              <a:rPr lang="zh-CN" altLang="en-US" dirty="0">
                <a:latin typeface="宋体" panose="02010600030101010101" pitchFamily="2" charset="-122"/>
              </a:rPr>
              <a:t>。这是基于这样的假设：</a:t>
            </a:r>
            <a:r>
              <a:rPr lang="en-US" altLang="zh-CN" dirty="0">
                <a:latin typeface="宋体" panose="02010600030101010101" pitchFamily="2" charset="-122"/>
              </a:rPr>
              <a:t>4 </a:t>
            </a:r>
            <a:r>
              <a:rPr lang="zh-CN" altLang="en-US" dirty="0">
                <a:latin typeface="宋体" panose="02010600030101010101" pitchFamily="2" charset="-122"/>
              </a:rPr>
              <a:t>级（在 </a:t>
            </a:r>
            <a:r>
              <a:rPr lang="en-US" altLang="zh-CN" dirty="0">
                <a:latin typeface="宋体" panose="02010600030101010101" pitchFamily="2" charset="-122"/>
              </a:rPr>
              <a:t>0-5 </a:t>
            </a:r>
            <a:r>
              <a:rPr lang="zh-CN" altLang="en-US" dirty="0">
                <a:latin typeface="宋体" panose="02010600030101010101" pitchFamily="2" charset="-122"/>
              </a:rPr>
              <a:t>的范围内）足够高，足以让他们愿意停止。另一项分析使用了从 </a:t>
            </a:r>
            <a:r>
              <a:rPr lang="en-US" altLang="zh-CN" dirty="0" err="1">
                <a:latin typeface="宋体" panose="02010600030101010101" pitchFamily="2" charset="-122"/>
              </a:rPr>
              <a:t>eHMI</a:t>
            </a:r>
            <a:r>
              <a:rPr lang="en-US" altLang="zh-CN" dirty="0">
                <a:latin typeface="宋体" panose="02010600030101010101" pitchFamily="2" charset="-122"/>
              </a:rPr>
              <a:t> </a:t>
            </a:r>
            <a:r>
              <a:rPr lang="zh-CN" altLang="en-US" dirty="0">
                <a:latin typeface="宋体" panose="02010600030101010101" pitchFamily="2" charset="-122"/>
              </a:rPr>
              <a:t>被激活到参与者将滑块移动到其个人范围内的最大级别（即使她或他的最大级别低于 </a:t>
            </a:r>
            <a:r>
              <a:rPr lang="en-US" altLang="zh-CN" dirty="0">
                <a:latin typeface="宋体" panose="02010600030101010101" pitchFamily="2" charset="-122"/>
              </a:rPr>
              <a:t>4</a:t>
            </a:r>
            <a:r>
              <a:rPr lang="zh-CN" altLang="en-US" dirty="0">
                <a:latin typeface="宋体" panose="02010600030101010101" pitchFamily="2" charset="-122"/>
              </a:rPr>
              <a:t>）所花费的时间，这让每个参与者主观地评估他们停止的意愿。我们根据四个测试案例（自变量）分析了从滑块达到某个级别（例如第 </a:t>
            </a:r>
            <a:r>
              <a:rPr lang="en-US" altLang="zh-CN" dirty="0">
                <a:latin typeface="宋体" panose="02010600030101010101" pitchFamily="2" charset="-122"/>
              </a:rPr>
              <a:t>4 </a:t>
            </a:r>
            <a:r>
              <a:rPr lang="zh-CN" altLang="en-US" dirty="0">
                <a:latin typeface="宋体" panose="02010600030101010101" pitchFamily="2" charset="-122"/>
              </a:rPr>
              <a:t>级）或每个最大值（因变量）开始记录意愿停止的时间。</a:t>
            </a:r>
          </a:p>
        </p:txBody>
      </p:sp>
    </p:spTree>
    <p:extLst>
      <p:ext uri="{BB962C8B-B14F-4D97-AF65-F5344CB8AC3E}">
        <p14:creationId xmlns:p14="http://schemas.microsoft.com/office/powerpoint/2010/main" val="9697188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8" name="文本框 7">
            <a:extLst>
              <a:ext uri="{FF2B5EF4-FFF2-40B4-BE49-F238E27FC236}">
                <a16:creationId xmlns:a16="http://schemas.microsoft.com/office/drawing/2014/main" id="{76A75097-59BE-8F6F-8391-EA3A7A1D028C}"/>
              </a:ext>
            </a:extLst>
          </p:cNvPr>
          <p:cNvSpPr txBox="1"/>
          <p:nvPr/>
        </p:nvSpPr>
        <p:spPr>
          <a:xfrm>
            <a:off x="386721" y="816633"/>
            <a:ext cx="8657070" cy="1200329"/>
          </a:xfrm>
          <a:prstGeom prst="rect">
            <a:avLst/>
          </a:prstGeom>
          <a:noFill/>
        </p:spPr>
        <p:txBody>
          <a:bodyPr wrap="square">
            <a:spAutoFit/>
          </a:bodyPr>
          <a:lstStyle/>
          <a:p>
            <a:r>
              <a:rPr lang="zh-CN" altLang="en-US" b="0" i="0" dirty="0">
                <a:solidFill>
                  <a:srgbClr val="1D2129"/>
                </a:solidFill>
                <a:effectLst/>
                <a:latin typeface="PingFangSC-Regular"/>
              </a:rPr>
              <a:t>共有</a:t>
            </a:r>
            <a:r>
              <a:rPr lang="en-US" altLang="zh-CN" b="0" i="0" dirty="0">
                <a:solidFill>
                  <a:srgbClr val="1D2129"/>
                </a:solidFill>
                <a:effectLst/>
                <a:latin typeface="PingFangSC-Regular"/>
              </a:rPr>
              <a:t>31</a:t>
            </a:r>
            <a:r>
              <a:rPr lang="zh-CN" altLang="en-US" b="0" i="0" dirty="0">
                <a:solidFill>
                  <a:srgbClr val="1D2129"/>
                </a:solidFill>
                <a:effectLst/>
                <a:latin typeface="PingFangSC-Regular"/>
              </a:rPr>
              <a:t>人参加了测试，其中女性</a:t>
            </a:r>
            <a:r>
              <a:rPr lang="en-US" altLang="zh-CN" b="0" i="0" dirty="0">
                <a:solidFill>
                  <a:srgbClr val="1D2129"/>
                </a:solidFill>
                <a:effectLst/>
                <a:latin typeface="PingFangSC-Regular"/>
              </a:rPr>
              <a:t>16</a:t>
            </a:r>
            <a:r>
              <a:rPr lang="zh-CN" altLang="en-US" b="0" i="0" dirty="0">
                <a:solidFill>
                  <a:srgbClr val="1D2129"/>
                </a:solidFill>
                <a:effectLst/>
                <a:latin typeface="PingFangSC-Regular"/>
              </a:rPr>
              <a:t>人，男性</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人，年龄在</a:t>
            </a:r>
            <a:r>
              <a:rPr lang="en-US" altLang="zh-CN" b="0" i="0" dirty="0">
                <a:solidFill>
                  <a:srgbClr val="1D2129"/>
                </a:solidFill>
                <a:effectLst/>
                <a:latin typeface="PingFangSC-Regular"/>
              </a:rPr>
              <a:t>20 - 31</a:t>
            </a:r>
            <a:r>
              <a:rPr lang="zh-CN" altLang="en-US" b="0" i="0" dirty="0">
                <a:solidFill>
                  <a:srgbClr val="1D2129"/>
                </a:solidFill>
                <a:effectLst/>
                <a:latin typeface="PingFangSC-Regular"/>
              </a:rPr>
              <a:t>岁之间，平均年龄</a:t>
            </a:r>
            <a:r>
              <a:rPr lang="en-US" altLang="zh-CN" b="0" i="0" dirty="0">
                <a:solidFill>
                  <a:srgbClr val="1D2129"/>
                </a:solidFill>
                <a:effectLst/>
                <a:latin typeface="PingFangSC-Regular"/>
              </a:rPr>
              <a:t>24.84</a:t>
            </a:r>
            <a:r>
              <a:rPr lang="zh-CN" altLang="en-US" b="0" i="0" dirty="0">
                <a:solidFill>
                  <a:srgbClr val="1D2129"/>
                </a:solidFill>
                <a:effectLst/>
                <a:latin typeface="PingFangSC-Regular"/>
              </a:rPr>
              <a:t>岁</a:t>
            </a:r>
            <a:r>
              <a:rPr lang="en-US" altLang="zh-CN" b="0" i="0" dirty="0">
                <a:solidFill>
                  <a:srgbClr val="1D2129"/>
                </a:solidFill>
                <a:effectLst/>
                <a:latin typeface="PingFangSC-Regular"/>
              </a:rPr>
              <a:t>(SD: 2.2375</a:t>
            </a:r>
            <a:r>
              <a:rPr lang="zh-CN" altLang="en-US" b="0" i="0" dirty="0">
                <a:solidFill>
                  <a:srgbClr val="1D2129"/>
                </a:solidFill>
                <a:effectLst/>
                <a:latin typeface="PingFangSC-Regular"/>
              </a:rPr>
              <a:t>，中位数</a:t>
            </a:r>
            <a:r>
              <a:rPr lang="en-US" altLang="zh-CN" b="0" i="0" dirty="0">
                <a:solidFill>
                  <a:srgbClr val="1D2129"/>
                </a:solidFill>
                <a:effectLst/>
                <a:latin typeface="PingFangSC-Regular"/>
              </a:rPr>
              <a:t>:25)</a:t>
            </a:r>
            <a:r>
              <a:rPr lang="zh-CN" altLang="en-US" b="0" i="0" dirty="0">
                <a:solidFill>
                  <a:srgbClr val="1D2129"/>
                </a:solidFill>
                <a:effectLst/>
                <a:latin typeface="PingFangSC-Regular"/>
              </a:rPr>
              <a:t>。参与者是通过大学的电子邮件和个人邀请招募的。</a:t>
            </a:r>
            <a:r>
              <a:rPr lang="en-US" altLang="zh-CN" b="0" i="0" dirty="0">
                <a:solidFill>
                  <a:srgbClr val="1D2129"/>
                </a:solidFill>
                <a:effectLst/>
                <a:latin typeface="PingFangSC-Regular"/>
              </a:rPr>
              <a:t>26</a:t>
            </a:r>
            <a:r>
              <a:rPr lang="zh-CN" altLang="en-US" b="0" i="0" dirty="0">
                <a:solidFill>
                  <a:srgbClr val="1D2129"/>
                </a:solidFill>
                <a:effectLst/>
                <a:latin typeface="PingFangSC-Regular"/>
              </a:rPr>
              <a:t>人</a:t>
            </a:r>
            <a:r>
              <a:rPr lang="en-US" altLang="zh-CN" b="0" i="0" dirty="0">
                <a:solidFill>
                  <a:srgbClr val="1D2129"/>
                </a:solidFill>
                <a:effectLst/>
                <a:latin typeface="PingFangSC-Regular"/>
              </a:rPr>
              <a:t>(83.9%)</a:t>
            </a:r>
            <a:r>
              <a:rPr lang="zh-CN" altLang="en-US" b="0" i="0" dirty="0">
                <a:solidFill>
                  <a:srgbClr val="1D2129"/>
                </a:solidFill>
                <a:effectLst/>
                <a:latin typeface="PingFangSC-Regular"/>
              </a:rPr>
              <a:t>有驾照，其余</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人</a:t>
            </a:r>
            <a:r>
              <a:rPr lang="en-US" altLang="zh-CN" b="0" i="0" dirty="0">
                <a:solidFill>
                  <a:srgbClr val="1D2129"/>
                </a:solidFill>
                <a:effectLst/>
                <a:latin typeface="PingFangSC-Regular"/>
              </a:rPr>
              <a:t>(16.1%)</a:t>
            </a:r>
            <a:r>
              <a:rPr lang="zh-CN" altLang="en-US" b="0" i="0" dirty="0">
                <a:solidFill>
                  <a:srgbClr val="1D2129"/>
                </a:solidFill>
                <a:effectLst/>
                <a:latin typeface="PingFangSC-Regular"/>
              </a:rPr>
              <a:t>没有驾照。在预问卷中对被试的驾驶频率进行调查，分为三个层次</a:t>
            </a:r>
            <a:endParaRPr lang="zh-CN" altLang="en-US" dirty="0"/>
          </a:p>
        </p:txBody>
      </p:sp>
      <p:pic>
        <p:nvPicPr>
          <p:cNvPr id="4" name="图片 3">
            <a:extLst>
              <a:ext uri="{FF2B5EF4-FFF2-40B4-BE49-F238E27FC236}">
                <a16:creationId xmlns:a16="http://schemas.microsoft.com/office/drawing/2014/main" id="{B82CAA5E-E4CF-861B-0C9A-0A448667A003}"/>
              </a:ext>
            </a:extLst>
          </p:cNvPr>
          <p:cNvPicPr>
            <a:picLocks noChangeAspect="1"/>
          </p:cNvPicPr>
          <p:nvPr/>
        </p:nvPicPr>
        <p:blipFill>
          <a:blip r:embed="rId4"/>
          <a:stretch>
            <a:fillRect/>
          </a:stretch>
        </p:blipFill>
        <p:spPr>
          <a:xfrm>
            <a:off x="1061963" y="2307301"/>
            <a:ext cx="7020073" cy="1992053"/>
          </a:xfrm>
          <a:prstGeom prst="rect">
            <a:avLst/>
          </a:prstGeom>
        </p:spPr>
      </p:pic>
    </p:spTree>
    <p:extLst>
      <p:ext uri="{BB962C8B-B14F-4D97-AF65-F5344CB8AC3E}">
        <p14:creationId xmlns:p14="http://schemas.microsoft.com/office/powerpoint/2010/main" val="3329767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910074" y="2308980"/>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90111" y="3521864"/>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3D4FBC23-879D-CD8B-941D-62FB42C27DC4}"/>
              </a:ext>
            </a:extLst>
          </p:cNvPr>
          <p:cNvSpPr txBox="1"/>
          <p:nvPr/>
        </p:nvSpPr>
        <p:spPr>
          <a:xfrm>
            <a:off x="431725" y="816633"/>
            <a:ext cx="2700180" cy="646331"/>
          </a:xfrm>
          <a:prstGeom prst="rect">
            <a:avLst/>
          </a:prstGeom>
          <a:noFill/>
        </p:spPr>
        <p:txBody>
          <a:bodyPr wrap="square">
            <a:spAutoFit/>
          </a:bodyPr>
          <a:lstStyle/>
          <a:p>
            <a:r>
              <a:rPr lang="zh-CN" altLang="en-US" dirty="0"/>
              <a:t>四个测试用例的停止意愿</a:t>
            </a:r>
            <a:r>
              <a:rPr lang="en-US" altLang="zh-CN" dirty="0"/>
              <a:t>(</a:t>
            </a:r>
            <a:r>
              <a:rPr lang="zh-CN" altLang="en-US" dirty="0"/>
              <a:t>从</a:t>
            </a:r>
            <a:r>
              <a:rPr lang="en-US" altLang="zh-CN" dirty="0"/>
              <a:t>0</a:t>
            </a:r>
            <a:r>
              <a:rPr lang="zh-CN" altLang="en-US" dirty="0"/>
              <a:t>到</a:t>
            </a:r>
            <a:r>
              <a:rPr lang="en-US" altLang="zh-CN" dirty="0"/>
              <a:t>5</a:t>
            </a:r>
            <a:r>
              <a:rPr lang="zh-CN" altLang="en-US" dirty="0"/>
              <a:t>的连续数据日志</a:t>
            </a:r>
            <a:r>
              <a:rPr lang="en-US" altLang="zh-CN" dirty="0"/>
              <a:t>)</a:t>
            </a:r>
            <a:endParaRPr lang="zh-CN" altLang="en-US" dirty="0"/>
          </a:p>
        </p:txBody>
      </p:sp>
      <p:pic>
        <p:nvPicPr>
          <p:cNvPr id="9" name="图片 8">
            <a:extLst>
              <a:ext uri="{FF2B5EF4-FFF2-40B4-BE49-F238E27FC236}">
                <a16:creationId xmlns:a16="http://schemas.microsoft.com/office/drawing/2014/main" id="{5BC4CCFA-6FC0-6A25-2CC6-2148E1B257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845" y="1851702"/>
            <a:ext cx="5052559" cy="2745183"/>
          </a:xfrm>
          <a:prstGeom prst="rect">
            <a:avLst/>
          </a:prstGeom>
        </p:spPr>
      </p:pic>
      <p:sp>
        <p:nvSpPr>
          <p:cNvPr id="11" name="文本框 10">
            <a:extLst>
              <a:ext uri="{FF2B5EF4-FFF2-40B4-BE49-F238E27FC236}">
                <a16:creationId xmlns:a16="http://schemas.microsoft.com/office/drawing/2014/main" id="{6DCB0958-E47C-5398-98A9-AE55706EDAD2}"/>
              </a:ext>
            </a:extLst>
          </p:cNvPr>
          <p:cNvSpPr txBox="1"/>
          <p:nvPr/>
        </p:nvSpPr>
        <p:spPr>
          <a:xfrm>
            <a:off x="5160157" y="1221660"/>
            <a:ext cx="3974122" cy="2862322"/>
          </a:xfrm>
          <a:prstGeom prst="rect">
            <a:avLst/>
          </a:prstGeom>
          <a:noFill/>
        </p:spPr>
        <p:txBody>
          <a:bodyPr wrap="square">
            <a:spAutoFit/>
          </a:bodyPr>
          <a:lstStyle/>
          <a:p>
            <a:r>
              <a:rPr lang="zh-CN" altLang="en-US" b="0" i="0" dirty="0">
                <a:solidFill>
                  <a:srgbClr val="1D2129"/>
                </a:solidFill>
                <a:effectLst/>
                <a:latin typeface="PingFangSC-Regular"/>
              </a:rPr>
              <a:t>图</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显示了从滑块记录的数据。</a:t>
            </a:r>
            <a:r>
              <a:rPr lang="en-US" altLang="zh-CN" dirty="0">
                <a:solidFill>
                  <a:srgbClr val="1D2129"/>
                </a:solidFill>
                <a:latin typeface="PingFangSC-Regular"/>
              </a:rPr>
              <a:t>y</a:t>
            </a:r>
            <a:r>
              <a:rPr lang="zh-CN" altLang="en-US" b="0" i="0" dirty="0">
                <a:solidFill>
                  <a:srgbClr val="1D2129"/>
                </a:solidFill>
                <a:effectLst/>
                <a:latin typeface="PingFangSC-Regular"/>
              </a:rPr>
              <a:t>轴是参与者愿意停止的连续评级。</a:t>
            </a:r>
            <a:r>
              <a:rPr lang="en-US" altLang="zh-CN" dirty="0">
                <a:solidFill>
                  <a:srgbClr val="1D2129"/>
                </a:solidFill>
                <a:latin typeface="PingFangSC-Regular"/>
              </a:rPr>
              <a:t>x</a:t>
            </a:r>
            <a:r>
              <a:rPr lang="zh-CN" altLang="en-US" b="0" i="0" dirty="0">
                <a:solidFill>
                  <a:srgbClr val="1D2129"/>
                </a:solidFill>
                <a:effectLst/>
                <a:latin typeface="PingFangSC-Regular"/>
              </a:rPr>
              <a:t>轴是电影播放后经过的时间。图例根据</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设计用不同颜色编码</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蓝色为无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 </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黄色为水平光带，</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绿色为垂直光带，</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红色为垂直光带加文本。</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第一个“</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On”</a:t>
            </a:r>
            <a:r>
              <a:rPr lang="zh-CN" altLang="en-US" b="0" i="0" dirty="0">
                <a:solidFill>
                  <a:srgbClr val="1D2129"/>
                </a:solidFill>
                <a:effectLst/>
                <a:latin typeface="PingFangSC-Regular"/>
              </a:rPr>
              <a:t>是</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被激活的时间。第二个“行人步进”是行人在视频屏幕上实际可见的时间。</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3" name="文本框 2">
            <a:extLst>
              <a:ext uri="{FF2B5EF4-FFF2-40B4-BE49-F238E27FC236}">
                <a16:creationId xmlns:a16="http://schemas.microsoft.com/office/drawing/2014/main" id="{37E04083-E0C4-3A17-FF47-9E1FA1D87DCE}"/>
              </a:ext>
            </a:extLst>
          </p:cNvPr>
          <p:cNvSpPr txBox="1"/>
          <p:nvPr/>
        </p:nvSpPr>
        <p:spPr>
          <a:xfrm>
            <a:off x="476727" y="1833086"/>
            <a:ext cx="8325555" cy="1477328"/>
          </a:xfrm>
          <a:prstGeom prst="rect">
            <a:avLst/>
          </a:prstGeom>
          <a:noFill/>
        </p:spPr>
        <p:txBody>
          <a:bodyPr wrap="square">
            <a:spAutoFit/>
          </a:bodyPr>
          <a:lstStyle/>
          <a:p>
            <a:r>
              <a:rPr lang="zh-CN" altLang="en-US" b="0" i="0" dirty="0">
                <a:solidFill>
                  <a:srgbClr val="1D2129"/>
                </a:solidFill>
                <a:effectLst/>
                <a:latin typeface="PingFangSC-Regular"/>
              </a:rPr>
              <a:t>分析数据的第一种方法是比较测试开始后参与者首次达到 </a:t>
            </a:r>
            <a:r>
              <a:rPr lang="en-US" altLang="zh-CN" b="0" i="0" dirty="0">
                <a:solidFill>
                  <a:srgbClr val="1D2129"/>
                </a:solidFill>
                <a:effectLst/>
                <a:latin typeface="PingFangSC-Regular"/>
              </a:rPr>
              <a:t>4 </a:t>
            </a:r>
            <a:r>
              <a:rPr lang="zh-CN" altLang="en-US" b="0" i="0" dirty="0">
                <a:solidFill>
                  <a:srgbClr val="1D2129"/>
                </a:solidFill>
                <a:effectLst/>
                <a:latin typeface="PingFangSC-Regular"/>
              </a:rPr>
              <a:t>所需的时间。因人而异，可能存在差异。例如，有些参与者的最高级别没有高于 </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。只有 </a:t>
            </a:r>
            <a:r>
              <a:rPr lang="en-US" altLang="zh-CN" b="0" i="0" dirty="0">
                <a:solidFill>
                  <a:srgbClr val="1D2129"/>
                </a:solidFill>
                <a:effectLst/>
                <a:latin typeface="PingFangSC-Regular"/>
              </a:rPr>
              <a:t>20 </a:t>
            </a:r>
            <a:r>
              <a:rPr lang="zh-CN" altLang="en-US" b="0" i="0" dirty="0">
                <a:solidFill>
                  <a:srgbClr val="1D2129"/>
                </a:solidFill>
                <a:effectLst/>
                <a:latin typeface="PingFangSC-Regular"/>
              </a:rPr>
              <a:t>名参与者将滑块提高到 </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）无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22 </a:t>
            </a:r>
            <a:r>
              <a:rPr lang="zh-CN" altLang="en-US" b="0" i="0" dirty="0">
                <a:solidFill>
                  <a:srgbClr val="1D2129"/>
                </a:solidFill>
                <a:effectLst/>
                <a:latin typeface="PingFangSC-Regular"/>
              </a:rPr>
              <a:t>名参与者（</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）水平，</a:t>
            </a:r>
            <a:r>
              <a:rPr lang="en-US" altLang="zh-CN" b="0" i="0" dirty="0">
                <a:solidFill>
                  <a:srgbClr val="1D2129"/>
                </a:solidFill>
                <a:effectLst/>
                <a:latin typeface="PingFangSC-Regular"/>
              </a:rPr>
              <a:t>22 </a:t>
            </a:r>
            <a:r>
              <a:rPr lang="zh-CN" altLang="en-US" b="0" i="0" dirty="0">
                <a:solidFill>
                  <a:srgbClr val="1D2129"/>
                </a:solidFill>
                <a:effectLst/>
                <a:latin typeface="PingFangSC-Regular"/>
              </a:rPr>
              <a:t>名（</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）垂直，</a:t>
            </a:r>
            <a:r>
              <a:rPr lang="en-US" altLang="zh-CN" b="0" i="0" dirty="0">
                <a:solidFill>
                  <a:srgbClr val="1D2129"/>
                </a:solidFill>
                <a:effectLst/>
                <a:latin typeface="PingFangSC-Regular"/>
              </a:rPr>
              <a:t>27 </a:t>
            </a:r>
            <a:r>
              <a:rPr lang="zh-CN" altLang="en-US" b="0" i="0" dirty="0">
                <a:solidFill>
                  <a:srgbClr val="1D2129"/>
                </a:solidFill>
                <a:effectLst/>
                <a:latin typeface="PingFangSC-Regular"/>
              </a:rPr>
              <a:t>名参与者对于 </a:t>
            </a:r>
            <a:r>
              <a:rPr lang="en-US" altLang="zh-CN" b="0" i="0" dirty="0">
                <a:solidFill>
                  <a:srgbClr val="1D2129"/>
                </a:solidFill>
                <a:effectLst/>
                <a:latin typeface="PingFangSC-Regular"/>
              </a:rPr>
              <a:t>(d) </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文本。换句话说，在没有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的情况下，只有 </a:t>
            </a:r>
            <a:r>
              <a:rPr lang="en-US" altLang="zh-CN" b="0" i="0" dirty="0">
                <a:solidFill>
                  <a:srgbClr val="1D2129"/>
                </a:solidFill>
                <a:effectLst/>
                <a:latin typeface="PingFangSC-Regular"/>
              </a:rPr>
              <a:t>64.5% </a:t>
            </a:r>
            <a:r>
              <a:rPr lang="zh-CN" altLang="en-US" b="0" i="0" dirty="0">
                <a:solidFill>
                  <a:srgbClr val="1D2129"/>
                </a:solidFill>
                <a:effectLst/>
                <a:latin typeface="PingFangSC-Regular"/>
              </a:rPr>
              <a:t>的参与者将滑块提高到 </a:t>
            </a:r>
            <a:r>
              <a:rPr lang="en-US" altLang="zh-CN" b="0" i="0" dirty="0">
                <a:solidFill>
                  <a:srgbClr val="1D2129"/>
                </a:solidFill>
                <a:effectLst/>
                <a:latin typeface="PingFangSC-Regular"/>
              </a:rPr>
              <a:t>4 </a:t>
            </a:r>
            <a:r>
              <a:rPr lang="zh-CN" altLang="en-US" b="0" i="0" dirty="0">
                <a:solidFill>
                  <a:srgbClr val="1D2129"/>
                </a:solidFill>
                <a:effectLst/>
                <a:latin typeface="PingFangSC-Regular"/>
              </a:rPr>
              <a:t>以上，而在有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的情况下，这一比例平均为 </a:t>
            </a:r>
            <a:r>
              <a:rPr lang="en-US" altLang="zh-CN" b="0" i="0" dirty="0">
                <a:solidFill>
                  <a:srgbClr val="1D2129"/>
                </a:solidFill>
                <a:effectLst/>
                <a:latin typeface="PingFangSC-Regular"/>
              </a:rPr>
              <a:t>78.9%</a:t>
            </a:r>
            <a:r>
              <a:rPr lang="zh-CN" altLang="en-US" b="0" i="0" dirty="0">
                <a:solidFill>
                  <a:srgbClr val="1D2129"/>
                </a:solidFill>
                <a:effectLst/>
                <a:latin typeface="PingFangSC-Regular"/>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81E6227D-37A2-177A-3B25-08CA441BE927}"/>
              </a:ext>
            </a:extLst>
          </p:cNvPr>
          <p:cNvPicPr>
            <a:picLocks noChangeAspect="1"/>
          </p:cNvPicPr>
          <p:nvPr/>
        </p:nvPicPr>
        <p:blipFill>
          <a:blip r:embed="rId3"/>
          <a:stretch>
            <a:fillRect/>
          </a:stretch>
        </p:blipFill>
        <p:spPr>
          <a:xfrm>
            <a:off x="413886" y="861636"/>
            <a:ext cx="3977985" cy="3970364"/>
          </a:xfrm>
          <a:prstGeom prst="rect">
            <a:avLst/>
          </a:prstGeom>
        </p:spPr>
      </p:pic>
      <p:sp>
        <p:nvSpPr>
          <p:cNvPr id="6" name="文本框 5">
            <a:extLst>
              <a:ext uri="{FF2B5EF4-FFF2-40B4-BE49-F238E27FC236}">
                <a16:creationId xmlns:a16="http://schemas.microsoft.com/office/drawing/2014/main" id="{6EE47837-A6B0-34AB-7850-F71CE62E2F94}"/>
              </a:ext>
            </a:extLst>
          </p:cNvPr>
          <p:cNvSpPr txBox="1"/>
          <p:nvPr/>
        </p:nvSpPr>
        <p:spPr>
          <a:xfrm>
            <a:off x="206709" y="4739076"/>
            <a:ext cx="5841237" cy="369332"/>
          </a:xfrm>
          <a:prstGeom prst="rect">
            <a:avLst/>
          </a:prstGeom>
          <a:noFill/>
        </p:spPr>
        <p:txBody>
          <a:bodyPr wrap="square">
            <a:spAutoFit/>
          </a:bodyPr>
          <a:lstStyle/>
          <a:p>
            <a:r>
              <a:rPr lang="zh-CN" altLang="en-US" b="0" i="0" dirty="0">
                <a:solidFill>
                  <a:srgbClr val="1D2129"/>
                </a:solidFill>
                <a:effectLst/>
                <a:latin typeface="PingFangSC-Regular"/>
              </a:rPr>
              <a:t>响应时间</a:t>
            </a:r>
            <a:r>
              <a:rPr lang="en-US" altLang="zh-CN" b="0" i="0" dirty="0">
                <a:solidFill>
                  <a:srgbClr val="1D2129"/>
                </a:solidFill>
                <a:effectLst/>
                <a:latin typeface="PingFangSC-Regular"/>
              </a:rPr>
              <a:t>(s):</a:t>
            </a:r>
            <a:r>
              <a:rPr lang="zh-CN" altLang="en-US" dirty="0">
                <a:solidFill>
                  <a:srgbClr val="1D2129"/>
                </a:solidFill>
                <a:latin typeface="PingFangSC-Regular"/>
              </a:rPr>
              <a:t>达到</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以上的时间。* </a:t>
            </a:r>
            <a:r>
              <a:rPr lang="en-US" altLang="zh-CN" b="0" i="0" dirty="0">
                <a:solidFill>
                  <a:srgbClr val="1D2129"/>
                </a:solidFill>
                <a:effectLst/>
                <a:latin typeface="PingFangSC-Regular"/>
              </a:rPr>
              <a:t>p &lt; 0.05</a:t>
            </a:r>
            <a:r>
              <a:rPr lang="zh-CN" altLang="en-US" b="0" i="0" dirty="0">
                <a:solidFill>
                  <a:srgbClr val="1D2129"/>
                </a:solidFill>
                <a:effectLst/>
                <a:latin typeface="PingFangSC-Regular"/>
              </a:rPr>
              <a:t>， *** </a:t>
            </a:r>
            <a:r>
              <a:rPr lang="en-US" altLang="zh-CN" b="0" i="0" dirty="0">
                <a:solidFill>
                  <a:srgbClr val="1D2129"/>
                </a:solidFill>
                <a:effectLst/>
                <a:latin typeface="PingFangSC-Regular"/>
              </a:rPr>
              <a:t>p &lt; 0.001</a:t>
            </a:r>
            <a:endParaRPr lang="zh-CN" altLang="en-US" dirty="0"/>
          </a:p>
        </p:txBody>
      </p:sp>
      <p:sp>
        <p:nvSpPr>
          <p:cNvPr id="11" name="文本框 10">
            <a:extLst>
              <a:ext uri="{FF2B5EF4-FFF2-40B4-BE49-F238E27FC236}">
                <a16:creationId xmlns:a16="http://schemas.microsoft.com/office/drawing/2014/main" id="{5446A5CF-2C8F-A6C2-6169-6F8C35483DA2}"/>
              </a:ext>
            </a:extLst>
          </p:cNvPr>
          <p:cNvSpPr txBox="1"/>
          <p:nvPr/>
        </p:nvSpPr>
        <p:spPr>
          <a:xfrm>
            <a:off x="4391871" y="1971585"/>
            <a:ext cx="4572000" cy="1200329"/>
          </a:xfrm>
          <a:prstGeom prst="rect">
            <a:avLst/>
          </a:prstGeom>
          <a:noFill/>
        </p:spPr>
        <p:txBody>
          <a:bodyPr wrap="square">
            <a:spAutoFit/>
          </a:bodyPr>
          <a:lstStyle/>
          <a:p>
            <a:r>
              <a:rPr lang="zh-CN" altLang="en-US" dirty="0"/>
              <a:t>在</a:t>
            </a:r>
            <a:r>
              <a:rPr lang="en-US" altLang="zh-CN" dirty="0"/>
              <a:t>(a) </a:t>
            </a:r>
            <a:r>
              <a:rPr lang="zh-CN" altLang="en-US" dirty="0"/>
              <a:t>没有</a:t>
            </a:r>
            <a:r>
              <a:rPr lang="en-US" altLang="zh-CN" dirty="0" err="1"/>
              <a:t>eHMI</a:t>
            </a:r>
            <a:r>
              <a:rPr lang="zh-CN" altLang="en-US" dirty="0"/>
              <a:t>的情况下，平均需要</a:t>
            </a:r>
            <a:r>
              <a:rPr lang="en-US" altLang="zh-CN" dirty="0"/>
              <a:t>19.6</a:t>
            </a:r>
            <a:r>
              <a:rPr lang="zh-CN" altLang="en-US" dirty="0"/>
              <a:t>秒才能达到第</a:t>
            </a:r>
            <a:r>
              <a:rPr lang="en-US" altLang="zh-CN" dirty="0"/>
              <a:t>4</a:t>
            </a:r>
            <a:r>
              <a:rPr lang="zh-CN" altLang="en-US" dirty="0"/>
              <a:t>级的停止意愿</a:t>
            </a:r>
            <a:r>
              <a:rPr lang="en-US" altLang="zh-CN" dirty="0"/>
              <a:t>(n = 20)</a:t>
            </a:r>
            <a:r>
              <a:rPr lang="zh-CN" altLang="en-US" dirty="0"/>
              <a:t>， </a:t>
            </a:r>
            <a:r>
              <a:rPr lang="en-US" altLang="zh-CN" dirty="0"/>
              <a:t>(b)</a:t>
            </a:r>
            <a:r>
              <a:rPr lang="zh-CN" altLang="en-US" dirty="0"/>
              <a:t>水平的</a:t>
            </a:r>
            <a:r>
              <a:rPr lang="en-US" altLang="zh-CN" dirty="0"/>
              <a:t>18.9</a:t>
            </a:r>
            <a:r>
              <a:rPr lang="zh-CN" altLang="en-US" dirty="0"/>
              <a:t>秒</a:t>
            </a:r>
            <a:r>
              <a:rPr lang="en-US" altLang="zh-CN" dirty="0"/>
              <a:t>(n = 22)</a:t>
            </a:r>
            <a:r>
              <a:rPr lang="zh-CN" altLang="en-US" dirty="0"/>
              <a:t>， </a:t>
            </a:r>
            <a:r>
              <a:rPr lang="en-US" altLang="zh-CN" dirty="0"/>
              <a:t>(c)</a:t>
            </a:r>
            <a:r>
              <a:rPr lang="zh-CN" altLang="en-US" dirty="0"/>
              <a:t>垂直的</a:t>
            </a:r>
            <a:r>
              <a:rPr lang="en-US" altLang="zh-CN" dirty="0"/>
              <a:t>18.5</a:t>
            </a:r>
            <a:r>
              <a:rPr lang="zh-CN" altLang="en-US" dirty="0"/>
              <a:t>秒</a:t>
            </a:r>
            <a:r>
              <a:rPr lang="en-US" altLang="zh-CN" dirty="0"/>
              <a:t>(n = 22)</a:t>
            </a:r>
            <a:r>
              <a:rPr lang="zh-CN" altLang="en-US" dirty="0"/>
              <a:t>， </a:t>
            </a:r>
            <a:r>
              <a:rPr lang="en-US" altLang="zh-CN" dirty="0"/>
              <a:t>(d)</a:t>
            </a:r>
            <a:r>
              <a:rPr lang="zh-CN" altLang="en-US" dirty="0"/>
              <a:t>垂直</a:t>
            </a:r>
            <a:r>
              <a:rPr lang="en-US" altLang="zh-CN" dirty="0"/>
              <a:t>+</a:t>
            </a:r>
            <a:r>
              <a:rPr lang="zh-CN" altLang="en-US" dirty="0"/>
              <a:t>文本的</a:t>
            </a:r>
            <a:r>
              <a:rPr lang="en-US" altLang="zh-CN" dirty="0"/>
              <a:t>17.0</a:t>
            </a:r>
            <a:r>
              <a:rPr lang="zh-CN" altLang="en-US" dirty="0"/>
              <a:t>秒</a:t>
            </a:r>
            <a:r>
              <a:rPr lang="en-US" altLang="zh-CN" dirty="0"/>
              <a:t>(n = 27)</a:t>
            </a:r>
            <a:endParaRPr lang="zh-CN" altLang="en-US" dirty="0"/>
          </a:p>
        </p:txBody>
      </p:sp>
    </p:spTree>
    <p:extLst>
      <p:ext uri="{BB962C8B-B14F-4D97-AF65-F5344CB8AC3E}">
        <p14:creationId xmlns:p14="http://schemas.microsoft.com/office/powerpoint/2010/main" val="2075764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1214B1BD-C483-921A-6DCC-CDAB26D69E31}"/>
              </a:ext>
            </a:extLst>
          </p:cNvPr>
          <p:cNvPicPr>
            <a:picLocks noChangeAspect="1"/>
          </p:cNvPicPr>
          <p:nvPr/>
        </p:nvPicPr>
        <p:blipFill>
          <a:blip r:embed="rId3"/>
          <a:stretch>
            <a:fillRect/>
          </a:stretch>
        </p:blipFill>
        <p:spPr>
          <a:xfrm>
            <a:off x="1620697" y="2166723"/>
            <a:ext cx="5902606" cy="1526396"/>
          </a:xfrm>
          <a:prstGeom prst="rect">
            <a:avLst/>
          </a:prstGeom>
        </p:spPr>
      </p:pic>
      <p:sp>
        <p:nvSpPr>
          <p:cNvPr id="9" name="文本框 8">
            <a:extLst>
              <a:ext uri="{FF2B5EF4-FFF2-40B4-BE49-F238E27FC236}">
                <a16:creationId xmlns:a16="http://schemas.microsoft.com/office/drawing/2014/main" id="{19D81DB9-1992-116D-C981-76CAE7C964F8}"/>
              </a:ext>
            </a:extLst>
          </p:cNvPr>
          <p:cNvSpPr txBox="1"/>
          <p:nvPr/>
        </p:nvSpPr>
        <p:spPr>
          <a:xfrm>
            <a:off x="476727" y="951642"/>
            <a:ext cx="8505567" cy="369332"/>
          </a:xfrm>
          <a:prstGeom prst="rect">
            <a:avLst/>
          </a:prstGeom>
          <a:noFill/>
        </p:spPr>
        <p:txBody>
          <a:bodyPr wrap="square">
            <a:spAutoFit/>
          </a:bodyPr>
          <a:lstStyle/>
          <a:p>
            <a:r>
              <a:rPr lang="zh-CN" altLang="en-US" dirty="0"/>
              <a:t>对停止意愿量表达到</a:t>
            </a:r>
            <a:r>
              <a:rPr lang="en-US" altLang="zh-CN" dirty="0"/>
              <a:t>4</a:t>
            </a:r>
            <a:r>
              <a:rPr lang="zh-CN" altLang="en-US" dirty="0"/>
              <a:t>的时间的分析排除了最高分数低于</a:t>
            </a:r>
            <a:r>
              <a:rPr lang="en-US" altLang="zh-CN" dirty="0"/>
              <a:t>4</a:t>
            </a:r>
            <a:r>
              <a:rPr lang="zh-CN" altLang="en-US" dirty="0"/>
              <a:t>的参与者的数据。</a:t>
            </a:r>
          </a:p>
        </p:txBody>
      </p:sp>
    </p:spTree>
    <p:extLst>
      <p:ext uri="{BB962C8B-B14F-4D97-AF65-F5344CB8AC3E}">
        <p14:creationId xmlns:p14="http://schemas.microsoft.com/office/powerpoint/2010/main" val="1922546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1379FE45-734E-29DB-E12F-222F242B3B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7510" y="1086651"/>
            <a:ext cx="8108980" cy="2160144"/>
          </a:xfrm>
          <a:prstGeom prst="rect">
            <a:avLst/>
          </a:prstGeom>
        </p:spPr>
      </p:pic>
      <p:sp>
        <p:nvSpPr>
          <p:cNvPr id="5" name="文本框 4">
            <a:extLst>
              <a:ext uri="{FF2B5EF4-FFF2-40B4-BE49-F238E27FC236}">
                <a16:creationId xmlns:a16="http://schemas.microsoft.com/office/drawing/2014/main" id="{0BD0D1CE-0268-53AB-69FB-C95521200E42}"/>
              </a:ext>
            </a:extLst>
          </p:cNvPr>
          <p:cNvSpPr txBox="1"/>
          <p:nvPr/>
        </p:nvSpPr>
        <p:spPr>
          <a:xfrm>
            <a:off x="184207" y="3685319"/>
            <a:ext cx="8775585" cy="923330"/>
          </a:xfrm>
          <a:prstGeom prst="rect">
            <a:avLst/>
          </a:prstGeom>
          <a:noFill/>
        </p:spPr>
        <p:txBody>
          <a:bodyPr wrap="square">
            <a:spAutoFit/>
          </a:bodyPr>
          <a:lstStyle/>
          <a:p>
            <a:r>
              <a:rPr lang="zh-CN" altLang="en-US" b="0" i="0" dirty="0">
                <a:solidFill>
                  <a:srgbClr val="1D2129"/>
                </a:solidFill>
                <a:effectLst/>
                <a:latin typeface="PingFangSC-Regular"/>
              </a:rPr>
              <a:t>事后比较如上表所示。在所有情况</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中，达到超过</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愿意停止规模的时间都比情况</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要快，这意味着任何形式的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的存在都是有效的。</a:t>
            </a:r>
            <a:r>
              <a:rPr lang="en-US" altLang="zh-CN" b="0" i="0" dirty="0">
                <a:solidFill>
                  <a:srgbClr val="1D2129"/>
                </a:solidFill>
                <a:effectLst/>
                <a:latin typeface="PingFangSC-Regular"/>
              </a:rPr>
              <a:t>(d) </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文本与所有情况相比达到超过 </a:t>
            </a:r>
            <a:r>
              <a:rPr lang="en-US" altLang="zh-CN" b="0" i="0" dirty="0">
                <a:solidFill>
                  <a:srgbClr val="1D2129"/>
                </a:solidFill>
                <a:effectLst/>
                <a:latin typeface="PingFangSC-Regular"/>
              </a:rPr>
              <a:t>4 </a:t>
            </a:r>
            <a:r>
              <a:rPr lang="zh-CN" altLang="en-US" b="0" i="0" dirty="0">
                <a:solidFill>
                  <a:srgbClr val="1D2129"/>
                </a:solidFill>
                <a:effectLst/>
                <a:latin typeface="PingFangSC-Regular"/>
              </a:rPr>
              <a:t>点的意愿明显更快。</a:t>
            </a:r>
            <a:endParaRPr lang="zh-CN" altLang="en-US" dirty="0"/>
          </a:p>
        </p:txBody>
      </p:sp>
    </p:spTree>
    <p:extLst>
      <p:ext uri="{BB962C8B-B14F-4D97-AF65-F5344CB8AC3E}">
        <p14:creationId xmlns:p14="http://schemas.microsoft.com/office/powerpoint/2010/main" val="112705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403365" y="726627"/>
            <a:ext cx="8337270" cy="923330"/>
          </a:xfrm>
          <a:prstGeom prst="rect">
            <a:avLst/>
          </a:prstGeom>
          <a:noFill/>
        </p:spPr>
        <p:txBody>
          <a:bodyPr wrap="square">
            <a:spAutoFit/>
          </a:bodyPr>
          <a:lstStyle/>
          <a:p>
            <a:r>
              <a:rPr lang="zh-CN" altLang="en-US" dirty="0">
                <a:solidFill>
                  <a:srgbClr val="1D2129"/>
                </a:solidFill>
                <a:latin typeface="PingFangSC-Regular"/>
              </a:rPr>
              <a:t>第二次分析中，比较了达到每个最高水平的平均时间。</a:t>
            </a:r>
            <a:r>
              <a:rPr lang="en-US" altLang="zh-CN" dirty="0">
                <a:solidFill>
                  <a:srgbClr val="1D2129"/>
                </a:solidFill>
                <a:latin typeface="PingFangSC-Regular"/>
              </a:rPr>
              <a:t>(a) </a:t>
            </a:r>
            <a:r>
              <a:rPr lang="zh-CN" altLang="en-US" dirty="0">
                <a:solidFill>
                  <a:srgbClr val="1D2129"/>
                </a:solidFill>
                <a:latin typeface="PingFangSC-Regular"/>
              </a:rPr>
              <a:t>无 </a:t>
            </a:r>
            <a:r>
              <a:rPr lang="en-US" altLang="zh-CN" dirty="0" err="1">
                <a:solidFill>
                  <a:srgbClr val="1D2129"/>
                </a:solidFill>
                <a:latin typeface="PingFangSC-Regular"/>
              </a:rPr>
              <a:t>eHMI</a:t>
            </a:r>
            <a:r>
              <a:rPr lang="en-US" altLang="zh-CN" dirty="0">
                <a:solidFill>
                  <a:srgbClr val="1D2129"/>
                </a:solidFill>
                <a:latin typeface="PingFangSC-Regular"/>
              </a:rPr>
              <a:t> </a:t>
            </a:r>
            <a:r>
              <a:rPr lang="zh-CN" altLang="en-US" dirty="0">
                <a:solidFill>
                  <a:srgbClr val="1D2129"/>
                </a:solidFill>
                <a:latin typeface="PingFangSC-Regular"/>
              </a:rPr>
              <a:t>的边际平均值为 </a:t>
            </a:r>
            <a:r>
              <a:rPr lang="en-US" altLang="zh-CN" dirty="0">
                <a:solidFill>
                  <a:srgbClr val="1D2129"/>
                </a:solidFill>
                <a:latin typeface="PingFangSC-Regular"/>
              </a:rPr>
              <a:t>20.0 </a:t>
            </a:r>
            <a:r>
              <a:rPr lang="zh-CN" altLang="en-US" dirty="0">
                <a:solidFill>
                  <a:srgbClr val="1D2129"/>
                </a:solidFill>
                <a:latin typeface="PingFangSC-Regular"/>
              </a:rPr>
              <a:t>秒，</a:t>
            </a:r>
            <a:r>
              <a:rPr lang="en-US" altLang="zh-CN" dirty="0">
                <a:solidFill>
                  <a:srgbClr val="1D2129"/>
                </a:solidFill>
                <a:latin typeface="PingFangSC-Regular"/>
              </a:rPr>
              <a:t>(b) </a:t>
            </a:r>
            <a:r>
              <a:rPr lang="zh-CN" altLang="en-US" dirty="0">
                <a:solidFill>
                  <a:srgbClr val="1D2129"/>
                </a:solidFill>
                <a:latin typeface="PingFangSC-Regular"/>
              </a:rPr>
              <a:t>水平的边际平均值为 </a:t>
            </a:r>
            <a:r>
              <a:rPr lang="en-US" altLang="zh-CN" dirty="0">
                <a:solidFill>
                  <a:srgbClr val="1D2129"/>
                </a:solidFill>
                <a:latin typeface="PingFangSC-Regular"/>
              </a:rPr>
              <a:t>19.7 </a:t>
            </a:r>
            <a:r>
              <a:rPr lang="zh-CN" altLang="en-US" dirty="0">
                <a:solidFill>
                  <a:srgbClr val="1D2129"/>
                </a:solidFill>
                <a:latin typeface="PingFangSC-Regular"/>
              </a:rPr>
              <a:t>秒，</a:t>
            </a:r>
            <a:r>
              <a:rPr lang="en-US" altLang="zh-CN" dirty="0">
                <a:solidFill>
                  <a:srgbClr val="1D2129"/>
                </a:solidFill>
                <a:latin typeface="PingFangSC-Regular"/>
              </a:rPr>
              <a:t>(c) </a:t>
            </a:r>
            <a:r>
              <a:rPr lang="zh-CN" altLang="en-US" dirty="0">
                <a:solidFill>
                  <a:srgbClr val="1D2129"/>
                </a:solidFill>
                <a:latin typeface="PingFangSC-Regular"/>
              </a:rPr>
              <a:t>垂直的边际平均值为 </a:t>
            </a:r>
            <a:r>
              <a:rPr lang="en-US" altLang="zh-CN" dirty="0">
                <a:solidFill>
                  <a:srgbClr val="1D2129"/>
                </a:solidFill>
                <a:latin typeface="PingFangSC-Regular"/>
              </a:rPr>
              <a:t>19.1 </a:t>
            </a:r>
            <a:r>
              <a:rPr lang="zh-CN" altLang="en-US" dirty="0">
                <a:solidFill>
                  <a:srgbClr val="1D2129"/>
                </a:solidFill>
                <a:latin typeface="PingFangSC-Regular"/>
              </a:rPr>
              <a:t>秒，</a:t>
            </a:r>
            <a:r>
              <a:rPr lang="en-US" altLang="zh-CN" dirty="0">
                <a:solidFill>
                  <a:srgbClr val="1D2129"/>
                </a:solidFill>
                <a:latin typeface="PingFangSC-Regular"/>
              </a:rPr>
              <a:t>(d) </a:t>
            </a:r>
            <a:r>
              <a:rPr lang="zh-CN" altLang="en-US" dirty="0">
                <a:solidFill>
                  <a:srgbClr val="1D2129"/>
                </a:solidFill>
                <a:latin typeface="PingFangSC-Regular"/>
              </a:rPr>
              <a:t>垂直 </a:t>
            </a:r>
            <a:r>
              <a:rPr lang="en-US" altLang="zh-CN" dirty="0">
                <a:solidFill>
                  <a:srgbClr val="1D2129"/>
                </a:solidFill>
                <a:latin typeface="PingFangSC-Regular"/>
              </a:rPr>
              <a:t>+ </a:t>
            </a:r>
            <a:r>
              <a:rPr lang="zh-CN" altLang="en-US" dirty="0">
                <a:solidFill>
                  <a:srgbClr val="1D2129"/>
                </a:solidFill>
                <a:latin typeface="PingFangSC-Regular"/>
              </a:rPr>
              <a:t>文本的边际平均值为 </a:t>
            </a:r>
            <a:r>
              <a:rPr lang="en-US" altLang="zh-CN" dirty="0">
                <a:solidFill>
                  <a:srgbClr val="1D2129"/>
                </a:solidFill>
                <a:latin typeface="PingFangSC-Regular"/>
              </a:rPr>
              <a:t>17.9 </a:t>
            </a:r>
            <a:r>
              <a:rPr lang="zh-CN" altLang="en-US" dirty="0">
                <a:solidFill>
                  <a:srgbClr val="1D2129"/>
                </a:solidFill>
                <a:latin typeface="PingFangSC-Regular"/>
              </a:rPr>
              <a:t>秒。</a:t>
            </a:r>
            <a:endParaRPr lang="zh-CN" altLang="en-US" dirty="0"/>
          </a:p>
        </p:txBody>
      </p:sp>
      <p:pic>
        <p:nvPicPr>
          <p:cNvPr id="3" name="图片 2">
            <a:extLst>
              <a:ext uri="{FF2B5EF4-FFF2-40B4-BE49-F238E27FC236}">
                <a16:creationId xmlns:a16="http://schemas.microsoft.com/office/drawing/2014/main" id="{3111287B-4123-CC1D-50FF-324CD6B2A98C}"/>
              </a:ext>
            </a:extLst>
          </p:cNvPr>
          <p:cNvPicPr>
            <a:picLocks noChangeAspect="1"/>
          </p:cNvPicPr>
          <p:nvPr/>
        </p:nvPicPr>
        <p:blipFill>
          <a:blip r:embed="rId3"/>
          <a:stretch>
            <a:fillRect/>
          </a:stretch>
        </p:blipFill>
        <p:spPr>
          <a:xfrm>
            <a:off x="2951892" y="1694960"/>
            <a:ext cx="3132091" cy="3055885"/>
          </a:xfrm>
          <a:prstGeom prst="rect">
            <a:avLst/>
          </a:prstGeom>
        </p:spPr>
      </p:pic>
      <p:sp>
        <p:nvSpPr>
          <p:cNvPr id="6" name="文本框 5">
            <a:extLst>
              <a:ext uri="{FF2B5EF4-FFF2-40B4-BE49-F238E27FC236}">
                <a16:creationId xmlns:a16="http://schemas.microsoft.com/office/drawing/2014/main" id="{B2A9DF34-79C4-4BE9-2EAA-46B9E55F97F3}"/>
              </a:ext>
            </a:extLst>
          </p:cNvPr>
          <p:cNvSpPr txBox="1"/>
          <p:nvPr/>
        </p:nvSpPr>
        <p:spPr>
          <a:xfrm>
            <a:off x="1376787" y="4750845"/>
            <a:ext cx="6655057" cy="369332"/>
          </a:xfrm>
          <a:prstGeom prst="rect">
            <a:avLst/>
          </a:prstGeom>
          <a:noFill/>
        </p:spPr>
        <p:txBody>
          <a:bodyPr wrap="square">
            <a:spAutoFit/>
          </a:bodyPr>
          <a:lstStyle/>
          <a:p>
            <a:r>
              <a:rPr lang="zh-CN" altLang="en-US" b="0" i="0" dirty="0">
                <a:solidFill>
                  <a:srgbClr val="1D2129"/>
                </a:solidFill>
                <a:effectLst/>
                <a:latin typeface="PingFangSC-Regular"/>
              </a:rPr>
              <a:t>响应时间</a:t>
            </a:r>
            <a:r>
              <a:rPr lang="en-US" altLang="zh-CN" b="0" i="0" dirty="0">
                <a:solidFill>
                  <a:srgbClr val="1D2129"/>
                </a:solidFill>
                <a:effectLst/>
                <a:latin typeface="PingFangSC-Regular"/>
              </a:rPr>
              <a:t>(s):</a:t>
            </a:r>
            <a:r>
              <a:rPr lang="zh-CN" altLang="en-US" b="0" i="0" dirty="0">
                <a:solidFill>
                  <a:srgbClr val="1D2129"/>
                </a:solidFill>
                <a:effectLst/>
                <a:latin typeface="PingFangSC-Regular"/>
              </a:rPr>
              <a:t>到达最大级别所需的时间。** </a:t>
            </a:r>
            <a:r>
              <a:rPr lang="en-US" altLang="zh-CN" b="0" i="0" dirty="0">
                <a:solidFill>
                  <a:srgbClr val="1D2129"/>
                </a:solidFill>
                <a:effectLst/>
                <a:latin typeface="PingFangSC-Regular"/>
              </a:rPr>
              <a:t>p &lt; 0.01</a:t>
            </a:r>
            <a:r>
              <a:rPr lang="zh-CN" altLang="en-US" b="0" i="0" dirty="0">
                <a:solidFill>
                  <a:srgbClr val="1D2129"/>
                </a:solidFill>
                <a:effectLst/>
                <a:latin typeface="PingFangSC-Regular"/>
              </a:rPr>
              <a:t>， ** </a:t>
            </a:r>
            <a:r>
              <a:rPr lang="en-US" altLang="zh-CN" b="0" i="0" dirty="0">
                <a:solidFill>
                  <a:srgbClr val="1D2129"/>
                </a:solidFill>
                <a:effectLst/>
                <a:latin typeface="PingFangSC-Regular"/>
              </a:rPr>
              <a:t>p &lt; 0.001</a:t>
            </a:r>
            <a:endParaRPr lang="zh-CN" altLang="en-US" dirty="0"/>
          </a:p>
        </p:txBody>
      </p:sp>
    </p:spTree>
    <p:extLst>
      <p:ext uri="{BB962C8B-B14F-4D97-AF65-F5344CB8AC3E}">
        <p14:creationId xmlns:p14="http://schemas.microsoft.com/office/powerpoint/2010/main" val="2330085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3" name="图片 2">
            <a:extLst>
              <a:ext uri="{FF2B5EF4-FFF2-40B4-BE49-F238E27FC236}">
                <a16:creationId xmlns:a16="http://schemas.microsoft.com/office/drawing/2014/main" id="{4512C13C-9767-88EF-0A57-2054EEC41F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90430" y="2144652"/>
            <a:ext cx="7363140" cy="1802000"/>
          </a:xfrm>
          <a:prstGeom prst="rect">
            <a:avLst/>
          </a:prstGeom>
        </p:spPr>
      </p:pic>
      <p:sp>
        <p:nvSpPr>
          <p:cNvPr id="6" name="文本框 5">
            <a:extLst>
              <a:ext uri="{FF2B5EF4-FFF2-40B4-BE49-F238E27FC236}">
                <a16:creationId xmlns:a16="http://schemas.microsoft.com/office/drawing/2014/main" id="{32998AB6-05B5-DBC6-BCAD-96F933BD0070}"/>
              </a:ext>
            </a:extLst>
          </p:cNvPr>
          <p:cNvSpPr txBox="1"/>
          <p:nvPr/>
        </p:nvSpPr>
        <p:spPr>
          <a:xfrm>
            <a:off x="1343771" y="1446675"/>
            <a:ext cx="6909799" cy="369332"/>
          </a:xfrm>
          <a:prstGeom prst="rect">
            <a:avLst/>
          </a:prstGeom>
          <a:noFill/>
        </p:spPr>
        <p:txBody>
          <a:bodyPr wrap="square">
            <a:spAutoFit/>
          </a:bodyPr>
          <a:lstStyle/>
          <a:p>
            <a:r>
              <a:rPr lang="zh-CN" altLang="en-US" b="0" i="0" dirty="0">
                <a:solidFill>
                  <a:srgbClr val="1D2129"/>
                </a:solidFill>
                <a:effectLst/>
                <a:latin typeface="PingFangSC-Regular"/>
              </a:rPr>
              <a:t>测试案例达到最大停止意愿水平所需的估计边际时间平均值（秒）</a:t>
            </a:r>
            <a:endParaRPr lang="zh-CN" altLang="en-US" dirty="0"/>
          </a:p>
        </p:txBody>
      </p:sp>
    </p:spTree>
    <p:extLst>
      <p:ext uri="{BB962C8B-B14F-4D97-AF65-F5344CB8AC3E}">
        <p14:creationId xmlns:p14="http://schemas.microsoft.com/office/powerpoint/2010/main" val="3171578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11" name="文本框 10">
            <a:extLst>
              <a:ext uri="{FF2B5EF4-FFF2-40B4-BE49-F238E27FC236}">
                <a16:creationId xmlns:a16="http://schemas.microsoft.com/office/drawing/2014/main" id="{AB8794C0-930A-9BBF-144D-E13E7C08A312}"/>
              </a:ext>
            </a:extLst>
          </p:cNvPr>
          <p:cNvSpPr txBox="1"/>
          <p:nvPr/>
        </p:nvSpPr>
        <p:spPr>
          <a:xfrm>
            <a:off x="499228" y="1694587"/>
            <a:ext cx="8145543" cy="1754326"/>
          </a:xfrm>
          <a:prstGeom prst="rect">
            <a:avLst/>
          </a:prstGeom>
          <a:noFill/>
        </p:spPr>
        <p:txBody>
          <a:bodyPr wrap="square">
            <a:spAutoFit/>
          </a:bodyPr>
          <a:lstStyle/>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的效果</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之前的分析证实，与没有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的情况相比，</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具有积极的作用。然而，效果大小取决于每个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设计的不同。（</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）水平、（</a:t>
            </a:r>
            <a:r>
              <a:rPr lang="en-US" altLang="zh-CN" b="0" i="0" dirty="0">
                <a:solidFill>
                  <a:srgbClr val="1D2129"/>
                </a:solidFill>
                <a:effectLst/>
                <a:latin typeface="PingFangSC-Regular"/>
              </a:rPr>
              <a:t>c</a:t>
            </a:r>
            <a:r>
              <a:rPr lang="zh-CN" altLang="en-US" b="0" i="0" dirty="0">
                <a:solidFill>
                  <a:srgbClr val="1D2129"/>
                </a:solidFill>
                <a:effectLst/>
                <a:latin typeface="PingFangSC-Regular"/>
              </a:rPr>
              <a:t>）垂直和（</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文本的情况比（</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）无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情况更快地出现停止意愿。然而，在第二次分析中，当使用达到停止意愿最大水平的时间时，</a:t>
            </a:r>
            <a:r>
              <a:rPr lang="en-US" altLang="zh-CN" b="0" i="0" dirty="0">
                <a:solidFill>
                  <a:srgbClr val="1D2129"/>
                </a:solidFill>
                <a:effectLst/>
                <a:latin typeface="PingFangSC-Regular"/>
              </a:rPr>
              <a:t>(b) </a:t>
            </a:r>
            <a:r>
              <a:rPr lang="zh-CN" altLang="en-US" b="0" i="0" dirty="0">
                <a:solidFill>
                  <a:srgbClr val="1D2129"/>
                </a:solidFill>
                <a:effectLst/>
                <a:latin typeface="PingFangSC-Regular"/>
              </a:rPr>
              <a:t>水平并没有明显快于 </a:t>
            </a:r>
            <a:r>
              <a:rPr lang="en-US" altLang="zh-CN" b="0" i="0" dirty="0">
                <a:solidFill>
                  <a:srgbClr val="1D2129"/>
                </a:solidFill>
                <a:effectLst/>
                <a:latin typeface="PingFangSC-Regular"/>
              </a:rPr>
              <a:t>(a) </a:t>
            </a:r>
            <a:r>
              <a:rPr lang="zh-CN" altLang="en-US" b="0" i="0" dirty="0">
                <a:solidFill>
                  <a:srgbClr val="1D2129"/>
                </a:solidFill>
                <a:effectLst/>
                <a:latin typeface="PingFangSC-Regular"/>
              </a:rPr>
              <a:t>无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情况。</a:t>
            </a:r>
            <a:endParaRPr lang="zh-CN" altLang="en-US" dirty="0"/>
          </a:p>
        </p:txBody>
      </p:sp>
    </p:spTree>
    <p:extLst>
      <p:ext uri="{BB962C8B-B14F-4D97-AF65-F5344CB8AC3E}">
        <p14:creationId xmlns:p14="http://schemas.microsoft.com/office/powerpoint/2010/main" val="1411807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557082" y="1626687"/>
            <a:ext cx="8190546" cy="2308324"/>
          </a:xfrm>
          <a:prstGeom prst="rect">
            <a:avLst/>
          </a:prstGeom>
          <a:noFill/>
        </p:spPr>
        <p:txBody>
          <a:bodyPr wrap="square">
            <a:spAutoFit/>
          </a:bodyPr>
          <a:lstStyle/>
          <a:p>
            <a:r>
              <a:rPr lang="zh-CN" altLang="en-US" b="0" i="0" dirty="0">
                <a:solidFill>
                  <a:srgbClr val="1D2129"/>
                </a:solidFill>
                <a:effectLst/>
                <a:latin typeface="PingFangSC-Regular"/>
              </a:rPr>
              <a:t>文本效果：</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只有案例 </a:t>
            </a:r>
            <a:r>
              <a:rPr lang="en-US" altLang="zh-CN" b="0" i="0" dirty="0">
                <a:solidFill>
                  <a:srgbClr val="1D2129"/>
                </a:solidFill>
                <a:effectLst/>
                <a:latin typeface="PingFangSC-Regular"/>
              </a:rPr>
              <a:t>(d) </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文本的平均值小于 </a:t>
            </a:r>
            <a:r>
              <a:rPr lang="en-US" altLang="zh-CN" b="0" i="0" dirty="0">
                <a:solidFill>
                  <a:srgbClr val="1D2129"/>
                </a:solidFill>
                <a:effectLst/>
                <a:latin typeface="PingFangSC-Regular"/>
              </a:rPr>
              <a:t>18.2 </a:t>
            </a:r>
            <a:r>
              <a:rPr lang="zh-CN" altLang="en-US" b="0" i="0" dirty="0">
                <a:solidFill>
                  <a:srgbClr val="1D2129"/>
                </a:solidFill>
                <a:effectLst/>
                <a:latin typeface="PingFangSC-Regular"/>
              </a:rPr>
              <a:t>秒（视频中行人踏入的时刻）。这意味着，虽然水平和垂直光带呈现时的时间比没有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时更快，但感觉需要停止的速度不足以防止碰撞。</a:t>
            </a:r>
            <a:r>
              <a:rPr lang="en-US" altLang="zh-CN" b="0" i="0" dirty="0">
                <a:solidFill>
                  <a:srgbClr val="1D2129"/>
                </a:solidFill>
                <a:effectLst/>
                <a:latin typeface="PingFangSC-Regular"/>
              </a:rPr>
              <a:t>(c) </a:t>
            </a:r>
            <a:r>
              <a:rPr lang="zh-CN" altLang="en-US" b="0" i="0" dirty="0">
                <a:solidFill>
                  <a:srgbClr val="1D2129"/>
                </a:solidFill>
                <a:effectLst/>
                <a:latin typeface="PingFangSC-Regular"/>
              </a:rPr>
              <a:t>垂直与 </a:t>
            </a:r>
            <a:r>
              <a:rPr lang="en-US" altLang="zh-CN" b="0" i="0" dirty="0">
                <a:solidFill>
                  <a:srgbClr val="1D2129"/>
                </a:solidFill>
                <a:effectLst/>
                <a:latin typeface="PingFangSC-Regular"/>
              </a:rPr>
              <a:t>(d) </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文本以及 </a:t>
            </a:r>
            <a:r>
              <a:rPr lang="en-US" altLang="zh-CN" b="0" i="0" dirty="0">
                <a:solidFill>
                  <a:srgbClr val="1D2129"/>
                </a:solidFill>
                <a:effectLst/>
                <a:latin typeface="PingFangSC-Regular"/>
              </a:rPr>
              <a:t>(b) </a:t>
            </a:r>
            <a:r>
              <a:rPr lang="zh-CN" altLang="en-US" b="0" i="0" dirty="0">
                <a:solidFill>
                  <a:srgbClr val="1D2129"/>
                </a:solidFill>
                <a:effectLst/>
                <a:latin typeface="PingFangSC-Regular"/>
              </a:rPr>
              <a:t>水平与 </a:t>
            </a:r>
            <a:r>
              <a:rPr lang="en-US" altLang="zh-CN" b="0" i="0" dirty="0">
                <a:solidFill>
                  <a:srgbClr val="1D2129"/>
                </a:solidFill>
                <a:effectLst/>
                <a:latin typeface="PingFangSC-Regular"/>
              </a:rPr>
              <a:t>(d) </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文本的比较在两项分析中均显著 </a:t>
            </a:r>
            <a:r>
              <a:rPr lang="en-US" altLang="zh-CN" b="0" i="0" dirty="0">
                <a:solidFill>
                  <a:srgbClr val="1D2129"/>
                </a:solidFill>
                <a:effectLst/>
                <a:latin typeface="PingFangSC-Regular"/>
              </a:rPr>
              <a:t>( p</a:t>
            </a:r>
            <a:r>
              <a:rPr lang="zh-CN" altLang="en-US" b="0" i="0" dirty="0">
                <a:solidFill>
                  <a:srgbClr val="1D2129"/>
                </a:solidFill>
                <a:effectLst/>
                <a:latin typeface="PingFangSC-Regular"/>
              </a:rPr>
              <a:t>值</a:t>
            </a:r>
            <a:r>
              <a:rPr lang="en-US" altLang="zh-CN" b="0" i="0" dirty="0">
                <a:solidFill>
                  <a:srgbClr val="1D2129"/>
                </a:solidFill>
                <a:effectLst/>
                <a:latin typeface="PingFangSC-Regular"/>
              </a:rPr>
              <a:t>&lt; 0.001)</a:t>
            </a:r>
            <a:r>
              <a:rPr lang="zh-CN" altLang="en-US" b="0" i="0" dirty="0">
                <a:solidFill>
                  <a:srgbClr val="1D2129"/>
                </a:solidFill>
                <a:effectLst/>
                <a:latin typeface="PingFangSC-Regular"/>
              </a:rPr>
              <a:t>，这意味着文本信息的存在导致以更快的反应时间。当垂直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文本与无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进行比较时，平均差异为 </a:t>
            </a:r>
            <a:r>
              <a:rPr lang="en-US" altLang="zh-CN" b="0" i="0" dirty="0">
                <a:solidFill>
                  <a:srgbClr val="1D2129"/>
                </a:solidFill>
                <a:effectLst/>
                <a:latin typeface="PingFangSC-Regular"/>
              </a:rPr>
              <a:t>2.571 </a:t>
            </a:r>
            <a:r>
              <a:rPr lang="zh-CN" altLang="en-US" b="0" i="0" dirty="0">
                <a:solidFill>
                  <a:srgbClr val="1D2129"/>
                </a:solidFill>
                <a:effectLst/>
                <a:latin typeface="PingFangSC-Regular"/>
              </a:rPr>
              <a:t>秒。单独分析达到最大值的时间产生了类似的结果；将垂直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文本与无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进行比较时，差异为 </a:t>
            </a:r>
            <a:r>
              <a:rPr lang="en-US" altLang="zh-CN" b="0" i="0" dirty="0">
                <a:solidFill>
                  <a:srgbClr val="1D2129"/>
                </a:solidFill>
                <a:effectLst/>
                <a:latin typeface="PingFangSC-Regular"/>
              </a:rPr>
              <a:t>2.113 </a:t>
            </a:r>
            <a:r>
              <a:rPr lang="zh-CN" altLang="en-US" b="0" i="0" dirty="0">
                <a:solidFill>
                  <a:srgbClr val="1D2129"/>
                </a:solidFill>
                <a:effectLst/>
                <a:latin typeface="PingFangSC-Regular"/>
              </a:rPr>
              <a:t>秒。</a:t>
            </a:r>
            <a:endParaRPr lang="zh-CN" altLang="en-US" dirty="0"/>
          </a:p>
        </p:txBody>
      </p:sp>
    </p:spTree>
    <p:extLst>
      <p:ext uri="{BB962C8B-B14F-4D97-AF65-F5344CB8AC3E}">
        <p14:creationId xmlns:p14="http://schemas.microsoft.com/office/powerpoint/2010/main" val="1519148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386721" y="771630"/>
            <a:ext cx="8505567" cy="646331"/>
          </a:xfrm>
          <a:prstGeom prst="rect">
            <a:avLst/>
          </a:prstGeom>
          <a:noFill/>
        </p:spPr>
        <p:txBody>
          <a:bodyPr wrap="square">
            <a:spAutoFit/>
          </a:bodyPr>
          <a:lstStyle/>
          <a:p>
            <a:r>
              <a:rPr lang="zh-CN" altLang="en-US" b="0" i="0" dirty="0">
                <a:solidFill>
                  <a:srgbClr val="1D2129"/>
                </a:solidFill>
                <a:effectLst/>
                <a:latin typeface="PingFangSC-Regular"/>
              </a:rPr>
              <a:t>驾驶频率的影响</a:t>
            </a:r>
            <a:endParaRPr lang="en-US" altLang="zh-CN" b="0" i="0" dirty="0">
              <a:solidFill>
                <a:srgbClr val="1D2129"/>
              </a:solidFill>
              <a:effectLst/>
              <a:latin typeface="PingFangSC-Regular"/>
            </a:endParaRPr>
          </a:p>
          <a:p>
            <a:r>
              <a:rPr lang="zh-CN" altLang="en-US" dirty="0"/>
              <a:t>不同驾驶频率对</a:t>
            </a:r>
            <a:r>
              <a:rPr lang="en-US" altLang="zh-CN" dirty="0" err="1"/>
              <a:t>eHMI</a:t>
            </a:r>
            <a:r>
              <a:rPr lang="zh-CN" altLang="en-US" dirty="0"/>
              <a:t>没有交叉影响，但不同驾驶频率的行为差异比较明显</a:t>
            </a:r>
          </a:p>
        </p:txBody>
      </p:sp>
      <p:pic>
        <p:nvPicPr>
          <p:cNvPr id="3" name="图片 2">
            <a:extLst>
              <a:ext uri="{FF2B5EF4-FFF2-40B4-BE49-F238E27FC236}">
                <a16:creationId xmlns:a16="http://schemas.microsoft.com/office/drawing/2014/main" id="{412AA510-F8F2-C1DB-621A-408FB3112054}"/>
              </a:ext>
            </a:extLst>
          </p:cNvPr>
          <p:cNvPicPr>
            <a:picLocks noChangeAspect="1"/>
          </p:cNvPicPr>
          <p:nvPr/>
        </p:nvPicPr>
        <p:blipFill>
          <a:blip r:embed="rId3"/>
          <a:stretch>
            <a:fillRect/>
          </a:stretch>
        </p:blipFill>
        <p:spPr>
          <a:xfrm>
            <a:off x="2456859" y="1818463"/>
            <a:ext cx="4587638" cy="2659610"/>
          </a:xfrm>
          <a:prstGeom prst="rect">
            <a:avLst/>
          </a:prstGeom>
        </p:spPr>
      </p:pic>
      <p:sp>
        <p:nvSpPr>
          <p:cNvPr id="8" name="文本框 7">
            <a:extLst>
              <a:ext uri="{FF2B5EF4-FFF2-40B4-BE49-F238E27FC236}">
                <a16:creationId xmlns:a16="http://schemas.microsoft.com/office/drawing/2014/main" id="{1B867CA9-9E8A-F806-397E-63BD484CAD7A}"/>
              </a:ext>
            </a:extLst>
          </p:cNvPr>
          <p:cNvSpPr txBox="1"/>
          <p:nvPr/>
        </p:nvSpPr>
        <p:spPr>
          <a:xfrm>
            <a:off x="1963734" y="4572357"/>
            <a:ext cx="5080763" cy="369332"/>
          </a:xfrm>
          <a:prstGeom prst="rect">
            <a:avLst/>
          </a:prstGeom>
          <a:noFill/>
        </p:spPr>
        <p:txBody>
          <a:bodyPr wrap="square">
            <a:spAutoFit/>
          </a:bodyPr>
          <a:lstStyle/>
          <a:p>
            <a:r>
              <a:rPr lang="zh-CN" altLang="en-US" dirty="0"/>
              <a:t>根据驾驶频率，停车意愿达到第 </a:t>
            </a:r>
            <a:r>
              <a:rPr lang="en-US" altLang="zh-CN" dirty="0"/>
              <a:t>4 </a:t>
            </a:r>
            <a:r>
              <a:rPr lang="zh-CN" altLang="en-US" dirty="0"/>
              <a:t>级所需的时间</a:t>
            </a:r>
          </a:p>
        </p:txBody>
      </p:sp>
    </p:spTree>
    <p:extLst>
      <p:ext uri="{BB962C8B-B14F-4D97-AF65-F5344CB8AC3E}">
        <p14:creationId xmlns:p14="http://schemas.microsoft.com/office/powerpoint/2010/main" val="12209225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386721" y="771630"/>
            <a:ext cx="8505567" cy="1200329"/>
          </a:xfrm>
          <a:prstGeom prst="rect">
            <a:avLst/>
          </a:prstGeom>
          <a:noFill/>
        </p:spPr>
        <p:txBody>
          <a:bodyPr wrap="square">
            <a:spAutoFit/>
          </a:bodyPr>
          <a:lstStyle/>
          <a:p>
            <a:r>
              <a:rPr lang="zh-CN" altLang="en-US" b="0" i="0" dirty="0">
                <a:solidFill>
                  <a:srgbClr val="1D2129"/>
                </a:solidFill>
                <a:effectLst/>
                <a:latin typeface="PingFangSC-Regular"/>
              </a:rPr>
              <a:t>在驾驶频率较低的组（</a:t>
            </a:r>
            <a:r>
              <a:rPr lang="en-US" altLang="zh-CN" b="0" i="0" dirty="0">
                <a:solidFill>
                  <a:srgbClr val="1D2129"/>
                </a:solidFill>
                <a:effectLst/>
                <a:latin typeface="PingFangSC-Regular"/>
              </a:rPr>
              <a:t>n =18</a:t>
            </a:r>
            <a:r>
              <a:rPr lang="zh-CN" altLang="en-US" b="0" i="0" dirty="0">
                <a:solidFill>
                  <a:srgbClr val="1D2129"/>
                </a:solidFill>
                <a:effectLst/>
                <a:latin typeface="PingFangSC-Regular"/>
              </a:rPr>
              <a:t>）中，垂直</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文本与其他三种情况的差异均显著。可以说，</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上的抽象信息对于不经常开车或没有驾驶执照的人来说更加模糊，最好在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上写上清晰的文字。没有文本的三个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（无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、水平和垂直）之间的平均差异比有文本的 </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（垂直 </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文本）分别长 </a:t>
            </a:r>
            <a:r>
              <a:rPr lang="en-US" altLang="zh-CN" b="0" i="0" dirty="0">
                <a:solidFill>
                  <a:srgbClr val="1D2129"/>
                </a:solidFill>
                <a:effectLst/>
                <a:latin typeface="PingFangSC-Regular"/>
              </a:rPr>
              <a:t>2.674</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2.307 </a:t>
            </a:r>
            <a:r>
              <a:rPr lang="zh-CN" altLang="en-US" b="0" i="0" dirty="0">
                <a:solidFill>
                  <a:srgbClr val="1D2129"/>
                </a:solidFill>
                <a:effectLst/>
                <a:latin typeface="PingFangSC-Regular"/>
              </a:rPr>
              <a:t>和 </a:t>
            </a:r>
            <a:r>
              <a:rPr lang="en-US" altLang="zh-CN" b="0" i="0" dirty="0">
                <a:solidFill>
                  <a:srgbClr val="1D2129"/>
                </a:solidFill>
                <a:effectLst/>
                <a:latin typeface="PingFangSC-Regular"/>
              </a:rPr>
              <a:t>1.767 </a:t>
            </a:r>
            <a:r>
              <a:rPr lang="zh-CN" altLang="en-US" b="0" i="0" dirty="0">
                <a:solidFill>
                  <a:srgbClr val="1D2129"/>
                </a:solidFill>
                <a:effectLst/>
                <a:latin typeface="PingFangSC-Regular"/>
              </a:rPr>
              <a:t>秒。</a:t>
            </a:r>
            <a:endParaRPr lang="zh-CN" altLang="en-US" dirty="0"/>
          </a:p>
        </p:txBody>
      </p:sp>
      <p:pic>
        <p:nvPicPr>
          <p:cNvPr id="4" name="图片 3">
            <a:extLst>
              <a:ext uri="{FF2B5EF4-FFF2-40B4-BE49-F238E27FC236}">
                <a16:creationId xmlns:a16="http://schemas.microsoft.com/office/drawing/2014/main" id="{B160A8D9-B8F2-AE49-8FB2-EC3F69369575}"/>
              </a:ext>
            </a:extLst>
          </p:cNvPr>
          <p:cNvPicPr>
            <a:picLocks noChangeAspect="1"/>
          </p:cNvPicPr>
          <p:nvPr/>
        </p:nvPicPr>
        <p:blipFill>
          <a:blip r:embed="rId3"/>
          <a:stretch>
            <a:fillRect/>
          </a:stretch>
        </p:blipFill>
        <p:spPr>
          <a:xfrm>
            <a:off x="566733" y="2181362"/>
            <a:ext cx="8041532" cy="2200554"/>
          </a:xfrm>
          <a:prstGeom prst="rect">
            <a:avLst/>
          </a:prstGeom>
        </p:spPr>
      </p:pic>
      <p:sp>
        <p:nvSpPr>
          <p:cNvPr id="10" name="文本框 9">
            <a:extLst>
              <a:ext uri="{FF2B5EF4-FFF2-40B4-BE49-F238E27FC236}">
                <a16:creationId xmlns:a16="http://schemas.microsoft.com/office/drawing/2014/main" id="{17EA14DD-E10F-7B4C-41CF-4EAF56F1D09D}"/>
              </a:ext>
            </a:extLst>
          </p:cNvPr>
          <p:cNvSpPr txBox="1"/>
          <p:nvPr/>
        </p:nvSpPr>
        <p:spPr>
          <a:xfrm>
            <a:off x="1601802" y="4371870"/>
            <a:ext cx="6322265" cy="646331"/>
          </a:xfrm>
          <a:prstGeom prst="rect">
            <a:avLst/>
          </a:prstGeom>
          <a:noFill/>
        </p:spPr>
        <p:txBody>
          <a:bodyPr wrap="square">
            <a:spAutoFit/>
          </a:bodyPr>
          <a:lstStyle/>
          <a:p>
            <a:r>
              <a:rPr lang="zh-CN" altLang="en-US" dirty="0"/>
              <a:t>事后比较的时间，直到达到低频驾驶组内的停车意愿最大值</a:t>
            </a:r>
          </a:p>
          <a:p>
            <a:endParaRPr lang="zh-CN" altLang="en-US" dirty="0"/>
          </a:p>
        </p:txBody>
      </p:sp>
    </p:spTree>
    <p:extLst>
      <p:ext uri="{BB962C8B-B14F-4D97-AF65-F5344CB8AC3E}">
        <p14:creationId xmlns:p14="http://schemas.microsoft.com/office/powerpoint/2010/main" val="2477161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566733" y="1491678"/>
            <a:ext cx="8190546" cy="2308324"/>
          </a:xfrm>
          <a:prstGeom prst="rect">
            <a:avLst/>
          </a:prstGeom>
          <a:noFill/>
        </p:spPr>
        <p:txBody>
          <a:bodyPr wrap="square">
            <a:spAutoFit/>
          </a:bodyPr>
          <a:lstStyle/>
          <a:p>
            <a:r>
              <a:rPr lang="zh-CN" altLang="en-US" b="0" i="0" dirty="0">
                <a:solidFill>
                  <a:srgbClr val="1D2129"/>
                </a:solidFill>
                <a:effectLst/>
                <a:latin typeface="PingFangSC-Regular"/>
              </a:rPr>
              <a:t>本文考虑了一种混合情况，其中手动操作的汽车、乱穿马路的人和停放的自动驾驶汽车相互作用。在这个特定的用例中，未来自动驾驶汽车的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b="0" i="0" dirty="0">
                <a:solidFill>
                  <a:srgbClr val="1D2129"/>
                </a:solidFill>
                <a:effectLst/>
                <a:latin typeface="PingFangSC-Regular"/>
              </a:rPr>
              <a:t>设计将在提高行人的安全方面发挥关键作用。由于一系列停放或停止的车辆，弱势道路使用者 </a:t>
            </a:r>
            <a:r>
              <a:rPr lang="en-US" altLang="zh-CN" b="0" i="0" dirty="0">
                <a:solidFill>
                  <a:srgbClr val="1D2129"/>
                </a:solidFill>
                <a:effectLst/>
                <a:latin typeface="PingFangSC-Regular"/>
              </a:rPr>
              <a:t>(VRU) </a:t>
            </a:r>
            <a:r>
              <a:rPr lang="zh-CN" altLang="en-US" b="0" i="0" dirty="0">
                <a:solidFill>
                  <a:srgbClr val="1D2129"/>
                </a:solidFill>
                <a:effectLst/>
                <a:latin typeface="PingFangSC-Regular"/>
              </a:rPr>
              <a:t>通常无法看到交通流量，这是致命交通碰撞事故的常见原因。出于同样的原因，驾驶员也看不到从侧面驶来的行人或汽车。根据实验室测试推断，经过测试的 </a:t>
            </a:r>
            <a:r>
              <a:rPr lang="en-US" altLang="zh-CN" b="0" i="0" dirty="0" err="1">
                <a:solidFill>
                  <a:srgbClr val="1D2129"/>
                </a:solidFill>
                <a:effectLst/>
                <a:latin typeface="PingFangSC-Regular"/>
              </a:rPr>
              <a:t>eHMI</a:t>
            </a:r>
            <a:r>
              <a:rPr lang="en-US" altLang="zh-CN" b="0" i="0" dirty="0">
                <a:solidFill>
                  <a:srgbClr val="1D2129"/>
                </a:solidFill>
                <a:effectLst/>
                <a:latin typeface="PingFangSC-Regular"/>
              </a:rPr>
              <a:t> </a:t>
            </a:r>
            <a:r>
              <a:rPr lang="zh-CN" altLang="en-US" dirty="0">
                <a:solidFill>
                  <a:srgbClr val="1D2129"/>
                </a:solidFill>
                <a:latin typeface="PingFangSC-Regular"/>
              </a:rPr>
              <a:t>显著</a:t>
            </a:r>
            <a:r>
              <a:rPr lang="zh-CN" altLang="en-US" b="0" i="0" dirty="0">
                <a:solidFill>
                  <a:srgbClr val="1D2129"/>
                </a:solidFill>
                <a:effectLst/>
                <a:latin typeface="PingFangSC-Regular"/>
              </a:rPr>
              <a:t>缩短了手动驾驶汽车驾驶员的感知响应时间 </a:t>
            </a:r>
            <a:r>
              <a:rPr lang="en-US" altLang="zh-CN" b="0" i="0" dirty="0">
                <a:solidFill>
                  <a:srgbClr val="1D2129"/>
                </a:solidFill>
                <a:effectLst/>
                <a:latin typeface="PingFangSC-Regular"/>
              </a:rPr>
              <a:t>(PRT)</a:t>
            </a:r>
            <a:r>
              <a:rPr lang="zh-CN" altLang="en-US" b="0" i="0" dirty="0">
                <a:solidFill>
                  <a:srgbClr val="1D2129"/>
                </a:solidFill>
                <a:effectLst/>
                <a:latin typeface="PingFangSC-Regular"/>
              </a:rPr>
              <a:t>。尽管仅限于实验室测试，但研究结果对探索未来自动驾驶汽车在城市环境中发挥的作用具有重要意义。</a:t>
            </a:r>
            <a:endParaRPr lang="zh-CN" altLang="en-US" dirty="0"/>
          </a:p>
        </p:txBody>
      </p:sp>
    </p:spTree>
    <p:extLst>
      <p:ext uri="{BB962C8B-B14F-4D97-AF65-F5344CB8AC3E}">
        <p14:creationId xmlns:p14="http://schemas.microsoft.com/office/powerpoint/2010/main" val="406617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454225" y="2166723"/>
            <a:ext cx="8235549" cy="646331"/>
          </a:xfrm>
          <a:prstGeom prst="rect">
            <a:avLst/>
          </a:prstGeom>
          <a:noFill/>
        </p:spPr>
        <p:txBody>
          <a:bodyPr wrap="square" rtlCol="0">
            <a:spAutoFit/>
          </a:bodyPr>
          <a:lstStyle/>
          <a:p>
            <a:r>
              <a:rPr lang="zh-CN" altLang="en-US" dirty="0"/>
              <a:t>由于</a:t>
            </a:r>
            <a:r>
              <a:rPr lang="en-US" altLang="zh-CN" dirty="0" err="1"/>
              <a:t>eHMI</a:t>
            </a:r>
            <a:r>
              <a:rPr lang="zh-CN" altLang="en-US" dirty="0"/>
              <a:t>倾向于应用于更智能的移动，因此如果在完全自动驾驶成为现实之前，在人类驾驶的</a:t>
            </a:r>
            <a:r>
              <a:rPr lang="en-US" altLang="zh-CN" dirty="0"/>
              <a:t>2</a:t>
            </a:r>
            <a:r>
              <a:rPr lang="zh-CN" altLang="en-US" dirty="0"/>
              <a:t>至</a:t>
            </a:r>
            <a:r>
              <a:rPr lang="en-US" altLang="zh-CN" dirty="0"/>
              <a:t>3</a:t>
            </a:r>
            <a:r>
              <a:rPr lang="zh-CN" altLang="en-US" dirty="0"/>
              <a:t>级自动驾驶车辆中标准化</a:t>
            </a:r>
            <a:r>
              <a:rPr lang="en-US" altLang="zh-CN" dirty="0" err="1"/>
              <a:t>eHMI</a:t>
            </a:r>
            <a:r>
              <a:rPr lang="zh-CN" altLang="en-US" dirty="0"/>
              <a:t>，预计将更有效地预防事故。</a:t>
            </a:r>
          </a:p>
        </p:txBody>
      </p:sp>
    </p:spTree>
    <p:extLst>
      <p:ext uri="{BB962C8B-B14F-4D97-AF65-F5344CB8AC3E}">
        <p14:creationId xmlns:p14="http://schemas.microsoft.com/office/powerpoint/2010/main" val="2828294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54225" y="1694587"/>
            <a:ext cx="8235549" cy="1754326"/>
          </a:xfrm>
          <a:prstGeom prst="rect">
            <a:avLst/>
          </a:prstGeom>
          <a:noFill/>
        </p:spPr>
        <p:txBody>
          <a:bodyPr wrap="square" rtlCol="0">
            <a:spAutoFit/>
          </a:bodyPr>
          <a:lstStyle/>
          <a:p>
            <a:r>
              <a:rPr lang="zh-CN" altLang="en-US" dirty="0">
                <a:latin typeface="宋体" panose="02010600030101010101" pitchFamily="2" charset="-122"/>
              </a:rPr>
              <a:t>近年来，外部交互接口</a:t>
            </a:r>
            <a:r>
              <a:rPr lang="en-US" altLang="zh-CN" dirty="0">
                <a:latin typeface="宋体" panose="02010600030101010101" pitchFamily="2" charset="-122"/>
              </a:rPr>
              <a:t>(</a:t>
            </a:r>
            <a:r>
              <a:rPr lang="en-US" altLang="zh-CN" dirty="0" err="1">
                <a:latin typeface="宋体" panose="02010600030101010101" pitchFamily="2" charset="-122"/>
              </a:rPr>
              <a:t>eHMI</a:t>
            </a:r>
            <a:r>
              <a:rPr lang="en-US" altLang="zh-CN" dirty="0">
                <a:latin typeface="宋体" panose="02010600030101010101" pitchFamily="2" charset="-122"/>
              </a:rPr>
              <a:t>)</a:t>
            </a:r>
            <a:r>
              <a:rPr lang="zh-CN" altLang="en-US" dirty="0">
                <a:latin typeface="宋体" panose="02010600030101010101" pitchFamily="2" charset="-122"/>
              </a:rPr>
              <a:t>的重要性越来越大。目前，大多数</a:t>
            </a:r>
            <a:r>
              <a:rPr lang="en-US" altLang="zh-CN" dirty="0" err="1">
                <a:latin typeface="宋体" panose="02010600030101010101" pitchFamily="2" charset="-122"/>
              </a:rPr>
              <a:t>eHMI</a:t>
            </a:r>
            <a:r>
              <a:rPr lang="zh-CN" altLang="en-US" dirty="0">
                <a:latin typeface="宋体" panose="02010600030101010101" pitchFamily="2" charset="-122"/>
              </a:rPr>
              <a:t>概念都侧重于向十字路口的行人传达自动驾驶汽车</a:t>
            </a:r>
            <a:r>
              <a:rPr lang="en-US" altLang="zh-CN" dirty="0">
                <a:latin typeface="宋体" panose="02010600030101010101" pitchFamily="2" charset="-122"/>
              </a:rPr>
              <a:t>(AV)</a:t>
            </a:r>
            <a:r>
              <a:rPr lang="zh-CN" altLang="en-US" dirty="0">
                <a:latin typeface="宋体" panose="02010600030101010101" pitchFamily="2" charset="-122"/>
              </a:rPr>
              <a:t>的让路意图。然而，根据以往的研究，行人在人行横道上主要依赖于车辆的运动信息</a:t>
            </a:r>
            <a:r>
              <a:rPr lang="en-US" altLang="zh-CN" dirty="0">
                <a:latin typeface="宋体" panose="02010600030101010101" pitchFamily="2" charset="-122"/>
              </a:rPr>
              <a:t>(</a:t>
            </a:r>
            <a:r>
              <a:rPr lang="zh-CN" altLang="en-US" dirty="0">
                <a:latin typeface="宋体" panose="02010600030101010101" pitchFamily="2" charset="-122"/>
              </a:rPr>
              <a:t>隐式通信</a:t>
            </a:r>
            <a:r>
              <a:rPr lang="en-US" altLang="zh-CN" dirty="0">
                <a:latin typeface="宋体" panose="02010600030101010101" pitchFamily="2" charset="-122"/>
              </a:rPr>
              <a:t>)</a:t>
            </a:r>
            <a:r>
              <a:rPr lang="zh-CN" altLang="en-US" dirty="0">
                <a:latin typeface="宋体" panose="02010600030101010101" pitchFamily="2" charset="-122"/>
              </a:rPr>
              <a:t>，而不是</a:t>
            </a:r>
            <a:r>
              <a:rPr lang="en-US" altLang="zh-CN" dirty="0" err="1">
                <a:latin typeface="宋体" panose="02010600030101010101" pitchFamily="2" charset="-122"/>
              </a:rPr>
              <a:t>eHMIs</a:t>
            </a:r>
            <a:r>
              <a:rPr lang="zh-CN" altLang="en-US" dirty="0">
                <a:latin typeface="宋体" panose="02010600030101010101" pitchFamily="2" charset="-122"/>
              </a:rPr>
              <a:t>的信息</a:t>
            </a:r>
            <a:r>
              <a:rPr lang="en-US" altLang="zh-CN" dirty="0">
                <a:latin typeface="宋体" panose="02010600030101010101" pitchFamily="2" charset="-122"/>
              </a:rPr>
              <a:t>(</a:t>
            </a:r>
            <a:r>
              <a:rPr lang="zh-CN" altLang="en-US" dirty="0">
                <a:latin typeface="宋体" panose="02010600030101010101" pitchFamily="2" charset="-122"/>
              </a:rPr>
              <a:t>显式通信</a:t>
            </a:r>
            <a:r>
              <a:rPr lang="en-US" altLang="zh-CN" dirty="0">
                <a:latin typeface="宋体" panose="02010600030101010101" pitchFamily="2" charset="-122"/>
              </a:rPr>
              <a:t>)</a:t>
            </a:r>
            <a:r>
              <a:rPr lang="zh-CN" altLang="en-US" dirty="0">
                <a:latin typeface="宋体" panose="02010600030101010101" pitchFamily="2" charset="-122"/>
              </a:rPr>
              <a:t>。与之前的研究不同，本文考虑了一种混合情况，即手动驾驶汽车、乱穿马路者和停放的自动驾驶汽车相互作用。在这个特定的用例中，未来自动驾驶汽车的</a:t>
            </a:r>
            <a:r>
              <a:rPr lang="en-US" altLang="zh-CN" dirty="0" err="1">
                <a:latin typeface="宋体" panose="02010600030101010101" pitchFamily="2" charset="-122"/>
              </a:rPr>
              <a:t>eHMI</a:t>
            </a:r>
            <a:r>
              <a:rPr lang="zh-CN" altLang="en-US" dirty="0">
                <a:latin typeface="宋体" panose="02010600030101010101" pitchFamily="2" charset="-122"/>
              </a:rPr>
              <a:t>设计将在提高行人安全方面发挥关键作用。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54331" y="1986711"/>
            <a:ext cx="7830522" cy="1477328"/>
          </a:xfrm>
          <a:prstGeom prst="rect">
            <a:avLst/>
          </a:prstGeom>
          <a:noFill/>
        </p:spPr>
        <p:txBody>
          <a:bodyPr wrap="square">
            <a:spAutoFit/>
          </a:bodyPr>
          <a:lstStyle/>
          <a:p>
            <a:r>
              <a:rPr lang="en-US" altLang="zh-CN" dirty="0">
                <a:solidFill>
                  <a:srgbClr val="000000"/>
                </a:solidFill>
                <a:latin typeface="Times New Roman" panose="02020603050405020304" pitchFamily="18" charset="0"/>
              </a:rPr>
              <a:t>Autonomous vehicles (AVs)</a:t>
            </a:r>
            <a:r>
              <a:rPr lang="zh-CN" altLang="en-US" b="0" i="0" dirty="0">
                <a:solidFill>
                  <a:srgbClr val="1D2129"/>
                </a:solidFill>
                <a:effectLst/>
                <a:latin typeface="PingFangSC-Regular"/>
              </a:rPr>
              <a:t>是能够感知其环境并在没有人工输入的情况下安全移动的车辆。它们也被称为</a:t>
            </a:r>
            <a:r>
              <a:rPr lang="en-US" altLang="zh-CN" b="0" i="0" dirty="0">
                <a:solidFill>
                  <a:srgbClr val="1D2129"/>
                </a:solidFill>
                <a:effectLst/>
                <a:latin typeface="PingFangSC-Regular"/>
              </a:rPr>
              <a:t>connected and autonomous vehicles (CAVs)</a:t>
            </a:r>
            <a:r>
              <a:rPr lang="zh-CN" altLang="en-US" dirty="0">
                <a:solidFill>
                  <a:srgbClr val="1D2129"/>
                </a:solidFill>
                <a:latin typeface="PingFangSC-Regular"/>
              </a:rPr>
              <a:t>。</a:t>
            </a:r>
            <a:endParaRPr lang="en-US" altLang="zh-CN" dirty="0">
              <a:solidFill>
                <a:srgbClr val="1D2129"/>
              </a:solidFill>
              <a:latin typeface="PingFangSC-Regular"/>
            </a:endParaRPr>
          </a:p>
          <a:p>
            <a:r>
              <a:rPr lang="en-US" altLang="zh-CN" dirty="0">
                <a:latin typeface="Times New Roman" panose="02020603050405020304" pitchFamily="18" charset="0"/>
              </a:rPr>
              <a:t>Automated vehicle</a:t>
            </a:r>
            <a:r>
              <a:rPr lang="zh-CN" altLang="en-US" b="0" i="0" dirty="0">
                <a:solidFill>
                  <a:srgbClr val="1D2129"/>
                </a:solidFill>
                <a:effectLst/>
                <a:latin typeface="PingFangSC-Regular"/>
              </a:rPr>
              <a:t>是一个更广泛的术语，指任何配备了纵向和横向车辆控制的驾驶自动化技术的车辆，至少在某些驾驶情况下可以将驾驶员从驾驶任务中解放出来。</a:t>
            </a:r>
            <a:endParaRPr lang="zh-CN" altLang="en-US" dirty="0">
              <a:latin typeface="Times New Roman" panose="02020603050405020304" pitchFamily="18" charset="0"/>
            </a:endParaRPr>
          </a:p>
        </p:txBody>
      </p:sp>
      <p:sp>
        <p:nvSpPr>
          <p:cNvPr id="3" name="文本框 2">
            <a:extLst>
              <a:ext uri="{FF2B5EF4-FFF2-40B4-BE49-F238E27FC236}">
                <a16:creationId xmlns:a16="http://schemas.microsoft.com/office/drawing/2014/main" id="{0513C271-86DF-E313-128D-99A108836E40}"/>
              </a:ext>
            </a:extLst>
          </p:cNvPr>
          <p:cNvSpPr txBox="1"/>
          <p:nvPr/>
        </p:nvSpPr>
        <p:spPr>
          <a:xfrm>
            <a:off x="476727" y="739843"/>
            <a:ext cx="4580020" cy="369332"/>
          </a:xfrm>
          <a:prstGeom prst="rect">
            <a:avLst/>
          </a:prstGeom>
          <a:noFill/>
        </p:spPr>
        <p:txBody>
          <a:bodyPr wrap="square">
            <a:spAutoFit/>
          </a:bodyPr>
          <a:lstStyle/>
          <a:p>
            <a:r>
              <a:rPr lang="zh-CN" altLang="en-US" dirty="0"/>
              <a:t>Automated Vehicle vs. Autonomous Vehicle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54331" y="1986711"/>
            <a:ext cx="7830522" cy="1477328"/>
          </a:xfrm>
          <a:prstGeom prst="rect">
            <a:avLst/>
          </a:prstGeom>
          <a:noFill/>
        </p:spPr>
        <p:txBody>
          <a:bodyPr wrap="square">
            <a:spAutoFit/>
          </a:bodyPr>
          <a:lstStyle/>
          <a:p>
            <a:r>
              <a:rPr lang="en-US" altLang="zh-CN" dirty="0" err="1">
                <a:solidFill>
                  <a:srgbClr val="000000"/>
                </a:solidFill>
                <a:latin typeface="Times New Roman" panose="02020603050405020304" pitchFamily="18" charset="0"/>
              </a:rPr>
              <a:t>iHMI</a:t>
            </a:r>
            <a:r>
              <a:rPr lang="zh-CN" altLang="en-US" dirty="0">
                <a:solidFill>
                  <a:srgbClr val="000000"/>
                </a:solidFill>
                <a:latin typeface="Times New Roman" panose="02020603050405020304" pitchFamily="18" charset="0"/>
              </a:rPr>
              <a:t>是位于车辆内部的内部人机界面，用于与车载用户</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或驾驶员，当驾驶不是自动驾驶时</a:t>
            </a:r>
            <a:r>
              <a:rPr lang="en-US" altLang="zh-CN" dirty="0">
                <a:solidFill>
                  <a:srgbClr val="000000"/>
                </a:solidFill>
                <a:latin typeface="Times New Roman" panose="02020603050405020304" pitchFamily="18" charset="0"/>
              </a:rPr>
              <a:t>)</a:t>
            </a:r>
            <a:r>
              <a:rPr lang="zh-CN" altLang="en-US" dirty="0">
                <a:solidFill>
                  <a:srgbClr val="000000"/>
                </a:solidFill>
                <a:latin typeface="Times New Roman" panose="02020603050405020304" pitchFamily="18" charset="0"/>
              </a:rPr>
              <a:t>进行通信。</a:t>
            </a:r>
            <a:endParaRPr lang="en-US" altLang="zh-CN" dirty="0">
              <a:solidFill>
                <a:srgbClr val="000000"/>
              </a:solidFill>
              <a:latin typeface="Times New Roman" panose="02020603050405020304" pitchFamily="18" charset="0"/>
            </a:endParaRPr>
          </a:p>
          <a:p>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是位于车辆外部的外部人机界面，用于与周围交通参与者进行通信。更具体地说，</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被定义为从车辆外部可感知到的与另一个人类道路使用者进行通信或交互的任何界面</a:t>
            </a:r>
            <a:r>
              <a:rPr lang="zh-CN" altLang="en-US" b="0" i="0" dirty="0">
                <a:solidFill>
                  <a:srgbClr val="000000"/>
                </a:solidFill>
                <a:effectLst/>
                <a:latin typeface="Times New Roman" panose="02020603050405020304" pitchFamily="18" charset="0"/>
              </a:rPr>
              <a:t>。</a:t>
            </a:r>
            <a:endParaRPr lang="zh-CN" altLang="en-US" dirty="0">
              <a:latin typeface="Times New Roman" panose="02020603050405020304" pitchFamily="18" charset="0"/>
            </a:endParaRPr>
          </a:p>
        </p:txBody>
      </p:sp>
      <p:sp>
        <p:nvSpPr>
          <p:cNvPr id="3" name="文本框 2">
            <a:extLst>
              <a:ext uri="{FF2B5EF4-FFF2-40B4-BE49-F238E27FC236}">
                <a16:creationId xmlns:a16="http://schemas.microsoft.com/office/drawing/2014/main" id="{0513C271-86DF-E313-128D-99A108836E40}"/>
              </a:ext>
            </a:extLst>
          </p:cNvPr>
          <p:cNvSpPr txBox="1"/>
          <p:nvPr/>
        </p:nvSpPr>
        <p:spPr>
          <a:xfrm>
            <a:off x="476727" y="739843"/>
            <a:ext cx="4580020" cy="369332"/>
          </a:xfrm>
          <a:prstGeom prst="rect">
            <a:avLst/>
          </a:prstGeom>
          <a:noFill/>
        </p:spPr>
        <p:txBody>
          <a:bodyPr wrap="square">
            <a:spAutoFit/>
          </a:bodyPr>
          <a:lstStyle/>
          <a:p>
            <a:r>
              <a:rPr lang="en-US" altLang="zh-CN" dirty="0" err="1"/>
              <a:t>iHMI</a:t>
            </a:r>
            <a:r>
              <a:rPr lang="en-US" altLang="zh-CN" dirty="0"/>
              <a:t> vs. </a:t>
            </a:r>
            <a:r>
              <a:rPr lang="en-US" altLang="zh-CN" dirty="0" err="1"/>
              <a:t>eHMI</a:t>
            </a:r>
            <a:endParaRPr lang="zh-CN" altLang="en-US" dirty="0"/>
          </a:p>
        </p:txBody>
      </p:sp>
    </p:spTree>
    <p:extLst>
      <p:ext uri="{BB962C8B-B14F-4D97-AF65-F5344CB8AC3E}">
        <p14:creationId xmlns:p14="http://schemas.microsoft.com/office/powerpoint/2010/main" val="2175588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11736" y="1851702"/>
            <a:ext cx="7830522" cy="1477328"/>
          </a:xfrm>
          <a:prstGeom prst="rect">
            <a:avLst/>
          </a:prstGeom>
          <a:noFill/>
        </p:spPr>
        <p:txBody>
          <a:bodyPr wrap="square">
            <a:spAutoFit/>
          </a:bodyPr>
          <a:lstStyle/>
          <a:p>
            <a:r>
              <a:rPr lang="en-US" altLang="zh-CN" dirty="0">
                <a:solidFill>
                  <a:srgbClr val="000000"/>
                </a:solidFill>
                <a:latin typeface="Times New Roman" panose="02020603050405020304" pitchFamily="18" charset="0"/>
              </a:rPr>
              <a:t>Vulnerable road users (VRU)</a:t>
            </a:r>
            <a:r>
              <a:rPr lang="zh-CN" altLang="en-US" dirty="0">
                <a:solidFill>
                  <a:srgbClr val="000000"/>
                </a:solidFill>
                <a:latin typeface="Times New Roman" panose="02020603050405020304" pitchFamily="18" charset="0"/>
              </a:rPr>
              <a:t>：</a:t>
            </a:r>
            <a:r>
              <a:rPr lang="zh-CN" altLang="en-US" b="0" i="0" dirty="0">
                <a:solidFill>
                  <a:srgbClr val="1D2129"/>
                </a:solidFill>
                <a:effectLst/>
                <a:latin typeface="PingFangSC-Regular"/>
              </a:rPr>
              <a:t>弱势道路使用者被定义为非机动道路使用者，如行人和骑自行车的人，以及骑摩托车的人和行动不便或定向能力低下的人。</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为了提高道路使用者在道路交通碰撞中的安全，可以更具体地将易受伤害的道路使用者定义为在涉及没有保护外壳的车辆的碰撞中出现的道路使用者。</a:t>
            </a:r>
            <a:endParaRPr lang="en-US" altLang="zh-CN" b="0" i="0" dirty="0">
              <a:solidFill>
                <a:srgbClr val="1D2129"/>
              </a:solidFill>
              <a:effectLst/>
              <a:latin typeface="PingFangSC-Regular"/>
            </a:endParaRPr>
          </a:p>
          <a:p>
            <a:r>
              <a:rPr lang="en-US" altLang="zh-CN" dirty="0">
                <a:latin typeface="Times New Roman" panose="02020603050405020304" pitchFamily="18" charset="0"/>
              </a:rPr>
              <a:t>other road users (ORU),</a:t>
            </a:r>
            <a:r>
              <a:rPr lang="zh-CN" altLang="en-US" b="0" i="0" dirty="0">
                <a:solidFill>
                  <a:srgbClr val="1D2129"/>
                </a:solidFill>
                <a:effectLst/>
                <a:latin typeface="PingFangSC-Regular"/>
              </a:rPr>
              <a:t>其他道路使用者</a:t>
            </a:r>
            <a:r>
              <a:rPr lang="zh-CN" altLang="en-US" dirty="0">
                <a:solidFill>
                  <a:srgbClr val="1D2129"/>
                </a:solidFill>
                <a:latin typeface="PingFangSC-Regular"/>
              </a:rPr>
              <a:t>。</a:t>
            </a:r>
            <a:endParaRPr lang="zh-CN" altLang="en-US" dirty="0">
              <a:latin typeface="Times New Roman" panose="02020603050405020304" pitchFamily="18" charset="0"/>
            </a:endParaRPr>
          </a:p>
        </p:txBody>
      </p:sp>
      <p:sp>
        <p:nvSpPr>
          <p:cNvPr id="3" name="文本框 2">
            <a:extLst>
              <a:ext uri="{FF2B5EF4-FFF2-40B4-BE49-F238E27FC236}">
                <a16:creationId xmlns:a16="http://schemas.microsoft.com/office/drawing/2014/main" id="{0513C271-86DF-E313-128D-99A108836E40}"/>
              </a:ext>
            </a:extLst>
          </p:cNvPr>
          <p:cNvSpPr txBox="1"/>
          <p:nvPr/>
        </p:nvSpPr>
        <p:spPr>
          <a:xfrm>
            <a:off x="476727" y="739843"/>
            <a:ext cx="4580020" cy="369332"/>
          </a:xfrm>
          <a:prstGeom prst="rect">
            <a:avLst/>
          </a:prstGeom>
          <a:noFill/>
        </p:spPr>
        <p:txBody>
          <a:bodyPr wrap="square">
            <a:spAutoFit/>
          </a:bodyPr>
          <a:lstStyle/>
          <a:p>
            <a:r>
              <a:rPr lang="en-US" altLang="zh-CN" dirty="0"/>
              <a:t>VRU vs. ORU</a:t>
            </a:r>
            <a:endParaRPr lang="zh-CN" altLang="en-US" dirty="0"/>
          </a:p>
        </p:txBody>
      </p:sp>
    </p:spTree>
    <p:extLst>
      <p:ext uri="{BB962C8B-B14F-4D97-AF65-F5344CB8AC3E}">
        <p14:creationId xmlns:p14="http://schemas.microsoft.com/office/powerpoint/2010/main" val="22555350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476727" y="906639"/>
            <a:ext cx="8190546" cy="3693319"/>
          </a:xfrm>
          <a:prstGeom prst="rect">
            <a:avLst/>
          </a:prstGeom>
          <a:noFill/>
        </p:spPr>
        <p:txBody>
          <a:bodyPr wrap="square">
            <a:spAutoFit/>
          </a:bodyPr>
          <a:lstStyle/>
          <a:p>
            <a:r>
              <a:rPr lang="zh-CN" altLang="en-US" dirty="0">
                <a:solidFill>
                  <a:srgbClr val="000000"/>
                </a:solidFill>
                <a:latin typeface="Times New Roman" panose="02020603050405020304" pitchFamily="18" charset="0"/>
              </a:rPr>
              <a:t>通过对</a:t>
            </a:r>
            <a:r>
              <a:rPr lang="en-US" altLang="zh-CN" dirty="0">
                <a:solidFill>
                  <a:srgbClr val="000000"/>
                </a:solidFill>
                <a:latin typeface="Times New Roman" panose="02020603050405020304" pitchFamily="18" charset="0"/>
              </a:rPr>
              <a:t>70</a:t>
            </a:r>
            <a:r>
              <a:rPr lang="zh-CN" altLang="en-US" dirty="0">
                <a:solidFill>
                  <a:srgbClr val="000000"/>
                </a:solidFill>
                <a:latin typeface="Times New Roman" panose="02020603050405020304" pitchFamily="18" charset="0"/>
              </a:rPr>
              <a:t>个</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概念进行聚类，确定了以下</a:t>
            </a:r>
            <a:r>
              <a:rPr lang="en-US" altLang="zh-CN" dirty="0">
                <a:solidFill>
                  <a:srgbClr val="000000"/>
                </a:solidFill>
                <a:latin typeface="Times New Roman" panose="02020603050405020304" pitchFamily="18" charset="0"/>
              </a:rPr>
              <a:t>12</a:t>
            </a:r>
            <a:r>
              <a:rPr lang="zh-CN" altLang="en-US" dirty="0">
                <a:solidFill>
                  <a:srgbClr val="000000"/>
                </a:solidFill>
                <a:latin typeface="Times New Roman" panose="02020603050405020304" pitchFamily="18" charset="0"/>
              </a:rPr>
              <a:t>种设计模式：</a:t>
            </a:r>
            <a:endParaRPr lang="en-US" altLang="zh-CN" dirty="0">
              <a:solidFill>
                <a:srgbClr val="000000"/>
              </a:solidFill>
              <a:latin typeface="Times New Roman" panose="02020603050405020304" pitchFamily="18" charset="0"/>
            </a:endParaRPr>
          </a:p>
          <a:p>
            <a:r>
              <a:rPr lang="en-US" altLang="zh-CN" b="0" i="0" dirty="0">
                <a:solidFill>
                  <a:srgbClr val="1D2129"/>
                </a:solidFill>
                <a:effectLst/>
                <a:latin typeface="PingFangSC-Regular"/>
              </a:rPr>
              <a:t>1.</a:t>
            </a:r>
            <a:r>
              <a:rPr lang="zh-CN" altLang="en-US" b="0" i="0" dirty="0">
                <a:solidFill>
                  <a:srgbClr val="1D2129"/>
                </a:solidFill>
                <a:effectLst/>
                <a:latin typeface="PingFangSC-Regular"/>
              </a:rPr>
              <a:t>道路上的投影；</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2.</a:t>
            </a:r>
            <a:r>
              <a:rPr lang="zh-CN" altLang="en-US" b="0" i="0" dirty="0">
                <a:solidFill>
                  <a:srgbClr val="1D2129"/>
                </a:solidFill>
                <a:effectLst/>
                <a:latin typeface="PingFangSC-Regular"/>
              </a:rPr>
              <a:t>符号</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通常理解的交通符号；</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3.</a:t>
            </a:r>
            <a:r>
              <a:rPr lang="zh-CN" altLang="en-US" b="0" i="0" dirty="0">
                <a:solidFill>
                  <a:srgbClr val="1D2129"/>
                </a:solidFill>
                <a:effectLst/>
                <a:latin typeface="PingFangSC-Regular"/>
              </a:rPr>
              <a:t>文本</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以字符或数字表示的消息脚本；</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4.</a:t>
            </a:r>
            <a:r>
              <a:rPr lang="zh-CN" altLang="en-US" b="0" i="0" dirty="0">
                <a:solidFill>
                  <a:srgbClr val="1D2129"/>
                </a:solidFill>
                <a:effectLst/>
                <a:latin typeface="PingFangSC-Regular"/>
              </a:rPr>
              <a:t>微笑</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拟人化的微笑元素，表示友好（让步）的行为；</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5.</a:t>
            </a:r>
            <a:r>
              <a:rPr lang="zh-CN" altLang="en-US" b="0" i="0" dirty="0">
                <a:solidFill>
                  <a:srgbClr val="1D2129"/>
                </a:solidFill>
                <a:effectLst/>
                <a:latin typeface="PingFangSC-Regular"/>
              </a:rPr>
              <a:t>眼睛</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拟人化的眼睛，以显示</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的态势感知；</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6.</a:t>
            </a:r>
            <a:r>
              <a:rPr lang="zh-CN" altLang="en-US" b="0" i="0" dirty="0">
                <a:solidFill>
                  <a:srgbClr val="1D2129"/>
                </a:solidFill>
                <a:effectLst/>
                <a:latin typeface="PingFangSC-Regular"/>
              </a:rPr>
              <a:t>其他拟人化设计</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手势”、化身或其他近似人类交流行为的元素；</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7.</a:t>
            </a:r>
            <a:r>
              <a:rPr lang="zh-CN" altLang="en-US" b="0" i="0" dirty="0">
                <a:solidFill>
                  <a:srgbClr val="1D2129"/>
                </a:solidFill>
                <a:effectLst/>
                <a:latin typeface="PingFangSC-Regular"/>
              </a:rPr>
              <a:t>抽象照明元件：一维灯条或灯段；</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8.</a:t>
            </a:r>
            <a:r>
              <a:rPr lang="zh-CN" altLang="en-US" b="0" i="0" dirty="0">
                <a:solidFill>
                  <a:srgbClr val="1D2129"/>
                </a:solidFill>
                <a:effectLst/>
                <a:latin typeface="PingFangSC-Regular"/>
              </a:rPr>
              <a:t>抽象照明元件：二维显示；</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9.</a:t>
            </a:r>
            <a:r>
              <a:rPr lang="zh-CN" altLang="en-US" b="0" i="0" dirty="0">
                <a:solidFill>
                  <a:srgbClr val="1D2129"/>
                </a:solidFill>
                <a:effectLst/>
                <a:latin typeface="PingFangSC-Regular"/>
              </a:rPr>
              <a:t>抽象照明元素：跟踪器</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显示汽车在其环境中的情景感知；</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10.</a:t>
            </a:r>
            <a:r>
              <a:rPr lang="zh-CN" altLang="en-US" b="0" i="0" dirty="0">
                <a:solidFill>
                  <a:srgbClr val="1D2129"/>
                </a:solidFill>
                <a:effectLst/>
                <a:latin typeface="PingFangSC-Regular"/>
              </a:rPr>
              <a:t>音频；</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11.</a:t>
            </a:r>
            <a:r>
              <a:rPr lang="zh-CN" altLang="en-US" b="0" i="0" dirty="0">
                <a:solidFill>
                  <a:srgbClr val="1D2129"/>
                </a:solidFill>
                <a:effectLst/>
                <a:latin typeface="PingFangSC-Regular"/>
              </a:rPr>
              <a:t>基础设施要素；</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12.</a:t>
            </a:r>
            <a:r>
              <a:rPr lang="zh-CN" altLang="en-US" b="0" i="0" dirty="0">
                <a:solidFill>
                  <a:srgbClr val="1D2129"/>
                </a:solidFill>
                <a:effectLst/>
                <a:latin typeface="PingFangSC-Regular"/>
              </a:rPr>
              <a:t>移动或可穿戴设备。</a:t>
            </a:r>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113411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8322</TotalTime>
  <Words>3084</Words>
  <Application>Microsoft Office PowerPoint</Application>
  <PresentationFormat>全屏显示(16:9)</PresentationFormat>
  <Paragraphs>192</Paragraphs>
  <Slides>34</Slides>
  <Notes>34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34</vt:i4>
      </vt:variant>
    </vt:vector>
  </HeadingPairs>
  <TitlesOfParts>
    <vt:vector size="45" baseType="lpstr">
      <vt:lpstr>-apple-system</vt:lpstr>
      <vt:lpstr>DFGothic-EB</vt:lpstr>
      <vt:lpstr>PingFangSC-Medium</vt:lpstr>
      <vt:lpstr>PingFangSC-Regular</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684</cp:revision>
  <dcterms:created xsi:type="dcterms:W3CDTF">2015-07-27T04:24:00Z</dcterms:created>
  <dcterms:modified xsi:type="dcterms:W3CDTF">2023-11-14T11:38:45Z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