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356" r:id="rId3"/>
    <p:sldId id="357" r:id="rId4"/>
    <p:sldId id="359" r:id="rId5"/>
    <p:sldId id="360" r:id="rId6"/>
    <p:sldId id="370" r:id="rId7"/>
    <p:sldId id="363" r:id="rId8"/>
    <p:sldId id="364" r:id="rId9"/>
    <p:sldId id="362" r:id="rId10"/>
    <p:sldId id="365" r:id="rId11"/>
    <p:sldId id="366" r:id="rId12"/>
    <p:sldId id="368" r:id="rId13"/>
    <p:sldId id="369" r:id="rId14"/>
    <p:sldId id="367" r:id="rId15"/>
    <p:sldId id="32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7"/>
            <p14:sldId id="356"/>
            <p14:sldId id="357"/>
            <p14:sldId id="359"/>
            <p14:sldId id="360"/>
            <p14:sldId id="370"/>
            <p14:sldId id="363"/>
            <p14:sldId id="364"/>
            <p14:sldId id="362"/>
            <p14:sldId id="365"/>
            <p14:sldId id="366"/>
            <p14:sldId id="368"/>
            <p14:sldId id="369"/>
            <p14:sldId id="367"/>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9" autoAdjust="0"/>
    <p:restoredTop sz="90194" autoAdjust="0"/>
  </p:normalViewPr>
  <p:slideViewPr>
    <p:cSldViewPr snapToGrid="0">
      <p:cViewPr varScale="1">
        <p:scale>
          <a:sx n="154" d="100"/>
          <a:sy n="154" d="100"/>
        </p:scale>
        <p:origin x="642"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latin typeface="-apple-system"/>
              </a:rPr>
              <a:t>文章提出了一个基于多元线性回归的模型，用于优化时空交通图</a:t>
            </a:r>
            <a:endParaRPr lang="zh-CN" altLang="en-US" dirty="0"/>
          </a:p>
        </p:txBody>
      </p:sp>
      <p:sp>
        <p:nvSpPr>
          <p:cNvPr id="4" name="灯片编号占位符 3"/>
          <p:cNvSpPr>
            <a:spLocks noGrp="1"/>
          </p:cNvSpPr>
          <p:nvPr>
            <p:ph type="sldNum" sz="quarter" idx="5"/>
          </p:nvPr>
        </p:nvSpPr>
        <p:spPr/>
        <p:txBody>
          <a:bodyPr/>
          <a:lstStyle/>
          <a:p>
            <a:fld id="{4EE89F00-E60B-485C-BC63-6A31F703C18F}" type="slidenum">
              <a:rPr lang="zh-CN" altLang="en-US" smtClean="0"/>
              <a:t>1</a:t>
            </a:fld>
            <a:endParaRPr lang="zh-CN" altLang="en-US"/>
          </a:p>
        </p:txBody>
      </p:sp>
    </p:spTree>
    <p:extLst>
      <p:ext uri="{BB962C8B-B14F-4D97-AF65-F5344CB8AC3E}">
        <p14:creationId xmlns:p14="http://schemas.microsoft.com/office/powerpoint/2010/main" val="458143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37FF-059D-8A92-CB5A-2D798302CA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D6C2C3-EC6C-17FB-3DB6-22E44650371F}"/>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033669A1-5A19-C741-2BA3-06EDE547B30A}"/>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73927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6D78-48BC-2FF1-2611-69398D8430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303F586-20BD-3541-B82A-FE2762DA7F0F}"/>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FBD4A24-0A8B-1AEA-6015-592A8F898F5B}"/>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3640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E565D-3077-1814-169A-E254D83E07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112740-C546-03B1-EBE6-E16E5DD26B30}"/>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F70FC5CA-C795-703E-05CF-307B0C6776F6}"/>
              </a:ext>
            </a:extLst>
          </p:cNvPr>
          <p:cNvSpPr>
            <a:spLocks noGrp="1"/>
          </p:cNvSpPr>
          <p:nvPr>
            <p:ph type="body" idx="3"/>
          </p:nvPr>
        </p:nvSpPr>
        <p:spPr/>
        <p:txBody>
          <a:bodyPr/>
          <a:lstStyle/>
          <a:p>
            <a:pPr algn="just"/>
            <a:r>
              <a:rPr lang="en-US" altLang="zh-CN" b="0" i="0" dirty="0">
                <a:solidFill>
                  <a:srgbClr val="060607"/>
                </a:solidFill>
                <a:effectLst/>
                <a:latin typeface="-apple-system"/>
              </a:rPr>
              <a:t>ASM</a:t>
            </a:r>
            <a:r>
              <a:rPr lang="zh-CN" altLang="en-US" b="0" i="0" dirty="0">
                <a:solidFill>
                  <a:srgbClr val="060607"/>
                </a:solidFill>
                <a:effectLst/>
                <a:latin typeface="-apple-system"/>
              </a:rPr>
              <a:t>是一种常用的交通状态估计方法，它适用于从有限的交通数据中估计交通流参数</a:t>
            </a:r>
            <a:endParaRPr lang="zh-CN" altLang="en-US" dirty="0"/>
          </a:p>
        </p:txBody>
      </p:sp>
    </p:spTree>
    <p:extLst>
      <p:ext uri="{BB962C8B-B14F-4D97-AF65-F5344CB8AC3E}">
        <p14:creationId xmlns:p14="http://schemas.microsoft.com/office/powerpoint/2010/main" val="289665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7E82C-80DF-9B12-971E-E2E264AC09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AA123E-6C77-A279-F5F0-B2B285B39B9F}"/>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C749B019-F238-AEE2-923A-2F2B21FA8355}"/>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87182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BFC4C-FB91-A13E-D781-94D324D1DC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F4B74C-D96A-8391-AA0C-7CC0331FA158}"/>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BEA938DF-4952-422C-5A5E-BFA138C57D31}"/>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9838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a:solidFill>
                  <a:srgbClr val="060607"/>
                </a:solidFill>
                <a:effectLst/>
                <a:latin typeface="-apple-system"/>
              </a:rPr>
              <a:t>TSE</a:t>
            </a:r>
            <a:r>
              <a:rPr lang="zh-CN" altLang="en-US" b="0" i="0" dirty="0">
                <a:solidFill>
                  <a:srgbClr val="060607"/>
                </a:solidFill>
                <a:effectLst/>
                <a:latin typeface="-apple-system"/>
              </a:rPr>
              <a:t>方法指的是交通状态估计（</a:t>
            </a:r>
            <a:r>
              <a:rPr lang="en-US" altLang="zh-CN" b="0" i="0" dirty="0">
                <a:solidFill>
                  <a:srgbClr val="060607"/>
                </a:solidFill>
                <a:effectLst/>
                <a:latin typeface="-apple-system"/>
              </a:rPr>
              <a:t>Traffic State Estimation</a:t>
            </a:r>
            <a:r>
              <a:rPr lang="zh-CN" altLang="en-US" b="0" i="0" dirty="0">
                <a:solidFill>
                  <a:srgbClr val="060607"/>
                </a:solidFill>
                <a:effectLst/>
                <a:latin typeface="-apple-system"/>
              </a:rPr>
              <a:t>）方法。这是一种用于分析和预测交通流量、速度和密度的技术。交通状态估计的目的是利用有限的交通数据来推断整个交通网络的状态</a:t>
            </a:r>
            <a:endParaRPr lang="zh-CN" altLang="en-US" dirty="0"/>
          </a:p>
        </p:txBody>
      </p:sp>
    </p:spTree>
    <p:extLst>
      <p:ext uri="{BB962C8B-B14F-4D97-AF65-F5344CB8AC3E}">
        <p14:creationId xmlns:p14="http://schemas.microsoft.com/office/powerpoint/2010/main" val="2853451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latin typeface="-apple-system"/>
              </a:rPr>
              <a:t>红色通常代表较高的速度。根据图例，红色对应的速度大约在</a:t>
            </a:r>
            <a:r>
              <a:rPr lang="en-US" altLang="zh-CN" b="0" i="0" dirty="0">
                <a:solidFill>
                  <a:srgbClr val="060607"/>
                </a:solidFill>
                <a:effectLst/>
                <a:latin typeface="-apple-system"/>
              </a:rPr>
              <a:t>60-70</a:t>
            </a:r>
            <a:r>
              <a:rPr lang="zh-CN" altLang="en-US" b="0" i="0" dirty="0">
                <a:solidFill>
                  <a:srgbClr val="060607"/>
                </a:solidFill>
                <a:effectLst/>
                <a:latin typeface="-apple-system"/>
              </a:rPr>
              <a:t>米</a:t>
            </a:r>
            <a:r>
              <a:rPr lang="en-US" altLang="zh-CN" b="0" i="0" dirty="0">
                <a:solidFill>
                  <a:srgbClr val="060607"/>
                </a:solidFill>
                <a:effectLst/>
                <a:latin typeface="-apple-system"/>
              </a:rPr>
              <a:t>/</a:t>
            </a:r>
            <a:r>
              <a:rPr lang="zh-CN" altLang="en-US" b="0" i="0" dirty="0">
                <a:solidFill>
                  <a:srgbClr val="060607"/>
                </a:solidFill>
                <a:effectLst/>
                <a:latin typeface="-apple-system"/>
              </a:rPr>
              <a:t>秒（</a:t>
            </a:r>
            <a:r>
              <a:rPr lang="en-US" altLang="zh-CN" b="0" i="0" dirty="0">
                <a:solidFill>
                  <a:srgbClr val="060607"/>
                </a:solidFill>
                <a:effectLst/>
                <a:latin typeface="-apple-system"/>
              </a:rPr>
              <a:t>m/s</a:t>
            </a:r>
            <a:r>
              <a:rPr lang="zh-CN" altLang="en-US" b="0" i="0" dirty="0">
                <a:solidFill>
                  <a:srgbClr val="060607"/>
                </a:solidFill>
                <a:effectLst/>
                <a:latin typeface="-apple-system"/>
              </a:rPr>
              <a:t>）或更高。这表明在这些区域，车辆的行驶速度较快，可能处于自由流动状态，即没有交通拥堵。</a:t>
            </a:r>
            <a:endParaRPr lang="en-US" altLang="zh-CN" b="0" i="0" dirty="0">
              <a:solidFill>
                <a:srgbClr val="060607"/>
              </a:solidFill>
              <a:effectLst/>
              <a:latin typeface="-apple-system"/>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蓝色在图例中代表较低的速度，接近于</a:t>
            </a:r>
            <a:r>
              <a:rPr lang="en-US" altLang="zh-CN" b="0" i="0" dirty="0">
                <a:solidFill>
                  <a:srgbClr val="060607"/>
                </a:solidFill>
                <a:effectLst/>
                <a:latin typeface="-apple-system"/>
              </a:rPr>
              <a:t>0 m/s</a:t>
            </a:r>
            <a:r>
              <a:rPr lang="zh-CN" altLang="en-US" b="0" i="0" dirty="0">
                <a:solidFill>
                  <a:srgbClr val="060607"/>
                </a:solidFill>
                <a:effectLst/>
                <a:latin typeface="-apple-system"/>
              </a:rPr>
              <a:t>。图中的蓝色线条表示在这些特定的时间和空间位置上，车辆的速度非常低，这可能是由于交通拥堵、车辆停止或行驶非常缓慢造成的。</a:t>
            </a:r>
          </a:p>
          <a:p>
            <a:pPr algn="just"/>
            <a:endParaRPr lang="zh-CN" altLang="en-US" dirty="0"/>
          </a:p>
        </p:txBody>
      </p:sp>
    </p:spTree>
    <p:extLst>
      <p:ext uri="{BB962C8B-B14F-4D97-AF65-F5344CB8AC3E}">
        <p14:creationId xmlns:p14="http://schemas.microsoft.com/office/powerpoint/2010/main" val="38050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ABD25-7755-54B7-8AA2-801492FEEA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EE842A-4C04-2F55-969E-BB9A93CA75A0}"/>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4C7F267-EE1B-800C-C424-7D99C6C89A2F}"/>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82244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EB5A0-DFD5-CC64-222C-C3961462BB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3FC2C1-166E-E049-AAAF-035A57254DF0}"/>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6230DB1-999A-81A8-8389-1CCDF3206A72}"/>
              </a:ext>
            </a:extLst>
          </p:cNvPr>
          <p:cNvSpPr>
            <a:spLocks noGrp="1"/>
          </p:cNvSpPr>
          <p:nvPr>
            <p:ph type="body" idx="3"/>
          </p:nvPr>
        </p:nvSpPr>
        <p:spPr/>
        <p:txBody>
          <a:bodyPr/>
          <a:lstStyle/>
          <a:p>
            <a:pPr algn="just"/>
            <a:r>
              <a:rPr lang="en-US" altLang="zh-CN" dirty="0"/>
              <a:t>xi </a:t>
            </a:r>
            <a:r>
              <a:rPr lang="zh-CN" altLang="en-US" dirty="0"/>
              <a:t>是 </a:t>
            </a:r>
            <a:r>
              <a:rPr lang="en-US" altLang="zh-CN" dirty="0" err="1"/>
              <a:t>i</a:t>
            </a:r>
            <a:r>
              <a:rPr lang="en-US" altLang="zh-CN" dirty="0"/>
              <a:t> </a:t>
            </a:r>
            <a:r>
              <a:rPr lang="zh-CN" altLang="en-US" dirty="0"/>
              <a:t>号小区及其周边小区的地面真实交通速度，记为 </a:t>
            </a:r>
            <a:r>
              <a:rPr lang="en-US" altLang="zh-CN" dirty="0"/>
              <a:t>p j k </a:t>
            </a:r>
            <a:r>
              <a:rPr lang="zh-CN" altLang="en-US" dirty="0"/>
              <a:t>是 </a:t>
            </a:r>
            <a:r>
              <a:rPr lang="en-US" altLang="zh-CN" dirty="0"/>
              <a:t>xi </a:t>
            </a:r>
            <a:r>
              <a:rPr lang="zh-CN" altLang="en-US" dirty="0"/>
              <a:t>的回归系数，</a:t>
            </a:r>
            <a:r>
              <a:rPr lang="en-US" altLang="zh-CN" dirty="0"/>
              <a:t>ε j k </a:t>
            </a:r>
            <a:r>
              <a:rPr lang="zh-CN" altLang="en-US" dirty="0"/>
              <a:t>是随机残差项。</a:t>
            </a:r>
            <a:endParaRPr lang="en-US" altLang="zh-CN" dirty="0"/>
          </a:p>
          <a:p>
            <a:pPr algn="just"/>
            <a:r>
              <a:rPr lang="en-US" altLang="zh-CN" dirty="0"/>
              <a:t>free-flow (ff) and congested (cg)</a:t>
            </a:r>
          </a:p>
          <a:p>
            <a:pPr algn="just"/>
            <a:r>
              <a:rPr lang="zh-CN" altLang="en-US" dirty="0"/>
              <a:t>用 </a:t>
            </a:r>
            <a:r>
              <a:rPr lang="en-US" altLang="zh-CN" dirty="0" err="1"/>
              <a:t>i</a:t>
            </a:r>
            <a:r>
              <a:rPr lang="en-US" altLang="zh-CN" dirty="0"/>
              <a:t> </a:t>
            </a:r>
            <a:r>
              <a:rPr lang="zh-CN" altLang="en-US" dirty="0"/>
              <a:t>和 </a:t>
            </a:r>
            <a:r>
              <a:rPr lang="en-US" altLang="zh-CN" dirty="0"/>
              <a:t>xi </a:t>
            </a:r>
            <a:r>
              <a:rPr lang="zh-CN" altLang="en-US" dirty="0"/>
              <a:t>分别表示 </a:t>
            </a:r>
            <a:r>
              <a:rPr lang="en-US" altLang="zh-CN" dirty="0"/>
              <a:t>TS </a:t>
            </a:r>
            <a:r>
              <a:rPr lang="zh-CN" altLang="en-US" dirty="0"/>
              <a:t>单元及其相应的流量速度。小区 </a:t>
            </a:r>
            <a:r>
              <a:rPr lang="en-US" altLang="zh-CN" dirty="0" err="1"/>
              <a:t>i</a:t>
            </a:r>
            <a:r>
              <a:rPr lang="en-US" altLang="zh-CN" dirty="0"/>
              <a:t> </a:t>
            </a:r>
            <a:r>
              <a:rPr lang="zh-CN" altLang="en-US" dirty="0"/>
              <a:t>周围有八个小区，即左下 </a:t>
            </a:r>
            <a:r>
              <a:rPr lang="en-US" altLang="zh-CN" dirty="0"/>
              <a:t>(LL)</a:t>
            </a:r>
            <a:r>
              <a:rPr lang="zh-CN" altLang="en-US" dirty="0"/>
              <a:t>、下 </a:t>
            </a:r>
            <a:r>
              <a:rPr lang="en-US" altLang="zh-CN" dirty="0"/>
              <a:t>(Lw)</a:t>
            </a:r>
            <a:r>
              <a:rPr lang="zh-CN" altLang="en-US" dirty="0"/>
              <a:t>、右下 </a:t>
            </a:r>
            <a:r>
              <a:rPr lang="en-US" altLang="zh-CN" dirty="0"/>
              <a:t>(LR)</a:t>
            </a:r>
            <a:r>
              <a:rPr lang="zh-CN" altLang="en-US" dirty="0"/>
              <a:t>、右 </a:t>
            </a:r>
            <a:r>
              <a:rPr lang="en-US" altLang="zh-CN" dirty="0"/>
              <a:t>(Rt)</a:t>
            </a:r>
            <a:r>
              <a:rPr lang="zh-CN" altLang="en-US" dirty="0"/>
              <a:t>、右上 </a:t>
            </a:r>
            <a:r>
              <a:rPr lang="en-US" altLang="zh-CN" dirty="0"/>
              <a:t>(UR)</a:t>
            </a:r>
            <a:r>
              <a:rPr lang="zh-CN" altLang="en-US" dirty="0"/>
              <a:t>、上 </a:t>
            </a:r>
            <a:r>
              <a:rPr lang="en-US" altLang="zh-CN" dirty="0"/>
              <a:t>(Up)</a:t>
            </a:r>
            <a:r>
              <a:rPr lang="zh-CN" altLang="en-US" dirty="0"/>
              <a:t>、上</a:t>
            </a:r>
            <a:r>
              <a:rPr lang="en-US" altLang="zh-CN" dirty="0"/>
              <a:t>-</a:t>
            </a:r>
            <a:r>
              <a:rPr lang="zh-CN" altLang="en-US" dirty="0"/>
              <a:t>下 </a:t>
            </a:r>
            <a:r>
              <a:rPr lang="en-US" altLang="zh-CN" dirty="0"/>
              <a:t>(UL) </a:t>
            </a:r>
            <a:r>
              <a:rPr lang="zh-CN" altLang="en-US" dirty="0"/>
              <a:t>和左 </a:t>
            </a:r>
            <a:r>
              <a:rPr lang="en-US" altLang="zh-CN" dirty="0"/>
              <a:t>(</a:t>
            </a:r>
            <a:r>
              <a:rPr lang="en-US" altLang="zh-CN" dirty="0" err="1"/>
              <a:t>Lf</a:t>
            </a:r>
            <a:r>
              <a:rPr lang="en-US" altLang="zh-CN" dirty="0"/>
              <a:t>) </a:t>
            </a:r>
            <a:r>
              <a:rPr lang="zh-CN" altLang="en-US" dirty="0"/>
              <a:t>小区。</a:t>
            </a:r>
            <a:endParaRPr lang="en-US" altLang="zh-CN" dirty="0"/>
          </a:p>
          <a:p>
            <a:pPr algn="just"/>
            <a:r>
              <a:rPr lang="zh-CN" altLang="en-US" dirty="0"/>
              <a:t>将小区 </a:t>
            </a:r>
            <a:r>
              <a:rPr lang="en-US" altLang="zh-CN" dirty="0" err="1"/>
              <a:t>i</a:t>
            </a:r>
            <a:r>
              <a:rPr lang="en-US" altLang="zh-CN" dirty="0"/>
              <a:t> </a:t>
            </a:r>
            <a:r>
              <a:rPr lang="zh-CN" altLang="en-US" dirty="0"/>
              <a:t>划分为四个同质 </a:t>
            </a:r>
            <a:r>
              <a:rPr lang="en-US" altLang="zh-CN" dirty="0"/>
              <a:t>TS </a:t>
            </a:r>
            <a:r>
              <a:rPr lang="zh-CN" altLang="en-US" dirty="0"/>
              <a:t>子小区，用 </a:t>
            </a:r>
            <a:r>
              <a:rPr lang="en-US" altLang="zh-CN" dirty="0"/>
              <a:t>y j </a:t>
            </a:r>
            <a:r>
              <a:rPr lang="en-US" altLang="zh-CN" dirty="0" err="1"/>
              <a:t>i</a:t>
            </a:r>
            <a:r>
              <a:rPr lang="en-US" altLang="zh-CN" dirty="0"/>
              <a:t> </a:t>
            </a:r>
            <a:r>
              <a:rPr lang="zh-CN" altLang="en-US" dirty="0"/>
              <a:t>和 ˆ</a:t>
            </a:r>
            <a:r>
              <a:rPr lang="en-US" altLang="zh-CN" dirty="0"/>
              <a:t>y j </a:t>
            </a:r>
            <a:r>
              <a:rPr lang="en-US" altLang="zh-CN" dirty="0" err="1"/>
              <a:t>ik</a:t>
            </a:r>
            <a:r>
              <a:rPr lang="en-US" altLang="zh-CN" dirty="0"/>
              <a:t> </a:t>
            </a:r>
            <a:r>
              <a:rPr lang="zh-CN" altLang="en-US" dirty="0"/>
              <a:t>表示小区 </a:t>
            </a:r>
            <a:r>
              <a:rPr lang="en-US" altLang="zh-CN" dirty="0" err="1"/>
              <a:t>i</a:t>
            </a:r>
            <a:r>
              <a:rPr lang="en-US" altLang="zh-CN" dirty="0"/>
              <a:t> </a:t>
            </a:r>
            <a:r>
              <a:rPr lang="zh-CN" altLang="en-US" dirty="0"/>
              <a:t>子小区 </a:t>
            </a:r>
            <a:r>
              <a:rPr lang="en-US" altLang="zh-CN" dirty="0"/>
              <a:t>j </a:t>
            </a:r>
            <a:r>
              <a:rPr lang="zh-CN" altLang="en-US" dirty="0"/>
              <a:t>的地面实况速度和估计速度，其中 </a:t>
            </a:r>
            <a:r>
              <a:rPr lang="en-US" altLang="zh-CN" dirty="0"/>
              <a:t>j∈ J = {LL, LR, UR, UL} </a:t>
            </a:r>
            <a:r>
              <a:rPr lang="zh-CN" altLang="en-US" dirty="0"/>
              <a:t>表示小区 </a:t>
            </a:r>
            <a:r>
              <a:rPr lang="en-US" altLang="zh-CN" dirty="0" err="1"/>
              <a:t>i</a:t>
            </a:r>
            <a:r>
              <a:rPr lang="en-US" altLang="zh-CN" dirty="0"/>
              <a:t> </a:t>
            </a:r>
            <a:r>
              <a:rPr lang="zh-CN" altLang="en-US" dirty="0"/>
              <a:t>的四个子小区（图 </a:t>
            </a:r>
            <a:r>
              <a:rPr lang="en-US" altLang="zh-CN" dirty="0"/>
              <a:t>3</a:t>
            </a:r>
            <a:r>
              <a:rPr lang="zh-CN" altLang="en-US" dirty="0"/>
              <a:t>），</a:t>
            </a:r>
            <a:r>
              <a:rPr lang="en-US" altLang="zh-CN" dirty="0"/>
              <a:t>k∈ {ff, cg} </a:t>
            </a:r>
            <a:r>
              <a:rPr lang="zh-CN" altLang="en-US" dirty="0"/>
              <a:t>表示小区 </a:t>
            </a:r>
            <a:r>
              <a:rPr lang="en-US" altLang="zh-CN" dirty="0" err="1"/>
              <a:t>i</a:t>
            </a:r>
            <a:r>
              <a:rPr lang="en-US" altLang="zh-CN" dirty="0"/>
              <a:t> </a:t>
            </a:r>
            <a:r>
              <a:rPr lang="zh-CN" altLang="en-US" dirty="0"/>
              <a:t>的自由流（</a:t>
            </a:r>
            <a:r>
              <a:rPr lang="en-US" altLang="zh-CN" dirty="0"/>
              <a:t>ff</a:t>
            </a:r>
            <a:r>
              <a:rPr lang="zh-CN" altLang="en-US" dirty="0"/>
              <a:t>）和拥塞（</a:t>
            </a:r>
            <a:r>
              <a:rPr lang="en-US" altLang="zh-CN" dirty="0"/>
              <a:t>cg</a:t>
            </a:r>
            <a:r>
              <a:rPr lang="zh-CN" altLang="en-US" dirty="0"/>
              <a:t>）情况。</a:t>
            </a:r>
          </a:p>
        </p:txBody>
      </p:sp>
    </p:spTree>
    <p:extLst>
      <p:ext uri="{BB962C8B-B14F-4D97-AF65-F5344CB8AC3E}">
        <p14:creationId xmlns:p14="http://schemas.microsoft.com/office/powerpoint/2010/main" val="169097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D307-BD85-3BBB-E965-41B86F4E1D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9A9216-F0E7-3365-06F3-2CA91089192A}"/>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3289E291-7211-6921-424A-D13926637B71}"/>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27101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59924-A74A-4E94-FE9B-4E9BC08434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A7005E-7A00-FADE-7EAA-8302F6D55BE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A0B898F-6317-20FD-82B3-36A2579596EB}"/>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143415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68C30-C022-B233-A408-88E1A69024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2F4AEB-0D41-71FE-EF1A-09FFDE6CE130}"/>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3E255C8-D6F3-CCC1-0859-CD8C250FD1B1}"/>
              </a:ext>
            </a:extLst>
          </p:cNvPr>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54527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4ED24-1DD0-F35F-0884-5E9CF91954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8668B8-8FD8-3C27-D6C7-E5C27ECA6D70}"/>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14ECACF-AFAC-1767-EAB5-09F7E93FB6C8}"/>
              </a:ext>
            </a:extLst>
          </p:cNvPr>
          <p:cNvSpPr>
            <a:spLocks noGrp="1"/>
          </p:cNvSpPr>
          <p:nvPr>
            <p:ph type="body" idx="3"/>
          </p:nvPr>
        </p:nvSpPr>
        <p:spPr/>
        <p:txBody>
          <a:bodyPr/>
          <a:lstStyle/>
          <a:p>
            <a:pPr algn="just"/>
            <a:r>
              <a:rPr lang="zh-CN" altLang="en-US" dirty="0"/>
              <a:t>所有的 </a:t>
            </a:r>
            <a:r>
              <a:rPr lang="en-US" altLang="zh-CN" dirty="0"/>
              <a:t>MAPE </a:t>
            </a:r>
            <a:r>
              <a:rPr lang="zh-CN" altLang="en-US" dirty="0"/>
              <a:t>都小于 </a:t>
            </a:r>
            <a:r>
              <a:rPr lang="en-US" altLang="zh-CN" dirty="0"/>
              <a:t>0.1</a:t>
            </a:r>
            <a:r>
              <a:rPr lang="zh-CN" altLang="en-US" dirty="0"/>
              <a:t>，即使是从其他国家收集的数据（即 </a:t>
            </a:r>
            <a:r>
              <a:rPr lang="en-US" altLang="zh-CN" dirty="0"/>
              <a:t>US-101 </a:t>
            </a:r>
            <a:r>
              <a:rPr lang="zh-CN" altLang="en-US" dirty="0"/>
              <a:t>数据集）也是如此，许多 </a:t>
            </a:r>
            <a:r>
              <a:rPr lang="en-US" altLang="zh-CN" dirty="0"/>
              <a:t>MAPE </a:t>
            </a:r>
            <a:r>
              <a:rPr lang="zh-CN" altLang="en-US" dirty="0"/>
              <a:t>甚至小于 </a:t>
            </a:r>
            <a:r>
              <a:rPr lang="en-US" altLang="zh-CN" dirty="0"/>
              <a:t>0.05</a:t>
            </a:r>
            <a:r>
              <a:rPr lang="zh-CN" altLang="en-US" dirty="0"/>
              <a:t>。这些结果表明，所提出的模型在 </a:t>
            </a:r>
            <a:r>
              <a:rPr lang="en-US" altLang="zh-CN" dirty="0"/>
              <a:t>1-4 </a:t>
            </a:r>
            <a:r>
              <a:rPr lang="zh-CN" altLang="en-US" dirty="0"/>
              <a:t>测试中达到了较高的细化精度。</a:t>
            </a:r>
            <a:endParaRPr lang="en-US" altLang="zh-CN" dirty="0"/>
          </a:p>
          <a:p>
            <a:pPr algn="just"/>
            <a:r>
              <a:rPr lang="zh-CN" altLang="en-US" dirty="0"/>
              <a:t>此外，还发现细化误差随着待细化 </a:t>
            </a:r>
            <a:r>
              <a:rPr lang="en-US" altLang="zh-CN" dirty="0"/>
              <a:t>TS </a:t>
            </a:r>
            <a:r>
              <a:rPr lang="zh-CN" altLang="en-US" dirty="0"/>
              <a:t>图单元格的扩大而增大。原因很容易理解：初始 </a:t>
            </a:r>
            <a:r>
              <a:rPr lang="en-US" altLang="zh-CN" dirty="0"/>
              <a:t>TS </a:t>
            </a:r>
            <a:r>
              <a:rPr lang="zh-CN" altLang="en-US" dirty="0"/>
              <a:t>单元越大，在构建初始 </a:t>
            </a:r>
            <a:r>
              <a:rPr lang="en-US" altLang="zh-CN" dirty="0"/>
              <a:t>TS </a:t>
            </a:r>
            <a:r>
              <a:rPr lang="zh-CN" altLang="en-US" dirty="0"/>
              <a:t>图时丢失的交通信息就越多，因此就越难获得精确的细化结果。</a:t>
            </a:r>
          </a:p>
        </p:txBody>
      </p:sp>
    </p:spTree>
    <p:extLst>
      <p:ext uri="{BB962C8B-B14F-4D97-AF65-F5344CB8AC3E}">
        <p14:creationId xmlns:p14="http://schemas.microsoft.com/office/powerpoint/2010/main" val="183706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2024/11/24</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oleObject" Target="../embeddings/oleObject1.bin"/><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637113"/>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stCxn id="2" idx="1"/>
          </p:cNvCxnSpPr>
          <p:nvPr/>
        </p:nvCxnSpPr>
        <p:spPr>
          <a:xfrm flipV="1">
            <a:off x="0" y="3005555"/>
            <a:ext cx="2598057" cy="1197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B24337E-1EF0-1190-DFEE-F571B53E2A05}"/>
              </a:ext>
            </a:extLst>
          </p:cNvPr>
          <p:cNvSpPr txBox="1"/>
          <p:nvPr/>
        </p:nvSpPr>
        <p:spPr>
          <a:xfrm>
            <a:off x="1587260" y="2402023"/>
            <a:ext cx="8842075" cy="1446550"/>
          </a:xfrm>
          <a:prstGeom prst="rect">
            <a:avLst/>
          </a:prstGeom>
          <a:noFill/>
        </p:spPr>
        <p:txBody>
          <a:bodyPr wrap="square" rtlCol="0">
            <a:spAutoFit/>
          </a:bodyPr>
          <a:lstStyle/>
          <a:p>
            <a:pPr algn="ctr"/>
            <a:r>
              <a:rPr lang="zh-CN" altLang="en-US" sz="4400" dirty="0">
                <a:solidFill>
                  <a:schemeClr val="bg1"/>
                </a:solidFill>
              </a:rPr>
              <a:t>完善时间</a:t>
            </a:r>
            <a:r>
              <a:rPr lang="en-US" altLang="zh-CN" sz="4400" dirty="0">
                <a:solidFill>
                  <a:schemeClr val="bg1"/>
                </a:solidFill>
              </a:rPr>
              <a:t>-</a:t>
            </a:r>
            <a:r>
              <a:rPr lang="zh-CN" altLang="en-US" sz="4400" dirty="0">
                <a:solidFill>
                  <a:schemeClr val="bg1"/>
                </a:solidFill>
              </a:rPr>
              <a:t>空间交通图：简单的多元线性回归模型</a:t>
            </a:r>
          </a:p>
        </p:txBody>
      </p:sp>
      <p:pic>
        <p:nvPicPr>
          <p:cNvPr id="3" name="图片 2">
            <a:extLst>
              <a:ext uri="{FF2B5EF4-FFF2-40B4-BE49-F238E27FC236}">
                <a16:creationId xmlns:a16="http://schemas.microsoft.com/office/drawing/2014/main" id="{14D5B2D5-F376-D223-3EA7-2342CE061576}"/>
              </a:ext>
            </a:extLst>
          </p:cNvPr>
          <p:cNvPicPr>
            <a:picLocks noChangeAspect="1"/>
          </p:cNvPicPr>
          <p:nvPr/>
        </p:nvPicPr>
        <p:blipFill>
          <a:blip r:embed="rId4"/>
          <a:stretch>
            <a:fillRect/>
          </a:stretch>
        </p:blipFill>
        <p:spPr>
          <a:xfrm>
            <a:off x="1243454" y="4731163"/>
            <a:ext cx="9705092" cy="2039714"/>
          </a:xfrm>
          <a:prstGeom prst="rect">
            <a:avLst/>
          </a:prstGeom>
        </p:spPr>
      </p:pic>
      <p:pic>
        <p:nvPicPr>
          <p:cNvPr id="5" name="图片 4">
            <a:extLst>
              <a:ext uri="{FF2B5EF4-FFF2-40B4-BE49-F238E27FC236}">
                <a16:creationId xmlns:a16="http://schemas.microsoft.com/office/drawing/2014/main" id="{246EEB0D-5D23-0801-BA02-8DFF44E2F316}"/>
              </a:ext>
            </a:extLst>
          </p:cNvPr>
          <p:cNvPicPr>
            <a:picLocks noChangeAspect="1"/>
          </p:cNvPicPr>
          <p:nvPr/>
        </p:nvPicPr>
        <p:blipFill>
          <a:blip r:embed="rId5"/>
          <a:stretch>
            <a:fillRect/>
          </a:stretch>
        </p:blipFill>
        <p:spPr>
          <a:xfrm>
            <a:off x="310782" y="757917"/>
            <a:ext cx="5152381" cy="228571"/>
          </a:xfrm>
          <a:prstGeom prst="rect">
            <a:avLst/>
          </a:prstGeom>
        </p:spPr>
      </p:pic>
    </p:spTree>
    <p:custDataLst>
      <p:tags r:id="rId1"/>
    </p:custDataLst>
    <p:extLst>
      <p:ext uri="{BB962C8B-B14F-4D97-AF65-F5344CB8AC3E}">
        <p14:creationId xmlns:p14="http://schemas.microsoft.com/office/powerpoint/2010/main" val="31534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C93E-927E-998F-63F6-1A6D802D6E55}"/>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2389D9A9-5FD7-B6CE-3810-5FB16D6CF8BB}"/>
              </a:ext>
            </a:extLst>
          </p:cNvPr>
          <p:cNvSpPr>
            <a:spLocks noGrp="1"/>
          </p:cNvSpPr>
          <p:nvPr>
            <p:ph type="body" sz="quarter" idx="13"/>
          </p:nvPr>
        </p:nvSpPr>
        <p:spPr/>
        <p:txBody>
          <a:bodyPr>
            <a:normAutofit lnSpcReduction="10000"/>
          </a:bodyPr>
          <a:lstStyle/>
          <a:p>
            <a:r>
              <a:rPr lang="zh-CN" altLang="en-US" dirty="0"/>
              <a:t>模型验证（</a:t>
            </a:r>
            <a:r>
              <a:rPr lang="en-US" altLang="zh-CN" dirty="0"/>
              <a:t>1-4-16Test</a:t>
            </a:r>
            <a:r>
              <a:rPr lang="zh-CN" altLang="en-US" dirty="0"/>
              <a:t>）</a:t>
            </a:r>
          </a:p>
        </p:txBody>
      </p:sp>
      <p:sp>
        <p:nvSpPr>
          <p:cNvPr id="2" name="文本框 1">
            <a:extLst>
              <a:ext uri="{FF2B5EF4-FFF2-40B4-BE49-F238E27FC236}">
                <a16:creationId xmlns:a16="http://schemas.microsoft.com/office/drawing/2014/main" id="{686CD130-B897-82BE-1912-82796BA8B93C}"/>
              </a:ext>
            </a:extLst>
          </p:cNvPr>
          <p:cNvSpPr txBox="1"/>
          <p:nvPr/>
        </p:nvSpPr>
        <p:spPr>
          <a:xfrm>
            <a:off x="1436913" y="1026367"/>
            <a:ext cx="9125339" cy="923330"/>
          </a:xfrm>
          <a:prstGeom prst="rect">
            <a:avLst/>
          </a:prstGeom>
          <a:noFill/>
        </p:spPr>
        <p:txBody>
          <a:bodyPr wrap="square" rtlCol="0">
            <a:spAutoFit/>
          </a:bodyPr>
          <a:lstStyle/>
          <a:p>
            <a:r>
              <a:rPr lang="zh-CN" altLang="en-US" dirty="0"/>
              <a:t>文中还进行了更严格的 </a:t>
            </a:r>
            <a:r>
              <a:rPr lang="en-US" altLang="zh-CN" dirty="0"/>
              <a:t>"1-4-16 </a:t>
            </a:r>
            <a:r>
              <a:rPr lang="zh-CN" altLang="en-US" dirty="0"/>
              <a:t>测试</a:t>
            </a:r>
            <a:r>
              <a:rPr lang="en-US" altLang="zh-CN" dirty="0"/>
              <a:t>"</a:t>
            </a:r>
            <a:r>
              <a:rPr lang="zh-CN" altLang="en-US" dirty="0"/>
              <a:t>，具体如下：给定一个 </a:t>
            </a:r>
            <a:r>
              <a:rPr lang="en-US" altLang="zh-CN" dirty="0"/>
              <a:t>TS </a:t>
            </a:r>
            <a:r>
              <a:rPr lang="zh-CN" altLang="en-US" dirty="0"/>
              <a:t>小区，我们估算其同源 </a:t>
            </a:r>
            <a:r>
              <a:rPr lang="en-US" altLang="zh-CN" dirty="0"/>
              <a:t>4 </a:t>
            </a:r>
            <a:r>
              <a:rPr lang="zh-CN" altLang="en-US" dirty="0"/>
              <a:t>个子小区（简称 </a:t>
            </a:r>
            <a:r>
              <a:rPr lang="en-US" altLang="zh-CN" dirty="0"/>
              <a:t>1-4 </a:t>
            </a:r>
            <a:r>
              <a:rPr lang="zh-CN" altLang="en-US" dirty="0"/>
              <a:t>子小区）的通信速度，并利用这 </a:t>
            </a:r>
            <a:r>
              <a:rPr lang="en-US" altLang="zh-CN" dirty="0"/>
              <a:t>1-4 </a:t>
            </a:r>
            <a:r>
              <a:rPr lang="zh-CN" altLang="en-US" dirty="0"/>
              <a:t>子小区的估算速度进一步估算每个 </a:t>
            </a:r>
            <a:r>
              <a:rPr lang="en-US" altLang="zh-CN" dirty="0"/>
              <a:t>1-4 </a:t>
            </a:r>
            <a:r>
              <a:rPr lang="zh-CN" altLang="en-US" dirty="0"/>
              <a:t>子小区的同源 </a:t>
            </a:r>
            <a:r>
              <a:rPr lang="en-US" altLang="zh-CN" dirty="0"/>
              <a:t>4 </a:t>
            </a:r>
            <a:r>
              <a:rPr lang="zh-CN" altLang="en-US" dirty="0"/>
              <a:t>个子小区的通信速度。</a:t>
            </a:r>
          </a:p>
        </p:txBody>
      </p:sp>
      <p:pic>
        <p:nvPicPr>
          <p:cNvPr id="4" name="图片 3">
            <a:extLst>
              <a:ext uri="{FF2B5EF4-FFF2-40B4-BE49-F238E27FC236}">
                <a16:creationId xmlns:a16="http://schemas.microsoft.com/office/drawing/2014/main" id="{8B1620DE-E796-DEDF-7D50-AAB35941B90E}"/>
              </a:ext>
            </a:extLst>
          </p:cNvPr>
          <p:cNvPicPr>
            <a:picLocks noChangeAspect="1"/>
          </p:cNvPicPr>
          <p:nvPr/>
        </p:nvPicPr>
        <p:blipFill>
          <a:blip r:embed="rId3"/>
          <a:stretch>
            <a:fillRect/>
          </a:stretch>
        </p:blipFill>
        <p:spPr>
          <a:xfrm>
            <a:off x="1081656" y="2077458"/>
            <a:ext cx="10028687" cy="4323342"/>
          </a:xfrm>
          <a:prstGeom prst="rect">
            <a:avLst/>
          </a:prstGeom>
        </p:spPr>
      </p:pic>
    </p:spTree>
    <p:extLst>
      <p:ext uri="{BB962C8B-B14F-4D97-AF65-F5344CB8AC3E}">
        <p14:creationId xmlns:p14="http://schemas.microsoft.com/office/powerpoint/2010/main" val="107853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CA0D2-BF8E-E24B-AE1F-BFE4AD7853F8}"/>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A4F17A3B-2CB7-4422-780D-80E2AF7E605B}"/>
              </a:ext>
            </a:extLst>
          </p:cNvPr>
          <p:cNvSpPr>
            <a:spLocks noGrp="1"/>
          </p:cNvSpPr>
          <p:nvPr>
            <p:ph type="body" sz="quarter" idx="13"/>
          </p:nvPr>
        </p:nvSpPr>
        <p:spPr/>
        <p:txBody>
          <a:bodyPr>
            <a:normAutofit lnSpcReduction="10000"/>
          </a:bodyPr>
          <a:lstStyle/>
          <a:p>
            <a:r>
              <a:rPr lang="zh-CN" altLang="en-US" dirty="0"/>
              <a:t>结果补充</a:t>
            </a:r>
          </a:p>
        </p:txBody>
      </p:sp>
      <p:pic>
        <p:nvPicPr>
          <p:cNvPr id="2" name="图片 1">
            <a:extLst>
              <a:ext uri="{FF2B5EF4-FFF2-40B4-BE49-F238E27FC236}">
                <a16:creationId xmlns:a16="http://schemas.microsoft.com/office/drawing/2014/main" id="{7BDB77BB-5C1C-6206-BE22-E42E7B548AEB}"/>
              </a:ext>
            </a:extLst>
          </p:cNvPr>
          <p:cNvPicPr>
            <a:picLocks noChangeAspect="1"/>
          </p:cNvPicPr>
          <p:nvPr/>
        </p:nvPicPr>
        <p:blipFill>
          <a:blip r:embed="rId3"/>
          <a:stretch>
            <a:fillRect/>
          </a:stretch>
        </p:blipFill>
        <p:spPr>
          <a:xfrm>
            <a:off x="447870" y="910320"/>
            <a:ext cx="4509534" cy="5947680"/>
          </a:xfrm>
          <a:prstGeom prst="rect">
            <a:avLst/>
          </a:prstGeom>
        </p:spPr>
      </p:pic>
      <p:sp>
        <p:nvSpPr>
          <p:cNvPr id="4" name="文本框 3">
            <a:extLst>
              <a:ext uri="{FF2B5EF4-FFF2-40B4-BE49-F238E27FC236}">
                <a16:creationId xmlns:a16="http://schemas.microsoft.com/office/drawing/2014/main" id="{F657D7B4-2135-B97E-1D57-EAF929DC608E}"/>
              </a:ext>
            </a:extLst>
          </p:cNvPr>
          <p:cNvSpPr txBox="1"/>
          <p:nvPr/>
        </p:nvSpPr>
        <p:spPr>
          <a:xfrm>
            <a:off x="5610808" y="1741714"/>
            <a:ext cx="5295900" cy="3693319"/>
          </a:xfrm>
          <a:prstGeom prst="rect">
            <a:avLst/>
          </a:prstGeom>
          <a:noFill/>
        </p:spPr>
        <p:txBody>
          <a:bodyPr wrap="square" rtlCol="0">
            <a:spAutoFit/>
          </a:bodyPr>
          <a:lstStyle/>
          <a:p>
            <a:r>
              <a:rPr lang="zh-CN" altLang="en-US" dirty="0"/>
              <a:t>左图是对对 </a:t>
            </a:r>
            <a:r>
              <a:rPr lang="en-US" altLang="zh-CN" dirty="0"/>
              <a:t>1-4-16 </a:t>
            </a:r>
            <a:r>
              <a:rPr lang="zh-CN" altLang="en-US" dirty="0"/>
              <a:t>测试中 </a:t>
            </a:r>
            <a:r>
              <a:rPr lang="en-US" altLang="zh-CN" dirty="0"/>
              <a:t>US-101 </a:t>
            </a:r>
            <a:r>
              <a:rPr lang="zh-CN" altLang="en-US" dirty="0"/>
              <a:t>图表细化结果细节的补充。由 </a:t>
            </a:r>
            <a:r>
              <a:rPr lang="en-US" altLang="zh-CN" dirty="0"/>
              <a:t>60s×100m TS </a:t>
            </a:r>
            <a:r>
              <a:rPr lang="zh-CN" altLang="en-US" dirty="0"/>
              <a:t>图（图 </a:t>
            </a:r>
            <a:r>
              <a:rPr lang="en-US" altLang="zh-CN" dirty="0"/>
              <a:t>(a)</a:t>
            </a:r>
            <a:r>
              <a:rPr lang="zh-CN" altLang="en-US" dirty="0"/>
              <a:t>）提炼而成的 </a:t>
            </a:r>
            <a:r>
              <a:rPr lang="en-US" altLang="zh-CN" dirty="0"/>
              <a:t>15s×25m TS </a:t>
            </a:r>
            <a:r>
              <a:rPr lang="zh-CN" altLang="en-US" dirty="0"/>
              <a:t>图（图 </a:t>
            </a:r>
            <a:r>
              <a:rPr lang="en-US" altLang="zh-CN" dirty="0"/>
              <a:t>(b)</a:t>
            </a:r>
            <a:r>
              <a:rPr lang="zh-CN" altLang="en-US" dirty="0"/>
              <a:t>）与地面实况 </a:t>
            </a:r>
            <a:r>
              <a:rPr lang="en-US" altLang="zh-CN" dirty="0"/>
              <a:t>TS </a:t>
            </a:r>
            <a:r>
              <a:rPr lang="zh-CN" altLang="en-US" dirty="0"/>
              <a:t>图（图 </a:t>
            </a:r>
            <a:r>
              <a:rPr lang="en-US" altLang="zh-CN" dirty="0"/>
              <a:t>(c)</a:t>
            </a:r>
            <a:r>
              <a:rPr lang="zh-CN" altLang="en-US" dirty="0"/>
              <a:t>）相比，很好地保留了主要交通模式。</a:t>
            </a:r>
            <a:endParaRPr lang="en-US" altLang="zh-CN" dirty="0"/>
          </a:p>
          <a:p>
            <a:r>
              <a:rPr lang="zh-CN" altLang="en-US" dirty="0"/>
              <a:t>图（</a:t>
            </a:r>
            <a:r>
              <a:rPr lang="en-US" altLang="zh-CN" dirty="0"/>
              <a:t>d</a:t>
            </a:r>
            <a:r>
              <a:rPr lang="zh-CN" altLang="en-US" dirty="0"/>
              <a:t>）显示了 </a:t>
            </a:r>
            <a:r>
              <a:rPr lang="en-US" altLang="zh-CN" dirty="0"/>
              <a:t>TS </a:t>
            </a:r>
            <a:r>
              <a:rPr lang="zh-CN" altLang="en-US" dirty="0"/>
              <a:t>图中特定位置的速度变化，进一步支持了上述判断，即细化后的 </a:t>
            </a:r>
            <a:r>
              <a:rPr lang="en-US" altLang="zh-CN" dirty="0"/>
              <a:t>TS </a:t>
            </a:r>
            <a:r>
              <a:rPr lang="zh-CN" altLang="en-US" dirty="0"/>
              <a:t>图（红线）与地面实况图（蓝线）的速度变化基本重合，与分辨率较低的初始 </a:t>
            </a:r>
            <a:r>
              <a:rPr lang="en-US" altLang="zh-CN" dirty="0"/>
              <a:t>TS </a:t>
            </a:r>
            <a:r>
              <a:rPr lang="zh-CN" altLang="en-US" dirty="0"/>
              <a:t>图（绿线）相比，呈现出更明显的上下波动趋势，即走走停停的波浪。</a:t>
            </a:r>
            <a:endParaRPr lang="en-US" altLang="zh-CN" dirty="0"/>
          </a:p>
          <a:p>
            <a:r>
              <a:rPr lang="zh-CN" altLang="en-US" dirty="0"/>
              <a:t>此外，如图 </a:t>
            </a:r>
            <a:r>
              <a:rPr lang="en-US" altLang="zh-CN" dirty="0"/>
              <a:t>(b) </a:t>
            </a:r>
            <a:r>
              <a:rPr lang="zh-CN" altLang="en-US" dirty="0"/>
              <a:t>和图 </a:t>
            </a:r>
            <a:r>
              <a:rPr lang="en-US" altLang="zh-CN" dirty="0"/>
              <a:t>(c) </a:t>
            </a:r>
            <a:r>
              <a:rPr lang="zh-CN" altLang="en-US" dirty="0"/>
              <a:t>中的圆圈所示，细化的 </a:t>
            </a:r>
            <a:r>
              <a:rPr lang="en-US" altLang="zh-CN" dirty="0"/>
              <a:t>TS </a:t>
            </a:r>
            <a:r>
              <a:rPr lang="zh-CN" altLang="en-US" dirty="0"/>
              <a:t>图未能捕捉到交通传播的足够细节。造成这种细节不足的原因可能是，在绘制初始低分辨率 </a:t>
            </a:r>
            <a:r>
              <a:rPr lang="en-US" altLang="zh-CN" dirty="0"/>
              <a:t>TS </a:t>
            </a:r>
            <a:r>
              <a:rPr lang="zh-CN" altLang="en-US" dirty="0"/>
              <a:t>图时，已经省略了少量细节，因此很难甚至无法再现。</a:t>
            </a:r>
          </a:p>
        </p:txBody>
      </p:sp>
    </p:spTree>
    <p:extLst>
      <p:ext uri="{BB962C8B-B14F-4D97-AF65-F5344CB8AC3E}">
        <p14:creationId xmlns:p14="http://schemas.microsoft.com/office/powerpoint/2010/main" val="77366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E35F0-ADD8-FAE3-360E-FDA800501C58}"/>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F7A0EAAB-2F84-5960-078A-DDC8267F8CDA}"/>
              </a:ext>
            </a:extLst>
          </p:cNvPr>
          <p:cNvSpPr>
            <a:spLocks noGrp="1"/>
          </p:cNvSpPr>
          <p:nvPr>
            <p:ph type="body" sz="quarter" idx="13"/>
          </p:nvPr>
        </p:nvSpPr>
        <p:spPr/>
        <p:txBody>
          <a:bodyPr>
            <a:normAutofit lnSpcReduction="10000"/>
          </a:bodyPr>
          <a:lstStyle/>
          <a:p>
            <a:r>
              <a:rPr lang="zh-CN" altLang="en-US" dirty="0"/>
              <a:t>模型比较</a:t>
            </a:r>
          </a:p>
        </p:txBody>
      </p:sp>
      <p:pic>
        <p:nvPicPr>
          <p:cNvPr id="2" name="图片 1">
            <a:extLst>
              <a:ext uri="{FF2B5EF4-FFF2-40B4-BE49-F238E27FC236}">
                <a16:creationId xmlns:a16="http://schemas.microsoft.com/office/drawing/2014/main" id="{0916CED2-814D-BE20-78C6-14B6B857337A}"/>
              </a:ext>
            </a:extLst>
          </p:cNvPr>
          <p:cNvPicPr>
            <a:picLocks noChangeAspect="1"/>
          </p:cNvPicPr>
          <p:nvPr/>
        </p:nvPicPr>
        <p:blipFill>
          <a:blip r:embed="rId3"/>
          <a:stretch>
            <a:fillRect/>
          </a:stretch>
        </p:blipFill>
        <p:spPr>
          <a:xfrm>
            <a:off x="273698" y="3127858"/>
            <a:ext cx="4643472" cy="3277745"/>
          </a:xfrm>
          <a:prstGeom prst="rect">
            <a:avLst/>
          </a:prstGeom>
        </p:spPr>
      </p:pic>
      <p:sp>
        <p:nvSpPr>
          <p:cNvPr id="4" name="文本框 3">
            <a:extLst>
              <a:ext uri="{FF2B5EF4-FFF2-40B4-BE49-F238E27FC236}">
                <a16:creationId xmlns:a16="http://schemas.microsoft.com/office/drawing/2014/main" id="{E8024BA1-DF76-9342-5C23-E4C13D220BD8}"/>
              </a:ext>
            </a:extLst>
          </p:cNvPr>
          <p:cNvSpPr txBox="1"/>
          <p:nvPr/>
        </p:nvSpPr>
        <p:spPr>
          <a:xfrm>
            <a:off x="653143" y="1373532"/>
            <a:ext cx="3738466" cy="1754326"/>
          </a:xfrm>
          <a:prstGeom prst="rect">
            <a:avLst/>
          </a:prstGeom>
          <a:noFill/>
        </p:spPr>
        <p:txBody>
          <a:bodyPr wrap="square" rtlCol="0">
            <a:spAutoFit/>
          </a:bodyPr>
          <a:lstStyle/>
          <a:p>
            <a:r>
              <a:rPr lang="zh-CN" altLang="en-US" dirty="0"/>
              <a:t>尽管想与传统的 </a:t>
            </a:r>
            <a:r>
              <a:rPr lang="en-US" altLang="zh-CN" dirty="0"/>
              <a:t>TSE </a:t>
            </a:r>
            <a:r>
              <a:rPr lang="zh-CN" altLang="en-US" dirty="0"/>
              <a:t>方法比较是否能胜任细化 </a:t>
            </a:r>
            <a:r>
              <a:rPr lang="en-US" altLang="zh-CN" dirty="0"/>
              <a:t>TS </a:t>
            </a:r>
            <a:r>
              <a:rPr lang="zh-CN" altLang="en-US" dirty="0"/>
              <a:t>图的工作，但是目前可能还找不到直接针对细化问题提出的比较方法。因此文中选择了经典的自适应平滑方法（</a:t>
            </a:r>
            <a:r>
              <a:rPr lang="en-US" altLang="zh-CN" dirty="0"/>
              <a:t>ASM</a:t>
            </a:r>
            <a:r>
              <a:rPr lang="zh-CN" altLang="en-US" dirty="0"/>
              <a:t>）进行比较</a:t>
            </a:r>
          </a:p>
        </p:txBody>
      </p:sp>
      <p:sp>
        <p:nvSpPr>
          <p:cNvPr id="5" name="文本框 4">
            <a:extLst>
              <a:ext uri="{FF2B5EF4-FFF2-40B4-BE49-F238E27FC236}">
                <a16:creationId xmlns:a16="http://schemas.microsoft.com/office/drawing/2014/main" id="{6AC0F050-7039-9ED6-4164-86A82EF7F204}"/>
              </a:ext>
            </a:extLst>
          </p:cNvPr>
          <p:cNvSpPr txBox="1"/>
          <p:nvPr/>
        </p:nvSpPr>
        <p:spPr>
          <a:xfrm>
            <a:off x="5579706" y="2458406"/>
            <a:ext cx="5442857" cy="2308324"/>
          </a:xfrm>
          <a:prstGeom prst="rect">
            <a:avLst/>
          </a:prstGeom>
          <a:noFill/>
        </p:spPr>
        <p:txBody>
          <a:bodyPr wrap="square" rtlCol="0">
            <a:spAutoFit/>
          </a:bodyPr>
          <a:lstStyle/>
          <a:p>
            <a:r>
              <a:rPr lang="en-US" altLang="zh-CN" dirty="0"/>
              <a:t>ASM </a:t>
            </a:r>
            <a:r>
              <a:rPr lang="zh-CN" altLang="en-US" dirty="0"/>
              <a:t>的输入是使用 </a:t>
            </a:r>
            <a:r>
              <a:rPr lang="en-US" altLang="zh-CN" dirty="0"/>
              <a:t>F003/Lane-2/Wangan-Route-4</a:t>
            </a:r>
            <a:r>
              <a:rPr lang="zh-CN" altLang="en-US" dirty="0"/>
              <a:t>数据构建的 </a:t>
            </a:r>
            <a:r>
              <a:rPr lang="en-US" altLang="zh-CN" dirty="0"/>
              <a:t>TS </a:t>
            </a:r>
            <a:r>
              <a:rPr lang="zh-CN" altLang="en-US" dirty="0"/>
              <a:t>图。为使其适合 </a:t>
            </a:r>
            <a:r>
              <a:rPr lang="en-US" altLang="zh-CN" dirty="0"/>
              <a:t>ASM</a:t>
            </a:r>
            <a:r>
              <a:rPr lang="zh-CN" altLang="en-US" dirty="0"/>
              <a:t>，</a:t>
            </a:r>
            <a:r>
              <a:rPr lang="en-US" altLang="zh-CN" dirty="0"/>
              <a:t>TS </a:t>
            </a:r>
            <a:r>
              <a:rPr lang="zh-CN" altLang="en-US" dirty="0"/>
              <a:t>单元的车速被视为位于 </a:t>
            </a:r>
            <a:r>
              <a:rPr lang="en-US" altLang="zh-CN" dirty="0"/>
              <a:t>TS </a:t>
            </a:r>
            <a:r>
              <a:rPr lang="zh-CN" altLang="en-US" dirty="0"/>
              <a:t>单元中心点的车速，从而产生一系列散布在 </a:t>
            </a:r>
            <a:r>
              <a:rPr lang="en-US" altLang="zh-CN" dirty="0"/>
              <a:t>TS </a:t>
            </a:r>
            <a:r>
              <a:rPr lang="zh-CN" altLang="en-US" dirty="0"/>
              <a:t>平面上的车速数据（图（</a:t>
            </a:r>
            <a:r>
              <a:rPr lang="en-US" altLang="zh-CN" dirty="0"/>
              <a:t>a</a:t>
            </a:r>
            <a:r>
              <a:rPr lang="zh-CN" altLang="en-US" dirty="0"/>
              <a:t>））。目标是估算均匀分布的 </a:t>
            </a:r>
            <a:r>
              <a:rPr lang="en-US" altLang="zh-CN" dirty="0"/>
              <a:t>TS </a:t>
            </a:r>
            <a:r>
              <a:rPr lang="zh-CN" altLang="en-US" dirty="0"/>
              <a:t>点的交通速度，这些点的数量是初始点的 </a:t>
            </a:r>
            <a:r>
              <a:rPr lang="en-US" altLang="zh-CN" dirty="0"/>
              <a:t>16 </a:t>
            </a:r>
            <a:r>
              <a:rPr lang="zh-CN" altLang="en-US" dirty="0"/>
              <a:t>倍（图（</a:t>
            </a:r>
            <a:r>
              <a:rPr lang="en-US" altLang="zh-CN" dirty="0"/>
              <a:t>b</a:t>
            </a:r>
            <a:r>
              <a:rPr lang="zh-CN" altLang="en-US" dirty="0"/>
              <a:t>）），即分辨率提高了 </a:t>
            </a:r>
            <a:r>
              <a:rPr lang="en-US" altLang="zh-CN" dirty="0"/>
              <a:t>16 </a:t>
            </a:r>
            <a:r>
              <a:rPr lang="zh-CN" altLang="en-US" dirty="0"/>
              <a:t>倍。在这样的输入和目标下，</a:t>
            </a:r>
            <a:r>
              <a:rPr lang="en-US" altLang="zh-CN" dirty="0"/>
              <a:t>ASM </a:t>
            </a:r>
            <a:r>
              <a:rPr lang="zh-CN" altLang="en-US" dirty="0"/>
              <a:t>的结果与先前</a:t>
            </a:r>
            <a:r>
              <a:rPr lang="en-US" altLang="zh-CN" dirty="0"/>
              <a:t>1-4-16 </a:t>
            </a:r>
            <a:r>
              <a:rPr lang="zh-CN" altLang="en-US" dirty="0"/>
              <a:t>测试结果相当。</a:t>
            </a:r>
          </a:p>
        </p:txBody>
      </p:sp>
    </p:spTree>
    <p:extLst>
      <p:ext uri="{BB962C8B-B14F-4D97-AF65-F5344CB8AC3E}">
        <p14:creationId xmlns:p14="http://schemas.microsoft.com/office/powerpoint/2010/main" val="41815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90D11-EA43-A7D0-93D9-AA68EDB31C07}"/>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EAC72092-7EF3-12D6-838B-7C64189626C6}"/>
              </a:ext>
            </a:extLst>
          </p:cNvPr>
          <p:cNvSpPr>
            <a:spLocks noGrp="1"/>
          </p:cNvSpPr>
          <p:nvPr>
            <p:ph type="body" sz="quarter" idx="13"/>
          </p:nvPr>
        </p:nvSpPr>
        <p:spPr/>
        <p:txBody>
          <a:bodyPr>
            <a:normAutofit lnSpcReduction="10000"/>
          </a:bodyPr>
          <a:lstStyle/>
          <a:p>
            <a:r>
              <a:rPr lang="zh-CN" altLang="en-US" dirty="0"/>
              <a:t>进一步模型比较</a:t>
            </a:r>
          </a:p>
        </p:txBody>
      </p:sp>
      <p:pic>
        <p:nvPicPr>
          <p:cNvPr id="2" name="图片 1">
            <a:extLst>
              <a:ext uri="{FF2B5EF4-FFF2-40B4-BE49-F238E27FC236}">
                <a16:creationId xmlns:a16="http://schemas.microsoft.com/office/drawing/2014/main" id="{C304D4BF-C882-2CE1-94ED-33F4387AE3A9}"/>
              </a:ext>
            </a:extLst>
          </p:cNvPr>
          <p:cNvPicPr>
            <a:picLocks noChangeAspect="1"/>
          </p:cNvPicPr>
          <p:nvPr/>
        </p:nvPicPr>
        <p:blipFill>
          <a:blip r:embed="rId3"/>
          <a:stretch>
            <a:fillRect/>
          </a:stretch>
        </p:blipFill>
        <p:spPr>
          <a:xfrm>
            <a:off x="205275" y="1284505"/>
            <a:ext cx="4376606" cy="5238093"/>
          </a:xfrm>
          <a:prstGeom prst="rect">
            <a:avLst/>
          </a:prstGeom>
        </p:spPr>
      </p:pic>
      <p:sp>
        <p:nvSpPr>
          <p:cNvPr id="4" name="文本框 3">
            <a:extLst>
              <a:ext uri="{FF2B5EF4-FFF2-40B4-BE49-F238E27FC236}">
                <a16:creationId xmlns:a16="http://schemas.microsoft.com/office/drawing/2014/main" id="{B69B1FDF-B74B-E107-6A7B-59107DA05D55}"/>
              </a:ext>
            </a:extLst>
          </p:cNvPr>
          <p:cNvSpPr txBox="1"/>
          <p:nvPr/>
        </p:nvSpPr>
        <p:spPr>
          <a:xfrm>
            <a:off x="5082073" y="1085453"/>
            <a:ext cx="5946710" cy="4247317"/>
          </a:xfrm>
          <a:prstGeom prst="rect">
            <a:avLst/>
          </a:prstGeom>
          <a:noFill/>
        </p:spPr>
        <p:txBody>
          <a:bodyPr wrap="square" rtlCol="0">
            <a:spAutoFit/>
          </a:bodyPr>
          <a:lstStyle/>
          <a:p>
            <a:r>
              <a:rPr lang="zh-CN" altLang="en-US" dirty="0"/>
              <a:t>作图比较了细化单元大小为 </a:t>
            </a:r>
            <a:r>
              <a:rPr lang="en-US" altLang="zh-CN" dirty="0"/>
              <a:t>60s×100m</a:t>
            </a:r>
            <a:r>
              <a:rPr lang="zh-CN" altLang="en-US" dirty="0"/>
              <a:t>、</a:t>
            </a:r>
            <a:r>
              <a:rPr lang="en-US" altLang="zh-CN" dirty="0"/>
              <a:t>120s×200m</a:t>
            </a:r>
            <a:r>
              <a:rPr lang="zh-CN" altLang="en-US" dirty="0"/>
              <a:t>、</a:t>
            </a:r>
            <a:r>
              <a:rPr lang="en-US" altLang="zh-CN" dirty="0"/>
              <a:t>240s×400m </a:t>
            </a:r>
            <a:r>
              <a:rPr lang="zh-CN" altLang="en-US" dirty="0"/>
              <a:t>和 </a:t>
            </a:r>
            <a:r>
              <a:rPr lang="en-US" altLang="zh-CN" dirty="0"/>
              <a:t>60s×400m </a:t>
            </a:r>
            <a:r>
              <a:rPr lang="zh-CN" altLang="en-US" dirty="0"/>
              <a:t>的 </a:t>
            </a:r>
            <a:r>
              <a:rPr lang="en-US" altLang="zh-CN" dirty="0"/>
              <a:t>TS </a:t>
            </a:r>
            <a:r>
              <a:rPr lang="zh-CN" altLang="en-US" dirty="0"/>
              <a:t>图时产生的 </a:t>
            </a:r>
            <a:r>
              <a:rPr lang="en-US" altLang="zh-CN" dirty="0"/>
              <a:t>MAPE</a:t>
            </a:r>
            <a:r>
              <a:rPr lang="zh-CN" altLang="en-US" dirty="0"/>
              <a:t>。文中提出的细化方法得出的 </a:t>
            </a:r>
            <a:r>
              <a:rPr lang="en-US" altLang="zh-CN" dirty="0"/>
              <a:t>MAPE </a:t>
            </a:r>
            <a:r>
              <a:rPr lang="zh-CN" altLang="en-US" dirty="0"/>
              <a:t>远远小于 </a:t>
            </a:r>
            <a:r>
              <a:rPr lang="en-US" altLang="zh-CN" dirty="0"/>
              <a:t>ASM </a:t>
            </a:r>
            <a:r>
              <a:rPr lang="zh-CN" altLang="en-US" dirty="0"/>
              <a:t>方法得出的 </a:t>
            </a:r>
            <a:r>
              <a:rPr lang="en-US" altLang="zh-CN" dirty="0"/>
              <a:t>MAPE</a:t>
            </a:r>
            <a:r>
              <a:rPr lang="zh-CN" altLang="en-US" dirty="0"/>
              <a:t>。</a:t>
            </a:r>
            <a:endParaRPr lang="en-US" altLang="zh-CN" dirty="0"/>
          </a:p>
          <a:p>
            <a:r>
              <a:rPr lang="zh-CN" altLang="en-US" dirty="0"/>
              <a:t>当单元尺寸为 </a:t>
            </a:r>
            <a:r>
              <a:rPr lang="en-US" altLang="zh-CN" dirty="0"/>
              <a:t>60s×100m</a:t>
            </a:r>
            <a:r>
              <a:rPr lang="zh-CN" altLang="en-US" dirty="0"/>
              <a:t>、</a:t>
            </a:r>
            <a:r>
              <a:rPr lang="en-US" altLang="zh-CN" dirty="0"/>
              <a:t>120s×200m </a:t>
            </a:r>
            <a:r>
              <a:rPr lang="zh-CN" altLang="en-US" dirty="0"/>
              <a:t>和 </a:t>
            </a:r>
            <a:r>
              <a:rPr lang="en-US" altLang="zh-CN" dirty="0"/>
              <a:t>60s×400m </a:t>
            </a:r>
            <a:r>
              <a:rPr lang="zh-CN" altLang="en-US" dirty="0"/>
              <a:t>时，其 </a:t>
            </a:r>
            <a:r>
              <a:rPr lang="en-US" altLang="zh-CN" dirty="0"/>
              <a:t>MAPE </a:t>
            </a:r>
            <a:r>
              <a:rPr lang="zh-CN" altLang="en-US" dirty="0"/>
              <a:t>甚至不到 </a:t>
            </a:r>
            <a:r>
              <a:rPr lang="en-US" altLang="zh-CN" dirty="0"/>
              <a:t>ASM </a:t>
            </a:r>
            <a:r>
              <a:rPr lang="zh-CN" altLang="en-US" dirty="0"/>
              <a:t>方法的一半。在细化 </a:t>
            </a:r>
            <a:r>
              <a:rPr lang="en-US" altLang="zh-CN" dirty="0"/>
              <a:t>TS </a:t>
            </a:r>
            <a:r>
              <a:rPr lang="zh-CN" altLang="en-US" dirty="0"/>
              <a:t>图时，文中所提出的方法仍然优于 </a:t>
            </a:r>
            <a:r>
              <a:rPr lang="en-US" altLang="zh-CN" dirty="0"/>
              <a:t>ASM</a:t>
            </a:r>
            <a:r>
              <a:rPr lang="zh-CN" altLang="en-US" dirty="0"/>
              <a:t>，而 </a:t>
            </a:r>
            <a:r>
              <a:rPr lang="en-US" altLang="zh-CN" dirty="0"/>
              <a:t>TS </a:t>
            </a:r>
            <a:r>
              <a:rPr lang="zh-CN" altLang="en-US" dirty="0"/>
              <a:t>图的分辨率（即 </a:t>
            </a:r>
            <a:r>
              <a:rPr lang="en-US" altLang="zh-CN" dirty="0"/>
              <a:t>60s×400m </a:t>
            </a:r>
            <a:r>
              <a:rPr lang="zh-CN" altLang="en-US" dirty="0"/>
              <a:t>）是根据现有固定探测器的典型分辨率（即 </a:t>
            </a:r>
            <a:r>
              <a:rPr lang="en-US" altLang="zh-CN" dirty="0"/>
              <a:t>ASM </a:t>
            </a:r>
            <a:r>
              <a:rPr lang="zh-CN" altLang="en-US" dirty="0"/>
              <a:t>的主要 </a:t>
            </a:r>
            <a:r>
              <a:rPr lang="en-US" altLang="zh-CN" dirty="0"/>
              <a:t>"</a:t>
            </a:r>
            <a:r>
              <a:rPr lang="zh-CN" altLang="en-US" dirty="0"/>
              <a:t>战场</a:t>
            </a:r>
            <a:r>
              <a:rPr lang="en-US" altLang="zh-CN" dirty="0"/>
              <a:t>"</a:t>
            </a:r>
            <a:r>
              <a:rPr lang="zh-CN" altLang="en-US" dirty="0"/>
              <a:t>）专门选择的。</a:t>
            </a:r>
            <a:endParaRPr lang="en-US" altLang="zh-CN" dirty="0"/>
          </a:p>
          <a:p>
            <a:r>
              <a:rPr lang="zh-CN" altLang="en-US" dirty="0"/>
              <a:t>此外，图 </a:t>
            </a:r>
            <a:r>
              <a:rPr lang="en-US" altLang="zh-CN" dirty="0"/>
              <a:t>(b) </a:t>
            </a:r>
            <a:r>
              <a:rPr lang="zh-CN" altLang="en-US" dirty="0"/>
              <a:t>显示了利用 </a:t>
            </a:r>
            <a:r>
              <a:rPr lang="en-US" altLang="zh-CN" dirty="0"/>
              <a:t>ASM </a:t>
            </a:r>
            <a:r>
              <a:rPr lang="zh-CN" altLang="en-US" dirty="0"/>
              <a:t>从 </a:t>
            </a:r>
            <a:r>
              <a:rPr lang="en-US" altLang="zh-CN" dirty="0"/>
              <a:t>120s×200m </a:t>
            </a:r>
            <a:r>
              <a:rPr lang="zh-CN" altLang="en-US" dirty="0"/>
              <a:t>精制的 </a:t>
            </a:r>
            <a:r>
              <a:rPr lang="en-US" altLang="zh-CN" dirty="0"/>
              <a:t>30s×50m TS </a:t>
            </a:r>
            <a:r>
              <a:rPr lang="zh-CN" altLang="en-US" dirty="0"/>
              <a:t>图。与之前采用新方法绘制的图相比，</a:t>
            </a:r>
            <a:r>
              <a:rPr lang="en-US" altLang="zh-CN" dirty="0"/>
              <a:t>ASM </a:t>
            </a:r>
            <a:r>
              <a:rPr lang="zh-CN" altLang="en-US" dirty="0"/>
              <a:t>精炼的图并不能清晰显示重要的交通特征。不难理解，基于连续滤波器的 </a:t>
            </a:r>
            <a:r>
              <a:rPr lang="en-US" altLang="zh-CN" dirty="0"/>
              <a:t>ASM </a:t>
            </a:r>
            <a:r>
              <a:rPr lang="zh-CN" altLang="en-US" dirty="0"/>
              <a:t>容易产生平滑结果。</a:t>
            </a:r>
            <a:endParaRPr lang="en-US" altLang="zh-CN" dirty="0"/>
          </a:p>
          <a:p>
            <a:r>
              <a:rPr lang="zh-CN" altLang="en-US" dirty="0"/>
              <a:t>因此可以得出结论：在细化 </a:t>
            </a:r>
            <a:r>
              <a:rPr lang="en-US" altLang="zh-CN" dirty="0"/>
              <a:t>TS </a:t>
            </a:r>
            <a:r>
              <a:rPr lang="zh-CN" altLang="en-US" dirty="0"/>
              <a:t>图时，文中提出的方法优于 </a:t>
            </a:r>
            <a:r>
              <a:rPr lang="en-US" altLang="zh-CN" dirty="0"/>
              <a:t>ASM</a:t>
            </a:r>
            <a:r>
              <a:rPr lang="zh-CN" altLang="en-US" dirty="0"/>
              <a:t>。</a:t>
            </a:r>
          </a:p>
        </p:txBody>
      </p:sp>
      <p:pic>
        <p:nvPicPr>
          <p:cNvPr id="5" name="图片 4">
            <a:extLst>
              <a:ext uri="{FF2B5EF4-FFF2-40B4-BE49-F238E27FC236}">
                <a16:creationId xmlns:a16="http://schemas.microsoft.com/office/drawing/2014/main" id="{E9C3A191-CFE7-E1E8-BAA3-A5DE78E178AE}"/>
              </a:ext>
            </a:extLst>
          </p:cNvPr>
          <p:cNvPicPr>
            <a:picLocks noChangeAspect="1"/>
          </p:cNvPicPr>
          <p:nvPr/>
        </p:nvPicPr>
        <p:blipFill>
          <a:blip r:embed="rId4"/>
          <a:srcRect l="3013" t="4181" r="3200" b="8504"/>
          <a:stretch/>
        </p:blipFill>
        <p:spPr>
          <a:xfrm>
            <a:off x="4827037" y="5332770"/>
            <a:ext cx="2904932" cy="1436915"/>
          </a:xfrm>
          <a:prstGeom prst="rect">
            <a:avLst/>
          </a:prstGeom>
        </p:spPr>
      </p:pic>
    </p:spTree>
    <p:extLst>
      <p:ext uri="{BB962C8B-B14F-4D97-AF65-F5344CB8AC3E}">
        <p14:creationId xmlns:p14="http://schemas.microsoft.com/office/powerpoint/2010/main" val="32034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78F72-A612-9A26-5EA2-DC1192A76AD5}"/>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13B87AF2-2DBB-92C4-59C4-ADEE2D884687}"/>
              </a:ext>
            </a:extLst>
          </p:cNvPr>
          <p:cNvSpPr>
            <a:spLocks noGrp="1"/>
          </p:cNvSpPr>
          <p:nvPr>
            <p:ph type="body" sz="quarter" idx="13"/>
          </p:nvPr>
        </p:nvSpPr>
        <p:spPr>
          <a:xfrm>
            <a:off x="1029156" y="335402"/>
            <a:ext cx="7138240" cy="469897"/>
          </a:xfrm>
        </p:spPr>
        <p:txBody>
          <a:bodyPr>
            <a:normAutofit lnSpcReduction="10000"/>
          </a:bodyPr>
          <a:lstStyle/>
          <a:p>
            <a:r>
              <a:rPr lang="zh-CN" altLang="en-US" dirty="0"/>
              <a:t>为什么选择</a:t>
            </a:r>
            <a:r>
              <a:rPr lang="en-US" altLang="zh-CN" dirty="0"/>
              <a:t>60km/h</a:t>
            </a:r>
            <a:r>
              <a:rPr lang="zh-CN" altLang="en-US" dirty="0"/>
              <a:t>作为</a:t>
            </a:r>
            <a:r>
              <a:rPr lang="en-US" altLang="zh-CN" dirty="0"/>
              <a:t>ff</a:t>
            </a:r>
            <a:r>
              <a:rPr lang="zh-CN" altLang="en-US" dirty="0"/>
              <a:t>和</a:t>
            </a:r>
            <a:r>
              <a:rPr lang="en-US" altLang="zh-CN" dirty="0"/>
              <a:t>cg</a:t>
            </a:r>
            <a:r>
              <a:rPr lang="zh-CN" altLang="en-US" dirty="0"/>
              <a:t>的分界点</a:t>
            </a:r>
            <a:endParaRPr lang="en-US" altLang="zh-CN" dirty="0"/>
          </a:p>
        </p:txBody>
      </p:sp>
      <p:pic>
        <p:nvPicPr>
          <p:cNvPr id="2" name="图片 1">
            <a:extLst>
              <a:ext uri="{FF2B5EF4-FFF2-40B4-BE49-F238E27FC236}">
                <a16:creationId xmlns:a16="http://schemas.microsoft.com/office/drawing/2014/main" id="{3B49B795-569F-964F-7A9C-99F4A129095E}"/>
              </a:ext>
            </a:extLst>
          </p:cNvPr>
          <p:cNvPicPr>
            <a:picLocks noChangeAspect="1"/>
          </p:cNvPicPr>
          <p:nvPr/>
        </p:nvPicPr>
        <p:blipFill>
          <a:blip r:embed="rId3"/>
          <a:stretch>
            <a:fillRect/>
          </a:stretch>
        </p:blipFill>
        <p:spPr>
          <a:xfrm>
            <a:off x="516294" y="2480126"/>
            <a:ext cx="4928499" cy="2716612"/>
          </a:xfrm>
          <a:prstGeom prst="rect">
            <a:avLst/>
          </a:prstGeom>
        </p:spPr>
      </p:pic>
      <p:sp>
        <p:nvSpPr>
          <p:cNvPr id="4" name="文本框 3">
            <a:extLst>
              <a:ext uri="{FF2B5EF4-FFF2-40B4-BE49-F238E27FC236}">
                <a16:creationId xmlns:a16="http://schemas.microsoft.com/office/drawing/2014/main" id="{A67A674E-4E57-7FCC-E7EE-2F33F581F5C9}"/>
              </a:ext>
            </a:extLst>
          </p:cNvPr>
          <p:cNvSpPr txBox="1"/>
          <p:nvPr/>
        </p:nvSpPr>
        <p:spPr>
          <a:xfrm>
            <a:off x="5956040" y="2130272"/>
            <a:ext cx="4422711" cy="3139321"/>
          </a:xfrm>
          <a:prstGeom prst="rect">
            <a:avLst/>
          </a:prstGeom>
          <a:noFill/>
        </p:spPr>
        <p:txBody>
          <a:bodyPr wrap="square" rtlCol="0">
            <a:spAutoFit/>
          </a:bodyPr>
          <a:lstStyle/>
          <a:p>
            <a:r>
              <a:rPr lang="zh-CN" altLang="en-US" dirty="0"/>
              <a:t>测试细化结果是否对该值敏感：</a:t>
            </a:r>
            <a:endParaRPr lang="en-US" altLang="zh-CN" dirty="0"/>
          </a:p>
          <a:p>
            <a:r>
              <a:rPr lang="zh-CN" altLang="en-US" dirty="0"/>
              <a:t>分别设置 </a:t>
            </a:r>
            <a:r>
              <a:rPr lang="en-US" altLang="zh-CN" dirty="0"/>
              <a:t>x∗ = 50</a:t>
            </a:r>
            <a:r>
              <a:rPr lang="zh-CN" altLang="en-US" dirty="0"/>
              <a:t>、</a:t>
            </a:r>
            <a:r>
              <a:rPr lang="en-US" altLang="zh-CN" dirty="0"/>
              <a:t>x∗ = 60</a:t>
            </a:r>
            <a:r>
              <a:rPr lang="zh-CN" altLang="en-US" dirty="0"/>
              <a:t>、</a:t>
            </a:r>
            <a:r>
              <a:rPr lang="en-US" altLang="zh-CN" dirty="0"/>
              <a:t>x∗ = 70</a:t>
            </a:r>
            <a:r>
              <a:rPr lang="zh-CN" altLang="en-US" dirty="0"/>
              <a:t>，并使用数据 </a:t>
            </a:r>
            <a:r>
              <a:rPr lang="en-US" altLang="zh-CN" dirty="0"/>
              <a:t>F001/Lane-1 </a:t>
            </a:r>
            <a:r>
              <a:rPr lang="zh-CN" altLang="en-US" dirty="0"/>
              <a:t>和 </a:t>
            </a:r>
            <a:r>
              <a:rPr lang="en-US" altLang="zh-CN" dirty="0"/>
              <a:t>-2/IkedaRoute-11 </a:t>
            </a:r>
            <a:r>
              <a:rPr lang="zh-CN" altLang="en-US" dirty="0"/>
              <a:t>对模型参数进行重新估计，然后使用重新估计的模型来完善使用 </a:t>
            </a:r>
            <a:r>
              <a:rPr lang="en-US" altLang="zh-CN" dirty="0"/>
              <a:t>F003/Lane-2/Wangan-Route-4 </a:t>
            </a:r>
            <a:r>
              <a:rPr lang="zh-CN" altLang="en-US" dirty="0"/>
              <a:t>数据构建的不同细胞大小 </a:t>
            </a:r>
            <a:r>
              <a:rPr lang="en-US" altLang="zh-CN" dirty="0"/>
              <a:t>TS </a:t>
            </a:r>
            <a:r>
              <a:rPr lang="zh-CN" altLang="en-US" dirty="0"/>
              <a:t>图。</a:t>
            </a:r>
            <a:endParaRPr lang="en-US" altLang="zh-CN" dirty="0"/>
          </a:p>
          <a:p>
            <a:r>
              <a:rPr lang="zh-CN" altLang="en-US" dirty="0"/>
              <a:t>左图显示了结果，从图中可以看出</a:t>
            </a:r>
            <a:r>
              <a:rPr lang="en-US" altLang="zh-CN" dirty="0"/>
              <a:t>x∗ </a:t>
            </a:r>
            <a:r>
              <a:rPr lang="zh-CN" altLang="en-US" dirty="0"/>
              <a:t>的取值并没有显著改变细化的精度，这说明所提出的模型对其唯一的外生参数值并不敏感。</a:t>
            </a:r>
          </a:p>
        </p:txBody>
      </p:sp>
    </p:spTree>
    <p:extLst>
      <p:ext uri="{BB962C8B-B14F-4D97-AF65-F5344CB8AC3E}">
        <p14:creationId xmlns:p14="http://schemas.microsoft.com/office/powerpoint/2010/main" val="140375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问题背景</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353527"/>
            <a:ext cx="9386596" cy="4770537"/>
          </a:xfrm>
          <a:prstGeom prst="rect">
            <a:avLst/>
          </a:prstGeom>
          <a:noFill/>
        </p:spPr>
        <p:txBody>
          <a:bodyPr wrap="square" rtlCol="0">
            <a:spAutoFit/>
          </a:bodyPr>
          <a:lstStyle/>
          <a:p>
            <a:pPr algn="l"/>
            <a:endParaRPr lang="zh-CN" altLang="en-US" sz="2000" i="0" dirty="0">
              <a:solidFill>
                <a:srgbClr val="060607"/>
              </a:solidFill>
              <a:effectLst/>
              <a:highlight>
                <a:srgbClr val="FFFFFF"/>
              </a:highlight>
              <a:latin typeface="-apple-system"/>
            </a:endParaRPr>
          </a:p>
          <a:p>
            <a:pPr algn="l"/>
            <a:r>
              <a:rPr lang="en-US" altLang="zh-CN" sz="2000" i="0" dirty="0">
                <a:solidFill>
                  <a:srgbClr val="060607"/>
                </a:solidFill>
                <a:effectLst/>
                <a:highlight>
                  <a:srgbClr val="FFFFFF"/>
                </a:highlight>
                <a:latin typeface="-apple-system"/>
              </a:rPr>
              <a:t>TS</a:t>
            </a:r>
            <a:r>
              <a:rPr lang="zh-CN" altLang="en-US" sz="2000" i="0" dirty="0">
                <a:solidFill>
                  <a:srgbClr val="060607"/>
                </a:solidFill>
                <a:effectLst/>
                <a:highlight>
                  <a:srgbClr val="FFFFFF"/>
                </a:highlight>
                <a:latin typeface="-apple-system"/>
              </a:rPr>
              <a:t>图是一种将交通状态以颜色编码的形式展示在时间</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空间单元格中的工具，对于交通分析和工程领域至关重要。</a:t>
            </a:r>
          </a:p>
          <a:p>
            <a:pPr algn="l"/>
            <a:r>
              <a:rPr lang="zh-CN" altLang="en-US" sz="2000" i="0" dirty="0">
                <a:solidFill>
                  <a:srgbClr val="060607"/>
                </a:solidFill>
                <a:effectLst/>
                <a:highlight>
                  <a:srgbClr val="FFFFFF"/>
                </a:highlight>
                <a:latin typeface="-apple-system"/>
              </a:rPr>
              <a:t>通过</a:t>
            </a:r>
            <a:r>
              <a:rPr lang="en-US" altLang="zh-CN" sz="2000" i="0" dirty="0">
                <a:solidFill>
                  <a:srgbClr val="060607"/>
                </a:solidFill>
                <a:effectLst/>
                <a:highlight>
                  <a:srgbClr val="FFFFFF"/>
                </a:highlight>
                <a:latin typeface="-apple-system"/>
              </a:rPr>
              <a:t>TS</a:t>
            </a:r>
            <a:r>
              <a:rPr lang="zh-CN" altLang="en-US" sz="2000" i="0" dirty="0">
                <a:solidFill>
                  <a:srgbClr val="060607"/>
                </a:solidFill>
                <a:effectLst/>
                <a:highlight>
                  <a:srgbClr val="FFFFFF"/>
                </a:highlight>
                <a:latin typeface="-apple-system"/>
              </a:rPr>
              <a:t>图可以识别交通瓶颈、理解交通特性、预测旅行时间甚至估计交通排放。</a:t>
            </a:r>
            <a:endParaRPr lang="en-US" altLang="zh-CN" sz="2000" i="0" dirty="0">
              <a:solidFill>
                <a:srgbClr val="060607"/>
              </a:solidFill>
              <a:effectLst/>
              <a:highlight>
                <a:srgbClr val="FFFFFF"/>
              </a:highlight>
              <a:latin typeface="-apple-system"/>
            </a:endParaRPr>
          </a:p>
          <a:p>
            <a:pPr algn="l"/>
            <a:r>
              <a:rPr lang="zh-CN" altLang="en-US" sz="2000" dirty="0">
                <a:solidFill>
                  <a:srgbClr val="060607"/>
                </a:solidFill>
                <a:highlight>
                  <a:srgbClr val="FFFFFF"/>
                </a:highlight>
                <a:latin typeface="-apple-system"/>
              </a:rPr>
              <a:t>理想情况下，可以使用</a:t>
            </a:r>
            <a:r>
              <a:rPr lang="en-US" altLang="zh-CN" sz="2000" dirty="0">
                <a:solidFill>
                  <a:srgbClr val="060607"/>
                </a:solidFill>
                <a:highlight>
                  <a:srgbClr val="FFFFFF"/>
                </a:highlight>
                <a:latin typeface="-apple-system"/>
              </a:rPr>
              <a:t>100%</a:t>
            </a:r>
            <a:r>
              <a:rPr lang="zh-CN" altLang="en-US" sz="2000" dirty="0">
                <a:solidFill>
                  <a:srgbClr val="060607"/>
                </a:solidFill>
                <a:highlight>
                  <a:srgbClr val="FFFFFF"/>
                </a:highlight>
                <a:latin typeface="-apple-system"/>
              </a:rPr>
              <a:t>高保真车辆轨迹数据来准确计算每个</a:t>
            </a:r>
            <a:r>
              <a:rPr lang="en-US" altLang="zh-CN" sz="2000" dirty="0">
                <a:solidFill>
                  <a:srgbClr val="060607"/>
                </a:solidFill>
                <a:highlight>
                  <a:srgbClr val="FFFFFF"/>
                </a:highlight>
                <a:latin typeface="-apple-system"/>
              </a:rPr>
              <a:t>TS</a:t>
            </a:r>
            <a:r>
              <a:rPr lang="zh-CN" altLang="en-US" sz="2000" dirty="0">
                <a:solidFill>
                  <a:srgbClr val="060607"/>
                </a:solidFill>
                <a:highlight>
                  <a:srgbClr val="FFFFFF"/>
                </a:highlight>
                <a:latin typeface="-apple-system"/>
              </a:rPr>
              <a:t>单元格的交通速度，并构建高分辨率的</a:t>
            </a:r>
            <a:r>
              <a:rPr lang="en-US" altLang="zh-CN" sz="2000" dirty="0">
                <a:solidFill>
                  <a:srgbClr val="060607"/>
                </a:solidFill>
                <a:highlight>
                  <a:srgbClr val="FFFFFF"/>
                </a:highlight>
                <a:latin typeface="-apple-system"/>
              </a:rPr>
              <a:t>TS</a:t>
            </a:r>
            <a:r>
              <a:rPr lang="zh-CN" altLang="en-US" sz="2000" dirty="0">
                <a:solidFill>
                  <a:srgbClr val="060607"/>
                </a:solidFill>
                <a:highlight>
                  <a:srgbClr val="FFFFFF"/>
                </a:highlight>
                <a:latin typeface="-apple-system"/>
              </a:rPr>
              <a:t>图。然而现有的信息技术不支持广泛收集此类高保真车辆轨迹数据，只能收集到采样的交通数据。</a:t>
            </a:r>
            <a:endParaRPr lang="en-US" altLang="zh-CN" sz="2000" dirty="0">
              <a:solidFill>
                <a:srgbClr val="060607"/>
              </a:solidFill>
              <a:highlight>
                <a:srgbClr val="FFFFFF"/>
              </a:highlight>
              <a:latin typeface="-apple-system"/>
            </a:endParaRPr>
          </a:p>
          <a:p>
            <a:pPr algn="l"/>
            <a:endParaRPr lang="en-US" altLang="zh-CN" sz="2000" b="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pPr algn="l"/>
            <a:r>
              <a:rPr lang="zh-CN" altLang="en-US" b="0" i="0" dirty="0">
                <a:solidFill>
                  <a:srgbClr val="060607"/>
                </a:solidFill>
                <a:effectLst/>
                <a:highlight>
                  <a:srgbClr val="FFFFFF"/>
                </a:highlight>
                <a:latin typeface="-apple-system"/>
              </a:rPr>
              <a:t>尽管可以使用</a:t>
            </a:r>
            <a:r>
              <a:rPr lang="en-US" altLang="zh-CN" b="0" i="0" dirty="0">
                <a:solidFill>
                  <a:srgbClr val="060607"/>
                </a:solidFill>
                <a:effectLst/>
                <a:highlight>
                  <a:srgbClr val="FFFFFF"/>
                </a:highlight>
                <a:latin typeface="-apple-system"/>
              </a:rPr>
              <a:t>TSE</a:t>
            </a:r>
            <a:r>
              <a:rPr lang="zh-CN" altLang="en-US" b="0" i="0" dirty="0">
                <a:solidFill>
                  <a:srgbClr val="060607"/>
                </a:solidFill>
                <a:effectLst/>
                <a:highlight>
                  <a:srgbClr val="FFFFFF"/>
                </a:highlight>
                <a:latin typeface="-apple-system"/>
              </a:rPr>
              <a:t>方法从采样数据中推导出缺失的交通速度信息，但这些方法通常无法处理高分辨率的</a:t>
            </a:r>
            <a:r>
              <a:rPr lang="en-US" altLang="zh-CN" b="0" i="0" dirty="0">
                <a:solidFill>
                  <a:srgbClr val="060607"/>
                </a:solidFill>
                <a:effectLst/>
                <a:highlight>
                  <a:srgbClr val="FFFFFF"/>
                </a:highlight>
                <a:latin typeface="-apple-system"/>
              </a:rPr>
              <a:t>TS</a:t>
            </a:r>
            <a:r>
              <a:rPr lang="zh-CN" altLang="en-US" b="0" i="0" dirty="0">
                <a:solidFill>
                  <a:srgbClr val="060607"/>
                </a:solidFill>
                <a:effectLst/>
                <a:highlight>
                  <a:srgbClr val="FFFFFF"/>
                </a:highlight>
                <a:latin typeface="-apple-system"/>
              </a:rPr>
              <a:t>图。交通数据的稀疏性使得即使使用先进的</a:t>
            </a:r>
            <a:r>
              <a:rPr lang="en-US" altLang="zh-CN" b="0" i="0" dirty="0">
                <a:solidFill>
                  <a:srgbClr val="060607"/>
                </a:solidFill>
                <a:effectLst/>
                <a:highlight>
                  <a:srgbClr val="FFFFFF"/>
                </a:highlight>
                <a:latin typeface="-apple-system"/>
              </a:rPr>
              <a:t>TSE</a:t>
            </a:r>
            <a:r>
              <a:rPr lang="zh-CN" altLang="en-US" b="0" i="0" dirty="0">
                <a:solidFill>
                  <a:srgbClr val="060607"/>
                </a:solidFill>
                <a:effectLst/>
                <a:highlight>
                  <a:srgbClr val="FFFFFF"/>
                </a:highlight>
                <a:latin typeface="-apple-system"/>
              </a:rPr>
              <a:t>方法，也很难构建高分辨率的</a:t>
            </a:r>
            <a:r>
              <a:rPr lang="en-US" altLang="zh-CN" b="0" i="0" dirty="0">
                <a:solidFill>
                  <a:srgbClr val="060607"/>
                </a:solidFill>
                <a:effectLst/>
                <a:highlight>
                  <a:srgbClr val="FFFFFF"/>
                </a:highlight>
                <a:latin typeface="-apple-system"/>
              </a:rPr>
              <a:t>TS</a:t>
            </a:r>
            <a:r>
              <a:rPr lang="zh-CN" altLang="en-US" b="0" i="0" dirty="0">
                <a:solidFill>
                  <a:srgbClr val="060607"/>
                </a:solidFill>
                <a:effectLst/>
                <a:highlight>
                  <a:srgbClr val="FFFFFF"/>
                </a:highlight>
                <a:latin typeface="-apple-system"/>
              </a:rPr>
              <a:t>图。</a:t>
            </a:r>
          </a:p>
          <a:p>
            <a:pPr algn="l"/>
            <a:r>
              <a:rPr lang="zh-CN" altLang="en-US" b="0" i="0" dirty="0">
                <a:solidFill>
                  <a:srgbClr val="060607"/>
                </a:solidFill>
                <a:effectLst/>
                <a:highlight>
                  <a:srgbClr val="FFFFFF"/>
                </a:highlight>
                <a:latin typeface="-apple-system"/>
              </a:rPr>
              <a:t>为了从低分辨率的</a:t>
            </a:r>
            <a:r>
              <a:rPr lang="en-US" altLang="zh-CN" b="0" i="0" dirty="0">
                <a:solidFill>
                  <a:srgbClr val="060607"/>
                </a:solidFill>
                <a:effectLst/>
                <a:highlight>
                  <a:srgbClr val="FFFFFF"/>
                </a:highlight>
                <a:latin typeface="-apple-system"/>
              </a:rPr>
              <a:t>TS</a:t>
            </a:r>
            <a:r>
              <a:rPr lang="zh-CN" altLang="en-US" b="0" i="0" dirty="0">
                <a:solidFill>
                  <a:srgbClr val="060607"/>
                </a:solidFill>
                <a:effectLst/>
                <a:highlight>
                  <a:srgbClr val="FFFFFF"/>
                </a:highlight>
                <a:latin typeface="-apple-system"/>
              </a:rPr>
              <a:t>图中提取更多的交通细节，文章提出了直接通过增加分辨率来细化</a:t>
            </a:r>
            <a:r>
              <a:rPr lang="en-US" altLang="zh-CN" b="0" i="0" dirty="0">
                <a:solidFill>
                  <a:srgbClr val="060607"/>
                </a:solidFill>
                <a:effectLst/>
                <a:highlight>
                  <a:srgbClr val="FFFFFF"/>
                </a:highlight>
                <a:latin typeface="-apple-system"/>
              </a:rPr>
              <a:t>TS</a:t>
            </a:r>
            <a:r>
              <a:rPr lang="zh-CN" altLang="en-US" b="0" i="0" dirty="0">
                <a:solidFill>
                  <a:srgbClr val="060607"/>
                </a:solidFill>
                <a:effectLst/>
                <a:highlight>
                  <a:srgbClr val="FFFFFF"/>
                </a:highlight>
                <a:latin typeface="-apple-system"/>
              </a:rPr>
              <a:t>图的方法，这在计算机科学中被称为超分辨率技术。</a:t>
            </a:r>
          </a:p>
          <a:p>
            <a:pPr algn="l"/>
            <a:endParaRPr lang="zh-CN" altLang="en-US"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319794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TS</a:t>
            </a:r>
            <a:r>
              <a:rPr lang="zh-CN" altLang="en-US" dirty="0"/>
              <a:t>图</a:t>
            </a:r>
          </a:p>
        </p:txBody>
      </p:sp>
      <p:pic>
        <p:nvPicPr>
          <p:cNvPr id="2" name="图片 1">
            <a:extLst>
              <a:ext uri="{FF2B5EF4-FFF2-40B4-BE49-F238E27FC236}">
                <a16:creationId xmlns:a16="http://schemas.microsoft.com/office/drawing/2014/main" id="{FFCC0AF3-8B60-177E-6A4F-66AFF0ED59CD}"/>
              </a:ext>
            </a:extLst>
          </p:cNvPr>
          <p:cNvPicPr>
            <a:picLocks noChangeAspect="1"/>
          </p:cNvPicPr>
          <p:nvPr/>
        </p:nvPicPr>
        <p:blipFill>
          <a:blip r:embed="rId3"/>
          <a:stretch>
            <a:fillRect/>
          </a:stretch>
        </p:blipFill>
        <p:spPr>
          <a:xfrm>
            <a:off x="2320788" y="980611"/>
            <a:ext cx="7550424" cy="5762166"/>
          </a:xfrm>
          <a:prstGeom prst="rect">
            <a:avLst/>
          </a:prstGeom>
        </p:spPr>
      </p:pic>
    </p:spTree>
    <p:extLst>
      <p:ext uri="{BB962C8B-B14F-4D97-AF65-F5344CB8AC3E}">
        <p14:creationId xmlns:p14="http://schemas.microsoft.com/office/powerpoint/2010/main" val="56812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0C7E8-8434-D7E1-FF35-9013168A0C59}"/>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5CCD0B31-5747-68AE-772A-BFA3A0537DBE}"/>
              </a:ext>
            </a:extLst>
          </p:cNvPr>
          <p:cNvSpPr>
            <a:spLocks noGrp="1"/>
          </p:cNvSpPr>
          <p:nvPr>
            <p:ph type="body" sz="quarter" idx="13"/>
          </p:nvPr>
        </p:nvSpPr>
        <p:spPr/>
        <p:txBody>
          <a:bodyPr>
            <a:normAutofit lnSpcReduction="10000"/>
          </a:bodyPr>
          <a:lstStyle/>
          <a:p>
            <a:r>
              <a:rPr lang="en-US" altLang="zh-CN" dirty="0"/>
              <a:t>TS</a:t>
            </a:r>
            <a:r>
              <a:rPr lang="zh-CN" altLang="en-US" dirty="0"/>
              <a:t>图细化问题</a:t>
            </a:r>
          </a:p>
        </p:txBody>
      </p:sp>
      <p:sp>
        <p:nvSpPr>
          <p:cNvPr id="3" name="文本框 2">
            <a:extLst>
              <a:ext uri="{FF2B5EF4-FFF2-40B4-BE49-F238E27FC236}">
                <a16:creationId xmlns:a16="http://schemas.microsoft.com/office/drawing/2014/main" id="{C0BAC87A-A846-8FDD-95FA-2AB42510DC34}"/>
              </a:ext>
            </a:extLst>
          </p:cNvPr>
          <p:cNvSpPr txBox="1"/>
          <p:nvPr/>
        </p:nvSpPr>
        <p:spPr>
          <a:xfrm>
            <a:off x="1210311" y="1462317"/>
            <a:ext cx="4129440" cy="4708981"/>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给定一个 </a:t>
            </a:r>
            <a:r>
              <a:rPr lang="en-US" altLang="zh-CN" sz="2000" i="0" dirty="0">
                <a:solidFill>
                  <a:srgbClr val="060607"/>
                </a:solidFill>
                <a:effectLst/>
                <a:highlight>
                  <a:srgbClr val="FFFFFF"/>
                </a:highlight>
                <a:latin typeface="-apple-system"/>
              </a:rPr>
              <a:t>TS </a:t>
            </a:r>
            <a:r>
              <a:rPr lang="zh-CN" altLang="en-US" sz="2000" i="0" dirty="0">
                <a:solidFill>
                  <a:srgbClr val="060607"/>
                </a:solidFill>
                <a:effectLst/>
                <a:highlight>
                  <a:srgbClr val="FFFFFF"/>
                </a:highlight>
                <a:latin typeface="-apple-system"/>
              </a:rPr>
              <a:t>图，将每个单元划分为四个同质子单元，并估算四个子单元的流量速度，以实现通过提高分辨率来完善 </a:t>
            </a:r>
            <a:r>
              <a:rPr lang="en-US" altLang="zh-CN" sz="2000" i="0" dirty="0">
                <a:solidFill>
                  <a:srgbClr val="060607"/>
                </a:solidFill>
                <a:effectLst/>
                <a:highlight>
                  <a:srgbClr val="FFFFFF"/>
                </a:highlight>
                <a:latin typeface="-apple-system"/>
              </a:rPr>
              <a:t>TS </a:t>
            </a:r>
            <a:r>
              <a:rPr lang="zh-CN" altLang="en-US" sz="2000" i="0" dirty="0">
                <a:solidFill>
                  <a:srgbClr val="060607"/>
                </a:solidFill>
                <a:effectLst/>
                <a:highlight>
                  <a:srgbClr val="FFFFFF"/>
                </a:highlight>
                <a:latin typeface="-apple-system"/>
              </a:rPr>
              <a:t>图的目标。</a:t>
            </a:r>
            <a:endParaRPr lang="en-US" altLang="zh-CN" sz="2000" i="0" dirty="0">
              <a:solidFill>
                <a:srgbClr val="060607"/>
              </a:solidFill>
              <a:effectLst/>
              <a:highlight>
                <a:srgbClr val="FFFFFF"/>
              </a:highlight>
              <a:latin typeface="-apple-system"/>
            </a:endParaRPr>
          </a:p>
          <a:p>
            <a:pPr algn="l"/>
            <a:endParaRPr lang="en-US" altLang="zh-CN" sz="2000" i="0" dirty="0">
              <a:solidFill>
                <a:srgbClr val="060607"/>
              </a:solidFill>
              <a:effectLst/>
              <a:highlight>
                <a:srgbClr val="FFFFFF"/>
              </a:highlight>
              <a:latin typeface="-apple-system"/>
            </a:endParaRPr>
          </a:p>
          <a:p>
            <a:pPr algn="l"/>
            <a:endParaRPr lang="en-US" altLang="zh-CN" sz="2000" dirty="0">
              <a:solidFill>
                <a:srgbClr val="060607"/>
              </a:solidFill>
              <a:highlight>
                <a:srgbClr val="FFFFFF"/>
              </a:highlight>
              <a:latin typeface="-apple-system"/>
            </a:endParaRPr>
          </a:p>
          <a:p>
            <a:pPr algn="l"/>
            <a:endParaRPr lang="en-US" altLang="zh-CN" sz="2000" i="0" dirty="0">
              <a:solidFill>
                <a:srgbClr val="060607"/>
              </a:solidFill>
              <a:effectLst/>
              <a:highlight>
                <a:srgbClr val="FFFFFF"/>
              </a:highlight>
              <a:latin typeface="-apple-system"/>
            </a:endParaRPr>
          </a:p>
          <a:p>
            <a:pPr algn="l"/>
            <a:endParaRPr lang="en-US" altLang="zh-CN" sz="2000" dirty="0">
              <a:solidFill>
                <a:srgbClr val="060607"/>
              </a:solidFill>
              <a:highlight>
                <a:srgbClr val="FFFFFF"/>
              </a:highlight>
              <a:latin typeface="-apple-system"/>
            </a:endParaRPr>
          </a:p>
          <a:p>
            <a:pPr algn="l"/>
            <a:endParaRPr lang="en-US" altLang="zh-CN" sz="2000" i="0" dirty="0">
              <a:solidFill>
                <a:srgbClr val="060607"/>
              </a:solidFill>
              <a:effectLst/>
              <a:highlight>
                <a:srgbClr val="FFFFFF"/>
              </a:highlight>
              <a:latin typeface="-apple-system"/>
            </a:endParaRPr>
          </a:p>
          <a:p>
            <a:pPr algn="l"/>
            <a:r>
              <a:rPr lang="zh-CN" altLang="en-US" sz="2000" b="0" i="0" dirty="0">
                <a:solidFill>
                  <a:srgbClr val="060607"/>
                </a:solidFill>
                <a:effectLst/>
                <a:highlight>
                  <a:srgbClr val="FFFFFF"/>
                </a:highlight>
                <a:latin typeface="-apple-system"/>
              </a:rPr>
              <a:t>两种交通状况下交通流波的传播方向不同，即交通流波向前传播的自由流动状态和交通流波向后传播的拥堵状态。</a:t>
            </a:r>
            <a:r>
              <a:rPr lang="en-US" altLang="zh-CN" sz="2000" dirty="0"/>
              <a:t>k∈ {ff, cg} </a:t>
            </a:r>
            <a:r>
              <a:rPr lang="zh-CN" altLang="en-US" sz="2000" dirty="0"/>
              <a:t>表示小块 </a:t>
            </a:r>
            <a:r>
              <a:rPr lang="en-US" altLang="zh-CN" sz="2000" dirty="0" err="1"/>
              <a:t>i</a:t>
            </a:r>
            <a:r>
              <a:rPr lang="en-US" altLang="zh-CN" sz="2000" dirty="0"/>
              <a:t> </a:t>
            </a:r>
            <a:r>
              <a:rPr lang="zh-CN" altLang="en-US" sz="2000" dirty="0"/>
              <a:t>的自由流</a:t>
            </a:r>
            <a:r>
              <a:rPr lang="en-US" altLang="zh-CN" sz="2000" dirty="0"/>
              <a:t>free flow</a:t>
            </a:r>
            <a:r>
              <a:rPr lang="zh-CN" altLang="en-US" sz="2000" dirty="0"/>
              <a:t>（</a:t>
            </a:r>
            <a:r>
              <a:rPr lang="en-US" altLang="zh-CN" sz="2000" dirty="0"/>
              <a:t>ff</a:t>
            </a:r>
            <a:r>
              <a:rPr lang="zh-CN" altLang="en-US" sz="2000" dirty="0"/>
              <a:t>）和拥堵从</a:t>
            </a:r>
            <a:r>
              <a:rPr lang="en-US" altLang="zh-CN" sz="2000" dirty="0"/>
              <a:t>congested condition</a:t>
            </a:r>
            <a:r>
              <a:rPr lang="zh-CN" altLang="en-US" sz="2000" dirty="0"/>
              <a:t>（</a:t>
            </a:r>
            <a:r>
              <a:rPr lang="en-US" altLang="zh-CN" sz="2000" dirty="0"/>
              <a:t>cg</a:t>
            </a:r>
            <a:r>
              <a:rPr lang="zh-CN" altLang="en-US" sz="2000" dirty="0"/>
              <a:t>）情况</a:t>
            </a:r>
            <a:r>
              <a:rPr lang="zh-CN" altLang="en-US" dirty="0"/>
              <a:t>。</a:t>
            </a:r>
          </a:p>
        </p:txBody>
      </p:sp>
      <p:pic>
        <p:nvPicPr>
          <p:cNvPr id="2" name="图片 1">
            <a:extLst>
              <a:ext uri="{FF2B5EF4-FFF2-40B4-BE49-F238E27FC236}">
                <a16:creationId xmlns:a16="http://schemas.microsoft.com/office/drawing/2014/main" id="{B2F665B8-1DEA-512F-21AA-2A79F17CE2F0}"/>
              </a:ext>
            </a:extLst>
          </p:cNvPr>
          <p:cNvPicPr>
            <a:picLocks noChangeAspect="1"/>
          </p:cNvPicPr>
          <p:nvPr/>
        </p:nvPicPr>
        <p:blipFill>
          <a:blip r:embed="rId3"/>
          <a:stretch>
            <a:fillRect/>
          </a:stretch>
        </p:blipFill>
        <p:spPr>
          <a:xfrm>
            <a:off x="6096000" y="1028611"/>
            <a:ext cx="4548162" cy="2910091"/>
          </a:xfrm>
          <a:prstGeom prst="rect">
            <a:avLst/>
          </a:prstGeom>
        </p:spPr>
      </p:pic>
      <p:pic>
        <p:nvPicPr>
          <p:cNvPr id="4" name="图片 3">
            <a:extLst>
              <a:ext uri="{FF2B5EF4-FFF2-40B4-BE49-F238E27FC236}">
                <a16:creationId xmlns:a16="http://schemas.microsoft.com/office/drawing/2014/main" id="{3A11B49B-C54A-73F9-5EB4-1F73ED4B4DD6}"/>
              </a:ext>
            </a:extLst>
          </p:cNvPr>
          <p:cNvPicPr>
            <a:picLocks noChangeAspect="1"/>
          </p:cNvPicPr>
          <p:nvPr/>
        </p:nvPicPr>
        <p:blipFill>
          <a:blip r:embed="rId4"/>
          <a:stretch>
            <a:fillRect/>
          </a:stretch>
        </p:blipFill>
        <p:spPr>
          <a:xfrm>
            <a:off x="6096000" y="3873256"/>
            <a:ext cx="3980952" cy="2838095"/>
          </a:xfrm>
          <a:prstGeom prst="rect">
            <a:avLst/>
          </a:prstGeom>
        </p:spPr>
      </p:pic>
    </p:spTree>
    <p:extLst>
      <p:ext uri="{BB962C8B-B14F-4D97-AF65-F5344CB8AC3E}">
        <p14:creationId xmlns:p14="http://schemas.microsoft.com/office/powerpoint/2010/main" val="428329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72FAB-AF17-B076-80A2-023C84A8BA5A}"/>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76F66A1A-85E9-DCEC-ACC5-18032F5900C8}"/>
              </a:ext>
            </a:extLst>
          </p:cNvPr>
          <p:cNvSpPr>
            <a:spLocks noGrp="1"/>
          </p:cNvSpPr>
          <p:nvPr>
            <p:ph type="body" sz="quarter" idx="13"/>
          </p:nvPr>
        </p:nvSpPr>
        <p:spPr>
          <a:xfrm>
            <a:off x="1029155" y="335402"/>
            <a:ext cx="9089629" cy="469897"/>
          </a:xfrm>
        </p:spPr>
        <p:txBody>
          <a:bodyPr>
            <a:normAutofit lnSpcReduction="10000"/>
          </a:bodyPr>
          <a:lstStyle/>
          <a:p>
            <a:r>
              <a:rPr lang="zh-CN" altLang="en-US" dirty="0"/>
              <a:t>基于多元线性回归的模型的</a:t>
            </a:r>
            <a:r>
              <a:rPr lang="en-US" altLang="zh-CN" dirty="0"/>
              <a:t>TS</a:t>
            </a:r>
            <a:r>
              <a:rPr lang="zh-CN" altLang="en-US" dirty="0"/>
              <a:t>图优化模型</a:t>
            </a:r>
          </a:p>
        </p:txBody>
      </p:sp>
      <p:sp>
        <p:nvSpPr>
          <p:cNvPr id="3" name="文本框 2">
            <a:extLst>
              <a:ext uri="{FF2B5EF4-FFF2-40B4-BE49-F238E27FC236}">
                <a16:creationId xmlns:a16="http://schemas.microsoft.com/office/drawing/2014/main" id="{556E949B-A803-028B-E80C-B04FFBADB936}"/>
              </a:ext>
            </a:extLst>
          </p:cNvPr>
          <p:cNvSpPr txBox="1"/>
          <p:nvPr/>
        </p:nvSpPr>
        <p:spPr>
          <a:xfrm>
            <a:off x="1402702" y="1698582"/>
            <a:ext cx="9386596" cy="677108"/>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涉及单元格</a:t>
            </a:r>
            <a:r>
              <a:rPr lang="en-US" altLang="zh-CN" sz="2000" dirty="0">
                <a:solidFill>
                  <a:srgbClr val="060607"/>
                </a:solidFill>
                <a:highlight>
                  <a:srgbClr val="FFFFFF"/>
                </a:highlight>
                <a:latin typeface="-apple-system"/>
              </a:rPr>
              <a:t> </a:t>
            </a:r>
            <a:r>
              <a:rPr lang="en-US" altLang="zh-CN" sz="2000" dirty="0" err="1">
                <a:solidFill>
                  <a:srgbClr val="060607"/>
                </a:solidFill>
                <a:highlight>
                  <a:srgbClr val="FFFFFF"/>
                </a:highlight>
                <a:latin typeface="-apple-system"/>
              </a:rPr>
              <a:t>i</a:t>
            </a:r>
            <a:r>
              <a:rPr lang="en-US" altLang="zh-CN" sz="2000" dirty="0">
                <a:solidFill>
                  <a:srgbClr val="060607"/>
                </a:solidFill>
                <a:highlight>
                  <a:srgbClr val="FFFFFF"/>
                </a:highlight>
                <a:latin typeface="-apple-system"/>
              </a:rPr>
              <a:t> </a:t>
            </a:r>
            <a:r>
              <a:rPr lang="zh-CN" altLang="en-US" sz="2000" i="0" dirty="0">
                <a:solidFill>
                  <a:srgbClr val="060607"/>
                </a:solidFill>
                <a:effectLst/>
                <a:highlight>
                  <a:srgbClr val="FFFFFF"/>
                </a:highlight>
                <a:latin typeface="-apple-system"/>
              </a:rPr>
              <a:t>及其周围的八个单元格，提出一个基于多元线性回归的细化模型</a:t>
            </a:r>
            <a:r>
              <a:rPr lang="en-US" altLang="zh-CN" sz="2000" i="0" dirty="0">
                <a:solidFill>
                  <a:srgbClr val="060607"/>
                </a:solidFill>
                <a:effectLst/>
                <a:highlight>
                  <a:srgbClr val="FFFFFF"/>
                </a:highlight>
                <a:latin typeface="-apple-system"/>
              </a:rPr>
              <a:t>:</a:t>
            </a:r>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9BA209AA-F239-ACF4-19CC-5BC2C197095A}"/>
              </a:ext>
            </a:extLst>
          </p:cNvPr>
          <p:cNvPicPr>
            <a:picLocks noChangeAspect="1"/>
          </p:cNvPicPr>
          <p:nvPr/>
        </p:nvPicPr>
        <p:blipFill>
          <a:blip r:embed="rId3"/>
          <a:stretch>
            <a:fillRect/>
          </a:stretch>
        </p:blipFill>
        <p:spPr>
          <a:xfrm>
            <a:off x="3486182" y="3143046"/>
            <a:ext cx="5296989" cy="375109"/>
          </a:xfrm>
          <a:prstGeom prst="rect">
            <a:avLst/>
          </a:prstGeom>
        </p:spPr>
      </p:pic>
      <p:pic>
        <p:nvPicPr>
          <p:cNvPr id="5" name="图片 4">
            <a:extLst>
              <a:ext uri="{FF2B5EF4-FFF2-40B4-BE49-F238E27FC236}">
                <a16:creationId xmlns:a16="http://schemas.microsoft.com/office/drawing/2014/main" id="{78DC30CA-5203-2721-D923-676CE92626E7}"/>
              </a:ext>
            </a:extLst>
          </p:cNvPr>
          <p:cNvPicPr>
            <a:picLocks noChangeAspect="1"/>
          </p:cNvPicPr>
          <p:nvPr/>
        </p:nvPicPr>
        <p:blipFill>
          <a:blip r:embed="rId4"/>
          <a:stretch>
            <a:fillRect/>
          </a:stretch>
        </p:blipFill>
        <p:spPr>
          <a:xfrm>
            <a:off x="3486182" y="3610192"/>
            <a:ext cx="5361905" cy="428571"/>
          </a:xfrm>
          <a:prstGeom prst="rect">
            <a:avLst/>
          </a:prstGeom>
        </p:spPr>
      </p:pic>
      <p:graphicFrame>
        <p:nvGraphicFramePr>
          <p:cNvPr id="7" name="对象 6">
            <a:extLst>
              <a:ext uri="{FF2B5EF4-FFF2-40B4-BE49-F238E27FC236}">
                <a16:creationId xmlns:a16="http://schemas.microsoft.com/office/drawing/2014/main" id="{DB309FA0-F24E-3405-77F3-D01CE0E9993B}"/>
              </a:ext>
            </a:extLst>
          </p:cNvPr>
          <p:cNvGraphicFramePr>
            <a:graphicFrameLocks noChangeAspect="1"/>
          </p:cNvGraphicFramePr>
          <p:nvPr>
            <p:extLst>
              <p:ext uri="{D42A27DB-BD31-4B8C-83A1-F6EECF244321}">
                <p14:modId xmlns:p14="http://schemas.microsoft.com/office/powerpoint/2010/main" val="2525313225"/>
              </p:ext>
            </p:extLst>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8178800" y="4495800"/>
                        <a:ext cx="914400" cy="198438"/>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0483D7C-38A9-BE99-DF8A-DAE59464E1CB}"/>
                  </a:ext>
                </a:extLst>
              </p:cNvPr>
              <p:cNvSpPr txBox="1"/>
              <p:nvPr/>
            </p:nvSpPr>
            <p:spPr>
              <a:xfrm>
                <a:off x="2835882" y="2457685"/>
                <a:ext cx="5947289" cy="45801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z="2400" smtClean="0">
                              <a:solidFill>
                                <a:srgbClr val="836967"/>
                              </a:solidFill>
                              <a:latin typeface="Cambria Math" panose="02040503050406030204" pitchFamily="18" charset="0"/>
                            </a:rPr>
                          </m:ctrlPr>
                        </m:sSubSupPr>
                        <m:e>
                          <m:acc>
                            <m:accPr>
                              <m:chr m:val="̂"/>
                              <m:ctrlPr>
                                <a:rPr lang="zh-CN" altLang="en-US" sz="2400">
                                  <a:solidFill>
                                    <a:srgbClr val="836967"/>
                                  </a:solidFill>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0">
                              <a:latin typeface="Cambria Math" panose="02040503050406030204" pitchFamily="18" charset="0"/>
                            </a:rPr>
                            <m:t>ⅈ</m:t>
                          </m:r>
                          <m:r>
                            <a:rPr lang="zh-CN" altLang="en-US" sz="2400" i="1">
                              <a:latin typeface="Cambria Math" panose="02040503050406030204" pitchFamily="18" charset="0"/>
                            </a:rPr>
                            <m:t>𝑘</m:t>
                          </m:r>
                        </m:sub>
                        <m:sup>
                          <m:r>
                            <a:rPr lang="zh-CN" altLang="en-US" sz="2400" i="1">
                              <a:latin typeface="Cambria Math" panose="02040503050406030204" pitchFamily="18" charset="0"/>
                            </a:rPr>
                            <m:t>𝑗</m:t>
                          </m:r>
                        </m:sup>
                      </m:sSubSup>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𝑝</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𝑗</m:t>
                          </m:r>
                        </m:sup>
                      </m:sSubSup>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𝜀</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𝑗</m:t>
                          </m:r>
                        </m:sup>
                      </m:sSubSup>
                    </m:oMath>
                  </m:oMathPara>
                </a14:m>
                <a:endParaRPr lang="zh-CN" altLang="en-US" dirty="0"/>
              </a:p>
            </p:txBody>
          </p:sp>
        </mc:Choice>
        <mc:Fallback>
          <p:sp>
            <p:nvSpPr>
              <p:cNvPr id="8" name="文本框 7">
                <a:extLst>
                  <a:ext uri="{FF2B5EF4-FFF2-40B4-BE49-F238E27FC236}">
                    <a16:creationId xmlns:a16="http://schemas.microsoft.com/office/drawing/2014/main" id="{A0483D7C-38A9-BE99-DF8A-DAE59464E1CB}"/>
                  </a:ext>
                </a:extLst>
              </p:cNvPr>
              <p:cNvSpPr txBox="1">
                <a:spLocks noRot="1" noChangeAspect="1" noMove="1" noResize="1" noEditPoints="1" noAdjustHandles="1" noChangeArrowheads="1" noChangeShapeType="1" noTextEdit="1"/>
              </p:cNvSpPr>
              <p:nvPr/>
            </p:nvSpPr>
            <p:spPr>
              <a:xfrm>
                <a:off x="2835882" y="2457685"/>
                <a:ext cx="5947289" cy="458011"/>
              </a:xfrm>
              <a:prstGeom prst="rect">
                <a:avLst/>
              </a:prstGeom>
              <a:blipFill>
                <a:blip r:embed="rId7"/>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BB6E8BFC-D90E-4355-BA6E-792BD74FD92F}"/>
              </a:ext>
            </a:extLst>
          </p:cNvPr>
          <p:cNvSpPr txBox="1"/>
          <p:nvPr/>
        </p:nvSpPr>
        <p:spPr>
          <a:xfrm>
            <a:off x="1458686" y="4371072"/>
            <a:ext cx="8885853" cy="1200329"/>
          </a:xfrm>
          <a:prstGeom prst="rect">
            <a:avLst/>
          </a:prstGeom>
          <a:noFill/>
        </p:spPr>
        <p:txBody>
          <a:bodyPr wrap="square" rtlCol="0">
            <a:spAutoFit/>
          </a:bodyPr>
          <a:lstStyle/>
          <a:p>
            <a:r>
              <a:rPr lang="zh-CN" altLang="en-US" dirty="0"/>
              <a:t>根据</a:t>
            </a:r>
            <a:r>
              <a:rPr lang="en-US" altLang="zh-CN" dirty="0"/>
              <a:t>xi</a:t>
            </a:r>
            <a:r>
              <a:rPr lang="zh-CN" altLang="en-US" dirty="0"/>
              <a:t>的交通状况为</a:t>
            </a:r>
            <a:r>
              <a:rPr lang="en-US" altLang="zh-CN" dirty="0"/>
              <a:t>ff</a:t>
            </a:r>
            <a:r>
              <a:rPr lang="zh-CN" altLang="en-US" dirty="0"/>
              <a:t>还是</a:t>
            </a:r>
            <a:r>
              <a:rPr lang="en-US" altLang="zh-CN" dirty="0"/>
              <a:t>cg</a:t>
            </a:r>
            <a:r>
              <a:rPr lang="zh-CN" altLang="en-US" dirty="0"/>
              <a:t>来拟合不同的       ，由交通流理论的相关知识，以</a:t>
            </a:r>
            <a:r>
              <a:rPr lang="en-US" altLang="zh-CN" dirty="0"/>
              <a:t>60kn/h</a:t>
            </a:r>
            <a:r>
              <a:rPr lang="zh-CN" altLang="en-US" dirty="0"/>
              <a:t>来区分</a:t>
            </a:r>
            <a:r>
              <a:rPr lang="en-US" altLang="zh-CN" dirty="0"/>
              <a:t>xi</a:t>
            </a:r>
            <a:r>
              <a:rPr lang="zh-CN" altLang="en-US" dirty="0"/>
              <a:t>的交通状态为</a:t>
            </a:r>
            <a:r>
              <a:rPr lang="en-US" altLang="zh-CN" dirty="0"/>
              <a:t>ff</a:t>
            </a:r>
            <a:r>
              <a:rPr lang="zh-CN" altLang="en-US" dirty="0"/>
              <a:t>和</a:t>
            </a:r>
            <a:r>
              <a:rPr lang="en-US" altLang="zh-CN" dirty="0"/>
              <a:t>cg</a:t>
            </a:r>
            <a:r>
              <a:rPr lang="zh-CN" altLang="en-US" dirty="0"/>
              <a:t>。</a:t>
            </a:r>
            <a:endParaRPr lang="en-US" altLang="zh-CN" dirty="0"/>
          </a:p>
          <a:p>
            <a:r>
              <a:rPr lang="zh-CN" altLang="en-US" dirty="0"/>
              <a:t>为了获得地面真实值 </a:t>
            </a:r>
            <a:r>
              <a:rPr lang="en-US" altLang="zh-CN" dirty="0"/>
              <a:t>xi </a:t>
            </a:r>
            <a:r>
              <a:rPr lang="zh-CN" altLang="en-US" dirty="0"/>
              <a:t>和    ，文中使用了高速公路路段的车辆轨迹数据，并构建了不同单元大小的 </a:t>
            </a:r>
            <a:r>
              <a:rPr lang="en-US" altLang="zh-CN" dirty="0"/>
              <a:t>TS </a:t>
            </a:r>
            <a:r>
              <a:rPr lang="zh-CN" altLang="en-US" dirty="0"/>
              <a:t>图。为了的值    ，使用了最小二乘法对数据进行方程拟合。</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07023BF-2FF0-7A0C-CB7E-5046C19E17C4}"/>
                  </a:ext>
                </a:extLst>
              </p:cNvPr>
              <p:cNvSpPr txBox="1"/>
              <p:nvPr/>
            </p:nvSpPr>
            <p:spPr>
              <a:xfrm>
                <a:off x="5815746" y="4376265"/>
                <a:ext cx="404326" cy="34342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mtClean="0">
                              <a:solidFill>
                                <a:srgbClr val="836967"/>
                              </a:solidFill>
                              <a:latin typeface="Cambria Math" panose="02040503050406030204" pitchFamily="18" charset="0"/>
                            </a:rPr>
                          </m:ctrlPr>
                        </m:sSubSupPr>
                        <m:e>
                          <m:acc>
                            <m:accPr>
                              <m:chr m:val="̂"/>
                              <m:ctrlPr>
                                <a:rPr lang="zh-CN" altLang="en-US">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0">
                              <a:latin typeface="Cambria Math" panose="02040503050406030204" pitchFamily="18" charset="0"/>
                            </a:rPr>
                            <m:t>ⅈ</m:t>
                          </m:r>
                          <m:r>
                            <a:rPr lang="zh-CN" altLang="en-US" i="1">
                              <a:latin typeface="Cambria Math" panose="02040503050406030204" pitchFamily="18" charset="0"/>
                            </a:rPr>
                            <m:t>𝑘</m:t>
                          </m:r>
                        </m:sub>
                        <m:sup>
                          <m:r>
                            <a:rPr lang="zh-CN" altLang="en-US" i="1">
                              <a:latin typeface="Cambria Math" panose="02040503050406030204" pitchFamily="18" charset="0"/>
                            </a:rPr>
                            <m:t>𝑗</m:t>
                          </m:r>
                        </m:sup>
                      </m:sSubSup>
                    </m:oMath>
                  </m:oMathPara>
                </a14:m>
                <a:endParaRPr lang="zh-CN" altLang="en-US" dirty="0"/>
              </a:p>
            </p:txBody>
          </p:sp>
        </mc:Choice>
        <mc:Fallback>
          <p:sp>
            <p:nvSpPr>
              <p:cNvPr id="10" name="文本框 9">
                <a:extLst>
                  <a:ext uri="{FF2B5EF4-FFF2-40B4-BE49-F238E27FC236}">
                    <a16:creationId xmlns:a16="http://schemas.microsoft.com/office/drawing/2014/main" id="{107023BF-2FF0-7A0C-CB7E-5046C19E17C4}"/>
                  </a:ext>
                </a:extLst>
              </p:cNvPr>
              <p:cNvSpPr txBox="1">
                <a:spLocks noRot="1" noChangeAspect="1" noMove="1" noResize="1" noEditPoints="1" noAdjustHandles="1" noChangeArrowheads="1" noChangeShapeType="1" noTextEdit="1"/>
              </p:cNvSpPr>
              <p:nvPr/>
            </p:nvSpPr>
            <p:spPr>
              <a:xfrm>
                <a:off x="5815746" y="4376265"/>
                <a:ext cx="404326" cy="343427"/>
              </a:xfrm>
              <a:prstGeom prst="rect">
                <a:avLst/>
              </a:prstGeom>
              <a:blipFill>
                <a:blip r:embed="rId8"/>
                <a:stretch>
                  <a:fillRect l="-6061" t="-5357" r="-43939" b="-17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838312D-4FF4-266E-F84E-FA45D176E864}"/>
                  </a:ext>
                </a:extLst>
              </p:cNvPr>
              <p:cNvSpPr txBox="1"/>
              <p:nvPr/>
            </p:nvSpPr>
            <p:spPr>
              <a:xfrm>
                <a:off x="4099251" y="4891680"/>
                <a:ext cx="404326" cy="34342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mtClean="0">
                              <a:solidFill>
                                <a:srgbClr val="836967"/>
                              </a:solidFill>
                              <a:latin typeface="Cambria Math" panose="02040503050406030204" pitchFamily="18" charset="0"/>
                            </a:rPr>
                          </m:ctrlPr>
                        </m:sSubSupPr>
                        <m:e>
                          <m:acc>
                            <m:accPr>
                              <m:chr m:val="̂"/>
                              <m:ctrlPr>
                                <a:rPr lang="zh-CN" altLang="en-US">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0">
                              <a:latin typeface="Cambria Math" panose="02040503050406030204" pitchFamily="18" charset="0"/>
                            </a:rPr>
                            <m:t>ⅈ</m:t>
                          </m:r>
                          <m:r>
                            <a:rPr lang="zh-CN" altLang="en-US" i="1">
                              <a:latin typeface="Cambria Math" panose="02040503050406030204" pitchFamily="18" charset="0"/>
                            </a:rPr>
                            <m:t>𝑘</m:t>
                          </m:r>
                        </m:sub>
                        <m:sup>
                          <m:r>
                            <a:rPr lang="zh-CN" altLang="en-US" i="1">
                              <a:latin typeface="Cambria Math" panose="02040503050406030204" pitchFamily="18" charset="0"/>
                            </a:rPr>
                            <m:t>𝑗</m:t>
                          </m:r>
                        </m:sup>
                      </m:sSubSup>
                    </m:oMath>
                  </m:oMathPara>
                </a14:m>
                <a:endParaRPr lang="zh-CN" altLang="en-US" dirty="0"/>
              </a:p>
            </p:txBody>
          </p:sp>
        </mc:Choice>
        <mc:Fallback>
          <p:sp>
            <p:nvSpPr>
              <p:cNvPr id="11" name="文本框 10">
                <a:extLst>
                  <a:ext uri="{FF2B5EF4-FFF2-40B4-BE49-F238E27FC236}">
                    <a16:creationId xmlns:a16="http://schemas.microsoft.com/office/drawing/2014/main" id="{9838312D-4FF4-266E-F84E-FA45D176E864}"/>
                  </a:ext>
                </a:extLst>
              </p:cNvPr>
              <p:cNvSpPr txBox="1">
                <a:spLocks noRot="1" noChangeAspect="1" noMove="1" noResize="1" noEditPoints="1" noAdjustHandles="1" noChangeArrowheads="1" noChangeShapeType="1" noTextEdit="1"/>
              </p:cNvSpPr>
              <p:nvPr/>
            </p:nvSpPr>
            <p:spPr>
              <a:xfrm>
                <a:off x="4099251" y="4891680"/>
                <a:ext cx="404326" cy="343427"/>
              </a:xfrm>
              <a:prstGeom prst="rect">
                <a:avLst/>
              </a:prstGeom>
              <a:blipFill>
                <a:blip r:embed="rId9"/>
                <a:stretch>
                  <a:fillRect l="-5970" t="-3509" r="-41791" b="-175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47FC53A3-4D89-1D1C-5F54-6291CF051191}"/>
                  </a:ext>
                </a:extLst>
              </p:cNvPr>
              <p:cNvSpPr txBox="1"/>
              <p:nvPr/>
            </p:nvSpPr>
            <p:spPr>
              <a:xfrm>
                <a:off x="4559561" y="5190658"/>
                <a:ext cx="543021" cy="3034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z="1600" i="1">
                              <a:solidFill>
                                <a:srgbClr val="836967"/>
                              </a:solidFill>
                              <a:latin typeface="Cambria Math" panose="02040503050406030204" pitchFamily="18" charset="0"/>
                            </a:rPr>
                          </m:ctrlPr>
                        </m:sSubSupPr>
                        <m:e>
                          <m:r>
                            <a:rPr lang="zh-CN" altLang="en-US" sz="1600" i="1">
                              <a:latin typeface="Cambria Math" panose="02040503050406030204" pitchFamily="18" charset="0"/>
                            </a:rPr>
                            <m:t>𝑝</m:t>
                          </m:r>
                        </m:e>
                        <m:sub>
                          <m:r>
                            <a:rPr lang="zh-CN" altLang="en-US" sz="1600" i="1">
                              <a:latin typeface="Cambria Math" panose="02040503050406030204" pitchFamily="18" charset="0"/>
                            </a:rPr>
                            <m:t>𝑘</m:t>
                          </m:r>
                        </m:sub>
                        <m:sup>
                          <m:r>
                            <a:rPr lang="zh-CN" altLang="en-US" sz="1600" i="1">
                              <a:latin typeface="Cambria Math" panose="02040503050406030204" pitchFamily="18" charset="0"/>
                            </a:rPr>
                            <m:t>𝑗</m:t>
                          </m:r>
                        </m:sup>
                      </m:sSubSup>
                    </m:oMath>
                  </m:oMathPara>
                </a14:m>
                <a:endParaRPr lang="zh-CN" altLang="en-US" dirty="0"/>
              </a:p>
            </p:txBody>
          </p:sp>
        </mc:Choice>
        <mc:Fallback>
          <p:sp>
            <p:nvSpPr>
              <p:cNvPr id="13" name="文本框 12">
                <a:extLst>
                  <a:ext uri="{FF2B5EF4-FFF2-40B4-BE49-F238E27FC236}">
                    <a16:creationId xmlns:a16="http://schemas.microsoft.com/office/drawing/2014/main" id="{47FC53A3-4D89-1D1C-5F54-6291CF051191}"/>
                  </a:ext>
                </a:extLst>
              </p:cNvPr>
              <p:cNvSpPr txBox="1">
                <a:spLocks noRot="1" noChangeAspect="1" noMove="1" noResize="1" noEditPoints="1" noAdjustHandles="1" noChangeArrowheads="1" noChangeShapeType="1" noTextEdit="1"/>
              </p:cNvSpPr>
              <p:nvPr/>
            </p:nvSpPr>
            <p:spPr>
              <a:xfrm>
                <a:off x="4559561" y="5190658"/>
                <a:ext cx="543021" cy="303481"/>
              </a:xfrm>
              <a:prstGeom prst="rect">
                <a:avLst/>
              </a:prstGeom>
              <a:blipFill>
                <a:blip r:embed="rId10"/>
                <a:stretch>
                  <a:fillRect t="-2000" b="-18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03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1730B-B2D6-F7C6-4D3A-EC5818A30E5D}"/>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32B8A9A0-B22A-29BA-A4CE-EAB36FCCBFC8}"/>
              </a:ext>
            </a:extLst>
          </p:cNvPr>
          <p:cNvSpPr>
            <a:spLocks noGrp="1"/>
          </p:cNvSpPr>
          <p:nvPr>
            <p:ph type="body" sz="quarter" idx="13"/>
          </p:nvPr>
        </p:nvSpPr>
        <p:spPr/>
        <p:txBody>
          <a:bodyPr>
            <a:normAutofit lnSpcReduction="10000"/>
          </a:bodyPr>
          <a:lstStyle/>
          <a:p>
            <a:r>
              <a:rPr lang="zh-CN" altLang="en-US" dirty="0"/>
              <a:t>模型的拟合程度</a:t>
            </a:r>
          </a:p>
        </p:txBody>
      </p:sp>
      <p:sp>
        <p:nvSpPr>
          <p:cNvPr id="4" name="文本框 3">
            <a:extLst>
              <a:ext uri="{FF2B5EF4-FFF2-40B4-BE49-F238E27FC236}">
                <a16:creationId xmlns:a16="http://schemas.microsoft.com/office/drawing/2014/main" id="{2043DAED-1BC0-5AAB-B0B5-7A8E7F818917}"/>
              </a:ext>
            </a:extLst>
          </p:cNvPr>
          <p:cNvSpPr txBox="1"/>
          <p:nvPr/>
        </p:nvSpPr>
        <p:spPr>
          <a:xfrm>
            <a:off x="618931" y="1676156"/>
            <a:ext cx="3685592" cy="3385542"/>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本文采用开源 </a:t>
            </a:r>
            <a:r>
              <a:rPr lang="en-US" altLang="zh-CN" sz="2000" i="0" dirty="0" err="1">
                <a:solidFill>
                  <a:srgbClr val="060607"/>
                </a:solidFill>
                <a:effectLst/>
                <a:highlight>
                  <a:srgbClr val="FFFFFF"/>
                </a:highlight>
                <a:latin typeface="-apple-system"/>
              </a:rPr>
              <a:t>ZenTraffic</a:t>
            </a:r>
            <a:r>
              <a:rPr lang="en-US" altLang="zh-CN" sz="2000" i="0" dirty="0">
                <a:solidFill>
                  <a:srgbClr val="060607"/>
                </a:solidFill>
                <a:effectLst/>
                <a:highlight>
                  <a:srgbClr val="FFFFFF"/>
                </a:highlight>
                <a:latin typeface="-apple-system"/>
              </a:rPr>
              <a:t> </a:t>
            </a:r>
            <a:r>
              <a:rPr lang="zh-CN" altLang="en-US" sz="2000" i="0" dirty="0">
                <a:solidFill>
                  <a:srgbClr val="060607"/>
                </a:solidFill>
                <a:effectLst/>
                <a:highlight>
                  <a:srgbClr val="FFFFFF"/>
                </a:highlight>
                <a:latin typeface="-apple-system"/>
              </a:rPr>
              <a:t>数据中池田路 </a:t>
            </a:r>
            <a:r>
              <a:rPr lang="en-US" altLang="zh-CN" sz="2000" i="0" dirty="0">
                <a:solidFill>
                  <a:srgbClr val="060607"/>
                </a:solidFill>
                <a:effectLst/>
                <a:highlight>
                  <a:srgbClr val="FFFFFF"/>
                </a:highlight>
                <a:latin typeface="-apple-system"/>
              </a:rPr>
              <a:t>11 </a:t>
            </a:r>
            <a:r>
              <a:rPr lang="zh-CN" altLang="en-US" sz="2000" i="0" dirty="0">
                <a:solidFill>
                  <a:srgbClr val="060607"/>
                </a:solidFill>
                <a:effectLst/>
                <a:highlight>
                  <a:srgbClr val="FFFFFF"/>
                </a:highlight>
                <a:latin typeface="-apple-system"/>
              </a:rPr>
              <a:t>号数据集中的 </a:t>
            </a:r>
            <a:r>
              <a:rPr lang="en-US" altLang="zh-CN" sz="2000" i="0" dirty="0">
                <a:solidFill>
                  <a:srgbClr val="060607"/>
                </a:solidFill>
                <a:effectLst/>
                <a:highlight>
                  <a:srgbClr val="FFFFFF"/>
                </a:highlight>
                <a:latin typeface="-apple-system"/>
              </a:rPr>
              <a:t>1 </a:t>
            </a:r>
            <a:r>
              <a:rPr lang="zh-CN" altLang="en-US" sz="2000" i="0" dirty="0">
                <a:solidFill>
                  <a:srgbClr val="060607"/>
                </a:solidFill>
                <a:effectLst/>
                <a:highlight>
                  <a:srgbClr val="FFFFFF"/>
                </a:highlight>
                <a:latin typeface="-apple-system"/>
              </a:rPr>
              <a:t>小时 </a:t>
            </a:r>
            <a:r>
              <a:rPr lang="en-US" altLang="zh-CN" sz="2000" i="0" dirty="0">
                <a:solidFill>
                  <a:srgbClr val="060607"/>
                </a:solidFill>
                <a:effectLst/>
                <a:highlight>
                  <a:srgbClr val="FFFFFF"/>
                </a:highlight>
                <a:latin typeface="-apple-system"/>
              </a:rPr>
              <a:t>2 </a:t>
            </a:r>
            <a:r>
              <a:rPr lang="zh-CN" altLang="en-US" sz="2000" i="0" dirty="0">
                <a:solidFill>
                  <a:srgbClr val="060607"/>
                </a:solidFill>
                <a:effectLst/>
                <a:highlight>
                  <a:srgbClr val="FFFFFF"/>
                </a:highlight>
                <a:latin typeface="-apple-system"/>
              </a:rPr>
              <a:t>车道轨迹数据来估计模型参数。</a:t>
            </a:r>
            <a:endParaRPr lang="en-US" altLang="zh-CN" sz="2000" i="0" dirty="0">
              <a:solidFill>
                <a:srgbClr val="060607"/>
              </a:solidFill>
              <a:effectLst/>
              <a:highlight>
                <a:srgbClr val="FFFFFF"/>
              </a:highlight>
              <a:latin typeface="-apple-system"/>
            </a:endParaRPr>
          </a:p>
          <a:p>
            <a:pPr algn="l"/>
            <a:endParaRPr lang="en-US" altLang="zh-CN" sz="2000" i="0" dirty="0">
              <a:solidFill>
                <a:srgbClr val="060607"/>
              </a:solidFill>
              <a:effectLst/>
              <a:highlight>
                <a:srgbClr val="FFFFFF"/>
              </a:highlight>
              <a:latin typeface="-apple-system"/>
            </a:endParaRPr>
          </a:p>
          <a:p>
            <a:r>
              <a:rPr lang="zh-CN" altLang="en-US" sz="2000" dirty="0">
                <a:solidFill>
                  <a:srgbClr val="060607"/>
                </a:solidFill>
                <a:latin typeface="-apple-system"/>
              </a:rPr>
              <a:t>模型区分了自由流和拥堵两种交通状况，并且为每种状况提供了不同的回归系数。</a:t>
            </a:r>
            <a:endParaRPr lang="en-US" altLang="zh-CN" sz="2000" dirty="0">
              <a:solidFill>
                <a:srgbClr val="060607"/>
              </a:solidFill>
              <a:latin typeface="-apple-system"/>
            </a:endParaRPr>
          </a:p>
          <a:p>
            <a:endParaRPr lang="en-US" altLang="zh-CN" sz="2000" b="0" dirty="0">
              <a:solidFill>
                <a:srgbClr val="060607"/>
              </a:solidFill>
              <a:highlight>
                <a:srgbClr val="FFFFFF"/>
              </a:highlight>
              <a:latin typeface="-apple-system"/>
            </a:endParaRPr>
          </a:p>
          <a:p>
            <a:pPr algn="l"/>
            <a:r>
              <a:rPr lang="zh-CN" altLang="en-US" b="0" i="0" dirty="0">
                <a:solidFill>
                  <a:srgbClr val="060607"/>
                </a:solidFill>
                <a:effectLst/>
                <a:latin typeface="-apple-system"/>
              </a:rPr>
              <a:t>表中的</a:t>
            </a:r>
            <a:r>
              <a:rPr lang="en-US" altLang="zh-CN" b="0" i="0" dirty="0">
                <a:solidFill>
                  <a:srgbClr val="060607"/>
                </a:solidFill>
                <a:effectLst/>
                <a:latin typeface="KaTeX_Main"/>
              </a:rPr>
              <a:t>R2</a:t>
            </a:r>
            <a:r>
              <a:rPr lang="zh-CN" altLang="en-US" b="0" i="0" dirty="0">
                <a:solidFill>
                  <a:srgbClr val="060607"/>
                </a:solidFill>
                <a:effectLst/>
                <a:latin typeface="-apple-system"/>
              </a:rPr>
              <a:t>值（决定系数）普遍较高，这表明模型能够较好地解释数据的变异性。</a:t>
            </a:r>
            <a:endParaRPr lang="en-US" altLang="zh-CN" b="0" i="0" dirty="0">
              <a:solidFill>
                <a:srgbClr val="060607"/>
              </a:solidFill>
              <a:effectLst/>
              <a:latin typeface="-apple-system"/>
            </a:endParaRPr>
          </a:p>
        </p:txBody>
      </p:sp>
      <p:pic>
        <p:nvPicPr>
          <p:cNvPr id="5" name="图片 4">
            <a:extLst>
              <a:ext uri="{FF2B5EF4-FFF2-40B4-BE49-F238E27FC236}">
                <a16:creationId xmlns:a16="http://schemas.microsoft.com/office/drawing/2014/main" id="{DA4DFA87-80B1-1A26-33B7-0E92D98C0E6D}"/>
              </a:ext>
            </a:extLst>
          </p:cNvPr>
          <p:cNvPicPr>
            <a:picLocks noChangeAspect="1"/>
          </p:cNvPicPr>
          <p:nvPr/>
        </p:nvPicPr>
        <p:blipFill>
          <a:blip r:embed="rId3"/>
          <a:stretch>
            <a:fillRect/>
          </a:stretch>
        </p:blipFill>
        <p:spPr>
          <a:xfrm>
            <a:off x="5197523" y="43543"/>
            <a:ext cx="6561786" cy="6858000"/>
          </a:xfrm>
          <a:prstGeom prst="rect">
            <a:avLst/>
          </a:prstGeom>
        </p:spPr>
      </p:pic>
    </p:spTree>
    <p:extLst>
      <p:ext uri="{BB962C8B-B14F-4D97-AF65-F5344CB8AC3E}">
        <p14:creationId xmlns:p14="http://schemas.microsoft.com/office/powerpoint/2010/main" val="339714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F6ACA-9F69-DD2C-3474-5406656A8439}"/>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A09AD0E7-E530-A92B-643D-AFB97223B475}"/>
              </a:ext>
            </a:extLst>
          </p:cNvPr>
          <p:cNvSpPr>
            <a:spLocks noGrp="1"/>
          </p:cNvSpPr>
          <p:nvPr>
            <p:ph type="body" sz="quarter" idx="13"/>
          </p:nvPr>
        </p:nvSpPr>
        <p:spPr/>
        <p:txBody>
          <a:bodyPr>
            <a:normAutofit lnSpcReduction="10000"/>
          </a:bodyPr>
          <a:lstStyle/>
          <a:p>
            <a:r>
              <a:rPr lang="zh-CN" altLang="en-US" dirty="0"/>
              <a:t>用于模型测试的数据集</a:t>
            </a:r>
          </a:p>
        </p:txBody>
      </p:sp>
      <p:sp>
        <p:nvSpPr>
          <p:cNvPr id="3" name="文本框 2">
            <a:extLst>
              <a:ext uri="{FF2B5EF4-FFF2-40B4-BE49-F238E27FC236}">
                <a16:creationId xmlns:a16="http://schemas.microsoft.com/office/drawing/2014/main" id="{B16178A9-8491-D0A8-381F-4492A2E7EAC9}"/>
              </a:ext>
            </a:extLst>
          </p:cNvPr>
          <p:cNvSpPr txBox="1"/>
          <p:nvPr/>
        </p:nvSpPr>
        <p:spPr>
          <a:xfrm>
            <a:off x="1402702" y="1971869"/>
            <a:ext cx="9386596" cy="3477875"/>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为了公平地检验模型并避免数据的自相关性，文中采用了以下从完全不同的 高速公路段收集的数据进行模型检验。</a:t>
            </a:r>
            <a:endParaRPr lang="en-US" altLang="zh-CN"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r>
              <a:rPr lang="zh-CN" altLang="en-US" dirty="0"/>
              <a:t>不同时间的数据：日本 </a:t>
            </a:r>
            <a:r>
              <a:rPr lang="en-US" altLang="zh-CN" dirty="0" err="1"/>
              <a:t>ZenTraffic</a:t>
            </a:r>
            <a:r>
              <a:rPr lang="en-US" altLang="zh-CN" dirty="0"/>
              <a:t> </a:t>
            </a:r>
            <a:r>
              <a:rPr lang="zh-CN" altLang="en-US" dirty="0"/>
              <a:t>数据集池田路</a:t>
            </a:r>
            <a:r>
              <a:rPr lang="en-US" altLang="zh-CN" dirty="0"/>
              <a:t>-11 </a:t>
            </a:r>
            <a:r>
              <a:rPr lang="zh-CN" altLang="en-US" dirty="0"/>
              <a:t>数据集中的其他 </a:t>
            </a:r>
            <a:r>
              <a:rPr lang="en-US" altLang="zh-CN" dirty="0"/>
              <a:t>4 </a:t>
            </a:r>
            <a:r>
              <a:rPr lang="zh-CN" altLang="en-US" dirty="0"/>
              <a:t>小时 </a:t>
            </a:r>
            <a:r>
              <a:rPr lang="en-US" altLang="zh-CN" dirty="0"/>
              <a:t>2 </a:t>
            </a:r>
            <a:r>
              <a:rPr lang="zh-CN" altLang="en-US" dirty="0"/>
              <a:t>车道车辆轨迹数据（即 </a:t>
            </a:r>
            <a:r>
              <a:rPr lang="en-US" altLang="zh-CN" dirty="0"/>
              <a:t>F002-F005</a:t>
            </a:r>
            <a:r>
              <a:rPr lang="zh-CN" altLang="en-US" dirty="0"/>
              <a:t>）。</a:t>
            </a:r>
            <a:endParaRPr lang="en-US" altLang="zh-CN" dirty="0"/>
          </a:p>
          <a:p>
            <a:r>
              <a:rPr lang="zh-CN" altLang="en-US" dirty="0"/>
              <a:t>不同地点的数据：日本 </a:t>
            </a:r>
            <a:r>
              <a:rPr lang="en-US" altLang="zh-CN" dirty="0" err="1"/>
              <a:t>ZenTraffic</a:t>
            </a:r>
            <a:r>
              <a:rPr lang="en-US" altLang="zh-CN" dirty="0"/>
              <a:t> </a:t>
            </a:r>
            <a:r>
              <a:rPr lang="zh-CN" altLang="en-US" dirty="0"/>
              <a:t>数据集的 </a:t>
            </a:r>
            <a:r>
              <a:rPr lang="en-US" altLang="zh-CN" dirty="0"/>
              <a:t>Wangan-Route-4 </a:t>
            </a:r>
            <a:r>
              <a:rPr lang="zh-CN" altLang="en-US" dirty="0"/>
              <a:t>数据集中的 </a:t>
            </a:r>
            <a:r>
              <a:rPr lang="en-US" altLang="zh-CN" dirty="0"/>
              <a:t>5 </a:t>
            </a:r>
            <a:r>
              <a:rPr lang="zh-CN" altLang="en-US" dirty="0"/>
              <a:t>小时 </a:t>
            </a:r>
            <a:r>
              <a:rPr lang="en-US" altLang="zh-CN" dirty="0"/>
              <a:t>2 </a:t>
            </a:r>
            <a:r>
              <a:rPr lang="zh-CN" altLang="en-US" dirty="0"/>
              <a:t>车道车辆轨迹数据（即 </a:t>
            </a:r>
            <a:r>
              <a:rPr lang="en-US" altLang="zh-CN" dirty="0"/>
              <a:t>F001-F005</a:t>
            </a:r>
            <a:r>
              <a:rPr lang="zh-CN" altLang="en-US" dirty="0"/>
              <a:t>）。</a:t>
            </a:r>
            <a:r>
              <a:rPr lang="en-US" altLang="zh-CN" dirty="0"/>
              <a:t>Wangan-Route-4 </a:t>
            </a:r>
            <a:r>
              <a:rPr lang="zh-CN" altLang="en-US" dirty="0"/>
              <a:t>数据集是 </a:t>
            </a:r>
            <a:r>
              <a:rPr lang="en-US" altLang="zh-CN" dirty="0" err="1"/>
              <a:t>ZenTraffic</a:t>
            </a:r>
            <a:r>
              <a:rPr lang="en-US" altLang="zh-CN" dirty="0"/>
              <a:t> </a:t>
            </a:r>
            <a:r>
              <a:rPr lang="zh-CN" altLang="en-US" dirty="0"/>
              <a:t>数据集中的另一个高保真轨迹数据集。数据收集于日本望安 </a:t>
            </a:r>
            <a:r>
              <a:rPr lang="en-US" altLang="zh-CN" dirty="0"/>
              <a:t>4 </a:t>
            </a:r>
            <a:r>
              <a:rPr lang="zh-CN" altLang="en-US" dirty="0"/>
              <a:t>号线 </a:t>
            </a:r>
            <a:r>
              <a:rPr lang="en-US" altLang="zh-CN" dirty="0"/>
              <a:t>1.6 </a:t>
            </a:r>
            <a:r>
              <a:rPr lang="zh-CN" altLang="en-US" dirty="0"/>
              <a:t>公里长的双车道高速公路路段，数据收集时间共计 </a:t>
            </a:r>
            <a:r>
              <a:rPr lang="en-US" altLang="zh-CN" dirty="0"/>
              <a:t>5 </a:t>
            </a:r>
            <a:r>
              <a:rPr lang="zh-CN" altLang="en-US" dirty="0"/>
              <a:t>小时。</a:t>
            </a:r>
            <a:endParaRPr lang="en-US" altLang="zh-CN" dirty="0"/>
          </a:p>
          <a:p>
            <a:r>
              <a:rPr lang="zh-CN" altLang="en-US" dirty="0"/>
              <a:t>不同国家的数据：</a:t>
            </a:r>
            <a:r>
              <a:rPr lang="en-US" altLang="zh-CN" dirty="0"/>
              <a:t>US-101 </a:t>
            </a:r>
            <a:r>
              <a:rPr lang="zh-CN" altLang="en-US" dirty="0"/>
              <a:t>数据集的 </a:t>
            </a:r>
            <a:r>
              <a:rPr lang="en-US" altLang="zh-CN" dirty="0"/>
              <a:t>45 </a:t>
            </a:r>
            <a:r>
              <a:rPr lang="zh-CN" altLang="en-US" dirty="0"/>
              <a:t>分钟 </a:t>
            </a:r>
            <a:r>
              <a:rPr lang="en-US" altLang="zh-CN" dirty="0"/>
              <a:t>5 </a:t>
            </a:r>
            <a:r>
              <a:rPr lang="zh-CN" altLang="en-US" dirty="0"/>
              <a:t>车道车辆轨迹数据由</a:t>
            </a:r>
            <a:r>
              <a:rPr lang="en-US" altLang="zh-CN" dirty="0"/>
              <a:t>NGSIM</a:t>
            </a:r>
            <a:r>
              <a:rPr lang="zh-CN" altLang="en-US" dirty="0"/>
              <a:t>计划提供。其中的 </a:t>
            </a:r>
            <a:r>
              <a:rPr lang="en-US" altLang="zh-CN" dirty="0"/>
              <a:t>US-101 </a:t>
            </a:r>
            <a:r>
              <a:rPr lang="zh-CN" altLang="en-US" dirty="0"/>
              <a:t>数据集是 </a:t>
            </a:r>
            <a:r>
              <a:rPr lang="en-US" altLang="zh-CN" dirty="0"/>
              <a:t>2005 </a:t>
            </a:r>
            <a:r>
              <a:rPr lang="zh-CN" altLang="en-US" dirty="0"/>
              <a:t>年 </a:t>
            </a:r>
            <a:r>
              <a:rPr lang="en-US" altLang="zh-CN" dirty="0"/>
              <a:t>6 </a:t>
            </a:r>
            <a:r>
              <a:rPr lang="zh-CN" altLang="en-US" dirty="0"/>
              <a:t>月 </a:t>
            </a:r>
            <a:r>
              <a:rPr lang="en-US" altLang="zh-CN" dirty="0"/>
              <a:t>15 </a:t>
            </a:r>
            <a:r>
              <a:rPr lang="zh-CN" altLang="en-US" dirty="0"/>
              <a:t>日上午 </a:t>
            </a:r>
            <a:r>
              <a:rPr lang="en-US" altLang="zh-CN" dirty="0"/>
              <a:t>7:50 </a:t>
            </a:r>
            <a:r>
              <a:rPr lang="zh-CN" altLang="en-US" dirty="0"/>
              <a:t>至 </a:t>
            </a:r>
            <a:r>
              <a:rPr lang="en-US" altLang="zh-CN" dirty="0"/>
              <a:t>8:35 </a:t>
            </a:r>
            <a:r>
              <a:rPr lang="zh-CN" altLang="en-US" dirty="0"/>
              <a:t>在加利福尼亚州洛杉矶市 </a:t>
            </a:r>
            <a:r>
              <a:rPr lang="en-US" altLang="zh-CN" dirty="0"/>
              <a:t>US-101 </a:t>
            </a:r>
            <a:r>
              <a:rPr lang="zh-CN" altLang="en-US" dirty="0"/>
              <a:t>高速公路南行线 </a:t>
            </a:r>
            <a:r>
              <a:rPr lang="en-US" altLang="zh-CN" dirty="0" err="1"/>
              <a:t>Lankershim</a:t>
            </a:r>
            <a:r>
              <a:rPr lang="en-US" altLang="zh-CN" dirty="0"/>
              <a:t> </a:t>
            </a:r>
            <a:r>
              <a:rPr lang="zh-CN" altLang="en-US" dirty="0"/>
              <a:t>大道附近 </a:t>
            </a:r>
            <a:r>
              <a:rPr lang="en-US" altLang="zh-CN" dirty="0"/>
              <a:t>640 </a:t>
            </a:r>
            <a:r>
              <a:rPr lang="zh-CN" altLang="en-US" dirty="0"/>
              <a:t>米长的 </a:t>
            </a:r>
            <a:r>
              <a:rPr lang="en-US" altLang="zh-CN" dirty="0"/>
              <a:t>5 </a:t>
            </a:r>
            <a:r>
              <a:rPr lang="zh-CN" altLang="en-US" dirty="0"/>
              <a:t>车道上收集的。</a:t>
            </a:r>
          </a:p>
        </p:txBody>
      </p:sp>
    </p:spTree>
    <p:extLst>
      <p:ext uri="{BB962C8B-B14F-4D97-AF65-F5344CB8AC3E}">
        <p14:creationId xmlns:p14="http://schemas.microsoft.com/office/powerpoint/2010/main" val="182804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2B826-A158-8948-7FF1-C1E02B62BB00}"/>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7F3DD134-A5B4-FAEC-753A-112C996B0FE1}"/>
              </a:ext>
            </a:extLst>
          </p:cNvPr>
          <p:cNvSpPr>
            <a:spLocks noGrp="1"/>
          </p:cNvSpPr>
          <p:nvPr>
            <p:ph type="body" sz="quarter" idx="13"/>
          </p:nvPr>
        </p:nvSpPr>
        <p:spPr/>
        <p:txBody>
          <a:bodyPr>
            <a:normAutofit lnSpcReduction="10000"/>
          </a:bodyPr>
          <a:lstStyle/>
          <a:p>
            <a:r>
              <a:rPr lang="zh-CN" altLang="en-US" dirty="0"/>
              <a:t>误差测量</a:t>
            </a:r>
          </a:p>
        </p:txBody>
      </p:sp>
      <p:sp>
        <p:nvSpPr>
          <p:cNvPr id="3" name="文本框 2">
            <a:extLst>
              <a:ext uri="{FF2B5EF4-FFF2-40B4-BE49-F238E27FC236}">
                <a16:creationId xmlns:a16="http://schemas.microsoft.com/office/drawing/2014/main" id="{167C66EA-EC18-8F28-1167-D2F78951647F}"/>
              </a:ext>
            </a:extLst>
          </p:cNvPr>
          <p:cNvSpPr txBox="1"/>
          <p:nvPr/>
        </p:nvSpPr>
        <p:spPr>
          <a:xfrm>
            <a:off x="1631758" y="2121159"/>
            <a:ext cx="9386596" cy="1261884"/>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平均绝对误差（</a:t>
            </a:r>
            <a:r>
              <a:rPr lang="en-US" altLang="zh-CN" sz="2000" i="0" dirty="0">
                <a:solidFill>
                  <a:srgbClr val="060607"/>
                </a:solidFill>
                <a:effectLst/>
                <a:highlight>
                  <a:srgbClr val="FFFFFF"/>
                </a:highlight>
                <a:latin typeface="-apple-system"/>
              </a:rPr>
              <a:t>MAE</a:t>
            </a:r>
            <a:r>
              <a:rPr lang="zh-CN" altLang="en-US" sz="2000" i="0" dirty="0">
                <a:solidFill>
                  <a:srgbClr val="060607"/>
                </a:solidFill>
                <a:effectLst/>
                <a:highlight>
                  <a:srgbClr val="FFFFFF"/>
                </a:highlight>
                <a:latin typeface="-apple-system"/>
              </a:rPr>
              <a:t>）：</a:t>
            </a:r>
            <a:endParaRPr lang="en-US" altLang="zh-CN" sz="2000" i="0" dirty="0">
              <a:solidFill>
                <a:srgbClr val="060607"/>
              </a:solidFill>
              <a:effectLst/>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A8AC42A1-C5B9-C5A2-E0FD-F8BAC7984603}"/>
              </a:ext>
            </a:extLst>
          </p:cNvPr>
          <p:cNvPicPr>
            <a:picLocks noChangeAspect="1"/>
          </p:cNvPicPr>
          <p:nvPr/>
        </p:nvPicPr>
        <p:blipFill>
          <a:blip r:embed="rId3"/>
          <a:stretch>
            <a:fillRect/>
          </a:stretch>
        </p:blipFill>
        <p:spPr>
          <a:xfrm>
            <a:off x="4468397" y="1808853"/>
            <a:ext cx="4171429" cy="1200000"/>
          </a:xfrm>
          <a:prstGeom prst="rect">
            <a:avLst/>
          </a:prstGeom>
        </p:spPr>
      </p:pic>
      <p:sp>
        <p:nvSpPr>
          <p:cNvPr id="5" name="文本框 4">
            <a:extLst>
              <a:ext uri="{FF2B5EF4-FFF2-40B4-BE49-F238E27FC236}">
                <a16:creationId xmlns:a16="http://schemas.microsoft.com/office/drawing/2014/main" id="{2250D7BE-15D0-879D-F369-EE920B898EC8}"/>
              </a:ext>
            </a:extLst>
          </p:cNvPr>
          <p:cNvSpPr txBox="1"/>
          <p:nvPr/>
        </p:nvSpPr>
        <p:spPr>
          <a:xfrm>
            <a:off x="1631758" y="3293819"/>
            <a:ext cx="4385388" cy="1631216"/>
          </a:xfrm>
          <a:prstGeom prst="rect">
            <a:avLst/>
          </a:prstGeom>
          <a:noFill/>
        </p:spPr>
        <p:txBody>
          <a:bodyPr wrap="square" rtlCol="0">
            <a:spAutoFit/>
          </a:bodyPr>
          <a:lstStyle/>
          <a:p>
            <a:r>
              <a:rPr lang="zh-CN" altLang="en-US" sz="2000" dirty="0"/>
              <a:t>平均绝对百分比误差（</a:t>
            </a:r>
            <a:r>
              <a:rPr lang="en-US" altLang="zh-CN" sz="2000" dirty="0"/>
              <a:t>MAPE</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6" name="图片 5">
            <a:extLst>
              <a:ext uri="{FF2B5EF4-FFF2-40B4-BE49-F238E27FC236}">
                <a16:creationId xmlns:a16="http://schemas.microsoft.com/office/drawing/2014/main" id="{B328F9F1-D52E-A53F-0FF1-0DE4BAC47A90}"/>
              </a:ext>
            </a:extLst>
          </p:cNvPr>
          <p:cNvPicPr>
            <a:picLocks noChangeAspect="1"/>
          </p:cNvPicPr>
          <p:nvPr/>
        </p:nvPicPr>
        <p:blipFill>
          <a:blip r:embed="rId4"/>
          <a:stretch>
            <a:fillRect/>
          </a:stretch>
        </p:blipFill>
        <p:spPr>
          <a:xfrm>
            <a:off x="5568490" y="3070119"/>
            <a:ext cx="4523809" cy="1247619"/>
          </a:xfrm>
          <a:prstGeom prst="rect">
            <a:avLst/>
          </a:prstGeom>
        </p:spPr>
      </p:pic>
      <p:sp>
        <p:nvSpPr>
          <p:cNvPr id="7" name="文本框 6">
            <a:extLst>
              <a:ext uri="{FF2B5EF4-FFF2-40B4-BE49-F238E27FC236}">
                <a16:creationId xmlns:a16="http://schemas.microsoft.com/office/drawing/2014/main" id="{CB0461C3-4635-046C-D7D6-C624646973BB}"/>
              </a:ext>
            </a:extLst>
          </p:cNvPr>
          <p:cNvSpPr txBox="1"/>
          <p:nvPr/>
        </p:nvSpPr>
        <p:spPr>
          <a:xfrm>
            <a:off x="1631758" y="4324713"/>
            <a:ext cx="2960914" cy="646331"/>
          </a:xfrm>
          <a:prstGeom prst="rect">
            <a:avLst/>
          </a:prstGeom>
          <a:noFill/>
        </p:spPr>
        <p:txBody>
          <a:bodyPr wrap="square" rtlCol="0">
            <a:spAutoFit/>
          </a:bodyPr>
          <a:lstStyle/>
          <a:p>
            <a:r>
              <a:rPr lang="en-US" altLang="zh-CN" sz="1800" dirty="0"/>
              <a:t>|J| </a:t>
            </a:r>
            <a:r>
              <a:rPr lang="zh-CN" altLang="en-US" sz="1800" dirty="0"/>
              <a:t>是集合 </a:t>
            </a:r>
            <a:r>
              <a:rPr lang="en-US" altLang="zh-CN" sz="1800" dirty="0"/>
              <a:t>J </a:t>
            </a:r>
            <a:r>
              <a:rPr lang="zh-CN" altLang="en-US" sz="1800" dirty="0"/>
              <a:t>的大小，</a:t>
            </a:r>
            <a:r>
              <a:rPr lang="en-US" altLang="zh-CN" sz="1800" dirty="0"/>
              <a:t>|J| = 4</a:t>
            </a:r>
            <a:r>
              <a:rPr lang="zh-CN" altLang="en-US" sz="1800" dirty="0"/>
              <a:t>。</a:t>
            </a:r>
          </a:p>
          <a:p>
            <a:endParaRPr lang="zh-CN" altLang="en-US" dirty="0"/>
          </a:p>
        </p:txBody>
      </p:sp>
      <p:sp>
        <p:nvSpPr>
          <p:cNvPr id="9" name="文本框 8">
            <a:extLst>
              <a:ext uri="{FF2B5EF4-FFF2-40B4-BE49-F238E27FC236}">
                <a16:creationId xmlns:a16="http://schemas.microsoft.com/office/drawing/2014/main" id="{3C6FE1A2-7147-C8E0-CAC0-3FDDAE3B4805}"/>
              </a:ext>
            </a:extLst>
          </p:cNvPr>
          <p:cNvSpPr txBox="1"/>
          <p:nvPr/>
        </p:nvSpPr>
        <p:spPr>
          <a:xfrm>
            <a:off x="1631758" y="5032310"/>
            <a:ext cx="9005140" cy="984885"/>
          </a:xfrm>
          <a:prstGeom prst="rect">
            <a:avLst/>
          </a:prstGeom>
          <a:noFill/>
        </p:spPr>
        <p:txBody>
          <a:bodyPr wrap="square" rtlCol="0">
            <a:spAutoFit/>
          </a:bodyPr>
          <a:lstStyle/>
          <a:p>
            <a:pPr algn="just"/>
            <a:r>
              <a:rPr lang="en-US" altLang="zh-CN" sz="2000" b="0" i="0" dirty="0">
                <a:solidFill>
                  <a:srgbClr val="060607"/>
                </a:solidFill>
                <a:effectLst/>
                <a:latin typeface="-apple-system"/>
              </a:rPr>
              <a:t>MAE</a:t>
            </a:r>
            <a:r>
              <a:rPr lang="zh-CN" altLang="en-US" sz="2000" b="0" i="0" dirty="0">
                <a:solidFill>
                  <a:srgbClr val="060607"/>
                </a:solidFill>
                <a:effectLst/>
                <a:latin typeface="-apple-system"/>
              </a:rPr>
              <a:t>表示预测值与实际值之间平均差异的绝对值</a:t>
            </a:r>
            <a:endParaRPr lang="en-US" altLang="zh-CN" sz="2000" b="0" i="0" dirty="0">
              <a:solidFill>
                <a:srgbClr val="060607"/>
              </a:solidFill>
              <a:effectLst/>
              <a:latin typeface="-apple-system"/>
            </a:endParaRPr>
          </a:p>
          <a:p>
            <a:pPr algn="just"/>
            <a:r>
              <a:rPr lang="en-US" altLang="zh-CN" sz="2000" b="0" i="0" dirty="0">
                <a:solidFill>
                  <a:srgbClr val="060607"/>
                </a:solidFill>
                <a:effectLst/>
                <a:latin typeface="-apple-system"/>
              </a:rPr>
              <a:t>MAPE</a:t>
            </a:r>
            <a:r>
              <a:rPr lang="zh-CN" altLang="en-US" sz="2000" b="0" i="0" dirty="0">
                <a:solidFill>
                  <a:srgbClr val="060607"/>
                </a:solidFill>
                <a:effectLst/>
                <a:latin typeface="-apple-system"/>
              </a:rPr>
              <a:t>衡量的是预测值与实际值之间差异的绝对值占实际值的百分比。</a:t>
            </a:r>
            <a:endParaRPr lang="zh-CN" altLang="en-US" sz="2000" dirty="0"/>
          </a:p>
          <a:p>
            <a:endParaRPr lang="zh-CN" altLang="en-US" dirty="0"/>
          </a:p>
        </p:txBody>
      </p:sp>
    </p:spTree>
    <p:extLst>
      <p:ext uri="{BB962C8B-B14F-4D97-AF65-F5344CB8AC3E}">
        <p14:creationId xmlns:p14="http://schemas.microsoft.com/office/powerpoint/2010/main" val="230515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71734-E63C-C706-C78E-BC3B736C0426}"/>
            </a:ext>
          </a:extLst>
        </p:cNvPr>
        <p:cNvGrpSpPr/>
        <p:nvPr/>
      </p:nvGrpSpPr>
      <p:grpSpPr>
        <a:xfrm>
          <a:off x="0" y="0"/>
          <a:ext cx="0" cy="0"/>
          <a:chOff x="0" y="0"/>
          <a:chExt cx="0" cy="0"/>
        </a:xfrm>
      </p:grpSpPr>
      <p:sp>
        <p:nvSpPr>
          <p:cNvPr id="16" name="文本占位符 15">
            <a:extLst>
              <a:ext uri="{FF2B5EF4-FFF2-40B4-BE49-F238E27FC236}">
                <a16:creationId xmlns:a16="http://schemas.microsoft.com/office/drawing/2014/main" id="{F555CEF4-1B54-D5E8-FF2B-F339E22E687D}"/>
              </a:ext>
            </a:extLst>
          </p:cNvPr>
          <p:cNvSpPr>
            <a:spLocks noGrp="1"/>
          </p:cNvSpPr>
          <p:nvPr>
            <p:ph type="body" sz="quarter" idx="13"/>
          </p:nvPr>
        </p:nvSpPr>
        <p:spPr/>
        <p:txBody>
          <a:bodyPr>
            <a:normAutofit lnSpcReduction="10000"/>
          </a:bodyPr>
          <a:lstStyle/>
          <a:p>
            <a:r>
              <a:rPr lang="zh-CN" altLang="en-US" dirty="0"/>
              <a:t>模型验证</a:t>
            </a:r>
            <a:r>
              <a:rPr lang="en-US" altLang="zh-CN" dirty="0"/>
              <a:t>(1-4Test)</a:t>
            </a:r>
            <a:endParaRPr lang="zh-CN" altLang="en-US" dirty="0"/>
          </a:p>
        </p:txBody>
      </p:sp>
      <p:sp>
        <p:nvSpPr>
          <p:cNvPr id="3" name="文本框 2">
            <a:extLst>
              <a:ext uri="{FF2B5EF4-FFF2-40B4-BE49-F238E27FC236}">
                <a16:creationId xmlns:a16="http://schemas.microsoft.com/office/drawing/2014/main" id="{AF9D9987-6226-81F8-D8B9-1F05AF398E79}"/>
              </a:ext>
            </a:extLst>
          </p:cNvPr>
          <p:cNvSpPr txBox="1"/>
          <p:nvPr/>
        </p:nvSpPr>
        <p:spPr>
          <a:xfrm>
            <a:off x="1402702" y="1107233"/>
            <a:ext cx="9386596" cy="1261884"/>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文中进行了 </a:t>
            </a:r>
            <a:r>
              <a:rPr lang="en-US" altLang="zh-CN" sz="2000" i="0" dirty="0">
                <a:solidFill>
                  <a:srgbClr val="060607"/>
                </a:solidFill>
                <a:effectLst/>
                <a:highlight>
                  <a:srgbClr val="FFFFFF"/>
                </a:highlight>
                <a:latin typeface="-apple-system"/>
              </a:rPr>
              <a:t>“1-4 </a:t>
            </a:r>
            <a:r>
              <a:rPr lang="zh-CN" altLang="en-US" sz="2000" i="0" dirty="0">
                <a:solidFill>
                  <a:srgbClr val="060607"/>
                </a:solidFill>
                <a:effectLst/>
                <a:highlight>
                  <a:srgbClr val="FFFFFF"/>
                </a:highlight>
                <a:latin typeface="-apple-system"/>
              </a:rPr>
              <a:t>测试</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：给定一个 </a:t>
            </a:r>
            <a:r>
              <a:rPr lang="en-US" altLang="zh-CN" sz="2000" i="0" dirty="0">
                <a:solidFill>
                  <a:srgbClr val="060607"/>
                </a:solidFill>
                <a:effectLst/>
                <a:highlight>
                  <a:srgbClr val="FFFFFF"/>
                </a:highlight>
                <a:latin typeface="-apple-system"/>
              </a:rPr>
              <a:t>TS </a:t>
            </a:r>
            <a:r>
              <a:rPr lang="zh-CN" altLang="en-US" sz="2000" i="0" dirty="0">
                <a:solidFill>
                  <a:srgbClr val="060607"/>
                </a:solidFill>
                <a:effectLst/>
                <a:highlight>
                  <a:srgbClr val="FFFFFF"/>
                </a:highlight>
                <a:latin typeface="-apple-system"/>
              </a:rPr>
              <a:t>小区，估算其 </a:t>
            </a:r>
            <a:r>
              <a:rPr lang="en-US" altLang="zh-CN" sz="2000" i="0" dirty="0">
                <a:solidFill>
                  <a:srgbClr val="060607"/>
                </a:solidFill>
                <a:effectLst/>
                <a:highlight>
                  <a:srgbClr val="FFFFFF"/>
                </a:highlight>
                <a:latin typeface="-apple-system"/>
              </a:rPr>
              <a:t>4 </a:t>
            </a:r>
            <a:r>
              <a:rPr lang="zh-CN" altLang="en-US" sz="2000" i="0" dirty="0">
                <a:solidFill>
                  <a:srgbClr val="060607"/>
                </a:solidFill>
                <a:effectLst/>
                <a:highlight>
                  <a:srgbClr val="FFFFFF"/>
                </a:highlight>
                <a:latin typeface="-apple-system"/>
              </a:rPr>
              <a:t>个同质子小区的流量速度，从而将相应的 </a:t>
            </a:r>
            <a:r>
              <a:rPr lang="en-US" altLang="zh-CN" sz="2000" i="0" dirty="0">
                <a:solidFill>
                  <a:srgbClr val="060607"/>
                </a:solidFill>
                <a:effectLst/>
                <a:highlight>
                  <a:srgbClr val="FFFFFF"/>
                </a:highlight>
                <a:latin typeface="-apple-system"/>
              </a:rPr>
              <a:t>TS </a:t>
            </a:r>
            <a:r>
              <a:rPr lang="zh-CN" altLang="en-US" sz="2000" i="0" dirty="0">
                <a:solidFill>
                  <a:srgbClr val="060607"/>
                </a:solidFill>
                <a:effectLst/>
                <a:highlight>
                  <a:srgbClr val="FFFFFF"/>
                </a:highlight>
                <a:latin typeface="-apple-system"/>
              </a:rPr>
              <a:t>图表分辨率提高 </a:t>
            </a:r>
            <a:r>
              <a:rPr lang="en-US" altLang="zh-CN" sz="2000" i="0" dirty="0">
                <a:solidFill>
                  <a:srgbClr val="060607"/>
                </a:solidFill>
                <a:effectLst/>
                <a:highlight>
                  <a:srgbClr val="FFFFFF"/>
                </a:highlight>
                <a:latin typeface="-apple-system"/>
              </a:rPr>
              <a:t>4 </a:t>
            </a:r>
            <a:r>
              <a:rPr lang="zh-CN" altLang="en-US" sz="2000" i="0" dirty="0">
                <a:solidFill>
                  <a:srgbClr val="060607"/>
                </a:solidFill>
                <a:effectLst/>
                <a:highlight>
                  <a:srgbClr val="FFFFFF"/>
                </a:highlight>
                <a:latin typeface="-apple-system"/>
              </a:rPr>
              <a:t>倍。</a:t>
            </a: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3E1B4CF0-8415-B774-CA4B-9A67C038164D}"/>
              </a:ext>
            </a:extLst>
          </p:cNvPr>
          <p:cNvPicPr>
            <a:picLocks noChangeAspect="1"/>
          </p:cNvPicPr>
          <p:nvPr/>
        </p:nvPicPr>
        <p:blipFill>
          <a:blip r:embed="rId3"/>
          <a:stretch>
            <a:fillRect/>
          </a:stretch>
        </p:blipFill>
        <p:spPr>
          <a:xfrm>
            <a:off x="3432633" y="1738175"/>
            <a:ext cx="8213004" cy="4876939"/>
          </a:xfrm>
          <a:prstGeom prst="rect">
            <a:avLst/>
          </a:prstGeom>
        </p:spPr>
      </p:pic>
      <p:pic>
        <p:nvPicPr>
          <p:cNvPr id="5" name="图片 4">
            <a:extLst>
              <a:ext uri="{FF2B5EF4-FFF2-40B4-BE49-F238E27FC236}">
                <a16:creationId xmlns:a16="http://schemas.microsoft.com/office/drawing/2014/main" id="{7116E6D0-7AD2-35FF-2EC8-B7D9F40C7528}"/>
              </a:ext>
            </a:extLst>
          </p:cNvPr>
          <p:cNvPicPr>
            <a:picLocks noChangeAspect="1"/>
          </p:cNvPicPr>
          <p:nvPr/>
        </p:nvPicPr>
        <p:blipFill>
          <a:blip r:embed="rId4"/>
          <a:stretch>
            <a:fillRect/>
          </a:stretch>
        </p:blipFill>
        <p:spPr>
          <a:xfrm>
            <a:off x="546363" y="2077837"/>
            <a:ext cx="2614954" cy="1939278"/>
          </a:xfrm>
          <a:prstGeom prst="rect">
            <a:avLst/>
          </a:prstGeom>
        </p:spPr>
      </p:pic>
      <p:pic>
        <p:nvPicPr>
          <p:cNvPr id="6" name="图片 5">
            <a:extLst>
              <a:ext uri="{FF2B5EF4-FFF2-40B4-BE49-F238E27FC236}">
                <a16:creationId xmlns:a16="http://schemas.microsoft.com/office/drawing/2014/main" id="{91C72FFF-9E36-E387-6EEC-F9271FF78E55}"/>
              </a:ext>
            </a:extLst>
          </p:cNvPr>
          <p:cNvPicPr>
            <a:picLocks noChangeAspect="1"/>
          </p:cNvPicPr>
          <p:nvPr/>
        </p:nvPicPr>
        <p:blipFill>
          <a:blip r:embed="rId5"/>
          <a:stretch>
            <a:fillRect/>
          </a:stretch>
        </p:blipFill>
        <p:spPr>
          <a:xfrm>
            <a:off x="572166" y="4328757"/>
            <a:ext cx="2563347" cy="1921791"/>
          </a:xfrm>
          <a:prstGeom prst="rect">
            <a:avLst/>
          </a:prstGeom>
        </p:spPr>
      </p:pic>
    </p:spTree>
    <p:extLst>
      <p:ext uri="{BB962C8B-B14F-4D97-AF65-F5344CB8AC3E}">
        <p14:creationId xmlns:p14="http://schemas.microsoft.com/office/powerpoint/2010/main" val="8736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4770</TotalTime>
  <Words>2007</Words>
  <Application>Microsoft Office PowerPoint</Application>
  <PresentationFormat>宽屏</PresentationFormat>
  <Paragraphs>81</Paragraphs>
  <Slides>15</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4" baseType="lpstr">
      <vt:lpstr>-apple-system</vt:lpstr>
      <vt:lpstr>KaTeX_Main</vt:lpstr>
      <vt:lpstr>等线</vt:lpstr>
      <vt:lpstr>微软雅黑</vt:lpstr>
      <vt:lpstr>微软雅黑 Light</vt:lpstr>
      <vt:lpstr>Arial</vt:lpstr>
      <vt:lpstr>Cambria Math</vt:lpstr>
      <vt:lpstr>Office 主题​​</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51</cp:revision>
  <dcterms:created xsi:type="dcterms:W3CDTF">2023-06-27T07:07:00Z</dcterms:created>
  <dcterms:modified xsi:type="dcterms:W3CDTF">2024-11-24T14:19:15Z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