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317" r:id="rId5"/>
    <p:sldId id="345" r:id="rId6"/>
    <p:sldId id="346" r:id="rId7"/>
    <p:sldId id="347" r:id="rId8"/>
    <p:sldId id="348" r:id="rId9"/>
    <p:sldId id="344" r:id="rId10"/>
    <p:sldId id="342" r:id="rId11"/>
    <p:sldId id="341" r:id="rId12"/>
    <p:sldId id="343" r:id="rId13"/>
    <p:sldId id="327" r:id="rId14"/>
    <p:sldId id="326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1649F"/>
    <a:srgbClr val="003F88"/>
    <a:srgbClr val="3365A0"/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8" autoAdjust="0"/>
    <p:restoredTop sz="90000" autoAdjust="0"/>
  </p:normalViewPr>
  <p:slideViewPr>
    <p:cSldViewPr snapToGrid="0">
      <p:cViewPr varScale="1">
        <p:scale>
          <a:sx n="145" d="100"/>
          <a:sy n="145" d="100"/>
        </p:scale>
        <p:origin x="10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09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26F4-C1F3-43E5-A883-42958F704D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FC23-F837-492F-89BE-60157E364B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FC23-F837-492F-89BE-60157E364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FC23-F837-492F-89BE-60157E364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210-C1B9-4A0B-BEA1-14BBFBE456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 descr="2222"/>
          <p:cNvPicPr>
            <a:picLocks noChangeAspect="1"/>
          </p:cNvPicPr>
          <p:nvPr userDrawn="1"/>
        </p:nvPicPr>
        <p:blipFill>
          <a:blip r:embed="rId2"/>
          <a:srcRect l="6875" t="828" r="5577"/>
          <a:stretch>
            <a:fillRect/>
          </a:stretch>
        </p:blipFill>
        <p:spPr>
          <a:xfrm>
            <a:off x="9804400" y="99060"/>
            <a:ext cx="2387600" cy="864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 userDrawn="1"/>
        </p:nvSpPr>
        <p:spPr>
          <a:xfrm>
            <a:off x="-3999" y="0"/>
            <a:ext cx="2247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8615-55BF-4051-AF72-A7458DFB415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421380" y="461767"/>
            <a:ext cx="63830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111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CFF">
                  <a:alpha val="100000"/>
                </a:srgbClr>
              </a:clrFrom>
              <a:clrTo>
                <a:srgbClr val="FEFC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190" y="0"/>
            <a:ext cx="1485900" cy="1393825"/>
          </a:xfrm>
          <a:prstGeom prst="rect">
            <a:avLst/>
          </a:prstGeom>
        </p:spPr>
      </p:pic>
      <p:pic>
        <p:nvPicPr>
          <p:cNvPr id="13" name="图片 12" descr="222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6875" t="828" r="5577"/>
          <a:stretch>
            <a:fillRect/>
          </a:stretch>
        </p:blipFill>
        <p:spPr>
          <a:xfrm>
            <a:off x="9804400" y="0"/>
            <a:ext cx="2387600" cy="864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AFE1-ECDE-478C-9132-D6AF73C964D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C62-954E-4631-8476-040427E7C94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90B4-3D81-4663-B5B3-A1CA40604EF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1BC8-B5B5-4B81-8001-5FC492BBC76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0BF5-6B72-4224-BBF8-EDF8871F64B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BFD-51F0-430E-AB35-3C1AC6236B5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D6DE-FA99-49A2-839F-779D7E13FC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70.xml"/><Relationship Id="rId34" Type="http://schemas.openxmlformats.org/officeDocument/2006/relationships/tags" Target="../tags/tag69.xml"/><Relationship Id="rId33" Type="http://schemas.openxmlformats.org/officeDocument/2006/relationships/tags" Target="../tags/tag68.xml"/><Relationship Id="rId32" Type="http://schemas.openxmlformats.org/officeDocument/2006/relationships/tags" Target="../tags/tag67.xml"/><Relationship Id="rId31" Type="http://schemas.openxmlformats.org/officeDocument/2006/relationships/tags" Target="../tags/tag66.xml"/><Relationship Id="rId30" Type="http://schemas.openxmlformats.org/officeDocument/2006/relationships/tags" Target="../tags/tag65.xml"/><Relationship Id="rId3" Type="http://schemas.openxmlformats.org/officeDocument/2006/relationships/tags" Target="../tags/tag40.xml"/><Relationship Id="rId29" Type="http://schemas.openxmlformats.org/officeDocument/2006/relationships/tags" Target="../tags/tag64.xml"/><Relationship Id="rId28" Type="http://schemas.openxmlformats.org/officeDocument/2006/relationships/tags" Target="../tags/tag63.xml"/><Relationship Id="rId27" Type="http://schemas.openxmlformats.org/officeDocument/2006/relationships/tags" Target="../tags/tag62.xml"/><Relationship Id="rId26" Type="http://schemas.openxmlformats.org/officeDocument/2006/relationships/tags" Target="../tags/tag61.xml"/><Relationship Id="rId25" Type="http://schemas.openxmlformats.org/officeDocument/2006/relationships/tags" Target="../tags/tag60.xml"/><Relationship Id="rId24" Type="http://schemas.openxmlformats.org/officeDocument/2006/relationships/tags" Target="../tags/tag59.xml"/><Relationship Id="rId23" Type="http://schemas.openxmlformats.org/officeDocument/2006/relationships/tags" Target="../tags/tag58.xml"/><Relationship Id="rId22" Type="http://schemas.openxmlformats.org/officeDocument/2006/relationships/tags" Target="../tags/tag57.xml"/><Relationship Id="rId21" Type="http://schemas.openxmlformats.org/officeDocument/2006/relationships/tags" Target="../tags/tag56.xml"/><Relationship Id="rId20" Type="http://schemas.openxmlformats.org/officeDocument/2006/relationships/tags" Target="../tags/tag55.xml"/><Relationship Id="rId2" Type="http://schemas.openxmlformats.org/officeDocument/2006/relationships/tags" Target="../tags/tag39.xml"/><Relationship Id="rId19" Type="http://schemas.openxmlformats.org/officeDocument/2006/relationships/image" Target="../media/image4.png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image" Target="../media/image3.png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image" Target="../media/image5.png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94.xml"/><Relationship Id="rId24" Type="http://schemas.openxmlformats.org/officeDocument/2006/relationships/tags" Target="../tags/tag93.xml"/><Relationship Id="rId23" Type="http://schemas.openxmlformats.org/officeDocument/2006/relationships/tags" Target="../tags/tag92.xml"/><Relationship Id="rId22" Type="http://schemas.openxmlformats.org/officeDocument/2006/relationships/tags" Target="../tags/tag91.xml"/><Relationship Id="rId21" Type="http://schemas.openxmlformats.org/officeDocument/2006/relationships/tags" Target="../tags/tag90.xml"/><Relationship Id="rId20" Type="http://schemas.openxmlformats.org/officeDocument/2006/relationships/tags" Target="../tags/tag89.xml"/><Relationship Id="rId2" Type="http://schemas.openxmlformats.org/officeDocument/2006/relationships/tags" Target="../tags/tag72.xml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/>
          <p:cNvSpPr/>
          <p:nvPr/>
        </p:nvSpPr>
        <p:spPr>
          <a:xfrm>
            <a:off x="4744376" y="1386468"/>
            <a:ext cx="2703248" cy="4017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pc="300" dirty="0"/>
              <a:t>2024</a:t>
            </a:r>
            <a:r>
              <a:rPr lang="zh-CN" altLang="en-US" sz="1600" spc="300" dirty="0"/>
              <a:t>级</a:t>
            </a:r>
            <a:r>
              <a:rPr lang="en-US" altLang="zh-CN" sz="1600" spc="300" dirty="0"/>
              <a:t>|</a:t>
            </a:r>
            <a:r>
              <a:rPr lang="zh-CN" altLang="en-US" sz="1600" spc="300" dirty="0"/>
              <a:t>海运学院</a:t>
            </a:r>
            <a:endParaRPr lang="zh-CN" altLang="en-US" sz="1600" spc="300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0" y="5345131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810759" y="2226539"/>
            <a:ext cx="257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accent1"/>
                </a:solidFill>
                <a:latin typeface="+mj-ea"/>
                <a:ea typeface="+mj-ea"/>
              </a:rPr>
              <a:t>学术</a:t>
            </a:r>
            <a:r>
              <a:rPr lang="zh-CN" altLang="en-US" sz="4400" b="1" spc="300" dirty="0">
                <a:solidFill>
                  <a:schemeClr val="accent1"/>
                </a:solidFill>
                <a:latin typeface="+mj-ea"/>
                <a:ea typeface="+mj-ea"/>
              </a:rPr>
              <a:t>汇报</a:t>
            </a:r>
            <a:endParaRPr lang="zh-CN" altLang="en-US" sz="4400" b="1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056788" y="3241214"/>
            <a:ext cx="100784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/>
          <p:cNvSpPr/>
          <p:nvPr/>
        </p:nvSpPr>
        <p:spPr>
          <a:xfrm>
            <a:off x="0" y="5543122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 flipH="1">
            <a:off x="4579620" y="4006850"/>
            <a:ext cx="87630" cy="748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44376" y="3953875"/>
          <a:ext cx="4907280" cy="90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10"/>
                <a:gridCol w="3709628"/>
              </a:tblGrid>
              <a:tr h="452755">
                <a:tc>
                  <a:txBody>
                    <a:bodyPr/>
                    <a:lstStyle/>
                    <a:p>
                      <a:pPr algn="dist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汇报人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曹思雨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2838">
                <a:tc>
                  <a:txBody>
                    <a:bodyPr/>
                    <a:lstStyle/>
                    <a:p>
                      <a:pPr algn="dist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汇报时间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2024/11/20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409940" y="7569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1646655"/>
            <a:ext cx="22479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研究内容简介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0" y="3569490"/>
            <a:ext cx="2247900" cy="575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研究工作进展</a:t>
            </a:r>
            <a:endParaRPr lang="en-US" sz="22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0" y="549227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下一步研究计划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26335" y="177800"/>
            <a:ext cx="224028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+mj-ea"/>
                <a:ea typeface="+mj-ea"/>
              </a:rPr>
              <a:t>研究</a:t>
            </a:r>
            <a:r>
              <a:rPr lang="zh-CN" altLang="en-US" sz="2800" b="1" spc="300" dirty="0">
                <a:latin typeface="+mj-ea"/>
                <a:ea typeface="+mj-ea"/>
              </a:rPr>
              <a:t>进展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426335" y="1628775"/>
            <a:ext cx="9566910" cy="600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二）问卷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489835" y="2275840"/>
            <a:ext cx="9566910" cy="3792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问卷由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四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个部分组成：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a．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背景信息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（社会人口统计学）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性别、年龄、教育程度、职业、月收入、婚姻状况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拥有汽车情况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驾龄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b．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受访者的既往经历和出行习惯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c．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潜变量问题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影响出行方式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选择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问题）；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感知便利性、感知服务质量、感知安全风险、感知价格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d．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关于出行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方式选择的SP实验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评估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受访者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在假设情境下的选择偏好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测量出行时间、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目的地、出行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距离和紧急程度组合对出行选择乘客决策的交互效应。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54375" y="826770"/>
            <a:ext cx="7077710" cy="57404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关于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出行方式的选择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1646655"/>
            <a:ext cx="22479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研究内容简介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0" y="356949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研究工作进展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0" y="5492270"/>
            <a:ext cx="2247900" cy="575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下一步研究计划</a:t>
            </a:r>
            <a:endParaRPr lang="en-US" sz="22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81422" y="191156"/>
            <a:ext cx="19893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+mj-ea"/>
                <a:ea typeface="+mj-ea"/>
              </a:rPr>
              <a:t>研究计划</a:t>
            </a:r>
            <a:endParaRPr lang="zh-CN" altLang="en-US" sz="2000" b="1" spc="300" dirty="0">
              <a:latin typeface="+mj-ea"/>
              <a:ea typeface="+mj-ea"/>
            </a:endParaRPr>
          </a:p>
        </p:txBody>
      </p:sp>
      <p:sp>
        <p:nvSpPr>
          <p:cNvPr id="127" name="灯片编号占位符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923155" y="2507615"/>
            <a:ext cx="4184015" cy="523240"/>
            <a:chOff x="9455" y="3651"/>
            <a:chExt cx="6589" cy="824"/>
          </a:xfrm>
        </p:grpSpPr>
        <p:sp>
          <p:nvSpPr>
            <p:cNvPr id="86" name="矩形: 圆角 282"/>
            <p:cNvSpPr/>
            <p:nvPr/>
          </p:nvSpPr>
          <p:spPr>
            <a:xfrm>
              <a:off x="9455" y="3651"/>
              <a:ext cx="2953" cy="824"/>
            </a:xfrm>
            <a:prstGeom prst="roundRect">
              <a:avLst>
                <a:gd name="adj" fmla="val 1417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 anchorCtr="1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pitchFamily="34" charset="0"/>
                  <a:sym typeface="+mn-ea"/>
                </a:rPr>
                <a:t>收集</a:t>
              </a:r>
              <a:r>
                <a:rPr lang="zh-CN" altLang="en-US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pitchFamily="34" charset="0"/>
                </a:rPr>
                <a:t>数据</a:t>
              </a:r>
              <a:endParaRPr lang="zh-CN" altLang="en-US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endParaRPr>
            </a:p>
          </p:txBody>
        </p:sp>
        <p:cxnSp>
          <p:nvCxnSpPr>
            <p:cNvPr id="87" name="直接箭头连接符 305"/>
            <p:cNvCxnSpPr>
              <a:stCxn id="86" idx="3"/>
              <a:endCxn id="88" idx="1"/>
            </p:cNvCxnSpPr>
            <p:nvPr/>
          </p:nvCxnSpPr>
          <p:spPr>
            <a:xfrm>
              <a:off x="12408" y="4063"/>
              <a:ext cx="684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: 圆角 282"/>
            <p:cNvSpPr/>
            <p:nvPr/>
          </p:nvSpPr>
          <p:spPr>
            <a:xfrm>
              <a:off x="13092" y="3651"/>
              <a:ext cx="2953" cy="824"/>
            </a:xfrm>
            <a:prstGeom prst="roundRect">
              <a:avLst>
                <a:gd name="adj" fmla="val 1417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 anchorCtr="1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pitchFamily="34" charset="0"/>
                </a:rPr>
                <a:t>数据</a:t>
              </a:r>
              <a:r>
                <a:rPr lang="zh-CN" altLang="en-US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pitchFamily="34" charset="0"/>
                </a:rPr>
                <a:t>分析</a:t>
              </a:r>
              <a:endParaRPr lang="zh-CN" altLang="en-US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25850" y="4964430"/>
            <a:ext cx="6255385" cy="523240"/>
            <a:chOff x="5739" y="1903"/>
            <a:chExt cx="9851" cy="824"/>
          </a:xfrm>
        </p:grpSpPr>
        <p:sp>
          <p:nvSpPr>
            <p:cNvPr id="3" name="矩形: 圆角 282"/>
            <p:cNvSpPr/>
            <p:nvPr/>
          </p:nvSpPr>
          <p:spPr>
            <a:xfrm>
              <a:off x="5739" y="1903"/>
              <a:ext cx="2953" cy="824"/>
            </a:xfrm>
            <a:prstGeom prst="roundRect">
              <a:avLst>
                <a:gd name="adj" fmla="val 1417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 anchorCtr="1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pitchFamily="34" charset="0"/>
                </a:rPr>
                <a:t>阅读</a:t>
              </a:r>
              <a:r>
                <a:rPr lang="zh-CN" altLang="en-US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pitchFamily="34" charset="0"/>
                </a:rPr>
                <a:t>文献</a:t>
              </a:r>
              <a:endParaRPr lang="zh-CN" altLang="en-US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endParaRPr>
            </a:p>
          </p:txBody>
        </p:sp>
        <p:cxnSp>
          <p:nvCxnSpPr>
            <p:cNvPr id="10" name="直接箭头连接符 305"/>
            <p:cNvCxnSpPr>
              <a:stCxn id="3" idx="3"/>
              <a:endCxn id="11" idx="1"/>
            </p:cNvCxnSpPr>
            <p:nvPr/>
          </p:nvCxnSpPr>
          <p:spPr>
            <a:xfrm>
              <a:off x="8692" y="2315"/>
              <a:ext cx="792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: 圆角 282"/>
            <p:cNvSpPr/>
            <p:nvPr/>
          </p:nvSpPr>
          <p:spPr>
            <a:xfrm>
              <a:off x="9484" y="1903"/>
              <a:ext cx="2521" cy="824"/>
            </a:xfrm>
            <a:prstGeom prst="roundRect">
              <a:avLst>
                <a:gd name="adj" fmla="val 1417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 anchorCtr="1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pitchFamily="34" charset="0"/>
                  <a:sym typeface="+mn-ea"/>
                </a:rPr>
                <a:t>潜变量</a:t>
              </a:r>
              <a:endParaRPr lang="zh-CN" altLang="en-US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  <a:sym typeface="+mn-ea"/>
              </a:endParaRPr>
            </a:p>
          </p:txBody>
        </p:sp>
        <p:cxnSp>
          <p:nvCxnSpPr>
            <p:cNvPr id="12" name="直接箭头连接符 305"/>
            <p:cNvCxnSpPr>
              <a:stCxn id="11" idx="3"/>
              <a:endCxn id="13" idx="1"/>
            </p:cNvCxnSpPr>
            <p:nvPr/>
          </p:nvCxnSpPr>
          <p:spPr>
            <a:xfrm>
              <a:off x="12005" y="2315"/>
              <a:ext cx="1116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圆角 282"/>
            <p:cNvSpPr/>
            <p:nvPr/>
          </p:nvSpPr>
          <p:spPr>
            <a:xfrm>
              <a:off x="13121" y="1903"/>
              <a:ext cx="2469" cy="824"/>
            </a:xfrm>
            <a:prstGeom prst="roundRect">
              <a:avLst>
                <a:gd name="adj" fmla="val 1417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 anchorCtr="1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pitchFamily="34" charset="0"/>
                </a:rPr>
                <a:t>问卷</a:t>
              </a:r>
              <a:r>
                <a:rPr lang="zh-CN" altLang="en-US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pitchFamily="34" charset="0"/>
                </a:rPr>
                <a:t>设计</a:t>
              </a:r>
              <a:endParaRPr lang="zh-CN" altLang="en-US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540125" y="4145280"/>
            <a:ext cx="7077710" cy="57404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关于出行方式的选择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40125" y="1580515"/>
            <a:ext cx="7077710" cy="57404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p>
            <a:pPr algn="ctr">
              <a:lnSpc>
                <a:spcPct val="125000"/>
              </a:lnSpc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研究方向1：公众对于萝卜快</a:t>
            </a:r>
            <a:r>
              <a:rPr 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跑</a:t>
            </a: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的使用意愿</a:t>
            </a:r>
            <a:endParaRPr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4744376" y="1386468"/>
            <a:ext cx="2703248" cy="4017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pc="300" dirty="0"/>
              <a:t>2024</a:t>
            </a:r>
            <a:r>
              <a:rPr lang="zh-CN" altLang="en-US" sz="1600" spc="300" dirty="0"/>
              <a:t>级</a:t>
            </a:r>
            <a:r>
              <a:rPr lang="en-US" altLang="zh-CN" sz="1600" spc="300" dirty="0"/>
              <a:t>|</a:t>
            </a:r>
            <a:r>
              <a:rPr lang="zh-CN" altLang="en-US" sz="1600" spc="300" dirty="0"/>
              <a:t>海运学院</a:t>
            </a:r>
            <a:endParaRPr lang="en-US" altLang="zh-CN" sz="1600" spc="300" dirty="0"/>
          </a:p>
        </p:txBody>
      </p:sp>
      <p:sp>
        <p:nvSpPr>
          <p:cNvPr id="6" name="任意多边形: 形状 5"/>
          <p:cNvSpPr/>
          <p:nvPr/>
        </p:nvSpPr>
        <p:spPr>
          <a:xfrm>
            <a:off x="0" y="5345131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0" y="5543122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10759" y="2226539"/>
            <a:ext cx="257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400" b="1" spc="3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感谢观看</a:t>
            </a:r>
            <a:endParaRPr lang="zh-CN" altLang="en-US" sz="4400" b="1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56788" y="3241214"/>
            <a:ext cx="100784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4579620" y="4006850"/>
            <a:ext cx="87630" cy="748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744376" y="3953875"/>
          <a:ext cx="4907280" cy="90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10"/>
                <a:gridCol w="3709628"/>
              </a:tblGrid>
              <a:tr h="452755">
                <a:tc>
                  <a:txBody>
                    <a:bodyPr/>
                    <a:p>
                      <a:pPr algn="dist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汇报人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曹思雨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2838">
                <a:tc>
                  <a:txBody>
                    <a:bodyPr/>
                    <a:p>
                      <a:pPr algn="dist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汇报时间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2024/11/20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>
            <p:custDataLst>
              <p:tags r:id="rId1"/>
            </p:custDataLst>
          </p:nvPr>
        </p:nvSpPr>
        <p:spPr>
          <a:xfrm>
            <a:off x="0" y="1646655"/>
            <a:ext cx="22479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研究内容简介</a:t>
            </a:r>
            <a:endParaRPr lang="en-US" sz="22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0" y="356949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研究工作进展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1" name="Rectangle 9"/>
          <p:cNvSpPr/>
          <p:nvPr>
            <p:custDataLst>
              <p:tags r:id="rId3"/>
            </p:custDataLst>
          </p:nvPr>
        </p:nvSpPr>
        <p:spPr>
          <a:xfrm>
            <a:off x="0" y="549227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下一步研究计划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sp>
        <p:nvSpPr>
          <p:cNvPr id="13" name="灯片编号占位符 1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333625" y="1646555"/>
            <a:ext cx="8087360" cy="4246245"/>
            <a:chOff x="3540" y="2086"/>
            <a:chExt cx="12736" cy="6687"/>
          </a:xfrm>
        </p:grpSpPr>
        <p:sp>
          <p:nvSpPr>
            <p:cNvPr id="15" name="矩形 14"/>
            <p:cNvSpPr/>
            <p:nvPr>
              <p:custDataLst>
                <p:tags r:id="rId4"/>
              </p:custDataLst>
            </p:nvPr>
          </p:nvSpPr>
          <p:spPr>
            <a:xfrm>
              <a:off x="4535" y="2086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感知有用性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4535" y="3037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感知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易用性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6"/>
              </p:custDataLst>
            </p:nvPr>
          </p:nvSpPr>
          <p:spPr>
            <a:xfrm>
              <a:off x="4515" y="4909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运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营商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7"/>
              </p:custDataLst>
            </p:nvPr>
          </p:nvSpPr>
          <p:spPr>
            <a:xfrm>
              <a:off x="4515" y="5985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算法提供商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8"/>
              </p:custDataLst>
            </p:nvPr>
          </p:nvSpPr>
          <p:spPr>
            <a:xfrm>
              <a:off x="4515" y="7023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汽车制造商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9"/>
              </p:custDataLst>
            </p:nvPr>
          </p:nvSpPr>
          <p:spPr>
            <a:xfrm>
              <a:off x="4515" y="8061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+mn-ea"/>
                </a:rPr>
                <a:t>亲朋好友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10"/>
              </p:custDataLst>
            </p:nvPr>
          </p:nvSpPr>
          <p:spPr>
            <a:xfrm>
              <a:off x="9606" y="4197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萝卜快跑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11"/>
              </p:custDataLst>
            </p:nvPr>
          </p:nvSpPr>
          <p:spPr>
            <a:xfrm>
              <a:off x="13891" y="4197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使用意愿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29" name="直接箭头连接符 28"/>
            <p:cNvCxnSpPr>
              <a:stCxn id="15" idx="3"/>
              <a:endCxn id="26" idx="1"/>
            </p:cNvCxnSpPr>
            <p:nvPr/>
          </p:nvCxnSpPr>
          <p:spPr>
            <a:xfrm>
              <a:off x="6920" y="2442"/>
              <a:ext cx="2686" cy="21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6" idx="3"/>
            </p:cNvCxnSpPr>
            <p:nvPr/>
          </p:nvCxnSpPr>
          <p:spPr>
            <a:xfrm>
              <a:off x="6920" y="3393"/>
              <a:ext cx="2629" cy="10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7" idx="3"/>
            </p:cNvCxnSpPr>
            <p:nvPr/>
          </p:nvCxnSpPr>
          <p:spPr>
            <a:xfrm flipV="1">
              <a:off x="6900" y="4586"/>
              <a:ext cx="2718" cy="6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8" idx="3"/>
            </p:cNvCxnSpPr>
            <p:nvPr/>
          </p:nvCxnSpPr>
          <p:spPr>
            <a:xfrm flipV="1">
              <a:off x="6900" y="4552"/>
              <a:ext cx="2753" cy="17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6900" y="4604"/>
              <a:ext cx="2684" cy="27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0" idx="3"/>
            </p:cNvCxnSpPr>
            <p:nvPr/>
          </p:nvCxnSpPr>
          <p:spPr>
            <a:xfrm flipV="1">
              <a:off x="6900" y="4517"/>
              <a:ext cx="2684" cy="3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3"/>
              <a:endCxn id="28" idx="1"/>
            </p:cNvCxnSpPr>
            <p:nvPr/>
          </p:nvCxnSpPr>
          <p:spPr>
            <a:xfrm>
              <a:off x="11991" y="4553"/>
              <a:ext cx="1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6" idx="0"/>
              <a:endCxn id="15" idx="2"/>
            </p:cNvCxnSpPr>
            <p:nvPr/>
          </p:nvCxnSpPr>
          <p:spPr>
            <a:xfrm flipV="1">
              <a:off x="5728" y="2798"/>
              <a:ext cx="0" cy="2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endCxn id="28" idx="0"/>
            </p:cNvCxnSpPr>
            <p:nvPr/>
          </p:nvCxnSpPr>
          <p:spPr>
            <a:xfrm>
              <a:off x="6974" y="2495"/>
              <a:ext cx="8110" cy="170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7214" y="5026"/>
              <a:ext cx="3006" cy="6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b="1">
                  <a:solidFill>
                    <a:srgbClr val="0070C0"/>
                  </a:solidFill>
                </a:rPr>
                <a:t>“</a:t>
              </a:r>
              <a:r>
                <a:rPr lang="zh-CN" altLang="en-US" b="1">
                  <a:solidFill>
                    <a:srgbClr val="0070C0"/>
                  </a:solidFill>
                </a:rPr>
                <a:t>信任转移理论</a:t>
              </a:r>
              <a:r>
                <a:rPr lang="en-US" altLang="zh-CN" b="1">
                  <a:solidFill>
                    <a:srgbClr val="0070C0"/>
                  </a:solidFill>
                </a:rPr>
                <a:t>”</a:t>
              </a:r>
              <a:endParaRPr lang="en-US" altLang="zh-CN" b="1">
                <a:solidFill>
                  <a:srgbClr val="0070C0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679" y="2625"/>
              <a:ext cx="3110" cy="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b="1">
                  <a:solidFill>
                    <a:srgbClr val="0070C0"/>
                  </a:solidFill>
                </a:rPr>
                <a:t>“</a:t>
              </a:r>
              <a:r>
                <a:rPr lang="zh-CN" altLang="en-US" b="1">
                  <a:solidFill>
                    <a:srgbClr val="0070C0"/>
                  </a:solidFill>
                </a:rPr>
                <a:t>技术接受模型</a:t>
              </a:r>
              <a:r>
                <a:rPr lang="en-US" altLang="zh-CN" b="1">
                  <a:solidFill>
                    <a:srgbClr val="0070C0"/>
                  </a:solidFill>
                </a:rPr>
                <a:t>”</a:t>
              </a:r>
              <a:endParaRPr lang="en-US" altLang="zh-CN" b="1">
                <a:solidFill>
                  <a:srgbClr val="0070C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675" y="2086"/>
              <a:ext cx="724" cy="193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rgbClr val="7030A0"/>
                  </a:solidFill>
                  <a:sym typeface="+mn-ea"/>
                </a:rPr>
                <a:t>中心路径</a:t>
              </a:r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666" y="5621"/>
              <a:ext cx="724" cy="19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b="1">
                  <a:solidFill>
                    <a:srgbClr val="7030A0"/>
                  </a:solidFill>
                </a:rPr>
                <a:t>边缘路径</a:t>
              </a:r>
              <a:endParaRPr lang="zh-CN" altLang="en-US" b="1">
                <a:solidFill>
                  <a:srgbClr val="7030A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540" y="4005"/>
              <a:ext cx="2100" cy="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b="1">
                  <a:solidFill>
                    <a:srgbClr val="7030A0"/>
                  </a:solidFill>
                </a:rPr>
                <a:t>“ELM</a:t>
              </a:r>
              <a:r>
                <a:rPr lang="zh-CN" altLang="en-US" b="1">
                  <a:solidFill>
                    <a:srgbClr val="7030A0"/>
                  </a:solidFill>
                </a:rPr>
                <a:t>模型</a:t>
              </a:r>
              <a:r>
                <a:rPr lang="en-US" altLang="zh-CN" b="1">
                  <a:solidFill>
                    <a:srgbClr val="7030A0"/>
                  </a:solidFill>
                </a:rPr>
                <a:t>”</a:t>
              </a:r>
              <a:endParaRPr lang="en-US" altLang="zh-CN" b="1">
                <a:solidFill>
                  <a:srgbClr val="7030A0"/>
                </a:solidFill>
              </a:endParaRPr>
            </a:p>
          </p:txBody>
        </p:sp>
      </p:grpSp>
      <p:sp>
        <p:nvSpPr>
          <p:cNvPr id="48" name="文本框 47"/>
          <p:cNvSpPr txBox="1"/>
          <p:nvPr>
            <p:custDataLst>
              <p:tags r:id="rId12"/>
            </p:custDataLst>
          </p:nvPr>
        </p:nvSpPr>
        <p:spPr>
          <a:xfrm>
            <a:off x="5314950" y="4026535"/>
            <a:ext cx="6766560" cy="2849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（1）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信任转移理论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  <a:buNone/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对运营商、算法供应商、汽车制造商、亲朋好友的信任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  <a:buNone/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对“萝卜快跑”的信任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技术接受模型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（Technology Acceptance Model）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详尽可能性模型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（Elaboration Likelihood Model）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（4）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SEM-ANN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719820" y="4971415"/>
            <a:ext cx="0" cy="157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254375" y="826770"/>
            <a:ext cx="7077710" cy="57404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p>
            <a:pPr algn="ctr">
              <a:lnSpc>
                <a:spcPct val="125000"/>
              </a:lnSpc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研究方向1：公众对于</a:t>
            </a:r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萝卜快</a:t>
            </a:r>
            <a:r>
              <a:rPr 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跑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的使用意愿</a:t>
            </a:r>
            <a:endParaRPr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1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9"/>
          <p:cNvSpPr/>
          <p:nvPr>
            <p:custDataLst>
              <p:tags r:id="rId1"/>
            </p:custDataLst>
          </p:nvPr>
        </p:nvSpPr>
        <p:spPr>
          <a:xfrm>
            <a:off x="0" y="1646655"/>
            <a:ext cx="22479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研究内容简介</a:t>
            </a:r>
            <a:endParaRPr lang="en-US" sz="22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1" name="Rectangle 9"/>
          <p:cNvSpPr/>
          <p:nvPr>
            <p:custDataLst>
              <p:tags r:id="rId2"/>
            </p:custDataLst>
          </p:nvPr>
        </p:nvSpPr>
        <p:spPr>
          <a:xfrm>
            <a:off x="0" y="356949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研究工作进展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2" name="Rectangle 9"/>
          <p:cNvSpPr/>
          <p:nvPr>
            <p:custDataLst>
              <p:tags r:id="rId3"/>
            </p:custDataLst>
          </p:nvPr>
        </p:nvSpPr>
        <p:spPr>
          <a:xfrm>
            <a:off x="0" y="549227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下一步研究计划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81422" y="191156"/>
            <a:ext cx="2000078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+mj-ea"/>
                <a:ea typeface="+mj-ea"/>
              </a:rPr>
              <a:t>研究内容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91560" y="1923415"/>
            <a:ext cx="6635115" cy="2477770"/>
            <a:chOff x="4403" y="3573"/>
            <a:chExt cx="10364" cy="5076"/>
          </a:xfrm>
        </p:grpSpPr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>
            <a:xfrm>
              <a:off x="4406" y="3573"/>
              <a:ext cx="3171" cy="1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无人驾驶出租车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5"/>
              </p:custDataLst>
            </p:nvPr>
          </p:nvSpPr>
          <p:spPr>
            <a:xfrm>
              <a:off x="4403" y="5488"/>
              <a:ext cx="3171" cy="1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网约车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6"/>
              </p:custDataLst>
            </p:nvPr>
          </p:nvSpPr>
          <p:spPr>
            <a:xfrm>
              <a:off x="4406" y="7403"/>
              <a:ext cx="3171" cy="1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出租车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1173" y="5488"/>
              <a:ext cx="3595" cy="1458"/>
            </a:xfrm>
            <a:prstGeom prst="roundRect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选择倾向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21" name="直接箭头连接符 20"/>
            <p:cNvCxnSpPr>
              <a:stCxn id="19" idx="1"/>
              <a:endCxn id="14" idx="3"/>
            </p:cNvCxnSpPr>
            <p:nvPr/>
          </p:nvCxnSpPr>
          <p:spPr>
            <a:xfrm flipH="1" flipV="1">
              <a:off x="7577" y="4197"/>
              <a:ext cx="3596" cy="2020"/>
            </a:xfrm>
            <a:prstGeom prst="straightConnector1">
              <a:avLst/>
            </a:prstGeom>
            <a:ln w="6350" cap="flat" cmpd="sng" algn="ctr">
              <a:solidFill>
                <a:prstClr val="black"/>
              </a:solidFill>
              <a:prstDash val="dash"/>
              <a:miter lim="800000"/>
              <a:tailEnd type="arrow" w="med" len="med"/>
            </a:ln>
          </p:spPr>
          <p:style>
            <a:lnRef idx="0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9" idx="1"/>
              <a:endCxn id="17" idx="3"/>
            </p:cNvCxnSpPr>
            <p:nvPr/>
          </p:nvCxnSpPr>
          <p:spPr>
            <a:xfrm flipH="1" flipV="1">
              <a:off x="7574" y="6112"/>
              <a:ext cx="3599" cy="105"/>
            </a:xfrm>
            <a:prstGeom prst="straightConnector1">
              <a:avLst/>
            </a:prstGeom>
            <a:ln w="6350" cap="flat" cmpd="sng" algn="ctr">
              <a:solidFill>
                <a:prstClr val="black"/>
              </a:solidFill>
              <a:prstDash val="dash"/>
              <a:miter lim="800000"/>
              <a:tailEnd type="arrow" w="med" len="med"/>
            </a:ln>
          </p:spPr>
          <p:style>
            <a:lnRef idx="0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9" idx="1"/>
              <a:endCxn id="18" idx="3"/>
            </p:cNvCxnSpPr>
            <p:nvPr/>
          </p:nvCxnSpPr>
          <p:spPr>
            <a:xfrm flipH="1">
              <a:off x="7577" y="6217"/>
              <a:ext cx="3596" cy="1810"/>
            </a:xfrm>
            <a:prstGeom prst="straightConnector1">
              <a:avLst/>
            </a:prstGeom>
            <a:ln w="6350" cap="flat" cmpd="sng" algn="ctr">
              <a:solidFill>
                <a:prstClr val="black"/>
              </a:solidFill>
              <a:prstDash val="dash"/>
              <a:miter lim="800000"/>
              <a:tailEnd type="arrow" w="med" len="med"/>
            </a:ln>
          </p:spPr>
          <p:style>
            <a:lnRef idx="0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2" name="文本框 71"/>
          <p:cNvSpPr txBox="1"/>
          <p:nvPr/>
        </p:nvSpPr>
        <p:spPr>
          <a:xfrm>
            <a:off x="3254375" y="826770"/>
            <a:ext cx="7077710" cy="57404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关于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出行方式的选择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1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9"/>
          <p:cNvSpPr/>
          <p:nvPr>
            <p:custDataLst>
              <p:tags r:id="rId1"/>
            </p:custDataLst>
          </p:nvPr>
        </p:nvSpPr>
        <p:spPr>
          <a:xfrm>
            <a:off x="0" y="1646655"/>
            <a:ext cx="22479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研究内容简介</a:t>
            </a:r>
            <a:endParaRPr lang="en-US" sz="22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1" name="Rectangle 9"/>
          <p:cNvSpPr/>
          <p:nvPr>
            <p:custDataLst>
              <p:tags r:id="rId2"/>
            </p:custDataLst>
          </p:nvPr>
        </p:nvSpPr>
        <p:spPr>
          <a:xfrm>
            <a:off x="0" y="356949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研究工作进展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2" name="Rectangle 9"/>
          <p:cNvSpPr/>
          <p:nvPr>
            <p:custDataLst>
              <p:tags r:id="rId3"/>
            </p:custDataLst>
          </p:nvPr>
        </p:nvSpPr>
        <p:spPr>
          <a:xfrm>
            <a:off x="0" y="549227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下一步研究计划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81422" y="191156"/>
            <a:ext cx="2000078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+mj-ea"/>
                <a:ea typeface="+mj-ea"/>
              </a:rPr>
              <a:t>研究内容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sp>
        <p:nvSpPr>
          <p:cNvPr id="48" name="文本框 47"/>
          <p:cNvSpPr txBox="1"/>
          <p:nvPr>
            <p:custDataLst>
              <p:tags r:id="rId4"/>
            </p:custDataLst>
          </p:nvPr>
        </p:nvSpPr>
        <p:spPr>
          <a:xfrm>
            <a:off x="2646045" y="1546860"/>
            <a:ext cx="5410835" cy="572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研究方法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集成选择和潜在变量 (ICLV) 模型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582285" y="4388485"/>
            <a:ext cx="1114425" cy="815340"/>
          </a:xfrm>
          <a:prstGeom prst="ellips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模型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388985" y="3862705"/>
            <a:ext cx="2255520" cy="1808480"/>
            <a:chOff x="13274" y="5942"/>
            <a:chExt cx="3552" cy="2848"/>
          </a:xfrm>
        </p:grpSpPr>
        <p:sp>
          <p:nvSpPr>
            <p:cNvPr id="26" name="椭圆 25"/>
            <p:cNvSpPr/>
            <p:nvPr/>
          </p:nvSpPr>
          <p:spPr>
            <a:xfrm>
              <a:off x="13274" y="5942"/>
              <a:ext cx="3552" cy="593"/>
            </a:xfrm>
            <a:prstGeom prst="ellips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感知服务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质量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3274" y="6776"/>
              <a:ext cx="3552" cy="491"/>
            </a:xfrm>
            <a:prstGeom prst="ellips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感知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便利性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3275" y="7508"/>
              <a:ext cx="3551" cy="546"/>
            </a:xfrm>
            <a:prstGeom prst="ellips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感知安全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风险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3275" y="8282"/>
              <a:ext cx="3551" cy="508"/>
            </a:xfrm>
            <a:prstGeom prst="ellips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感知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价格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1" name="椭圆 40"/>
          <p:cNvSpPr/>
          <p:nvPr/>
        </p:nvSpPr>
        <p:spPr>
          <a:xfrm>
            <a:off x="7940040" y="3569335"/>
            <a:ext cx="3164205" cy="2419350"/>
          </a:xfrm>
          <a:prstGeom prst="ellipse">
            <a:avLst/>
          </a:prstGeom>
          <a:ln w="6350" cap="flat" cmpd="sng" algn="ctr">
            <a:solidFill>
              <a:prstClr val="black"/>
            </a:solidFill>
            <a:prstDash val="dash"/>
            <a:miter lim="800000"/>
          </a:ln>
        </p:spPr>
        <p:style>
          <a:lnRef idx="0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5"/>
            </p:custDataLst>
          </p:nvPr>
        </p:nvSpPr>
        <p:spPr>
          <a:xfrm>
            <a:off x="2520315" y="3856355"/>
            <a:ext cx="132778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3F88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出行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时间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>
            <p:custDataLst>
              <p:tags r:id="rId6"/>
            </p:custDataLst>
          </p:nvPr>
        </p:nvSpPr>
        <p:spPr>
          <a:xfrm>
            <a:off x="2520315" y="4398010"/>
            <a:ext cx="132778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3F88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目的地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7"/>
            </p:custDataLst>
          </p:nvPr>
        </p:nvSpPr>
        <p:spPr>
          <a:xfrm>
            <a:off x="2520315" y="4834890"/>
            <a:ext cx="132778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3F88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出行距离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8"/>
            </p:custDataLst>
          </p:nvPr>
        </p:nvSpPr>
        <p:spPr>
          <a:xfrm>
            <a:off x="2520315" y="5322570"/>
            <a:ext cx="132778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3F88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紧急程度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81250" y="3788410"/>
            <a:ext cx="1645920" cy="1971040"/>
          </a:xfrm>
          <a:prstGeom prst="rect">
            <a:avLst/>
          </a:prstGeom>
          <a:ln w="6350" cap="flat" cmpd="sng" algn="ctr">
            <a:solidFill>
              <a:prstClr val="black"/>
            </a:solidFill>
            <a:prstDash val="dash"/>
            <a:miter lim="800000"/>
          </a:ln>
        </p:spPr>
        <p:style>
          <a:lnRef idx="0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516755" y="2579370"/>
            <a:ext cx="3261995" cy="1317625"/>
            <a:chOff x="6490" y="3377"/>
            <a:chExt cx="5638" cy="2534"/>
          </a:xfrm>
        </p:grpSpPr>
        <p:sp>
          <p:nvSpPr>
            <p:cNvPr id="34" name="矩形 33"/>
            <p:cNvSpPr/>
            <p:nvPr>
              <p:custDataLst>
                <p:tags r:id="rId9"/>
              </p:custDataLst>
            </p:nvPr>
          </p:nvSpPr>
          <p:spPr>
            <a:xfrm>
              <a:off x="6900" y="3626"/>
              <a:ext cx="2384" cy="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性别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10"/>
              </p:custDataLst>
            </p:nvPr>
          </p:nvSpPr>
          <p:spPr>
            <a:xfrm>
              <a:off x="9532" y="3626"/>
              <a:ext cx="2385" cy="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年龄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11"/>
              </p:custDataLst>
            </p:nvPr>
          </p:nvSpPr>
          <p:spPr>
            <a:xfrm>
              <a:off x="6901" y="4390"/>
              <a:ext cx="2386" cy="4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教育程度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7" name="矩形 36"/>
            <p:cNvSpPr/>
            <p:nvPr>
              <p:custDataLst>
                <p:tags r:id="rId12"/>
              </p:custDataLst>
            </p:nvPr>
          </p:nvSpPr>
          <p:spPr>
            <a:xfrm>
              <a:off x="9532" y="4390"/>
              <a:ext cx="2385" cy="5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职业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8" name="矩形 37"/>
            <p:cNvSpPr/>
            <p:nvPr>
              <p:custDataLst>
                <p:tags r:id="rId13"/>
              </p:custDataLst>
            </p:nvPr>
          </p:nvSpPr>
          <p:spPr>
            <a:xfrm>
              <a:off x="6901" y="5227"/>
              <a:ext cx="2386" cy="4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月收入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9" name="矩形 38"/>
            <p:cNvSpPr/>
            <p:nvPr>
              <p:custDataLst>
                <p:tags r:id="rId14"/>
              </p:custDataLst>
            </p:nvPr>
          </p:nvSpPr>
          <p:spPr>
            <a:xfrm>
              <a:off x="9533" y="5251"/>
              <a:ext cx="2385" cy="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拥有汽车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90" y="3377"/>
              <a:ext cx="5638" cy="2534"/>
            </a:xfrm>
            <a:prstGeom prst="rect">
              <a:avLst/>
            </a:prstGeom>
            <a:ln w="6350" cap="flat" cmpd="sng" algn="ctr">
              <a:solidFill>
                <a:prstClr val="black"/>
              </a:solidFill>
              <a:prstDash val="dash"/>
              <a:miter lim="800000"/>
            </a:ln>
          </p:spPr>
          <p:style>
            <a:lnRef idx="0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4516755" y="5603240"/>
            <a:ext cx="3261360" cy="1118870"/>
          </a:xfrm>
          <a:prstGeom prst="rect">
            <a:avLst/>
          </a:prstGeom>
          <a:ln w="6350" cap="flat" cmpd="sng" algn="ctr">
            <a:solidFill>
              <a:prstClr val="black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出行方式选择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（无人驾驶出租车、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网约车、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出租车）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08575" y="2168525"/>
            <a:ext cx="1974850" cy="410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观测变量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138045" y="3369945"/>
            <a:ext cx="2132965" cy="410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场景特征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610600" y="3143250"/>
            <a:ext cx="1974850" cy="410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潜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在变量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>
            <a:stCxn id="43" idx="2"/>
            <a:endCxn id="2" idx="0"/>
          </p:cNvCxnSpPr>
          <p:nvPr/>
        </p:nvCxnSpPr>
        <p:spPr>
          <a:xfrm flipH="1">
            <a:off x="6139815" y="3896995"/>
            <a:ext cx="8255" cy="491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3" idx="2"/>
            <a:endCxn id="41" idx="2"/>
          </p:cNvCxnSpPr>
          <p:nvPr/>
        </p:nvCxnSpPr>
        <p:spPr>
          <a:xfrm>
            <a:off x="6148070" y="3896995"/>
            <a:ext cx="1791970" cy="8820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1" idx="2"/>
            <a:endCxn id="2" idx="6"/>
          </p:cNvCxnSpPr>
          <p:nvPr/>
        </p:nvCxnSpPr>
        <p:spPr>
          <a:xfrm flipH="1">
            <a:off x="6696710" y="4779010"/>
            <a:ext cx="124333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" idx="4"/>
            <a:endCxn id="51" idx="0"/>
          </p:cNvCxnSpPr>
          <p:nvPr/>
        </p:nvCxnSpPr>
        <p:spPr>
          <a:xfrm>
            <a:off x="6139815" y="5203825"/>
            <a:ext cx="7620" cy="3994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2" idx="3"/>
            <a:endCxn id="2" idx="2"/>
          </p:cNvCxnSpPr>
          <p:nvPr/>
        </p:nvCxnSpPr>
        <p:spPr>
          <a:xfrm>
            <a:off x="4027170" y="4773930"/>
            <a:ext cx="1555115" cy="222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8122285" y="1394460"/>
            <a:ext cx="3992245" cy="749300"/>
            <a:chOff x="4289" y="3620"/>
            <a:chExt cx="6350" cy="1742"/>
          </a:xfrm>
        </p:grpSpPr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4289" y="4117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ICLV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模型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64" name="矩形 63"/>
            <p:cNvSpPr/>
            <p:nvPr>
              <p:custDataLst>
                <p:tags r:id="rId16"/>
              </p:custDataLst>
            </p:nvPr>
          </p:nvSpPr>
          <p:spPr>
            <a:xfrm>
              <a:off x="7909" y="3620"/>
              <a:ext cx="2730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潜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在变量模型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65" name="矩形 64"/>
            <p:cNvSpPr/>
            <p:nvPr>
              <p:custDataLst>
                <p:tags r:id="rId17"/>
              </p:custDataLst>
            </p:nvPr>
          </p:nvSpPr>
          <p:spPr>
            <a:xfrm>
              <a:off x="7909" y="4650"/>
              <a:ext cx="2730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离散选择模型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66" name="直接箭头连接符 65"/>
            <p:cNvCxnSpPr>
              <a:stCxn id="63" idx="3"/>
              <a:endCxn id="64" idx="1"/>
            </p:cNvCxnSpPr>
            <p:nvPr/>
          </p:nvCxnSpPr>
          <p:spPr>
            <a:xfrm flipV="1">
              <a:off x="6674" y="3976"/>
              <a:ext cx="1235" cy="49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63" idx="3"/>
              <a:endCxn id="65" idx="1"/>
            </p:cNvCxnSpPr>
            <p:nvPr/>
          </p:nvCxnSpPr>
          <p:spPr>
            <a:xfrm>
              <a:off x="6674" y="4473"/>
              <a:ext cx="1235" cy="53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69" name="矩形 68"/>
          <p:cNvSpPr/>
          <p:nvPr>
            <p:custDataLst>
              <p:tags r:id="rId18"/>
            </p:custDataLst>
          </p:nvPr>
        </p:nvSpPr>
        <p:spPr>
          <a:xfrm>
            <a:off x="7083425" y="2143760"/>
            <a:ext cx="3601720" cy="374015"/>
          </a:xfrm>
          <a:prstGeom prst="rect">
            <a:avLst/>
          </a:prstGeom>
          <a:ln w="6350" cap="flat" cmpd="sng" algn="ctr">
            <a:solidFill>
              <a:schemeClr val="accent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003F88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Python的Biogeme软件程序包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70" name="直接箭头连接符 69"/>
          <p:cNvCxnSpPr>
            <a:stCxn id="69" idx="0"/>
            <a:endCxn id="63" idx="2"/>
          </p:cNvCxnSpPr>
          <p:nvPr/>
        </p:nvCxnSpPr>
        <p:spPr>
          <a:xfrm flipH="1" flipV="1">
            <a:off x="8872220" y="1914525"/>
            <a:ext cx="12065" cy="229235"/>
          </a:xfrm>
          <a:prstGeom prst="straightConnector1">
            <a:avLst/>
          </a:prstGeom>
          <a:ln w="6350" cap="flat" cmpd="sng" algn="ctr">
            <a:solidFill>
              <a:schemeClr val="accent2"/>
            </a:solidFill>
            <a:prstDash val="dash"/>
            <a:miter lim="800000"/>
            <a:tailEnd type="arrow" w="med" len="med"/>
          </a:ln>
        </p:spPr>
        <p:style>
          <a:lnRef idx="0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254375" y="826770"/>
            <a:ext cx="7077710" cy="57404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关于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出行方式的选择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1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9"/>
          <p:cNvSpPr/>
          <p:nvPr>
            <p:custDataLst>
              <p:tags r:id="rId1"/>
            </p:custDataLst>
          </p:nvPr>
        </p:nvSpPr>
        <p:spPr>
          <a:xfrm>
            <a:off x="0" y="1646655"/>
            <a:ext cx="22479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研究内容简介</a:t>
            </a:r>
            <a:endParaRPr lang="en-US" sz="22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1" name="Rectangle 9"/>
          <p:cNvSpPr/>
          <p:nvPr>
            <p:custDataLst>
              <p:tags r:id="rId2"/>
            </p:custDataLst>
          </p:nvPr>
        </p:nvSpPr>
        <p:spPr>
          <a:xfrm>
            <a:off x="0" y="356949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研究工作进展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2" name="Rectangle 9"/>
          <p:cNvSpPr/>
          <p:nvPr>
            <p:custDataLst>
              <p:tags r:id="rId3"/>
            </p:custDataLst>
          </p:nvPr>
        </p:nvSpPr>
        <p:spPr>
          <a:xfrm>
            <a:off x="0" y="549227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下一步研究计划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81422" y="191156"/>
            <a:ext cx="2000078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+mj-ea"/>
                <a:ea typeface="+mj-ea"/>
              </a:rPr>
              <a:t>研究内容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381250" y="1497330"/>
            <a:ext cx="9664700" cy="1165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（一）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ICLV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模型的潜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在变量部分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508000" fontAlgn="auto">
              <a:lnSpc>
                <a:spcPct val="150000"/>
              </a:lnSpc>
              <a:buFont typeface="Arial" panose="020B0604020202020204" pitchFamily="34" charset="0"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潜在变量模型用于估计社会人口特征、相关潜变量之间的结构关系。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54375" y="826770"/>
            <a:ext cx="7077710" cy="57404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关于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出行方式的选择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63888" y="2448560"/>
            <a:ext cx="3750014" cy="1132205"/>
            <a:chOff x="3423" y="3883"/>
            <a:chExt cx="6178" cy="2926"/>
          </a:xfrm>
        </p:grpSpPr>
        <p:sp>
          <p:nvSpPr>
            <p:cNvPr id="18" name="文本框 17"/>
            <p:cNvSpPr txBox="1"/>
            <p:nvPr>
              <p:custDataLst>
                <p:tags r:id="rId5"/>
              </p:custDataLst>
            </p:nvPr>
          </p:nvSpPr>
          <p:spPr>
            <a:xfrm>
              <a:off x="3423" y="4236"/>
              <a:ext cx="3055" cy="17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潜在变量模型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6"/>
              </p:custDataLst>
            </p:nvPr>
          </p:nvSpPr>
          <p:spPr>
            <a:xfrm>
              <a:off x="7354" y="3883"/>
              <a:ext cx="2247" cy="14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结构方程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7"/>
              </p:custDataLst>
            </p:nvPr>
          </p:nvSpPr>
          <p:spPr>
            <a:xfrm>
              <a:off x="7354" y="5327"/>
              <a:ext cx="2246" cy="14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测量方程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22" name="直接箭头连接符 21"/>
            <p:cNvCxnSpPr>
              <a:stCxn id="18" idx="3"/>
              <a:endCxn id="20" idx="1"/>
            </p:cNvCxnSpPr>
            <p:nvPr/>
          </p:nvCxnSpPr>
          <p:spPr>
            <a:xfrm flipV="1">
              <a:off x="6477" y="4606"/>
              <a:ext cx="877" cy="50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8" idx="3"/>
              <a:endCxn id="21" idx="1"/>
            </p:cNvCxnSpPr>
            <p:nvPr/>
          </p:nvCxnSpPr>
          <p:spPr>
            <a:xfrm>
              <a:off x="6477" y="5108"/>
              <a:ext cx="877" cy="96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>
            <p:custDataLst>
              <p:tags r:id="rId8"/>
            </p:custDataLst>
          </p:nvPr>
        </p:nvSpPr>
        <p:spPr>
          <a:xfrm>
            <a:off x="2248535" y="3339465"/>
            <a:ext cx="9944100" cy="1022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结构方程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用于建立潜变量与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观测变量之间的结构关系，解释潜变量水平不同的原因。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>
            <p:custDataLst>
              <p:tags r:id="rId9"/>
            </p:custDataLst>
          </p:nvPr>
        </p:nvSpPr>
        <p:spPr>
          <a:xfrm>
            <a:off x="2248535" y="5130800"/>
            <a:ext cx="9943465" cy="1471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测量方程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用于建立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观测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变量与潜变量之间的测量关系，解释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观测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变量如何反映潜变量的水平。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8458835" y="2698115"/>
            <a:ext cx="3586480" cy="1252855"/>
            <a:chOff x="10332" y="5906"/>
            <a:chExt cx="6418" cy="2399"/>
          </a:xfrm>
        </p:grpSpPr>
        <p:sp>
          <p:nvSpPr>
            <p:cNvPr id="67" name="文本框 66"/>
            <p:cNvSpPr txBox="1"/>
            <p:nvPr>
              <p:custDataLst>
                <p:tags r:id="rId10"/>
              </p:custDataLst>
            </p:nvPr>
          </p:nvSpPr>
          <p:spPr>
            <a:xfrm>
              <a:off x="12630" y="5906"/>
              <a:ext cx="1816" cy="6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algn="ctr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观测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变量</a:t>
              </a:r>
              <a:endPara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10332" y="5969"/>
              <a:ext cx="6419" cy="2336"/>
              <a:chOff x="10332" y="5969"/>
              <a:chExt cx="6419" cy="2336"/>
            </a:xfrm>
          </p:grpSpPr>
          <p:pic>
            <p:nvPicPr>
              <p:cNvPr id="50" name="图片 49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rcRect t="28675" r="1293" b="13974"/>
              <a:stretch>
                <a:fillRect/>
              </a:stretch>
            </p:blipFill>
            <p:spPr>
              <a:xfrm>
                <a:off x="10332" y="6765"/>
                <a:ext cx="6060" cy="1228"/>
              </a:xfrm>
              <a:prstGeom prst="rect">
                <a:avLst/>
              </a:prstGeom>
            </p:spPr>
          </p:pic>
          <p:cxnSp>
            <p:nvCxnSpPr>
              <p:cNvPr id="65" name="直接箭头连接符 64"/>
              <p:cNvCxnSpPr>
                <a:stCxn id="69" idx="0"/>
                <a:endCxn id="67" idx="2"/>
              </p:cNvCxnSpPr>
              <p:nvPr>
                <p:custDataLst>
                  <p:tags r:id="rId13"/>
                </p:custDataLst>
              </p:nvPr>
            </p:nvCxnSpPr>
            <p:spPr>
              <a:xfrm flipH="1" flipV="1">
                <a:off x="13538" y="6528"/>
                <a:ext cx="327" cy="237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9" name="椭圆 68"/>
              <p:cNvSpPr/>
              <p:nvPr/>
            </p:nvSpPr>
            <p:spPr>
              <a:xfrm>
                <a:off x="13282" y="6765"/>
                <a:ext cx="1165" cy="1192"/>
              </a:xfrm>
              <a:prstGeom prst="ellipse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dirty="0">
                  <a:latin typeface="Calibri" panose="020F0502020204030204" pitchFamily="34" charset="0"/>
                  <a:ea typeface="Heiti TC Medium" pitchFamily="2" charset="-128"/>
                  <a:cs typeface="Calibri" panose="020F0502020204030204" pitchFamily="34" charset="0"/>
                </a:endParaRPr>
              </a:p>
            </p:txBody>
          </p:sp>
          <p:cxnSp>
            <p:nvCxnSpPr>
              <p:cNvPr id="73" name="直接箭头连接符 72"/>
              <p:cNvCxnSpPr/>
              <p:nvPr>
                <p:custDataLst>
                  <p:tags r:id="rId14"/>
                </p:custDataLst>
              </p:nvPr>
            </p:nvCxnSpPr>
            <p:spPr>
              <a:xfrm flipH="1" flipV="1">
                <a:off x="15788" y="6591"/>
                <a:ext cx="17" cy="398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12694" y="7714"/>
                <a:ext cx="173" cy="173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7" name="文本框 76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4935" y="5969"/>
                <a:ext cx="1816" cy="62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indent="0" algn="ctr" fontAlgn="auto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sz="16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误差项</a:t>
                </a:r>
                <a:endParaRPr lang="zh-CN" altLang="en-US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78" name="文本框 77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1909" y="7683"/>
                <a:ext cx="1373" cy="62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indent="0" algn="ctr" fontAlgn="auto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sz="16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系数</a:t>
                </a:r>
                <a:endParaRPr lang="zh-CN" altLang="en-US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8742045" y="4778375"/>
            <a:ext cx="3371850" cy="1022350"/>
            <a:chOff x="10155" y="8527"/>
            <a:chExt cx="7022" cy="2272"/>
          </a:xfrm>
        </p:grpSpPr>
        <p:pic>
          <p:nvPicPr>
            <p:cNvPr id="56" name="图片 55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9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t="18662" b="10892"/>
            <a:stretch>
              <a:fillRect/>
            </a:stretch>
          </p:blipFill>
          <p:spPr>
            <a:xfrm>
              <a:off x="10155" y="8645"/>
              <a:ext cx="6414" cy="1265"/>
            </a:xfrm>
            <a:prstGeom prst="rect">
              <a:avLst/>
            </a:prstGeom>
          </p:spPr>
        </p:pic>
        <p:sp>
          <p:nvSpPr>
            <p:cNvPr id="64" name="文本框 63"/>
            <p:cNvSpPr txBox="1"/>
            <p:nvPr>
              <p:custDataLst>
                <p:tags r:id="rId20"/>
              </p:custDataLst>
            </p:nvPr>
          </p:nvSpPr>
          <p:spPr>
            <a:xfrm>
              <a:off x="13119" y="9910"/>
              <a:ext cx="1816" cy="6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algn="ctr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潜变量</a:t>
              </a:r>
              <a:endPara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66" name="直接箭头连接符 65"/>
            <p:cNvCxnSpPr>
              <a:stCxn id="70" idx="4"/>
            </p:cNvCxnSpPr>
            <p:nvPr>
              <p:custDataLst>
                <p:tags r:id="rId21"/>
              </p:custDataLst>
            </p:nvPr>
          </p:nvCxnSpPr>
          <p:spPr>
            <a:xfrm>
              <a:off x="13784" y="9788"/>
              <a:ext cx="203" cy="311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3120" y="8527"/>
              <a:ext cx="1327" cy="1261"/>
            </a:xfrm>
            <a:prstGeom prst="ellipse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endParaRPr>
            </a:p>
          </p:txBody>
        </p:sp>
        <p:cxnSp>
          <p:nvCxnSpPr>
            <p:cNvPr id="74" name="直接箭头连接符 73"/>
            <p:cNvCxnSpPr/>
            <p:nvPr>
              <p:custDataLst>
                <p:tags r:id="rId22"/>
              </p:custDataLst>
            </p:nvPr>
          </p:nvCxnSpPr>
          <p:spPr>
            <a:xfrm>
              <a:off x="15788" y="9581"/>
              <a:ext cx="34" cy="449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>
              <p:custDataLst>
                <p:tags r:id="rId23"/>
              </p:custDataLst>
            </p:nvPr>
          </p:nvCxnSpPr>
          <p:spPr>
            <a:xfrm flipH="1">
              <a:off x="12539" y="9598"/>
              <a:ext cx="52" cy="346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>
              <p:custDataLst>
                <p:tags r:id="rId24"/>
              </p:custDataLst>
            </p:nvPr>
          </p:nvSpPr>
          <p:spPr>
            <a:xfrm>
              <a:off x="14936" y="9910"/>
              <a:ext cx="2241" cy="8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algn="ctr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测量误差</a:t>
              </a:r>
              <a:endPara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80" name="文本框 79"/>
            <p:cNvSpPr txBox="1"/>
            <p:nvPr>
              <p:custDataLst>
                <p:tags r:id="rId25"/>
              </p:custDataLst>
            </p:nvPr>
          </p:nvSpPr>
          <p:spPr>
            <a:xfrm>
              <a:off x="11810" y="9735"/>
              <a:ext cx="1256" cy="6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algn="ctr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系数</a:t>
              </a:r>
              <a:endPara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389505" y="4749272"/>
            <a:ext cx="1372870" cy="465086"/>
            <a:chOff x="4095" y="7590"/>
            <a:chExt cx="2691" cy="796"/>
          </a:xfrm>
        </p:grpSpPr>
        <p:sp>
          <p:nvSpPr>
            <p:cNvPr id="71" name="文本框 70"/>
            <p:cNvSpPr txBox="1"/>
            <p:nvPr>
              <p:custDataLst>
                <p:tags r:id="rId26"/>
              </p:custDataLst>
            </p:nvPr>
          </p:nvSpPr>
          <p:spPr>
            <a:xfrm>
              <a:off x="4095" y="7590"/>
              <a:ext cx="587" cy="7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l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82" name="文本框 81"/>
            <p:cNvSpPr txBox="1"/>
            <p:nvPr>
              <p:custDataLst>
                <p:tags r:id="rId27"/>
              </p:custDataLst>
            </p:nvPr>
          </p:nvSpPr>
          <p:spPr>
            <a:xfrm>
              <a:off x="4956" y="7598"/>
              <a:ext cx="1830" cy="78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潜变量</a:t>
              </a:r>
              <a:endPara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83" name="直接箭头连接符 82"/>
            <p:cNvCxnSpPr>
              <a:stCxn id="71" idx="3"/>
            </p:cNvCxnSpPr>
            <p:nvPr/>
          </p:nvCxnSpPr>
          <p:spPr>
            <a:xfrm flipV="1">
              <a:off x="4682" y="7983"/>
              <a:ext cx="278" cy="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2381250" y="4265295"/>
            <a:ext cx="1182370" cy="582295"/>
            <a:chOff x="4009" y="7517"/>
            <a:chExt cx="1862" cy="964"/>
          </a:xfrm>
        </p:grpSpPr>
        <p:sp>
          <p:nvSpPr>
            <p:cNvPr id="86" name="文本框 85"/>
            <p:cNvSpPr txBox="1"/>
            <p:nvPr>
              <p:custDataLst>
                <p:tags r:id="rId28"/>
              </p:custDataLst>
            </p:nvPr>
          </p:nvSpPr>
          <p:spPr>
            <a:xfrm>
              <a:off x="4009" y="7517"/>
              <a:ext cx="570" cy="9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n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87" name="文本框 86"/>
            <p:cNvSpPr txBox="1"/>
            <p:nvPr>
              <p:custDataLst>
                <p:tags r:id="rId29"/>
              </p:custDataLst>
            </p:nvPr>
          </p:nvSpPr>
          <p:spPr>
            <a:xfrm>
              <a:off x="4767" y="7606"/>
              <a:ext cx="1104" cy="78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个体</a:t>
              </a:r>
              <a:endPara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88" name="直接箭头连接符 87"/>
            <p:cNvCxnSpPr>
              <a:stCxn id="86" idx="3"/>
            </p:cNvCxnSpPr>
            <p:nvPr/>
          </p:nvCxnSpPr>
          <p:spPr>
            <a:xfrm>
              <a:off x="4579" y="8000"/>
              <a:ext cx="235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2489835" y="6148705"/>
            <a:ext cx="1708785" cy="612140"/>
            <a:chOff x="4095" y="7517"/>
            <a:chExt cx="2691" cy="964"/>
          </a:xfrm>
        </p:grpSpPr>
        <p:sp>
          <p:nvSpPr>
            <p:cNvPr id="90" name="文本框 89"/>
            <p:cNvSpPr txBox="1"/>
            <p:nvPr>
              <p:custDataLst>
                <p:tags r:id="rId30"/>
              </p:custDataLst>
            </p:nvPr>
          </p:nvSpPr>
          <p:spPr>
            <a:xfrm>
              <a:off x="4095" y="7517"/>
              <a:ext cx="587" cy="9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1" name="文本框 90"/>
            <p:cNvSpPr txBox="1"/>
            <p:nvPr>
              <p:custDataLst>
                <p:tags r:id="rId31"/>
              </p:custDataLst>
            </p:nvPr>
          </p:nvSpPr>
          <p:spPr>
            <a:xfrm>
              <a:off x="4956" y="7598"/>
              <a:ext cx="1830" cy="78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测量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指标</a:t>
              </a:r>
              <a:endPara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92" name="直接箭头连接符 91"/>
            <p:cNvCxnSpPr>
              <a:stCxn id="90" idx="3"/>
              <a:endCxn id="91" idx="1"/>
            </p:cNvCxnSpPr>
            <p:nvPr/>
          </p:nvCxnSpPr>
          <p:spPr>
            <a:xfrm flipV="1">
              <a:off x="4682" y="7992"/>
              <a:ext cx="274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4128815" y="6148705"/>
            <a:ext cx="7681190" cy="612140"/>
            <a:chOff x="4027" y="7517"/>
            <a:chExt cx="2654" cy="964"/>
          </a:xfrm>
        </p:grpSpPr>
        <p:sp>
          <p:nvSpPr>
            <p:cNvPr id="98" name="文本框 97"/>
            <p:cNvSpPr txBox="1"/>
            <p:nvPr>
              <p:custDataLst>
                <p:tags r:id="rId32"/>
              </p:custDataLst>
            </p:nvPr>
          </p:nvSpPr>
          <p:spPr>
            <a:xfrm>
              <a:off x="4027" y="7517"/>
              <a:ext cx="228" cy="9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d</a:t>
              </a:r>
              <a:r>
                <a:rPr lang="en-US" altLang="zh-CN" b="1" baseline="-25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</a:t>
              </a:r>
              <a:r>
                <a:rPr lang="en-US" altLang="zh-CN" b="1" baseline="30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n</a:t>
              </a:r>
              <a:endParaRPr lang="en-US" altLang="zh-CN" b="1" baseline="30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9" name="文本框 98"/>
            <p:cNvSpPr txBox="1"/>
            <p:nvPr>
              <p:custDataLst>
                <p:tags r:id="rId33"/>
              </p:custDataLst>
            </p:nvPr>
          </p:nvSpPr>
          <p:spPr>
            <a:xfrm>
              <a:off x="4227" y="7598"/>
              <a:ext cx="2454" cy="78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测量指标与潜变量之间的因子负荷系数，代表测量指标对潜变量的反映程度。</a:t>
              </a:r>
              <a:endPara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 flipV="1">
              <a:off x="4172" y="7985"/>
              <a:ext cx="68" cy="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3869932" y="4303395"/>
            <a:ext cx="7212306" cy="582295"/>
            <a:chOff x="4099" y="7517"/>
            <a:chExt cx="6035" cy="964"/>
          </a:xfrm>
        </p:grpSpPr>
        <p:sp>
          <p:nvSpPr>
            <p:cNvPr id="103" name="文本框 102"/>
            <p:cNvSpPr txBox="1"/>
            <p:nvPr>
              <p:custDataLst>
                <p:tags r:id="rId34"/>
              </p:custDataLst>
            </p:nvPr>
          </p:nvSpPr>
          <p:spPr>
            <a:xfrm>
              <a:off x="4099" y="7517"/>
              <a:ext cx="428" cy="9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λ</a:t>
              </a:r>
              <a:r>
                <a:rPr lang="en-US" altLang="zh-CN" b="1" baseline="-25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l</a:t>
              </a:r>
              <a:endParaRPr lang="en-US" altLang="zh-CN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4" name="文本框 103"/>
            <p:cNvSpPr txBox="1"/>
            <p:nvPr>
              <p:custDataLst>
                <p:tags r:id="rId35"/>
              </p:custDataLst>
            </p:nvPr>
          </p:nvSpPr>
          <p:spPr>
            <a:xfrm>
              <a:off x="4518" y="7543"/>
              <a:ext cx="5616" cy="78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潜变量与观测变量之间的路径系数，代表潜变量对观测变量的影响程度。</a:t>
              </a:r>
              <a:endPara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105" name="直接箭头连接符 104"/>
            <p:cNvCxnSpPr>
              <a:endCxn id="104" idx="1"/>
            </p:cNvCxnSpPr>
            <p:nvPr/>
          </p:nvCxnSpPr>
          <p:spPr>
            <a:xfrm flipV="1">
              <a:off x="4377" y="7937"/>
              <a:ext cx="141" cy="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1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9"/>
          <p:cNvSpPr/>
          <p:nvPr>
            <p:custDataLst>
              <p:tags r:id="rId1"/>
            </p:custDataLst>
          </p:nvPr>
        </p:nvSpPr>
        <p:spPr>
          <a:xfrm>
            <a:off x="0" y="1646655"/>
            <a:ext cx="22479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研究内容简介</a:t>
            </a:r>
            <a:endParaRPr lang="en-US" sz="22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1" name="Rectangle 9"/>
          <p:cNvSpPr/>
          <p:nvPr>
            <p:custDataLst>
              <p:tags r:id="rId2"/>
            </p:custDataLst>
          </p:nvPr>
        </p:nvSpPr>
        <p:spPr>
          <a:xfrm>
            <a:off x="0" y="356949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研究工作进展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2" name="Rectangle 9"/>
          <p:cNvSpPr/>
          <p:nvPr>
            <p:custDataLst>
              <p:tags r:id="rId3"/>
            </p:custDataLst>
          </p:nvPr>
        </p:nvSpPr>
        <p:spPr>
          <a:xfrm>
            <a:off x="0" y="549227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下一步研究计划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81422" y="191156"/>
            <a:ext cx="2000078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+mj-ea"/>
                <a:ea typeface="+mj-ea"/>
              </a:rPr>
              <a:t>研究内容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54375" y="826770"/>
            <a:ext cx="7077710" cy="57404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关于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出行方式的选择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381250" y="1497330"/>
            <a:ext cx="9664700" cy="1500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（二）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ICLV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模型的选择模型部分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508000" fontAlgn="auto">
              <a:lnSpc>
                <a:spcPct val="150000"/>
              </a:lnSpc>
              <a:buFont typeface="Arial" panose="020B0604020202020204" pitchFamily="34" charset="0"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离散选择模型用于估计每个备选方案相对于不同情景变量的效用，包括情景变量、社会人口特征、相关潜变量。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1529" b="14713"/>
          <a:stretch>
            <a:fillRect/>
          </a:stretch>
        </p:blipFill>
        <p:spPr>
          <a:xfrm>
            <a:off x="2381250" y="3492500"/>
            <a:ext cx="9691370" cy="668655"/>
          </a:xfrm>
          <a:prstGeom prst="rect">
            <a:avLst/>
          </a:prstGeom>
        </p:spPr>
      </p:pic>
      <p:sp>
        <p:nvSpPr>
          <p:cNvPr id="69" name="椭圆 68"/>
          <p:cNvSpPr/>
          <p:nvPr/>
        </p:nvSpPr>
        <p:spPr>
          <a:xfrm>
            <a:off x="8302625" y="3470275"/>
            <a:ext cx="738505" cy="690880"/>
          </a:xfrm>
          <a:prstGeom prst="ellips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937115" y="3470275"/>
            <a:ext cx="762635" cy="690880"/>
          </a:xfrm>
          <a:prstGeom prst="ellips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cxnSp>
        <p:nvCxnSpPr>
          <p:cNvPr id="72" name="直接箭头连接符 71"/>
          <p:cNvCxnSpPr/>
          <p:nvPr>
            <p:custDataLst>
              <p:tags r:id="rId6"/>
            </p:custDataLst>
          </p:nvPr>
        </p:nvCxnSpPr>
        <p:spPr>
          <a:xfrm flipH="1">
            <a:off x="6722110" y="4020820"/>
            <a:ext cx="153670" cy="28511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9" idx="4"/>
          </p:cNvCxnSpPr>
          <p:nvPr>
            <p:custDataLst>
              <p:tags r:id="rId7"/>
            </p:custDataLst>
          </p:nvPr>
        </p:nvCxnSpPr>
        <p:spPr>
          <a:xfrm flipH="1">
            <a:off x="8631555" y="4161155"/>
            <a:ext cx="40640" cy="22288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8"/>
            </p:custDataLst>
          </p:nvPr>
        </p:nvCxnSpPr>
        <p:spPr>
          <a:xfrm>
            <a:off x="10200640" y="4163695"/>
            <a:ext cx="55880" cy="24193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9"/>
            </p:custDataLst>
          </p:nvPr>
        </p:nvCxnSpPr>
        <p:spPr>
          <a:xfrm flipH="1">
            <a:off x="11419205" y="4119245"/>
            <a:ext cx="21590" cy="26352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10"/>
            </p:custDataLst>
          </p:nvPr>
        </p:nvCxnSpPr>
        <p:spPr>
          <a:xfrm flipH="1" flipV="1">
            <a:off x="8115935" y="3352165"/>
            <a:ext cx="10795" cy="20828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11"/>
            </p:custDataLst>
          </p:nvPr>
        </p:nvCxnSpPr>
        <p:spPr>
          <a:xfrm flipH="1" flipV="1">
            <a:off x="9696450" y="3352165"/>
            <a:ext cx="10795" cy="20828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>
            <p:custDataLst>
              <p:tags r:id="rId12"/>
            </p:custDataLst>
          </p:nvPr>
        </p:nvSpPr>
        <p:spPr>
          <a:xfrm>
            <a:off x="6120765" y="4161155"/>
            <a:ext cx="1153160" cy="439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特定常数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7519035" y="2955925"/>
            <a:ext cx="1153160" cy="394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系数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>
            <a:off x="7976235" y="4280535"/>
            <a:ext cx="1153160" cy="394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观测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5"/>
            </p:custDataLst>
          </p:nvPr>
        </p:nvSpPr>
        <p:spPr>
          <a:xfrm>
            <a:off x="9129395" y="2978150"/>
            <a:ext cx="1153160" cy="394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系数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16"/>
            </p:custDataLst>
          </p:nvPr>
        </p:nvSpPr>
        <p:spPr>
          <a:xfrm>
            <a:off x="9545955" y="4302760"/>
            <a:ext cx="1153160" cy="394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潜变量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17"/>
            </p:custDataLst>
          </p:nvPr>
        </p:nvSpPr>
        <p:spPr>
          <a:xfrm>
            <a:off x="10892790" y="4302760"/>
            <a:ext cx="1299845" cy="394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随机扰动项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1" name="文本框 70"/>
          <p:cNvSpPr txBox="1"/>
          <p:nvPr>
            <p:custDataLst>
              <p:tags r:id="rId18"/>
            </p:custDataLst>
          </p:nvPr>
        </p:nvSpPr>
        <p:spPr>
          <a:xfrm>
            <a:off x="2381250" y="4405630"/>
            <a:ext cx="36195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2" name="文本框 81"/>
          <p:cNvSpPr txBox="1"/>
          <p:nvPr>
            <p:custDataLst>
              <p:tags r:id="rId19"/>
            </p:custDataLst>
          </p:nvPr>
        </p:nvSpPr>
        <p:spPr>
          <a:xfrm>
            <a:off x="2906395" y="4462145"/>
            <a:ext cx="810260" cy="499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个体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83" name="直接箭头连接符 82"/>
          <p:cNvCxnSpPr>
            <a:stCxn id="71" idx="3"/>
            <a:endCxn id="82" idx="1"/>
          </p:cNvCxnSpPr>
          <p:nvPr/>
        </p:nvCxnSpPr>
        <p:spPr>
          <a:xfrm>
            <a:off x="2743200" y="4711700"/>
            <a:ext cx="163195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2381250" y="5511800"/>
            <a:ext cx="8439651" cy="612140"/>
            <a:chOff x="4009" y="7517"/>
            <a:chExt cx="5550" cy="964"/>
          </a:xfrm>
        </p:grpSpPr>
        <p:sp>
          <p:nvSpPr>
            <p:cNvPr id="35" name="文本框 34"/>
            <p:cNvSpPr txBox="1"/>
            <p:nvPr>
              <p:custDataLst>
                <p:tags r:id="rId20"/>
              </p:custDataLst>
            </p:nvPr>
          </p:nvSpPr>
          <p:spPr>
            <a:xfrm>
              <a:off x="4009" y="7517"/>
              <a:ext cx="281" cy="9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β</a:t>
              </a:r>
              <a:r>
                <a:rPr lang="en-US" altLang="zh-CN" b="1" baseline="-25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i</a:t>
              </a:r>
              <a:endParaRPr lang="en-US" altLang="zh-CN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>
              <p:custDataLst>
                <p:tags r:id="rId21"/>
              </p:custDataLst>
            </p:nvPr>
          </p:nvSpPr>
          <p:spPr>
            <a:xfrm>
              <a:off x="4376" y="7606"/>
              <a:ext cx="5183" cy="78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观</a:t>
              </a:r>
              <a:r>
                <a:rPr lang="zh-CN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测</a:t>
              </a:r>
              <a:r>
                <a:rPr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变量对选择 i 的效用的贡献系数，代表每个观测变量对选择该模式的影响程度。</a:t>
              </a:r>
              <a:endParaRPr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39" name="直接箭头连接符 38"/>
          <p:cNvCxnSpPr>
            <a:stCxn id="35" idx="3"/>
          </p:cNvCxnSpPr>
          <p:nvPr/>
        </p:nvCxnSpPr>
        <p:spPr>
          <a:xfrm flipV="1">
            <a:off x="2808605" y="5815330"/>
            <a:ext cx="170815" cy="2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2381250" y="4961255"/>
            <a:ext cx="6009640" cy="612140"/>
            <a:chOff x="4009" y="7517"/>
            <a:chExt cx="3952" cy="964"/>
          </a:xfrm>
        </p:grpSpPr>
        <p:sp>
          <p:nvSpPr>
            <p:cNvPr id="41" name="文本框 40"/>
            <p:cNvSpPr txBox="1"/>
            <p:nvPr>
              <p:custDataLst>
                <p:tags r:id="rId22"/>
              </p:custDataLst>
            </p:nvPr>
          </p:nvSpPr>
          <p:spPr>
            <a:xfrm>
              <a:off x="4009" y="7517"/>
              <a:ext cx="345" cy="9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i 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>
              <p:custDataLst>
                <p:tags r:id="rId23"/>
              </p:custDataLst>
            </p:nvPr>
          </p:nvSpPr>
          <p:spPr>
            <a:xfrm>
              <a:off x="4376" y="7606"/>
              <a:ext cx="3585" cy="78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选择属性</a:t>
              </a:r>
              <a:r>
                <a:rPr lang="en-US" altLang="zh-CN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i=1,2,3(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分别指无人驾驶出租车、出租车、网约车</a:t>
              </a:r>
              <a:r>
                <a:rPr lang="en-US" altLang="zh-CN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)</a:t>
              </a:r>
              <a:endPara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381250" y="6059805"/>
            <a:ext cx="8425965" cy="612140"/>
            <a:chOff x="4009" y="7517"/>
            <a:chExt cx="5541" cy="964"/>
          </a:xfrm>
        </p:grpSpPr>
        <p:sp>
          <p:nvSpPr>
            <p:cNvPr id="44" name="文本框 43"/>
            <p:cNvSpPr txBox="1"/>
            <p:nvPr>
              <p:custDataLst>
                <p:tags r:id="rId24"/>
              </p:custDataLst>
            </p:nvPr>
          </p:nvSpPr>
          <p:spPr>
            <a:xfrm>
              <a:off x="4009" y="7517"/>
              <a:ext cx="433" cy="9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β</a:t>
              </a:r>
              <a:r>
                <a:rPr lang="en-US" altLang="zh-CN" b="1" baseline="-25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i</a:t>
              </a:r>
              <a:r>
                <a:rPr lang="en-US" altLang="zh-CN" b="1" baseline="30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∗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25"/>
              </p:custDataLst>
            </p:nvPr>
          </p:nvSpPr>
          <p:spPr>
            <a:xfrm>
              <a:off x="4376" y="7606"/>
              <a:ext cx="5174" cy="78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潜变量对选择 i 的效用的贡献系数，代表每个潜变量对选择该模式的影响程度</a:t>
              </a:r>
              <a:r>
                <a:rPr lang="zh-CN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</a:t>
              </a:r>
              <a:endPara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46" name="直接箭头连接符 45"/>
          <p:cNvCxnSpPr>
            <a:endCxn id="42" idx="1"/>
          </p:cNvCxnSpPr>
          <p:nvPr/>
        </p:nvCxnSpPr>
        <p:spPr>
          <a:xfrm>
            <a:off x="2804160" y="5260975"/>
            <a:ext cx="135255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45" idx="1"/>
          </p:cNvCxnSpPr>
          <p:nvPr/>
        </p:nvCxnSpPr>
        <p:spPr>
          <a:xfrm>
            <a:off x="2782570" y="6358255"/>
            <a:ext cx="156845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1646655"/>
            <a:ext cx="22479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研究内容简介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0" y="3569490"/>
            <a:ext cx="2247900" cy="575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研究工作进展</a:t>
            </a:r>
            <a:endParaRPr lang="en-US" sz="22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0" y="549227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下一步研究计划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26335" y="177800"/>
            <a:ext cx="224028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+mj-ea"/>
                <a:ea typeface="+mj-ea"/>
              </a:rPr>
              <a:t>研究</a:t>
            </a:r>
            <a:r>
              <a:rPr lang="zh-CN" altLang="en-US" sz="2800" b="1" spc="300" dirty="0">
                <a:latin typeface="+mj-ea"/>
                <a:ea typeface="+mj-ea"/>
              </a:rPr>
              <a:t>进展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426335" y="1628775"/>
            <a:ext cx="9566910" cy="570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一）数据收集：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26335" y="2279015"/>
            <a:ext cx="9566910" cy="560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收集有效问卷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186/300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54375" y="826770"/>
            <a:ext cx="7077710" cy="57404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p>
            <a:pPr algn="ctr">
              <a:lnSpc>
                <a:spcPct val="125000"/>
              </a:lnSpc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研究方向1：公众对于</a:t>
            </a:r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萝卜快</a:t>
            </a:r>
            <a:r>
              <a:rPr 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跑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的使用意愿</a:t>
            </a:r>
            <a:endParaRPr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35" y="2918460"/>
            <a:ext cx="9667875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1646655"/>
            <a:ext cx="22479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研究内容简介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0" y="3569490"/>
            <a:ext cx="2247900" cy="575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研究工作进展</a:t>
            </a:r>
            <a:endParaRPr lang="en-US" sz="22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0" y="549227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下一步研究计划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26335" y="177800"/>
            <a:ext cx="224028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+mj-ea"/>
                <a:ea typeface="+mj-ea"/>
              </a:rPr>
              <a:t>研究</a:t>
            </a:r>
            <a:r>
              <a:rPr lang="zh-CN" altLang="en-US" sz="2800" b="1" spc="300" dirty="0">
                <a:latin typeface="+mj-ea"/>
                <a:ea typeface="+mj-ea"/>
              </a:rPr>
              <a:t>进展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426335" y="1628775"/>
            <a:ext cx="9566910" cy="586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二）问卷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筛选：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26335" y="2377440"/>
            <a:ext cx="9566910" cy="2921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（1）陷阱题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（2）结合年龄，驾照，驾龄判断——例如：18岁，拥有驾照3年甚至更多；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（3）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作答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长短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（4）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根据领取红包的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实名认证判断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（5）提交方式及来源详情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）全部选择同一选项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54375" y="826770"/>
            <a:ext cx="7077710" cy="57404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p>
            <a:pPr algn="ctr">
              <a:lnSpc>
                <a:spcPct val="125000"/>
              </a:lnSpc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研究方向1：公众对于</a:t>
            </a:r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萝卜快</a:t>
            </a:r>
            <a:r>
              <a:rPr 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跑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的使用意愿</a:t>
            </a:r>
            <a:endParaRPr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1646655"/>
            <a:ext cx="22479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研究内容简介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0" y="3569490"/>
            <a:ext cx="2247900" cy="575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研究工作进展</a:t>
            </a:r>
            <a:endParaRPr lang="en-US" sz="22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0" y="549227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下一步研究计划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26335" y="177800"/>
            <a:ext cx="224028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+mj-ea"/>
                <a:ea typeface="+mj-ea"/>
              </a:rPr>
              <a:t>研究</a:t>
            </a:r>
            <a:r>
              <a:rPr lang="zh-CN" altLang="en-US" sz="2800" b="1" spc="300" dirty="0">
                <a:latin typeface="+mj-ea"/>
                <a:ea typeface="+mj-ea"/>
              </a:rPr>
              <a:t>进展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>
          <a:xfrm>
            <a:off x="8714105" y="5958205"/>
            <a:ext cx="2743200" cy="365125"/>
          </a:xfrm>
        </p:spPr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426335" y="1628775"/>
            <a:ext cx="956691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（一）选项属性——潜变量：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919095" y="2428240"/>
            <a:ext cx="8456141" cy="3768725"/>
            <a:chOff x="4240" y="4037"/>
            <a:chExt cx="11231" cy="4612"/>
          </a:xfrm>
        </p:grpSpPr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4260" y="4037"/>
              <a:ext cx="2674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感知服务质量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>
              <a:off x="4261" y="5337"/>
              <a:ext cx="2678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感知便利性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>
              <a:off x="4240" y="6637"/>
              <a:ext cx="2699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感知安全风险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5"/>
              </p:custDataLst>
            </p:nvPr>
          </p:nvSpPr>
          <p:spPr>
            <a:xfrm>
              <a:off x="4240" y="7937"/>
              <a:ext cx="2699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感知价格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6"/>
              </p:custDataLst>
            </p:nvPr>
          </p:nvSpPr>
          <p:spPr>
            <a:xfrm>
              <a:off x="9264" y="5925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满意度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7"/>
              </p:custDataLst>
            </p:nvPr>
          </p:nvSpPr>
          <p:spPr>
            <a:xfrm>
              <a:off x="13086" y="5925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选择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倾向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23" name="直接箭头连接符 22"/>
            <p:cNvCxnSpPr>
              <a:stCxn id="10" idx="3"/>
            </p:cNvCxnSpPr>
            <p:nvPr/>
          </p:nvCxnSpPr>
          <p:spPr>
            <a:xfrm>
              <a:off x="6934" y="4393"/>
              <a:ext cx="2363" cy="18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2" idx="3"/>
              <a:endCxn id="21" idx="1"/>
            </p:cNvCxnSpPr>
            <p:nvPr/>
          </p:nvCxnSpPr>
          <p:spPr>
            <a:xfrm>
              <a:off x="6939" y="5693"/>
              <a:ext cx="2325" cy="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3" idx="3"/>
              <a:endCxn id="21" idx="1"/>
            </p:cNvCxnSpPr>
            <p:nvPr/>
          </p:nvCxnSpPr>
          <p:spPr>
            <a:xfrm flipV="1">
              <a:off x="6939" y="6281"/>
              <a:ext cx="2325" cy="7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3"/>
            </p:cNvCxnSpPr>
            <p:nvPr/>
          </p:nvCxnSpPr>
          <p:spPr>
            <a:xfrm flipV="1">
              <a:off x="6939" y="6276"/>
              <a:ext cx="2342" cy="20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1" idx="3"/>
              <a:endCxn id="22" idx="1"/>
            </p:cNvCxnSpPr>
            <p:nvPr/>
          </p:nvCxnSpPr>
          <p:spPr>
            <a:xfrm>
              <a:off x="11649" y="6281"/>
              <a:ext cx="14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3254375" y="826770"/>
            <a:ext cx="7077710" cy="57404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关于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出行方式的选择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VECTOR" val="#971905;"/>
</p:tagLst>
</file>

<file path=ppt/tags/tag10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00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01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02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03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04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05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ISLIDE.VECTOR" val="#971905;"/>
</p:tagLst>
</file>

<file path=ppt/tags/tag109.xml><?xml version="1.0" encoding="utf-8"?>
<p:tagLst xmlns:p="http://schemas.openxmlformats.org/presentationml/2006/main">
  <p:tag name="commondata" val="eyJoZGlkIjoiZGJhZDVmYzE5NzdkZjQ5NjE0YWRhNDlkMmE4YTBkN2EifQ=="/>
</p:tagLst>
</file>

<file path=ppt/tags/tag11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2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5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6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7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8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9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2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20.xml><?xml version="1.0" encoding="utf-8"?>
<p:tagLst xmlns:p="http://schemas.openxmlformats.org/presentationml/2006/main">
  <p:tag name="KSO_WM_DIAGRAM_VIRTUALLY_FRAME" val="{&quot;height&quot;:373.51220472440946,&quot;left&quot;:0,&quot;top&quot;:104.3,&quot;width&quot;:727.75}"/>
</p:tagLst>
</file>

<file path=ppt/tags/tag21.xml><?xml version="1.0" encoding="utf-8"?>
<p:tagLst xmlns:p="http://schemas.openxmlformats.org/presentationml/2006/main">
  <p:tag name="KSO_WM_DIAGRAM_VIRTUALLY_FRAME" val="{&quot;height&quot;:373.51220472440946,&quot;left&quot;:0,&quot;top&quot;:104.3,&quot;width&quot;:727.75}"/>
</p:tagLst>
</file>

<file path=ppt/tags/tag22.xml><?xml version="1.0" encoding="utf-8"?>
<p:tagLst xmlns:p="http://schemas.openxmlformats.org/presentationml/2006/main">
  <p:tag name="KSO_WM_DIAGRAM_VIRTUALLY_FRAME" val="{&quot;height&quot;:373.51220472440946,&quot;left&quot;:0,&quot;top&quot;:104.3,&quot;width&quot;:727.75}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25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26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27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28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29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3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30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31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32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33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34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35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36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37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38.xml><?xml version="1.0" encoding="utf-8"?>
<p:tagLst xmlns:p="http://schemas.openxmlformats.org/presentationml/2006/main">
  <p:tag name="KSO_WM_DIAGRAM_VIRTUALLY_FRAME" val="{&quot;height&quot;:373.51220472440946,&quot;left&quot;:0,&quot;top&quot;:104.3,&quot;width&quot;:850.05}"/>
</p:tagLst>
</file>

<file path=ppt/tags/tag39.xml><?xml version="1.0" encoding="utf-8"?>
<p:tagLst xmlns:p="http://schemas.openxmlformats.org/presentationml/2006/main">
  <p:tag name="KSO_WM_DIAGRAM_VIRTUALLY_FRAME" val="{&quot;height&quot;:373.51220472440946,&quot;left&quot;:0,&quot;top&quot;:104.3,&quot;width&quot;:850.05}"/>
</p:tagLst>
</file>

<file path=ppt/tags/tag4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40.xml><?xml version="1.0" encoding="utf-8"?>
<p:tagLst xmlns:p="http://schemas.openxmlformats.org/presentationml/2006/main">
  <p:tag name="KSO_WM_DIAGRAM_VIRTUALLY_FRAME" val="{&quot;height&quot;:373.51220472440946,&quot;left&quot;:0,&quot;top&quot;:104.3,&quot;width&quot;:727.75}"/>
</p:tagLst>
</file>

<file path=ppt/tags/tag41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42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43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44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  <p:tag name="KSO_WM_DIAGRAM_VIRTUALLY_FRAME" val="{&quot;height&quot;:440.55,&quot;left&quot;:0,&quot;top&quot;:104.3,&quot;width&quot;:850.05}"/>
</p:tagLst>
</file>

<file path=ppt/tags/tag48.xml><?xml version="1.0" encoding="utf-8"?>
<p:tagLst xmlns:p="http://schemas.openxmlformats.org/presentationml/2006/main">
  <p:tag name="KSO_WM_DIAGRAM_VIRTUALLY_FRAME" val="{&quot;height&quot;:440.55,&quot;left&quot;:0,&quot;top&quot;:104.3,&quot;width&quot;:850.05}"/>
</p:tagLst>
</file>

<file path=ppt/tags/tag49.xml><?xml version="1.0" encoding="utf-8"?>
<p:tagLst xmlns:p="http://schemas.openxmlformats.org/presentationml/2006/main">
  <p:tag name="KSO_WM_DIAGRAM_VIRTUALLY_FRAME" val="{&quot;height&quot;:440.55,&quot;left&quot;:0,&quot;top&quot;:104.3,&quot;width&quot;:850.05}"/>
</p:tagLst>
</file>

<file path=ppt/tags/tag5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50.xml><?xml version="1.0" encoding="utf-8"?>
<p:tagLst xmlns:p="http://schemas.openxmlformats.org/presentationml/2006/main">
  <p:tag name="KSO_WM_DIAGRAM_VIRTUALLY_FRAME" val="{&quot;height&quot;:440.55,&quot;left&quot;:0,&quot;top&quot;:104.3,&quot;width&quot;:850.05}"/>
</p:tagLst>
</file>

<file path=ppt/tags/tag51.xml><?xml version="1.0" encoding="utf-8"?>
<p:tagLst xmlns:p="http://schemas.openxmlformats.org/presentationml/2006/main">
  <p:tag name="KSO_WM_DIAGRAM_VIRTUALLY_FRAME" val="{&quot;height&quot;:440.55,&quot;left&quot;:0,&quot;top&quot;:104.3,&quot;width&quot;:850.05}"/>
</p:tagLst>
</file>

<file path=ppt/tags/tag52.xml><?xml version="1.0" encoding="utf-8"?>
<p:tagLst xmlns:p="http://schemas.openxmlformats.org/presentationml/2006/main">
  <p:tag name="KSO_WM_BEAUTIFY_FLAG" val=""/>
  <p:tag name="KSO_WM_DIAGRAM_VIRTUALLY_FRAME" val="{&quot;height&quot;:440.55,&quot;left&quot;:0,&quot;top&quot;:104.3,&quot;width&quot;:850.05}"/>
</p:tagLst>
</file>

<file path=ppt/tags/tag53.xml><?xml version="1.0" encoding="utf-8"?>
<p:tagLst xmlns:p="http://schemas.openxmlformats.org/presentationml/2006/main">
  <p:tag name="KSO_WM_BEAUTIFY_FLAG" val=""/>
  <p:tag name="KSO_WM_DIAGRAM_VIRTUALLY_FRAME" val="{&quot;height&quot;:440.55,&quot;left&quot;:0,&quot;top&quot;:104.3,&quot;width&quot;:850.05}"/>
</p:tagLst>
</file>

<file path=ppt/tags/tag54.xml><?xml version="1.0" encoding="utf-8"?>
<p:tagLst xmlns:p="http://schemas.openxmlformats.org/presentationml/2006/main">
  <p:tag name="KSO_WM_DIAGRAM_VIRTUALLY_FRAME" val="{&quot;height&quot;:440.55,&quot;left&quot;:0,&quot;top&quot;:104.3,&quot;width&quot;:850.05}"/>
</p:tagLst>
</file>

<file path=ppt/tags/tag55.xml><?xml version="1.0" encoding="utf-8"?>
<p:tagLst xmlns:p="http://schemas.openxmlformats.org/presentationml/2006/main">
  <p:tag name="KSO_WM_BEAUTIFY_FLAG" val=""/>
  <p:tag name="KSO_WM_DIAGRAM_VIRTUALLY_FRAME" val="{&quot;height&quot;:440.55,&quot;left&quot;:0,&quot;top&quot;:104.3,&quot;width&quot;:850.05}"/>
</p:tagLst>
</file>

<file path=ppt/tags/tag56.xml><?xml version="1.0" encoding="utf-8"?>
<p:tagLst xmlns:p="http://schemas.openxmlformats.org/presentationml/2006/main">
  <p:tag name="KSO_WM_DIAGRAM_VIRTUALLY_FRAME" val="{&quot;height&quot;:440.55,&quot;left&quot;:0,&quot;top&quot;:104.3,&quot;width&quot;:850.05}"/>
</p:tagLst>
</file>

<file path=ppt/tags/tag57.xml><?xml version="1.0" encoding="utf-8"?>
<p:tagLst xmlns:p="http://schemas.openxmlformats.org/presentationml/2006/main">
  <p:tag name="KSO_WM_DIAGRAM_VIRTUALLY_FRAME" val="{&quot;height&quot;:440.55,&quot;left&quot;:0,&quot;top&quot;:104.3,&quot;width&quot;:850.05}"/>
</p:tagLst>
</file>

<file path=ppt/tags/tag58.xml><?xml version="1.0" encoding="utf-8"?>
<p:tagLst xmlns:p="http://schemas.openxmlformats.org/presentationml/2006/main">
  <p:tag name="KSO_WM_DIAGRAM_VIRTUALLY_FRAME" val="{&quot;height&quot;:440.55,&quot;left&quot;:0,&quot;top&quot;:104.3,&quot;width&quot;:850.05}"/>
</p:tagLst>
</file>

<file path=ppt/tags/tag59.xml><?xml version="1.0" encoding="utf-8"?>
<p:tagLst xmlns:p="http://schemas.openxmlformats.org/presentationml/2006/main">
  <p:tag name="KSO_WM_BEAUTIFY_FLAG" val=""/>
  <p:tag name="KSO_WM_DIAGRAM_VIRTUALLY_FRAME" val="{&quot;height&quot;:440.55,&quot;left&quot;:0,&quot;top&quot;:104.3,&quot;width&quot;:850.05}"/>
</p:tagLst>
</file>

<file path=ppt/tags/tag6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60.xml><?xml version="1.0" encoding="utf-8"?>
<p:tagLst xmlns:p="http://schemas.openxmlformats.org/presentationml/2006/main">
  <p:tag name="KSO_WM_BEAUTIFY_FLAG" val=""/>
  <p:tag name="KSO_WM_DIAGRAM_VIRTUALLY_FRAME" val="{&quot;height&quot;:440.55,&quot;left&quot;:0,&quot;top&quot;:104.3,&quot;width&quot;:850.05}"/>
</p:tagLst>
</file>

<file path=ppt/tags/tag61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62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63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64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65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66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67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68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69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7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70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71.xml><?xml version="1.0" encoding="utf-8"?>
<p:tagLst xmlns:p="http://schemas.openxmlformats.org/presentationml/2006/main">
  <p:tag name="KSO_WM_DIAGRAM_VIRTUALLY_FRAME" val="{&quot;height&quot;:373.51220472440946,&quot;left&quot;:0,&quot;top&quot;:104.3,&quot;width&quot;:850.05}"/>
</p:tagLst>
</file>

<file path=ppt/tags/tag72.xml><?xml version="1.0" encoding="utf-8"?>
<p:tagLst xmlns:p="http://schemas.openxmlformats.org/presentationml/2006/main">
  <p:tag name="KSO_WM_DIAGRAM_VIRTUALLY_FRAME" val="{&quot;height&quot;:373.51220472440946,&quot;left&quot;:0,&quot;top&quot;:104.3,&quot;width&quot;:850.05}"/>
</p:tagLst>
</file>

<file path=ppt/tags/tag73.xml><?xml version="1.0" encoding="utf-8"?>
<p:tagLst xmlns:p="http://schemas.openxmlformats.org/presentationml/2006/main">
  <p:tag name="KSO_WM_DIAGRAM_VIRTUALLY_FRAME" val="{&quot;height&quot;:373.51220472440946,&quot;left&quot;:0,&quot;top&quot;:104.3,&quot;width&quot;:727.75}"/>
</p:tagLst>
</file>

<file path=ppt/tags/tag74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75.xml><?xml version="1.0" encoding="utf-8"?>
<p:tagLst xmlns:p="http://schemas.openxmlformats.org/presentationml/2006/main">
  <p:tag name="KSO_WM_DIAGRAM_VIRTUALLY_FRAME" val="{&quot;height&quot;:440.55,&quot;left&quot;:0,&quot;top&quot;:104.3,&quot;width&quot;:850.05}"/>
</p:tagLst>
</file>

<file path=ppt/tags/tag76.xml><?xml version="1.0" encoding="utf-8"?>
<p:tagLst xmlns:p="http://schemas.openxmlformats.org/presentationml/2006/main">
  <p:tag name="KSO_WM_DIAGRAM_VIRTUALLY_FRAME" val="{&quot;height&quot;:440.55,&quot;left&quot;:0,&quot;top&quot;:104.3,&quot;width&quot;:850.05}"/>
</p:tagLst>
</file>

<file path=ppt/tags/tag77.xml><?xml version="1.0" encoding="utf-8"?>
<p:tagLst xmlns:p="http://schemas.openxmlformats.org/presentationml/2006/main">
  <p:tag name="KSO_WM_DIAGRAM_VIRTUALLY_FRAME" val="{&quot;height&quot;:440.55,&quot;left&quot;:0,&quot;top&quot;:104.3,&quot;width&quot;:850.05}"/>
</p:tagLst>
</file>

<file path=ppt/tags/tag78.xml><?xml version="1.0" encoding="utf-8"?>
<p:tagLst xmlns:p="http://schemas.openxmlformats.org/presentationml/2006/main">
  <p:tag name="KSO_WM_DIAGRAM_VIRTUALLY_FRAME" val="{&quot;height&quot;:440.55,&quot;left&quot;:0,&quot;top&quot;:104.3,&quot;width&quot;:850.05}"/>
</p:tagLst>
</file>

<file path=ppt/tags/tag79.xml><?xml version="1.0" encoding="utf-8"?>
<p:tagLst xmlns:p="http://schemas.openxmlformats.org/presentationml/2006/main">
  <p:tag name="KSO_WM_DIAGRAM_VIRTUALLY_FRAME" val="{&quot;height&quot;:440.55,&quot;left&quot;:0,&quot;top&quot;:104.3,&quot;width&quot;:850.05}"/>
</p:tagLst>
</file>

<file path=ppt/tags/tag8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80.xml><?xml version="1.0" encoding="utf-8"?>
<p:tagLst xmlns:p="http://schemas.openxmlformats.org/presentationml/2006/main">
  <p:tag name="KSO_WM_DIAGRAM_VIRTUALLY_FRAME" val="{&quot;height&quot;:440.55,&quot;left&quot;:0,&quot;top&quot;:104.3,&quot;width&quot;:850.05}"/>
</p:tagLst>
</file>

<file path=ppt/tags/tag81.xml><?xml version="1.0" encoding="utf-8"?>
<p:tagLst xmlns:p="http://schemas.openxmlformats.org/presentationml/2006/main">
  <p:tag name="KSO_WM_BEAUTIFY_FLAG" val=""/>
  <p:tag name="KSO_WM_DIAGRAM_VIRTUALLY_FRAME" val="{&quot;height&quot;:440.55,&quot;left&quot;:0,&quot;top&quot;:104.3,&quot;width&quot;:850.05}"/>
</p:tagLst>
</file>

<file path=ppt/tags/tag82.xml><?xml version="1.0" encoding="utf-8"?>
<p:tagLst xmlns:p="http://schemas.openxmlformats.org/presentationml/2006/main">
  <p:tag name="KSO_WM_BEAUTIFY_FLAG" val=""/>
  <p:tag name="KSO_WM_DIAGRAM_VIRTUALLY_FRAME" val="{&quot;height&quot;:440.55,&quot;left&quot;:0,&quot;top&quot;:104.3,&quot;width&quot;:850.05}"/>
</p:tagLst>
</file>

<file path=ppt/tags/tag83.xml><?xml version="1.0" encoding="utf-8"?>
<p:tagLst xmlns:p="http://schemas.openxmlformats.org/presentationml/2006/main">
  <p:tag name="KSO_WM_BEAUTIFY_FLAG" val=""/>
  <p:tag name="KSO_WM_DIAGRAM_VIRTUALLY_FRAME" val="{&quot;height&quot;:440.55,&quot;left&quot;:0,&quot;top&quot;:104.3,&quot;width&quot;:850.05}"/>
</p:tagLst>
</file>

<file path=ppt/tags/tag84.xml><?xml version="1.0" encoding="utf-8"?>
<p:tagLst xmlns:p="http://schemas.openxmlformats.org/presentationml/2006/main">
  <p:tag name="KSO_WM_BEAUTIFY_FLAG" val=""/>
  <p:tag name="KSO_WM_DIAGRAM_VIRTUALLY_FRAME" val="{&quot;height&quot;:440.55,&quot;left&quot;:0,&quot;top&quot;:104.3,&quot;width&quot;:850.05}"/>
</p:tagLst>
</file>

<file path=ppt/tags/tag85.xml><?xml version="1.0" encoding="utf-8"?>
<p:tagLst xmlns:p="http://schemas.openxmlformats.org/presentationml/2006/main">
  <p:tag name="KSO_WM_BEAUTIFY_FLAG" val=""/>
  <p:tag name="KSO_WM_DIAGRAM_VIRTUALLY_FRAME" val="{&quot;height&quot;:440.55,&quot;left&quot;:0,&quot;top&quot;:104.3,&quot;width&quot;:850.05}"/>
</p:tagLst>
</file>

<file path=ppt/tags/tag86.xml><?xml version="1.0" encoding="utf-8"?>
<p:tagLst xmlns:p="http://schemas.openxmlformats.org/presentationml/2006/main">
  <p:tag name="KSO_WM_BEAUTIFY_FLAG" val=""/>
  <p:tag name="KSO_WM_DIAGRAM_VIRTUALLY_FRAME" val="{&quot;height&quot;:440.55,&quot;left&quot;:0,&quot;top&quot;:104.3,&quot;width&quot;:850.05}"/>
</p:tagLst>
</file>

<file path=ppt/tags/tag87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88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89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9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90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91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92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93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94.xml><?xml version="1.0" encoding="utf-8"?>
<p:tagLst xmlns:p="http://schemas.openxmlformats.org/presentationml/2006/main">
  <p:tag name="KSO_WM_BEAUTIFY_FLAG" val=""/>
  <p:tag name="KSO_WM_DIAGRAM_VIRTUALLY_FRAME" val="{&quot;height&quot;:373.51220472440946,&quot;left&quot;:0,&quot;top&quot;:104.3,&quot;width&quot;:850.05}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浙大蓝色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003E8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F88"/>
        </a:solidFill>
        <a:ln>
          <a:noFill/>
        </a:ln>
      </a:spPr>
      <a:bodyPr rtlCol="0" anchor="ctr"/>
      <a:lstStyle>
        <a:defPPr algn="ctr">
          <a:defRPr dirty="0">
            <a:latin typeface="Calibri" panose="020F0502020204030204" pitchFamily="34" charset="0"/>
            <a:ea typeface="Heiti TC Medium" pitchFamily="2" charset="-128"/>
            <a:cs typeface="Calibri" panose="020F0502020204030204" pitchFamily="34" charset="0"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1720</Words>
  <Application>WPS 演示</Application>
  <PresentationFormat>宽屏</PresentationFormat>
  <Paragraphs>374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Heiti TC Medium</vt:lpstr>
      <vt:lpstr>Yu Gothic</vt:lpstr>
      <vt:lpstr>微软雅黑</vt:lpstr>
      <vt:lpstr>微软雅黑 Light</vt:lpstr>
      <vt:lpstr>Arial Unicode MS</vt:lpstr>
      <vt:lpstr>等线</vt:lpstr>
      <vt:lpstr>-apple-system</vt:lpstr>
      <vt:lpstr>Arial</vt:lpstr>
      <vt:lpstr>ksdb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博士学长的百宝箱</dc:creator>
  <cp:lastModifiedBy>eee7y_</cp:lastModifiedBy>
  <cp:revision>226</cp:revision>
  <dcterms:created xsi:type="dcterms:W3CDTF">2023-06-03T08:58:00Z</dcterms:created>
  <dcterms:modified xsi:type="dcterms:W3CDTF">2024-11-20T12:16:29Z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E258173AF9624406B4D610D08AAE354C_13</vt:lpwstr>
  </property>
  <property fmtid="{D5CDD505-2E9C-101B-9397-08002B2CF9AE}" pid="3" name="KSOProductBuildVer">
    <vt:lpwstr>2052-12.1.0.18608</vt:lpwstr>
  </property>
</Properties>
</file>