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0"/>
  </p:notesMasterIdLst>
  <p:sldIdLst>
    <p:sldId id="256" r:id="rId3"/>
    <p:sldId id="258" r:id="rId4"/>
    <p:sldId id="264" r:id="rId5"/>
    <p:sldId id="257" r:id="rId6"/>
    <p:sldId id="333" r:id="rId7"/>
    <p:sldId id="336" r:id="rId8"/>
    <p:sldId id="346" r:id="rId9"/>
    <p:sldId id="339" r:id="rId10"/>
    <p:sldId id="347" r:id="rId11"/>
    <p:sldId id="348" r:id="rId12"/>
    <p:sldId id="349" r:id="rId13"/>
    <p:sldId id="334" r:id="rId14"/>
    <p:sldId id="265" r:id="rId15"/>
    <p:sldId id="259" r:id="rId16"/>
    <p:sldId id="266" r:id="rId17"/>
    <p:sldId id="260" r:id="rId18"/>
    <p:sldId id="302"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4" userDrawn="1">
          <p15:clr>
            <a:srgbClr val="A4A3A4"/>
          </p15:clr>
        </p15:guide>
        <p15:guide id="2" pos="2046" userDrawn="1">
          <p15:clr>
            <a:srgbClr val="A4A3A4"/>
          </p15:clr>
        </p15:guide>
        <p15:guide id="3" pos="5669" userDrawn="1">
          <p15:clr>
            <a:srgbClr val="A4A3A4"/>
          </p15:clr>
        </p15:guide>
        <p15:guide id="4"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374"/>
        <p:guide pos="2046"/>
        <p:guide pos="5669"/>
        <p:guide pos="3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27.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6.jpe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7.jpeg"/><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1.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5.jpeg"/><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185285" y="3608070"/>
            <a:ext cx="3965575" cy="1122680"/>
          </a:xfrm>
          <a:prstGeom prst="rect">
            <a:avLst/>
          </a:prstGeom>
          <a:noFill/>
        </p:spPr>
        <p:txBody>
          <a:bodyPr wrap="square">
            <a:noAutofit/>
          </a:bodyPr>
          <a:lstStyle/>
          <a:p>
            <a:pPr algn="ctr"/>
            <a:r>
              <a:rPr lang="zh-CN" altLang="en-US" sz="4400" dirty="0"/>
              <a:t>学习进展汇报</a:t>
            </a:r>
            <a:endParaRPr lang="zh-CN" altLang="en-US" sz="4400" dirty="0"/>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
        <p:nvSpPr>
          <p:cNvPr id="28" name="文本框 27"/>
          <p:cNvSpPr txBox="1"/>
          <p:nvPr/>
        </p:nvSpPr>
        <p:spPr>
          <a:xfrm>
            <a:off x="5182235" y="5344795"/>
            <a:ext cx="1972310" cy="410210"/>
          </a:xfrm>
          <a:prstGeom prst="rect">
            <a:avLst/>
          </a:prstGeom>
          <a:noFill/>
        </p:spPr>
        <p:txBody>
          <a:bodyPr wrap="none" rtlCol="0">
            <a:noAutofit/>
          </a:bodyPr>
          <a:lstStyle/>
          <a:p>
            <a:r>
              <a:rPr lang="zh-CN" altLang="en-US" sz="2000" dirty="0"/>
              <a:t>汇报人：</a:t>
            </a:r>
            <a:r>
              <a:rPr lang="zh-CN" altLang="en-US" sz="2000" dirty="0"/>
              <a:t>曹思雨</a:t>
            </a:r>
            <a:endParaRPr lang="zh-CN" altLang="en-US" sz="2000" dirty="0"/>
          </a:p>
        </p:txBody>
      </p:sp>
      <p:pic>
        <p:nvPicPr>
          <p:cNvPr id="3" name="图片 2" descr="3"/>
          <p:cNvPicPr>
            <a:picLocks noChangeAspect="1"/>
          </p:cNvPicPr>
          <p:nvPr/>
        </p:nvPicPr>
        <p:blipFill>
          <a:blip r:embed="rId1"/>
          <a:stretch>
            <a:fillRect/>
          </a:stretch>
        </p:blipFill>
        <p:spPr>
          <a:xfrm>
            <a:off x="4828540" y="782955"/>
            <a:ext cx="2679065" cy="2646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1864995" cy="460375"/>
          </a:xfrm>
          <a:prstGeom prst="rect">
            <a:avLst/>
          </a:prstGeom>
          <a:noFill/>
        </p:spPr>
        <p:txBody>
          <a:bodyPr wrap="none" rtlCol="0">
            <a:spAutoFit/>
          </a:bodyPr>
          <a:p>
            <a:r>
              <a:rPr lang="en-US" altLang="zh-CN" sz="2400" b="1" dirty="0">
                <a:solidFill>
                  <a:schemeClr val="accent1"/>
                </a:solidFill>
              </a:rPr>
              <a:t>1.4</a:t>
            </a:r>
            <a:r>
              <a:rPr lang="zh-CN" altLang="en-US" sz="2400" b="1" dirty="0">
                <a:solidFill>
                  <a:schemeClr val="accent1"/>
                </a:solidFill>
              </a:rPr>
              <a:t>结果</a:t>
            </a:r>
            <a:r>
              <a:rPr lang="zh-CN" altLang="en-US" sz="2400" b="1" dirty="0">
                <a:solidFill>
                  <a:schemeClr val="accent1"/>
                </a:solidFill>
              </a:rPr>
              <a:t>分析</a:t>
            </a:r>
            <a:endParaRPr lang="zh-CN" altLang="en-US" sz="2400" b="1" dirty="0">
              <a:solidFill>
                <a:schemeClr val="accent1"/>
              </a:solidFill>
            </a:endParaRPr>
          </a:p>
        </p:txBody>
      </p:sp>
      <p:pic>
        <p:nvPicPr>
          <p:cNvPr id="4" name="图片 3" descr="表5"/>
          <p:cNvPicPr>
            <a:picLocks noChangeAspect="1"/>
          </p:cNvPicPr>
          <p:nvPr/>
        </p:nvPicPr>
        <p:blipFill>
          <a:blip r:embed="rId2"/>
          <a:stretch>
            <a:fillRect/>
          </a:stretch>
        </p:blipFill>
        <p:spPr>
          <a:xfrm>
            <a:off x="2193290" y="1214755"/>
            <a:ext cx="8284210" cy="2353945"/>
          </a:xfrm>
          <a:prstGeom prst="rect">
            <a:avLst/>
          </a:prstGeom>
        </p:spPr>
      </p:pic>
      <p:sp>
        <p:nvSpPr>
          <p:cNvPr id="6" name="文本框 5"/>
          <p:cNvSpPr txBox="1"/>
          <p:nvPr>
            <p:custDataLst>
              <p:tags r:id="rId3"/>
            </p:custDataLst>
          </p:nvPr>
        </p:nvSpPr>
        <p:spPr>
          <a:xfrm>
            <a:off x="1852930" y="3429000"/>
            <a:ext cx="9820910" cy="324167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表5 保险购买经历的统计显著影响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表5显示了个人保险经历是否影响个人对自动驾驶汽车的保险预期的结果。</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那些拥有第三方责任保险的人认为与他们的支付意愿呈正相关。购买驾驶员和乘客保险的受访者似乎更愿意规避风险，并且可能会增加他们对自动驾驶汽车的保险范围。车辆损坏保险是由寻求转移财产损失并保护自己免受不确定性和财务波动影响的个人购买的。该组与自动驾驶汽车的风险预期相关。他们不仅更愿意支付保险费用，而且还想增加保险范围。</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1864995" cy="460375"/>
          </a:xfrm>
          <a:prstGeom prst="rect">
            <a:avLst/>
          </a:prstGeom>
          <a:noFill/>
        </p:spPr>
        <p:txBody>
          <a:bodyPr wrap="none" rtlCol="0">
            <a:spAutoFit/>
          </a:bodyPr>
          <a:p>
            <a:r>
              <a:rPr lang="en-US" altLang="zh-CN" sz="2400" b="1" dirty="0">
                <a:solidFill>
                  <a:schemeClr val="accent1"/>
                </a:solidFill>
              </a:rPr>
              <a:t>1.4</a:t>
            </a:r>
            <a:r>
              <a:rPr lang="zh-CN" altLang="en-US" sz="2400" b="1" dirty="0">
                <a:solidFill>
                  <a:schemeClr val="accent1"/>
                </a:solidFill>
              </a:rPr>
              <a:t>结果</a:t>
            </a:r>
            <a:r>
              <a:rPr lang="zh-CN" altLang="en-US" sz="2400" b="1" dirty="0">
                <a:solidFill>
                  <a:schemeClr val="accent1"/>
                </a:solidFill>
              </a:rPr>
              <a:t>分析</a:t>
            </a:r>
            <a:endParaRPr lang="zh-CN" altLang="en-US" sz="2400" b="1" dirty="0">
              <a:solidFill>
                <a:schemeClr val="accent1"/>
              </a:solidFill>
            </a:endParaRPr>
          </a:p>
        </p:txBody>
      </p:sp>
      <p:pic>
        <p:nvPicPr>
          <p:cNvPr id="4" name="图片 3" descr="表6"/>
          <p:cNvPicPr>
            <a:picLocks noChangeAspect="1"/>
          </p:cNvPicPr>
          <p:nvPr/>
        </p:nvPicPr>
        <p:blipFill>
          <a:blip r:embed="rId2"/>
          <a:stretch>
            <a:fillRect/>
          </a:stretch>
        </p:blipFill>
        <p:spPr>
          <a:xfrm>
            <a:off x="2169795" y="1308100"/>
            <a:ext cx="8522335" cy="2748915"/>
          </a:xfrm>
          <a:prstGeom prst="rect">
            <a:avLst/>
          </a:prstGeom>
        </p:spPr>
      </p:pic>
      <p:sp>
        <p:nvSpPr>
          <p:cNvPr id="6" name="文本框 5"/>
          <p:cNvSpPr txBox="1"/>
          <p:nvPr>
            <p:custDataLst>
              <p:tags r:id="rId3"/>
            </p:custDataLst>
          </p:nvPr>
        </p:nvSpPr>
        <p:spPr>
          <a:xfrm>
            <a:off x="1794510" y="3910330"/>
            <a:ext cx="9996170" cy="295211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表6 个人信息的统计显著影响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如表6所示，性别和年龄与自动驾驶汽车的风险预期相关。</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任何个人信息都不会影响价格预期。风险偏好可能导致自动驾驶汽车保险范围的调整。性别、教育和风险偏好对支付意愿的反应具有统计学上的显著影响。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综上所述，个人信息与是否购买自动驾驶汽车保险更相关。此外，具有较高风险偏好的人往往会增加他们对自动驾驶汽车的保险覆盖率</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864995" cy="460375"/>
          </a:xfrm>
          <a:prstGeom prst="rect">
            <a:avLst/>
          </a:prstGeom>
          <a:noFill/>
        </p:spPr>
        <p:txBody>
          <a:bodyPr wrap="none" rtlCol="0">
            <a:spAutoFit/>
          </a:bodyPr>
          <a:lstStyle/>
          <a:p>
            <a:r>
              <a:rPr lang="en-US" altLang="zh-CN" sz="2400" b="1" dirty="0">
                <a:solidFill>
                  <a:schemeClr val="accent1"/>
                </a:solidFill>
              </a:rPr>
              <a:t>1.5</a:t>
            </a:r>
            <a:r>
              <a:rPr lang="zh-CN" altLang="en-US" sz="2400" b="1" dirty="0">
                <a:solidFill>
                  <a:schemeClr val="accent1"/>
                </a:solidFill>
              </a:rPr>
              <a:t>阅读收获</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4" name="矩形 3"/>
          <p:cNvSpPr/>
          <p:nvPr/>
        </p:nvSpPr>
        <p:spPr>
          <a:xfrm>
            <a:off x="2355215" y="1686560"/>
            <a:ext cx="9337675" cy="4257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522855" y="1859280"/>
            <a:ext cx="8781415" cy="3922395"/>
          </a:xfrm>
          <a:prstGeom prst="rect">
            <a:avLst/>
          </a:prstGeom>
          <a:noFill/>
        </p:spPr>
        <p:txBody>
          <a:bodyPr wrap="square" rtlCol="0">
            <a:noAutofit/>
          </a:bodyPr>
          <a:p>
            <a:pPr indent="508000" algn="just">
              <a:lnSpc>
                <a:spcPct val="150000"/>
              </a:lnSpc>
              <a:buClrTx/>
              <a:buSzTx/>
              <a:buNone/>
              <a:extLst>
                <a:ext uri="{35155182-B16C-46BC-9424-99874614C6A1}">
                  <wpsdc:indentchars xmlns:wpsdc="http://www.wps.cn/officeDocument/2017/drawingmlCustomData" val="200" checksum="282533468"/>
                </a:ext>
              </a:extLst>
            </a:pPr>
            <a:r>
              <a:rPr sz="2000" dirty="0"/>
              <a:t>本文基于对1164名参与者的在线调查，调查了中国市场自动驾驶汽车保险需求的风险</a:t>
            </a:r>
            <a:r>
              <a:rPr lang="zh-CN" sz="2000" dirty="0"/>
              <a:t>感</a:t>
            </a:r>
            <a:r>
              <a:rPr sz="2000" dirty="0"/>
              <a:t>知和预期。通过单因素方差分析，本文进一步检验了自动驾驶汽车</a:t>
            </a:r>
            <a:r>
              <a:rPr lang="zh-CN" sz="2000" dirty="0"/>
              <a:t>感</a:t>
            </a:r>
            <a:r>
              <a:rPr sz="2000" dirty="0"/>
              <a:t>知、保险购买和理赔经历以及个人信息对风险</a:t>
            </a:r>
            <a:r>
              <a:rPr lang="zh-CN" sz="2000" dirty="0"/>
              <a:t>感</a:t>
            </a:r>
            <a:r>
              <a:rPr sz="2000" dirty="0"/>
              <a:t>知和保险预期反应的统计影响。发现对自动驾驶汽车的理解和个人信息都会影响自动驾驶汽车的风险感知，所有这些共同决定自动驾驶汽车保险需求的预期。</a:t>
            </a:r>
            <a:endParaRPr sz="2000" dirty="0"/>
          </a:p>
          <a:p>
            <a:pPr indent="508000" algn="just">
              <a:lnSpc>
                <a:spcPct val="150000"/>
              </a:lnSpc>
              <a:buClrTx/>
              <a:buSzTx/>
              <a:buNone/>
              <a:extLst>
                <a:ext uri="{35155182-B16C-46BC-9424-99874614C6A1}">
                  <wpsdc:indentchars xmlns:wpsdc="http://www.wps.cn/officeDocument/2017/drawingmlCustomData" val="200" checksum="282533468"/>
                </a:ext>
              </a:extLst>
            </a:pPr>
            <a:r>
              <a:rPr lang="zh-CN" altLang="en-US" sz="2000" dirty="0"/>
              <a:t>通过本文，了解了其主观风险中调查问卷的设计，对调查问卷设计这部分出现的SAE的汽车分类，以及数据分析这部分出现的单因素方差分析，进行了一定的学习了解，下周会再</a:t>
            </a:r>
            <a:r>
              <a:rPr lang="zh-CN" altLang="en-US" sz="2000" dirty="0"/>
              <a:t>继续系统地学习</a:t>
            </a:r>
            <a:r>
              <a:rPr lang="zh-CN" altLang="en-US" sz="2000" dirty="0">
                <a:sym typeface="+mn-ea"/>
              </a:rPr>
              <a:t>单因素方差分析</a:t>
            </a:r>
            <a:r>
              <a:rPr lang="zh-CN" altLang="en-US" sz="2000" dirty="0"/>
              <a:t>这部分的知识。</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02</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42843" y="2687200"/>
              <a:ext cx="1506311" cy="400110"/>
            </a:xfrm>
            <a:prstGeom prst="rect">
              <a:avLst/>
            </a:prstGeom>
            <a:noFill/>
          </p:spPr>
          <p:txBody>
            <a:bodyPr wrap="none" rtlCol="0">
              <a:spAutoFit/>
            </a:bodyPr>
            <a:lstStyle/>
            <a:p>
              <a:pPr algn="ctr"/>
              <a:r>
                <a:rPr lang="en-US" altLang="zh-CN" sz="2000" dirty="0"/>
                <a:t>PART TWO</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学习</a:t>
            </a:r>
            <a:r>
              <a:rPr lang="zh-CN" altLang="en-US" sz="4000" b="1" dirty="0"/>
              <a:t>情况</a:t>
            </a:r>
            <a:endParaRPr lang="zh-CN" altLang="en-US" sz="4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2612277"/>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pPr algn="ctr"/>
            <a:r>
              <a:rPr lang="zh-CN" altLang="en-US" dirty="0">
                <a:sym typeface="+mn-ea"/>
              </a:rPr>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p>
            <a:pPr algn="ctr">
              <a:buClrTx/>
              <a:buSzTx/>
              <a:buFontTx/>
            </a:pPr>
            <a:r>
              <a:rPr lang="zh-CN" altLang="en-US" sz="2000" b="1" dirty="0">
                <a:solidFill>
                  <a:schemeClr val="bg1"/>
                </a:solidFill>
              </a:rPr>
              <a:t>学习</a:t>
            </a:r>
            <a:r>
              <a:rPr lang="zh-CN" altLang="en-US" sz="2000" b="1" dirty="0">
                <a:solidFill>
                  <a:schemeClr val="bg1"/>
                </a:solidFill>
              </a:rPr>
              <a:t>情况</a:t>
            </a:r>
            <a:endParaRPr lang="zh-CN" altLang="en-US" sz="2000" b="1" dirty="0">
              <a:solidFill>
                <a:schemeClr val="bg1"/>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下周计划</a:t>
            </a:r>
            <a:endParaRPr lang="zh-CN" altLang="en-US" sz="2000" dirty="0">
              <a:solidFill>
                <a:schemeClr val="bg1">
                  <a:lumMod val="50000"/>
                </a:schemeClr>
              </a:solidFill>
            </a:endParaRPr>
          </a:p>
        </p:txBody>
      </p:sp>
      <p:sp>
        <p:nvSpPr>
          <p:cNvPr id="2" name="文本框 1"/>
          <p:cNvSpPr txBox="1"/>
          <p:nvPr/>
        </p:nvSpPr>
        <p:spPr>
          <a:xfrm>
            <a:off x="2220686" y="700008"/>
            <a:ext cx="1402080" cy="460375"/>
          </a:xfrm>
          <a:prstGeom prst="rect">
            <a:avLst/>
          </a:prstGeom>
          <a:noFill/>
        </p:spPr>
        <p:txBody>
          <a:bodyPr wrap="none" rtlCol="0">
            <a:spAutoFit/>
          </a:bodyPr>
          <a:lstStyle/>
          <a:p>
            <a:r>
              <a:rPr lang="zh-CN" altLang="en-US" sz="2400" b="1" dirty="0">
                <a:solidFill>
                  <a:schemeClr val="accent1"/>
                </a:solidFill>
              </a:rPr>
              <a:t>学习情况</a:t>
            </a:r>
            <a:endParaRPr lang="zh-CN" altLang="en-US" sz="2400" b="1" dirty="0">
              <a:solidFill>
                <a:schemeClr val="accent1"/>
              </a:solidFill>
            </a:endParaRPr>
          </a:p>
        </p:txBody>
      </p:sp>
      <p:grpSp>
        <p:nvGrpSpPr>
          <p:cNvPr id="3" name="组合 2"/>
          <p:cNvGrpSpPr/>
          <p:nvPr/>
        </p:nvGrpSpPr>
        <p:grpSpPr>
          <a:xfrm>
            <a:off x="2220686" y="1397946"/>
            <a:ext cx="9470571" cy="5304518"/>
            <a:chOff x="2014028" y="776740"/>
            <a:chExt cx="9470571" cy="5304518"/>
          </a:xfrm>
        </p:grpSpPr>
        <p:sp>
          <p:nvSpPr>
            <p:cNvPr id="12" name="矩形: 圆角 11"/>
            <p:cNvSpPr/>
            <p:nvPr/>
          </p:nvSpPr>
          <p:spPr>
            <a:xfrm>
              <a:off x="2090228" y="1081583"/>
              <a:ext cx="9099030" cy="4694833"/>
            </a:xfrm>
            <a:prstGeom prst="roundRect">
              <a:avLst>
                <a:gd name="adj" fmla="val 4565"/>
              </a:avLst>
            </a:prstGeom>
            <a:solidFill>
              <a:schemeClr val="bg1"/>
            </a:solidFill>
            <a:ln>
              <a:noFill/>
            </a:ln>
            <a:effectLst>
              <a:glow rad="190500">
                <a:schemeClr val="bg1">
                  <a:lumMod val="85000"/>
                  <a:alpha val="9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eft-quote_59260"/>
            <p:cNvSpPr/>
            <p:nvPr/>
          </p:nvSpPr>
          <p:spPr>
            <a:xfrm>
              <a:off x="2014028" y="776740"/>
              <a:ext cx="590682" cy="609685"/>
            </a:xfrm>
            <a:custGeom>
              <a:avLst/>
              <a:gdLst>
                <a:gd name="connsiteX0" fmla="*/ 573150 w 587053"/>
                <a:gd name="connsiteY0" fmla="*/ 0 h 605939"/>
                <a:gd name="connsiteX1" fmla="*/ 583081 w 587053"/>
                <a:gd name="connsiteY1" fmla="*/ 3471 h 605939"/>
                <a:gd name="connsiteX2" fmla="*/ 587053 w 587053"/>
                <a:gd name="connsiteY2" fmla="*/ 13388 h 605939"/>
                <a:gd name="connsiteX3" fmla="*/ 587053 w 587053"/>
                <a:gd name="connsiteY3" fmla="*/ 99668 h 605939"/>
                <a:gd name="connsiteX4" fmla="*/ 574639 w 587053"/>
                <a:gd name="connsiteY4" fmla="*/ 112560 h 605939"/>
                <a:gd name="connsiteX5" fmla="*/ 510586 w 587053"/>
                <a:gd name="connsiteY5" fmla="*/ 142312 h 605939"/>
                <a:gd name="connsiteX6" fmla="*/ 443553 w 587053"/>
                <a:gd name="connsiteY6" fmla="*/ 376853 h 605939"/>
                <a:gd name="connsiteX7" fmla="*/ 547330 w 587053"/>
                <a:gd name="connsiteY7" fmla="*/ 376853 h 605939"/>
                <a:gd name="connsiteX8" fmla="*/ 560240 w 587053"/>
                <a:gd name="connsiteY8" fmla="*/ 389745 h 605939"/>
                <a:gd name="connsiteX9" fmla="*/ 560240 w 587053"/>
                <a:gd name="connsiteY9" fmla="*/ 593047 h 605939"/>
                <a:gd name="connsiteX10" fmla="*/ 547330 w 587053"/>
                <a:gd name="connsiteY10" fmla="*/ 605939 h 605939"/>
                <a:gd name="connsiteX11" fmla="*/ 344244 w 587053"/>
                <a:gd name="connsiteY11" fmla="*/ 605939 h 605939"/>
                <a:gd name="connsiteX12" fmla="*/ 330838 w 587053"/>
                <a:gd name="connsiteY12" fmla="*/ 593047 h 605939"/>
                <a:gd name="connsiteX13" fmla="*/ 330838 w 587053"/>
                <a:gd name="connsiteY13" fmla="*/ 387266 h 605939"/>
                <a:gd name="connsiteX14" fmla="*/ 429649 w 587053"/>
                <a:gd name="connsiteY14" fmla="*/ 63966 h 605939"/>
                <a:gd name="connsiteX15" fmla="*/ 573150 w 587053"/>
                <a:gd name="connsiteY15" fmla="*/ 0 h 605939"/>
                <a:gd name="connsiteX16" fmla="*/ 242961 w 587053"/>
                <a:gd name="connsiteY16" fmla="*/ 0 h 605939"/>
                <a:gd name="connsiteX17" fmla="*/ 252397 w 587053"/>
                <a:gd name="connsiteY17" fmla="*/ 3471 h 605939"/>
                <a:gd name="connsiteX18" fmla="*/ 256867 w 587053"/>
                <a:gd name="connsiteY18" fmla="*/ 13388 h 605939"/>
                <a:gd name="connsiteX19" fmla="*/ 256867 w 587053"/>
                <a:gd name="connsiteY19" fmla="*/ 99668 h 605939"/>
                <a:gd name="connsiteX20" fmla="*/ 244451 w 587053"/>
                <a:gd name="connsiteY20" fmla="*/ 112560 h 605939"/>
                <a:gd name="connsiteX21" fmla="*/ 180382 w 587053"/>
                <a:gd name="connsiteY21" fmla="*/ 142312 h 605939"/>
                <a:gd name="connsiteX22" fmla="*/ 112836 w 587053"/>
                <a:gd name="connsiteY22" fmla="*/ 376853 h 605939"/>
                <a:gd name="connsiteX23" fmla="*/ 216638 w 587053"/>
                <a:gd name="connsiteY23" fmla="*/ 376853 h 605939"/>
                <a:gd name="connsiteX24" fmla="*/ 230047 w 587053"/>
                <a:gd name="connsiteY24" fmla="*/ 389745 h 605939"/>
                <a:gd name="connsiteX25" fmla="*/ 230047 w 587053"/>
                <a:gd name="connsiteY25" fmla="*/ 593047 h 605939"/>
                <a:gd name="connsiteX26" fmla="*/ 216638 w 587053"/>
                <a:gd name="connsiteY26" fmla="*/ 605939 h 605939"/>
                <a:gd name="connsiteX27" fmla="*/ 13504 w 587053"/>
                <a:gd name="connsiteY27" fmla="*/ 605939 h 605939"/>
                <a:gd name="connsiteX28" fmla="*/ 94 w 587053"/>
                <a:gd name="connsiteY28" fmla="*/ 593047 h 605939"/>
                <a:gd name="connsiteX29" fmla="*/ 94 w 587053"/>
                <a:gd name="connsiteY29" fmla="*/ 387266 h 605939"/>
                <a:gd name="connsiteX30" fmla="*/ 99426 w 587053"/>
                <a:gd name="connsiteY30" fmla="*/ 63966 h 605939"/>
                <a:gd name="connsiteX31" fmla="*/ 242961 w 587053"/>
                <a:gd name="connsiteY31" fmla="*/ 0 h 6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7053" h="605939">
                  <a:moveTo>
                    <a:pt x="573150" y="0"/>
                  </a:moveTo>
                  <a:cubicBezTo>
                    <a:pt x="577122" y="0"/>
                    <a:pt x="580598" y="992"/>
                    <a:pt x="583081" y="3471"/>
                  </a:cubicBezTo>
                  <a:cubicBezTo>
                    <a:pt x="585563" y="5951"/>
                    <a:pt x="587053" y="9422"/>
                    <a:pt x="587053" y="13388"/>
                  </a:cubicBezTo>
                  <a:lnTo>
                    <a:pt x="587053" y="99668"/>
                  </a:lnTo>
                  <a:cubicBezTo>
                    <a:pt x="587053" y="106610"/>
                    <a:pt x="581591" y="112064"/>
                    <a:pt x="574639" y="112560"/>
                  </a:cubicBezTo>
                  <a:cubicBezTo>
                    <a:pt x="549316" y="114544"/>
                    <a:pt x="528461" y="123965"/>
                    <a:pt x="510586" y="142312"/>
                  </a:cubicBezTo>
                  <a:cubicBezTo>
                    <a:pt x="445539" y="209252"/>
                    <a:pt x="443553" y="359993"/>
                    <a:pt x="443553" y="376853"/>
                  </a:cubicBezTo>
                  <a:lnTo>
                    <a:pt x="547330" y="376853"/>
                  </a:lnTo>
                  <a:cubicBezTo>
                    <a:pt x="554778" y="376853"/>
                    <a:pt x="560240" y="382803"/>
                    <a:pt x="560240" y="389745"/>
                  </a:cubicBezTo>
                  <a:lnTo>
                    <a:pt x="560240" y="593047"/>
                  </a:lnTo>
                  <a:cubicBezTo>
                    <a:pt x="560240" y="599989"/>
                    <a:pt x="554778" y="605939"/>
                    <a:pt x="547330" y="605939"/>
                  </a:cubicBezTo>
                  <a:lnTo>
                    <a:pt x="344244" y="605939"/>
                  </a:lnTo>
                  <a:cubicBezTo>
                    <a:pt x="336796" y="605939"/>
                    <a:pt x="330838" y="599989"/>
                    <a:pt x="330838" y="593047"/>
                  </a:cubicBezTo>
                  <a:lnTo>
                    <a:pt x="330838" y="387266"/>
                  </a:lnTo>
                  <a:cubicBezTo>
                    <a:pt x="330341" y="365448"/>
                    <a:pt x="328355" y="168592"/>
                    <a:pt x="429649" y="63966"/>
                  </a:cubicBezTo>
                  <a:cubicBezTo>
                    <a:pt x="467883" y="24793"/>
                    <a:pt x="517537" y="2480"/>
                    <a:pt x="573150" y="0"/>
                  </a:cubicBezTo>
                  <a:close/>
                  <a:moveTo>
                    <a:pt x="242961" y="0"/>
                  </a:moveTo>
                  <a:cubicBezTo>
                    <a:pt x="246437" y="0"/>
                    <a:pt x="249914" y="992"/>
                    <a:pt x="252397" y="3471"/>
                  </a:cubicBezTo>
                  <a:cubicBezTo>
                    <a:pt x="255377" y="5951"/>
                    <a:pt x="256867" y="9422"/>
                    <a:pt x="256867" y="13388"/>
                  </a:cubicBezTo>
                  <a:lnTo>
                    <a:pt x="256867" y="99668"/>
                  </a:lnTo>
                  <a:cubicBezTo>
                    <a:pt x="256867" y="106610"/>
                    <a:pt x="251404" y="112064"/>
                    <a:pt x="244451" y="112560"/>
                  </a:cubicBezTo>
                  <a:cubicBezTo>
                    <a:pt x="219121" y="114544"/>
                    <a:pt x="197765" y="123965"/>
                    <a:pt x="180382" y="142312"/>
                  </a:cubicBezTo>
                  <a:cubicBezTo>
                    <a:pt x="114823" y="209252"/>
                    <a:pt x="112836" y="359993"/>
                    <a:pt x="112836" y="376853"/>
                  </a:cubicBezTo>
                  <a:lnTo>
                    <a:pt x="216638" y="376853"/>
                  </a:lnTo>
                  <a:cubicBezTo>
                    <a:pt x="224088" y="376853"/>
                    <a:pt x="230047" y="382803"/>
                    <a:pt x="230047" y="389745"/>
                  </a:cubicBezTo>
                  <a:lnTo>
                    <a:pt x="230047" y="593047"/>
                  </a:lnTo>
                  <a:cubicBezTo>
                    <a:pt x="230047" y="599989"/>
                    <a:pt x="224088" y="605939"/>
                    <a:pt x="216638" y="605939"/>
                  </a:cubicBezTo>
                  <a:lnTo>
                    <a:pt x="13504" y="605939"/>
                  </a:lnTo>
                  <a:cubicBezTo>
                    <a:pt x="6054" y="605939"/>
                    <a:pt x="94" y="599989"/>
                    <a:pt x="94" y="593047"/>
                  </a:cubicBezTo>
                  <a:lnTo>
                    <a:pt x="94" y="387266"/>
                  </a:lnTo>
                  <a:cubicBezTo>
                    <a:pt x="-402" y="365448"/>
                    <a:pt x="-2389" y="168592"/>
                    <a:pt x="99426" y="63966"/>
                  </a:cubicBezTo>
                  <a:cubicBezTo>
                    <a:pt x="137669" y="24793"/>
                    <a:pt x="187335" y="2480"/>
                    <a:pt x="2429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left-quote_59260"/>
            <p:cNvSpPr/>
            <p:nvPr/>
          </p:nvSpPr>
          <p:spPr>
            <a:xfrm rot="10800000">
              <a:off x="10893917" y="5471573"/>
              <a:ext cx="590682" cy="609685"/>
            </a:xfrm>
            <a:custGeom>
              <a:avLst/>
              <a:gdLst>
                <a:gd name="connsiteX0" fmla="*/ 573150 w 587053"/>
                <a:gd name="connsiteY0" fmla="*/ 0 h 605939"/>
                <a:gd name="connsiteX1" fmla="*/ 583081 w 587053"/>
                <a:gd name="connsiteY1" fmla="*/ 3471 h 605939"/>
                <a:gd name="connsiteX2" fmla="*/ 587053 w 587053"/>
                <a:gd name="connsiteY2" fmla="*/ 13388 h 605939"/>
                <a:gd name="connsiteX3" fmla="*/ 587053 w 587053"/>
                <a:gd name="connsiteY3" fmla="*/ 99668 h 605939"/>
                <a:gd name="connsiteX4" fmla="*/ 574639 w 587053"/>
                <a:gd name="connsiteY4" fmla="*/ 112560 h 605939"/>
                <a:gd name="connsiteX5" fmla="*/ 510586 w 587053"/>
                <a:gd name="connsiteY5" fmla="*/ 142312 h 605939"/>
                <a:gd name="connsiteX6" fmla="*/ 443553 w 587053"/>
                <a:gd name="connsiteY6" fmla="*/ 376853 h 605939"/>
                <a:gd name="connsiteX7" fmla="*/ 547330 w 587053"/>
                <a:gd name="connsiteY7" fmla="*/ 376853 h 605939"/>
                <a:gd name="connsiteX8" fmla="*/ 560240 w 587053"/>
                <a:gd name="connsiteY8" fmla="*/ 389745 h 605939"/>
                <a:gd name="connsiteX9" fmla="*/ 560240 w 587053"/>
                <a:gd name="connsiteY9" fmla="*/ 593047 h 605939"/>
                <a:gd name="connsiteX10" fmla="*/ 547330 w 587053"/>
                <a:gd name="connsiteY10" fmla="*/ 605939 h 605939"/>
                <a:gd name="connsiteX11" fmla="*/ 344244 w 587053"/>
                <a:gd name="connsiteY11" fmla="*/ 605939 h 605939"/>
                <a:gd name="connsiteX12" fmla="*/ 330838 w 587053"/>
                <a:gd name="connsiteY12" fmla="*/ 593047 h 605939"/>
                <a:gd name="connsiteX13" fmla="*/ 330838 w 587053"/>
                <a:gd name="connsiteY13" fmla="*/ 387266 h 605939"/>
                <a:gd name="connsiteX14" fmla="*/ 429649 w 587053"/>
                <a:gd name="connsiteY14" fmla="*/ 63966 h 605939"/>
                <a:gd name="connsiteX15" fmla="*/ 573150 w 587053"/>
                <a:gd name="connsiteY15" fmla="*/ 0 h 605939"/>
                <a:gd name="connsiteX16" fmla="*/ 242961 w 587053"/>
                <a:gd name="connsiteY16" fmla="*/ 0 h 605939"/>
                <a:gd name="connsiteX17" fmla="*/ 252397 w 587053"/>
                <a:gd name="connsiteY17" fmla="*/ 3471 h 605939"/>
                <a:gd name="connsiteX18" fmla="*/ 256867 w 587053"/>
                <a:gd name="connsiteY18" fmla="*/ 13388 h 605939"/>
                <a:gd name="connsiteX19" fmla="*/ 256867 w 587053"/>
                <a:gd name="connsiteY19" fmla="*/ 99668 h 605939"/>
                <a:gd name="connsiteX20" fmla="*/ 244451 w 587053"/>
                <a:gd name="connsiteY20" fmla="*/ 112560 h 605939"/>
                <a:gd name="connsiteX21" fmla="*/ 180382 w 587053"/>
                <a:gd name="connsiteY21" fmla="*/ 142312 h 605939"/>
                <a:gd name="connsiteX22" fmla="*/ 112836 w 587053"/>
                <a:gd name="connsiteY22" fmla="*/ 376853 h 605939"/>
                <a:gd name="connsiteX23" fmla="*/ 216638 w 587053"/>
                <a:gd name="connsiteY23" fmla="*/ 376853 h 605939"/>
                <a:gd name="connsiteX24" fmla="*/ 230047 w 587053"/>
                <a:gd name="connsiteY24" fmla="*/ 389745 h 605939"/>
                <a:gd name="connsiteX25" fmla="*/ 230047 w 587053"/>
                <a:gd name="connsiteY25" fmla="*/ 593047 h 605939"/>
                <a:gd name="connsiteX26" fmla="*/ 216638 w 587053"/>
                <a:gd name="connsiteY26" fmla="*/ 605939 h 605939"/>
                <a:gd name="connsiteX27" fmla="*/ 13504 w 587053"/>
                <a:gd name="connsiteY27" fmla="*/ 605939 h 605939"/>
                <a:gd name="connsiteX28" fmla="*/ 94 w 587053"/>
                <a:gd name="connsiteY28" fmla="*/ 593047 h 605939"/>
                <a:gd name="connsiteX29" fmla="*/ 94 w 587053"/>
                <a:gd name="connsiteY29" fmla="*/ 387266 h 605939"/>
                <a:gd name="connsiteX30" fmla="*/ 99426 w 587053"/>
                <a:gd name="connsiteY30" fmla="*/ 63966 h 605939"/>
                <a:gd name="connsiteX31" fmla="*/ 242961 w 587053"/>
                <a:gd name="connsiteY31" fmla="*/ 0 h 6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7053" h="605939">
                  <a:moveTo>
                    <a:pt x="573150" y="0"/>
                  </a:moveTo>
                  <a:cubicBezTo>
                    <a:pt x="577122" y="0"/>
                    <a:pt x="580598" y="992"/>
                    <a:pt x="583081" y="3471"/>
                  </a:cubicBezTo>
                  <a:cubicBezTo>
                    <a:pt x="585563" y="5951"/>
                    <a:pt x="587053" y="9422"/>
                    <a:pt x="587053" y="13388"/>
                  </a:cubicBezTo>
                  <a:lnTo>
                    <a:pt x="587053" y="99668"/>
                  </a:lnTo>
                  <a:cubicBezTo>
                    <a:pt x="587053" y="106610"/>
                    <a:pt x="581591" y="112064"/>
                    <a:pt x="574639" y="112560"/>
                  </a:cubicBezTo>
                  <a:cubicBezTo>
                    <a:pt x="549316" y="114544"/>
                    <a:pt x="528461" y="123965"/>
                    <a:pt x="510586" y="142312"/>
                  </a:cubicBezTo>
                  <a:cubicBezTo>
                    <a:pt x="445539" y="209252"/>
                    <a:pt x="443553" y="359993"/>
                    <a:pt x="443553" y="376853"/>
                  </a:cubicBezTo>
                  <a:lnTo>
                    <a:pt x="547330" y="376853"/>
                  </a:lnTo>
                  <a:cubicBezTo>
                    <a:pt x="554778" y="376853"/>
                    <a:pt x="560240" y="382803"/>
                    <a:pt x="560240" y="389745"/>
                  </a:cubicBezTo>
                  <a:lnTo>
                    <a:pt x="560240" y="593047"/>
                  </a:lnTo>
                  <a:cubicBezTo>
                    <a:pt x="560240" y="599989"/>
                    <a:pt x="554778" y="605939"/>
                    <a:pt x="547330" y="605939"/>
                  </a:cubicBezTo>
                  <a:lnTo>
                    <a:pt x="344244" y="605939"/>
                  </a:lnTo>
                  <a:cubicBezTo>
                    <a:pt x="336796" y="605939"/>
                    <a:pt x="330838" y="599989"/>
                    <a:pt x="330838" y="593047"/>
                  </a:cubicBezTo>
                  <a:lnTo>
                    <a:pt x="330838" y="387266"/>
                  </a:lnTo>
                  <a:cubicBezTo>
                    <a:pt x="330341" y="365448"/>
                    <a:pt x="328355" y="168592"/>
                    <a:pt x="429649" y="63966"/>
                  </a:cubicBezTo>
                  <a:cubicBezTo>
                    <a:pt x="467883" y="24793"/>
                    <a:pt x="517537" y="2480"/>
                    <a:pt x="573150" y="0"/>
                  </a:cubicBezTo>
                  <a:close/>
                  <a:moveTo>
                    <a:pt x="242961" y="0"/>
                  </a:moveTo>
                  <a:cubicBezTo>
                    <a:pt x="246437" y="0"/>
                    <a:pt x="249914" y="992"/>
                    <a:pt x="252397" y="3471"/>
                  </a:cubicBezTo>
                  <a:cubicBezTo>
                    <a:pt x="255377" y="5951"/>
                    <a:pt x="256867" y="9422"/>
                    <a:pt x="256867" y="13388"/>
                  </a:cubicBezTo>
                  <a:lnTo>
                    <a:pt x="256867" y="99668"/>
                  </a:lnTo>
                  <a:cubicBezTo>
                    <a:pt x="256867" y="106610"/>
                    <a:pt x="251404" y="112064"/>
                    <a:pt x="244451" y="112560"/>
                  </a:cubicBezTo>
                  <a:cubicBezTo>
                    <a:pt x="219121" y="114544"/>
                    <a:pt x="197765" y="123965"/>
                    <a:pt x="180382" y="142312"/>
                  </a:cubicBezTo>
                  <a:cubicBezTo>
                    <a:pt x="114823" y="209252"/>
                    <a:pt x="112836" y="359993"/>
                    <a:pt x="112836" y="376853"/>
                  </a:cubicBezTo>
                  <a:lnTo>
                    <a:pt x="216638" y="376853"/>
                  </a:lnTo>
                  <a:cubicBezTo>
                    <a:pt x="224088" y="376853"/>
                    <a:pt x="230047" y="382803"/>
                    <a:pt x="230047" y="389745"/>
                  </a:cubicBezTo>
                  <a:lnTo>
                    <a:pt x="230047" y="593047"/>
                  </a:lnTo>
                  <a:cubicBezTo>
                    <a:pt x="230047" y="599989"/>
                    <a:pt x="224088" y="605939"/>
                    <a:pt x="216638" y="605939"/>
                  </a:cubicBezTo>
                  <a:lnTo>
                    <a:pt x="13504" y="605939"/>
                  </a:lnTo>
                  <a:cubicBezTo>
                    <a:pt x="6054" y="605939"/>
                    <a:pt x="94" y="599989"/>
                    <a:pt x="94" y="593047"/>
                  </a:cubicBezTo>
                  <a:lnTo>
                    <a:pt x="94" y="387266"/>
                  </a:lnTo>
                  <a:cubicBezTo>
                    <a:pt x="-402" y="365448"/>
                    <a:pt x="-2389" y="168592"/>
                    <a:pt x="99426" y="63966"/>
                  </a:cubicBezTo>
                  <a:cubicBezTo>
                    <a:pt x="137669" y="24793"/>
                    <a:pt x="187335" y="2480"/>
                    <a:pt x="2429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本框 16"/>
            <p:cNvSpPr txBox="1"/>
            <p:nvPr/>
          </p:nvSpPr>
          <p:spPr>
            <a:xfrm>
              <a:off x="2683318" y="2084205"/>
              <a:ext cx="7912735" cy="1468755"/>
            </a:xfrm>
            <a:prstGeom prst="rect">
              <a:avLst/>
            </a:prstGeom>
            <a:noFill/>
          </p:spPr>
          <p:txBody>
            <a:bodyPr wrap="square" rtlCol="0">
              <a:noAutofit/>
            </a:bodyPr>
            <a:lstStyle/>
            <a:p>
              <a:pPr indent="508000" algn="just">
                <a:lnSpc>
                  <a:spcPct val="150000"/>
                </a:lnSpc>
                <a:buClrTx/>
                <a:buSzTx/>
                <a:buNone/>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较为系统地学习了统计学的基本概念，包括假设检验、单边t检验、双边t检验、显著水平α、自由度df、</a:t>
              </a:r>
              <a:r>
                <a:rPr lang="en-US" altLang="zh-CN" sz="2000" dirty="0">
                  <a:latin typeface="微软雅黑" panose="020B0503020204020204" charset="-122"/>
                  <a:ea typeface="微软雅黑" panose="020B0503020204020204" charset="-122"/>
                  <a:cs typeface="微软雅黑" panose="020B0503020204020204" charset="-122"/>
                </a:rPr>
                <a:t>t</a:t>
              </a:r>
              <a:r>
                <a:rPr lang="zh-CN" altLang="en-US" sz="2000" dirty="0">
                  <a:latin typeface="微软雅黑" panose="020B0503020204020204" charset="-122"/>
                  <a:ea typeface="微软雅黑" panose="020B0503020204020204" charset="-122"/>
                  <a:cs typeface="微软雅黑" panose="020B0503020204020204" charset="-122"/>
                </a:rPr>
                <a:t>临界值表和</a:t>
              </a:r>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值这部分的知识，计划下周把</a:t>
              </a:r>
              <a:r>
                <a:rPr lang="zh-CN" altLang="en-US" sz="2000" dirty="0">
                  <a:latin typeface="微软雅黑" panose="020B0503020204020204" charset="-122"/>
                  <a:ea typeface="微软雅黑" panose="020B0503020204020204" charset="-122"/>
                  <a:cs typeface="微软雅黑" panose="020B0503020204020204" charset="-122"/>
                </a:rPr>
                <a:t>统计学其余部分看完，最好学习下计量经济学和</a:t>
              </a:r>
              <a:r>
                <a:rPr lang="en-US" altLang="zh-CN" sz="2000" dirty="0">
                  <a:latin typeface="微软雅黑" panose="020B0503020204020204" charset="-122"/>
                  <a:ea typeface="微软雅黑" panose="020B0503020204020204" charset="-122"/>
                  <a:cs typeface="微软雅黑" panose="020B0503020204020204" charset="-122"/>
                </a:rPr>
                <a:t>stata</a:t>
              </a:r>
              <a:r>
                <a:rPr lang="zh-CN" altLang="en-US" sz="2000" dirty="0">
                  <a:latin typeface="微软雅黑" panose="020B0503020204020204" charset="-122"/>
                  <a:ea typeface="微软雅黑" panose="020B0503020204020204" charset="-122"/>
                  <a:cs typeface="微软雅黑" panose="020B0503020204020204" charset="-122"/>
                </a:rPr>
                <a:t>软件。</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03</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56506" y="2687200"/>
              <a:ext cx="1678986" cy="400110"/>
            </a:xfrm>
            <a:prstGeom prst="rect">
              <a:avLst/>
            </a:prstGeom>
            <a:noFill/>
          </p:spPr>
          <p:txBody>
            <a:bodyPr wrap="none" rtlCol="0">
              <a:spAutoFit/>
            </a:bodyPr>
            <a:lstStyle/>
            <a:p>
              <a:pPr algn="ctr"/>
              <a:r>
                <a:rPr lang="en-US" altLang="zh-CN" sz="2000" dirty="0"/>
                <a:t>PART THREE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下周</a:t>
            </a:r>
            <a:r>
              <a:rPr lang="zh-CN" altLang="en-US" sz="4000" b="1" dirty="0"/>
              <a:t>计划</a:t>
            </a:r>
            <a:endParaRPr lang="zh-CN" altLang="en-US" sz="4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4500813"/>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r>
              <a:rPr lang="zh-CN" altLang="en-US" dirty="0"/>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defPPr>
              <a:defRPr lang="zh-CN"/>
            </a:defPPr>
            <a:lvl1pPr algn="ctr">
              <a:defRPr sz="2000" b="1">
                <a:solidFill>
                  <a:schemeClr val="bg1"/>
                </a:solidFill>
              </a:defRPr>
            </a:lvl1pPr>
          </a:lstStyle>
          <a:p>
            <a:pPr algn="ctr"/>
            <a:r>
              <a:rPr lang="zh-CN" altLang="en-US" b="0" dirty="0">
                <a:solidFill>
                  <a:schemeClr val="bg1">
                    <a:lumMod val="50000"/>
                  </a:schemeClr>
                </a:solidFill>
              </a:rPr>
              <a:t>学习</a:t>
            </a:r>
            <a:r>
              <a:rPr lang="zh-CN" altLang="en-US" b="0" dirty="0">
                <a:solidFill>
                  <a:schemeClr val="bg1">
                    <a:lumMod val="50000"/>
                  </a:schemeClr>
                </a:solidFill>
              </a:rPr>
              <a:t>情况</a:t>
            </a:r>
            <a:endParaRPr lang="zh-CN" altLang="en-US" b="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buClrTx/>
              <a:buSzTx/>
              <a:buFontTx/>
            </a:pPr>
            <a:r>
              <a:rPr lang="zh-CN" altLang="en-US" sz="2000" b="1" dirty="0">
                <a:solidFill>
                  <a:schemeClr val="bg1"/>
                </a:solidFill>
                <a:sym typeface="+mn-ea"/>
              </a:rPr>
              <a:t>下周计划</a:t>
            </a:r>
            <a:endParaRPr lang="zh-CN" altLang="en-US" sz="2000" b="1" dirty="0">
              <a:solidFill>
                <a:schemeClr val="bg1"/>
              </a:solidFill>
              <a:sym typeface="+mn-ea"/>
            </a:endParaRPr>
          </a:p>
        </p:txBody>
      </p:sp>
      <p:sp>
        <p:nvSpPr>
          <p:cNvPr id="2" name="文本框 1"/>
          <p:cNvSpPr txBox="1"/>
          <p:nvPr/>
        </p:nvSpPr>
        <p:spPr>
          <a:xfrm>
            <a:off x="2029551" y="700008"/>
            <a:ext cx="2011680" cy="460375"/>
          </a:xfrm>
          <a:prstGeom prst="rect">
            <a:avLst/>
          </a:prstGeom>
          <a:noFill/>
        </p:spPr>
        <p:txBody>
          <a:bodyPr wrap="none" rtlCol="0">
            <a:spAutoFit/>
          </a:bodyPr>
          <a:lstStyle/>
          <a:p>
            <a:r>
              <a:rPr lang="zh-CN" altLang="en-US" sz="2400" b="1" dirty="0">
                <a:solidFill>
                  <a:schemeClr val="accent1"/>
                </a:solidFill>
              </a:rPr>
              <a:t>下周</a:t>
            </a:r>
            <a:r>
              <a:rPr lang="zh-CN" altLang="en-US" sz="2400" b="1" dirty="0">
                <a:solidFill>
                  <a:schemeClr val="accent1"/>
                </a:solidFill>
              </a:rPr>
              <a:t>学习计划</a:t>
            </a:r>
            <a:endParaRPr lang="zh-CN" altLang="en-US" sz="2400" b="1" dirty="0">
              <a:solidFill>
                <a:schemeClr val="accent1"/>
              </a:solidFill>
            </a:endParaRPr>
          </a:p>
        </p:txBody>
      </p:sp>
      <p:sp>
        <p:nvSpPr>
          <p:cNvPr id="8" name="文本框 7"/>
          <p:cNvSpPr txBox="1"/>
          <p:nvPr/>
        </p:nvSpPr>
        <p:spPr>
          <a:xfrm>
            <a:off x="2728427" y="2007705"/>
            <a:ext cx="8235947" cy="1476375"/>
          </a:xfrm>
          <a:prstGeom prst="rect">
            <a:avLst/>
          </a:prstGeom>
          <a:noFill/>
        </p:spPr>
        <p:txBody>
          <a:bodyPr wrap="square" rtlCol="0">
            <a:sp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（1）阅读</a:t>
            </a:r>
            <a:r>
              <a:rPr lang="zh-CN" altLang="en-US" sz="2000" dirty="0">
                <a:latin typeface="微软雅黑" panose="020B0503020204020204" charset="-122"/>
                <a:ea typeface="微软雅黑" panose="020B0503020204020204" charset="-122"/>
                <a:cs typeface="微软雅黑" panose="020B0503020204020204" charset="-122"/>
                <a:sym typeface="+mn-ea"/>
              </a:rPr>
              <a:t>人车交互实验相关的文献；</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）了解文献中</a:t>
            </a:r>
            <a:r>
              <a:rPr lang="zh-CN" altLang="en-US" sz="2000" dirty="0">
                <a:sym typeface="+mn-ea"/>
              </a:rPr>
              <a:t>所涉及的相关分析方法</a:t>
            </a:r>
            <a:r>
              <a:rPr lang="zh-CN" altLang="en-US" sz="2000" dirty="0">
                <a:sym typeface="+mn-ea"/>
              </a:rPr>
              <a:t>和模型；</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）继续学习统计学基本概念和相关</a:t>
            </a:r>
            <a:r>
              <a:rPr lang="zh-CN" altLang="en-US" sz="2000" dirty="0">
                <a:latin typeface="微软雅黑" panose="020B0503020204020204" charset="-122"/>
                <a:ea typeface="微软雅黑" panose="020B0503020204020204" charset="-122"/>
                <a:cs typeface="微软雅黑" panose="020B0503020204020204" charset="-122"/>
                <a:sym typeface="+mn-ea"/>
              </a:rPr>
              <a:t>软件</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85895" y="2420620"/>
            <a:ext cx="4293870" cy="1008380"/>
          </a:xfrm>
          <a:prstGeom prst="rect">
            <a:avLst/>
          </a:prstGeom>
          <a:noFill/>
        </p:spPr>
        <p:txBody>
          <a:bodyPr wrap="none" rtlCol="0">
            <a:noAutofit/>
          </a:bodyPr>
          <a:lstStyle/>
          <a:p>
            <a:pPr algn="ctr"/>
            <a:r>
              <a:rPr lang="zh-CN" altLang="en-US" sz="4800" b="1" spc="300" dirty="0"/>
              <a:t>感谢</a:t>
            </a:r>
            <a:r>
              <a:rPr lang="zh-CN" altLang="en-US" sz="4800" b="1" spc="300" dirty="0"/>
              <a:t>观看！</a:t>
            </a:r>
            <a:endParaRPr lang="zh-CN" altLang="en-US" sz="48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p:nvGrpSpPr>
        <p:grpSpPr>
          <a:xfrm>
            <a:off x="1186290" y="1216507"/>
            <a:ext cx="2917372" cy="402032"/>
            <a:chOff x="1741714" y="1550225"/>
            <a:chExt cx="2917372" cy="402032"/>
          </a:xfrm>
        </p:grpSpPr>
        <p:sp>
          <p:nvSpPr>
            <p:cNvPr id="2" name="文本框 1"/>
            <p:cNvSpPr txBox="1"/>
            <p:nvPr/>
          </p:nvSpPr>
          <p:spPr>
            <a:xfrm>
              <a:off x="3083157" y="1550225"/>
              <a:ext cx="1343316" cy="369332"/>
            </a:xfrm>
            <a:prstGeom prst="rect">
              <a:avLst/>
            </a:prstGeom>
            <a:noFill/>
          </p:spPr>
          <p:txBody>
            <a:bodyPr wrap="none" rtlCol="0">
              <a:spAutoFit/>
            </a:bodyPr>
            <a:lstStyle/>
            <a:p>
              <a:r>
                <a:rPr lang="en-US" altLang="zh-CN" spc="300" dirty="0">
                  <a:solidFill>
                    <a:schemeClr val="tx1">
                      <a:lumMod val="50000"/>
                      <a:lumOff val="50000"/>
                    </a:schemeClr>
                  </a:solidFill>
                </a:rPr>
                <a:t>Content</a:t>
              </a:r>
              <a:endParaRPr lang="zh-CN" altLang="en-US" spc="300" dirty="0">
                <a:solidFill>
                  <a:schemeClr val="tx1">
                    <a:lumMod val="50000"/>
                    <a:lumOff val="50000"/>
                  </a:schemeClr>
                </a:solidFill>
              </a:endParaRPr>
            </a:p>
          </p:txBody>
        </p:sp>
        <p:cxnSp>
          <p:nvCxnSpPr>
            <p:cNvPr id="4" name="直接连接符 3"/>
            <p:cNvCxnSpPr/>
            <p:nvPr/>
          </p:nvCxnSpPr>
          <p:spPr>
            <a:xfrm>
              <a:off x="1741714" y="1952257"/>
              <a:ext cx="29173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custDataLst>
              <p:tags r:id="rId1"/>
            </p:custDataLst>
          </p:nvPr>
        </p:nvGrpSpPr>
        <p:grpSpPr>
          <a:xfrm>
            <a:off x="4544825" y="2351862"/>
            <a:ext cx="3598545" cy="2755599"/>
            <a:chOff x="2169942" y="2122010"/>
            <a:chExt cx="3598545" cy="2755599"/>
          </a:xfrm>
        </p:grpSpPr>
        <p:grpSp>
          <p:nvGrpSpPr>
            <p:cNvPr id="14" name="组合 13"/>
            <p:cNvGrpSpPr/>
            <p:nvPr/>
          </p:nvGrpSpPr>
          <p:grpSpPr>
            <a:xfrm>
              <a:off x="2169942" y="2122010"/>
              <a:ext cx="3598545" cy="583565"/>
              <a:chOff x="2169942" y="2126482"/>
              <a:chExt cx="3598545" cy="583565"/>
            </a:xfrm>
          </p:grpSpPr>
          <p:sp>
            <p:nvSpPr>
              <p:cNvPr id="9" name="平行四边形 8"/>
              <p:cNvSpPr/>
              <p:nvPr>
                <p:custDataLst>
                  <p:tags r:id="rId2"/>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custDataLst>
                  <p:tags r:id="rId3"/>
                </p:custDataLst>
              </p:nvPr>
            </p:nvSpPr>
            <p:spPr>
              <a:xfrm>
                <a:off x="2195342" y="2126482"/>
                <a:ext cx="691215" cy="583565"/>
              </a:xfrm>
              <a:prstGeom prst="rect">
                <a:avLst/>
              </a:prstGeom>
              <a:noFill/>
            </p:spPr>
            <p:txBody>
              <a:bodyPr wrap="square" rtlCol="0">
                <a:spAutoFit/>
              </a:bodyPr>
              <a:lstStyle/>
              <a:p>
                <a:pPr algn="ctr"/>
                <a:r>
                  <a:rPr lang="en-US" altLang="zh-CN" sz="3200" b="1" dirty="0"/>
                  <a:t>01</a:t>
                </a:r>
                <a:endParaRPr lang="zh-CN" altLang="en-US" sz="3200" b="1" dirty="0"/>
              </a:p>
            </p:txBody>
          </p:sp>
          <p:sp>
            <p:nvSpPr>
              <p:cNvPr id="11" name="文本框 10"/>
              <p:cNvSpPr txBox="1"/>
              <p:nvPr>
                <p:custDataLst>
                  <p:tags r:id="rId4"/>
                </p:custDataLst>
              </p:nvPr>
            </p:nvSpPr>
            <p:spPr>
              <a:xfrm>
                <a:off x="3097042" y="2168392"/>
                <a:ext cx="2671445" cy="489585"/>
              </a:xfrm>
              <a:prstGeom prst="rect">
                <a:avLst/>
              </a:prstGeom>
              <a:noFill/>
            </p:spPr>
            <p:txBody>
              <a:bodyPr wrap="square" rtlCol="0">
                <a:noAutofit/>
              </a:bodyPr>
              <a:lstStyle/>
              <a:p>
                <a:r>
                  <a:rPr lang="zh-CN" altLang="en-US" sz="2800" b="1" dirty="0"/>
                  <a:t>文献阅读</a:t>
                </a:r>
                <a:endParaRPr lang="zh-CN" altLang="en-US" sz="2800" b="1" dirty="0"/>
              </a:p>
            </p:txBody>
          </p:sp>
        </p:grpSp>
        <p:grpSp>
          <p:nvGrpSpPr>
            <p:cNvPr id="19" name="组合 18"/>
            <p:cNvGrpSpPr/>
            <p:nvPr/>
          </p:nvGrpSpPr>
          <p:grpSpPr>
            <a:xfrm>
              <a:off x="2195342" y="3208027"/>
              <a:ext cx="3572510" cy="588010"/>
              <a:chOff x="2169942" y="2126482"/>
              <a:chExt cx="3572510" cy="588010"/>
            </a:xfrm>
          </p:grpSpPr>
          <p:sp>
            <p:nvSpPr>
              <p:cNvPr id="20" name="平行四边形 19"/>
              <p:cNvSpPr/>
              <p:nvPr>
                <p:custDataLst>
                  <p:tags r:id="rId5"/>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custDataLst>
                  <p:tags r:id="rId6"/>
                </p:custDataLst>
              </p:nvPr>
            </p:nvSpPr>
            <p:spPr>
              <a:xfrm>
                <a:off x="2198685" y="2126482"/>
                <a:ext cx="684530" cy="583565"/>
              </a:xfrm>
              <a:prstGeom prst="rect">
                <a:avLst/>
              </a:prstGeom>
              <a:noFill/>
            </p:spPr>
            <p:txBody>
              <a:bodyPr wrap="square" rtlCol="0">
                <a:spAutoFit/>
              </a:bodyPr>
              <a:lstStyle/>
              <a:p>
                <a:pPr algn="ctr"/>
                <a:r>
                  <a:rPr lang="en-US" altLang="zh-CN" sz="3200" b="1" dirty="0"/>
                  <a:t>02</a:t>
                </a:r>
                <a:endParaRPr lang="zh-CN" altLang="en-US" sz="3200" b="1" dirty="0"/>
              </a:p>
            </p:txBody>
          </p:sp>
          <p:sp>
            <p:nvSpPr>
              <p:cNvPr id="29" name="文本框 28"/>
              <p:cNvSpPr txBox="1"/>
              <p:nvPr>
                <p:custDataLst>
                  <p:tags r:id="rId7"/>
                </p:custDataLst>
              </p:nvPr>
            </p:nvSpPr>
            <p:spPr>
              <a:xfrm>
                <a:off x="3071007" y="2144262"/>
                <a:ext cx="2671445" cy="570230"/>
              </a:xfrm>
              <a:prstGeom prst="rect">
                <a:avLst/>
              </a:prstGeom>
              <a:noFill/>
            </p:spPr>
            <p:txBody>
              <a:bodyPr wrap="none" rtlCol="0">
                <a:noAutofit/>
              </a:bodyPr>
              <a:lstStyle/>
              <a:p>
                <a:r>
                  <a:rPr lang="zh-CN" altLang="en-US" sz="2800" b="1" dirty="0"/>
                  <a:t>学习</a:t>
                </a:r>
                <a:r>
                  <a:rPr lang="zh-CN" altLang="en-US" sz="2800" b="1" dirty="0"/>
                  <a:t>情况</a:t>
                </a:r>
                <a:endParaRPr lang="zh-CN" altLang="en-US" sz="2800" b="1" dirty="0"/>
              </a:p>
            </p:txBody>
          </p:sp>
        </p:grpSp>
        <p:grpSp>
          <p:nvGrpSpPr>
            <p:cNvPr id="48" name="组合 47"/>
            <p:cNvGrpSpPr/>
            <p:nvPr/>
          </p:nvGrpSpPr>
          <p:grpSpPr>
            <a:xfrm>
              <a:off x="2220742" y="4294044"/>
              <a:ext cx="3547110" cy="583565"/>
              <a:chOff x="2169942" y="2126482"/>
              <a:chExt cx="3547110" cy="583565"/>
            </a:xfrm>
          </p:grpSpPr>
          <p:sp>
            <p:nvSpPr>
              <p:cNvPr id="49" name="平行四边形 48"/>
              <p:cNvSpPr/>
              <p:nvPr>
                <p:custDataLst>
                  <p:tags r:id="rId8"/>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文本框 49"/>
              <p:cNvSpPr txBox="1"/>
              <p:nvPr>
                <p:custDataLst>
                  <p:tags r:id="rId9"/>
                </p:custDataLst>
              </p:nvPr>
            </p:nvSpPr>
            <p:spPr>
              <a:xfrm>
                <a:off x="2198685" y="2126482"/>
                <a:ext cx="684530" cy="583565"/>
              </a:xfrm>
              <a:prstGeom prst="rect">
                <a:avLst/>
              </a:prstGeom>
              <a:noFill/>
            </p:spPr>
            <p:txBody>
              <a:bodyPr wrap="square" rtlCol="0">
                <a:spAutoFit/>
              </a:bodyPr>
              <a:lstStyle/>
              <a:p>
                <a:pPr algn="ctr"/>
                <a:r>
                  <a:rPr lang="en-US" altLang="zh-CN" sz="3200" b="1" dirty="0"/>
                  <a:t>03</a:t>
                </a:r>
                <a:endParaRPr lang="zh-CN" altLang="en-US" sz="3200" b="1" dirty="0"/>
              </a:p>
            </p:txBody>
          </p:sp>
          <p:sp>
            <p:nvSpPr>
              <p:cNvPr id="51" name="文本框 50"/>
              <p:cNvSpPr txBox="1"/>
              <p:nvPr>
                <p:custDataLst>
                  <p:tags r:id="rId10"/>
                </p:custDataLst>
              </p:nvPr>
            </p:nvSpPr>
            <p:spPr>
              <a:xfrm>
                <a:off x="3044972" y="2158232"/>
                <a:ext cx="2672080" cy="550545"/>
              </a:xfrm>
              <a:prstGeom prst="rect">
                <a:avLst/>
              </a:prstGeom>
              <a:noFill/>
            </p:spPr>
            <p:txBody>
              <a:bodyPr wrap="none" rtlCol="0">
                <a:noAutofit/>
              </a:bodyPr>
              <a:lstStyle/>
              <a:p>
                <a:r>
                  <a:rPr lang="zh-CN" altLang="en-US" sz="2800" b="1" dirty="0"/>
                  <a:t>下周</a:t>
                </a:r>
                <a:r>
                  <a:rPr lang="zh-CN" altLang="en-US" sz="2800" b="1" dirty="0"/>
                  <a:t>计划</a:t>
                </a:r>
                <a:endParaRPr lang="zh-CN" altLang="en-US" sz="2800" b="1" dirty="0"/>
              </a:p>
            </p:txBody>
          </p:sp>
        </p:grpSp>
      </p:grpSp>
      <p:sp>
        <p:nvSpPr>
          <p:cNvPr id="101" name="文本框 100"/>
          <p:cNvSpPr txBox="1"/>
          <p:nvPr/>
        </p:nvSpPr>
        <p:spPr>
          <a:xfrm>
            <a:off x="1153568" y="753985"/>
            <a:ext cx="1415772" cy="830997"/>
          </a:xfrm>
          <a:prstGeom prst="rect">
            <a:avLst/>
          </a:prstGeom>
          <a:noFill/>
        </p:spPr>
        <p:txBody>
          <a:bodyPr wrap="none" rtlCol="0">
            <a:spAutoFit/>
          </a:bodyPr>
          <a:lstStyle/>
          <a:p>
            <a:r>
              <a:rPr lang="zh-CN" altLang="en-US" sz="4800" b="1" dirty="0">
                <a:solidFill>
                  <a:schemeClr val="accent1"/>
                </a:solidFill>
              </a:rPr>
              <a:t>目录</a:t>
            </a:r>
            <a:endParaRPr lang="zh-CN" altLang="en-US" sz="4800" b="1"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9" y="1137344"/>
            <a:ext cx="1322798" cy="1200329"/>
          </a:xfrm>
          <a:prstGeom prst="rect">
            <a:avLst/>
          </a:prstGeom>
          <a:noFill/>
        </p:spPr>
        <p:txBody>
          <a:bodyPr wrap="none" rtlCol="0">
            <a:spAutoFit/>
          </a:bodyPr>
          <a:lstStyle/>
          <a:p>
            <a:pPr algn="ctr"/>
            <a:r>
              <a:rPr lang="en-US" altLang="zh-CN" sz="7200" b="1" dirty="0">
                <a:solidFill>
                  <a:schemeClr val="accent1"/>
                </a:solidFill>
              </a:rPr>
              <a:t>01</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75129" y="2687200"/>
              <a:ext cx="1441741" cy="400110"/>
            </a:xfrm>
            <a:prstGeom prst="rect">
              <a:avLst/>
            </a:prstGeom>
            <a:noFill/>
          </p:spPr>
          <p:txBody>
            <a:bodyPr wrap="none" rtlCol="0">
              <a:spAutoFit/>
            </a:bodyPr>
            <a:lstStyle/>
            <a:p>
              <a:pPr algn="ctr"/>
              <a:r>
                <a:rPr lang="en-US" altLang="zh-CN" sz="2000" dirty="0"/>
                <a:t>PART ONE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文献阅读</a:t>
            </a:r>
            <a:endParaRPr lang="zh-CN" altLang="en-US"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8999855" y="1308735"/>
            <a:ext cx="3192145" cy="5549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学习</a:t>
            </a:r>
            <a:r>
              <a:rPr lang="zh-CN" altLang="en-US" sz="2000" dirty="0">
                <a:solidFill>
                  <a:schemeClr val="bg1">
                    <a:lumMod val="50000"/>
                  </a:schemeClr>
                </a:solidFill>
              </a:rPr>
              <a:t>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474595" cy="460375"/>
          </a:xfrm>
          <a:prstGeom prst="rect">
            <a:avLst/>
          </a:prstGeom>
          <a:noFill/>
        </p:spPr>
        <p:txBody>
          <a:bodyPr wrap="none" rtlCol="0">
            <a:spAutoFit/>
          </a:bodyPr>
          <a:lstStyle/>
          <a:p>
            <a:r>
              <a:rPr lang="en-US" altLang="zh-CN" sz="2400" b="1" dirty="0">
                <a:solidFill>
                  <a:schemeClr val="accent1"/>
                </a:solidFill>
              </a:rPr>
              <a:t>1.1</a:t>
            </a:r>
            <a:r>
              <a:rPr lang="zh-CN" altLang="en-US" sz="2400" b="1" dirty="0">
                <a:solidFill>
                  <a:schemeClr val="accent1"/>
                </a:solidFill>
              </a:rPr>
              <a:t>文献基本信息</a:t>
            </a:r>
            <a:endParaRPr lang="zh-CN" altLang="en-US" sz="2400" b="1" dirty="0">
              <a:solidFill>
                <a:schemeClr val="accent1"/>
              </a:solidFill>
            </a:endParaRPr>
          </a:p>
        </p:txBody>
      </p:sp>
      <p:sp>
        <p:nvSpPr>
          <p:cNvPr id="22" name="文本框 21"/>
          <p:cNvSpPr txBox="1"/>
          <p:nvPr/>
        </p:nvSpPr>
        <p:spPr>
          <a:xfrm>
            <a:off x="8999220" y="1687195"/>
            <a:ext cx="3176270" cy="150431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sz="2000" dirty="0">
                <a:solidFill>
                  <a:schemeClr val="bg1"/>
                </a:solidFill>
              </a:rPr>
              <a:t>自动驾驶汽车、风险</a:t>
            </a:r>
            <a:r>
              <a:rPr lang="zh-CN" altLang="en-US" sz="2000" dirty="0">
                <a:solidFill>
                  <a:schemeClr val="bg1"/>
                </a:solidFill>
              </a:rPr>
              <a:t>感知和保险需求：中国的一项个人调查</a:t>
            </a:r>
            <a:endParaRPr lang="zh-CN" altLang="en-US" sz="2000" dirty="0">
              <a:solidFill>
                <a:schemeClr val="bg1"/>
              </a:solidFill>
            </a:endParaRPr>
          </a:p>
        </p:txBody>
      </p:sp>
      <p:sp>
        <p:nvSpPr>
          <p:cNvPr id="18" name="文本框 17"/>
          <p:cNvSpPr txBox="1"/>
          <p:nvPr>
            <p:custDataLst>
              <p:tags r:id="rId1"/>
            </p:custDataLst>
          </p:nvPr>
        </p:nvSpPr>
        <p:spPr>
          <a:xfrm>
            <a:off x="8999220" y="3565525"/>
            <a:ext cx="3184525"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sz="2000" dirty="0">
                <a:solidFill>
                  <a:schemeClr val="bg1"/>
                </a:solidFill>
                <a:sym typeface="+mn-ea"/>
              </a:rPr>
              <a:t>Transportation Research Part A</a:t>
            </a:r>
            <a:endParaRPr lang="en-US" altLang="zh-CN" sz="2000" dirty="0">
              <a:solidFill>
                <a:schemeClr val="bg1"/>
              </a:solidFill>
              <a:sym typeface="+mn-ea"/>
            </a:endParaRPr>
          </a:p>
        </p:txBody>
      </p:sp>
      <p:sp>
        <p:nvSpPr>
          <p:cNvPr id="6" name="文本框 5"/>
          <p:cNvSpPr txBox="1"/>
          <p:nvPr>
            <p:custDataLst>
              <p:tags r:id="rId2"/>
            </p:custDataLst>
          </p:nvPr>
        </p:nvSpPr>
        <p:spPr>
          <a:xfrm>
            <a:off x="8999220" y="4993640"/>
            <a:ext cx="3178810" cy="677545"/>
          </a:xfrm>
          <a:prstGeom prst="rect">
            <a:avLst/>
          </a:prstGeom>
          <a:noFill/>
        </p:spPr>
        <p:txBody>
          <a:bodyPr wrap="square" rtlCol="0">
            <a:noAutofit/>
          </a:bodyPr>
          <a:p>
            <a:pPr>
              <a:lnSpc>
                <a:spcPct val="150000"/>
              </a:lnSpc>
            </a:pPr>
            <a:r>
              <a:rPr lang="zh-CN" altLang="en-US" sz="2000" b="1" dirty="0">
                <a:solidFill>
                  <a:schemeClr val="bg1"/>
                </a:solidFill>
              </a:rPr>
              <a:t>时间：</a:t>
            </a:r>
            <a:r>
              <a:rPr lang="en-US" altLang="zh-CN" sz="2000" dirty="0">
                <a:solidFill>
                  <a:schemeClr val="bg1"/>
                </a:solidFill>
                <a:sym typeface="+mn-ea"/>
              </a:rPr>
              <a:t>2019</a:t>
            </a:r>
            <a:endParaRPr lang="zh-CN" altLang="en-US" sz="2000" dirty="0">
              <a:solidFill>
                <a:schemeClr val="bg1"/>
              </a:solidFill>
            </a:endParaRPr>
          </a:p>
        </p:txBody>
      </p:sp>
      <p:pic>
        <p:nvPicPr>
          <p:cNvPr id="3" name="图片 2" descr="论文名称（主观）"/>
          <p:cNvPicPr>
            <a:picLocks noChangeAspect="1"/>
          </p:cNvPicPr>
          <p:nvPr/>
        </p:nvPicPr>
        <p:blipFill>
          <a:blip r:embed="rId3"/>
          <a:stretch>
            <a:fillRect/>
          </a:stretch>
        </p:blipFill>
        <p:spPr>
          <a:xfrm>
            <a:off x="1635125" y="1309370"/>
            <a:ext cx="7364095" cy="55479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864995" cy="460375"/>
          </a:xfrm>
          <a:prstGeom prst="rect">
            <a:avLst/>
          </a:prstGeom>
          <a:noFill/>
        </p:spPr>
        <p:txBody>
          <a:bodyPr wrap="none" rtlCol="0">
            <a:spAutoFit/>
          </a:bodyPr>
          <a:lstStyle/>
          <a:p>
            <a:r>
              <a:rPr lang="en-US" altLang="zh-CN" sz="2400" b="1" dirty="0">
                <a:solidFill>
                  <a:schemeClr val="accent1"/>
                </a:solidFill>
              </a:rPr>
              <a:t>1.2</a:t>
            </a:r>
            <a:r>
              <a:rPr lang="zh-CN" altLang="en-US" sz="2400" b="1" dirty="0">
                <a:solidFill>
                  <a:schemeClr val="accent1"/>
                </a:solidFill>
              </a:rPr>
              <a:t>整体框架</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21" name="组合 20"/>
          <p:cNvGrpSpPr/>
          <p:nvPr/>
        </p:nvGrpSpPr>
        <p:grpSpPr>
          <a:xfrm>
            <a:off x="2268855" y="1421765"/>
            <a:ext cx="8630285" cy="5188583"/>
            <a:chOff x="5478596" y="934467"/>
            <a:chExt cx="6920959" cy="3422660"/>
          </a:xfrm>
        </p:grpSpPr>
        <p:grpSp>
          <p:nvGrpSpPr>
            <p:cNvPr id="3" name="组合 2"/>
            <p:cNvGrpSpPr/>
            <p:nvPr/>
          </p:nvGrpSpPr>
          <p:grpSpPr>
            <a:xfrm>
              <a:off x="5478596" y="934467"/>
              <a:ext cx="6920959" cy="3422660"/>
              <a:chOff x="699231" y="934467"/>
              <a:chExt cx="6920959" cy="3422660"/>
            </a:xfrm>
          </p:grpSpPr>
          <p:sp>
            <p:nvSpPr>
              <p:cNvPr id="26" name="矩形: 圆角 25"/>
              <p:cNvSpPr/>
              <p:nvPr/>
            </p:nvSpPr>
            <p:spPr>
              <a:xfrm>
                <a:off x="1349115" y="1034322"/>
                <a:ext cx="3867462" cy="3207895"/>
              </a:xfrm>
              <a:prstGeom prst="roundRect">
                <a:avLst>
                  <a:gd name="adj" fmla="val 49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圆角 26"/>
              <p:cNvSpPr/>
              <p:nvPr/>
            </p:nvSpPr>
            <p:spPr>
              <a:xfrm>
                <a:off x="699231" y="934467"/>
                <a:ext cx="6920959" cy="3422660"/>
              </a:xfrm>
              <a:prstGeom prst="roundRect">
                <a:avLst>
                  <a:gd name="adj" fmla="val 4985"/>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3" name="文本框 22"/>
            <p:cNvSpPr txBox="1"/>
            <p:nvPr/>
          </p:nvSpPr>
          <p:spPr>
            <a:xfrm>
              <a:off x="6336674" y="1139253"/>
              <a:ext cx="184731" cy="769441"/>
            </a:xfrm>
            <a:prstGeom prst="rect">
              <a:avLst/>
            </a:prstGeom>
            <a:noFill/>
          </p:spPr>
          <p:txBody>
            <a:bodyPr wrap="square" rtlCol="0">
              <a:spAutoFit/>
            </a:bodyPr>
            <a:p>
              <a:endParaRPr lang="zh-CN" altLang="en-US" sz="4400" b="1" dirty="0">
                <a:solidFill>
                  <a:srgbClr val="4472C4"/>
                </a:solidFill>
              </a:endParaRPr>
            </a:p>
          </p:txBody>
        </p:sp>
        <p:sp>
          <p:nvSpPr>
            <p:cNvPr id="24" name="文本框 23"/>
            <p:cNvSpPr txBox="1"/>
            <p:nvPr/>
          </p:nvSpPr>
          <p:spPr>
            <a:xfrm>
              <a:off x="5479128" y="1034350"/>
              <a:ext cx="6817241" cy="3262041"/>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本文从个人消费者的角度研究自动驾驶汽车的风险感知及其对保险需求的影响。</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文章分为六个</a:t>
              </a:r>
              <a:r>
                <a:rPr lang="zh-CN" altLang="en-US" sz="2000" dirty="0">
                  <a:latin typeface="微软雅黑" panose="020B0503020204020204" charset="-122"/>
                  <a:ea typeface="微软雅黑" panose="020B0503020204020204" charset="-122"/>
                  <a:cs typeface="微软雅黑" panose="020B0503020204020204" charset="-122"/>
                </a:rPr>
                <a:t>部分：</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a:t>
              </a:r>
              <a:r>
                <a:rPr lang="zh-CN" altLang="en-US" sz="2000" dirty="0">
                  <a:latin typeface="微软雅黑" panose="020B0503020204020204" charset="-122"/>
                  <a:ea typeface="微软雅黑" panose="020B0503020204020204" charset="-122"/>
                  <a:cs typeface="微软雅黑" panose="020B0503020204020204" charset="-122"/>
                </a:rPr>
                <a:t>一部分介绍了自动驾驶汽车和保险需求的发展情况。</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a:t>
              </a:r>
              <a:r>
                <a:rPr lang="zh-CN" altLang="en-US" sz="2000" dirty="0">
                  <a:latin typeface="微软雅黑" panose="020B0503020204020204" charset="-122"/>
                  <a:ea typeface="微软雅黑" panose="020B0503020204020204" charset="-122"/>
                  <a:cs typeface="微软雅黑" panose="020B0503020204020204" charset="-122"/>
                </a:rPr>
                <a:t>二部分总结了有关自动驾驶汽车保险和保险需求的主要文献。</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a:t>
              </a:r>
              <a:r>
                <a:rPr lang="zh-CN" altLang="en-US" sz="2000" dirty="0">
                  <a:latin typeface="微软雅黑" panose="020B0503020204020204" charset="-122"/>
                  <a:ea typeface="微软雅黑" panose="020B0503020204020204" charset="-122"/>
                  <a:cs typeface="微软雅黑" panose="020B0503020204020204" charset="-122"/>
                </a:rPr>
                <a:t>三部分介绍了自动驾驶汽车在中国的发展背景以及自动驾驶汽车保险对中国未来的重要性。</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a:t>
              </a:r>
              <a:r>
                <a:rPr lang="zh-CN" altLang="en-US" sz="2000" dirty="0">
                  <a:latin typeface="微软雅黑" panose="020B0503020204020204" charset="-122"/>
                  <a:ea typeface="微软雅黑" panose="020B0503020204020204" charset="-122"/>
                  <a:cs typeface="微软雅黑" panose="020B0503020204020204" charset="-122"/>
                </a:rPr>
                <a:t>四部分介绍了数据和方法。</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a:t>
              </a:r>
              <a:r>
                <a:rPr lang="zh-CN" altLang="en-US" sz="2000" dirty="0">
                  <a:latin typeface="微软雅黑" panose="020B0503020204020204" charset="-122"/>
                  <a:ea typeface="微软雅黑" panose="020B0503020204020204" charset="-122"/>
                  <a:cs typeface="微软雅黑" panose="020B0503020204020204" charset="-122"/>
                </a:rPr>
                <a:t>五部分介绍了主要结果并讨论了统计上的显著因素。</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a:t>
              </a:r>
              <a:r>
                <a:rPr lang="zh-CN" altLang="en-US" sz="2000" dirty="0">
                  <a:latin typeface="微软雅黑" panose="020B0503020204020204" charset="-122"/>
                  <a:ea typeface="微软雅黑" panose="020B0503020204020204" charset="-122"/>
                  <a:cs typeface="微软雅黑" panose="020B0503020204020204" charset="-122"/>
                </a:rPr>
                <a:t>六部分总结。</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864995" cy="460375"/>
          </a:xfrm>
          <a:prstGeom prst="rect">
            <a:avLst/>
          </a:prstGeom>
          <a:noFill/>
        </p:spPr>
        <p:txBody>
          <a:bodyPr wrap="none" rtlCol="0">
            <a:spAutoFit/>
          </a:bodyPr>
          <a:lstStyle/>
          <a:p>
            <a:r>
              <a:rPr lang="en-US" altLang="zh-CN" sz="2400" b="1" dirty="0">
                <a:solidFill>
                  <a:schemeClr val="accent1"/>
                </a:solidFill>
              </a:rPr>
              <a:t>1.3</a:t>
            </a:r>
            <a:r>
              <a:rPr lang="zh-CN" altLang="en-US" sz="2400" b="1" dirty="0">
                <a:solidFill>
                  <a:schemeClr val="accent1"/>
                </a:solidFill>
              </a:rPr>
              <a:t>调查</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pic>
        <p:nvPicPr>
          <p:cNvPr id="3" name="图片 2" descr="表2"/>
          <p:cNvPicPr>
            <a:picLocks noChangeAspect="1"/>
          </p:cNvPicPr>
          <p:nvPr/>
        </p:nvPicPr>
        <p:blipFill>
          <a:blip r:embed="rId2"/>
          <a:stretch>
            <a:fillRect/>
          </a:stretch>
        </p:blipFill>
        <p:spPr>
          <a:xfrm>
            <a:off x="2041525" y="1308100"/>
            <a:ext cx="9392920" cy="5350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864995" cy="460375"/>
          </a:xfrm>
          <a:prstGeom prst="rect">
            <a:avLst/>
          </a:prstGeom>
          <a:noFill/>
        </p:spPr>
        <p:txBody>
          <a:bodyPr wrap="none" rtlCol="0">
            <a:spAutoFit/>
          </a:bodyPr>
          <a:lstStyle/>
          <a:p>
            <a:r>
              <a:rPr lang="en-US" altLang="zh-CN" sz="2400" b="1" dirty="0">
                <a:solidFill>
                  <a:schemeClr val="accent1"/>
                </a:solidFill>
              </a:rPr>
              <a:t>1.3</a:t>
            </a:r>
            <a:r>
              <a:rPr lang="zh-CN" altLang="en-US" sz="2400" b="1" dirty="0">
                <a:solidFill>
                  <a:schemeClr val="accent1"/>
                </a:solidFill>
              </a:rPr>
              <a:t>调查</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1308100"/>
            <a:ext cx="9790430" cy="513270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在线调查是通过中国的一家网络调查公司进行的。</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该调查在一周内对1164名18岁及以上人士进行了有用的回答。</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制定问卷调查保险消费者的风险</a:t>
            </a:r>
            <a:r>
              <a:rPr lang="zh-CN" altLang="en-US" sz="2000" dirty="0"/>
              <a:t>感知及调整汽车需求的主观意愿。针对目标人群，参与者必须拥有（或曾经拥有）汽车，并有在中国购买汽车保险的经验。</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为了获得更可靠的结果，调查问卷采用了</a:t>
            </a:r>
            <a:r>
              <a:rPr lang="zh-CN" altLang="en-US" sz="2000" b="1" dirty="0">
                <a:sym typeface="+mn-ea"/>
              </a:rPr>
              <a:t>SAE的汽车分类</a:t>
            </a:r>
            <a:r>
              <a:rPr lang="zh-CN" altLang="en-US" sz="2000" dirty="0">
                <a:sym typeface="+mn-ea"/>
              </a:rPr>
              <a:t>。并对样本的人口进行</a:t>
            </a:r>
            <a:r>
              <a:rPr lang="zh-CN" altLang="en-US" sz="2000" dirty="0">
                <a:sym typeface="+mn-ea"/>
              </a:rPr>
              <a:t>了统计细分。</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调查网站的前面介绍了各个级别自动驾驶汽车的特点，后面是调查问卷，分为三个主要主题：</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第一部分涉及对自动驾驶汽车的熟悉程度和关注点；</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第二部分是参与者的投保经历以及市场上自动驾驶汽车保险的调整；</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第三部分涉及参与者的个人信息。</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2039620" y="1569720"/>
            <a:ext cx="9119870" cy="396557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本文应用一系列</a:t>
            </a:r>
            <a:r>
              <a:rPr lang="zh-CN" altLang="en-US" sz="2000" b="1" dirty="0"/>
              <a:t>单因素方差分析</a:t>
            </a:r>
            <a:r>
              <a:rPr lang="zh-CN" altLang="en-US" sz="2000" dirty="0"/>
              <a:t>（</a:t>
            </a:r>
            <a:r>
              <a:rPr lang="en-US" altLang="zh-CN" sz="2000" b="1" dirty="0"/>
              <a:t>One-way </a:t>
            </a:r>
            <a:r>
              <a:rPr lang="zh-CN" altLang="en-US" sz="2000" b="1" dirty="0"/>
              <a:t>ANOVA</a:t>
            </a:r>
            <a:r>
              <a:rPr lang="zh-CN" altLang="en-US" sz="2000" dirty="0"/>
              <a:t>）来检验风险感知和自动驾驶汽车保险预期对受访者</a:t>
            </a:r>
            <a:r>
              <a:rPr lang="zh-CN" altLang="en-US" sz="2000" u="sng" dirty="0"/>
              <a:t>自动驾驶汽车</a:t>
            </a:r>
            <a:r>
              <a:rPr lang="zh-CN" altLang="en-US" sz="2000" u="sng" dirty="0"/>
              <a:t>感知</a:t>
            </a:r>
            <a:r>
              <a:rPr lang="zh-CN" altLang="en-US" sz="2000" dirty="0"/>
              <a:t>、</a:t>
            </a:r>
            <a:r>
              <a:rPr lang="zh-CN" altLang="en-US" sz="2000" u="sng" dirty="0"/>
              <a:t>保险购买经历</a:t>
            </a:r>
            <a:r>
              <a:rPr lang="zh-CN" altLang="en-US" sz="2000" dirty="0"/>
              <a:t>和</a:t>
            </a:r>
            <a:r>
              <a:rPr lang="zh-CN" altLang="en-US" sz="2000" u="sng" dirty="0"/>
              <a:t>个人信息</a:t>
            </a:r>
            <a:r>
              <a:rPr lang="zh-CN" altLang="en-US" sz="2000" dirty="0"/>
              <a:t>的影响。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单</a:t>
            </a:r>
            <a:r>
              <a:rPr lang="zh-CN" altLang="en-US" sz="2000" dirty="0"/>
              <a:t>因素方差分析是一种用于比较两个或多个不相关组的均值并检查风险和自动驾驶汽车的影响因素的技术。</a:t>
            </a:r>
            <a:endParaRPr lang="zh-CN" altLang="en-US" sz="2000" dirty="0"/>
          </a:p>
        </p:txBody>
      </p:sp>
      <p:sp>
        <p:nvSpPr>
          <p:cNvPr id="2" name="文本框 1"/>
          <p:cNvSpPr txBox="1"/>
          <p:nvPr/>
        </p:nvSpPr>
        <p:spPr>
          <a:xfrm>
            <a:off x="1947636" y="700008"/>
            <a:ext cx="1864995" cy="460375"/>
          </a:xfrm>
          <a:prstGeom prst="rect">
            <a:avLst/>
          </a:prstGeom>
          <a:noFill/>
        </p:spPr>
        <p:txBody>
          <a:bodyPr wrap="none" rtlCol="0">
            <a:spAutoFit/>
          </a:bodyPr>
          <a:p>
            <a:r>
              <a:rPr lang="en-US" altLang="zh-CN" sz="2400" b="1" dirty="0">
                <a:solidFill>
                  <a:schemeClr val="accent1"/>
                </a:solidFill>
              </a:rPr>
              <a:t>1.4</a:t>
            </a:r>
            <a:r>
              <a:rPr lang="zh-CN" altLang="en-US" sz="2400" b="1" dirty="0">
                <a:solidFill>
                  <a:schemeClr val="accent1"/>
                </a:solidFill>
              </a:rPr>
              <a:t>结果</a:t>
            </a:r>
            <a:r>
              <a:rPr lang="zh-CN" altLang="en-US" sz="2400" b="1" dirty="0">
                <a:solidFill>
                  <a:schemeClr val="accent1"/>
                </a:solidFill>
              </a:rPr>
              <a:t>分析</a:t>
            </a:r>
            <a:endParaRPr lang="zh-CN" altLang="en-US" sz="2400" b="1"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1864995" cy="460375"/>
          </a:xfrm>
          <a:prstGeom prst="rect">
            <a:avLst/>
          </a:prstGeom>
          <a:noFill/>
        </p:spPr>
        <p:txBody>
          <a:bodyPr wrap="none" rtlCol="0">
            <a:spAutoFit/>
          </a:bodyPr>
          <a:p>
            <a:r>
              <a:rPr lang="en-US" altLang="zh-CN" sz="2400" b="1" dirty="0">
                <a:solidFill>
                  <a:schemeClr val="accent1"/>
                </a:solidFill>
              </a:rPr>
              <a:t>1.4</a:t>
            </a:r>
            <a:r>
              <a:rPr lang="zh-CN" altLang="en-US" sz="2400" b="1" dirty="0">
                <a:solidFill>
                  <a:schemeClr val="accent1"/>
                </a:solidFill>
              </a:rPr>
              <a:t>结果</a:t>
            </a:r>
            <a:r>
              <a:rPr lang="zh-CN" altLang="en-US" sz="2400" b="1" dirty="0">
                <a:solidFill>
                  <a:schemeClr val="accent1"/>
                </a:solidFill>
              </a:rPr>
              <a:t>分析</a:t>
            </a:r>
            <a:endParaRPr lang="zh-CN" altLang="en-US" sz="2400" b="1" dirty="0">
              <a:solidFill>
                <a:schemeClr val="accent1"/>
              </a:solidFill>
            </a:endParaRPr>
          </a:p>
        </p:txBody>
      </p:sp>
      <p:pic>
        <p:nvPicPr>
          <p:cNvPr id="3" name="图片 2" descr="表4"/>
          <p:cNvPicPr>
            <a:picLocks noChangeAspect="1"/>
          </p:cNvPicPr>
          <p:nvPr/>
        </p:nvPicPr>
        <p:blipFill>
          <a:blip r:embed="rId2"/>
          <a:stretch>
            <a:fillRect/>
          </a:stretch>
        </p:blipFill>
        <p:spPr>
          <a:xfrm>
            <a:off x="2146300" y="1308100"/>
            <a:ext cx="8180705" cy="1795145"/>
          </a:xfrm>
          <a:prstGeom prst="rect">
            <a:avLst/>
          </a:prstGeom>
        </p:spPr>
      </p:pic>
      <p:sp>
        <p:nvSpPr>
          <p:cNvPr id="4" name="文本框 3"/>
          <p:cNvSpPr txBox="1"/>
          <p:nvPr>
            <p:custDataLst>
              <p:tags r:id="rId3"/>
            </p:custDataLst>
          </p:nvPr>
        </p:nvSpPr>
        <p:spPr>
          <a:xfrm>
            <a:off x="1842135" y="2999105"/>
            <a:ext cx="9806305" cy="374205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表4 自动驾驶汽车的统计显著影响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表4列出了一系列方差分析的p值汇总，表明个人关于自动驾驶汽车在风险感知和保险预期的了解的显著影响。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以前听说过自动驾驶汽车的受访者，他们对自动驾驶技术有积极印象，并且他们相信汽车制造商或科技公司的人可能会期望降低与自动驾驶汽车相关的风险对自主技术和对开发人员的信任有积极印象的个人期望更低的保险费率。对自动驾驶汽车有一个更好的认知和对科技公司的信任与支付自动驾驶汽车保险的意愿呈正相关的。个人对自动驾驶汽车的看法并不会影响他或她可能购买的保险范围。</a:t>
            </a:r>
            <a:endParaRPr lang="zh-CN" altLang="en-US" sz="2000"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1.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commondata" val="eyJoZGlkIjoiZGJhZDVmYzE5NzdkZjQ5NjE0YWRhNDlkMmE4YTBkN2EifQ=="/>
</p:tagLst>
</file>

<file path=ppt/tags/tag3.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4.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5.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6.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7.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8.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9.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2618</Words>
  <Application>WPS 演示</Application>
  <PresentationFormat>宽屏</PresentationFormat>
  <Paragraphs>213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234</cp:revision>
  <dcterms:created xsi:type="dcterms:W3CDTF">2022-12-24T13:33:00Z</dcterms:created>
  <dcterms:modified xsi:type="dcterms:W3CDTF">2024-05-28T14:55:36Z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D3A047B65B054C55AE3EF5A43053320F_13</vt:lpwstr>
  </property>
  <property fmtid="{D5CDD505-2E9C-101B-9397-08002B2CF9AE}" pid="3" name="KSOProductBuildVer">
    <vt:lpwstr>2052-12.1.0.16929</vt:lpwstr>
  </property>
</Properties>
</file>