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81" r:id="rId2"/>
    <p:sldId id="312" r:id="rId3"/>
    <p:sldId id="317" r:id="rId4"/>
    <p:sldId id="288" r:id="rId5"/>
    <p:sldId id="320" r:id="rId6"/>
    <p:sldId id="331" r:id="rId7"/>
    <p:sldId id="372" r:id="rId8"/>
    <p:sldId id="389" r:id="rId9"/>
    <p:sldId id="391" r:id="rId10"/>
    <p:sldId id="410" r:id="rId11"/>
    <p:sldId id="388" r:id="rId12"/>
    <p:sldId id="406" r:id="rId13"/>
    <p:sldId id="411" r:id="rId14"/>
    <p:sldId id="412" r:id="rId15"/>
    <p:sldId id="413" r:id="rId16"/>
    <p:sldId id="414" r:id="rId17"/>
    <p:sldId id="415" r:id="rId18"/>
    <p:sldId id="416" r:id="rId19"/>
    <p:sldId id="323" r:id="rId20"/>
    <p:sldId id="398" r:id="rId21"/>
    <p:sldId id="417" r:id="rId22"/>
    <p:sldId id="399" r:id="rId23"/>
    <p:sldId id="387" r:id="rId24"/>
    <p:sldId id="419" r:id="rId25"/>
    <p:sldId id="420" r:id="rId26"/>
    <p:sldId id="421" r:id="rId27"/>
    <p:sldId id="422" r:id="rId28"/>
    <p:sldId id="423" r:id="rId29"/>
    <p:sldId id="424" r:id="rId30"/>
    <p:sldId id="425" r:id="rId31"/>
    <p:sldId id="426" r:id="rId32"/>
    <p:sldId id="329" r:id="rId33"/>
    <p:sldId id="427" r:id="rId34"/>
    <p:sldId id="428" r:id="rId35"/>
    <p:sldId id="429" r:id="rId36"/>
    <p:sldId id="311" r:id="rId37"/>
  </p:sldIdLst>
  <p:sldSz cx="9144000" cy="5143500" type="screen16x9"/>
  <p:notesSz cx="6858000" cy="9144000"/>
  <p:custDataLst>
    <p:tags r:id="rId39"/>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83866" autoAdjust="0"/>
  </p:normalViewPr>
  <p:slideViewPr>
    <p:cSldViewPr showGuides="1">
      <p:cViewPr varScale="1">
        <p:scale>
          <a:sx n="95" d="100"/>
          <a:sy n="95" d="100"/>
        </p:scale>
        <p:origin x="1286" y="72"/>
      </p:cViewPr>
      <p:guideLst>
        <p:guide orient="horz" pos="2159"/>
        <p:guide orient="horz" pos="1052"/>
        <p:guide pos="3844"/>
        <p:guide pos="1916"/>
      </p:guideLst>
    </p:cSldViewPr>
  </p:slideViewPr>
  <p:notesTextViewPr>
    <p:cViewPr>
      <p:scale>
        <a:sx n="3" d="2"/>
        <a:sy n="3" d="2"/>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2023/12/6</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baike.baidu.com/item/%E6%A6%82%E7%8E%87%E8%AE%BA/829122?fromModule=lemma_inlink"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baike.baidu.com/item/%E5%AF%86%E5%BA%A6%E5%87%BD%E6%95%B0/12721265?fromModule=lemma_inlink"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extLst>
      <p:ext uri="{BB962C8B-B14F-4D97-AF65-F5344CB8AC3E}">
        <p14:creationId xmlns:p14="http://schemas.microsoft.com/office/powerpoint/2010/main" val="2412178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extLst>
      <p:ext uri="{BB962C8B-B14F-4D97-AF65-F5344CB8AC3E}">
        <p14:creationId xmlns:p14="http://schemas.microsoft.com/office/powerpoint/2010/main" val="1995372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extLst>
      <p:ext uri="{BB962C8B-B14F-4D97-AF65-F5344CB8AC3E}">
        <p14:creationId xmlns:p14="http://schemas.microsoft.com/office/powerpoint/2010/main" val="3797820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extLst>
      <p:ext uri="{BB962C8B-B14F-4D97-AF65-F5344CB8AC3E}">
        <p14:creationId xmlns:p14="http://schemas.microsoft.com/office/powerpoint/2010/main" val="391964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extLst>
      <p:ext uri="{BB962C8B-B14F-4D97-AF65-F5344CB8AC3E}">
        <p14:creationId xmlns:p14="http://schemas.microsoft.com/office/powerpoint/2010/main" val="2081675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extLst>
      <p:ext uri="{BB962C8B-B14F-4D97-AF65-F5344CB8AC3E}">
        <p14:creationId xmlns:p14="http://schemas.microsoft.com/office/powerpoint/2010/main" val="41166764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相反，在只有一些</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配备了</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的情况下，对于没有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遭遇，较长的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和较低的平均穿越速度可能被视为道路安全的指标。</a:t>
            </a:r>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extLst>
      <p:ext uri="{BB962C8B-B14F-4D97-AF65-F5344CB8AC3E}">
        <p14:creationId xmlns:p14="http://schemas.microsoft.com/office/powerpoint/2010/main" val="3310913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extLst>
      <p:ext uri="{BB962C8B-B14F-4D97-AF65-F5344CB8AC3E}">
        <p14:creationId xmlns:p14="http://schemas.microsoft.com/office/powerpoint/2010/main" val="265037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extLst>
      <p:ext uri="{BB962C8B-B14F-4D97-AF65-F5344CB8AC3E}">
        <p14:creationId xmlns:p14="http://schemas.microsoft.com/office/powerpoint/2010/main" val="3881267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基于直方图的阈值处理是图像阈值处理和分割中常用的一种方法。该方法旨在计算将所示对象与其背景区分开来的最佳像素强度阈值（</a:t>
            </a:r>
            <a:r>
              <a:rPr lang="en-US" altLang="zh-CN" b="0" i="0" dirty="0" err="1">
                <a:solidFill>
                  <a:srgbClr val="1D2129"/>
                </a:solidFill>
                <a:effectLst/>
                <a:latin typeface="PingFangSC-Regular"/>
              </a:rPr>
              <a:t>Ismail&amp;Marhaban</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2009</a:t>
            </a:r>
            <a:r>
              <a:rPr lang="zh-CN" altLang="en-US" b="0" i="0" dirty="0">
                <a:solidFill>
                  <a:srgbClr val="1D2129"/>
                </a:solidFill>
                <a:effectLst/>
                <a:latin typeface="PingFangSC-Regular"/>
              </a:rPr>
              <a:t>）。在目前的研究中，该算法被用于确定最适合在静止和向前移动之间进行分割的阈值。</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extLst>
      <p:ext uri="{BB962C8B-B14F-4D97-AF65-F5344CB8AC3E}">
        <p14:creationId xmlns:p14="http://schemas.microsoft.com/office/powerpoint/2010/main" val="1749066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333333"/>
                </a:solidFill>
                <a:effectLst/>
                <a:latin typeface="Helvetica Neue"/>
              </a:rPr>
              <a:t>核密度估计（</a:t>
            </a:r>
            <a:r>
              <a:rPr lang="en-US" altLang="zh-CN" b="0" i="0" dirty="0">
                <a:solidFill>
                  <a:srgbClr val="333333"/>
                </a:solidFill>
                <a:effectLst/>
                <a:latin typeface="Helvetica Neue"/>
              </a:rPr>
              <a:t>kernel density estimation</a:t>
            </a:r>
            <a:r>
              <a:rPr lang="zh-CN" altLang="en-US" b="0" i="0" dirty="0">
                <a:solidFill>
                  <a:srgbClr val="333333"/>
                </a:solidFill>
                <a:effectLst/>
                <a:latin typeface="Helvetica Neue"/>
              </a:rPr>
              <a:t>）是在</a:t>
            </a:r>
            <a:r>
              <a:rPr lang="zh-CN" altLang="en-US" b="0" i="0" u="none" strike="noStrike" dirty="0">
                <a:solidFill>
                  <a:srgbClr val="136EC2"/>
                </a:solidFill>
                <a:effectLst/>
                <a:latin typeface="Helvetica Neue"/>
                <a:hlinkClick r:id="rId3"/>
              </a:rPr>
              <a:t>概率论</a:t>
            </a:r>
            <a:r>
              <a:rPr lang="zh-CN" altLang="en-US" b="0" i="0" dirty="0">
                <a:solidFill>
                  <a:srgbClr val="333333"/>
                </a:solidFill>
                <a:effectLst/>
                <a:latin typeface="Helvetica Neue"/>
              </a:rPr>
              <a:t>中用来估计未知的</a:t>
            </a:r>
            <a:r>
              <a:rPr lang="zh-CN" altLang="en-US" b="0" i="0" u="none" strike="noStrike" dirty="0">
                <a:solidFill>
                  <a:srgbClr val="136EC2"/>
                </a:solidFill>
                <a:effectLst/>
                <a:latin typeface="Helvetica Neue"/>
                <a:hlinkClick r:id="rId4"/>
              </a:rPr>
              <a:t>密度函数</a:t>
            </a:r>
            <a:r>
              <a:rPr lang="zh-CN" altLang="en-US" b="0" i="0" dirty="0">
                <a:solidFill>
                  <a:srgbClr val="333333"/>
                </a:solidFill>
                <a:effectLst/>
                <a:latin typeface="Helvetica Neue"/>
              </a:rPr>
              <a:t>，属于非参数检验方法之一</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基于直方图的阈值处理是图像阈值处理和分割中常用的一种方法。该方法旨在计算将所示对象与其背景区分开来的最佳像素强度阈值（</a:t>
            </a:r>
            <a:r>
              <a:rPr lang="en-US" altLang="zh-CN" b="0" i="0" dirty="0" err="1">
                <a:solidFill>
                  <a:srgbClr val="1D2129"/>
                </a:solidFill>
                <a:effectLst/>
                <a:latin typeface="PingFangSC-Regular"/>
              </a:rPr>
              <a:t>Ismail&amp;Marhaban</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2009</a:t>
            </a:r>
            <a:r>
              <a:rPr lang="zh-CN" altLang="en-US" b="0" i="0" dirty="0">
                <a:solidFill>
                  <a:srgbClr val="1D2129"/>
                </a:solidFill>
                <a:effectLst/>
                <a:latin typeface="PingFangSC-Regular"/>
              </a:rPr>
              <a:t>）。在目前的研究中，该算法被用于确定最适合在静止和向前移动之间进行分割的阈值。</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图：自动检测每个身体位置的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的示例。左侧面板显示了根据时间的向前移动（在</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轴方向上）和速度。右侧面板显示了速度的直方图函数</a:t>
            </a:r>
            <a:r>
              <a:rPr lang="en-US" altLang="zh-CN" b="0" i="0" dirty="0">
                <a:solidFill>
                  <a:srgbClr val="1D2129"/>
                </a:solidFill>
                <a:effectLst/>
                <a:latin typeface="PingFangSC-Regular"/>
              </a:rPr>
              <a:t>h</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）。红点和虚线表示最佳阈值</a:t>
            </a:r>
            <a:r>
              <a:rPr lang="en-US" altLang="zh-CN" b="0" i="0" dirty="0" err="1">
                <a:solidFill>
                  <a:srgbClr val="1D2129"/>
                </a:solidFill>
                <a:effectLst/>
                <a:latin typeface="PingFangSC-Regular"/>
              </a:rPr>
              <a:t>xth</a:t>
            </a:r>
            <a:r>
              <a:rPr lang="zh-CN" altLang="en-US" b="0" i="0" dirty="0">
                <a:solidFill>
                  <a:srgbClr val="1D2129"/>
                </a:solidFill>
                <a:effectLst/>
                <a:latin typeface="PingFangSC-Regular"/>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extLst>
      <p:ext uri="{BB962C8B-B14F-4D97-AF65-F5344CB8AC3E}">
        <p14:creationId xmlns:p14="http://schemas.microsoft.com/office/powerpoint/2010/main" val="102941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r>
              <a:rPr lang="en-US" altLang="zh-CN" dirty="0">
                <a:solidFill>
                  <a:srgbClr val="1D2129"/>
                </a:solidFill>
                <a:latin typeface="PingFangSC-Regular"/>
              </a:rPr>
              <a:t>LMM</a:t>
            </a:r>
            <a:r>
              <a:rPr lang="zh-CN" altLang="en-US" dirty="0">
                <a:solidFill>
                  <a:srgbClr val="1D2129"/>
                </a:solidFill>
                <a:latin typeface="PingFangSC-Regular"/>
              </a:rPr>
              <a:t>能够对分层结构化数据进行建模，其中在不同级别收集测量值。这通常涉及嵌套在组中的个人，但也涉及嵌套在人中的重复度量。与传统的回归分析相比，</a:t>
            </a:r>
            <a:r>
              <a:rPr lang="en-US" altLang="zh-CN" dirty="0">
                <a:solidFill>
                  <a:srgbClr val="1D2129"/>
                </a:solidFill>
                <a:latin typeface="PingFangSC-Regular"/>
              </a:rPr>
              <a:t>LMM</a:t>
            </a:r>
            <a:r>
              <a:rPr lang="zh-CN" altLang="en-US" dirty="0">
                <a:solidFill>
                  <a:srgbClr val="1D2129"/>
                </a:solidFill>
                <a:latin typeface="PingFangSC-Regular"/>
              </a:rPr>
              <a:t>可以正确地将受试者与重复测量联系起来。</a:t>
            </a:r>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具体而言，我们调查了参与者对没有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的遭遇的反应在</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组和</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组之间是否不同。因此，在</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级上将组作为伪编码自变量进行了研究。我们使用标准化回归系数作为一级预测因子的标准化效应大小测量</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22</a:t>
            </a:fld>
            <a:endParaRPr lang="zh-CN" altLang="en-US" sz="1200"/>
          </a:p>
        </p:txBody>
      </p:sp>
    </p:spTree>
    <p:extLst>
      <p:ext uri="{BB962C8B-B14F-4D97-AF65-F5344CB8AC3E}">
        <p14:creationId xmlns:p14="http://schemas.microsoft.com/office/powerpoint/2010/main" val="4040091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23</a:t>
            </a:fld>
            <a:endParaRPr lang="zh-CN" altLang="en-US" sz="1200"/>
          </a:p>
        </p:txBody>
      </p:sp>
    </p:spTree>
    <p:extLst>
      <p:ext uri="{BB962C8B-B14F-4D97-AF65-F5344CB8AC3E}">
        <p14:creationId xmlns:p14="http://schemas.microsoft.com/office/powerpoint/2010/main" val="10354835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24</a:t>
            </a:fld>
            <a:endParaRPr lang="zh-CN" altLang="en-US" sz="1200"/>
          </a:p>
        </p:txBody>
      </p:sp>
    </p:spTree>
    <p:extLst>
      <p:ext uri="{BB962C8B-B14F-4D97-AF65-F5344CB8AC3E}">
        <p14:creationId xmlns:p14="http://schemas.microsoft.com/office/powerpoint/2010/main" val="3602049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25</a:t>
            </a:fld>
            <a:endParaRPr lang="zh-CN" altLang="en-US" sz="1200"/>
          </a:p>
        </p:txBody>
      </p:sp>
    </p:spTree>
    <p:extLst>
      <p:ext uri="{BB962C8B-B14F-4D97-AF65-F5344CB8AC3E}">
        <p14:creationId xmlns:p14="http://schemas.microsoft.com/office/powerpoint/2010/main" val="3809506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26</a:t>
            </a:fld>
            <a:endParaRPr lang="zh-CN" altLang="en-US" sz="1200"/>
          </a:p>
        </p:txBody>
      </p:sp>
    </p:spTree>
    <p:extLst>
      <p:ext uri="{BB962C8B-B14F-4D97-AF65-F5344CB8AC3E}">
        <p14:creationId xmlns:p14="http://schemas.microsoft.com/office/powerpoint/2010/main" val="3261432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algn="l"/>
            <a:r>
              <a:rPr lang="en-US" altLang="zh-CN" b="0" i="0" dirty="0">
                <a:solidFill>
                  <a:srgbClr val="191919"/>
                </a:solidFill>
                <a:effectLst/>
                <a:latin typeface="PingFang SC"/>
              </a:rPr>
              <a:t>ICC</a:t>
            </a:r>
            <a:r>
              <a:rPr lang="zh-CN" altLang="en-US" b="0" i="0" dirty="0">
                <a:solidFill>
                  <a:srgbClr val="191919"/>
                </a:solidFill>
                <a:effectLst/>
                <a:latin typeface="PingFang SC"/>
              </a:rPr>
              <a:t>指标是指</a:t>
            </a:r>
            <a:r>
              <a:rPr lang="en-US" altLang="zh-CN" b="0" i="0" dirty="0">
                <a:solidFill>
                  <a:srgbClr val="191919"/>
                </a:solidFill>
                <a:effectLst/>
                <a:latin typeface="PingFang SC"/>
              </a:rPr>
              <a:t>Intra-</a:t>
            </a:r>
            <a:r>
              <a:rPr lang="en-US" altLang="zh-CN" b="0" i="0" dirty="0" err="1">
                <a:solidFill>
                  <a:srgbClr val="191919"/>
                </a:solidFill>
                <a:effectLst/>
                <a:latin typeface="PingFang SC"/>
              </a:rPr>
              <a:t>Class.orrelatian</a:t>
            </a:r>
            <a:r>
              <a:rPr lang="en-US" altLang="zh-CN" b="0" i="0" dirty="0">
                <a:solidFill>
                  <a:srgbClr val="191919"/>
                </a:solidFill>
                <a:effectLst/>
                <a:latin typeface="PingFang SC"/>
              </a:rPr>
              <a:t> Coefficient (</a:t>
            </a:r>
            <a:r>
              <a:rPr lang="zh-CN" altLang="en-US" b="0" i="0" dirty="0">
                <a:solidFill>
                  <a:srgbClr val="191919"/>
                </a:solidFill>
                <a:effectLst/>
                <a:latin typeface="PingFang SC"/>
              </a:rPr>
              <a:t>组内相关系数，是用于评估测量者之间一致性的统计指标。</a:t>
            </a:r>
            <a:r>
              <a:rPr lang="en-US" altLang="zh-CN" b="0" i="0" dirty="0">
                <a:solidFill>
                  <a:srgbClr val="191919"/>
                </a:solidFill>
                <a:effectLst/>
                <a:latin typeface="PingFang SC"/>
              </a:rPr>
              <a:t>ICC</a:t>
            </a:r>
            <a:r>
              <a:rPr lang="zh-CN" altLang="en-US" b="0" i="0" dirty="0">
                <a:solidFill>
                  <a:srgbClr val="191919"/>
                </a:solidFill>
                <a:effectLst/>
                <a:latin typeface="PingFang SC"/>
              </a:rPr>
              <a:t>指标通常用于比较两个或多个测量者在相同的测量条件下，对同一受试者进行测量所得数据的一致性。</a:t>
            </a:r>
            <a:r>
              <a:rPr lang="en-US" altLang="zh-CN" b="0" i="0" dirty="0">
                <a:solidFill>
                  <a:srgbClr val="191919"/>
                </a:solidFill>
                <a:effectLst/>
                <a:latin typeface="PingFang SC"/>
              </a:rPr>
              <a:t>ICC</a:t>
            </a:r>
            <a:r>
              <a:rPr lang="zh-CN" altLang="en-US" b="0" i="0" dirty="0">
                <a:solidFill>
                  <a:srgbClr val="191919"/>
                </a:solidFill>
                <a:effectLst/>
                <a:latin typeface="PingFang SC"/>
              </a:rPr>
              <a:t>指标的取值范围为</a:t>
            </a:r>
            <a:r>
              <a:rPr lang="en-US" altLang="zh-CN" b="0" i="0" dirty="0">
                <a:solidFill>
                  <a:srgbClr val="191919"/>
                </a:solidFill>
                <a:effectLst/>
                <a:latin typeface="PingFang SC"/>
              </a:rPr>
              <a:t>-1</a:t>
            </a:r>
            <a:r>
              <a:rPr lang="zh-CN" altLang="en-US" b="0" i="0" dirty="0">
                <a:solidFill>
                  <a:srgbClr val="191919"/>
                </a:solidFill>
                <a:effectLst/>
                <a:latin typeface="PingFang SC"/>
              </a:rPr>
              <a:t>到</a:t>
            </a:r>
            <a:r>
              <a:rPr lang="en-US" altLang="zh-CN" b="0" i="0" dirty="0">
                <a:solidFill>
                  <a:srgbClr val="191919"/>
                </a:solidFill>
                <a:effectLst/>
                <a:latin typeface="PingFang SC"/>
              </a:rPr>
              <a:t>1</a:t>
            </a:r>
            <a:r>
              <a:rPr lang="zh-CN" altLang="en-US" b="0" i="0" dirty="0">
                <a:solidFill>
                  <a:srgbClr val="191919"/>
                </a:solidFill>
                <a:effectLst/>
                <a:latin typeface="PingFang SC"/>
              </a:rPr>
              <a:t>之间，值越接近</a:t>
            </a:r>
            <a:r>
              <a:rPr lang="en-US" altLang="zh-CN" b="0" i="0" dirty="0">
                <a:solidFill>
                  <a:srgbClr val="191919"/>
                </a:solidFill>
                <a:effectLst/>
                <a:latin typeface="PingFang SC"/>
              </a:rPr>
              <a:t>1</a:t>
            </a:r>
            <a:r>
              <a:rPr lang="zh-CN" altLang="en-US" b="0" i="0" dirty="0">
                <a:solidFill>
                  <a:srgbClr val="191919"/>
                </a:solidFill>
                <a:effectLst/>
                <a:latin typeface="PingFang SC"/>
              </a:rPr>
              <a:t>表示测量者之间的一致性越好。</a:t>
            </a:r>
            <a:r>
              <a:rPr lang="en-US" altLang="zh-CN" b="0" i="0" dirty="0">
                <a:solidFill>
                  <a:srgbClr val="191919"/>
                </a:solidFill>
                <a:effectLst/>
                <a:latin typeface="PingFang SC"/>
              </a:rPr>
              <a:t>ICC</a:t>
            </a:r>
            <a:r>
              <a:rPr lang="zh-CN" altLang="en-US" b="0" i="0" dirty="0">
                <a:solidFill>
                  <a:srgbClr val="191919"/>
                </a:solidFill>
                <a:effectLst/>
                <a:latin typeface="PingFang SC"/>
              </a:rPr>
              <a:t>指标的应用非常广泛，被广泛用于医学、心理学、教育等领域的研究中，特别是在衡量测试工具的可靠性和准确性方面。</a:t>
            </a:r>
            <a:endParaRPr lang="en-US" altLang="zh-CN" b="0" i="0" dirty="0">
              <a:solidFill>
                <a:srgbClr val="191919"/>
              </a:solidFill>
              <a:effectLst/>
              <a:latin typeface="PingFang SC"/>
            </a:endParaRPr>
          </a:p>
          <a:p>
            <a:pPr algn="l"/>
            <a:endParaRPr lang="en-US" altLang="zh-CN" b="0" i="0" dirty="0">
              <a:solidFill>
                <a:srgbClr val="191919"/>
              </a:solidFill>
              <a:effectLst/>
              <a:latin typeface="PingFang SC"/>
            </a:endParaRPr>
          </a:p>
          <a:p>
            <a:pPr algn="l"/>
            <a:r>
              <a:rPr lang="zh-CN" altLang="en-US" b="0" i="0" dirty="0">
                <a:solidFill>
                  <a:srgbClr val="191919"/>
                </a:solidFill>
                <a:effectLst/>
                <a:latin typeface="PingFang SC"/>
              </a:rPr>
              <a:t>为了解决</a:t>
            </a:r>
            <a:r>
              <a:rPr lang="en-US" altLang="zh-CN" b="0" i="0" dirty="0">
                <a:solidFill>
                  <a:srgbClr val="191919"/>
                </a:solidFill>
                <a:effectLst/>
                <a:latin typeface="PingFang SC"/>
              </a:rPr>
              <a:t>Bonferroni</a:t>
            </a:r>
            <a:r>
              <a:rPr lang="zh-CN" altLang="en-US" b="0" i="0" dirty="0">
                <a:solidFill>
                  <a:srgbClr val="191919"/>
                </a:solidFill>
                <a:effectLst/>
                <a:latin typeface="PingFang SC"/>
              </a:rPr>
              <a:t>的方法的弊端，</a:t>
            </a:r>
            <a:r>
              <a:rPr lang="en-US" altLang="zh-CN" b="0" i="0" dirty="0">
                <a:solidFill>
                  <a:srgbClr val="191919"/>
                </a:solidFill>
                <a:effectLst/>
                <a:latin typeface="PingFang SC"/>
              </a:rPr>
              <a:t>Holm</a:t>
            </a:r>
            <a:r>
              <a:rPr lang="zh-CN" altLang="en-US" b="0" i="0" dirty="0">
                <a:solidFill>
                  <a:srgbClr val="191919"/>
                </a:solidFill>
                <a:effectLst/>
                <a:latin typeface="PingFang SC"/>
              </a:rPr>
              <a:t>提出了新的方法。</a:t>
            </a:r>
            <a:r>
              <a:rPr lang="en-US" altLang="zh-CN" b="0" i="0" dirty="0">
                <a:solidFill>
                  <a:srgbClr val="191919"/>
                </a:solidFill>
                <a:effectLst/>
                <a:latin typeface="PingFang SC"/>
              </a:rPr>
              <a:t>Holm</a:t>
            </a:r>
            <a:r>
              <a:rPr lang="zh-CN" altLang="en-US" b="0" i="0" dirty="0">
                <a:solidFill>
                  <a:srgbClr val="191919"/>
                </a:solidFill>
                <a:effectLst/>
                <a:latin typeface="PingFang SC"/>
              </a:rPr>
              <a:t>的思想在于在放松对 </a:t>
            </a:r>
            <a:r>
              <a:rPr lang="en-US" altLang="zh-CN" b="0" i="0" dirty="0">
                <a:solidFill>
                  <a:srgbClr val="191919"/>
                </a:solidFill>
                <a:effectLst/>
                <a:latin typeface="PingFang SC"/>
              </a:rPr>
              <a:t>P-value</a:t>
            </a:r>
            <a:r>
              <a:rPr lang="zh-CN" altLang="en-US" b="0" i="0" dirty="0">
                <a:solidFill>
                  <a:srgbClr val="191919"/>
                </a:solidFill>
                <a:effectLst/>
                <a:latin typeface="PingFang SC"/>
              </a:rPr>
              <a:t>的要求的前提下，保证</a:t>
            </a:r>
            <a:r>
              <a:rPr lang="en-US" altLang="zh-CN" b="0" i="0" dirty="0">
                <a:solidFill>
                  <a:srgbClr val="191919"/>
                </a:solidFill>
                <a:effectLst/>
                <a:latin typeface="PingFang SC"/>
              </a:rPr>
              <a:t>FWER≤</a:t>
            </a:r>
            <a:r>
              <a:rPr lang="el-GR" altLang="zh-CN" b="0" i="0" dirty="0">
                <a:solidFill>
                  <a:srgbClr val="191919"/>
                </a:solidFill>
                <a:effectLst/>
                <a:latin typeface="PingFang SC"/>
              </a:rPr>
              <a:t>α</a:t>
            </a:r>
            <a:r>
              <a:rPr lang="zh-CN" altLang="el-GR" b="0" i="0" dirty="0">
                <a:solidFill>
                  <a:srgbClr val="191919"/>
                </a:solidFill>
                <a:effectLst/>
                <a:latin typeface="PingFang SC"/>
              </a:rPr>
              <a:t>。</a:t>
            </a:r>
          </a:p>
          <a:p>
            <a:pPr algn="l"/>
            <a:r>
              <a:rPr lang="en-US" altLang="zh-CN" b="0" i="0" dirty="0">
                <a:solidFill>
                  <a:srgbClr val="191919"/>
                </a:solidFill>
                <a:effectLst/>
                <a:latin typeface="PingFang SC"/>
              </a:rPr>
              <a:t>Holm</a:t>
            </a:r>
            <a:r>
              <a:rPr lang="zh-CN" altLang="en-US" b="0" i="0" dirty="0">
                <a:solidFill>
                  <a:srgbClr val="191919"/>
                </a:solidFill>
                <a:effectLst/>
                <a:latin typeface="PingFang SC"/>
              </a:rPr>
              <a:t>的具体做法如下：</a:t>
            </a:r>
          </a:p>
          <a:p>
            <a:pPr algn="l">
              <a:buFont typeface="Arial" panose="020B0604020202020204" pitchFamily="34" charset="0"/>
              <a:buChar char="•"/>
            </a:pPr>
            <a:r>
              <a:rPr lang="en-US" altLang="zh-CN" b="0" i="0" dirty="0">
                <a:solidFill>
                  <a:srgbClr val="191919"/>
                </a:solidFill>
                <a:effectLst/>
                <a:latin typeface="PingFang SC"/>
              </a:rPr>
              <a:t>Step1:</a:t>
            </a:r>
            <a:r>
              <a:rPr lang="zh-CN" altLang="en-US" b="0" i="0" dirty="0">
                <a:solidFill>
                  <a:srgbClr val="191919"/>
                </a:solidFill>
                <a:effectLst/>
                <a:latin typeface="PingFang SC"/>
              </a:rPr>
              <a:t>将 </a:t>
            </a:r>
            <a:r>
              <a:rPr lang="en-US" altLang="zh-CN" b="0" i="0" dirty="0">
                <a:solidFill>
                  <a:srgbClr val="191919"/>
                </a:solidFill>
                <a:effectLst/>
                <a:latin typeface="PingFang SC"/>
              </a:rPr>
              <a:t>P-value </a:t>
            </a:r>
            <a:r>
              <a:rPr lang="zh-CN" altLang="en-US" b="0" i="0" dirty="0">
                <a:solidFill>
                  <a:srgbClr val="191919"/>
                </a:solidFill>
                <a:effectLst/>
                <a:latin typeface="PingFang SC"/>
              </a:rPr>
              <a:t>从小到大排序</a:t>
            </a:r>
          </a:p>
          <a:p>
            <a:pPr algn="l">
              <a:buFont typeface="Arial" panose="020B0604020202020204" pitchFamily="34" charset="0"/>
              <a:buChar char="•"/>
            </a:pPr>
            <a:r>
              <a:rPr lang="en-US" altLang="zh-CN" b="0" i="0" dirty="0">
                <a:solidFill>
                  <a:srgbClr val="191919"/>
                </a:solidFill>
                <a:effectLst/>
                <a:latin typeface="PingFang SC"/>
              </a:rPr>
              <a:t>Step2: </a:t>
            </a:r>
            <a:r>
              <a:rPr lang="zh-CN" altLang="en-US" b="0" i="0" dirty="0">
                <a:solidFill>
                  <a:srgbClr val="191919"/>
                </a:solidFill>
                <a:effectLst/>
                <a:latin typeface="PingFang SC"/>
              </a:rPr>
              <a:t>令</a:t>
            </a:r>
            <a:r>
              <a:rPr lang="en-US" altLang="zh-CN" b="0" i="0" dirty="0">
                <a:solidFill>
                  <a:srgbClr val="191919"/>
                </a:solidFill>
                <a:effectLst/>
                <a:latin typeface="PingFang SC"/>
              </a:rPr>
              <a:t>k</a:t>
            </a:r>
            <a:r>
              <a:rPr lang="zh-CN" altLang="en-US" b="0" i="0" dirty="0">
                <a:solidFill>
                  <a:srgbClr val="191919"/>
                </a:solidFill>
                <a:effectLst/>
                <a:latin typeface="PingFang SC"/>
              </a:rPr>
              <a:t>为满足 的最小索引</a:t>
            </a:r>
          </a:p>
          <a:p>
            <a:pPr algn="l">
              <a:buFont typeface="Arial" panose="020B0604020202020204" pitchFamily="34" charset="0"/>
              <a:buChar char="•"/>
            </a:pPr>
            <a:r>
              <a:rPr lang="en-US" altLang="zh-CN" b="0" i="0" dirty="0">
                <a:solidFill>
                  <a:srgbClr val="191919"/>
                </a:solidFill>
                <a:effectLst/>
                <a:latin typeface="PingFang SC"/>
              </a:rPr>
              <a:t>Step3: </a:t>
            </a:r>
            <a:r>
              <a:rPr lang="zh-CN" altLang="en-US" b="0" i="0" dirty="0">
                <a:solidFill>
                  <a:srgbClr val="191919"/>
                </a:solidFill>
                <a:effectLst/>
                <a:latin typeface="PingFang SC"/>
              </a:rPr>
              <a:t>拒绝原假设</a:t>
            </a:r>
          </a:p>
          <a:p>
            <a:pPr algn="l">
              <a:buFont typeface="Arial" panose="020B0604020202020204" pitchFamily="34" charset="0"/>
              <a:buChar char="•"/>
            </a:pPr>
            <a:r>
              <a:rPr lang="en-US" altLang="zh-CN" b="0" i="0" dirty="0">
                <a:solidFill>
                  <a:srgbClr val="191919"/>
                </a:solidFill>
                <a:effectLst/>
                <a:latin typeface="PingFang SC"/>
              </a:rPr>
              <a:t>Step4: </a:t>
            </a:r>
            <a:r>
              <a:rPr lang="zh-CN" altLang="en-US" b="0" i="0" dirty="0">
                <a:solidFill>
                  <a:srgbClr val="191919"/>
                </a:solidFill>
                <a:effectLst/>
                <a:latin typeface="PingFang SC"/>
              </a:rPr>
              <a:t>若</a:t>
            </a:r>
            <a:r>
              <a:rPr lang="en-US" altLang="zh-CN" b="0" i="0" dirty="0">
                <a:solidFill>
                  <a:srgbClr val="191919"/>
                </a:solidFill>
                <a:effectLst/>
                <a:latin typeface="PingFang SC"/>
              </a:rPr>
              <a:t>k=1, </a:t>
            </a:r>
            <a:r>
              <a:rPr lang="zh-CN" altLang="en-US" b="0" i="0" dirty="0">
                <a:solidFill>
                  <a:srgbClr val="191919"/>
                </a:solidFill>
                <a:effectLst/>
                <a:latin typeface="PingFang SC"/>
              </a:rPr>
              <a:t>没有原假设会被拒绝</a:t>
            </a:r>
          </a:p>
          <a:p>
            <a:pPr algn="l"/>
            <a:r>
              <a:rPr lang="en-US" altLang="zh-CN" b="0" i="0" dirty="0">
                <a:solidFill>
                  <a:srgbClr val="191919"/>
                </a:solidFill>
                <a:effectLst/>
                <a:latin typeface="PingFang SC"/>
              </a:rPr>
              <a:t>Holm</a:t>
            </a:r>
            <a:r>
              <a:rPr lang="zh-CN" altLang="en-US" b="0" i="0" dirty="0">
                <a:solidFill>
                  <a:srgbClr val="191919"/>
                </a:solidFill>
                <a:effectLst/>
                <a:latin typeface="PingFang SC"/>
              </a:rPr>
              <a:t>、</a:t>
            </a:r>
            <a:r>
              <a:rPr lang="en-US" altLang="zh-CN" b="0" i="0" dirty="0">
                <a:solidFill>
                  <a:srgbClr val="191919"/>
                </a:solidFill>
                <a:effectLst/>
                <a:latin typeface="PingFang SC"/>
              </a:rPr>
              <a:t>Hochberg</a:t>
            </a:r>
            <a:r>
              <a:rPr lang="zh-CN" altLang="en-US" b="0" i="0" dirty="0">
                <a:solidFill>
                  <a:srgbClr val="191919"/>
                </a:solidFill>
                <a:effectLst/>
                <a:latin typeface="PingFang SC"/>
              </a:rPr>
              <a:t>、</a:t>
            </a:r>
            <a:r>
              <a:rPr lang="en-US" altLang="zh-CN" b="0" i="0" dirty="0" err="1">
                <a:solidFill>
                  <a:srgbClr val="191919"/>
                </a:solidFill>
                <a:effectLst/>
                <a:latin typeface="PingFang SC"/>
              </a:rPr>
              <a:t>Hommel</a:t>
            </a:r>
            <a:r>
              <a:rPr lang="zh-CN" altLang="en-US" b="0" i="0" dirty="0">
                <a:solidFill>
                  <a:srgbClr val="191919"/>
                </a:solidFill>
                <a:effectLst/>
                <a:latin typeface="PingFang SC"/>
              </a:rPr>
              <a:t>和</a:t>
            </a:r>
            <a:r>
              <a:rPr lang="en-US" altLang="zh-CN" b="0" i="0" dirty="0">
                <a:solidFill>
                  <a:srgbClr val="191919"/>
                </a:solidFill>
                <a:effectLst/>
                <a:latin typeface="PingFang SC"/>
              </a:rPr>
              <a:t>Bonferroni</a:t>
            </a:r>
            <a:r>
              <a:rPr lang="zh-CN" altLang="en-US" b="0" i="0" dirty="0">
                <a:solidFill>
                  <a:srgbClr val="191919"/>
                </a:solidFill>
                <a:effectLst/>
                <a:latin typeface="PingFang SC"/>
              </a:rPr>
              <a:t>方法控制多重比较谬误（</a:t>
            </a:r>
            <a:r>
              <a:rPr lang="en-US" altLang="zh-CN" b="0" i="0" dirty="0">
                <a:solidFill>
                  <a:srgbClr val="191919"/>
                </a:solidFill>
                <a:effectLst/>
                <a:latin typeface="PingFang SC"/>
              </a:rPr>
              <a:t>FWER</a:t>
            </a:r>
            <a:r>
              <a:rPr lang="zh-CN" altLang="en-US" b="0" i="0" dirty="0">
                <a:solidFill>
                  <a:srgbClr val="191919"/>
                </a:solidFill>
                <a:effectLst/>
                <a:latin typeface="PingFang SC"/>
              </a:rPr>
              <a:t>），这些方法限制错误发生率，因此都是</a:t>
            </a:r>
            <a:r>
              <a:rPr lang="zh-CN" altLang="en-US" b="1" i="0" dirty="0">
                <a:solidFill>
                  <a:srgbClr val="191919"/>
                </a:solidFill>
                <a:effectLst/>
                <a:latin typeface="PingFang SC"/>
              </a:rPr>
              <a:t>相对较保守</a:t>
            </a:r>
            <a:r>
              <a:rPr lang="zh-CN" altLang="en-US" b="0" i="0" dirty="0">
                <a:solidFill>
                  <a:srgbClr val="191919"/>
                </a:solidFill>
                <a:effectLst/>
                <a:latin typeface="PingFang SC"/>
              </a:rPr>
              <a:t>。</a:t>
            </a:r>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27</a:t>
            </a:fld>
            <a:endParaRPr lang="zh-CN" altLang="en-US" sz="1200"/>
          </a:p>
        </p:txBody>
      </p:sp>
    </p:spTree>
    <p:extLst>
      <p:ext uri="{BB962C8B-B14F-4D97-AF65-F5344CB8AC3E}">
        <p14:creationId xmlns:p14="http://schemas.microsoft.com/office/powerpoint/2010/main" val="25442117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b="0" i="0" dirty="0">
                <a:solidFill>
                  <a:srgbClr val="1D2129"/>
                </a:solidFill>
                <a:effectLst/>
                <a:latin typeface="PingFangSC-Regular"/>
              </a:rPr>
              <a:t>左侧面板：观察头部在</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方向上的移动。灰色：每次试验的单个观察结果。黑色：添加了标准差函数的平均函数。右图：用于预测交叉行为的主观安全感的估计回归系数函数</a:t>
            </a:r>
            <a:r>
              <a:rPr lang="en-US" altLang="zh-CN" b="0" i="0" dirty="0">
                <a:solidFill>
                  <a:srgbClr val="1D2129"/>
                </a:solidFill>
                <a:effectLst/>
                <a:latin typeface="PingFangSC-Regular"/>
              </a:rPr>
              <a:t>β</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），用于预测</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方向上头部运动的主观安全感。虚线显示了</a:t>
            </a:r>
            <a:r>
              <a:rPr lang="en-US" altLang="zh-CN" b="0" i="0" dirty="0">
                <a:solidFill>
                  <a:srgbClr val="1D2129"/>
                </a:solidFill>
                <a:effectLst/>
                <a:latin typeface="PingFangSC-Regular"/>
              </a:rPr>
              <a:t>β</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）值的</a:t>
            </a:r>
            <a:r>
              <a:rPr lang="en-US" altLang="zh-CN" b="0" i="0" dirty="0">
                <a:solidFill>
                  <a:srgbClr val="1D2129"/>
                </a:solidFill>
                <a:effectLst/>
                <a:latin typeface="PingFangSC-Regular"/>
              </a:rPr>
              <a:t>95%</a:t>
            </a:r>
            <a:r>
              <a:rPr lang="zh-CN" altLang="en-US" b="0" i="0" dirty="0">
                <a:solidFill>
                  <a:srgbClr val="1D2129"/>
                </a:solidFill>
                <a:effectLst/>
                <a:latin typeface="PingFangSC-Regular"/>
              </a:rPr>
              <a:t>置信区间。红点和虚线表示平均函数的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首先，采用两级主成分模型来发现方差的来源。</a:t>
            </a:r>
            <a:endParaRPr lang="en-US" altLang="zh-CN" b="0" i="0" dirty="0">
              <a:solidFill>
                <a:srgbClr val="1D2129"/>
              </a:solidFill>
              <a:effectLst/>
              <a:latin typeface="PingFangSC-Regular"/>
            </a:endParaRPr>
          </a:p>
          <a:p>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图的左侧面板显示了所有试验和参与者在</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方向上的头部运动数据。采样曲线用较细的线显示，而平均函数用粗线绘制。主成分分析显示，</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级有三个功能主成分得分，</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级有四个功能主成份得分。第</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级占总方差的</a:t>
            </a:r>
            <a:r>
              <a:rPr lang="en-US" altLang="zh-CN" b="0" i="0" dirty="0">
                <a:solidFill>
                  <a:srgbClr val="1D2129"/>
                </a:solidFill>
                <a:effectLst/>
                <a:latin typeface="PingFangSC-Regular"/>
              </a:rPr>
              <a:t>54.3%</a:t>
            </a:r>
            <a:r>
              <a:rPr lang="zh-CN" altLang="en-US" b="0" i="0" dirty="0">
                <a:solidFill>
                  <a:srgbClr val="1D2129"/>
                </a:solidFill>
                <a:effectLst/>
                <a:latin typeface="PingFangSC-Regular"/>
              </a:rPr>
              <a:t>，第</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级解释了</a:t>
            </a:r>
            <a:r>
              <a:rPr lang="en-US" altLang="zh-CN" b="0" i="0" dirty="0">
                <a:solidFill>
                  <a:srgbClr val="1D2129"/>
                </a:solidFill>
                <a:effectLst/>
                <a:latin typeface="PingFangSC-Regular"/>
              </a:rPr>
              <a:t>45.7%</a:t>
            </a:r>
            <a:r>
              <a:rPr lang="zh-CN" altLang="en-US" b="0" i="0" dirty="0">
                <a:solidFill>
                  <a:srgbClr val="1D2129"/>
                </a:solidFill>
                <a:effectLst/>
                <a:latin typeface="PingFangSC-Regular"/>
              </a:rPr>
              <a:t>。第</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级解释的大量方差表明参与者的交叉行为差异很大。第一级</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主成分本征函数描述了交叉行为总方差的</a:t>
            </a:r>
            <a:r>
              <a:rPr lang="en-US" altLang="zh-CN" b="0" i="0" dirty="0">
                <a:solidFill>
                  <a:srgbClr val="1D2129"/>
                </a:solidFill>
                <a:effectLst/>
                <a:latin typeface="PingFangSC-Regular"/>
              </a:rPr>
              <a:t>39.8%</a:t>
            </a:r>
            <a:r>
              <a:rPr lang="zh-CN" altLang="en-US" b="0" i="0" dirty="0">
                <a:solidFill>
                  <a:srgbClr val="1D2129"/>
                </a:solidFill>
                <a:effectLst/>
                <a:latin typeface="PingFangSC-Regular"/>
              </a:rPr>
              <a:t>、第二级</a:t>
            </a:r>
            <a:r>
              <a:rPr lang="en-US" altLang="zh-CN" b="0" i="0" dirty="0">
                <a:solidFill>
                  <a:srgbClr val="1D2129"/>
                </a:solidFill>
                <a:effectLst/>
                <a:latin typeface="PingFangSC-Regular"/>
              </a:rPr>
              <a:t>4.1%</a:t>
            </a:r>
            <a:r>
              <a:rPr lang="zh-CN" altLang="en-US" b="0" i="0" dirty="0">
                <a:solidFill>
                  <a:srgbClr val="1D2129"/>
                </a:solidFill>
                <a:effectLst/>
                <a:latin typeface="PingFangSC-Regular"/>
              </a:rPr>
              <a:t>、第三级和第四级</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0.4%</a:t>
            </a:r>
            <a:r>
              <a:rPr lang="zh-CN" altLang="en-US" b="0" i="0" dirty="0">
                <a:solidFill>
                  <a:srgbClr val="1D2129"/>
                </a:solidFill>
                <a:effectLst/>
                <a:latin typeface="PingFangSC-Regular"/>
              </a:rPr>
              <a:t>。图的右侧面板显示了用于预测交叉行为的主观安全感的估计回归系数函数</a:t>
            </a:r>
            <a:r>
              <a:rPr lang="en-US" altLang="zh-CN" b="0" i="0" dirty="0">
                <a:solidFill>
                  <a:srgbClr val="1D2129"/>
                </a:solidFill>
                <a:effectLst/>
                <a:latin typeface="PingFangSC-Regular"/>
              </a:rPr>
              <a:t>β</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）。该图表明，在定义主观安全感和交叉行为之间的关联时，只有时间尺度的第一部分（高达</a:t>
            </a:r>
            <a:r>
              <a:rPr lang="en-US" altLang="zh-CN" b="0" i="0" dirty="0">
                <a:solidFill>
                  <a:srgbClr val="1D2129"/>
                </a:solidFill>
                <a:effectLst/>
                <a:latin typeface="PingFangSC-Regular"/>
              </a:rPr>
              <a:t>50%</a:t>
            </a:r>
            <a:r>
              <a:rPr lang="zh-CN" altLang="en-US" b="0" i="0" dirty="0">
                <a:solidFill>
                  <a:srgbClr val="1D2129"/>
                </a:solidFill>
                <a:effectLst/>
                <a:latin typeface="PingFangSC-Regular"/>
              </a:rPr>
              <a:t>）真正重要，而时间尺度的第二部分上的轻微振荡是巧合。事实上，最高回归系数</a:t>
            </a:r>
            <a:r>
              <a:rPr lang="en-US" altLang="zh-CN" b="0" i="0" dirty="0">
                <a:solidFill>
                  <a:srgbClr val="1D2129"/>
                </a:solidFill>
                <a:effectLst/>
                <a:latin typeface="PingFangSC-Regular"/>
              </a:rPr>
              <a:t>βmax</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0.47</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=0.37</a:t>
            </a:r>
            <a:r>
              <a:rPr lang="zh-CN" altLang="en-US" b="0" i="0" dirty="0">
                <a:solidFill>
                  <a:srgbClr val="1D2129"/>
                </a:solidFill>
                <a:effectLst/>
                <a:latin typeface="PingFangSC-Regular"/>
              </a:rPr>
              <a:t>的时间点相当于基于直方图的阈值算法确定的平均函数的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28</a:t>
            </a:fld>
            <a:endParaRPr lang="zh-CN" altLang="en-US" sz="1200"/>
          </a:p>
        </p:txBody>
      </p:sp>
    </p:spTree>
    <p:extLst>
      <p:ext uri="{BB962C8B-B14F-4D97-AF65-F5344CB8AC3E}">
        <p14:creationId xmlns:p14="http://schemas.microsoft.com/office/powerpoint/2010/main" val="2222057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29</a:t>
            </a:fld>
            <a:endParaRPr lang="zh-CN" altLang="en-US" sz="1200"/>
          </a:p>
        </p:txBody>
      </p:sp>
    </p:spTree>
    <p:extLst>
      <p:ext uri="{BB962C8B-B14F-4D97-AF65-F5344CB8AC3E}">
        <p14:creationId xmlns:p14="http://schemas.microsoft.com/office/powerpoint/2010/main" val="4085848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30</a:t>
            </a:fld>
            <a:endParaRPr lang="zh-CN" altLang="en-US" sz="1200"/>
          </a:p>
        </p:txBody>
      </p:sp>
    </p:spTree>
    <p:extLst>
      <p:ext uri="{BB962C8B-B14F-4D97-AF65-F5344CB8AC3E}">
        <p14:creationId xmlns:p14="http://schemas.microsoft.com/office/powerpoint/2010/main" val="1983064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31</a:t>
            </a:fld>
            <a:endParaRPr lang="zh-CN" altLang="en-US" sz="1200"/>
          </a:p>
        </p:txBody>
      </p:sp>
    </p:spTree>
    <p:extLst>
      <p:ext uri="{BB962C8B-B14F-4D97-AF65-F5344CB8AC3E}">
        <p14:creationId xmlns:p14="http://schemas.microsoft.com/office/powerpoint/2010/main" val="18918836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32</a:t>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33</a:t>
            </a:fld>
            <a:endParaRPr lang="zh-CN" altLang="en-US" sz="1200"/>
          </a:p>
        </p:txBody>
      </p:sp>
    </p:spTree>
    <p:extLst>
      <p:ext uri="{BB962C8B-B14F-4D97-AF65-F5344CB8AC3E}">
        <p14:creationId xmlns:p14="http://schemas.microsoft.com/office/powerpoint/2010/main" val="3236882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34</a:t>
            </a:fld>
            <a:endParaRPr lang="zh-CN" altLang="en-US" sz="1200"/>
          </a:p>
        </p:txBody>
      </p:sp>
    </p:spTree>
    <p:extLst>
      <p:ext uri="{BB962C8B-B14F-4D97-AF65-F5344CB8AC3E}">
        <p14:creationId xmlns:p14="http://schemas.microsoft.com/office/powerpoint/2010/main" val="38472543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35</a:t>
            </a:fld>
            <a:endParaRPr lang="zh-CN" altLang="en-US" sz="1200"/>
          </a:p>
        </p:txBody>
      </p:sp>
    </p:spTree>
    <p:extLst>
      <p:ext uri="{BB962C8B-B14F-4D97-AF65-F5344CB8AC3E}">
        <p14:creationId xmlns:p14="http://schemas.microsoft.com/office/powerpoint/2010/main" val="39062198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36</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1D2129"/>
                </a:solidFill>
                <a:effectLst/>
                <a:latin typeface="PingFangSC-Regular"/>
              </a:rPr>
              <a:t>CIT</a:t>
            </a:r>
            <a:r>
              <a:rPr lang="zh-CN" altLang="en-US" b="0" i="0" dirty="0">
                <a:solidFill>
                  <a:srgbClr val="1D2129"/>
                </a:solidFill>
                <a:effectLst/>
                <a:latin typeface="PingFangSC-Regular"/>
              </a:rPr>
              <a:t>定义为车辆停止与行人开始过马路之间的时间差，用头部向过马路方向移动</a:t>
            </a:r>
            <a:r>
              <a:rPr lang="en-US" altLang="zh-CN" b="0" i="0" dirty="0">
                <a:solidFill>
                  <a:srgbClr val="1D2129"/>
                </a:solidFill>
                <a:effectLst/>
                <a:latin typeface="PingFangSC-Regular"/>
              </a:rPr>
              <a:t>70 cm</a:t>
            </a:r>
            <a:r>
              <a:rPr lang="zh-CN" altLang="en-US" b="0" i="0" dirty="0">
                <a:solidFill>
                  <a:srgbClr val="1D2129"/>
                </a:solidFill>
                <a:effectLst/>
                <a:latin typeface="PingFangSC-Regular"/>
              </a:rPr>
              <a:t>来表示。所有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都被证明有助于优化交通流量，与没有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的基线条件相比，</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更短。然而，在不同的</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中，</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没有显著差异。</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b="0" i="0" dirty="0">
              <a:solidFill>
                <a:srgbClr val="4D4D4D"/>
              </a:solidFill>
              <a:effectLst/>
              <a:latin typeface="-apple-system"/>
            </a:endParaRPr>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extLst>
      <p:ext uri="{BB962C8B-B14F-4D97-AF65-F5344CB8AC3E}">
        <p14:creationId xmlns:p14="http://schemas.microsoft.com/office/powerpoint/2010/main" val="180421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pPr marL="0" marR="0" lvl="0" indent="0" algn="l" defTabSz="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extLst>
      <p:ext uri="{BB962C8B-B14F-4D97-AF65-F5344CB8AC3E}">
        <p14:creationId xmlns:p14="http://schemas.microsoft.com/office/powerpoint/2010/main" val="1433821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2023/12/6</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extLst>
      <p:ext uri="{BB962C8B-B14F-4D97-AF65-F5344CB8AC3E}">
        <p14:creationId xmlns:p14="http://schemas.microsoft.com/office/powerpoint/2010/main" val="530077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3" name="矩形 42"/>
          <p:cNvSpPr/>
          <p:nvPr/>
        </p:nvSpPr>
        <p:spPr>
          <a:xfrm>
            <a:off x="1360953" y="3239302"/>
            <a:ext cx="6732960" cy="707886"/>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行人与自动驾驶汽车之间的交互</a:t>
            </a:r>
            <a:r>
              <a:rPr lang="en-US" altLang="zh-CN" sz="2000" b="1" dirty="0">
                <a:solidFill>
                  <a:schemeClr val="accent1"/>
                </a:solidFill>
                <a:latin typeface="Times New Roman" panose="02020603050405020304" pitchFamily="18" charset="0"/>
                <a:sym typeface="Arial" panose="020B0604020202020204" pitchFamily="34" charset="0"/>
              </a:rPr>
              <a:t>:</a:t>
            </a:r>
            <a:r>
              <a:rPr lang="zh-CN" altLang="en-US" sz="2000" b="1" dirty="0">
                <a:solidFill>
                  <a:schemeClr val="accent1"/>
                </a:solidFill>
                <a:latin typeface="Times New Roman" panose="02020603050405020304" pitchFamily="18" charset="0"/>
                <a:sym typeface="Arial" panose="020B0604020202020204" pitchFamily="34" charset="0"/>
              </a:rPr>
              <a:t>探索一种基于运动的虚拟现实实验方法</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253899" y="4027670"/>
            <a:ext cx="6820146" cy="88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err="1">
                <a:solidFill>
                  <a:schemeClr val="accent1"/>
                </a:solidFill>
                <a:ea typeface="微软雅黑" panose="020B0503020204020204" pitchFamily="34" charset="-122"/>
                <a:sym typeface="Arial" panose="020B0604020202020204" pitchFamily="34" charset="0"/>
              </a:rPr>
              <a:t>Bindschadel</a:t>
            </a:r>
            <a:r>
              <a:rPr lang="en-US" altLang="zh-CN" sz="1200" dirty="0">
                <a:solidFill>
                  <a:schemeClr val="accent1"/>
                </a:solidFill>
                <a:ea typeface="微软雅黑" panose="020B0503020204020204" pitchFamily="34" charset="-122"/>
                <a:sym typeface="Arial" panose="020B0604020202020204" pitchFamily="34" charset="0"/>
              </a:rPr>
              <a:t> J , </a:t>
            </a:r>
            <a:r>
              <a:rPr lang="en-US" altLang="zh-CN" sz="1200" dirty="0" err="1">
                <a:solidFill>
                  <a:schemeClr val="accent1"/>
                </a:solidFill>
                <a:ea typeface="微软雅黑" panose="020B0503020204020204" pitchFamily="34" charset="-122"/>
                <a:sym typeface="Arial" panose="020B0604020202020204" pitchFamily="34" charset="0"/>
              </a:rPr>
              <a:t>Krems</a:t>
            </a:r>
            <a:r>
              <a:rPr lang="en-US" altLang="zh-CN" sz="1200" dirty="0">
                <a:solidFill>
                  <a:schemeClr val="accent1"/>
                </a:solidFill>
                <a:ea typeface="微软雅黑" panose="020B0503020204020204" pitchFamily="34" charset="-122"/>
                <a:sym typeface="Arial" panose="020B0604020202020204" pitchFamily="34" charset="0"/>
              </a:rPr>
              <a:t> I , </a:t>
            </a:r>
            <a:r>
              <a:rPr lang="en-US" altLang="zh-CN" sz="1200" dirty="0" err="1">
                <a:solidFill>
                  <a:schemeClr val="accent1"/>
                </a:solidFill>
                <a:ea typeface="微软雅黑" panose="020B0503020204020204" pitchFamily="34" charset="-122"/>
                <a:sym typeface="Arial" panose="020B0604020202020204" pitchFamily="34" charset="0"/>
              </a:rPr>
              <a:t>Kiesel</a:t>
            </a:r>
            <a:r>
              <a:rPr lang="en-US" altLang="zh-CN" sz="1200" dirty="0">
                <a:solidFill>
                  <a:schemeClr val="accent1"/>
                </a:solidFill>
                <a:ea typeface="微软雅黑" panose="020B0503020204020204" pitchFamily="34" charset="-122"/>
                <a:sym typeface="Arial" panose="020B0604020202020204" pitchFamily="34" charset="0"/>
              </a:rPr>
              <a:t> A .Interaction between pedestrians and automated vehicles: Exploring a motion-based approach for virtual reality experiments[J].Transportation research, Part F. Traffic psychology and </a:t>
            </a:r>
            <a:r>
              <a:rPr lang="en-US" altLang="zh-CN" sz="1200" dirty="0" err="1">
                <a:solidFill>
                  <a:schemeClr val="accent1"/>
                </a:solidFill>
                <a:ea typeface="微软雅黑" panose="020B0503020204020204" pitchFamily="34" charset="-122"/>
                <a:sym typeface="Arial" panose="020B0604020202020204" pitchFamily="34" charset="0"/>
              </a:rPr>
              <a:t>behaviour</a:t>
            </a:r>
            <a:r>
              <a:rPr lang="en-US" altLang="zh-CN" sz="1200" dirty="0">
                <a:solidFill>
                  <a:schemeClr val="accent1"/>
                </a:solidFill>
                <a:ea typeface="微软雅黑" panose="020B0503020204020204" pitchFamily="34" charset="-122"/>
                <a:sym typeface="Arial" panose="020B0604020202020204" pitchFamily="34" charset="0"/>
              </a:rPr>
              <a:t>, 2021(Oct.):82F.</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1131654"/>
            <a:ext cx="8640575" cy="923330"/>
          </a:xfrm>
          <a:prstGeom prst="rect">
            <a:avLst/>
          </a:prstGeom>
          <a:noFill/>
        </p:spPr>
        <p:txBody>
          <a:bodyPr wrap="square">
            <a:spAutoFit/>
          </a:bodyPr>
          <a:lstStyle/>
          <a:p>
            <a:pPr indent="457200"/>
            <a:r>
              <a:rPr lang="zh-CN" altLang="en-US" b="0" i="0" dirty="0">
                <a:solidFill>
                  <a:srgbClr val="1D2129"/>
                </a:solidFill>
                <a:effectLst/>
                <a:latin typeface="PingFangSC-Regular"/>
              </a:rPr>
              <a:t>实验环境为完全沉浸式的虚拟环境，它代表了一个城市内部的交通场景，道路截面按照德国标准设计，宽度为</a:t>
            </a:r>
            <a:r>
              <a:rPr lang="en-US" altLang="zh-CN" b="0" i="0" dirty="0">
                <a:solidFill>
                  <a:srgbClr val="1D2129"/>
                </a:solidFill>
                <a:effectLst/>
                <a:latin typeface="PingFangSC-Regular"/>
              </a:rPr>
              <a:t>3.35 m</a:t>
            </a:r>
            <a:r>
              <a:rPr lang="zh-CN" altLang="en-US" b="0" i="0" dirty="0">
                <a:solidFill>
                  <a:srgbClr val="1D2129"/>
                </a:solidFill>
                <a:effectLst/>
                <a:latin typeface="PingFangSC-Regular"/>
              </a:rPr>
              <a:t>。参与者可以在近</a:t>
            </a:r>
            <a:r>
              <a:rPr lang="en-US" altLang="zh-CN" b="0" i="0" dirty="0">
                <a:solidFill>
                  <a:srgbClr val="1D2129"/>
                </a:solidFill>
                <a:effectLst/>
                <a:latin typeface="PingFangSC-Regular"/>
              </a:rPr>
              <a:t>5 × 3</a:t>
            </a:r>
            <a:r>
              <a:rPr lang="zh-CN" altLang="en-US" b="0" i="0" dirty="0">
                <a:solidFill>
                  <a:srgbClr val="1D2129"/>
                </a:solidFill>
                <a:effectLst/>
                <a:latin typeface="PingFangSC-Regular"/>
              </a:rPr>
              <a:t>米的区域内自由活动。在可达区域的末端，地面上用黄色圆圈标出起点和目标位置。</a:t>
            </a:r>
            <a:endParaRPr lang="zh-CN" altLang="en-US" dirty="0"/>
          </a:p>
        </p:txBody>
      </p:sp>
      <p:pic>
        <p:nvPicPr>
          <p:cNvPr id="3" name="图片 2">
            <a:extLst>
              <a:ext uri="{FF2B5EF4-FFF2-40B4-BE49-F238E27FC236}">
                <a16:creationId xmlns:a16="http://schemas.microsoft.com/office/drawing/2014/main" id="{1D4EE4A3-45B1-27C2-1CC7-3993AD69B7E4}"/>
              </a:ext>
            </a:extLst>
          </p:cNvPr>
          <p:cNvPicPr>
            <a:picLocks noChangeAspect="1"/>
          </p:cNvPicPr>
          <p:nvPr/>
        </p:nvPicPr>
        <p:blipFill>
          <a:blip r:embed="rId4"/>
          <a:stretch>
            <a:fillRect/>
          </a:stretch>
        </p:blipFill>
        <p:spPr>
          <a:xfrm>
            <a:off x="2552524" y="2166723"/>
            <a:ext cx="4038950" cy="2606266"/>
          </a:xfrm>
          <a:prstGeom prst="rect">
            <a:avLst/>
          </a:prstGeom>
        </p:spPr>
      </p:pic>
    </p:spTree>
    <p:extLst>
      <p:ext uri="{BB962C8B-B14F-4D97-AF65-F5344CB8AC3E}">
        <p14:creationId xmlns:p14="http://schemas.microsoft.com/office/powerpoint/2010/main" val="3183776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B1DD09DC-0313-224A-A796-8689D873E5D0}"/>
              </a:ext>
            </a:extLst>
          </p:cNvPr>
          <p:cNvSpPr txBox="1"/>
          <p:nvPr/>
        </p:nvSpPr>
        <p:spPr>
          <a:xfrm>
            <a:off x="4194621" y="1293915"/>
            <a:ext cx="4697666" cy="2862322"/>
          </a:xfrm>
          <a:prstGeom prst="rect">
            <a:avLst/>
          </a:prstGeom>
          <a:noFill/>
        </p:spPr>
        <p:txBody>
          <a:bodyPr wrap="square">
            <a:spAutoFit/>
          </a:bodyPr>
          <a:lstStyle/>
          <a:p>
            <a:pPr indent="457200"/>
            <a:r>
              <a:rPr lang="zh-CN" altLang="en-US" b="0" i="0" dirty="0">
                <a:solidFill>
                  <a:srgbClr val="1D2129"/>
                </a:solidFill>
                <a:effectLst/>
                <a:latin typeface="PingFangSC-Regular"/>
              </a:rPr>
              <a:t>使用由五个</a:t>
            </a:r>
            <a:r>
              <a:rPr lang="en-US" altLang="zh-CN" b="0" i="0" dirty="0">
                <a:solidFill>
                  <a:srgbClr val="1D2129"/>
                </a:solidFill>
                <a:effectLst/>
                <a:latin typeface="PingFangSC-Regular"/>
              </a:rPr>
              <a:t>HTC VIVE</a:t>
            </a:r>
            <a:r>
              <a:rPr lang="zh-CN" altLang="en-US" b="0" i="0" dirty="0">
                <a:solidFill>
                  <a:srgbClr val="1D2129"/>
                </a:solidFill>
                <a:effectLst/>
                <a:latin typeface="PingFangSC-Regular"/>
              </a:rPr>
              <a:t>无线追踪器</a:t>
            </a:r>
            <a:r>
              <a:rPr lang="en-US" altLang="zh-CN" b="0" i="0" dirty="0">
                <a:solidFill>
                  <a:srgbClr val="1D2129"/>
                </a:solidFill>
                <a:effectLst/>
                <a:latin typeface="PingFangSC-Regular"/>
              </a:rPr>
              <a:t>(HTC Corporation, 2018a)</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HTC VIVE</a:t>
            </a:r>
            <a:r>
              <a:rPr lang="zh-CN" altLang="en-US" b="0" i="0" dirty="0">
                <a:solidFill>
                  <a:srgbClr val="1D2129"/>
                </a:solidFill>
                <a:effectLst/>
                <a:latin typeface="PingFangSC-Regular"/>
              </a:rPr>
              <a:t>头戴式显示器</a:t>
            </a:r>
            <a:r>
              <a:rPr lang="en-US" altLang="zh-CN" b="0" i="0" dirty="0">
                <a:solidFill>
                  <a:srgbClr val="1D2129"/>
                </a:solidFill>
                <a:effectLst/>
                <a:latin typeface="PingFangSC-Regular"/>
              </a:rPr>
              <a:t>(HTC Corporation, 2018b)</a:t>
            </a:r>
            <a:r>
              <a:rPr lang="zh-CN" altLang="en-US" b="0" i="0" dirty="0">
                <a:solidFill>
                  <a:srgbClr val="1D2129"/>
                </a:solidFill>
                <a:effectLst/>
                <a:latin typeface="PingFangSC-Regular"/>
              </a:rPr>
              <a:t>组成的动作捕捉系统获得参与者的身体位置。追踪器安装在身体的五个位置，使用特定的追踪带</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上臂、腹部和脚踝来跟踪和计算他们的运动。</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他们的位置和方向是在四个</a:t>
            </a:r>
            <a:r>
              <a:rPr lang="en-US" altLang="zh-CN" b="0" i="0" dirty="0">
                <a:solidFill>
                  <a:srgbClr val="1D2129"/>
                </a:solidFill>
                <a:effectLst/>
                <a:latin typeface="PingFangSC-Regular"/>
              </a:rPr>
              <a:t>VIVE</a:t>
            </a:r>
            <a:r>
              <a:rPr lang="zh-CN" altLang="en-US" b="0" i="0" dirty="0">
                <a:solidFill>
                  <a:srgbClr val="1D2129"/>
                </a:solidFill>
                <a:effectLst/>
                <a:latin typeface="PingFangSC-Regular"/>
              </a:rPr>
              <a:t>基站的帮助下确定的。无线跟踪器以</a:t>
            </a:r>
            <a:r>
              <a:rPr lang="en-US" altLang="zh-CN" b="0" i="0" dirty="0">
                <a:solidFill>
                  <a:srgbClr val="1D2129"/>
                </a:solidFill>
                <a:effectLst/>
                <a:latin typeface="PingFangSC-Regular"/>
              </a:rPr>
              <a:t>22</a:t>
            </a:r>
            <a:r>
              <a:rPr lang="zh-CN" altLang="en-US" b="0" i="0" dirty="0">
                <a:solidFill>
                  <a:srgbClr val="1D2129"/>
                </a:solidFill>
                <a:effectLst/>
                <a:latin typeface="PingFangSC-Regular"/>
              </a:rPr>
              <a:t>毫秒的系统端到端延迟提供运动数据的记录。运动数据的采样率设置为</a:t>
            </a:r>
            <a:r>
              <a:rPr lang="en-US" altLang="zh-CN" b="0" i="0" dirty="0">
                <a:solidFill>
                  <a:srgbClr val="1D2129"/>
                </a:solidFill>
                <a:effectLst/>
                <a:latin typeface="PingFangSC-Regular"/>
              </a:rPr>
              <a:t>25hz</a:t>
            </a:r>
            <a:r>
              <a:rPr lang="zh-CN" altLang="en-US" b="0" i="0" dirty="0">
                <a:solidFill>
                  <a:srgbClr val="1D2129"/>
                </a:solidFill>
                <a:effectLst/>
                <a:latin typeface="PingFangSC-Regular"/>
              </a:rPr>
              <a:t>。</a:t>
            </a:r>
            <a:endParaRPr lang="zh-CN" altLang="en-US" dirty="0"/>
          </a:p>
        </p:txBody>
      </p:sp>
      <p:pic>
        <p:nvPicPr>
          <p:cNvPr id="4" name="图片 3">
            <a:extLst>
              <a:ext uri="{FF2B5EF4-FFF2-40B4-BE49-F238E27FC236}">
                <a16:creationId xmlns:a16="http://schemas.microsoft.com/office/drawing/2014/main" id="{AB14A442-A911-3E8A-DEEF-A277263A2BE4}"/>
              </a:ext>
            </a:extLst>
          </p:cNvPr>
          <p:cNvPicPr>
            <a:picLocks noChangeAspect="1"/>
          </p:cNvPicPr>
          <p:nvPr/>
        </p:nvPicPr>
        <p:blipFill>
          <a:blip r:embed="rId4"/>
          <a:stretch>
            <a:fillRect/>
          </a:stretch>
        </p:blipFill>
        <p:spPr>
          <a:xfrm>
            <a:off x="701742" y="846836"/>
            <a:ext cx="2790186" cy="4033481"/>
          </a:xfrm>
          <a:prstGeom prst="rect">
            <a:avLst/>
          </a:prstGeom>
        </p:spPr>
      </p:pic>
    </p:spTree>
    <p:extLst>
      <p:ext uri="{BB962C8B-B14F-4D97-AF65-F5344CB8AC3E}">
        <p14:creationId xmlns:p14="http://schemas.microsoft.com/office/powerpoint/2010/main" val="41513889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893209"/>
            <a:ext cx="8343458" cy="3416320"/>
          </a:xfrm>
          <a:prstGeom prst="rect">
            <a:avLst/>
          </a:prstGeom>
          <a:noFill/>
        </p:spPr>
        <p:txBody>
          <a:bodyPr wrap="square">
            <a:spAutoFit/>
          </a:bodyPr>
          <a:lstStyle/>
          <a:p>
            <a:r>
              <a:rPr lang="zh-CN" altLang="en-US" dirty="0">
                <a:solidFill>
                  <a:srgbClr val="1D2129"/>
                </a:solidFill>
                <a:latin typeface="PingFangSC-Regular"/>
              </a:rPr>
              <a:t>实验过程：</a:t>
            </a:r>
          </a:p>
          <a:p>
            <a:pPr indent="457200"/>
            <a:endParaRPr lang="en-US" altLang="zh-CN" dirty="0">
              <a:solidFill>
                <a:srgbClr val="1D2129"/>
              </a:solidFill>
              <a:latin typeface="PingFangSC-Regular"/>
            </a:endParaRPr>
          </a:p>
          <a:p>
            <a:pPr indent="457200"/>
            <a:r>
              <a:rPr lang="zh-CN" altLang="en-US" dirty="0">
                <a:solidFill>
                  <a:srgbClr val="1D2129"/>
                </a:solidFill>
                <a:latin typeface="PingFangSC-Regular"/>
              </a:rPr>
              <a:t>每名参与者单独参加这项研究。在他们到达后，首先被介绍了研究的目的和过程，并熟悉了虚拟现实行人模拟器。研究的第一部分包括一个虚拟现实实验。在实验之前，参与者被要求以行人的身份站在城市单行道前的人行道上体验虚拟交通场景，同时给他们介绍了全自动驾驶</a:t>
            </a:r>
            <a:r>
              <a:rPr lang="en-US" altLang="zh-CN" dirty="0">
                <a:solidFill>
                  <a:srgbClr val="1D2129"/>
                </a:solidFill>
                <a:latin typeface="PingFangSC-Regular"/>
              </a:rPr>
              <a:t>(Level 5)</a:t>
            </a:r>
            <a:r>
              <a:rPr lang="zh-CN" altLang="en-US" dirty="0">
                <a:solidFill>
                  <a:srgbClr val="1D2129"/>
                </a:solidFill>
                <a:latin typeface="PingFangSC-Regular"/>
              </a:rPr>
              <a:t>的定义，并被告知自动驾驶汽车只会从左侧接近，同时</a:t>
            </a:r>
            <a:r>
              <a:rPr lang="zh-CN" altLang="en-US" b="0" i="0" dirty="0">
                <a:solidFill>
                  <a:srgbClr val="1D2129"/>
                </a:solidFill>
                <a:effectLst/>
                <a:latin typeface="PingFangSC-Regular"/>
              </a:rPr>
              <a:t>他们还被告知所有车辆的散热器格栅上都配备了显示屏，使他们能够与周围环境进行交流。但是关于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的信息并不会告知，以避免假设证实行为。</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之后，参与者完成第一个练习试验，以适应虚拟交通环境和动作捕捉系统。在这个实验中，他们训练在静止的车辆前过马路，在完成练习实验之后开始实际的实验。</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81464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D7A8A15-8C87-5254-DC4B-62B523B4D22F}"/>
                  </a:ext>
                </a:extLst>
              </p:cNvPr>
              <p:cNvSpPr txBox="1"/>
              <p:nvPr/>
            </p:nvSpPr>
            <p:spPr>
              <a:xfrm>
                <a:off x="400271" y="951642"/>
                <a:ext cx="8343458" cy="2862322"/>
              </a:xfrm>
              <a:prstGeom prst="rect">
                <a:avLst/>
              </a:prstGeom>
              <a:noFill/>
            </p:spPr>
            <p:txBody>
              <a:bodyPr wrap="square">
                <a:spAutoFit/>
              </a:bodyPr>
              <a:lstStyle/>
              <a:p>
                <a:r>
                  <a:rPr lang="zh-CN" altLang="en-US" dirty="0">
                    <a:solidFill>
                      <a:srgbClr val="1D2129"/>
                    </a:solidFill>
                    <a:latin typeface="PingFangSC-Regular"/>
                  </a:rPr>
                  <a:t>实验过程：</a:t>
                </a:r>
              </a:p>
              <a:p>
                <a:pPr indent="457200"/>
                <a:endParaRPr lang="en-US" altLang="zh-CN" dirty="0">
                  <a:solidFill>
                    <a:srgbClr val="1D2129"/>
                  </a:solidFill>
                  <a:latin typeface="PingFangSC-Regular"/>
                </a:endParaRPr>
              </a:p>
              <a:p>
                <a:pPr indent="457200"/>
                <a:r>
                  <a:rPr lang="zh-CN" altLang="en-US" dirty="0">
                    <a:solidFill>
                      <a:srgbClr val="1D2129"/>
                    </a:solidFill>
                    <a:latin typeface="PingFangSC-Regular"/>
                  </a:rPr>
                  <a:t>每个参与者总共经历了</a:t>
                </a:r>
                <a:r>
                  <a:rPr lang="en-US" altLang="zh-CN" dirty="0">
                    <a:solidFill>
                      <a:srgbClr val="1D2129"/>
                    </a:solidFill>
                    <a:latin typeface="PingFangSC-Regular"/>
                  </a:rPr>
                  <a:t>24</a:t>
                </a:r>
                <a:r>
                  <a:rPr lang="zh-CN" altLang="en-US" dirty="0">
                    <a:solidFill>
                      <a:srgbClr val="1D2129"/>
                    </a:solidFill>
                    <a:latin typeface="PingFangSC-Regular"/>
                  </a:rPr>
                  <a:t>次试验。实验包括两个区块（</a:t>
                </a:r>
                <a:r>
                  <a:rPr lang="en-US" altLang="zh-CN" dirty="0">
                    <a:solidFill>
                      <a:srgbClr val="1D2129"/>
                    </a:solidFill>
                    <a:latin typeface="PingFangSC-Regular"/>
                  </a:rPr>
                  <a:t>A</a:t>
                </a:r>
                <a:r>
                  <a:rPr lang="zh-CN" altLang="en-US" dirty="0">
                    <a:solidFill>
                      <a:srgbClr val="1D2129"/>
                    </a:solidFill>
                    <a:latin typeface="PingFangSC-Regular"/>
                  </a:rPr>
                  <a:t>和</a:t>
                </a:r>
                <a:r>
                  <a:rPr lang="en-US" altLang="zh-CN" dirty="0">
                    <a:solidFill>
                      <a:srgbClr val="1D2129"/>
                    </a:solidFill>
                    <a:latin typeface="PingFangSC-Regular"/>
                  </a:rPr>
                  <a:t>B</a:t>
                </a:r>
                <a:r>
                  <a:rPr lang="zh-CN" altLang="en-US" dirty="0">
                    <a:solidFill>
                      <a:srgbClr val="1D2129"/>
                    </a:solidFill>
                    <a:latin typeface="PingFangSC-Regular"/>
                  </a:rPr>
                  <a:t>实验），五个</a:t>
                </a:r>
                <a:r>
                  <a:rPr lang="en-US" altLang="zh-CN" dirty="0" err="1">
                    <a:solidFill>
                      <a:srgbClr val="1D2129"/>
                    </a:solidFill>
                    <a:latin typeface="PingFangSC-Regular"/>
                  </a:rPr>
                  <a:t>eHMI</a:t>
                </a:r>
                <a:r>
                  <a:rPr lang="zh-CN" altLang="en-US" dirty="0">
                    <a:solidFill>
                      <a:srgbClr val="1D2129"/>
                    </a:solidFill>
                    <a:latin typeface="PingFangSC-Regular"/>
                  </a:rPr>
                  <a:t>条件和两个场景。在</a:t>
                </a:r>
                <a:r>
                  <a:rPr lang="en-US" altLang="zh-CN" dirty="0">
                    <a:solidFill>
                      <a:srgbClr val="1D2129"/>
                    </a:solidFill>
                    <a:latin typeface="PingFangSC-Regular"/>
                  </a:rPr>
                  <a:t>A</a:t>
                </a:r>
                <a:r>
                  <a:rPr lang="zh-CN" altLang="en-US" dirty="0">
                    <a:solidFill>
                      <a:srgbClr val="1D2129"/>
                    </a:solidFill>
                    <a:latin typeface="PingFangSC-Regular"/>
                  </a:rPr>
                  <a:t>实验中，参与者进行了四次实验，没有任何</a:t>
                </a:r>
                <a:r>
                  <a:rPr lang="en-US" altLang="zh-CN" dirty="0" err="1">
                    <a:solidFill>
                      <a:srgbClr val="1D2129"/>
                    </a:solidFill>
                    <a:latin typeface="PingFangSC-Regular"/>
                  </a:rPr>
                  <a:t>eHMI</a:t>
                </a:r>
                <a:r>
                  <a:rPr lang="zh-CN" altLang="en-US" dirty="0">
                    <a:solidFill>
                      <a:srgbClr val="1D2129"/>
                    </a:solidFill>
                    <a:latin typeface="PingFangSC-Regular"/>
                  </a:rPr>
                  <a:t>作为参考。在</a:t>
                </a:r>
                <a:r>
                  <a:rPr lang="en-US" altLang="zh-CN" dirty="0">
                    <a:solidFill>
                      <a:srgbClr val="1D2129"/>
                    </a:solidFill>
                    <a:latin typeface="PingFangSC-Regular"/>
                  </a:rPr>
                  <a:t>B</a:t>
                </a:r>
                <a:r>
                  <a:rPr lang="zh-CN" altLang="en-US" dirty="0">
                    <a:solidFill>
                      <a:srgbClr val="1D2129"/>
                    </a:solidFill>
                    <a:latin typeface="PingFangSC-Regular"/>
                  </a:rPr>
                  <a:t>实验中，他们完成了额外的</a:t>
                </a:r>
                <a:r>
                  <a:rPr lang="en-US" altLang="zh-CN" dirty="0">
                    <a:solidFill>
                      <a:srgbClr val="1D2129"/>
                    </a:solidFill>
                    <a:latin typeface="PingFangSC-Regular"/>
                  </a:rPr>
                  <a:t>20</a:t>
                </a:r>
                <a:r>
                  <a:rPr lang="zh-CN" altLang="en-US" dirty="0">
                    <a:solidFill>
                      <a:srgbClr val="1D2129"/>
                    </a:solidFill>
                    <a:latin typeface="PingFangSC-Regular"/>
                  </a:rPr>
                  <a:t>个实验，</a:t>
                </a:r>
                <a:r>
                  <a:rPr lang="en-US" altLang="zh-CN" dirty="0">
                    <a:solidFill>
                      <a:srgbClr val="1D2129"/>
                    </a:solidFill>
                    <a:latin typeface="PingFangSC-Regular"/>
                  </a:rPr>
                  <a:t>16</a:t>
                </a:r>
                <a:r>
                  <a:rPr lang="zh-CN" altLang="en-US" dirty="0">
                    <a:solidFill>
                      <a:srgbClr val="1D2129"/>
                    </a:solidFill>
                    <a:latin typeface="PingFangSC-Regular"/>
                  </a:rPr>
                  <a:t>个有</a:t>
                </a:r>
                <a:r>
                  <a:rPr lang="en-US" altLang="zh-CN" dirty="0" err="1">
                    <a:solidFill>
                      <a:srgbClr val="1D2129"/>
                    </a:solidFill>
                    <a:latin typeface="PingFangSC-Regular"/>
                  </a:rPr>
                  <a:t>eHMI</a:t>
                </a:r>
                <a:r>
                  <a:rPr lang="en-US" altLang="zh-CN" dirty="0">
                    <a:solidFill>
                      <a:srgbClr val="1D2129"/>
                    </a:solidFill>
                    <a:latin typeface="PingFangSC-Regular"/>
                  </a:rPr>
                  <a:t>, 4</a:t>
                </a:r>
                <a:r>
                  <a:rPr lang="zh-CN" altLang="en-US" dirty="0">
                    <a:solidFill>
                      <a:srgbClr val="1D2129"/>
                    </a:solidFill>
                    <a:latin typeface="PingFangSC-Regular"/>
                  </a:rPr>
                  <a:t>个没有</a:t>
                </a:r>
                <a:r>
                  <a:rPr lang="en-US" altLang="zh-CN" dirty="0" err="1">
                    <a:solidFill>
                      <a:srgbClr val="1D2129"/>
                    </a:solidFill>
                    <a:latin typeface="PingFangSC-Regular"/>
                  </a:rPr>
                  <a:t>eHMI</a:t>
                </a:r>
                <a:r>
                  <a:rPr lang="zh-CN" altLang="en-US" dirty="0">
                    <a:solidFill>
                      <a:srgbClr val="1D2129"/>
                    </a:solidFill>
                    <a:latin typeface="PingFangSC-Regular"/>
                  </a:rPr>
                  <a:t>。</a:t>
                </a:r>
                <a:endParaRPr lang="en-US" altLang="zh-CN" dirty="0">
                  <a:solidFill>
                    <a:srgbClr val="1D2129"/>
                  </a:solidFill>
                  <a:latin typeface="PingFangSC-Regular"/>
                </a:endParaRPr>
              </a:p>
              <a:p>
                <a:pPr indent="457200"/>
                <a:r>
                  <a:rPr lang="en-US" altLang="zh-CN" b="0" i="0" dirty="0">
                    <a:solidFill>
                      <a:srgbClr val="1D2129"/>
                    </a:solidFill>
                    <a:effectLst/>
                    <a:latin typeface="PingFangSC-Regular"/>
                  </a:rPr>
                  <a:t>A</a:t>
                </a:r>
                <a:r>
                  <a:rPr lang="zh-CN" altLang="en-US" dirty="0">
                    <a:solidFill>
                      <a:srgbClr val="1D2129"/>
                    </a:solidFill>
                    <a:latin typeface="PingFangSC-Regular"/>
                  </a:rPr>
                  <a:t>实验</a:t>
                </a:r>
                <a:r>
                  <a:rPr lang="zh-CN" altLang="en-US" b="0" i="0" dirty="0">
                    <a:solidFill>
                      <a:srgbClr val="1D2129"/>
                    </a:solidFill>
                    <a:effectLst/>
                    <a:latin typeface="PingFangSC-Regular"/>
                  </a:rPr>
                  <a:t>之后总是跟着</a:t>
                </a:r>
                <a:r>
                  <a:rPr lang="en-US" altLang="zh-CN" b="0" i="0" dirty="0">
                    <a:solidFill>
                      <a:srgbClr val="1D2129"/>
                    </a:solidFill>
                    <a:effectLst/>
                    <a:latin typeface="PingFangSC-Regular"/>
                  </a:rPr>
                  <a:t>B</a:t>
                </a:r>
                <a:r>
                  <a:rPr lang="zh-CN" altLang="en-US" dirty="0">
                    <a:solidFill>
                      <a:srgbClr val="1D2129"/>
                    </a:solidFill>
                    <a:latin typeface="PingFangSC-Regular"/>
                  </a:rPr>
                  <a:t>实验</a:t>
                </a:r>
                <a:r>
                  <a:rPr lang="zh-CN" altLang="en-US" b="0" i="0" dirty="0">
                    <a:solidFill>
                      <a:srgbClr val="1D2129"/>
                    </a:solidFill>
                    <a:effectLst/>
                    <a:latin typeface="PingFangSC-Regular"/>
                  </a:rPr>
                  <a:t>。在每次试验中，参与者都被安排在一个起始位置。自动驾驶汽车以</a:t>
                </a:r>
                <a:r>
                  <a:rPr lang="en-US" altLang="zh-CN" b="0" i="0" dirty="0">
                    <a:solidFill>
                      <a:srgbClr val="1D2129"/>
                    </a:solidFill>
                    <a:effectLst/>
                    <a:latin typeface="PingFangSC-Regular"/>
                  </a:rPr>
                  <a:t>40</a:t>
                </a:r>
                <a:r>
                  <a:rPr lang="zh-CN" altLang="en-US" b="0" i="0" dirty="0">
                    <a:solidFill>
                      <a:srgbClr val="1D2129"/>
                    </a:solidFill>
                    <a:effectLst/>
                    <a:latin typeface="PingFangSC-Regular"/>
                  </a:rPr>
                  <a:t>公里</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小时的恒定速度从左侧靠近。所有车辆的起点与参与者的虚拟距离为</a:t>
                </a:r>
                <a:r>
                  <a:rPr lang="en-US" altLang="zh-CN" b="0" i="0" dirty="0">
                    <a:solidFill>
                      <a:srgbClr val="1D2129"/>
                    </a:solidFill>
                    <a:effectLst/>
                    <a:latin typeface="PingFangSC-Regular"/>
                  </a:rPr>
                  <a:t>40</a:t>
                </a:r>
                <a:r>
                  <a:rPr lang="zh-CN" altLang="en-US" b="0" i="0" dirty="0">
                    <a:solidFill>
                      <a:srgbClr val="1D2129"/>
                    </a:solidFill>
                    <a:effectLst/>
                    <a:latin typeface="PingFangSC-Regular"/>
                  </a:rPr>
                  <a:t>米，在距离参与者</a:t>
                </a:r>
                <a:r>
                  <a:rPr lang="en-US" altLang="zh-CN" b="0" i="0" dirty="0">
                    <a:solidFill>
                      <a:srgbClr val="1D2129"/>
                    </a:solidFill>
                    <a:effectLst/>
                    <a:latin typeface="PingFangSC-Regular"/>
                  </a:rPr>
                  <a:t>20</a:t>
                </a:r>
                <a:r>
                  <a:rPr lang="zh-CN" altLang="en-US" b="0" i="0" dirty="0">
                    <a:solidFill>
                      <a:srgbClr val="1D2129"/>
                    </a:solidFill>
                    <a:effectLst/>
                    <a:latin typeface="PingFangSC-Regular"/>
                  </a:rPr>
                  <a:t>米处开始以</a:t>
                </a:r>
                <a:r>
                  <a:rPr lang="en-US" altLang="zh-CN" b="0" i="0" dirty="0">
                    <a:solidFill>
                      <a:srgbClr val="1D2129"/>
                    </a:solidFill>
                    <a:effectLst/>
                    <a:latin typeface="PingFangSC-Regular"/>
                  </a:rPr>
                  <a:t>3.5</a:t>
                </a:r>
                <a:r>
                  <a:rPr lang="en-US" altLang="zh-CN" b="0" dirty="0">
                    <a:solidFill>
                      <a:srgbClr val="1D2129"/>
                    </a:solidFill>
                    <a:effectLst/>
                  </a:rPr>
                  <a:t> </a:t>
                </a:r>
                <a14:m>
                  <m:oMath xmlns:m="http://schemas.openxmlformats.org/officeDocument/2006/math">
                    <m:sSup>
                      <m:sSupPr>
                        <m:ctrlPr>
                          <a:rPr lang="en-US" altLang="zh-CN" b="0" i="1" smtClean="0">
                            <a:solidFill>
                              <a:srgbClr val="1D2129"/>
                            </a:solidFill>
                            <a:effectLst/>
                            <a:latin typeface="Cambria Math" panose="02040503050406030204" pitchFamily="18" charset="0"/>
                          </a:rPr>
                        </m:ctrlPr>
                      </m:sSupPr>
                      <m:e>
                        <m:r>
                          <a:rPr lang="en-US" altLang="zh-CN" b="0" i="1" smtClean="0">
                            <a:solidFill>
                              <a:srgbClr val="1D2129"/>
                            </a:solidFill>
                            <a:effectLst/>
                            <a:latin typeface="Cambria Math" panose="02040503050406030204" pitchFamily="18" charset="0"/>
                          </a:rPr>
                          <m:t>𝑚</m:t>
                        </m:r>
                        <m:r>
                          <a:rPr lang="en-US" altLang="zh-CN" b="0" i="1" smtClean="0">
                            <a:solidFill>
                              <a:srgbClr val="1D2129"/>
                            </a:solidFill>
                            <a:effectLst/>
                            <a:latin typeface="Cambria Math" panose="02040503050406030204" pitchFamily="18" charset="0"/>
                          </a:rPr>
                          <m:t>/</m:t>
                        </m:r>
                        <m:r>
                          <a:rPr lang="en-US" altLang="zh-CN" b="0" i="1" smtClean="0">
                            <a:solidFill>
                              <a:srgbClr val="1D2129"/>
                            </a:solidFill>
                            <a:effectLst/>
                            <a:latin typeface="Cambria Math" panose="02040503050406030204" pitchFamily="18" charset="0"/>
                          </a:rPr>
                          <m:t>𝑠</m:t>
                        </m:r>
                      </m:e>
                      <m:sup>
                        <m:r>
                          <a:rPr lang="en-US" altLang="zh-CN" b="0" i="1" smtClean="0">
                            <a:solidFill>
                              <a:srgbClr val="1D2129"/>
                            </a:solidFill>
                            <a:effectLst/>
                            <a:latin typeface="Cambria Math" panose="02040503050406030204" pitchFamily="18" charset="0"/>
                          </a:rPr>
                          <m:t>2</m:t>
                        </m:r>
                      </m:sup>
                    </m:sSup>
                  </m:oMath>
                </a14:m>
                <a:r>
                  <a:rPr lang="zh-CN" altLang="en-US" dirty="0">
                    <a:solidFill>
                      <a:srgbClr val="1D2129"/>
                    </a:solidFill>
                    <a:latin typeface="PingFangSC-Regular"/>
                  </a:rPr>
                  <a:t>的恒定减速率减速，</a:t>
                </a:r>
                <a:r>
                  <a:rPr lang="zh-CN" altLang="en-US" b="0" i="0" dirty="0">
                    <a:solidFill>
                      <a:srgbClr val="1D2129"/>
                    </a:solidFill>
                    <a:effectLst/>
                    <a:latin typeface="PingFangSC-Regular"/>
                  </a:rPr>
                  <a:t>最后在参与者前方</a:t>
                </a:r>
                <a:r>
                  <a:rPr lang="en-US" altLang="zh-CN" b="0" i="0" dirty="0">
                    <a:solidFill>
                      <a:srgbClr val="1D2129"/>
                    </a:solidFill>
                    <a:effectLst/>
                    <a:latin typeface="PingFangSC-Regular"/>
                  </a:rPr>
                  <a:t>2.3</a:t>
                </a:r>
                <a:r>
                  <a:rPr lang="zh-CN" altLang="en-US" b="0" i="0" dirty="0">
                    <a:solidFill>
                      <a:srgbClr val="1D2129"/>
                    </a:solidFill>
                    <a:effectLst/>
                    <a:latin typeface="PingFangSC-Regular"/>
                  </a:rPr>
                  <a:t>米处停了下来。通过的车辆数量被伪随机化，每八辆车就有一辆车发生故障</a:t>
                </a:r>
                <a:r>
                  <a:rPr lang="zh-CN" altLang="en-US" dirty="0">
                    <a:solidFill>
                      <a:srgbClr val="1D2129"/>
                    </a:solidFill>
                    <a:latin typeface="PingFangSC-Regular"/>
                  </a:rPr>
                  <a:t>，这是</a:t>
                </a:r>
                <a:r>
                  <a:rPr lang="zh-CN" altLang="en-US" dirty="0"/>
                  <a:t>为了防止参与者预测车辆的制动动作。</a:t>
                </a:r>
                <a:endParaRPr lang="en-US" altLang="zh-CN" b="0" i="0" dirty="0">
                  <a:solidFill>
                    <a:srgbClr val="1D2129"/>
                  </a:solidFill>
                  <a:effectLst/>
                  <a:latin typeface="PingFangSC-Regular"/>
                </a:endParaRPr>
              </a:p>
            </p:txBody>
          </p:sp>
        </mc:Choice>
        <mc:Fallback xmlns="">
          <p:sp>
            <p:nvSpPr>
              <p:cNvPr id="2" name="文本框 1">
                <a:extLst>
                  <a:ext uri="{FF2B5EF4-FFF2-40B4-BE49-F238E27FC236}">
                    <a16:creationId xmlns:a16="http://schemas.microsoft.com/office/drawing/2014/main" id="{4D7A8A15-8C87-5254-DC4B-62B523B4D22F}"/>
                  </a:ext>
                </a:extLst>
              </p:cNvPr>
              <p:cNvSpPr txBox="1">
                <a:spLocks noRot="1" noChangeAspect="1" noMove="1" noResize="1" noEditPoints="1" noAdjustHandles="1" noChangeArrowheads="1" noChangeShapeType="1" noTextEdit="1"/>
              </p:cNvSpPr>
              <p:nvPr/>
            </p:nvSpPr>
            <p:spPr>
              <a:xfrm>
                <a:off x="400271" y="951642"/>
                <a:ext cx="8343458" cy="2862322"/>
              </a:xfrm>
              <a:prstGeom prst="rect">
                <a:avLst/>
              </a:prstGeom>
              <a:blipFill>
                <a:blip r:embed="rId4"/>
                <a:stretch>
                  <a:fillRect l="-658" t="-1702" r="-1754" b="-17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3075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893209"/>
            <a:ext cx="8343458" cy="2585323"/>
          </a:xfrm>
          <a:prstGeom prst="rect">
            <a:avLst/>
          </a:prstGeom>
          <a:noFill/>
        </p:spPr>
        <p:txBody>
          <a:bodyPr wrap="square">
            <a:spAutoFit/>
          </a:bodyPr>
          <a:lstStyle/>
          <a:p>
            <a:r>
              <a:rPr lang="zh-CN" altLang="en-US" dirty="0">
                <a:solidFill>
                  <a:srgbClr val="1D2129"/>
                </a:solidFill>
                <a:latin typeface="PingFangSC-Regular"/>
              </a:rPr>
              <a:t>实验过程：</a:t>
            </a:r>
          </a:p>
          <a:p>
            <a:pPr indent="457200"/>
            <a:endParaRPr lang="en-US" altLang="zh-CN" dirty="0">
              <a:solidFill>
                <a:srgbClr val="1D2129"/>
              </a:solidFill>
              <a:latin typeface="PingFangSC-Regular"/>
            </a:endParaRPr>
          </a:p>
          <a:p>
            <a:pPr indent="457200"/>
            <a:r>
              <a:rPr lang="zh-CN" altLang="en-US" dirty="0">
                <a:solidFill>
                  <a:srgbClr val="1D2129"/>
                </a:solidFill>
                <a:latin typeface="PingFangSC-Regular"/>
              </a:rPr>
              <a:t>参与者被要求在第一辆</a:t>
            </a:r>
            <a:r>
              <a:rPr lang="en-US" altLang="zh-CN" dirty="0">
                <a:solidFill>
                  <a:srgbClr val="1D2129"/>
                </a:solidFill>
                <a:latin typeface="PingFangSC-Regular"/>
              </a:rPr>
              <a:t>AV</a:t>
            </a:r>
            <a:r>
              <a:rPr lang="zh-CN" altLang="en-US" dirty="0">
                <a:solidFill>
                  <a:srgbClr val="1D2129"/>
                </a:solidFill>
                <a:latin typeface="PingFangSC-Regular"/>
              </a:rPr>
              <a:t>经过后，只要他们觉得可以安全穿过，就要穿过到另一边。到达另一边的人行道后，他们被要求按下虚拟板上的按钮，以评估他们在穿越时的主观安全感。回到起始位置后，下一次试验开始了。在实验过程中，参与者被要求尽量减少与其他人的互动，以充分沉浸在虚拟环境中。</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研究的第二部分包括在计算机上完成以下问卷：群体存在问卷、痛苦量表、用户体验问卷以及人口统计问卷。每次实验持续约一个小时，其中介绍和虚拟现实部分耗时约</a:t>
            </a:r>
            <a:r>
              <a:rPr lang="en-US" altLang="zh-CN" b="0" i="0" dirty="0">
                <a:solidFill>
                  <a:srgbClr val="1D2129"/>
                </a:solidFill>
                <a:effectLst/>
                <a:latin typeface="PingFangSC-Regular"/>
              </a:rPr>
              <a:t>40</a:t>
            </a:r>
            <a:r>
              <a:rPr lang="zh-CN" altLang="en-US" b="0" i="0" dirty="0">
                <a:solidFill>
                  <a:srgbClr val="1D2129"/>
                </a:solidFill>
                <a:effectLst/>
                <a:latin typeface="PingFangSC-Regular"/>
              </a:rPr>
              <a:t>分钟，后续问卷调查耗时</a:t>
            </a:r>
            <a:r>
              <a:rPr lang="en-US" altLang="zh-CN" b="0" i="0" dirty="0">
                <a:solidFill>
                  <a:srgbClr val="1D2129"/>
                </a:solidFill>
                <a:effectLst/>
                <a:latin typeface="PingFangSC-Regular"/>
              </a:rPr>
              <a:t>20</a:t>
            </a:r>
            <a:r>
              <a:rPr lang="zh-CN" altLang="en-US" b="0" i="0" dirty="0">
                <a:solidFill>
                  <a:srgbClr val="1D2129"/>
                </a:solidFill>
                <a:effectLst/>
                <a:latin typeface="PingFangSC-Regular"/>
              </a:rPr>
              <a:t>分钟。</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3539322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893209"/>
            <a:ext cx="8343458" cy="2585323"/>
          </a:xfrm>
          <a:prstGeom prst="rect">
            <a:avLst/>
          </a:prstGeom>
          <a:noFill/>
        </p:spPr>
        <p:txBody>
          <a:bodyPr wrap="square">
            <a:spAutoFit/>
          </a:bodyPr>
          <a:lstStyle/>
          <a:p>
            <a:r>
              <a:rPr lang="zh-CN" altLang="en-US" dirty="0">
                <a:solidFill>
                  <a:srgbClr val="1D2129"/>
                </a:solidFill>
                <a:latin typeface="PingFangSC-Regular"/>
              </a:rPr>
              <a:t>实验设计：</a:t>
            </a:r>
          </a:p>
          <a:p>
            <a:pPr indent="457200"/>
            <a:endParaRPr lang="en-US" altLang="zh-CN" dirty="0">
              <a:solidFill>
                <a:srgbClr val="1D2129"/>
              </a:solidFill>
              <a:latin typeface="PingFangSC-Regular"/>
            </a:endParaRPr>
          </a:p>
          <a:p>
            <a:pPr indent="457200"/>
            <a:r>
              <a:rPr lang="zh-CN" altLang="en-US" dirty="0">
                <a:solidFill>
                  <a:srgbClr val="1D2129"/>
                </a:solidFill>
                <a:latin typeface="PingFangSC-Regular"/>
              </a:rPr>
              <a:t>虚拟现实实验被设计为</a:t>
            </a:r>
            <a:r>
              <a:rPr lang="en-US" altLang="zh-CN" dirty="0">
                <a:solidFill>
                  <a:srgbClr val="1D2129"/>
                </a:solidFill>
                <a:latin typeface="PingFangSC-Regular"/>
              </a:rPr>
              <a:t>2×5×2</a:t>
            </a:r>
            <a:r>
              <a:rPr lang="zh-CN" altLang="en-US" dirty="0">
                <a:solidFill>
                  <a:srgbClr val="1D2129"/>
                </a:solidFill>
                <a:latin typeface="PingFangSC-Regular"/>
              </a:rPr>
              <a:t>的不完全重复测量设计，在</a:t>
            </a:r>
            <a:r>
              <a:rPr lang="en-US" altLang="zh-CN" dirty="0">
                <a:solidFill>
                  <a:srgbClr val="1D2129"/>
                </a:solidFill>
                <a:latin typeface="PingFangSC-Regular"/>
              </a:rPr>
              <a:t>A</a:t>
            </a:r>
            <a:r>
              <a:rPr lang="zh-CN" altLang="en-US" dirty="0">
                <a:solidFill>
                  <a:srgbClr val="1D2129"/>
                </a:solidFill>
                <a:latin typeface="PingFangSC-Regular"/>
              </a:rPr>
              <a:t>实验期间，刹车时没有显示</a:t>
            </a:r>
            <a:r>
              <a:rPr lang="en-US" altLang="zh-CN" dirty="0" err="1">
                <a:solidFill>
                  <a:srgbClr val="1D2129"/>
                </a:solidFill>
                <a:latin typeface="PingFangSC-Regular"/>
              </a:rPr>
              <a:t>eHMI</a:t>
            </a:r>
            <a:r>
              <a:rPr lang="zh-CN" altLang="en-US" dirty="0">
                <a:solidFill>
                  <a:srgbClr val="1D2129"/>
                </a:solidFill>
                <a:latin typeface="PingFangSC-Regular"/>
              </a:rPr>
              <a:t>，参与者必须仅从驾驶行为中得出车辆的意图。在</a:t>
            </a:r>
            <a:r>
              <a:rPr lang="en-US" altLang="zh-CN" dirty="0">
                <a:solidFill>
                  <a:srgbClr val="1D2129"/>
                </a:solidFill>
                <a:latin typeface="PingFangSC-Regular"/>
              </a:rPr>
              <a:t>B</a:t>
            </a:r>
            <a:r>
              <a:rPr lang="zh-CN" altLang="en-US" dirty="0">
                <a:solidFill>
                  <a:srgbClr val="1D2129"/>
                </a:solidFill>
                <a:latin typeface="PingFangSC-Regular"/>
              </a:rPr>
              <a:t>实验中，</a:t>
            </a:r>
            <a:r>
              <a:rPr lang="en-US" altLang="zh-CN" dirty="0" err="1">
                <a:solidFill>
                  <a:srgbClr val="1D2129"/>
                </a:solidFill>
                <a:latin typeface="PingFangSC-Regular"/>
              </a:rPr>
              <a:t>eHMI</a:t>
            </a:r>
            <a:r>
              <a:rPr lang="zh-CN" altLang="en-US" dirty="0">
                <a:solidFill>
                  <a:srgbClr val="1D2129"/>
                </a:solidFill>
                <a:latin typeface="PingFangSC-Regular"/>
              </a:rPr>
              <a:t>出现在</a:t>
            </a:r>
            <a:r>
              <a:rPr lang="en-US" altLang="zh-CN" dirty="0">
                <a:solidFill>
                  <a:srgbClr val="1D2129"/>
                </a:solidFill>
                <a:latin typeface="PingFangSC-Regular"/>
              </a:rPr>
              <a:t>80%</a:t>
            </a:r>
            <a:r>
              <a:rPr lang="zh-CN" altLang="en-US" dirty="0">
                <a:solidFill>
                  <a:srgbClr val="1D2129"/>
                </a:solidFill>
                <a:latin typeface="PingFangSC-Regular"/>
              </a:rPr>
              <a:t>的制动操作中，在</a:t>
            </a:r>
            <a:r>
              <a:rPr lang="en-US" altLang="zh-CN" dirty="0">
                <a:solidFill>
                  <a:srgbClr val="1D2129"/>
                </a:solidFill>
                <a:latin typeface="PingFangSC-Regular"/>
              </a:rPr>
              <a:t>20%</a:t>
            </a:r>
            <a:r>
              <a:rPr lang="zh-CN" altLang="en-US" dirty="0">
                <a:solidFill>
                  <a:srgbClr val="1D2129"/>
                </a:solidFill>
                <a:latin typeface="PingFangSC-Regular"/>
              </a:rPr>
              <a:t>的制动操作中，没有激活</a:t>
            </a:r>
            <a:r>
              <a:rPr lang="en-US" altLang="zh-CN" dirty="0" err="1">
                <a:solidFill>
                  <a:srgbClr val="1D2129"/>
                </a:solidFill>
                <a:latin typeface="PingFangSC-Regular"/>
              </a:rPr>
              <a:t>eHMI</a:t>
            </a:r>
            <a:r>
              <a:rPr lang="zh-CN" altLang="en-US" dirty="0">
                <a:solidFill>
                  <a:srgbClr val="1D2129"/>
                </a:solidFill>
                <a:latin typeface="PingFangSC-Regular"/>
              </a:rPr>
              <a:t>。</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实验设计通过比较参与者对</a:t>
            </a:r>
            <a:r>
              <a:rPr lang="en-US" altLang="zh-CN" b="0" i="0" dirty="0">
                <a:solidFill>
                  <a:srgbClr val="1D2129"/>
                </a:solidFill>
                <a:effectLst/>
                <a:latin typeface="PingFangSC-Regular"/>
              </a:rPr>
              <a:t>B</a:t>
            </a:r>
            <a:r>
              <a:rPr lang="zh-CN" altLang="en-US" dirty="0">
                <a:solidFill>
                  <a:srgbClr val="1D2129"/>
                </a:solidFill>
                <a:latin typeface="PingFangSC-Regular"/>
              </a:rPr>
              <a:t>区块</a:t>
            </a:r>
            <a:r>
              <a:rPr lang="zh-CN" altLang="en-US" b="0" i="0" dirty="0">
                <a:solidFill>
                  <a:srgbClr val="1D2129"/>
                </a:solidFill>
                <a:effectLst/>
                <a:latin typeface="PingFangSC-Regular"/>
              </a:rPr>
              <a:t>内有无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的制动动作的反应</a:t>
            </a:r>
            <a:r>
              <a:rPr lang="zh-CN" altLang="en-US" dirty="0">
                <a:solidFill>
                  <a:srgbClr val="1D2129"/>
                </a:solidFill>
                <a:latin typeface="PingFangSC-Regular"/>
              </a:rPr>
              <a:t>来</a:t>
            </a:r>
            <a:r>
              <a:rPr lang="zh-CN" altLang="en-US" b="0" i="0" dirty="0">
                <a:solidFill>
                  <a:srgbClr val="1D2129"/>
                </a:solidFill>
                <a:effectLst/>
                <a:latin typeface="PingFangSC-Regular"/>
              </a:rPr>
              <a:t>量化</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对交通流的影响。</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为了提高研究结果的可传递性，在实验设置中加入了白天和夜间场景（因素场景），因为行人的视觉功能在夜间受损，这可能会影响他们的过街决策。</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927953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893209"/>
            <a:ext cx="8343458" cy="3970318"/>
          </a:xfrm>
          <a:prstGeom prst="rect">
            <a:avLst/>
          </a:prstGeom>
          <a:noFill/>
        </p:spPr>
        <p:txBody>
          <a:bodyPr wrap="square">
            <a:spAutoFit/>
          </a:bodyPr>
          <a:lstStyle/>
          <a:p>
            <a:r>
              <a:rPr lang="zh-CN" altLang="en-US" dirty="0">
                <a:solidFill>
                  <a:srgbClr val="1D2129"/>
                </a:solidFill>
                <a:latin typeface="PingFangSC-Regular"/>
              </a:rPr>
              <a:t>主观安全性：</a:t>
            </a:r>
          </a:p>
          <a:p>
            <a:pPr indent="457200"/>
            <a:endParaRPr lang="en-US" altLang="zh-CN" dirty="0">
              <a:solidFill>
                <a:srgbClr val="1D2129"/>
              </a:solidFill>
              <a:latin typeface="PingFangSC-Regular"/>
            </a:endParaRPr>
          </a:p>
          <a:p>
            <a:pPr indent="457200"/>
            <a:r>
              <a:rPr lang="zh-CN" altLang="en-US" dirty="0">
                <a:solidFill>
                  <a:srgbClr val="1D2129"/>
                </a:solidFill>
                <a:latin typeface="PingFangSC-Regular"/>
              </a:rPr>
              <a:t>主观安全感用一个项目和以下问题进行评估：“过马路时你感觉有多安全？”每次试验后，参与者必须使用</a:t>
            </a:r>
            <a:r>
              <a:rPr lang="en-US" altLang="zh-CN" dirty="0">
                <a:solidFill>
                  <a:srgbClr val="1D2129"/>
                </a:solidFill>
                <a:latin typeface="PingFangSC-Regular"/>
              </a:rPr>
              <a:t>Likert</a:t>
            </a:r>
            <a:r>
              <a:rPr lang="zh-CN" altLang="en-US" dirty="0">
                <a:solidFill>
                  <a:srgbClr val="1D2129"/>
                </a:solidFill>
                <a:latin typeface="PingFangSC-Regular"/>
              </a:rPr>
              <a:t>量表评估他们的主观安全感，量表范围从</a:t>
            </a:r>
            <a:r>
              <a:rPr lang="en-US" altLang="zh-CN" dirty="0">
                <a:solidFill>
                  <a:srgbClr val="1D2129"/>
                </a:solidFill>
                <a:latin typeface="PingFangSC-Regular"/>
              </a:rPr>
              <a:t>1</a:t>
            </a:r>
            <a:r>
              <a:rPr lang="zh-CN" altLang="en-US" dirty="0">
                <a:solidFill>
                  <a:srgbClr val="1D2129"/>
                </a:solidFill>
                <a:latin typeface="PingFangSC-Regular"/>
              </a:rPr>
              <a:t>到</a:t>
            </a:r>
            <a:r>
              <a:rPr lang="en-US" altLang="zh-CN" dirty="0">
                <a:solidFill>
                  <a:srgbClr val="1D2129"/>
                </a:solidFill>
                <a:latin typeface="PingFangSC-Regular"/>
              </a:rPr>
              <a:t>5</a:t>
            </a:r>
            <a:r>
              <a:rPr lang="zh-CN" altLang="en-US" dirty="0">
                <a:solidFill>
                  <a:srgbClr val="1D2129"/>
                </a:solidFill>
                <a:latin typeface="PingFangSC-Regular"/>
              </a:rPr>
              <a:t>。</a:t>
            </a:r>
            <a:r>
              <a:rPr lang="zh-CN" altLang="en-US" b="0" i="0" dirty="0">
                <a:solidFill>
                  <a:srgbClr val="1D2129"/>
                </a:solidFill>
                <a:effectLst/>
                <a:latin typeface="PingFangSC-Regular"/>
              </a:rPr>
              <a:t>为了提高沉浸感，在道路对面的虚拟板上展示了单项量表。参与者被要求用食指按下五个按钮中的一个来给出答案。回答后，按钮亮起，提供即时视觉反馈。</a:t>
            </a:r>
            <a:endParaRPr lang="en-US" altLang="zh-CN" dirty="0">
              <a:solidFill>
                <a:srgbClr val="1D2129"/>
              </a:solidFill>
              <a:latin typeface="PingFangSC-Regular"/>
            </a:endParaRPr>
          </a:p>
          <a:p>
            <a:pPr indent="457200"/>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过马路行为：</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为了对参与者的过马路行为进行全面描述，每次试验都收集了两个行为指标：（</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）平均步行速度。</a:t>
            </a:r>
            <a:endParaRPr lang="en-US" altLang="zh-CN" b="0" i="0" dirty="0">
              <a:solidFill>
                <a:srgbClr val="1D2129"/>
              </a:solidFill>
              <a:effectLst/>
              <a:latin typeface="PingFangSC-Regular"/>
            </a:endParaRPr>
          </a:p>
          <a:p>
            <a:pPr indent="457200"/>
            <a:r>
              <a:rPr lang="en-US" altLang="zh-CN" b="0" i="0" dirty="0">
                <a:solidFill>
                  <a:srgbClr val="1D2129"/>
                </a:solidFill>
                <a:effectLst/>
                <a:latin typeface="PingFangSC-Regular"/>
              </a:rPr>
              <a:t>CIT</a:t>
            </a:r>
            <a:r>
              <a:rPr lang="zh-CN" altLang="en-US" b="0" i="0" dirty="0">
                <a:solidFill>
                  <a:srgbClr val="1D2129"/>
                </a:solidFill>
                <a:effectLst/>
                <a:latin typeface="PingFangSC-Regular"/>
              </a:rPr>
              <a:t>被定义为车辆开始刹车的时间（以秒为单位）与行人开始向交叉方向移动的时间之间的差值。负值表示参与者在遇到车辆开始刹车之前开始穿越。平均步行速度表示参与者在穿越过程中的平均速度，单位为</a:t>
            </a:r>
            <a:r>
              <a:rPr lang="en-US" altLang="zh-CN" b="0" i="0" dirty="0">
                <a:solidFill>
                  <a:srgbClr val="1D2129"/>
                </a:solidFill>
                <a:effectLst/>
                <a:latin typeface="PingFangSC-Regular"/>
              </a:rPr>
              <a:t>m/s</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较短的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和较高的平均步行速度表示较高的交通流量。</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2483505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893209"/>
            <a:ext cx="8343458" cy="3416320"/>
          </a:xfrm>
          <a:prstGeom prst="rect">
            <a:avLst/>
          </a:prstGeom>
          <a:noFill/>
        </p:spPr>
        <p:txBody>
          <a:bodyPr wrap="square">
            <a:spAutoFit/>
          </a:bodyPr>
          <a:lstStyle/>
          <a:p>
            <a:r>
              <a:rPr lang="zh-CN" altLang="en-US" dirty="0">
                <a:solidFill>
                  <a:srgbClr val="1D2129"/>
                </a:solidFill>
                <a:latin typeface="PingFangSC-Regular"/>
              </a:rPr>
              <a:t>用户体验问卷（</a:t>
            </a:r>
            <a:r>
              <a:rPr lang="en-US" altLang="zh-CN" dirty="0">
                <a:solidFill>
                  <a:srgbClr val="1D2129"/>
                </a:solidFill>
                <a:latin typeface="PingFangSC-Regular"/>
              </a:rPr>
              <a:t>UEQ-S</a:t>
            </a:r>
            <a:r>
              <a:rPr lang="zh-CN" altLang="en-US" dirty="0">
                <a:solidFill>
                  <a:srgbClr val="1D2129"/>
                </a:solidFill>
                <a:latin typeface="PingFangSC-Regular"/>
              </a:rPr>
              <a:t>）：</a:t>
            </a:r>
          </a:p>
          <a:p>
            <a:pPr indent="457200"/>
            <a:endParaRPr lang="en-US" altLang="zh-CN" dirty="0">
              <a:solidFill>
                <a:srgbClr val="1D2129"/>
              </a:solidFill>
              <a:latin typeface="PingFangSC-Regular"/>
            </a:endParaRPr>
          </a:p>
          <a:p>
            <a:pPr indent="457200"/>
            <a:r>
              <a:rPr lang="en-US" altLang="zh-CN" dirty="0">
                <a:solidFill>
                  <a:srgbClr val="1D2129"/>
                </a:solidFill>
                <a:latin typeface="PingFangSC-Regular"/>
              </a:rPr>
              <a:t>UEQ-S</a:t>
            </a:r>
            <a:r>
              <a:rPr lang="zh-CN" altLang="en-US" dirty="0">
                <a:solidFill>
                  <a:srgbClr val="1D2129"/>
                </a:solidFill>
                <a:latin typeface="PingFangSC-Regular"/>
              </a:rPr>
              <a:t>包含八个语义差异，分为两个分量表：实用质量和享乐质量。实用质量方面与个人在使用产品时实现目标有关，享乐质量方面指的是产品的乐趣和愉悦潜力。参与者在虚拟现实实验后使用七阶段量表评估语义差异。</a:t>
            </a:r>
            <a:endParaRPr lang="en-US" altLang="zh-CN" dirty="0">
              <a:solidFill>
                <a:srgbClr val="1D2129"/>
              </a:solidFill>
              <a:latin typeface="PingFangSC-Regular"/>
            </a:endParaRPr>
          </a:p>
          <a:p>
            <a:pPr indent="457200"/>
            <a:endParaRPr lang="en-US" altLang="zh-CN" b="0" i="0" dirty="0">
              <a:solidFill>
                <a:srgbClr val="1D2129"/>
              </a:solidFill>
              <a:effectLst/>
              <a:latin typeface="PingFangSC-Regular"/>
            </a:endParaRPr>
          </a:p>
          <a:p>
            <a:r>
              <a:rPr lang="zh-CN" altLang="en-US" b="0" i="0" dirty="0">
                <a:solidFill>
                  <a:srgbClr val="1D2129"/>
                </a:solidFill>
                <a:effectLst/>
                <a:latin typeface="PingFangSC-Regular"/>
              </a:rPr>
              <a:t>群体存在问卷（</a:t>
            </a:r>
            <a:r>
              <a:rPr lang="en-US" altLang="zh-CN" b="0" i="0" dirty="0">
                <a:solidFill>
                  <a:srgbClr val="1D2129"/>
                </a:solidFill>
                <a:effectLst/>
                <a:latin typeface="PingFangSC-Regular"/>
              </a:rPr>
              <a:t>IPQ</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为了测量参与者在虚拟环境中的存在感和行为感，使用了德语版的群体存在问卷。该问卷由</a:t>
            </a:r>
            <a:r>
              <a:rPr lang="en-US" altLang="zh-CN" b="0" i="0" dirty="0">
                <a:solidFill>
                  <a:srgbClr val="1D2129"/>
                </a:solidFill>
                <a:effectLst/>
                <a:latin typeface="PingFangSC-Regular"/>
              </a:rPr>
              <a:t>14</a:t>
            </a:r>
            <a:r>
              <a:rPr lang="zh-CN" altLang="en-US" b="0" i="0" dirty="0">
                <a:solidFill>
                  <a:srgbClr val="1D2129"/>
                </a:solidFill>
                <a:effectLst/>
                <a:latin typeface="PingFangSC-Regular"/>
              </a:rPr>
              <a:t>个项目组成，评估了空间存在、参与和体验现实主义的维度。空间存在与位于虚拟环境中的感觉有关，参与指的是注意力过程，体验现实主义解决了与现实的可比性。参与者对他们对每个项目的同意程度进行了</a:t>
            </a:r>
            <a:r>
              <a:rPr lang="en-US" altLang="zh-CN" b="0" i="0" dirty="0">
                <a:solidFill>
                  <a:srgbClr val="1D2129"/>
                </a:solidFill>
                <a:effectLst/>
                <a:latin typeface="PingFangSC-Regular"/>
              </a:rPr>
              <a:t>Likert</a:t>
            </a:r>
            <a:r>
              <a:rPr lang="zh-CN" altLang="en-US" b="0" i="0" dirty="0">
                <a:solidFill>
                  <a:srgbClr val="1D2129"/>
                </a:solidFill>
                <a:effectLst/>
                <a:latin typeface="PingFangSC-Regular"/>
              </a:rPr>
              <a:t>评分，评分范围从</a:t>
            </a:r>
            <a:r>
              <a:rPr lang="en-US" altLang="zh-CN" b="0" i="0" dirty="0">
                <a:solidFill>
                  <a:srgbClr val="1D2129"/>
                </a:solidFill>
                <a:effectLst/>
                <a:latin typeface="PingFangSC-Regular"/>
              </a:rPr>
              <a:t>0</a:t>
            </a:r>
            <a:r>
              <a:rPr lang="zh-CN" altLang="en-US" b="0" i="0" dirty="0">
                <a:solidFill>
                  <a:srgbClr val="1D2129"/>
                </a:solidFill>
                <a:effectLst/>
                <a:latin typeface="PingFangSC-Regular"/>
              </a:rPr>
              <a:t>到</a:t>
            </a:r>
            <a:r>
              <a:rPr lang="en-US" altLang="zh-CN" b="0" i="0" dirty="0">
                <a:solidFill>
                  <a:srgbClr val="1D2129"/>
                </a:solidFill>
                <a:effectLst/>
                <a:latin typeface="PingFangSC-Regular"/>
              </a:rPr>
              <a:t>6</a:t>
            </a:r>
            <a:r>
              <a:rPr lang="zh-CN" altLang="en-US" b="0" i="0" dirty="0">
                <a:solidFill>
                  <a:srgbClr val="1D2129"/>
                </a:solidFill>
                <a:effectLst/>
                <a:latin typeface="PingFangSC-Regular"/>
              </a:rPr>
              <a:t>。</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4269961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893209"/>
            <a:ext cx="8343458" cy="2862322"/>
          </a:xfrm>
          <a:prstGeom prst="rect">
            <a:avLst/>
          </a:prstGeom>
          <a:noFill/>
        </p:spPr>
        <p:txBody>
          <a:bodyPr wrap="square">
            <a:spAutoFit/>
          </a:bodyPr>
          <a:lstStyle/>
          <a:p>
            <a:r>
              <a:rPr lang="zh-CN" altLang="en-US" dirty="0">
                <a:solidFill>
                  <a:srgbClr val="1D2129"/>
                </a:solidFill>
                <a:latin typeface="PingFangSC-Regular"/>
              </a:rPr>
              <a:t>附加措施：</a:t>
            </a:r>
          </a:p>
          <a:p>
            <a:pPr indent="457200"/>
            <a:endParaRPr lang="en-US" altLang="zh-CN" dirty="0">
              <a:solidFill>
                <a:srgbClr val="1D2129"/>
              </a:solidFill>
              <a:latin typeface="PingFangSC-Regular"/>
            </a:endParaRPr>
          </a:p>
          <a:p>
            <a:pPr indent="457200"/>
            <a:r>
              <a:rPr lang="zh-CN" altLang="en-US" dirty="0">
                <a:solidFill>
                  <a:srgbClr val="1D2129"/>
                </a:solidFill>
                <a:latin typeface="PingFangSC-Regular"/>
              </a:rPr>
              <a:t>此外，还通过自我报告问卷对几种控制措施进行了评估。头戴式显示器会引起不适甚至恶心，为了确保不适感不会影响虚拟现实实验的有效性，参与者在实验期间用单项痛苦量表指定了他们的幸福感，范围从</a:t>
            </a:r>
            <a:r>
              <a:rPr lang="en-US" altLang="zh-CN" dirty="0">
                <a:solidFill>
                  <a:srgbClr val="1D2129"/>
                </a:solidFill>
                <a:latin typeface="PingFangSC-Regular"/>
              </a:rPr>
              <a:t>0</a:t>
            </a:r>
            <a:r>
              <a:rPr lang="zh-CN" altLang="en-US" dirty="0">
                <a:solidFill>
                  <a:srgbClr val="1D2129"/>
                </a:solidFill>
                <a:latin typeface="PingFangSC-Regular"/>
              </a:rPr>
              <a:t>（没有问题）到</a:t>
            </a:r>
            <a:r>
              <a:rPr lang="en-US" altLang="zh-CN" dirty="0">
                <a:solidFill>
                  <a:srgbClr val="1D2129"/>
                </a:solidFill>
                <a:latin typeface="PingFangSC-Regular"/>
              </a:rPr>
              <a:t>10</a:t>
            </a:r>
            <a:r>
              <a:rPr lang="zh-CN" altLang="en-US" dirty="0">
                <a:solidFill>
                  <a:srgbClr val="1D2129"/>
                </a:solidFill>
                <a:latin typeface="PingFangSC-Regular"/>
              </a:rPr>
              <a:t>（呕吐）。此外，参与者被要求说明他们持有有效驾驶执照的时间（</a:t>
            </a:r>
            <a:r>
              <a:rPr lang="en-US" altLang="zh-CN" dirty="0">
                <a:solidFill>
                  <a:srgbClr val="1D2129"/>
                </a:solidFill>
                <a:latin typeface="PingFangSC-Regular"/>
              </a:rPr>
              <a:t>0–4</a:t>
            </a:r>
            <a:r>
              <a:rPr lang="zh-CN" altLang="en-US" dirty="0">
                <a:solidFill>
                  <a:srgbClr val="1D2129"/>
                </a:solidFill>
                <a:latin typeface="PingFangSC-Regular"/>
              </a:rPr>
              <a:t>年、</a:t>
            </a:r>
            <a:r>
              <a:rPr lang="en-US" altLang="zh-CN" dirty="0">
                <a:solidFill>
                  <a:srgbClr val="1D2129"/>
                </a:solidFill>
                <a:latin typeface="PingFangSC-Regular"/>
              </a:rPr>
              <a:t>5–9</a:t>
            </a:r>
            <a:r>
              <a:rPr lang="zh-CN" altLang="en-US" dirty="0">
                <a:solidFill>
                  <a:srgbClr val="1D2129"/>
                </a:solidFill>
                <a:latin typeface="PingFangSC-Regular"/>
              </a:rPr>
              <a:t>年、</a:t>
            </a:r>
            <a:r>
              <a:rPr lang="en-US" altLang="zh-CN" dirty="0">
                <a:solidFill>
                  <a:srgbClr val="1D2129"/>
                </a:solidFill>
                <a:latin typeface="PingFangSC-Regular"/>
              </a:rPr>
              <a:t>10–14</a:t>
            </a:r>
            <a:r>
              <a:rPr lang="zh-CN" altLang="en-US" dirty="0">
                <a:solidFill>
                  <a:srgbClr val="1D2129"/>
                </a:solidFill>
                <a:latin typeface="PingFangSC-Regular"/>
              </a:rPr>
              <a:t>年、</a:t>
            </a:r>
            <a:r>
              <a:rPr lang="en-US" altLang="zh-CN" dirty="0">
                <a:solidFill>
                  <a:srgbClr val="1D2129"/>
                </a:solidFill>
                <a:latin typeface="PingFangSC-Regular"/>
              </a:rPr>
              <a:t>15–19</a:t>
            </a:r>
            <a:r>
              <a:rPr lang="zh-CN" altLang="en-US" dirty="0">
                <a:solidFill>
                  <a:srgbClr val="1D2129"/>
                </a:solidFill>
                <a:latin typeface="PingFangSC-Regular"/>
              </a:rPr>
              <a:t>年、</a:t>
            </a:r>
            <a:r>
              <a:rPr lang="en-US" altLang="zh-CN" dirty="0">
                <a:solidFill>
                  <a:srgbClr val="1D2129"/>
                </a:solidFill>
                <a:latin typeface="PingFangSC-Regular"/>
              </a:rPr>
              <a:t>20</a:t>
            </a:r>
            <a:r>
              <a:rPr lang="zh-CN" altLang="en-US" dirty="0">
                <a:solidFill>
                  <a:srgbClr val="1D2129"/>
                </a:solidFill>
                <a:latin typeface="PingFangSC-Regular"/>
              </a:rPr>
              <a:t>年以上），他们平均每年在白天和晚上行驶的公里数（</a:t>
            </a:r>
            <a:r>
              <a:rPr lang="en-US" altLang="zh-CN" dirty="0">
                <a:solidFill>
                  <a:srgbClr val="1D2129"/>
                </a:solidFill>
                <a:latin typeface="PingFangSC-Regular"/>
              </a:rPr>
              <a:t>&lt;5000</a:t>
            </a:r>
            <a:r>
              <a:rPr lang="zh-CN" altLang="en-US" dirty="0">
                <a:solidFill>
                  <a:srgbClr val="1D2129"/>
                </a:solidFill>
                <a:latin typeface="PingFangSC-Regular"/>
              </a:rPr>
              <a:t>公里、</a:t>
            </a:r>
            <a:r>
              <a:rPr lang="en-US" altLang="zh-CN" dirty="0">
                <a:solidFill>
                  <a:srgbClr val="1D2129"/>
                </a:solidFill>
                <a:latin typeface="PingFangSC-Regular"/>
              </a:rPr>
              <a:t>5000–10000</a:t>
            </a:r>
            <a:r>
              <a:rPr lang="zh-CN" altLang="en-US" dirty="0">
                <a:solidFill>
                  <a:srgbClr val="1D2129"/>
                </a:solidFill>
                <a:latin typeface="PingFangSC-Regular"/>
              </a:rPr>
              <a:t>公里、</a:t>
            </a:r>
            <a:r>
              <a:rPr lang="en-US" altLang="zh-CN" dirty="0">
                <a:solidFill>
                  <a:srgbClr val="1D2129"/>
                </a:solidFill>
                <a:latin typeface="PingFangSC-Regular"/>
              </a:rPr>
              <a:t>10000–20000</a:t>
            </a:r>
            <a:r>
              <a:rPr lang="zh-CN" altLang="en-US" dirty="0">
                <a:solidFill>
                  <a:srgbClr val="1D2129"/>
                </a:solidFill>
                <a:latin typeface="PingFangSC-Regular"/>
              </a:rPr>
              <a:t>公里、</a:t>
            </a:r>
            <a:r>
              <a:rPr lang="en-US" altLang="zh-CN" dirty="0">
                <a:solidFill>
                  <a:srgbClr val="1D2129"/>
                </a:solidFill>
                <a:latin typeface="PingFangSC-Regular"/>
              </a:rPr>
              <a:t>20000</a:t>
            </a:r>
            <a:r>
              <a:rPr lang="zh-CN" altLang="en-US" dirty="0">
                <a:solidFill>
                  <a:srgbClr val="1D2129"/>
                </a:solidFill>
                <a:latin typeface="PingFangSC-Regular"/>
              </a:rPr>
              <a:t>公里以上），他</a:t>
            </a:r>
            <a:r>
              <a:rPr lang="zh-CN" altLang="en-US" b="0" i="0" dirty="0">
                <a:solidFill>
                  <a:srgbClr val="1D2129"/>
                </a:solidFill>
                <a:effectLst/>
                <a:latin typeface="PingFangSC-Regular"/>
              </a:rPr>
              <a:t>们每周玩电脑游戏的频率（</a:t>
            </a:r>
            <a:r>
              <a:rPr lang="en-US" altLang="zh-CN" b="0" i="0" dirty="0">
                <a:solidFill>
                  <a:srgbClr val="1D2129"/>
                </a:solidFill>
                <a:effectLst/>
                <a:latin typeface="PingFangSC-Regular"/>
              </a:rPr>
              <a:t>0-2</a:t>
            </a:r>
            <a:r>
              <a:rPr lang="zh-CN" altLang="en-US" b="0" i="0" dirty="0">
                <a:solidFill>
                  <a:srgbClr val="1D2129"/>
                </a:solidFill>
                <a:effectLst/>
                <a:latin typeface="PingFangSC-Regular"/>
              </a:rPr>
              <a:t>天、</a:t>
            </a:r>
            <a:r>
              <a:rPr lang="en-US" altLang="zh-CN" b="0" i="0" dirty="0">
                <a:solidFill>
                  <a:srgbClr val="1D2129"/>
                </a:solidFill>
                <a:effectLst/>
                <a:latin typeface="PingFangSC-Regular"/>
              </a:rPr>
              <a:t>2-4</a:t>
            </a:r>
            <a:r>
              <a:rPr lang="zh-CN" altLang="en-US" b="0" i="0" dirty="0">
                <a:solidFill>
                  <a:srgbClr val="1D2129"/>
                </a:solidFill>
                <a:effectLst/>
                <a:latin typeface="PingFangSC-Regular"/>
              </a:rPr>
              <a:t>天、超过</a:t>
            </a:r>
            <a:r>
              <a:rPr lang="en-US" altLang="zh-CN" b="0" i="0" dirty="0">
                <a:solidFill>
                  <a:srgbClr val="1D2129"/>
                </a:solidFill>
                <a:effectLst/>
                <a:latin typeface="PingFangSC-Regular"/>
              </a:rPr>
              <a:t>4</a:t>
            </a:r>
            <a:r>
              <a:rPr lang="zh-CN" altLang="en-US" b="0" i="0" dirty="0">
                <a:solidFill>
                  <a:srgbClr val="1D2129"/>
                </a:solidFill>
                <a:effectLst/>
                <a:latin typeface="PingFangSC-Regular"/>
              </a:rPr>
              <a:t>天）以及他们之前参加虚拟现实实验的频率（一次、两次、三次、四次、超过四次）。</a:t>
            </a:r>
            <a:endParaRPr lang="zh-CN" altLang="en-US" dirty="0">
              <a:solidFill>
                <a:srgbClr val="1D2129"/>
              </a:solidFill>
              <a:latin typeface="PingFangSC-Regular"/>
            </a:endParaRPr>
          </a:p>
        </p:txBody>
      </p:sp>
    </p:spTree>
    <p:extLst>
      <p:ext uri="{BB962C8B-B14F-4D97-AF65-F5344CB8AC3E}">
        <p14:creationId xmlns:p14="http://schemas.microsoft.com/office/powerpoint/2010/main" val="2861276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实验数据分析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5607069" y="2177452"/>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ctr"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ctr"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nchor="ctr">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153140" y="2177452"/>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ctr"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nchor="ctr">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1929145" y="2177452"/>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ctr"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nchor="ctr">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4379642" y="2177452"/>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ctr"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ctr"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nchor="ctr">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7" name="TextBox 114"/>
          <p:cNvSpPr txBox="1"/>
          <p:nvPr/>
        </p:nvSpPr>
        <p:spPr>
          <a:xfrm>
            <a:off x="2144149" y="3673291"/>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研究综述</a:t>
            </a:r>
          </a:p>
        </p:txBody>
      </p:sp>
      <p:sp>
        <p:nvSpPr>
          <p:cNvPr id="60" name="TextBox 117"/>
          <p:cNvSpPr txBox="1"/>
          <p:nvPr/>
        </p:nvSpPr>
        <p:spPr>
          <a:xfrm>
            <a:off x="3535642" y="3673291"/>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4762626" y="367329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实验数据分析</a:t>
            </a:r>
          </a:p>
        </p:txBody>
      </p:sp>
      <p:sp>
        <p:nvSpPr>
          <p:cNvPr id="66" name="TextBox 123"/>
          <p:cNvSpPr txBox="1"/>
          <p:nvPr/>
        </p:nvSpPr>
        <p:spPr>
          <a:xfrm>
            <a:off x="5974455" y="3673291"/>
            <a:ext cx="1312066"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实验结果与总结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实验数据分析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1356669"/>
            <a:ext cx="8640575" cy="2308324"/>
          </a:xfrm>
          <a:prstGeom prst="rect">
            <a:avLst/>
          </a:prstGeom>
          <a:noFill/>
        </p:spPr>
        <p:txBody>
          <a:bodyPr wrap="square">
            <a:spAutoFit/>
          </a:bodyPr>
          <a:lstStyle/>
          <a:p>
            <a:pPr indent="457200"/>
            <a:r>
              <a:rPr lang="zh-CN" altLang="en-US" dirty="0">
                <a:solidFill>
                  <a:srgbClr val="1D2129"/>
                </a:solidFill>
                <a:latin typeface="PingFangSC-Regular"/>
              </a:rPr>
              <a:t>每个参与者总共完成了</a:t>
            </a:r>
            <a:r>
              <a:rPr lang="en-US" altLang="zh-CN" dirty="0">
                <a:solidFill>
                  <a:srgbClr val="1D2129"/>
                </a:solidFill>
                <a:latin typeface="PingFangSC-Regular"/>
              </a:rPr>
              <a:t>24</a:t>
            </a:r>
            <a:r>
              <a:rPr lang="zh-CN" altLang="en-US" dirty="0">
                <a:solidFill>
                  <a:srgbClr val="1D2129"/>
                </a:solidFill>
                <a:latin typeface="PingFangSC-Regular"/>
              </a:rPr>
              <a:t>项试验，在</a:t>
            </a:r>
            <a:r>
              <a:rPr lang="en-US" altLang="zh-CN" dirty="0">
                <a:solidFill>
                  <a:srgbClr val="1D2129"/>
                </a:solidFill>
                <a:latin typeface="PingFangSC-Regular"/>
              </a:rPr>
              <a:t>A</a:t>
            </a:r>
            <a:r>
              <a:rPr lang="zh-CN" altLang="en-US" dirty="0">
                <a:solidFill>
                  <a:srgbClr val="1D2129"/>
                </a:solidFill>
                <a:latin typeface="PingFangSC-Regular"/>
              </a:rPr>
              <a:t>区中经历了</a:t>
            </a:r>
            <a:r>
              <a:rPr lang="en-US" altLang="zh-CN" dirty="0">
                <a:solidFill>
                  <a:srgbClr val="1D2129"/>
                </a:solidFill>
                <a:latin typeface="PingFangSC-Regular"/>
              </a:rPr>
              <a:t>4</a:t>
            </a:r>
            <a:r>
              <a:rPr lang="zh-CN" altLang="en-US" dirty="0">
                <a:solidFill>
                  <a:srgbClr val="1D2129"/>
                </a:solidFill>
                <a:latin typeface="PingFangSC-Regular"/>
              </a:rPr>
              <a:t>次试验，在</a:t>
            </a:r>
            <a:r>
              <a:rPr lang="en-US" altLang="zh-CN" dirty="0">
                <a:solidFill>
                  <a:srgbClr val="1D2129"/>
                </a:solidFill>
                <a:latin typeface="PingFangSC-Regular"/>
              </a:rPr>
              <a:t>B</a:t>
            </a:r>
            <a:r>
              <a:rPr lang="zh-CN" altLang="en-US" dirty="0">
                <a:solidFill>
                  <a:srgbClr val="1D2129"/>
                </a:solidFill>
                <a:latin typeface="PingFangSC-Regular"/>
              </a:rPr>
              <a:t>区又经历了</a:t>
            </a:r>
            <a:r>
              <a:rPr lang="en-US" altLang="zh-CN" dirty="0">
                <a:solidFill>
                  <a:srgbClr val="1D2129"/>
                </a:solidFill>
                <a:latin typeface="PingFangSC-Regular"/>
              </a:rPr>
              <a:t>20</a:t>
            </a:r>
            <a:r>
              <a:rPr lang="zh-CN" altLang="en-US" dirty="0">
                <a:solidFill>
                  <a:srgbClr val="1D2129"/>
                </a:solidFill>
                <a:latin typeface="PingFangSC-Regular"/>
              </a:rPr>
              <a:t>次试验。试验总数为</a:t>
            </a:r>
            <a:r>
              <a:rPr lang="en-US" altLang="zh-CN" dirty="0">
                <a:solidFill>
                  <a:srgbClr val="1D2129"/>
                </a:solidFill>
                <a:latin typeface="PingFangSC-Regular"/>
              </a:rPr>
              <a:t>1224</a:t>
            </a:r>
            <a:r>
              <a:rPr lang="zh-CN" altLang="en-US" dirty="0">
                <a:solidFill>
                  <a:srgbClr val="1D2129"/>
                </a:solidFill>
                <a:latin typeface="PingFangSC-Regular"/>
              </a:rPr>
              <a:t>次。在试验中，追踪了六个身体部位的运动：头部、左右上臂、腹部、左右脚踝。运动捕捉系统记录了参与者的三维数据，其中</a:t>
            </a:r>
            <a:r>
              <a:rPr lang="en-US" altLang="zh-CN" dirty="0">
                <a:solidFill>
                  <a:srgbClr val="1D2129"/>
                </a:solidFill>
                <a:latin typeface="PingFangSC-Regular"/>
              </a:rPr>
              <a:t>x</a:t>
            </a:r>
            <a:r>
              <a:rPr lang="zh-CN" altLang="en-US" dirty="0">
                <a:solidFill>
                  <a:srgbClr val="1D2129"/>
                </a:solidFill>
                <a:latin typeface="PingFangSC-Regular"/>
              </a:rPr>
              <a:t>轴表示向前运动，</a:t>
            </a:r>
            <a:r>
              <a:rPr lang="en-US" altLang="zh-CN" dirty="0">
                <a:solidFill>
                  <a:srgbClr val="1D2129"/>
                </a:solidFill>
                <a:latin typeface="PingFangSC-Regular"/>
              </a:rPr>
              <a:t>y</a:t>
            </a:r>
            <a:r>
              <a:rPr lang="zh-CN" altLang="en-US" dirty="0">
                <a:solidFill>
                  <a:srgbClr val="1D2129"/>
                </a:solidFill>
                <a:latin typeface="PingFangSC-Regular"/>
              </a:rPr>
              <a:t>轴表示侧向运动，</a:t>
            </a:r>
            <a:r>
              <a:rPr lang="en-US" altLang="zh-CN" dirty="0">
                <a:solidFill>
                  <a:srgbClr val="1D2129"/>
                </a:solidFill>
                <a:latin typeface="PingFangSC-Regular"/>
              </a:rPr>
              <a:t>z</a:t>
            </a:r>
            <a:r>
              <a:rPr lang="zh-CN" altLang="en-US" dirty="0">
                <a:solidFill>
                  <a:srgbClr val="1D2129"/>
                </a:solidFill>
                <a:latin typeface="PingFangSC-Regular"/>
              </a:rPr>
              <a:t>轴表示向上运动。由于我们只对向前运动感兴趣，因此在分析中只考虑了</a:t>
            </a:r>
            <a:r>
              <a:rPr lang="en-US" altLang="zh-CN" dirty="0">
                <a:solidFill>
                  <a:srgbClr val="1D2129"/>
                </a:solidFill>
                <a:latin typeface="PingFangSC-Regular"/>
              </a:rPr>
              <a:t>x</a:t>
            </a:r>
            <a:r>
              <a:rPr lang="zh-CN" altLang="en-US" dirty="0">
                <a:solidFill>
                  <a:srgbClr val="1D2129"/>
                </a:solidFill>
                <a:latin typeface="PingFangSC-Regular"/>
              </a:rPr>
              <a:t>轴数据。通过对实验数据的筛查，最终有效实验次数为</a:t>
            </a:r>
            <a:r>
              <a:rPr lang="en-US" altLang="zh-CN" dirty="0">
                <a:solidFill>
                  <a:srgbClr val="1D2129"/>
                </a:solidFill>
                <a:latin typeface="PingFangSC-Regular"/>
              </a:rPr>
              <a:t>1187</a:t>
            </a:r>
            <a:r>
              <a:rPr lang="zh-CN" altLang="en-US" dirty="0">
                <a:solidFill>
                  <a:srgbClr val="1D2129"/>
                </a:solidFill>
                <a:latin typeface="PingFangSC-Regular"/>
              </a:rPr>
              <a:t>次。</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为了研究</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对交通流量和道路安全的影响，我们为每次试验选择了特定的测量间隔。通过专门分析特定测量间隔内的运动数据，</a:t>
            </a:r>
            <a:r>
              <a:rPr lang="zh-CN" altLang="en-US" dirty="0">
                <a:solidFill>
                  <a:srgbClr val="1D2129"/>
                </a:solidFill>
                <a:latin typeface="PingFangSC-Regular"/>
              </a:rPr>
              <a:t>得出</a:t>
            </a:r>
            <a:r>
              <a:rPr lang="zh-CN" altLang="en-US" b="0" i="0" dirty="0">
                <a:solidFill>
                  <a:srgbClr val="1D2129"/>
                </a:solidFill>
                <a:effectLst/>
                <a:latin typeface="PingFangSC-Regular"/>
              </a:rPr>
              <a:t>了行人对接近车辆的反应。为了确定</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，应用了基于直方图的阈值算法。</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5344528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实验数据分析</a:t>
            </a: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AF226A22-BC15-442C-07B3-1F5B6CD50BAC}"/>
                  </a:ext>
                </a:extLst>
              </p:cNvPr>
              <p:cNvSpPr txBox="1"/>
              <p:nvPr/>
            </p:nvSpPr>
            <p:spPr>
              <a:xfrm>
                <a:off x="251712" y="1039112"/>
                <a:ext cx="8640575" cy="1221745"/>
              </a:xfrm>
              <a:prstGeom prst="rect">
                <a:avLst/>
              </a:prstGeom>
              <a:noFill/>
            </p:spPr>
            <p:txBody>
              <a:bodyPr wrap="square">
                <a:spAutoFit/>
              </a:bodyPr>
              <a:lstStyle/>
              <a:p>
                <a:pPr indent="457200"/>
                <a:r>
                  <a:rPr lang="zh-CN" altLang="en-US" b="0" i="0" dirty="0">
                    <a:solidFill>
                      <a:srgbClr val="1D2129"/>
                    </a:solidFill>
                    <a:effectLst/>
                    <a:latin typeface="PingFangSC-Regular"/>
                  </a:rPr>
                  <a:t>首先，将每个身体位置的</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坐标的时间序列转换为速度。根据速度的每个时间序列，使用核密度估计形成直方图函数</a:t>
                </a:r>
                <a:r>
                  <a:rPr lang="en-US" altLang="zh-CN" b="0" i="0" dirty="0">
                    <a:solidFill>
                      <a:srgbClr val="1D2129"/>
                    </a:solidFill>
                    <a:effectLst/>
                    <a:latin typeface="PingFangSC-Regular"/>
                  </a:rPr>
                  <a:t>h</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）。然后，确定直方图函数</a:t>
                </a:r>
                <a:r>
                  <a:rPr lang="en-US" altLang="zh-CN" b="0" i="0" dirty="0">
                    <a:solidFill>
                      <a:srgbClr val="1D2129"/>
                    </a:solidFill>
                    <a:effectLst/>
                    <a:latin typeface="PingFangSC-Regular"/>
                  </a:rPr>
                  <a:t>h</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x</a:t>
                </a:r>
                <a:r>
                  <a:rPr lang="zh-CN" altLang="en-US" b="0" i="0" dirty="0">
                    <a:solidFill>
                      <a:srgbClr val="1D2129"/>
                    </a:solidFill>
                    <a:effectLst/>
                    <a:latin typeface="PingFangSC-Regular"/>
                  </a:rPr>
                  <a:t>）的所有可能的局部峰值</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𝑥</m:t>
                        </m:r>
                      </m:e>
                      <m:sub>
                        <m:r>
                          <a:rPr lang="en-US" altLang="zh-CN" b="0" i="1" smtClean="0">
                            <a:solidFill>
                              <a:srgbClr val="1D2129"/>
                            </a:solidFill>
                            <a:effectLst/>
                            <a:latin typeface="Cambria Math" panose="02040503050406030204" pitchFamily="18" charset="0"/>
                          </a:rPr>
                          <m:t>𝑝</m:t>
                        </m:r>
                      </m:sub>
                    </m:sSub>
                  </m:oMath>
                </a14:m>
                <a:r>
                  <a:rPr lang="zh-CN" altLang="en-US" b="0" i="0" dirty="0">
                    <a:solidFill>
                      <a:srgbClr val="1D2129"/>
                    </a:solidFill>
                    <a:effectLst/>
                    <a:latin typeface="PingFangSC-Regular"/>
                  </a:rPr>
                  <a:t>和谷值</a:t>
                </a:r>
                <a14:m>
                  <m:oMath xmlns:m="http://schemas.openxmlformats.org/officeDocument/2006/math">
                    <m:sSub>
                      <m:sSubPr>
                        <m:ctrlPr>
                          <a:rPr lang="en-US" altLang="zh-CN" b="0" i="1" smtClean="0">
                            <a:solidFill>
                              <a:srgbClr val="1D2129"/>
                            </a:solidFill>
                            <a:effectLst/>
                            <a:latin typeface="Cambria Math" panose="02040503050406030204" pitchFamily="18" charset="0"/>
                          </a:rPr>
                        </m:ctrlPr>
                      </m:sSubPr>
                      <m:e>
                        <m:r>
                          <a:rPr lang="en-US" altLang="zh-CN" b="0" i="1" smtClean="0">
                            <a:solidFill>
                              <a:srgbClr val="1D2129"/>
                            </a:solidFill>
                            <a:effectLst/>
                            <a:latin typeface="Cambria Math" panose="02040503050406030204" pitchFamily="18" charset="0"/>
                          </a:rPr>
                          <m:t>𝑥</m:t>
                        </m:r>
                      </m:e>
                      <m:sub>
                        <m:r>
                          <a:rPr lang="en-US" altLang="zh-CN" b="0" i="1" smtClean="0">
                            <a:solidFill>
                              <a:srgbClr val="1D2129"/>
                            </a:solidFill>
                            <a:effectLst/>
                            <a:latin typeface="Cambria Math" panose="02040503050406030204" pitchFamily="18" charset="0"/>
                          </a:rPr>
                          <m:t>𝑣</m:t>
                        </m:r>
                      </m:sub>
                    </m:sSub>
                  </m:oMath>
                </a14:m>
                <a:r>
                  <a:rPr lang="zh-CN" altLang="en-US" b="0" i="0" dirty="0">
                    <a:solidFill>
                      <a:srgbClr val="1D2129"/>
                    </a:solidFill>
                    <a:effectLst/>
                    <a:latin typeface="PingFangSC-Regular"/>
                  </a:rPr>
                  <a:t>。为了保护分析不受噪声影响，只有密度大于最大峰值</a:t>
                </a:r>
                <a:r>
                  <a:rPr lang="zh-CN" altLang="en-US" dirty="0">
                    <a:solidFill>
                      <a:srgbClr val="1D2129"/>
                    </a:solidFill>
                    <a:latin typeface="PingFangSC-Regular"/>
                  </a:rPr>
                  <a:t>的</a:t>
                </a:r>
                <a:r>
                  <a:rPr lang="en-US" altLang="zh-CN" dirty="0">
                    <a:solidFill>
                      <a:srgbClr val="1D2129"/>
                    </a:solidFill>
                    <a:latin typeface="PingFangSC-Regular"/>
                  </a:rPr>
                  <a:t>0.3</a:t>
                </a:r>
                <a:r>
                  <a:rPr lang="zh-CN" altLang="en-US" dirty="0">
                    <a:solidFill>
                      <a:srgbClr val="1D2129"/>
                    </a:solidFill>
                    <a:latin typeface="PingFangSC-Regular"/>
                  </a:rPr>
                  <a:t>倍</a:t>
                </a:r>
                <a:r>
                  <a:rPr lang="zh-CN" altLang="en-US" b="0" i="0" dirty="0">
                    <a:solidFill>
                      <a:srgbClr val="1D2129"/>
                    </a:solidFill>
                    <a:effectLst/>
                    <a:latin typeface="PingFangSC-Regular"/>
                  </a:rPr>
                  <a:t>或最小谷值的峰值和谷值才被考虑用于进一步分析</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并</a:t>
                </a:r>
                <a:r>
                  <a:rPr lang="zh-CN" altLang="en-US" dirty="0"/>
                  <a:t>在</a:t>
                </a:r>
                <a14:m>
                  <m:oMath xmlns:m="http://schemas.openxmlformats.org/officeDocument/2006/math">
                    <m:sSub>
                      <m:sSubPr>
                        <m:ctrlPr>
                          <a:rPr lang="en-US" altLang="zh-CN" i="1">
                            <a:solidFill>
                              <a:srgbClr val="1D2129"/>
                            </a:solidFill>
                            <a:latin typeface="Cambria Math" panose="02040503050406030204" pitchFamily="18" charset="0"/>
                          </a:rPr>
                        </m:ctrlPr>
                      </m:sSubPr>
                      <m:e>
                        <m:r>
                          <a:rPr lang="en-US" altLang="zh-CN" i="1">
                            <a:solidFill>
                              <a:srgbClr val="1D2129"/>
                            </a:solidFill>
                            <a:latin typeface="Cambria Math" panose="02040503050406030204" pitchFamily="18" charset="0"/>
                          </a:rPr>
                          <m:t>𝑥</m:t>
                        </m:r>
                      </m:e>
                      <m:sub>
                        <m:r>
                          <a:rPr lang="en-US" altLang="zh-CN" i="1">
                            <a:solidFill>
                              <a:srgbClr val="1D2129"/>
                            </a:solidFill>
                            <a:latin typeface="Cambria Math" panose="02040503050406030204" pitchFamily="18" charset="0"/>
                          </a:rPr>
                          <m:t>𝑣</m:t>
                        </m:r>
                      </m:sub>
                    </m:sSub>
                  </m:oMath>
                </a14:m>
                <a:r>
                  <a:rPr lang="zh-CN" altLang="en-US" dirty="0"/>
                  <a:t>中选择最佳阈值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𝑡h</m:t>
                        </m:r>
                      </m:sub>
                    </m:sSub>
                    <m:r>
                      <a:rPr lang="zh-CN" altLang="en-US" i="1">
                        <a:latin typeface="Cambria Math" panose="02040503050406030204" pitchFamily="18" charset="0"/>
                      </a:rPr>
                      <m:t>。</m:t>
                    </m:r>
                  </m:oMath>
                </a14:m>
                <a:endParaRPr lang="en-US" altLang="zh-CN" dirty="0">
                  <a:solidFill>
                    <a:srgbClr val="1D2129"/>
                  </a:solidFill>
                  <a:latin typeface="PingFangSC-Regular"/>
                </a:endParaRPr>
              </a:p>
            </p:txBody>
          </p:sp>
        </mc:Choice>
        <mc:Fallback>
          <p:sp>
            <p:nvSpPr>
              <p:cNvPr id="9" name="文本框 8">
                <a:extLst>
                  <a:ext uri="{FF2B5EF4-FFF2-40B4-BE49-F238E27FC236}">
                    <a16:creationId xmlns:a16="http://schemas.microsoft.com/office/drawing/2014/main" id="{AF226A22-BC15-442C-07B3-1F5B6CD50BAC}"/>
                  </a:ext>
                </a:extLst>
              </p:cNvPr>
              <p:cNvSpPr txBox="1">
                <a:spLocks noRot="1" noChangeAspect="1" noMove="1" noResize="1" noEditPoints="1" noAdjustHandles="1" noChangeArrowheads="1" noChangeShapeType="1" noTextEdit="1"/>
              </p:cNvSpPr>
              <p:nvPr/>
            </p:nvSpPr>
            <p:spPr>
              <a:xfrm>
                <a:off x="251712" y="1039112"/>
                <a:ext cx="8640575" cy="1221745"/>
              </a:xfrm>
              <a:prstGeom prst="rect">
                <a:avLst/>
              </a:prstGeom>
              <a:blipFill>
                <a:blip r:embed="rId4"/>
                <a:stretch>
                  <a:fillRect l="-564" t="-3980" r="-564" b="-6965"/>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AB061FD4-848F-D726-6E6F-3248C5FE981A}"/>
              </a:ext>
            </a:extLst>
          </p:cNvPr>
          <p:cNvPicPr>
            <a:picLocks noChangeAspect="1"/>
          </p:cNvPicPr>
          <p:nvPr/>
        </p:nvPicPr>
        <p:blipFill>
          <a:blip r:embed="rId5"/>
          <a:stretch>
            <a:fillRect/>
          </a:stretch>
        </p:blipFill>
        <p:spPr>
          <a:xfrm>
            <a:off x="1331784" y="2260857"/>
            <a:ext cx="6731099" cy="2713045"/>
          </a:xfrm>
          <a:prstGeom prst="rect">
            <a:avLst/>
          </a:prstGeom>
        </p:spPr>
      </p:pic>
    </p:spTree>
    <p:extLst>
      <p:ext uri="{BB962C8B-B14F-4D97-AF65-F5344CB8AC3E}">
        <p14:creationId xmlns:p14="http://schemas.microsoft.com/office/powerpoint/2010/main" val="2324459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341718" y="1536681"/>
            <a:ext cx="8640575" cy="2308324"/>
          </a:xfrm>
          <a:prstGeom prst="rect">
            <a:avLst/>
          </a:prstGeom>
          <a:noFill/>
        </p:spPr>
        <p:txBody>
          <a:bodyPr wrap="square">
            <a:spAutoFit/>
          </a:bodyPr>
          <a:lstStyle/>
          <a:p>
            <a:pPr indent="457200"/>
            <a:r>
              <a:rPr lang="zh-CN" altLang="en-US" dirty="0">
                <a:solidFill>
                  <a:srgbClr val="1D2129"/>
                </a:solidFill>
                <a:latin typeface="PingFangSC-Regular"/>
              </a:rPr>
              <a:t>所有分析均使用统计软件</a:t>
            </a:r>
            <a:r>
              <a:rPr lang="en-US" altLang="zh-CN" dirty="0">
                <a:solidFill>
                  <a:srgbClr val="1D2129"/>
                </a:solidFill>
                <a:latin typeface="PingFangSC-Regular"/>
              </a:rPr>
              <a:t>R</a:t>
            </a:r>
            <a:r>
              <a:rPr lang="zh-CN" altLang="en-US" dirty="0">
                <a:solidFill>
                  <a:srgbClr val="1D2129"/>
                </a:solidFill>
                <a:latin typeface="PingFangSC-Regular"/>
              </a:rPr>
              <a:t>语言（版本</a:t>
            </a:r>
            <a:r>
              <a:rPr lang="en-US" altLang="zh-CN" dirty="0">
                <a:solidFill>
                  <a:srgbClr val="1D2129"/>
                </a:solidFill>
                <a:latin typeface="PingFangSC-Regular"/>
              </a:rPr>
              <a:t>3.5.0</a:t>
            </a:r>
            <a:r>
              <a:rPr lang="zh-CN" altLang="en-US" dirty="0">
                <a:solidFill>
                  <a:srgbClr val="1D2129"/>
                </a:solidFill>
                <a:latin typeface="PingFangSC-Regular"/>
              </a:rPr>
              <a:t>）进行。为了研究</a:t>
            </a:r>
            <a:r>
              <a:rPr lang="en-US" altLang="zh-CN" dirty="0" err="1">
                <a:solidFill>
                  <a:srgbClr val="1D2129"/>
                </a:solidFill>
                <a:latin typeface="PingFangSC-Regular"/>
              </a:rPr>
              <a:t>eHMI</a:t>
            </a:r>
            <a:r>
              <a:rPr lang="zh-CN" altLang="en-US" dirty="0">
                <a:solidFill>
                  <a:srgbClr val="1D2129"/>
                </a:solidFill>
                <a:latin typeface="PingFangSC-Regular"/>
              </a:rPr>
              <a:t>对交通流量和道路安全的影响，采用了线性混合建模（</a:t>
            </a:r>
            <a:r>
              <a:rPr lang="en-US" altLang="zh-CN" dirty="0">
                <a:solidFill>
                  <a:srgbClr val="1D2129"/>
                </a:solidFill>
                <a:latin typeface="PingFangSC-Regular"/>
              </a:rPr>
              <a:t>LMM</a:t>
            </a:r>
            <a:r>
              <a:rPr lang="zh-CN" altLang="en-US" dirty="0">
                <a:solidFill>
                  <a:srgbClr val="1D2129"/>
                </a:solidFill>
                <a:latin typeface="PingFangSC-Regular"/>
              </a:rPr>
              <a:t>）。</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在分析中，</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、平均步行速度和主观安全感是因变量。对于</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和平均步行速度，建立了参与者为三级变量、身体部位为二级变量和实验为一级变量的三级模型。对于主观安全感，我们构建了两级模型，参与者为二级变量，实验为一级变量。</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模型测试分几个步骤进行。首先，计算了一个空模型（</a:t>
            </a:r>
            <a:r>
              <a:rPr lang="en-US" altLang="zh-CN" b="0" i="0" dirty="0">
                <a:solidFill>
                  <a:srgbClr val="1D2129"/>
                </a:solidFill>
                <a:effectLst/>
                <a:latin typeface="PingFangSC-Regular"/>
              </a:rPr>
              <a:t>null</a:t>
            </a:r>
            <a:r>
              <a:rPr lang="zh-CN" altLang="en-US" b="0" i="0" dirty="0">
                <a:solidFill>
                  <a:srgbClr val="1D2129"/>
                </a:solidFill>
                <a:effectLst/>
                <a:latin typeface="PingFangSC-Regular"/>
              </a:rPr>
              <a:t>），以测试参与者在因变量方面的差异程度</a:t>
            </a:r>
            <a:r>
              <a:rPr lang="zh-CN" altLang="en-US" dirty="0">
                <a:solidFill>
                  <a:srgbClr val="1D2129"/>
                </a:solidFill>
                <a:latin typeface="PingFangSC-Regular"/>
              </a:rPr>
              <a:t>，然后</a:t>
            </a:r>
            <a:r>
              <a:rPr lang="zh-CN" altLang="en-US" b="0" i="0" dirty="0">
                <a:solidFill>
                  <a:srgbClr val="1D2129"/>
                </a:solidFill>
                <a:effectLst/>
                <a:latin typeface="PingFangSC-Regular"/>
              </a:rPr>
              <a:t>研究</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和场景对交通流的影响</a:t>
            </a:r>
            <a:r>
              <a:rPr lang="zh-CN" altLang="en-US" dirty="0">
                <a:solidFill>
                  <a:srgbClr val="1D2129"/>
                </a:solidFill>
                <a:latin typeface="PingFangSC-Regular"/>
              </a:rPr>
              <a:t>，</a:t>
            </a:r>
            <a:r>
              <a:rPr lang="zh-CN" altLang="en-US" b="0" i="0" dirty="0">
                <a:solidFill>
                  <a:srgbClr val="1D2129"/>
                </a:solidFill>
                <a:effectLst/>
                <a:latin typeface="PingFangSC-Regular"/>
              </a:rPr>
              <a:t>之后通过进一步的</a:t>
            </a:r>
            <a:r>
              <a:rPr lang="en-US" altLang="zh-CN" b="0" i="0" dirty="0">
                <a:solidFill>
                  <a:srgbClr val="1D2129"/>
                </a:solidFill>
                <a:effectLst/>
                <a:latin typeface="PingFangSC-Regular"/>
              </a:rPr>
              <a:t>LMM</a:t>
            </a:r>
            <a:r>
              <a:rPr lang="zh-CN" altLang="en-US" dirty="0">
                <a:solidFill>
                  <a:srgbClr val="1D2129"/>
                </a:solidFill>
                <a:latin typeface="PingFangSC-Regular"/>
              </a:rPr>
              <a:t>来</a:t>
            </a:r>
            <a:r>
              <a:rPr lang="zh-CN" altLang="en-US" b="0" i="0" dirty="0">
                <a:solidFill>
                  <a:srgbClr val="1D2129"/>
                </a:solidFill>
                <a:effectLst/>
                <a:latin typeface="PingFangSC-Regular"/>
              </a:rPr>
              <a:t>探讨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对道路安全的影响</a:t>
            </a:r>
            <a:r>
              <a:rPr lang="zh-CN" altLang="en-US" dirty="0">
                <a:solidFill>
                  <a:srgbClr val="1D2129"/>
                </a:solidFill>
                <a:latin typeface="PingFangSC-Regular"/>
              </a:rPr>
              <a:t>。</a:t>
            </a:r>
            <a:endParaRPr lang="en-US" altLang="zh-CN" dirty="0">
              <a:solidFill>
                <a:srgbClr val="1D2129"/>
              </a:solidFill>
              <a:latin typeface="PingFangSC-Regular"/>
            </a:endParaRPr>
          </a:p>
        </p:txBody>
      </p:sp>
      <p:sp>
        <p:nvSpPr>
          <p:cNvPr id="18" name="文本占位符 2">
            <a:extLst>
              <a:ext uri="{FF2B5EF4-FFF2-40B4-BE49-F238E27FC236}">
                <a16:creationId xmlns:a16="http://schemas.microsoft.com/office/drawing/2014/main" id="{C8D5279B-0166-CFFB-8870-D57E10F33BE7}"/>
              </a:ext>
            </a:extLst>
          </p:cNvPr>
          <p:cNvSpPr txBox="1">
            <a:spLocks/>
          </p:cNvSpPr>
          <p:nvPr/>
        </p:nvSpPr>
        <p:spPr>
          <a:xfrm>
            <a:off x="503827" y="246333"/>
            <a:ext cx="3690794" cy="461536"/>
          </a:xfrm>
          <a:prstGeom prst="rect">
            <a:avLst/>
          </a:prstGeom>
        </p:spPr>
        <p:txBody>
          <a:bodyPr/>
          <a:lstStyle>
            <a:lvl1pPr marL="0" indent="0" algn="l" rtl="0" fontAlgn="base">
              <a:spcBef>
                <a:spcPct val="20000"/>
              </a:spcBef>
              <a:spcAft>
                <a:spcPct val="0"/>
              </a:spcAft>
              <a:buFont typeface="Arial" panose="020B0604020202020204" pitchFamily="34" charset="0"/>
              <a:buNone/>
              <a:defRPr sz="2000" b="1"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实验数据分析</a:t>
            </a:r>
          </a:p>
        </p:txBody>
      </p:sp>
    </p:spTree>
    <p:extLst>
      <p:ext uri="{BB962C8B-B14F-4D97-AF65-F5344CB8AC3E}">
        <p14:creationId xmlns:p14="http://schemas.microsoft.com/office/powerpoint/2010/main" val="24992631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pic>
        <p:nvPicPr>
          <p:cNvPr id="3" name="图片 2">
            <a:extLst>
              <a:ext uri="{FF2B5EF4-FFF2-40B4-BE49-F238E27FC236}">
                <a16:creationId xmlns:a16="http://schemas.microsoft.com/office/drawing/2014/main" id="{5015074B-9538-F423-4C29-9BC840F34D5A}"/>
              </a:ext>
            </a:extLst>
          </p:cNvPr>
          <p:cNvPicPr>
            <a:picLocks noChangeAspect="1"/>
          </p:cNvPicPr>
          <p:nvPr/>
        </p:nvPicPr>
        <p:blipFill>
          <a:blip r:embed="rId3"/>
          <a:stretch>
            <a:fillRect/>
          </a:stretch>
        </p:blipFill>
        <p:spPr>
          <a:xfrm>
            <a:off x="140586" y="1265602"/>
            <a:ext cx="8862828" cy="1722269"/>
          </a:xfrm>
          <a:prstGeom prst="rect">
            <a:avLst/>
          </a:prstGeom>
        </p:spPr>
      </p:pic>
      <p:sp>
        <p:nvSpPr>
          <p:cNvPr id="5" name="文本框 4">
            <a:extLst>
              <a:ext uri="{FF2B5EF4-FFF2-40B4-BE49-F238E27FC236}">
                <a16:creationId xmlns:a16="http://schemas.microsoft.com/office/drawing/2014/main" id="{88ADC634-A89A-804B-9C4B-12880014E33A}"/>
              </a:ext>
            </a:extLst>
          </p:cNvPr>
          <p:cNvSpPr txBox="1"/>
          <p:nvPr/>
        </p:nvSpPr>
        <p:spPr>
          <a:xfrm>
            <a:off x="431724" y="3606819"/>
            <a:ext cx="8415561" cy="646331"/>
          </a:xfrm>
          <a:prstGeom prst="rect">
            <a:avLst/>
          </a:prstGeom>
          <a:noFill/>
        </p:spPr>
        <p:txBody>
          <a:bodyPr wrap="square">
            <a:spAutoFit/>
          </a:bodyPr>
          <a:lstStyle/>
          <a:p>
            <a:pPr indent="457200"/>
            <a:r>
              <a:rPr lang="zh-CN" altLang="en-US" dirty="0">
                <a:solidFill>
                  <a:srgbClr val="1D2129"/>
                </a:solidFill>
                <a:latin typeface="PingFangSC-Regular"/>
              </a:rPr>
              <a:t>该表</a:t>
            </a:r>
            <a:r>
              <a:rPr lang="zh-CN" altLang="en-US" b="0" i="0" dirty="0">
                <a:solidFill>
                  <a:srgbClr val="1D2129"/>
                </a:solidFill>
                <a:effectLst/>
                <a:latin typeface="PingFangSC-Regular"/>
              </a:rPr>
              <a:t>显示了按实验块、</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和场景划分的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、平均步行速度和主观安全感的描述性统计数据。</a:t>
            </a:r>
            <a:endParaRPr lang="zh-CN" altLang="en-US" dirty="0"/>
          </a:p>
        </p:txBody>
      </p:sp>
    </p:spTree>
    <p:extLst>
      <p:ext uri="{BB962C8B-B14F-4D97-AF65-F5344CB8AC3E}">
        <p14:creationId xmlns:p14="http://schemas.microsoft.com/office/powerpoint/2010/main" val="406617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951642"/>
            <a:ext cx="8415561" cy="1477328"/>
          </a:xfrm>
          <a:prstGeom prst="rect">
            <a:avLst/>
          </a:prstGeom>
          <a:noFill/>
        </p:spPr>
        <p:txBody>
          <a:bodyPr wrap="square">
            <a:spAutoFit/>
          </a:bodyPr>
          <a:lstStyle/>
          <a:p>
            <a:pPr indent="457200"/>
            <a:r>
              <a:rPr lang="zh-CN" altLang="en-US" dirty="0">
                <a:solidFill>
                  <a:srgbClr val="1D2129"/>
                </a:solidFill>
                <a:latin typeface="PingFangSC-Regular"/>
              </a:rPr>
              <a:t>研究发现，身体部位的向前运动可以分为两个步骤。首先，左上臂（</a:t>
            </a:r>
            <a:r>
              <a:rPr lang="en-US" altLang="zh-CN" dirty="0">
                <a:solidFill>
                  <a:srgbClr val="1D2129"/>
                </a:solidFill>
                <a:latin typeface="PingFangSC-Regular"/>
              </a:rPr>
              <a:t>M=2.90</a:t>
            </a:r>
            <a:r>
              <a:rPr lang="zh-CN" altLang="en-US" dirty="0">
                <a:solidFill>
                  <a:srgbClr val="1D2129"/>
                </a:solidFill>
                <a:latin typeface="PingFangSC-Regular"/>
              </a:rPr>
              <a:t>，</a:t>
            </a:r>
            <a:r>
              <a:rPr lang="en-US" altLang="zh-CN" dirty="0">
                <a:solidFill>
                  <a:srgbClr val="1D2129"/>
                </a:solidFill>
                <a:latin typeface="PingFangSC-Regular"/>
              </a:rPr>
              <a:t>SD=0.82</a:t>
            </a:r>
            <a:r>
              <a:rPr lang="zh-CN" altLang="en-US" dirty="0">
                <a:solidFill>
                  <a:srgbClr val="1D2129"/>
                </a:solidFill>
                <a:latin typeface="PingFangSC-Regular"/>
              </a:rPr>
              <a:t>）、头部（</a:t>
            </a:r>
            <a:r>
              <a:rPr lang="en-US" altLang="zh-CN" dirty="0">
                <a:solidFill>
                  <a:srgbClr val="1D2129"/>
                </a:solidFill>
                <a:latin typeface="PingFangSC-Regular"/>
              </a:rPr>
              <a:t>M=2.94</a:t>
            </a:r>
            <a:r>
              <a:rPr lang="zh-CN" altLang="en-US" dirty="0">
                <a:solidFill>
                  <a:srgbClr val="1D2129"/>
                </a:solidFill>
                <a:latin typeface="PingFangSC-Regular"/>
              </a:rPr>
              <a:t>，</a:t>
            </a:r>
            <a:r>
              <a:rPr lang="en-US" altLang="zh-CN" dirty="0">
                <a:solidFill>
                  <a:srgbClr val="1D2129"/>
                </a:solidFill>
                <a:latin typeface="PingFangSC-Regular"/>
              </a:rPr>
              <a:t>SD=0.81</a:t>
            </a:r>
            <a:r>
              <a:rPr lang="zh-CN" altLang="en-US" dirty="0">
                <a:solidFill>
                  <a:srgbClr val="1D2129"/>
                </a:solidFill>
                <a:latin typeface="PingFangSC-Regular"/>
              </a:rPr>
              <a:t>）、右上臂（</a:t>
            </a:r>
            <a:r>
              <a:rPr lang="en-US" altLang="zh-CN" dirty="0">
                <a:solidFill>
                  <a:srgbClr val="1D2129"/>
                </a:solidFill>
                <a:latin typeface="PingFangSC-Regular"/>
              </a:rPr>
              <a:t>M~2.97</a:t>
            </a:r>
            <a:r>
              <a:rPr lang="zh-CN" altLang="en-US" dirty="0">
                <a:solidFill>
                  <a:srgbClr val="1D2129"/>
                </a:solidFill>
                <a:latin typeface="PingFangSC-Regular"/>
              </a:rPr>
              <a:t>，</a:t>
            </a:r>
            <a:r>
              <a:rPr lang="en-US" altLang="zh-CN" dirty="0">
                <a:solidFill>
                  <a:srgbClr val="1D2129"/>
                </a:solidFill>
                <a:latin typeface="PingFangSC-Regular"/>
              </a:rPr>
              <a:t>SD=0.83</a:t>
            </a:r>
            <a:r>
              <a:rPr lang="zh-CN" altLang="en-US" dirty="0">
                <a:solidFill>
                  <a:srgbClr val="1D2129"/>
                </a:solidFill>
                <a:latin typeface="PingFangSC-Regular"/>
              </a:rPr>
              <a:t>）和腹部（</a:t>
            </a:r>
            <a:r>
              <a:rPr lang="en-US" altLang="zh-CN" dirty="0">
                <a:solidFill>
                  <a:srgbClr val="1D2129"/>
                </a:solidFill>
                <a:latin typeface="PingFangSC-Regular"/>
              </a:rPr>
              <a:t>M=22.98</a:t>
            </a:r>
            <a:r>
              <a:rPr lang="zh-CN" altLang="en-US" dirty="0">
                <a:solidFill>
                  <a:srgbClr val="1D2129"/>
                </a:solidFill>
                <a:latin typeface="PingFangSC-Regular"/>
              </a:rPr>
              <a:t>，</a:t>
            </a:r>
            <a:r>
              <a:rPr lang="en-US" altLang="zh-CN" dirty="0">
                <a:solidFill>
                  <a:srgbClr val="1D2129"/>
                </a:solidFill>
                <a:latin typeface="PingFangSC-Regular"/>
              </a:rPr>
              <a:t>SD=0.89</a:t>
            </a:r>
            <a:r>
              <a:rPr lang="zh-CN" altLang="en-US" dirty="0">
                <a:solidFill>
                  <a:srgbClr val="1D2129"/>
                </a:solidFill>
                <a:latin typeface="PingFangSC-Regular"/>
              </a:rPr>
              <a:t>）开始向前移动。随后，左脚踝（</a:t>
            </a:r>
            <a:r>
              <a:rPr lang="en-US" altLang="zh-CN" dirty="0">
                <a:solidFill>
                  <a:srgbClr val="1D2129"/>
                </a:solidFill>
                <a:latin typeface="PingFangSC-Regular"/>
              </a:rPr>
              <a:t>M=3.64</a:t>
            </a:r>
            <a:r>
              <a:rPr lang="zh-CN" altLang="en-US" dirty="0">
                <a:solidFill>
                  <a:srgbClr val="1D2129"/>
                </a:solidFill>
                <a:latin typeface="PingFangSC-Regular"/>
              </a:rPr>
              <a:t>，</a:t>
            </a:r>
            <a:r>
              <a:rPr lang="en-US" altLang="zh-CN" dirty="0">
                <a:solidFill>
                  <a:srgbClr val="1D2129"/>
                </a:solidFill>
                <a:latin typeface="PingFangSC-Regular"/>
              </a:rPr>
              <a:t>SD=0.82</a:t>
            </a:r>
            <a:r>
              <a:rPr lang="zh-CN" altLang="en-US" dirty="0">
                <a:solidFill>
                  <a:srgbClr val="1D2129"/>
                </a:solidFill>
                <a:latin typeface="PingFangSC-Regular"/>
              </a:rPr>
              <a:t>）和右脚踝（</a:t>
            </a:r>
            <a:r>
              <a:rPr lang="en-US" altLang="zh-CN" dirty="0">
                <a:solidFill>
                  <a:srgbClr val="1D2129"/>
                </a:solidFill>
                <a:latin typeface="PingFangSC-Regular"/>
              </a:rPr>
              <a:t>M+3.64</a:t>
            </a:r>
            <a:r>
              <a:rPr lang="zh-CN" altLang="en-US" dirty="0">
                <a:solidFill>
                  <a:srgbClr val="1D2129"/>
                </a:solidFill>
                <a:latin typeface="PingFangSC-Regular"/>
              </a:rPr>
              <a:t>，</a:t>
            </a:r>
            <a:r>
              <a:rPr lang="en-US" altLang="zh-CN" dirty="0">
                <a:solidFill>
                  <a:srgbClr val="1D2129"/>
                </a:solidFill>
                <a:latin typeface="PingFangSC-Regular"/>
              </a:rPr>
              <a:t>SD=0.82</a:t>
            </a:r>
            <a:r>
              <a:rPr lang="zh-CN" altLang="en-US" dirty="0">
                <a:solidFill>
                  <a:srgbClr val="1D2129"/>
                </a:solidFill>
                <a:latin typeface="PingFangSC-Regular"/>
              </a:rPr>
              <a:t>）开始向前运动。在</a:t>
            </a:r>
            <a:r>
              <a:rPr lang="en-US" altLang="zh-CN" dirty="0">
                <a:solidFill>
                  <a:srgbClr val="1D2129"/>
                </a:solidFill>
                <a:latin typeface="PingFangSC-Regular"/>
              </a:rPr>
              <a:t>CIT</a:t>
            </a:r>
            <a:r>
              <a:rPr lang="zh-CN" altLang="en-US" dirty="0">
                <a:solidFill>
                  <a:srgbClr val="1D2129"/>
                </a:solidFill>
                <a:latin typeface="PingFangSC-Regular"/>
              </a:rPr>
              <a:t>方面，头部、腹部和上臂之间没有发现显著差异。为了进一步分析，由于分层数据结构，使用了</a:t>
            </a:r>
            <a:r>
              <a:rPr lang="en-US" altLang="zh-CN" dirty="0">
                <a:solidFill>
                  <a:srgbClr val="1D2129"/>
                </a:solidFill>
                <a:latin typeface="PingFangSC-Regular"/>
              </a:rPr>
              <a:t>LMM</a:t>
            </a:r>
            <a:r>
              <a:rPr lang="zh-CN" altLang="en-US" dirty="0">
                <a:solidFill>
                  <a:srgbClr val="1D2129"/>
                </a:solidFill>
                <a:latin typeface="PingFangSC-Regular"/>
              </a:rPr>
              <a:t>。</a:t>
            </a:r>
            <a:endParaRPr lang="zh-CN" altLang="en-US" dirty="0"/>
          </a:p>
        </p:txBody>
      </p:sp>
      <p:pic>
        <p:nvPicPr>
          <p:cNvPr id="4" name="图片 3">
            <a:extLst>
              <a:ext uri="{FF2B5EF4-FFF2-40B4-BE49-F238E27FC236}">
                <a16:creationId xmlns:a16="http://schemas.microsoft.com/office/drawing/2014/main" id="{2C169B6D-5D89-B387-931B-AC7AA20DD24C}"/>
              </a:ext>
            </a:extLst>
          </p:cNvPr>
          <p:cNvPicPr>
            <a:picLocks noChangeAspect="1"/>
          </p:cNvPicPr>
          <p:nvPr/>
        </p:nvPicPr>
        <p:blipFill>
          <a:blip r:embed="rId3"/>
          <a:stretch>
            <a:fillRect/>
          </a:stretch>
        </p:blipFill>
        <p:spPr>
          <a:xfrm>
            <a:off x="2186841" y="2661756"/>
            <a:ext cx="4770318" cy="1933008"/>
          </a:xfrm>
          <a:prstGeom prst="rect">
            <a:avLst/>
          </a:prstGeom>
        </p:spPr>
      </p:pic>
    </p:spTree>
    <p:extLst>
      <p:ext uri="{BB962C8B-B14F-4D97-AF65-F5344CB8AC3E}">
        <p14:creationId xmlns:p14="http://schemas.microsoft.com/office/powerpoint/2010/main" val="1444993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8" y="731798"/>
            <a:ext cx="8415561" cy="1200329"/>
          </a:xfrm>
          <a:prstGeom prst="rect">
            <a:avLst/>
          </a:prstGeom>
          <a:noFill/>
        </p:spPr>
        <p:txBody>
          <a:bodyPr wrap="square">
            <a:spAutoFit/>
          </a:bodyPr>
          <a:lstStyle/>
          <a:p>
            <a:pPr indent="457200"/>
            <a:r>
              <a:rPr lang="en-US" altLang="zh-CN" dirty="0">
                <a:solidFill>
                  <a:srgbClr val="1D2129"/>
                </a:solidFill>
                <a:latin typeface="PingFangSC-Regular"/>
              </a:rPr>
              <a:t>CIT</a:t>
            </a:r>
            <a:r>
              <a:rPr lang="zh-CN" altLang="en-US" dirty="0">
                <a:solidFill>
                  <a:srgbClr val="1D2129"/>
                </a:solidFill>
                <a:latin typeface="PingFangSC-Regular"/>
              </a:rPr>
              <a:t>的线性混合模型，平均步行速度和主观安全感觉值如下表，可以看出与没有</a:t>
            </a:r>
            <a:r>
              <a:rPr lang="en-US" altLang="zh-CN" dirty="0" err="1">
                <a:solidFill>
                  <a:srgbClr val="1D2129"/>
                </a:solidFill>
                <a:latin typeface="PingFangSC-Regular"/>
              </a:rPr>
              <a:t>eHMI</a:t>
            </a:r>
            <a:r>
              <a:rPr lang="zh-CN" altLang="en-US" dirty="0">
                <a:solidFill>
                  <a:srgbClr val="1D2129"/>
                </a:solidFill>
                <a:latin typeface="PingFangSC-Regular"/>
              </a:rPr>
              <a:t>的遭遇相比，使用</a:t>
            </a:r>
            <a:r>
              <a:rPr lang="en-US" altLang="zh-CN" dirty="0" err="1">
                <a:solidFill>
                  <a:srgbClr val="1D2129"/>
                </a:solidFill>
                <a:latin typeface="PingFangSC-Regular"/>
              </a:rPr>
              <a:t>eHMI</a:t>
            </a:r>
            <a:r>
              <a:rPr lang="zh-CN" altLang="en-US" dirty="0">
                <a:solidFill>
                  <a:srgbClr val="1D2129"/>
                </a:solidFill>
                <a:latin typeface="PingFangSC-Regular"/>
              </a:rPr>
              <a:t>接近时的总体</a:t>
            </a:r>
            <a:r>
              <a:rPr lang="en-US" altLang="zh-CN" dirty="0">
                <a:solidFill>
                  <a:srgbClr val="1D2129"/>
                </a:solidFill>
                <a:latin typeface="PingFangSC-Regular"/>
              </a:rPr>
              <a:t>CIT</a:t>
            </a:r>
            <a:r>
              <a:rPr lang="zh-CN" altLang="en-US" dirty="0">
                <a:solidFill>
                  <a:srgbClr val="1D2129"/>
                </a:solidFill>
                <a:latin typeface="PingFangSC-Regular"/>
              </a:rPr>
              <a:t>较低。此外，在指定的</a:t>
            </a:r>
            <a:r>
              <a:rPr lang="en-US" altLang="zh-CN" dirty="0">
                <a:solidFill>
                  <a:srgbClr val="1D2129"/>
                </a:solidFill>
                <a:latin typeface="PingFangSC-Regular"/>
              </a:rPr>
              <a:t>p&lt;0.05</a:t>
            </a:r>
            <a:r>
              <a:rPr lang="zh-CN" altLang="en-US" dirty="0">
                <a:solidFill>
                  <a:srgbClr val="1D2129"/>
                </a:solidFill>
                <a:latin typeface="PingFangSC-Regular"/>
              </a:rPr>
              <a:t>水平上，情景的主要影响是显著的，夜间</a:t>
            </a:r>
            <a:r>
              <a:rPr lang="en-US" altLang="zh-CN" dirty="0">
                <a:solidFill>
                  <a:srgbClr val="1D2129"/>
                </a:solidFill>
                <a:latin typeface="PingFangSC-Regular"/>
              </a:rPr>
              <a:t>CIT</a:t>
            </a:r>
            <a:r>
              <a:rPr lang="zh-CN" altLang="en-US" dirty="0">
                <a:solidFill>
                  <a:srgbClr val="1D2129"/>
                </a:solidFill>
                <a:latin typeface="PingFangSC-Regular"/>
              </a:rPr>
              <a:t>高于白天。平均步行速度方面没有发现与</a:t>
            </a:r>
            <a:r>
              <a:rPr lang="en-US" altLang="zh-CN" dirty="0" err="1">
                <a:solidFill>
                  <a:srgbClr val="1D2129"/>
                </a:solidFill>
                <a:latin typeface="PingFangSC-Regular"/>
              </a:rPr>
              <a:t>eHMI</a:t>
            </a:r>
            <a:r>
              <a:rPr lang="zh-CN" altLang="en-US" dirty="0">
                <a:solidFill>
                  <a:srgbClr val="1D2129"/>
                </a:solidFill>
                <a:latin typeface="PingFangSC-Regular"/>
              </a:rPr>
              <a:t>有显著关联。场景方面表明行人的平均步行速度在夜间略低于白天。</a:t>
            </a:r>
            <a:endParaRPr lang="zh-CN" altLang="en-US" dirty="0"/>
          </a:p>
        </p:txBody>
      </p:sp>
      <p:pic>
        <p:nvPicPr>
          <p:cNvPr id="3" name="图片 2">
            <a:extLst>
              <a:ext uri="{FF2B5EF4-FFF2-40B4-BE49-F238E27FC236}">
                <a16:creationId xmlns:a16="http://schemas.microsoft.com/office/drawing/2014/main" id="{F00D7F11-3A3C-8E11-D827-EE088FF9C78E}"/>
              </a:ext>
            </a:extLst>
          </p:cNvPr>
          <p:cNvPicPr>
            <a:picLocks noChangeAspect="1"/>
          </p:cNvPicPr>
          <p:nvPr/>
        </p:nvPicPr>
        <p:blipFill>
          <a:blip r:embed="rId3"/>
          <a:stretch>
            <a:fillRect/>
          </a:stretch>
        </p:blipFill>
        <p:spPr>
          <a:xfrm>
            <a:off x="129154" y="2292797"/>
            <a:ext cx="8885690" cy="2583404"/>
          </a:xfrm>
          <a:prstGeom prst="rect">
            <a:avLst/>
          </a:prstGeom>
        </p:spPr>
      </p:pic>
    </p:spTree>
    <p:extLst>
      <p:ext uri="{BB962C8B-B14F-4D97-AF65-F5344CB8AC3E}">
        <p14:creationId xmlns:p14="http://schemas.microsoft.com/office/powerpoint/2010/main" val="113283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761696"/>
            <a:ext cx="8415561" cy="1754326"/>
          </a:xfrm>
          <a:prstGeom prst="rect">
            <a:avLst/>
          </a:prstGeom>
          <a:noFill/>
        </p:spPr>
        <p:txBody>
          <a:bodyPr wrap="square">
            <a:spAutoFit/>
          </a:bodyPr>
          <a:lstStyle/>
          <a:p>
            <a:pPr indent="457200"/>
            <a:r>
              <a:rPr lang="zh-CN" altLang="en-US" dirty="0">
                <a:solidFill>
                  <a:srgbClr val="1D2129"/>
                </a:solidFill>
                <a:latin typeface="PingFangSC-Regular"/>
              </a:rPr>
              <a:t>为了研究</a:t>
            </a:r>
            <a:r>
              <a:rPr lang="en-US" altLang="zh-CN" dirty="0" err="1">
                <a:solidFill>
                  <a:srgbClr val="1D2129"/>
                </a:solidFill>
                <a:latin typeface="PingFangSC-Regular"/>
              </a:rPr>
              <a:t>eHMI</a:t>
            </a:r>
            <a:r>
              <a:rPr lang="zh-CN" altLang="en-US" dirty="0">
                <a:solidFill>
                  <a:srgbClr val="1D2129"/>
                </a:solidFill>
                <a:latin typeface="PingFangSC-Regular"/>
              </a:rPr>
              <a:t>是否有助于改善道路安全，进行了进一步的</a:t>
            </a:r>
            <a:r>
              <a:rPr lang="en-US" altLang="zh-CN" dirty="0">
                <a:solidFill>
                  <a:srgbClr val="1D2129"/>
                </a:solidFill>
                <a:latin typeface="PingFangSC-Regular"/>
              </a:rPr>
              <a:t>LMM</a:t>
            </a:r>
            <a:r>
              <a:rPr lang="zh-CN" altLang="en-US" dirty="0">
                <a:solidFill>
                  <a:srgbClr val="1D2129"/>
                </a:solidFill>
                <a:latin typeface="PingFangSC-Regular"/>
              </a:rPr>
              <a:t>。</a:t>
            </a:r>
            <a:r>
              <a:rPr lang="zh-CN" altLang="en-US" b="0" i="0" dirty="0">
                <a:solidFill>
                  <a:srgbClr val="1D2129"/>
                </a:solidFill>
                <a:effectLst/>
                <a:latin typeface="PingFangSC-Regular"/>
              </a:rPr>
              <a:t>关于</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，结果表明对区块有显著的主效应（</a:t>
            </a:r>
            <a:r>
              <a:rPr lang="en-US" altLang="zh-CN" b="0" i="0" dirty="0">
                <a:solidFill>
                  <a:srgbClr val="1D2129"/>
                </a:solidFill>
                <a:effectLst/>
                <a:latin typeface="PingFangSC-Regular"/>
              </a:rPr>
              <a:t>β=0.13</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1994.57</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=4.82</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p&lt;.001</a:t>
            </a:r>
            <a:r>
              <a:rPr lang="zh-CN" altLang="en-US" b="0" i="0" dirty="0">
                <a:solidFill>
                  <a:srgbClr val="1D2129"/>
                </a:solidFill>
                <a:effectLst/>
                <a:latin typeface="PingFangSC-Regular"/>
              </a:rPr>
              <a:t>）。关于平均步行速度，</a:t>
            </a:r>
            <a:r>
              <a:rPr lang="en-US" altLang="zh-CN" b="0" i="0" dirty="0">
                <a:solidFill>
                  <a:srgbClr val="1D2129"/>
                </a:solidFill>
                <a:effectLst/>
                <a:latin typeface="PingFangSC-Regular"/>
              </a:rPr>
              <a:t>LMM</a:t>
            </a:r>
            <a:r>
              <a:rPr lang="zh-CN" altLang="en-US" b="0" i="0" dirty="0">
                <a:solidFill>
                  <a:srgbClr val="1D2129"/>
                </a:solidFill>
                <a:effectLst/>
                <a:latin typeface="PingFangSC-Regular"/>
              </a:rPr>
              <a:t>也显示对区块有显著主效应（</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1992.78</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=2.81</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p=.005</a:t>
            </a:r>
            <a:r>
              <a:rPr lang="zh-CN" altLang="en-US" b="0" i="0" dirty="0">
                <a:solidFill>
                  <a:srgbClr val="1D2129"/>
                </a:solidFill>
                <a:effectLst/>
                <a:latin typeface="PingFangSC-Regular"/>
              </a:rPr>
              <a:t>）。在区块</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中，只有一部分的</a:t>
            </a:r>
            <a:r>
              <a:rPr lang="en-US" altLang="zh-CN" b="0" i="0" dirty="0">
                <a:solidFill>
                  <a:srgbClr val="1D2129"/>
                </a:solidFill>
                <a:effectLst/>
                <a:latin typeface="PingFangSC-Regular"/>
              </a:rPr>
              <a:t>AVs</a:t>
            </a:r>
            <a:r>
              <a:rPr lang="zh-CN" altLang="en-US" b="0" i="0" dirty="0">
                <a:solidFill>
                  <a:srgbClr val="1D2129"/>
                </a:solidFill>
                <a:effectLst/>
                <a:latin typeface="PingFangSC-Regular"/>
              </a:rPr>
              <a:t>显示</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，与</a:t>
            </a:r>
            <a:r>
              <a:rPr lang="zh-CN" altLang="en-US" dirty="0">
                <a:solidFill>
                  <a:srgbClr val="1D2129"/>
                </a:solidFill>
                <a:latin typeface="PingFangSC-Regular"/>
              </a:rPr>
              <a:t>区块</a:t>
            </a:r>
            <a:r>
              <a:rPr lang="en-US" altLang="zh-CN" dirty="0">
                <a:solidFill>
                  <a:srgbClr val="1D2129"/>
                </a:solidFill>
                <a:latin typeface="PingFangSC-Regular"/>
              </a:rPr>
              <a:t>A</a:t>
            </a:r>
            <a:r>
              <a:rPr lang="zh-CN" altLang="en-US" b="0" i="0" dirty="0">
                <a:solidFill>
                  <a:srgbClr val="1D2129"/>
                </a:solidFill>
                <a:effectLst/>
                <a:latin typeface="PingFangSC-Regular"/>
              </a:rPr>
              <a:t>相比，参与者的</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增加，平均步行速度下降。因此可以得出在没有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的情况下，参与者往往会变得更加不确定和保守。</a:t>
            </a:r>
            <a:endParaRPr lang="zh-CN" altLang="en-US" dirty="0"/>
          </a:p>
        </p:txBody>
      </p:sp>
    </p:spTree>
    <p:extLst>
      <p:ext uri="{BB962C8B-B14F-4D97-AF65-F5344CB8AC3E}">
        <p14:creationId xmlns:p14="http://schemas.microsoft.com/office/powerpoint/2010/main" val="2306036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556087"/>
            <a:ext cx="8415561" cy="2308324"/>
          </a:xfrm>
          <a:prstGeom prst="rect">
            <a:avLst/>
          </a:prstGeom>
          <a:noFill/>
        </p:spPr>
        <p:txBody>
          <a:bodyPr wrap="square">
            <a:spAutoFit/>
          </a:bodyPr>
          <a:lstStyle/>
          <a:p>
            <a:pPr indent="457200"/>
            <a:r>
              <a:rPr lang="zh-CN" altLang="en-US" dirty="0">
                <a:solidFill>
                  <a:srgbClr val="1D2129"/>
                </a:solidFill>
                <a:latin typeface="PingFangSC-Regular"/>
              </a:rPr>
              <a:t>根据客观测量，主观安全感的空模型是显著的。</a:t>
            </a:r>
            <a:r>
              <a:rPr lang="en-US" altLang="zh-CN" dirty="0">
                <a:solidFill>
                  <a:srgbClr val="1D2129"/>
                </a:solidFill>
                <a:latin typeface="PingFangSC-Regular"/>
              </a:rPr>
              <a:t>0.34</a:t>
            </a:r>
            <a:r>
              <a:rPr lang="zh-CN" altLang="en-US" dirty="0">
                <a:solidFill>
                  <a:srgbClr val="1D2129"/>
                </a:solidFill>
                <a:latin typeface="PingFangSC-Regular"/>
              </a:rPr>
              <a:t>的</a:t>
            </a:r>
            <a:r>
              <a:rPr lang="en-US" altLang="zh-CN" dirty="0">
                <a:solidFill>
                  <a:srgbClr val="1D2129"/>
                </a:solidFill>
                <a:latin typeface="PingFangSC-Regular"/>
              </a:rPr>
              <a:t>ICC</a:t>
            </a:r>
            <a:r>
              <a:rPr lang="zh-CN" altLang="en-US" dirty="0">
                <a:solidFill>
                  <a:srgbClr val="1D2129"/>
                </a:solidFill>
                <a:latin typeface="PingFangSC-Regular"/>
              </a:rPr>
              <a:t>表明参与者之间存在很大的个体差异。关于交通流，</a:t>
            </a:r>
            <a:r>
              <a:rPr lang="en-US" altLang="zh-CN" dirty="0">
                <a:solidFill>
                  <a:srgbClr val="1D2129"/>
                </a:solidFill>
                <a:latin typeface="PingFangSC-Regular"/>
              </a:rPr>
              <a:t>LMM</a:t>
            </a:r>
            <a:r>
              <a:rPr lang="zh-CN" altLang="en-US" dirty="0">
                <a:solidFill>
                  <a:srgbClr val="1D2129"/>
                </a:solidFill>
                <a:latin typeface="PingFangSC-Regular"/>
              </a:rPr>
              <a:t>揭示了</a:t>
            </a:r>
            <a:r>
              <a:rPr lang="en-US" altLang="zh-CN" dirty="0" err="1">
                <a:solidFill>
                  <a:srgbClr val="1D2129"/>
                </a:solidFill>
                <a:latin typeface="PingFangSC-Regular"/>
              </a:rPr>
              <a:t>eHMI</a:t>
            </a:r>
            <a:r>
              <a:rPr lang="zh-CN" altLang="en-US" dirty="0">
                <a:solidFill>
                  <a:srgbClr val="1D2129"/>
                </a:solidFill>
                <a:latin typeface="PingFangSC-Regular"/>
              </a:rPr>
              <a:t>和场景是主要影响因素。与在没有</a:t>
            </a:r>
            <a:r>
              <a:rPr lang="en-US" altLang="zh-CN" dirty="0" err="1">
                <a:solidFill>
                  <a:srgbClr val="1D2129"/>
                </a:solidFill>
                <a:latin typeface="PingFangSC-Regular"/>
              </a:rPr>
              <a:t>eHMI</a:t>
            </a:r>
            <a:r>
              <a:rPr lang="zh-CN" altLang="en-US" dirty="0">
                <a:solidFill>
                  <a:srgbClr val="1D2129"/>
                </a:solidFill>
                <a:latin typeface="PingFangSC-Regular"/>
              </a:rPr>
              <a:t>的</a:t>
            </a:r>
            <a:r>
              <a:rPr lang="en-US" altLang="zh-CN" dirty="0">
                <a:solidFill>
                  <a:srgbClr val="1D2129"/>
                </a:solidFill>
                <a:latin typeface="PingFangSC-Regular"/>
              </a:rPr>
              <a:t>AV</a:t>
            </a:r>
            <a:r>
              <a:rPr lang="zh-CN" altLang="en-US" dirty="0">
                <a:solidFill>
                  <a:srgbClr val="1D2129"/>
                </a:solidFill>
                <a:latin typeface="PingFangSC-Regular"/>
              </a:rPr>
              <a:t>前穿越相比，参与者在配备</a:t>
            </a:r>
            <a:r>
              <a:rPr lang="en-US" altLang="zh-CN" dirty="0" err="1">
                <a:solidFill>
                  <a:srgbClr val="1D2129"/>
                </a:solidFill>
                <a:latin typeface="PingFangSC-Regular"/>
              </a:rPr>
              <a:t>eHMI</a:t>
            </a:r>
            <a:r>
              <a:rPr lang="zh-CN" altLang="en-US" dirty="0">
                <a:solidFill>
                  <a:srgbClr val="1D2129"/>
                </a:solidFill>
                <a:latin typeface="PingFangSC-Regular"/>
              </a:rPr>
              <a:t>的</a:t>
            </a:r>
            <a:r>
              <a:rPr lang="en-US" altLang="zh-CN" dirty="0">
                <a:solidFill>
                  <a:srgbClr val="1D2129"/>
                </a:solidFill>
                <a:latin typeface="PingFangSC-Regular"/>
              </a:rPr>
              <a:t>AV</a:t>
            </a:r>
            <a:r>
              <a:rPr lang="zh-CN" altLang="en-US" dirty="0">
                <a:solidFill>
                  <a:srgbClr val="1D2129"/>
                </a:solidFill>
                <a:latin typeface="PingFangSC-Regular"/>
              </a:rPr>
              <a:t>前穿越时感到明显更安全。</a:t>
            </a:r>
            <a:r>
              <a:rPr lang="zh-CN" altLang="en-US" b="0" i="0" dirty="0">
                <a:solidFill>
                  <a:srgbClr val="1D2129"/>
                </a:solidFill>
                <a:effectLst/>
                <a:latin typeface="PingFangSC-Regular"/>
              </a:rPr>
              <a:t>此外，夜间的主观安全性评分明显低于白天。</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为了研究</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对道路安全的影响，我们比较了</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区和</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区在没有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的情况下遭遇</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时的主观安全感。</a:t>
            </a:r>
            <a:r>
              <a:rPr lang="en-US" altLang="zh-CN" b="0" i="0" dirty="0">
                <a:solidFill>
                  <a:srgbClr val="1D2129"/>
                </a:solidFill>
                <a:effectLst/>
                <a:latin typeface="PingFangSC-Regular"/>
              </a:rPr>
              <a:t>LMM</a:t>
            </a:r>
            <a:r>
              <a:rPr lang="zh-CN" altLang="en-US" b="0" i="0" dirty="0">
                <a:solidFill>
                  <a:srgbClr val="1D2129"/>
                </a:solidFill>
                <a:effectLst/>
                <a:latin typeface="PingFangSC-Regular"/>
              </a:rPr>
              <a:t>结果表明</a:t>
            </a:r>
            <a:r>
              <a:rPr lang="en-US" altLang="zh-CN" b="0" i="0" dirty="0" err="1">
                <a:solidFill>
                  <a:srgbClr val="1D2129"/>
                </a:solidFill>
                <a:effectLst/>
                <a:latin typeface="PingFangSC-Regular"/>
              </a:rPr>
              <a:t>eHMI</a:t>
            </a:r>
            <a:r>
              <a:rPr lang="zh-CN" altLang="en-US" dirty="0">
                <a:solidFill>
                  <a:srgbClr val="1D2129"/>
                </a:solidFill>
                <a:latin typeface="PingFangSC-Regular"/>
              </a:rPr>
              <a:t>为主要影响因素</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β=-0.62</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t</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2246.14</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=23.35</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p&lt;.001</a:t>
            </a:r>
            <a:r>
              <a:rPr lang="zh-CN" altLang="en-US" b="0" i="0" dirty="0">
                <a:solidFill>
                  <a:srgbClr val="1D2129"/>
                </a:solidFill>
                <a:effectLst/>
                <a:latin typeface="PingFangSC-Regular"/>
              </a:rPr>
              <a:t>），</a:t>
            </a:r>
            <a:r>
              <a:rPr lang="zh-CN" altLang="en-US" dirty="0">
                <a:solidFill>
                  <a:srgbClr val="1D2129"/>
                </a:solidFill>
                <a:latin typeface="PingFangSC-Regular"/>
              </a:rPr>
              <a:t>即</a:t>
            </a:r>
            <a:r>
              <a:rPr lang="zh-CN" altLang="en-US" b="0" i="0" dirty="0">
                <a:solidFill>
                  <a:srgbClr val="1D2129"/>
                </a:solidFill>
                <a:effectLst/>
                <a:latin typeface="PingFangSC-Regular"/>
              </a:rPr>
              <a:t>与</a:t>
            </a:r>
            <a:r>
              <a:rPr lang="en-US" altLang="zh-CN" b="0" i="0" dirty="0">
                <a:solidFill>
                  <a:srgbClr val="1D2129"/>
                </a:solidFill>
                <a:effectLst/>
                <a:latin typeface="PingFangSC-Regular"/>
              </a:rPr>
              <a:t>A</a:t>
            </a:r>
            <a:r>
              <a:rPr lang="zh-CN" altLang="en-US" b="0" i="0" dirty="0">
                <a:solidFill>
                  <a:srgbClr val="1D2129"/>
                </a:solidFill>
                <a:effectLst/>
                <a:latin typeface="PingFangSC-Regular"/>
              </a:rPr>
              <a:t>区相比，</a:t>
            </a:r>
            <a:r>
              <a:rPr lang="en-US" altLang="zh-CN" b="0" i="0" dirty="0">
                <a:solidFill>
                  <a:srgbClr val="1D2129"/>
                </a:solidFill>
                <a:effectLst/>
                <a:latin typeface="PingFangSC-Regular"/>
              </a:rPr>
              <a:t>B</a:t>
            </a:r>
            <a:r>
              <a:rPr lang="zh-CN" altLang="en-US" b="0" i="0" dirty="0">
                <a:solidFill>
                  <a:srgbClr val="1D2129"/>
                </a:solidFill>
                <a:effectLst/>
                <a:latin typeface="PingFangSC-Regular"/>
              </a:rPr>
              <a:t>区在没有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时对制动动作的主观安全感觉较低。</a:t>
            </a:r>
            <a:endParaRPr lang="zh-CN" altLang="en-US" dirty="0"/>
          </a:p>
        </p:txBody>
      </p:sp>
    </p:spTree>
    <p:extLst>
      <p:ext uri="{BB962C8B-B14F-4D97-AF65-F5344CB8AC3E}">
        <p14:creationId xmlns:p14="http://schemas.microsoft.com/office/powerpoint/2010/main" val="1354819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906639"/>
            <a:ext cx="8415561" cy="1477328"/>
          </a:xfrm>
          <a:prstGeom prst="rect">
            <a:avLst/>
          </a:prstGeom>
          <a:noFill/>
        </p:spPr>
        <p:txBody>
          <a:bodyPr wrap="square">
            <a:spAutoFit/>
          </a:bodyPr>
          <a:lstStyle/>
          <a:p>
            <a:r>
              <a:rPr lang="zh-CN" altLang="en-US" dirty="0">
                <a:solidFill>
                  <a:srgbClr val="1D2129"/>
                </a:solidFill>
                <a:latin typeface="PingFangSC-Regular"/>
              </a:rPr>
              <a:t>从过街行为预测主观安全感：</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为了调查主观安全评级是否可以从客观的</a:t>
            </a:r>
            <a:r>
              <a:rPr lang="zh-CN" altLang="en-US" dirty="0">
                <a:solidFill>
                  <a:srgbClr val="1D2129"/>
                </a:solidFill>
                <a:latin typeface="PingFangSC-Regular"/>
              </a:rPr>
              <a:t>过马路</a:t>
            </a:r>
            <a:r>
              <a:rPr lang="zh-CN" altLang="en-US" b="0" i="0" dirty="0">
                <a:solidFill>
                  <a:srgbClr val="1D2129"/>
                </a:solidFill>
                <a:effectLst/>
                <a:latin typeface="PingFangSC-Regular"/>
              </a:rPr>
              <a:t>行为中可靠地预测，本研究对每个身体部位分别进行了功能数据分析。由于每次分析都得出了相同的结论，</a:t>
            </a:r>
            <a:r>
              <a:rPr lang="zh-CN" altLang="en-US" dirty="0">
                <a:solidFill>
                  <a:srgbClr val="1D2129"/>
                </a:solidFill>
                <a:latin typeface="PingFangSC-Regular"/>
              </a:rPr>
              <a:t>故</a:t>
            </a:r>
            <a:r>
              <a:rPr lang="zh-CN" altLang="en-US" b="0" i="0" dirty="0">
                <a:solidFill>
                  <a:srgbClr val="1D2129"/>
                </a:solidFill>
                <a:effectLst/>
                <a:latin typeface="PingFangSC-Regular"/>
              </a:rPr>
              <a:t>只给出了关于头部运动的结果。根据数据拟合出以主观安全感为因变量、以功能运动数据为自变量的功能线性模型。</a:t>
            </a:r>
            <a:endParaRPr lang="zh-CN" altLang="en-US" dirty="0"/>
          </a:p>
        </p:txBody>
      </p:sp>
      <p:pic>
        <p:nvPicPr>
          <p:cNvPr id="3" name="图片 2">
            <a:extLst>
              <a:ext uri="{FF2B5EF4-FFF2-40B4-BE49-F238E27FC236}">
                <a16:creationId xmlns:a16="http://schemas.microsoft.com/office/drawing/2014/main" id="{0633C35F-896E-C76B-2211-633E8443CBDD}"/>
              </a:ext>
            </a:extLst>
          </p:cNvPr>
          <p:cNvPicPr>
            <a:picLocks noChangeAspect="1"/>
          </p:cNvPicPr>
          <p:nvPr/>
        </p:nvPicPr>
        <p:blipFill>
          <a:blip r:embed="rId3"/>
          <a:stretch>
            <a:fillRect/>
          </a:stretch>
        </p:blipFill>
        <p:spPr>
          <a:xfrm>
            <a:off x="1196775" y="2404610"/>
            <a:ext cx="6750450" cy="2515660"/>
          </a:xfrm>
          <a:prstGeom prst="rect">
            <a:avLst/>
          </a:prstGeom>
        </p:spPr>
      </p:pic>
    </p:spTree>
    <p:extLst>
      <p:ext uri="{BB962C8B-B14F-4D97-AF65-F5344CB8AC3E}">
        <p14:creationId xmlns:p14="http://schemas.microsoft.com/office/powerpoint/2010/main" val="2822219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5" y="1236450"/>
            <a:ext cx="8415561" cy="1200329"/>
          </a:xfrm>
          <a:prstGeom prst="rect">
            <a:avLst/>
          </a:prstGeom>
          <a:noFill/>
        </p:spPr>
        <p:txBody>
          <a:bodyPr wrap="square">
            <a:spAutoFit/>
          </a:bodyPr>
          <a:lstStyle/>
          <a:p>
            <a:pPr indent="457200"/>
            <a:r>
              <a:rPr lang="zh-CN" altLang="en-US" dirty="0">
                <a:solidFill>
                  <a:srgbClr val="1D2129"/>
                </a:solidFill>
                <a:latin typeface="PingFangSC-Regular"/>
              </a:rPr>
              <a:t>下表显示了线性多元回归模型的结果，该模型检验了主观安全感和过马路行为之间的关联。结果表明，过马路行为与主观安全感受相关。在该模型中，主成分</a:t>
            </a:r>
            <a:r>
              <a:rPr lang="en-US" altLang="zh-CN" dirty="0">
                <a:solidFill>
                  <a:srgbClr val="1D2129"/>
                </a:solidFill>
                <a:latin typeface="PingFangSC-Regular"/>
              </a:rPr>
              <a:t>1</a:t>
            </a:r>
            <a:r>
              <a:rPr lang="zh-CN" altLang="en-US" dirty="0">
                <a:solidFill>
                  <a:srgbClr val="1D2129"/>
                </a:solidFill>
                <a:latin typeface="PingFangSC-Regular"/>
              </a:rPr>
              <a:t>（</a:t>
            </a:r>
            <a:r>
              <a:rPr lang="en-US" altLang="zh-CN" dirty="0">
                <a:solidFill>
                  <a:srgbClr val="1D2129"/>
                </a:solidFill>
                <a:latin typeface="PingFangSC-Regular"/>
              </a:rPr>
              <a:t>β=0.10</a:t>
            </a:r>
            <a:r>
              <a:rPr lang="zh-CN" altLang="en-US" dirty="0">
                <a:solidFill>
                  <a:srgbClr val="1D2129"/>
                </a:solidFill>
                <a:latin typeface="PingFangSC-Regular"/>
              </a:rPr>
              <a:t>，</a:t>
            </a:r>
            <a:r>
              <a:rPr lang="en-US" altLang="zh-CN" dirty="0">
                <a:solidFill>
                  <a:srgbClr val="1D2129"/>
                </a:solidFill>
                <a:latin typeface="PingFangSC-Regular"/>
              </a:rPr>
              <a:t>t</a:t>
            </a:r>
            <a:r>
              <a:rPr lang="zh-CN" altLang="en-US" dirty="0">
                <a:solidFill>
                  <a:srgbClr val="1D2129"/>
                </a:solidFill>
                <a:latin typeface="PingFangSC-Regular"/>
              </a:rPr>
              <a:t>（</a:t>
            </a:r>
            <a:r>
              <a:rPr lang="en-US" altLang="zh-CN" dirty="0">
                <a:solidFill>
                  <a:srgbClr val="1D2129"/>
                </a:solidFill>
                <a:latin typeface="PingFangSC-Regular"/>
              </a:rPr>
              <a:t>994</a:t>
            </a:r>
            <a:r>
              <a:rPr lang="zh-CN" altLang="en-US" dirty="0">
                <a:solidFill>
                  <a:srgbClr val="1D2129"/>
                </a:solidFill>
                <a:latin typeface="PingFangSC-Regular"/>
              </a:rPr>
              <a:t>）</a:t>
            </a:r>
            <a:r>
              <a:rPr lang="en-US" altLang="zh-CN" dirty="0">
                <a:solidFill>
                  <a:srgbClr val="1D2129"/>
                </a:solidFill>
                <a:latin typeface="PingFangSC-Regular"/>
              </a:rPr>
              <a:t>=3.21</a:t>
            </a:r>
            <a:r>
              <a:rPr lang="zh-CN" altLang="en-US" dirty="0">
                <a:solidFill>
                  <a:srgbClr val="1D2129"/>
                </a:solidFill>
                <a:latin typeface="PingFangSC-Regular"/>
              </a:rPr>
              <a:t>，</a:t>
            </a:r>
            <a:r>
              <a:rPr lang="en-US" altLang="zh-CN" dirty="0">
                <a:solidFill>
                  <a:srgbClr val="1D2129"/>
                </a:solidFill>
                <a:latin typeface="PingFangSC-Regular"/>
              </a:rPr>
              <a:t>p&lt;0.01</a:t>
            </a:r>
            <a:r>
              <a:rPr lang="zh-CN" altLang="en-US" dirty="0">
                <a:solidFill>
                  <a:srgbClr val="1D2129"/>
                </a:solidFill>
                <a:latin typeface="PingFangSC-Regular"/>
              </a:rPr>
              <a:t>）和主成分</a:t>
            </a:r>
            <a:r>
              <a:rPr lang="en-US" altLang="zh-CN" dirty="0">
                <a:solidFill>
                  <a:srgbClr val="1D2129"/>
                </a:solidFill>
                <a:latin typeface="PingFangSC-Regular"/>
              </a:rPr>
              <a:t>4</a:t>
            </a:r>
            <a:r>
              <a:rPr lang="zh-CN" altLang="en-US" dirty="0">
                <a:solidFill>
                  <a:srgbClr val="1D2129"/>
                </a:solidFill>
                <a:latin typeface="PingFangSC-Regular"/>
              </a:rPr>
              <a:t>（</a:t>
            </a:r>
            <a:r>
              <a:rPr lang="en-US" altLang="zh-CN" dirty="0">
                <a:solidFill>
                  <a:srgbClr val="1D2129"/>
                </a:solidFill>
                <a:latin typeface="PingFangSC-Regular"/>
              </a:rPr>
              <a:t>β=0.12</a:t>
            </a:r>
            <a:r>
              <a:rPr lang="zh-CN" altLang="en-US" dirty="0">
                <a:solidFill>
                  <a:srgbClr val="1D2129"/>
                </a:solidFill>
                <a:latin typeface="PingFangSC-Regular"/>
              </a:rPr>
              <a:t>，</a:t>
            </a:r>
            <a:r>
              <a:rPr lang="en-US" altLang="zh-CN" dirty="0">
                <a:solidFill>
                  <a:srgbClr val="1D2129"/>
                </a:solidFill>
                <a:latin typeface="PingFangSC-Regular"/>
              </a:rPr>
              <a:t>t</a:t>
            </a:r>
            <a:r>
              <a:rPr lang="zh-CN" altLang="en-US" dirty="0">
                <a:solidFill>
                  <a:srgbClr val="1D2129"/>
                </a:solidFill>
                <a:latin typeface="PingFangSC-Regular"/>
              </a:rPr>
              <a:t>（</a:t>
            </a:r>
            <a:r>
              <a:rPr lang="en-US" altLang="zh-CN" dirty="0">
                <a:solidFill>
                  <a:srgbClr val="1D2129"/>
                </a:solidFill>
                <a:latin typeface="PingFangSC-Regular"/>
              </a:rPr>
              <a:t>994</a:t>
            </a:r>
            <a:r>
              <a:rPr lang="zh-CN" altLang="en-US" dirty="0">
                <a:solidFill>
                  <a:srgbClr val="1D2129"/>
                </a:solidFill>
                <a:latin typeface="PingFangSC-Regular"/>
              </a:rPr>
              <a:t>）</a:t>
            </a:r>
            <a:r>
              <a:rPr lang="en-US" altLang="zh-CN" dirty="0">
                <a:solidFill>
                  <a:srgbClr val="1D2129"/>
                </a:solidFill>
                <a:latin typeface="PingFangSC-Regular"/>
              </a:rPr>
              <a:t>=3.85</a:t>
            </a:r>
            <a:r>
              <a:rPr lang="zh-CN" altLang="en-US" dirty="0">
                <a:solidFill>
                  <a:srgbClr val="1D2129"/>
                </a:solidFill>
                <a:latin typeface="PingFangSC-Regular"/>
              </a:rPr>
              <a:t>，</a:t>
            </a:r>
            <a:r>
              <a:rPr lang="en-US" altLang="zh-CN" dirty="0">
                <a:solidFill>
                  <a:srgbClr val="1D2129"/>
                </a:solidFill>
                <a:latin typeface="PingFangSC-Regular"/>
              </a:rPr>
              <a:t>p&lt;0.001</a:t>
            </a:r>
            <a:r>
              <a:rPr lang="zh-CN" altLang="en-US" dirty="0">
                <a:solidFill>
                  <a:srgbClr val="1D2129"/>
                </a:solidFill>
                <a:latin typeface="PingFangSC-Regular"/>
              </a:rPr>
              <a:t>）是显著的预测因素。</a:t>
            </a:r>
            <a:endParaRPr lang="zh-CN" altLang="en-US" dirty="0"/>
          </a:p>
        </p:txBody>
      </p:sp>
      <p:pic>
        <p:nvPicPr>
          <p:cNvPr id="3" name="图片 2">
            <a:extLst>
              <a:ext uri="{FF2B5EF4-FFF2-40B4-BE49-F238E27FC236}">
                <a16:creationId xmlns:a16="http://schemas.microsoft.com/office/drawing/2014/main" id="{FB50912B-489B-262C-F051-53B2359B18D8}"/>
              </a:ext>
            </a:extLst>
          </p:cNvPr>
          <p:cNvPicPr>
            <a:picLocks noChangeAspect="1"/>
          </p:cNvPicPr>
          <p:nvPr/>
        </p:nvPicPr>
        <p:blipFill>
          <a:blip r:embed="rId3"/>
          <a:stretch>
            <a:fillRect/>
          </a:stretch>
        </p:blipFill>
        <p:spPr>
          <a:xfrm>
            <a:off x="125341" y="3026781"/>
            <a:ext cx="8893311" cy="1181202"/>
          </a:xfrm>
          <a:prstGeom prst="rect">
            <a:avLst/>
          </a:prstGeom>
        </p:spPr>
      </p:pic>
    </p:spTree>
    <p:extLst>
      <p:ext uri="{BB962C8B-B14F-4D97-AF65-F5344CB8AC3E}">
        <p14:creationId xmlns:p14="http://schemas.microsoft.com/office/powerpoint/2010/main" val="40960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研究综述</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01</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7" y="906639"/>
            <a:ext cx="8415561" cy="1200329"/>
          </a:xfrm>
          <a:prstGeom prst="rect">
            <a:avLst/>
          </a:prstGeom>
          <a:noFill/>
        </p:spPr>
        <p:txBody>
          <a:bodyPr wrap="square">
            <a:spAutoFit/>
          </a:bodyPr>
          <a:lstStyle/>
          <a:p>
            <a:pPr indent="457200"/>
            <a:r>
              <a:rPr lang="zh-CN" altLang="en-US" dirty="0">
                <a:solidFill>
                  <a:srgbClr val="1D2129"/>
                </a:solidFill>
                <a:latin typeface="PingFangSC-Regular"/>
              </a:rPr>
              <a:t>实用质量量表、享乐质量量表和整体用户体验的描述性统计数据见下表，静态光</a:t>
            </a:r>
            <a:r>
              <a:rPr lang="en-US" altLang="zh-CN" dirty="0" err="1">
                <a:solidFill>
                  <a:srgbClr val="1D2129"/>
                </a:solidFill>
                <a:latin typeface="PingFangSC-Regular"/>
              </a:rPr>
              <a:t>eHMI</a:t>
            </a:r>
            <a:r>
              <a:rPr lang="zh-CN" altLang="en-US" dirty="0">
                <a:solidFill>
                  <a:srgbClr val="1D2129"/>
                </a:solidFill>
                <a:latin typeface="PingFangSC-Regular"/>
              </a:rPr>
              <a:t>（</a:t>
            </a:r>
            <a:r>
              <a:rPr lang="en-US" altLang="zh-CN" dirty="0">
                <a:solidFill>
                  <a:srgbClr val="1D2129"/>
                </a:solidFill>
                <a:latin typeface="PingFangSC-Regular"/>
              </a:rPr>
              <a:t>M=1.15</a:t>
            </a:r>
            <a:r>
              <a:rPr lang="zh-CN" altLang="en-US" dirty="0">
                <a:solidFill>
                  <a:srgbClr val="1D2129"/>
                </a:solidFill>
                <a:latin typeface="PingFangSC-Regular"/>
              </a:rPr>
              <a:t>，</a:t>
            </a:r>
            <a:r>
              <a:rPr lang="en-US" altLang="zh-CN" dirty="0">
                <a:solidFill>
                  <a:srgbClr val="1D2129"/>
                </a:solidFill>
                <a:latin typeface="PingFangSC-Regular"/>
              </a:rPr>
              <a:t>SD=0.89</a:t>
            </a:r>
            <a:r>
              <a:rPr lang="zh-CN" altLang="en-US" dirty="0">
                <a:solidFill>
                  <a:srgbClr val="1D2129"/>
                </a:solidFill>
                <a:latin typeface="PingFangSC-Regular"/>
              </a:rPr>
              <a:t>）的总体用户体验得分可以被预测为负，动态光（</a:t>
            </a:r>
            <a:r>
              <a:rPr lang="en-US" altLang="zh-CN" dirty="0">
                <a:solidFill>
                  <a:srgbClr val="1D2129"/>
                </a:solidFill>
                <a:latin typeface="PingFangSC-Regular"/>
              </a:rPr>
              <a:t>M=0.08</a:t>
            </a:r>
            <a:r>
              <a:rPr lang="zh-CN" altLang="en-US" dirty="0">
                <a:solidFill>
                  <a:srgbClr val="1D2129"/>
                </a:solidFill>
                <a:latin typeface="PingFangSC-Regular"/>
              </a:rPr>
              <a:t>，</a:t>
            </a:r>
            <a:r>
              <a:rPr lang="en-US" altLang="zh-CN" dirty="0">
                <a:solidFill>
                  <a:srgbClr val="1D2129"/>
                </a:solidFill>
                <a:latin typeface="PingFangSC-Regular"/>
              </a:rPr>
              <a:t>SD=1.10</a:t>
            </a:r>
            <a:r>
              <a:rPr lang="zh-CN" altLang="en-US" dirty="0">
                <a:solidFill>
                  <a:srgbClr val="1D2129"/>
                </a:solidFill>
                <a:latin typeface="PingFangSC-Regular"/>
              </a:rPr>
              <a:t>）和静态图标</a:t>
            </a:r>
            <a:r>
              <a:rPr lang="en-US" altLang="zh-CN" dirty="0" err="1">
                <a:solidFill>
                  <a:srgbClr val="1D2129"/>
                </a:solidFill>
                <a:latin typeface="PingFangSC-Regular"/>
              </a:rPr>
              <a:t>eHMI</a:t>
            </a:r>
            <a:r>
              <a:rPr lang="zh-CN" altLang="en-US" dirty="0">
                <a:solidFill>
                  <a:srgbClr val="1D2129"/>
                </a:solidFill>
                <a:latin typeface="PingFangSC-Regular"/>
              </a:rPr>
              <a:t>（</a:t>
            </a:r>
            <a:r>
              <a:rPr lang="en-US" altLang="zh-CN" dirty="0">
                <a:solidFill>
                  <a:srgbClr val="1D2129"/>
                </a:solidFill>
                <a:latin typeface="PingFangSC-Regular"/>
              </a:rPr>
              <a:t>M=0.43</a:t>
            </a:r>
            <a:r>
              <a:rPr lang="zh-CN" altLang="en-US" dirty="0">
                <a:solidFill>
                  <a:srgbClr val="1D2129"/>
                </a:solidFill>
                <a:latin typeface="PingFangSC-Regular"/>
              </a:rPr>
              <a:t>，</a:t>
            </a:r>
            <a:r>
              <a:rPr lang="en-US" altLang="zh-CN" dirty="0">
                <a:solidFill>
                  <a:srgbClr val="1D2129"/>
                </a:solidFill>
                <a:latin typeface="PingFangSC-Regular"/>
              </a:rPr>
              <a:t>SD=1.11</a:t>
            </a:r>
            <a:r>
              <a:rPr lang="zh-CN" altLang="en-US" dirty="0">
                <a:solidFill>
                  <a:srgbClr val="1D2129"/>
                </a:solidFill>
                <a:latin typeface="PingFangSC-Regular"/>
              </a:rPr>
              <a:t>）的总体体验得分可以预测为中性，只有动态图标</a:t>
            </a:r>
            <a:r>
              <a:rPr lang="en-US" altLang="zh-CN" dirty="0" err="1">
                <a:solidFill>
                  <a:srgbClr val="1D2129"/>
                </a:solidFill>
                <a:latin typeface="PingFangSC-Regular"/>
              </a:rPr>
              <a:t>eHMI</a:t>
            </a:r>
            <a:r>
              <a:rPr lang="zh-CN" altLang="en-US" dirty="0">
                <a:solidFill>
                  <a:srgbClr val="1D2129"/>
                </a:solidFill>
                <a:latin typeface="PingFangSC-Regular"/>
              </a:rPr>
              <a:t>的总体评分值超过</a:t>
            </a:r>
            <a:r>
              <a:rPr lang="en-US" altLang="zh-CN" dirty="0">
                <a:solidFill>
                  <a:srgbClr val="1D2129"/>
                </a:solidFill>
                <a:latin typeface="PingFangSC-Regular"/>
              </a:rPr>
              <a:t>0.8</a:t>
            </a:r>
            <a:r>
              <a:rPr lang="zh-CN" altLang="en-US" dirty="0">
                <a:solidFill>
                  <a:srgbClr val="1D2129"/>
                </a:solidFill>
                <a:latin typeface="PingFangSC-Regular"/>
              </a:rPr>
              <a:t>，显示出积极的评价。</a:t>
            </a:r>
            <a:endParaRPr lang="zh-CN" altLang="en-US" dirty="0"/>
          </a:p>
        </p:txBody>
      </p:sp>
      <p:pic>
        <p:nvPicPr>
          <p:cNvPr id="4" name="图片 3">
            <a:extLst>
              <a:ext uri="{FF2B5EF4-FFF2-40B4-BE49-F238E27FC236}">
                <a16:creationId xmlns:a16="http://schemas.microsoft.com/office/drawing/2014/main" id="{F7F8B62D-209F-9FF1-3BA6-26562B6CA71D}"/>
              </a:ext>
            </a:extLst>
          </p:cNvPr>
          <p:cNvPicPr>
            <a:picLocks noChangeAspect="1"/>
          </p:cNvPicPr>
          <p:nvPr/>
        </p:nvPicPr>
        <p:blipFill>
          <a:blip r:embed="rId3"/>
          <a:stretch>
            <a:fillRect/>
          </a:stretch>
        </p:blipFill>
        <p:spPr>
          <a:xfrm>
            <a:off x="121533" y="2877444"/>
            <a:ext cx="8900931" cy="1104996"/>
          </a:xfrm>
          <a:prstGeom prst="rect">
            <a:avLst/>
          </a:prstGeom>
        </p:spPr>
      </p:pic>
    </p:spTree>
    <p:extLst>
      <p:ext uri="{BB962C8B-B14F-4D97-AF65-F5344CB8AC3E}">
        <p14:creationId xmlns:p14="http://schemas.microsoft.com/office/powerpoint/2010/main" val="3060994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实验数据分析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971585"/>
            <a:ext cx="8415561" cy="1200329"/>
          </a:xfrm>
          <a:prstGeom prst="rect">
            <a:avLst/>
          </a:prstGeom>
          <a:noFill/>
        </p:spPr>
        <p:txBody>
          <a:bodyPr wrap="square">
            <a:spAutoFit/>
          </a:bodyPr>
          <a:lstStyle/>
          <a:p>
            <a:pPr indent="457200"/>
            <a:r>
              <a:rPr lang="zh-CN" altLang="en-US" dirty="0">
                <a:solidFill>
                  <a:srgbClr val="1D2129"/>
                </a:solidFill>
                <a:latin typeface="PingFangSC-Regular"/>
              </a:rPr>
              <a:t>现场调查问卷和</a:t>
            </a:r>
            <a:r>
              <a:rPr lang="en-US" altLang="zh-CN" dirty="0">
                <a:solidFill>
                  <a:srgbClr val="1D2129"/>
                </a:solidFill>
                <a:latin typeface="PingFangSC-Regular"/>
              </a:rPr>
              <a:t>MISC</a:t>
            </a:r>
            <a:r>
              <a:rPr lang="zh-CN" altLang="en-US" dirty="0">
                <a:solidFill>
                  <a:srgbClr val="1D2129"/>
                </a:solidFill>
                <a:latin typeface="PingFangSC-Regular"/>
              </a:rPr>
              <a:t>量表：</a:t>
            </a:r>
            <a:r>
              <a:rPr lang="zh-CN" altLang="en-US" b="0" i="0" dirty="0">
                <a:solidFill>
                  <a:srgbClr val="1D2129"/>
                </a:solidFill>
                <a:effectLst/>
                <a:latin typeface="PingFangSC-Regular"/>
              </a:rPr>
              <a:t>总体存在感被评为高（</a:t>
            </a:r>
            <a:r>
              <a:rPr lang="en-US" altLang="zh-CN" b="0" i="0" dirty="0">
                <a:solidFill>
                  <a:srgbClr val="1D2129"/>
                </a:solidFill>
                <a:effectLst/>
                <a:latin typeface="PingFangSC-Regular"/>
              </a:rPr>
              <a:t>M=4.54</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SD=1.39</a:t>
            </a:r>
            <a:r>
              <a:rPr lang="zh-CN" altLang="en-US" b="0" i="0" dirty="0">
                <a:solidFill>
                  <a:srgbClr val="1D2129"/>
                </a:solidFill>
                <a:effectLst/>
                <a:latin typeface="PingFangSC-Regular"/>
              </a:rPr>
              <a:t>）。此外，</a:t>
            </a:r>
            <a:r>
              <a:rPr lang="en-US" altLang="zh-CN" b="0" i="0" dirty="0">
                <a:solidFill>
                  <a:srgbClr val="1D2129"/>
                </a:solidFill>
                <a:effectLst/>
                <a:latin typeface="PingFangSC-Regular"/>
              </a:rPr>
              <a:t>MISC</a:t>
            </a:r>
            <a:r>
              <a:rPr lang="zh-CN" altLang="en-US" b="0" i="0" dirty="0">
                <a:solidFill>
                  <a:srgbClr val="1D2129"/>
                </a:solidFill>
                <a:effectLst/>
                <a:latin typeface="PingFangSC-Regular"/>
              </a:rPr>
              <a:t>量表的描述性统计数据（</a:t>
            </a:r>
            <a:r>
              <a:rPr lang="en-US" altLang="zh-CN" b="0" i="0" dirty="0">
                <a:solidFill>
                  <a:srgbClr val="1D2129"/>
                </a:solidFill>
                <a:effectLst/>
                <a:latin typeface="PingFangSC-Regular"/>
              </a:rPr>
              <a:t>M=0.38</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SD=1.23</a:t>
            </a:r>
            <a:r>
              <a:rPr lang="zh-CN" altLang="en-US" b="0" i="0" dirty="0">
                <a:solidFill>
                  <a:srgbClr val="1D2129"/>
                </a:solidFill>
                <a:effectLst/>
                <a:latin typeface="PingFangSC-Regular"/>
              </a:rPr>
              <a:t>）表明，在虚拟现实实验期间，不适感非常低。</a:t>
            </a:r>
            <a:r>
              <a:rPr lang="en-US" altLang="zh-CN" b="0" i="0" dirty="0">
                <a:solidFill>
                  <a:srgbClr val="1D2129"/>
                </a:solidFill>
                <a:effectLst/>
                <a:latin typeface="PingFangSC-Regular"/>
              </a:rPr>
              <a:t>51</a:t>
            </a:r>
            <a:r>
              <a:rPr lang="zh-CN" altLang="en-US" b="0" i="0" dirty="0">
                <a:solidFill>
                  <a:srgbClr val="1D2129"/>
                </a:solidFill>
                <a:effectLst/>
                <a:latin typeface="PingFangSC-Regular"/>
              </a:rPr>
              <a:t>名参与者中有</a:t>
            </a:r>
            <a:r>
              <a:rPr lang="en-US" altLang="zh-CN" b="0" i="0" dirty="0">
                <a:solidFill>
                  <a:srgbClr val="1D2129"/>
                </a:solidFill>
                <a:effectLst/>
                <a:latin typeface="PingFangSC-Regular"/>
              </a:rPr>
              <a:t>43</a:t>
            </a:r>
            <a:r>
              <a:rPr lang="zh-CN" altLang="en-US" b="0" i="0" dirty="0">
                <a:solidFill>
                  <a:srgbClr val="1D2129"/>
                </a:solidFill>
                <a:effectLst/>
                <a:latin typeface="PingFangSC-Regular"/>
              </a:rPr>
              <a:t>人报告没有症状，</a:t>
            </a:r>
            <a:r>
              <a:rPr lang="en-US" altLang="zh-CN" b="0" i="0" dirty="0">
                <a:solidFill>
                  <a:srgbClr val="1D2129"/>
                </a:solidFill>
                <a:effectLst/>
                <a:latin typeface="PingFangSC-Regular"/>
              </a:rPr>
              <a:t>3</a:t>
            </a:r>
            <a:r>
              <a:rPr lang="zh-CN" altLang="en-US" b="0" i="0" dirty="0">
                <a:solidFill>
                  <a:srgbClr val="1D2129"/>
                </a:solidFill>
                <a:effectLst/>
                <a:latin typeface="PingFangSC-Regular"/>
              </a:rPr>
              <a:t>名参与者有轻微症状，</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名参与者有少量恶心。</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2580150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341632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实验结果与总结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417588"/>
            <a:ext cx="8415561" cy="2308324"/>
          </a:xfrm>
          <a:prstGeom prst="rect">
            <a:avLst/>
          </a:prstGeom>
          <a:noFill/>
        </p:spPr>
        <p:txBody>
          <a:bodyPr wrap="square">
            <a:spAutoFit/>
          </a:bodyPr>
          <a:lstStyle/>
          <a:p>
            <a:pPr indent="457200"/>
            <a:r>
              <a:rPr lang="zh-CN" altLang="en-US" dirty="0">
                <a:solidFill>
                  <a:srgbClr val="1D2129"/>
                </a:solidFill>
                <a:latin typeface="PingFangSC-Regular"/>
              </a:rPr>
              <a:t>对于行人过马路行为：</a:t>
            </a:r>
            <a:endParaRPr lang="en-US" altLang="zh-CN" dirty="0">
              <a:solidFill>
                <a:srgbClr val="1D2129"/>
              </a:solidFill>
              <a:latin typeface="PingFangSC-Regular"/>
            </a:endParaRPr>
          </a:p>
          <a:p>
            <a:pPr indent="457200"/>
            <a:r>
              <a:rPr lang="zh-CN" altLang="en-US" dirty="0">
                <a:solidFill>
                  <a:srgbClr val="1D2129"/>
                </a:solidFill>
                <a:latin typeface="PingFangSC-Regular"/>
              </a:rPr>
              <a:t>目前的研究发现，有证据表明</a:t>
            </a:r>
            <a:r>
              <a:rPr lang="en-US" altLang="zh-CN" dirty="0" err="1">
                <a:solidFill>
                  <a:srgbClr val="1D2129"/>
                </a:solidFill>
                <a:latin typeface="PingFangSC-Regular"/>
              </a:rPr>
              <a:t>eHMI</a:t>
            </a:r>
            <a:r>
              <a:rPr lang="zh-CN" altLang="en-US" dirty="0">
                <a:solidFill>
                  <a:srgbClr val="1D2129"/>
                </a:solidFill>
                <a:latin typeface="PingFangSC-Regular"/>
              </a:rPr>
              <a:t>对</a:t>
            </a:r>
            <a:r>
              <a:rPr lang="en-US" altLang="zh-CN" dirty="0">
                <a:solidFill>
                  <a:srgbClr val="1D2129"/>
                </a:solidFill>
                <a:latin typeface="PingFangSC-Regular"/>
              </a:rPr>
              <a:t>CIT</a:t>
            </a:r>
            <a:r>
              <a:rPr lang="zh-CN" altLang="en-US" dirty="0">
                <a:solidFill>
                  <a:srgbClr val="1D2129"/>
                </a:solidFill>
                <a:latin typeface="PingFangSC-Regular"/>
              </a:rPr>
              <a:t>有显著影响。与没有</a:t>
            </a:r>
            <a:r>
              <a:rPr lang="en-US" altLang="zh-CN" dirty="0" err="1">
                <a:solidFill>
                  <a:srgbClr val="1D2129"/>
                </a:solidFill>
                <a:latin typeface="PingFangSC-Regular"/>
              </a:rPr>
              <a:t>eHMI</a:t>
            </a:r>
            <a:r>
              <a:rPr lang="zh-CN" altLang="en-US" dirty="0">
                <a:solidFill>
                  <a:srgbClr val="1D2129"/>
                </a:solidFill>
                <a:latin typeface="PingFangSC-Regular"/>
              </a:rPr>
              <a:t>相比，行人在遇到有</a:t>
            </a:r>
            <a:r>
              <a:rPr lang="en-US" altLang="zh-CN" dirty="0" err="1">
                <a:solidFill>
                  <a:srgbClr val="1D2129"/>
                </a:solidFill>
                <a:latin typeface="PingFangSC-Regular"/>
              </a:rPr>
              <a:t>eHMI</a:t>
            </a:r>
            <a:r>
              <a:rPr lang="zh-CN" altLang="en-US" dirty="0">
                <a:solidFill>
                  <a:srgbClr val="1D2129"/>
                </a:solidFill>
                <a:latin typeface="PingFangSC-Regular"/>
              </a:rPr>
              <a:t>的</a:t>
            </a:r>
            <a:r>
              <a:rPr lang="en-US" altLang="zh-CN" dirty="0">
                <a:solidFill>
                  <a:srgbClr val="1D2129"/>
                </a:solidFill>
                <a:latin typeface="PingFangSC-Regular"/>
              </a:rPr>
              <a:t>AV</a:t>
            </a:r>
            <a:r>
              <a:rPr lang="zh-CN" altLang="en-US" dirty="0">
                <a:solidFill>
                  <a:srgbClr val="1D2129"/>
                </a:solidFill>
                <a:latin typeface="PingFangSC-Regular"/>
              </a:rPr>
              <a:t>时更早过马路，</a:t>
            </a:r>
            <a:r>
              <a:rPr lang="en-US" altLang="zh-CN" dirty="0">
                <a:solidFill>
                  <a:srgbClr val="1D2129"/>
                </a:solidFill>
                <a:latin typeface="PingFangSC-Regular"/>
              </a:rPr>
              <a:t>CIT</a:t>
            </a:r>
            <a:r>
              <a:rPr lang="zh-CN" altLang="en-US" dirty="0">
                <a:solidFill>
                  <a:srgbClr val="1D2129"/>
                </a:solidFill>
                <a:latin typeface="PingFangSC-Regular"/>
              </a:rPr>
              <a:t>在所呈现的</a:t>
            </a:r>
            <a:r>
              <a:rPr lang="en-US" altLang="zh-CN" dirty="0" err="1">
                <a:solidFill>
                  <a:srgbClr val="1D2129"/>
                </a:solidFill>
                <a:latin typeface="PingFangSC-Regular"/>
              </a:rPr>
              <a:t>eHMI</a:t>
            </a:r>
            <a:r>
              <a:rPr lang="zh-CN" altLang="en-US" dirty="0">
                <a:solidFill>
                  <a:srgbClr val="1D2129"/>
                </a:solidFill>
                <a:latin typeface="PingFangSC-Regular"/>
              </a:rPr>
              <a:t>之间存在显著差异</a:t>
            </a:r>
            <a:r>
              <a:rPr lang="zh-CN" altLang="en-US" b="0" i="0" dirty="0">
                <a:solidFill>
                  <a:srgbClr val="1D2129"/>
                </a:solidFill>
                <a:effectLst/>
                <a:latin typeface="PingFangSC-Regular"/>
              </a:rPr>
              <a:t>。此外，分析显示，场景对</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也有显著影响。</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与</a:t>
            </a:r>
            <a:r>
              <a:rPr lang="en-US" altLang="zh-CN" b="0" i="0" dirty="0">
                <a:solidFill>
                  <a:srgbClr val="1D2129"/>
                </a:solidFill>
                <a:effectLst/>
                <a:latin typeface="PingFangSC-Regular"/>
              </a:rPr>
              <a:t>CIT</a:t>
            </a:r>
            <a:r>
              <a:rPr lang="zh-CN" altLang="en-US" b="0" i="0" dirty="0">
                <a:solidFill>
                  <a:srgbClr val="1D2129"/>
                </a:solidFill>
                <a:effectLst/>
                <a:latin typeface="PingFangSC-Regular"/>
              </a:rPr>
              <a:t>相比，平均步行时间不受</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应用的显著影响。</a:t>
            </a:r>
            <a:endParaRPr lang="en-US" altLang="zh-CN" b="0" i="0" dirty="0">
              <a:solidFill>
                <a:srgbClr val="1D2129"/>
              </a:solidFill>
              <a:effectLst/>
              <a:latin typeface="PingFangSC-Regular"/>
            </a:endParaRPr>
          </a:p>
          <a:p>
            <a:pPr indent="457200"/>
            <a:r>
              <a:rPr lang="zh-CN" altLang="en-US" dirty="0">
                <a:solidFill>
                  <a:srgbClr val="1D2129"/>
                </a:solidFill>
                <a:latin typeface="PingFangSC-Regular"/>
              </a:rPr>
              <a:t>同时，</a:t>
            </a:r>
            <a:r>
              <a:rPr lang="zh-CN" altLang="en-US" b="0" i="0" dirty="0">
                <a:solidFill>
                  <a:srgbClr val="1D2129"/>
                </a:solidFill>
                <a:effectLst/>
                <a:latin typeface="PingFangSC-Regular"/>
              </a:rPr>
              <a:t>研究结果还表明，在混合交通环境中，对于没有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，行人的过街行为变得更加保守，参与者在遇到没有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时过马路的时间更晚、更快，因此，可以假设</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对道路安全具有积极影响。</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3590301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140589"/>
            <a:ext cx="8415561" cy="2862322"/>
          </a:xfrm>
          <a:prstGeom prst="rect">
            <a:avLst/>
          </a:prstGeom>
          <a:noFill/>
        </p:spPr>
        <p:txBody>
          <a:bodyPr wrap="square">
            <a:spAutoFit/>
          </a:bodyPr>
          <a:lstStyle/>
          <a:p>
            <a:pPr indent="457200"/>
            <a:r>
              <a:rPr lang="zh-CN" altLang="en-US" dirty="0">
                <a:solidFill>
                  <a:srgbClr val="1D2129"/>
                </a:solidFill>
                <a:latin typeface="PingFangSC-Regular"/>
              </a:rPr>
              <a:t>对于主观安全感：</a:t>
            </a:r>
            <a:endParaRPr lang="en-US" altLang="zh-CN" dirty="0">
              <a:solidFill>
                <a:srgbClr val="1D2129"/>
              </a:solidFill>
              <a:latin typeface="PingFangSC-Regular"/>
            </a:endParaRPr>
          </a:p>
          <a:p>
            <a:pPr indent="457200"/>
            <a:r>
              <a:rPr lang="zh-CN" altLang="en-US" dirty="0">
                <a:solidFill>
                  <a:srgbClr val="1D2129"/>
                </a:solidFill>
                <a:latin typeface="PingFangSC-Regular"/>
              </a:rPr>
              <a:t>研究结果表明，与没有</a:t>
            </a:r>
            <a:r>
              <a:rPr lang="en-US" altLang="zh-CN" dirty="0" err="1">
                <a:solidFill>
                  <a:srgbClr val="1D2129"/>
                </a:solidFill>
                <a:latin typeface="PingFangSC-Regular"/>
              </a:rPr>
              <a:t>eHMI</a:t>
            </a:r>
            <a:r>
              <a:rPr lang="zh-CN" altLang="en-US" dirty="0">
                <a:solidFill>
                  <a:srgbClr val="1D2129"/>
                </a:solidFill>
                <a:latin typeface="PingFangSC-Regular"/>
              </a:rPr>
              <a:t>的车辆相比，行人在遇到带有</a:t>
            </a:r>
            <a:r>
              <a:rPr lang="en-US" altLang="zh-CN" dirty="0" err="1">
                <a:solidFill>
                  <a:srgbClr val="1D2129"/>
                </a:solidFill>
                <a:latin typeface="PingFangSC-Regular"/>
              </a:rPr>
              <a:t>eHMI</a:t>
            </a:r>
            <a:r>
              <a:rPr lang="zh-CN" altLang="en-US" dirty="0">
                <a:solidFill>
                  <a:srgbClr val="1D2129"/>
                </a:solidFill>
                <a:latin typeface="PingFangSC-Regular"/>
              </a:rPr>
              <a:t>的</a:t>
            </a:r>
            <a:r>
              <a:rPr lang="en-US" altLang="zh-CN" dirty="0">
                <a:solidFill>
                  <a:srgbClr val="1D2129"/>
                </a:solidFill>
                <a:latin typeface="PingFangSC-Regular"/>
              </a:rPr>
              <a:t>AV</a:t>
            </a:r>
            <a:r>
              <a:rPr lang="zh-CN" altLang="en-US" dirty="0">
                <a:solidFill>
                  <a:srgbClr val="1D2129"/>
                </a:solidFill>
                <a:latin typeface="PingFangSC-Regular"/>
              </a:rPr>
              <a:t>时会感到更安全。</a:t>
            </a:r>
            <a:r>
              <a:rPr lang="zh-CN" altLang="en-US" b="0" i="0" dirty="0">
                <a:solidFill>
                  <a:srgbClr val="1D2129"/>
                </a:solidFill>
                <a:effectLst/>
                <a:latin typeface="PingFangSC-Regular"/>
              </a:rPr>
              <a:t>此外，与静态相比，动态</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（即步行者动画和动态灯光）的主观安全评级更高。</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目前的研究还补充了证据，表明了不同场景的主观安全评级不同，参与者在白天穿越时比在晚上更安全，同时与使用</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相比，行人在遇到没有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时会感到更不安全，这表明</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有助于提高混合交通环境中的道路安全。</a:t>
            </a:r>
          </a:p>
          <a:p>
            <a:pPr indent="457200"/>
            <a:r>
              <a:rPr lang="zh-CN" altLang="en-US" b="0" i="0" dirty="0">
                <a:solidFill>
                  <a:srgbClr val="1D2129"/>
                </a:solidFill>
                <a:effectLst/>
                <a:latin typeface="PingFangSC-Regular"/>
              </a:rPr>
              <a:t>本研究通过实际的过马路行为来预测主观安全感受，表明主观安全感可以从客观的过马路行为中得到显著的预测。通过研究表明除个体差异外，</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和情景是影响行人与自动驾驶汽车互动时主观安全感受的主要因素。</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7241623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总结</a:t>
            </a:r>
          </a:p>
        </p:txBody>
      </p:sp>
      <p:sp>
        <p:nvSpPr>
          <p:cNvPr id="5" name="文本框 4">
            <a:extLst>
              <a:ext uri="{FF2B5EF4-FFF2-40B4-BE49-F238E27FC236}">
                <a16:creationId xmlns:a16="http://schemas.microsoft.com/office/drawing/2014/main" id="{88ADC634-A89A-804B-9C4B-12880014E33A}"/>
              </a:ext>
            </a:extLst>
          </p:cNvPr>
          <p:cNvSpPr txBox="1"/>
          <p:nvPr/>
        </p:nvSpPr>
        <p:spPr>
          <a:xfrm>
            <a:off x="364219" y="1086651"/>
            <a:ext cx="8415561" cy="3139321"/>
          </a:xfrm>
          <a:prstGeom prst="rect">
            <a:avLst/>
          </a:prstGeom>
          <a:noFill/>
        </p:spPr>
        <p:txBody>
          <a:bodyPr wrap="square">
            <a:spAutoFit/>
          </a:bodyPr>
          <a:lstStyle/>
          <a:p>
            <a:pPr indent="457200"/>
            <a:r>
              <a:rPr lang="zh-CN" altLang="en-US" dirty="0">
                <a:solidFill>
                  <a:srgbClr val="1D2129"/>
                </a:solidFill>
                <a:latin typeface="PingFangSC-Regular"/>
              </a:rPr>
              <a:t>本研究是在虚拟现实中使用头戴式显示器进行的，使用虚拟现实，可以以安全可控的方式检查新型反馈，通过本实验调查可知虚拟现实实验可能是现场实验的适当替代方案。然而，在实证研究的背景下应该在现实世界的交通条件下评估</a:t>
            </a:r>
            <a:r>
              <a:rPr lang="en-US" altLang="zh-CN" dirty="0" err="1">
                <a:solidFill>
                  <a:srgbClr val="1D2129"/>
                </a:solidFill>
                <a:latin typeface="PingFangSC-Regular"/>
              </a:rPr>
              <a:t>eHMI</a:t>
            </a:r>
            <a:r>
              <a:rPr lang="zh-CN" altLang="en-US" dirty="0">
                <a:solidFill>
                  <a:srgbClr val="1D2129"/>
                </a:solidFill>
                <a:latin typeface="PingFangSC-Regular"/>
              </a:rPr>
              <a:t>的功能原型，以便在现实生活中验证研究结果。</a:t>
            </a:r>
            <a:endParaRPr lang="en-US" altLang="zh-CN" dirty="0">
              <a:solidFill>
                <a:srgbClr val="1D2129"/>
              </a:solidFill>
              <a:latin typeface="PingFangSC-Regular"/>
            </a:endParaRPr>
          </a:p>
          <a:p>
            <a:pPr indent="457200"/>
            <a:r>
              <a:rPr lang="zh-CN" altLang="en-US" dirty="0">
                <a:solidFill>
                  <a:srgbClr val="1D2129"/>
                </a:solidFill>
                <a:latin typeface="PingFangSC-Regular"/>
              </a:rPr>
              <a:t>本研究的一个主要局限性是人工和可预测的实验设置。特别是，参与者站在非信号交叉口前的指定起点上，车辆从左侧靠近，所有车辆都显示出相同的减速策略。</a:t>
            </a:r>
            <a:r>
              <a:rPr lang="zh-CN" altLang="en-US" b="0" i="0" dirty="0">
                <a:solidFill>
                  <a:srgbClr val="1D2129"/>
                </a:solidFill>
                <a:effectLst/>
                <a:latin typeface="PingFangSC-Regular"/>
              </a:rPr>
              <a:t>为了减少任何干扰，并使参与者能够专注于接近车辆的</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，虚拟现实环境中既没有迎面而来的车辆，也没有其他行人。虽然实验设置允许受控和可复制的测试条件，但它并不能反映现实生活中的日常交通场景。未来的研究应包括手动车辆、遇到多个方向的</a:t>
            </a:r>
            <a:r>
              <a:rPr lang="en-US" altLang="zh-CN" b="0" i="0" dirty="0">
                <a:solidFill>
                  <a:srgbClr val="1D2129"/>
                </a:solidFill>
                <a:effectLst/>
                <a:latin typeface="PingFangSC-Regular"/>
              </a:rPr>
              <a:t>AVs</a:t>
            </a:r>
            <a:r>
              <a:rPr lang="zh-CN" altLang="en-US" b="0" i="0" dirty="0">
                <a:solidFill>
                  <a:srgbClr val="1D2129"/>
                </a:solidFill>
                <a:effectLst/>
                <a:latin typeface="PingFangSC-Regular"/>
              </a:rPr>
              <a:t>和额外的行人。此外，应考虑需要车辆</a:t>
            </a:r>
            <a:r>
              <a:rPr lang="en-US" altLang="zh-CN" b="0" i="0" dirty="0">
                <a:solidFill>
                  <a:srgbClr val="1D2129"/>
                </a:solidFill>
                <a:effectLst/>
                <a:latin typeface="PingFangSC-Regular"/>
              </a:rPr>
              <a:t>-</a:t>
            </a:r>
            <a:r>
              <a:rPr lang="zh-CN" altLang="en-US" b="0" i="0" dirty="0">
                <a:solidFill>
                  <a:srgbClr val="1D2129"/>
                </a:solidFill>
                <a:effectLst/>
                <a:latin typeface="PingFangSC-Regular"/>
              </a:rPr>
              <a:t>行人专用区通信的更模糊的交通场景，以最大限度地提高研究结果的环境可推广性。</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3480718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476727" y="209053"/>
            <a:ext cx="3690794" cy="461536"/>
          </a:xfrm>
        </p:spPr>
        <p:txBody>
          <a:bodyPr/>
          <a:lstStyle/>
          <a:p>
            <a:r>
              <a:rPr lang="zh-CN" altLang="en-US" dirty="0"/>
              <a:t>研究综述</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4" name="文本框 3">
            <a:extLst>
              <a:ext uri="{FF2B5EF4-FFF2-40B4-BE49-F238E27FC236}">
                <a16:creationId xmlns:a16="http://schemas.microsoft.com/office/drawing/2014/main" id="{F2074C2C-2705-F7C5-726E-C1C20F151811}"/>
              </a:ext>
            </a:extLst>
          </p:cNvPr>
          <p:cNvSpPr txBox="1"/>
          <p:nvPr/>
        </p:nvSpPr>
        <p:spPr>
          <a:xfrm>
            <a:off x="517334" y="1279088"/>
            <a:ext cx="8109331" cy="2585323"/>
          </a:xfrm>
          <a:prstGeom prst="rect">
            <a:avLst/>
          </a:prstGeom>
          <a:noFill/>
        </p:spPr>
        <p:txBody>
          <a:bodyPr wrap="square">
            <a:spAutoFit/>
          </a:bodyPr>
          <a:lstStyle/>
          <a:p>
            <a:pPr indent="457200"/>
            <a:r>
              <a:rPr lang="zh-CN" altLang="en-US" dirty="0">
                <a:solidFill>
                  <a:srgbClr val="000000"/>
                </a:solidFill>
                <a:latin typeface="Times New Roman" panose="02020603050405020304" pitchFamily="18" charset="0"/>
              </a:rPr>
              <a:t>通过对以往文献的总结，许多提出的</a:t>
            </a:r>
            <a:r>
              <a:rPr lang="en-US" altLang="zh-CN" dirty="0" err="1">
                <a:solidFill>
                  <a:srgbClr val="000000"/>
                </a:solidFill>
                <a:latin typeface="Times New Roman" panose="02020603050405020304" pitchFamily="18" charset="0"/>
              </a:rPr>
              <a:t>eHMI</a:t>
            </a:r>
            <a:r>
              <a:rPr lang="zh-CN" altLang="en-US" dirty="0">
                <a:solidFill>
                  <a:srgbClr val="000000"/>
                </a:solidFill>
                <a:latin typeface="Times New Roman" panose="02020603050405020304" pitchFamily="18" charset="0"/>
              </a:rPr>
              <a:t>被用来取代自动驾驶汽车与行人之间的通信，这些研究大多是强调对新型交流方式的需求，目的是增强行人的主观安全感受，同时还有</a:t>
            </a:r>
            <a:r>
              <a:rPr lang="zh-CN" altLang="en-US" b="0" i="0" dirty="0">
                <a:solidFill>
                  <a:srgbClr val="1D2129"/>
                </a:solidFill>
                <a:effectLst/>
                <a:latin typeface="PingFangSC-Regular"/>
              </a:rPr>
              <a:t>一些研究评估了</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对交通流的影响以及少数虚拟现实研究和使用物理原型的实地研究</a:t>
            </a:r>
            <a:r>
              <a:rPr lang="en-US" altLang="zh-CN" dirty="0" err="1">
                <a:solidFill>
                  <a:srgbClr val="1D2129"/>
                </a:solidFill>
                <a:latin typeface="PingFangSC-Regular"/>
              </a:rPr>
              <a:t>eHMI</a:t>
            </a:r>
            <a:r>
              <a:rPr lang="zh-CN" altLang="en-US" b="0" i="0" dirty="0">
                <a:solidFill>
                  <a:srgbClr val="1D2129"/>
                </a:solidFill>
                <a:effectLst/>
                <a:latin typeface="PingFangSC-Regular"/>
              </a:rPr>
              <a:t>对行人实际过马路行为的影响。</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以往的研究，参与者</a:t>
            </a:r>
            <a:r>
              <a:rPr lang="zh-CN" altLang="en-US" dirty="0">
                <a:solidFill>
                  <a:srgbClr val="1D2129"/>
                </a:solidFill>
                <a:latin typeface="PingFangSC-Regular"/>
              </a:rPr>
              <a:t>过马路行为的</a:t>
            </a:r>
            <a:r>
              <a:rPr lang="zh-CN" altLang="en-US" b="0" i="0" dirty="0">
                <a:solidFill>
                  <a:srgbClr val="1D2129"/>
                </a:solidFill>
                <a:effectLst/>
                <a:latin typeface="PingFangSC-Regular"/>
              </a:rPr>
              <a:t>决定往往以明确的方式被捕获，例如通过按下按钮，但很少有研究评估行人在遇到</a:t>
            </a:r>
            <a:r>
              <a:rPr lang="en-US" altLang="zh-CN" b="0" i="0" dirty="0">
                <a:solidFill>
                  <a:srgbClr val="1D2129"/>
                </a:solidFill>
                <a:effectLst/>
                <a:latin typeface="PingFangSC-Regular"/>
              </a:rPr>
              <a:t>AV</a:t>
            </a:r>
            <a:r>
              <a:rPr lang="zh-CN" altLang="en-US" b="0" i="0" dirty="0">
                <a:solidFill>
                  <a:srgbClr val="1D2129"/>
                </a:solidFill>
                <a:effectLst/>
                <a:latin typeface="PingFangSC-Regular"/>
              </a:rPr>
              <a:t>时的实际过马路行为。虽然在决策方面的研究发现，有和没有</a:t>
            </a:r>
            <a:r>
              <a:rPr lang="en-US" altLang="zh-CN" b="0" i="0" dirty="0" err="1">
                <a:solidFill>
                  <a:srgbClr val="1D2129"/>
                </a:solidFill>
                <a:effectLst/>
                <a:latin typeface="PingFangSC-Regular"/>
              </a:rPr>
              <a:t>eHMIs</a:t>
            </a:r>
            <a:r>
              <a:rPr lang="zh-CN" altLang="en-US" b="0" i="0" dirty="0">
                <a:solidFill>
                  <a:srgbClr val="1D2129"/>
                </a:solidFill>
                <a:effectLst/>
                <a:latin typeface="PingFangSC-Regular"/>
              </a:rPr>
              <a:t>的自动驾驶之间存在显著差异，但行为研究未能发现有意义的差异，基于此，本研究提出了一种基于实际交叉口行为的新方法来评估</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对交通流和道路安全的影响。</a:t>
            </a:r>
            <a:endParaRPr lang="en-US" altLang="zh-CN" b="0" i="0" dirty="0">
              <a:solidFill>
                <a:srgbClr val="1D2129"/>
              </a:solidFill>
              <a:effectLst/>
              <a:latin typeface="PingFangSC-Regular"/>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02</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6" name="文本框 5">
            <a:extLst>
              <a:ext uri="{FF2B5EF4-FFF2-40B4-BE49-F238E27FC236}">
                <a16:creationId xmlns:a16="http://schemas.microsoft.com/office/drawing/2014/main" id="{384477A0-0CBE-FC33-8DEF-78B546CCA98C}"/>
              </a:ext>
            </a:extLst>
          </p:cNvPr>
          <p:cNvSpPr txBox="1"/>
          <p:nvPr/>
        </p:nvSpPr>
        <p:spPr>
          <a:xfrm>
            <a:off x="431446" y="1356669"/>
            <a:ext cx="8281108" cy="2585323"/>
          </a:xfrm>
          <a:prstGeom prst="rect">
            <a:avLst/>
          </a:prstGeom>
          <a:noFill/>
        </p:spPr>
        <p:txBody>
          <a:bodyPr wrap="square" rtlCol="0">
            <a:spAutoFit/>
          </a:bodyPr>
          <a:lstStyle/>
          <a:p>
            <a:pPr indent="457200"/>
            <a:r>
              <a:rPr lang="zh-CN" altLang="en-US" dirty="0">
                <a:solidFill>
                  <a:srgbClr val="1D2129"/>
                </a:solidFill>
                <a:latin typeface="PingFangSC-Regular"/>
              </a:rPr>
              <a:t>在本文的研究中，我们提出了一种基于运动的方法来研究</a:t>
            </a:r>
            <a:r>
              <a:rPr lang="en-US" altLang="zh-CN" dirty="0" err="1">
                <a:solidFill>
                  <a:srgbClr val="1D2129"/>
                </a:solidFill>
                <a:latin typeface="PingFangSC-Regular"/>
              </a:rPr>
              <a:t>eHMI</a:t>
            </a:r>
            <a:r>
              <a:rPr lang="zh-CN" altLang="en-US" dirty="0">
                <a:solidFill>
                  <a:srgbClr val="1D2129"/>
                </a:solidFill>
                <a:latin typeface="PingFangSC-Regular"/>
              </a:rPr>
              <a:t>是否可以支持行人与自动驾驶汽车的互动。这种方法实际上需要行人在自动驾驶汽车前面过马路。我们进行了一个虚拟现实实验，在实验中，参与者会遇到配备或未配备</a:t>
            </a:r>
            <a:r>
              <a:rPr lang="en-US" altLang="zh-CN" dirty="0" err="1">
                <a:solidFill>
                  <a:srgbClr val="1D2129"/>
                </a:solidFill>
                <a:latin typeface="PingFangSC-Regular"/>
              </a:rPr>
              <a:t>eHMI</a:t>
            </a:r>
            <a:r>
              <a:rPr lang="zh-CN" altLang="en-US" dirty="0">
                <a:solidFill>
                  <a:srgbClr val="1D2129"/>
                </a:solidFill>
                <a:latin typeface="PingFangSC-Regular"/>
              </a:rPr>
              <a:t>的模拟自动驾驶汽车。</a:t>
            </a:r>
            <a:endParaRPr lang="en-US" altLang="zh-CN" dirty="0">
              <a:solidFill>
                <a:srgbClr val="1D2129"/>
              </a:solidFill>
              <a:latin typeface="PingFangSC-Regular"/>
            </a:endParaRPr>
          </a:p>
          <a:p>
            <a:pPr indent="457200"/>
            <a:r>
              <a:rPr lang="zh-CN" altLang="en-US" b="0" i="0" dirty="0">
                <a:solidFill>
                  <a:srgbClr val="1D2129"/>
                </a:solidFill>
                <a:effectLst/>
                <a:latin typeface="PingFangSC-Regular"/>
              </a:rPr>
              <a:t>实验分为两个部分，在</a:t>
            </a:r>
            <a:r>
              <a:rPr lang="en-US" altLang="zh-CN" b="0" i="0" dirty="0">
                <a:solidFill>
                  <a:srgbClr val="1D2129"/>
                </a:solidFill>
                <a:effectLst/>
                <a:latin typeface="PingFangSC-Regular"/>
              </a:rPr>
              <a:t>A</a:t>
            </a:r>
            <a:r>
              <a:rPr lang="zh-CN" altLang="en-US" dirty="0">
                <a:solidFill>
                  <a:srgbClr val="1D2129"/>
                </a:solidFill>
                <a:latin typeface="PingFangSC-Regular"/>
              </a:rPr>
              <a:t>实验</a:t>
            </a:r>
            <a:r>
              <a:rPr lang="zh-CN" altLang="en-US" b="0" i="0" dirty="0">
                <a:solidFill>
                  <a:srgbClr val="1D2129"/>
                </a:solidFill>
                <a:effectLst/>
                <a:latin typeface="PingFangSC-Regular"/>
              </a:rPr>
              <a:t>中，没有</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显示；在</a:t>
            </a:r>
            <a:r>
              <a:rPr lang="en-US" altLang="zh-CN" b="0" i="0" dirty="0">
                <a:solidFill>
                  <a:srgbClr val="1D2129"/>
                </a:solidFill>
                <a:effectLst/>
                <a:latin typeface="PingFangSC-Regular"/>
              </a:rPr>
              <a:t>B</a:t>
            </a:r>
            <a:r>
              <a:rPr lang="zh-CN" altLang="en-US" dirty="0">
                <a:solidFill>
                  <a:srgbClr val="1D2129"/>
                </a:solidFill>
                <a:latin typeface="PingFangSC-Regular"/>
              </a:rPr>
              <a:t>实验</a:t>
            </a:r>
            <a:r>
              <a:rPr lang="zh-CN" altLang="en-US" b="0" i="0" dirty="0">
                <a:solidFill>
                  <a:srgbClr val="1D2129"/>
                </a:solidFill>
                <a:effectLst/>
                <a:latin typeface="PingFangSC-Regular"/>
              </a:rPr>
              <a:t>，自动驾驶汽车通过</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进行通信。为了增加结果的可转移性，</a:t>
            </a:r>
            <a:r>
              <a:rPr lang="zh-CN" altLang="en-US" dirty="0">
                <a:solidFill>
                  <a:srgbClr val="1D2129"/>
                </a:solidFill>
                <a:latin typeface="PingFangSC-Regular"/>
              </a:rPr>
              <a:t>本文</a:t>
            </a:r>
            <a:r>
              <a:rPr lang="zh-CN" altLang="en-US" b="0" i="0" dirty="0">
                <a:solidFill>
                  <a:srgbClr val="1D2129"/>
                </a:solidFill>
                <a:effectLst/>
                <a:latin typeface="PingFangSC-Regular"/>
              </a:rPr>
              <a:t>调查了两种不同的场景，白天和夜间场景。</a:t>
            </a:r>
            <a:endParaRPr lang="en-US" altLang="zh-CN" b="0" i="0" dirty="0">
              <a:solidFill>
                <a:srgbClr val="1D2129"/>
              </a:solidFill>
              <a:effectLst/>
              <a:latin typeface="PingFangSC-Regular"/>
            </a:endParaRPr>
          </a:p>
          <a:p>
            <a:pPr indent="457200"/>
            <a:r>
              <a:rPr lang="zh-CN" altLang="en-US" b="0" i="0" dirty="0">
                <a:solidFill>
                  <a:srgbClr val="1D2129"/>
                </a:solidFill>
                <a:effectLst/>
                <a:latin typeface="PingFangSC-Regular"/>
              </a:rPr>
              <a:t>本研究采用混合方法进行数据分析，包括行人过马路行为和过马路时的主观安全感受。</a:t>
            </a:r>
            <a:endParaRPr lang="zh-CN" altLang="en-US" dirty="0">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00271" y="1833086"/>
            <a:ext cx="8343458" cy="1477328"/>
          </a:xfrm>
          <a:prstGeom prst="rect">
            <a:avLst/>
          </a:prstGeom>
          <a:noFill/>
        </p:spPr>
        <p:txBody>
          <a:bodyPr wrap="square">
            <a:spAutoFit/>
          </a:bodyPr>
          <a:lstStyle/>
          <a:p>
            <a:pPr indent="457200"/>
            <a:r>
              <a:rPr lang="zh-CN" altLang="en-US" dirty="0">
                <a:solidFill>
                  <a:srgbClr val="1D2129"/>
                </a:solidFill>
                <a:latin typeface="PingFangSC-Regular"/>
              </a:rPr>
              <a:t>为了验证本文的方法，在文章中使用了一个两步过程。首先通过检验</a:t>
            </a:r>
            <a:r>
              <a:rPr lang="en-US" altLang="zh-CN" dirty="0" err="1">
                <a:solidFill>
                  <a:srgbClr val="1D2129"/>
                </a:solidFill>
                <a:latin typeface="PingFangSC-Regular"/>
              </a:rPr>
              <a:t>eHMI</a:t>
            </a:r>
            <a:r>
              <a:rPr lang="zh-CN" altLang="en-US" dirty="0">
                <a:solidFill>
                  <a:srgbClr val="1D2129"/>
                </a:solidFill>
                <a:latin typeface="PingFangSC-Regular"/>
              </a:rPr>
              <a:t>是否有助于改善交通流量和道路安全来扩展先前的研究，并评估</a:t>
            </a:r>
            <a:r>
              <a:rPr lang="en-US" altLang="zh-CN" dirty="0" err="1">
                <a:solidFill>
                  <a:srgbClr val="1D2129"/>
                </a:solidFill>
                <a:latin typeface="PingFangSC-Regular"/>
              </a:rPr>
              <a:t>eHMI</a:t>
            </a:r>
            <a:r>
              <a:rPr lang="zh-CN" altLang="en-US" dirty="0">
                <a:solidFill>
                  <a:srgbClr val="1D2129"/>
                </a:solidFill>
                <a:latin typeface="PingFangSC-Regular"/>
              </a:rPr>
              <a:t>对交通流的影响，之后本文比较了遇到</a:t>
            </a:r>
            <a:r>
              <a:rPr lang="en-US" altLang="zh-CN" dirty="0" err="1">
                <a:solidFill>
                  <a:srgbClr val="1D2129"/>
                </a:solidFill>
                <a:latin typeface="PingFangSC-Regular"/>
              </a:rPr>
              <a:t>eHMI</a:t>
            </a:r>
            <a:r>
              <a:rPr lang="zh-CN" altLang="en-US" dirty="0">
                <a:solidFill>
                  <a:srgbClr val="1D2129"/>
                </a:solidFill>
                <a:latin typeface="PingFangSC-Regular"/>
              </a:rPr>
              <a:t>和没有遇到</a:t>
            </a:r>
            <a:r>
              <a:rPr lang="en-US" altLang="zh-CN" dirty="0" err="1">
                <a:solidFill>
                  <a:srgbClr val="1D2129"/>
                </a:solidFill>
                <a:latin typeface="PingFangSC-Regular"/>
              </a:rPr>
              <a:t>eHMI</a:t>
            </a:r>
            <a:r>
              <a:rPr lang="zh-CN" altLang="en-US" dirty="0">
                <a:solidFill>
                  <a:srgbClr val="1D2129"/>
                </a:solidFill>
                <a:latin typeface="PingFangSC-Regular"/>
              </a:rPr>
              <a:t>时</a:t>
            </a:r>
            <a:r>
              <a:rPr lang="en-US" altLang="zh-CN" dirty="0">
                <a:solidFill>
                  <a:srgbClr val="1D2129"/>
                </a:solidFill>
                <a:latin typeface="PingFangSC-Regular"/>
              </a:rPr>
              <a:t>B</a:t>
            </a:r>
            <a:r>
              <a:rPr lang="zh-CN" altLang="en-US" dirty="0">
                <a:solidFill>
                  <a:srgbClr val="1D2129"/>
                </a:solidFill>
                <a:latin typeface="PingFangSC-Regular"/>
              </a:rPr>
              <a:t>实验中行人的过马路行为和主观安全感受，</a:t>
            </a:r>
            <a:r>
              <a:rPr lang="zh-CN" altLang="en-US" b="0" i="0" dirty="0">
                <a:solidFill>
                  <a:srgbClr val="1D2129"/>
                </a:solidFill>
                <a:effectLst/>
                <a:latin typeface="PingFangSC-Regular"/>
              </a:rPr>
              <a:t>探讨了</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对道路安全的影响，本文还研究了不同实验之间行人对</a:t>
            </a:r>
            <a:r>
              <a:rPr lang="zh-CN" altLang="en-US" dirty="0">
                <a:solidFill>
                  <a:srgbClr val="1D2129"/>
                </a:solidFill>
                <a:latin typeface="PingFangSC-Regular"/>
              </a:rPr>
              <a:t>有无</a:t>
            </a:r>
            <a:r>
              <a:rPr lang="en-US" altLang="zh-CN" b="0" i="0" dirty="0" err="1">
                <a:solidFill>
                  <a:srgbClr val="1D2129"/>
                </a:solidFill>
                <a:effectLst/>
                <a:latin typeface="PingFangSC-Regular"/>
              </a:rPr>
              <a:t>eHMI</a:t>
            </a:r>
            <a:r>
              <a:rPr lang="zh-CN" altLang="en-US" b="0" i="0" dirty="0">
                <a:solidFill>
                  <a:srgbClr val="1D2129"/>
                </a:solidFill>
                <a:effectLst/>
                <a:latin typeface="PingFangSC-Regular"/>
              </a:rPr>
              <a:t>的遭遇的反应差异程度。</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531360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2" name="文本框 1">
            <a:extLst>
              <a:ext uri="{FF2B5EF4-FFF2-40B4-BE49-F238E27FC236}">
                <a16:creationId xmlns:a16="http://schemas.microsoft.com/office/drawing/2014/main" id="{4D7A8A15-8C87-5254-DC4B-62B523B4D22F}"/>
              </a:ext>
            </a:extLst>
          </p:cNvPr>
          <p:cNvSpPr txBox="1"/>
          <p:nvPr/>
        </p:nvSpPr>
        <p:spPr>
          <a:xfrm>
            <a:off x="445274" y="1694587"/>
            <a:ext cx="8253452" cy="1754326"/>
          </a:xfrm>
          <a:prstGeom prst="rect">
            <a:avLst/>
          </a:prstGeom>
          <a:noFill/>
        </p:spPr>
        <p:txBody>
          <a:bodyPr wrap="square">
            <a:spAutoFit/>
          </a:bodyPr>
          <a:lstStyle/>
          <a:p>
            <a:pPr indent="457200"/>
            <a:r>
              <a:rPr lang="zh-CN" altLang="en-US" dirty="0">
                <a:solidFill>
                  <a:srgbClr val="1D2129"/>
                </a:solidFill>
                <a:latin typeface="PingFangSC-Regular"/>
              </a:rPr>
              <a:t>参与者是从德国魏斯阿赫的保时捷员工中随机招募的。由于使用了动作捕捉系统，他们被要求没有任何肌肉骨骼疾病。</a:t>
            </a:r>
            <a:r>
              <a:rPr lang="zh-CN" altLang="en-US" b="0" i="0" dirty="0">
                <a:solidFill>
                  <a:srgbClr val="1D2129"/>
                </a:solidFill>
                <a:effectLst/>
                <a:latin typeface="PingFangSC-Regular"/>
              </a:rPr>
              <a:t>最终参与者包括</a:t>
            </a:r>
            <a:r>
              <a:rPr lang="en-US" altLang="zh-CN" b="0" i="0" dirty="0">
                <a:solidFill>
                  <a:srgbClr val="1D2129"/>
                </a:solidFill>
                <a:effectLst/>
                <a:latin typeface="PingFangSC-Regular"/>
              </a:rPr>
              <a:t>15</a:t>
            </a:r>
            <a:r>
              <a:rPr lang="zh-CN" altLang="en-US" b="0" i="0" dirty="0">
                <a:solidFill>
                  <a:srgbClr val="1D2129"/>
                </a:solidFill>
                <a:effectLst/>
                <a:latin typeface="PingFangSC-Regular"/>
              </a:rPr>
              <a:t>名女性和</a:t>
            </a:r>
            <a:r>
              <a:rPr lang="en-US" altLang="zh-CN" b="0" i="0" dirty="0">
                <a:solidFill>
                  <a:srgbClr val="1D2129"/>
                </a:solidFill>
                <a:effectLst/>
                <a:latin typeface="PingFangSC-Regular"/>
              </a:rPr>
              <a:t>36</a:t>
            </a:r>
            <a:r>
              <a:rPr lang="zh-CN" altLang="en-US" b="0" i="0" dirty="0">
                <a:solidFill>
                  <a:srgbClr val="1D2129"/>
                </a:solidFill>
                <a:effectLst/>
                <a:latin typeface="PingFangSC-Regular"/>
              </a:rPr>
              <a:t>名男性。总的来说，样本包括了广泛的不同年龄段的人（</a:t>
            </a:r>
            <a:r>
              <a:rPr lang="en-US" altLang="zh-CN" b="0" i="0" dirty="0">
                <a:solidFill>
                  <a:srgbClr val="1D2129"/>
                </a:solidFill>
                <a:effectLst/>
                <a:latin typeface="PingFangSC-Regular"/>
              </a:rPr>
              <a:t> 21 ~ 30</a:t>
            </a:r>
            <a:r>
              <a:rPr lang="zh-CN" altLang="en-US" b="0" i="0" dirty="0">
                <a:solidFill>
                  <a:srgbClr val="1D2129"/>
                </a:solidFill>
                <a:effectLst/>
                <a:latin typeface="PingFangSC-Regular"/>
              </a:rPr>
              <a:t>岁、</a:t>
            </a:r>
            <a:r>
              <a:rPr lang="en-US" altLang="zh-CN" b="0" i="0" dirty="0">
                <a:solidFill>
                  <a:srgbClr val="1D2129"/>
                </a:solidFill>
                <a:effectLst/>
                <a:latin typeface="PingFangSC-Regular"/>
              </a:rPr>
              <a:t>31 ~ 40</a:t>
            </a:r>
            <a:r>
              <a:rPr lang="zh-CN" altLang="en-US" b="0" i="0" dirty="0">
                <a:solidFill>
                  <a:srgbClr val="1D2129"/>
                </a:solidFill>
                <a:effectLst/>
                <a:latin typeface="PingFangSC-Regular"/>
              </a:rPr>
              <a:t>岁、</a:t>
            </a:r>
            <a:r>
              <a:rPr lang="en-US" altLang="zh-CN" b="0" i="0" dirty="0">
                <a:solidFill>
                  <a:srgbClr val="1D2129"/>
                </a:solidFill>
                <a:effectLst/>
                <a:latin typeface="PingFangSC-Regular"/>
              </a:rPr>
              <a:t>41 ~ 50</a:t>
            </a:r>
            <a:r>
              <a:rPr lang="zh-CN" altLang="en-US" b="0" i="0" dirty="0">
                <a:solidFill>
                  <a:srgbClr val="1D2129"/>
                </a:solidFill>
                <a:effectLst/>
                <a:latin typeface="PingFangSC-Regular"/>
              </a:rPr>
              <a:t>岁和</a:t>
            </a:r>
            <a:r>
              <a:rPr lang="en-US" altLang="zh-CN" b="0" i="0" dirty="0">
                <a:solidFill>
                  <a:srgbClr val="1D2129"/>
                </a:solidFill>
                <a:effectLst/>
                <a:latin typeface="PingFangSC-Regular"/>
              </a:rPr>
              <a:t>51 ~ 60</a:t>
            </a:r>
            <a:r>
              <a:rPr lang="zh-CN" altLang="en-US" b="0" i="0" dirty="0">
                <a:solidFill>
                  <a:srgbClr val="1D2129"/>
                </a:solidFill>
                <a:effectLst/>
                <a:latin typeface="PingFangSC-Regular"/>
              </a:rPr>
              <a:t>岁年龄段分别有</a:t>
            </a:r>
            <a:r>
              <a:rPr lang="en-US" altLang="zh-CN" b="0" i="0" dirty="0">
                <a:solidFill>
                  <a:srgbClr val="1D2129"/>
                </a:solidFill>
                <a:effectLst/>
                <a:latin typeface="PingFangSC-Regular"/>
              </a:rPr>
              <a:t>22</a:t>
            </a:r>
            <a:r>
              <a:rPr lang="zh-CN" altLang="en-US" b="0" i="0" dirty="0">
                <a:solidFill>
                  <a:srgbClr val="1D2129"/>
                </a:solidFill>
                <a:effectLst/>
                <a:latin typeface="PingFangSC-Regular"/>
              </a:rPr>
              <a:t>人、</a:t>
            </a:r>
            <a:r>
              <a:rPr lang="en-US" altLang="zh-CN" b="0" i="0" dirty="0">
                <a:solidFill>
                  <a:srgbClr val="1D2129"/>
                </a:solidFill>
                <a:effectLst/>
                <a:latin typeface="PingFangSC-Regular"/>
              </a:rPr>
              <a:t>21</a:t>
            </a:r>
            <a:r>
              <a:rPr lang="zh-CN" altLang="en-US" b="0" i="0" dirty="0">
                <a:solidFill>
                  <a:srgbClr val="1D2129"/>
                </a:solidFill>
                <a:effectLst/>
                <a:latin typeface="PingFangSC-Regular"/>
              </a:rPr>
              <a:t>人、</a:t>
            </a:r>
            <a:r>
              <a:rPr lang="en-US" altLang="zh-CN" b="0" i="0" dirty="0">
                <a:solidFill>
                  <a:srgbClr val="1D2129"/>
                </a:solidFill>
                <a:effectLst/>
                <a:latin typeface="PingFangSC-Regular"/>
              </a:rPr>
              <a:t>5</a:t>
            </a:r>
            <a:r>
              <a:rPr lang="zh-CN" altLang="en-US" b="0" i="0" dirty="0">
                <a:solidFill>
                  <a:srgbClr val="1D2129"/>
                </a:solidFill>
                <a:effectLst/>
                <a:latin typeface="PingFangSC-Regular"/>
              </a:rPr>
              <a:t>人、</a:t>
            </a:r>
            <a:r>
              <a:rPr lang="en-US" altLang="zh-CN" b="0" i="0" dirty="0">
                <a:solidFill>
                  <a:srgbClr val="1D2129"/>
                </a:solidFill>
                <a:effectLst/>
                <a:latin typeface="PingFangSC-Regular"/>
              </a:rPr>
              <a:t>1</a:t>
            </a:r>
            <a:r>
              <a:rPr lang="zh-CN" altLang="en-US" b="0" i="0" dirty="0">
                <a:solidFill>
                  <a:srgbClr val="1D2129"/>
                </a:solidFill>
                <a:effectLst/>
                <a:latin typeface="PingFangSC-Regular"/>
              </a:rPr>
              <a:t>人、</a:t>
            </a:r>
            <a:r>
              <a:rPr lang="en-US" altLang="zh-CN" b="0" i="0" dirty="0">
                <a:solidFill>
                  <a:srgbClr val="1D2129"/>
                </a:solidFill>
                <a:effectLst/>
                <a:latin typeface="PingFangSC-Regular"/>
              </a:rPr>
              <a:t>2</a:t>
            </a:r>
            <a:r>
              <a:rPr lang="zh-CN" altLang="en-US" b="0" i="0" dirty="0">
                <a:solidFill>
                  <a:srgbClr val="1D2129"/>
                </a:solidFill>
                <a:effectLst/>
                <a:latin typeface="PingFangSC-Regular"/>
              </a:rPr>
              <a:t>人）。样本在受教育程度上存在偏差，</a:t>
            </a:r>
            <a:r>
              <a:rPr lang="en-US" altLang="zh-CN" b="0" i="0" dirty="0">
                <a:solidFill>
                  <a:srgbClr val="1D2129"/>
                </a:solidFill>
                <a:effectLst/>
                <a:latin typeface="PingFangSC-Regular"/>
              </a:rPr>
              <a:t>84%</a:t>
            </a:r>
            <a:r>
              <a:rPr lang="zh-CN" altLang="en-US" b="0" i="0" dirty="0">
                <a:solidFill>
                  <a:srgbClr val="1D2129"/>
                </a:solidFill>
                <a:effectLst/>
                <a:latin typeface="PingFangSC-Regular"/>
              </a:rPr>
              <a:t>的调查对象至少拥有高中学历，甚至大学学历。近四分之一的人声称之前参加过虚拟现实实验。</a:t>
            </a:r>
            <a:endParaRPr lang="en-US" altLang="zh-CN" b="0" i="0" dirty="0">
              <a:solidFill>
                <a:srgbClr val="1D2129"/>
              </a:solidFill>
              <a:effectLst/>
              <a:latin typeface="PingFangSC-Regular"/>
            </a:endParaRPr>
          </a:p>
        </p:txBody>
      </p:sp>
    </p:spTree>
    <p:extLst>
      <p:ext uri="{BB962C8B-B14F-4D97-AF65-F5344CB8AC3E}">
        <p14:creationId xmlns:p14="http://schemas.microsoft.com/office/powerpoint/2010/main" val="1008082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9" name="文本框 8">
            <a:extLst>
              <a:ext uri="{FF2B5EF4-FFF2-40B4-BE49-F238E27FC236}">
                <a16:creationId xmlns:a16="http://schemas.microsoft.com/office/drawing/2014/main" id="{AF226A22-BC15-442C-07B3-1F5B6CD50BAC}"/>
              </a:ext>
            </a:extLst>
          </p:cNvPr>
          <p:cNvSpPr txBox="1"/>
          <p:nvPr/>
        </p:nvSpPr>
        <p:spPr>
          <a:xfrm>
            <a:off x="251712" y="1694587"/>
            <a:ext cx="8640575" cy="1754326"/>
          </a:xfrm>
          <a:prstGeom prst="rect">
            <a:avLst/>
          </a:prstGeom>
          <a:noFill/>
        </p:spPr>
        <p:txBody>
          <a:bodyPr wrap="square">
            <a:spAutoFit/>
          </a:bodyPr>
          <a:lstStyle/>
          <a:p>
            <a:pPr indent="457200"/>
            <a:r>
              <a:rPr lang="zh-CN" altLang="en-US" b="0" i="0" dirty="0">
                <a:solidFill>
                  <a:srgbClr val="1D2129"/>
                </a:solidFill>
                <a:effectLst/>
                <a:latin typeface="PingFangSC-Regular"/>
              </a:rPr>
              <a:t>这项研究是在德国魏斯阿赫保时捷开发中心的虚拟现实行人模拟器中进行的。行人模拟器由标准的</a:t>
            </a:r>
            <a:r>
              <a:rPr lang="en-US" altLang="zh-CN" b="0" i="0" dirty="0">
                <a:solidFill>
                  <a:srgbClr val="1D2129"/>
                </a:solidFill>
                <a:effectLst/>
                <a:latin typeface="PingFangSC-Regular"/>
              </a:rPr>
              <a:t>HTC VIVE Pro</a:t>
            </a:r>
            <a:r>
              <a:rPr lang="zh-CN" altLang="en-US" b="0" i="0" dirty="0">
                <a:solidFill>
                  <a:srgbClr val="1D2129"/>
                </a:solidFill>
                <a:effectLst/>
                <a:latin typeface="PingFangSC-Regular"/>
              </a:rPr>
              <a:t>设置组成，其中包括分辨率为</a:t>
            </a:r>
            <a:r>
              <a:rPr lang="en-US" altLang="zh-CN" b="0" i="0" dirty="0">
                <a:solidFill>
                  <a:srgbClr val="1D2129"/>
                </a:solidFill>
                <a:effectLst/>
                <a:latin typeface="PingFangSC-Regular"/>
              </a:rPr>
              <a:t>2880 × 1600</a:t>
            </a:r>
            <a:r>
              <a:rPr lang="zh-CN" altLang="en-US" b="0" i="0" dirty="0">
                <a:solidFill>
                  <a:srgbClr val="1D2129"/>
                </a:solidFill>
                <a:effectLst/>
                <a:latin typeface="PingFangSC-Regular"/>
              </a:rPr>
              <a:t>像素的</a:t>
            </a:r>
            <a:r>
              <a:rPr lang="en-US" altLang="zh-CN" b="0" i="0" dirty="0">
                <a:solidFill>
                  <a:srgbClr val="1D2129"/>
                </a:solidFill>
                <a:effectLst/>
                <a:latin typeface="PingFangSC-Regular"/>
              </a:rPr>
              <a:t>HTC VIVE Pro</a:t>
            </a:r>
            <a:r>
              <a:rPr lang="zh-CN" altLang="en-US" b="0" i="0" dirty="0">
                <a:solidFill>
                  <a:srgbClr val="1D2129"/>
                </a:solidFill>
                <a:effectLst/>
                <a:latin typeface="PingFangSC-Regular"/>
              </a:rPr>
              <a:t>头戴式显示器和红外跟踪器</a:t>
            </a:r>
            <a:r>
              <a:rPr lang="en-US" altLang="zh-CN" b="0" i="0" dirty="0">
                <a:solidFill>
                  <a:srgbClr val="1D2129"/>
                </a:solidFill>
                <a:effectLst/>
                <a:latin typeface="PingFangSC-Regular"/>
              </a:rPr>
              <a:t>(HTC Corporation, 2018b)</a:t>
            </a:r>
            <a:r>
              <a:rPr lang="zh-CN" altLang="en-US" b="0" i="0" dirty="0">
                <a:solidFill>
                  <a:srgbClr val="1D2129"/>
                </a:solidFill>
                <a:effectLst/>
                <a:latin typeface="PingFangSC-Regular"/>
              </a:rPr>
              <a:t>。模拟软件为</a:t>
            </a:r>
            <a:r>
              <a:rPr lang="en-US" altLang="zh-CN" b="0" i="0" dirty="0">
                <a:solidFill>
                  <a:srgbClr val="1D2129"/>
                </a:solidFill>
                <a:effectLst/>
                <a:latin typeface="PingFangSC-Regular"/>
              </a:rPr>
              <a:t>Cinema 4D (R20</a:t>
            </a:r>
            <a:r>
              <a:rPr lang="zh-CN" altLang="en-US" b="0" i="0" dirty="0">
                <a:solidFill>
                  <a:srgbClr val="1D2129"/>
                </a:solidFill>
                <a:effectLst/>
                <a:latin typeface="PingFangSC-Regular"/>
              </a:rPr>
              <a:t>版本</a:t>
            </a:r>
            <a:r>
              <a:rPr lang="en-US" altLang="zh-CN" b="0" i="0" dirty="0">
                <a:solidFill>
                  <a:srgbClr val="1D2129"/>
                </a:solidFill>
                <a:effectLst/>
                <a:latin typeface="PingFangSC-Regular"/>
              </a:rPr>
              <a:t>;Maxon, 2018)</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Unity3D(</a:t>
            </a:r>
            <a:r>
              <a:rPr lang="zh-CN" altLang="en-US" b="0" i="0" dirty="0">
                <a:solidFill>
                  <a:srgbClr val="1D2129"/>
                </a:solidFill>
                <a:effectLst/>
                <a:latin typeface="PingFangSC-Regular"/>
              </a:rPr>
              <a:t>版本</a:t>
            </a:r>
            <a:r>
              <a:rPr lang="en-US" altLang="zh-CN" b="0" i="0" dirty="0">
                <a:solidFill>
                  <a:srgbClr val="1D2129"/>
                </a:solidFill>
                <a:effectLst/>
                <a:latin typeface="PingFangSC-Regular"/>
              </a:rPr>
              <a:t>2018.3.7f1;Unity Technologies, 2018)</a:t>
            </a:r>
            <a:r>
              <a:rPr lang="zh-CN" altLang="en-US" b="0" i="0" dirty="0">
                <a:solidFill>
                  <a:srgbClr val="1D2129"/>
                </a:solidFill>
                <a:effectLst/>
                <a:latin typeface="PingFangSC-Regular"/>
              </a:rPr>
              <a:t> 。仿真运行在配备</a:t>
            </a:r>
            <a:r>
              <a:rPr lang="en-US" altLang="zh-CN" b="0" i="0" dirty="0" err="1">
                <a:solidFill>
                  <a:srgbClr val="1D2129"/>
                </a:solidFill>
                <a:effectLst/>
                <a:latin typeface="PingFangSC-Regular"/>
              </a:rPr>
              <a:t>Intel®Xeon®Gold</a:t>
            </a:r>
            <a:r>
              <a:rPr lang="en-US" altLang="zh-CN" b="0" i="0" dirty="0">
                <a:solidFill>
                  <a:srgbClr val="1D2129"/>
                </a:solidFill>
                <a:effectLst/>
                <a:latin typeface="PingFangSC-Regular"/>
              </a:rPr>
              <a:t> 6134 CPU</a:t>
            </a:r>
            <a:r>
              <a:rPr lang="zh-CN" altLang="en-US" b="0" i="0" dirty="0">
                <a:solidFill>
                  <a:srgbClr val="1D2129"/>
                </a:solidFill>
                <a:effectLst/>
                <a:latin typeface="PingFangSC-Regular"/>
              </a:rPr>
              <a:t>处理器</a:t>
            </a:r>
            <a:r>
              <a:rPr lang="en-US" altLang="zh-CN" b="0" i="0" dirty="0">
                <a:solidFill>
                  <a:srgbClr val="1D2129"/>
                </a:solidFill>
                <a:effectLst/>
                <a:latin typeface="PingFangSC-Regular"/>
              </a:rPr>
              <a:t>(3.19 GHz)</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192gb RAM</a:t>
            </a:r>
            <a:r>
              <a:rPr lang="zh-CN" altLang="en-US" b="0" i="0" dirty="0">
                <a:solidFill>
                  <a:srgbClr val="1D2129"/>
                </a:solidFill>
                <a:effectLst/>
                <a:latin typeface="PingFangSC-Regular"/>
              </a:rPr>
              <a:t>、</a:t>
            </a:r>
            <a:r>
              <a:rPr lang="en-US" altLang="zh-CN" b="0" i="0" dirty="0">
                <a:solidFill>
                  <a:srgbClr val="1D2129"/>
                </a:solidFill>
                <a:effectLst/>
                <a:latin typeface="PingFangSC-Regular"/>
              </a:rPr>
              <a:t>NVIDIA Quadro RTX5000</a:t>
            </a:r>
            <a:r>
              <a:rPr lang="zh-CN" altLang="en-US" b="0" i="0" dirty="0">
                <a:solidFill>
                  <a:srgbClr val="1D2129"/>
                </a:solidFill>
                <a:effectLst/>
                <a:latin typeface="PingFangSC-Regular"/>
              </a:rPr>
              <a:t>显卡</a:t>
            </a:r>
            <a:r>
              <a:rPr lang="en-US" altLang="zh-CN" b="0" i="0" dirty="0">
                <a:solidFill>
                  <a:srgbClr val="1D2129"/>
                </a:solidFill>
                <a:effectLst/>
                <a:latin typeface="PingFangSC-Regular"/>
              </a:rPr>
              <a:t>(16gb VRAM)</a:t>
            </a:r>
            <a:r>
              <a:rPr lang="zh-CN" altLang="en-US" b="0" i="0" dirty="0">
                <a:solidFill>
                  <a:srgbClr val="1D2129"/>
                </a:solidFill>
                <a:effectLst/>
                <a:latin typeface="PingFangSC-Regular"/>
              </a:rPr>
              <a:t>和</a:t>
            </a:r>
            <a:r>
              <a:rPr lang="en-US" altLang="zh-CN" b="0" i="0" dirty="0">
                <a:solidFill>
                  <a:srgbClr val="1D2129"/>
                </a:solidFill>
                <a:effectLst/>
                <a:latin typeface="PingFangSC-Regular"/>
              </a:rPr>
              <a:t>Windows 10 Enterprise</a:t>
            </a:r>
            <a:r>
              <a:rPr lang="zh-CN" altLang="en-US" b="0" i="0" dirty="0">
                <a:solidFill>
                  <a:srgbClr val="1D2129"/>
                </a:solidFill>
                <a:effectLst/>
                <a:latin typeface="PingFangSC-Regular"/>
              </a:rPr>
              <a:t>操作系统的台式机上。</a:t>
            </a:r>
            <a:endParaRPr lang="zh-CN" altLang="en-US" dirty="0"/>
          </a:p>
        </p:txBody>
      </p:sp>
    </p:spTree>
    <p:extLst>
      <p:ext uri="{BB962C8B-B14F-4D97-AF65-F5344CB8AC3E}">
        <p14:creationId xmlns:p14="http://schemas.microsoft.com/office/powerpoint/2010/main" val="2182802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14677</TotalTime>
  <Words>4925</Words>
  <Application>Microsoft Office PowerPoint</Application>
  <PresentationFormat>全屏显示(16:9)</PresentationFormat>
  <Paragraphs>218</Paragraphs>
  <Slides>36</Slides>
  <Notes>36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-apple-system</vt:lpstr>
      <vt:lpstr>DFGothic-EB</vt:lpstr>
      <vt:lpstr>Helvetica Neue</vt:lpstr>
      <vt:lpstr>PingFang SC</vt:lpstr>
      <vt:lpstr>PingFangSC-Regular</vt:lpstr>
      <vt:lpstr>宋体</vt:lpstr>
      <vt:lpstr>微软雅黑</vt:lpstr>
      <vt:lpstr>Arial</vt:lpstr>
      <vt:lpstr>Calibri</vt:lpstr>
      <vt:lpstr>Cambria Math</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736</cp:revision>
  <dcterms:created xsi:type="dcterms:W3CDTF">2015-07-27T04:24:00Z</dcterms:created>
  <dcterms:modified xsi:type="dcterms:W3CDTF">2023-12-06T08:15:34Z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