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8" r:id="rId2"/>
    <p:sldId id="257" r:id="rId3"/>
    <p:sldId id="356" r:id="rId4"/>
    <p:sldId id="357" r:id="rId5"/>
    <p:sldId id="358" r:id="rId6"/>
    <p:sldId id="362" r:id="rId7"/>
    <p:sldId id="359" r:id="rId8"/>
    <p:sldId id="360" r:id="rId9"/>
    <p:sldId id="361" r:id="rId10"/>
    <p:sldId id="363" r:id="rId11"/>
    <p:sldId id="364" r:id="rId12"/>
    <p:sldId id="365" r:id="rId13"/>
    <p:sldId id="366" r:id="rId14"/>
    <p:sldId id="367" r:id="rId15"/>
    <p:sldId id="368" r:id="rId16"/>
    <p:sldId id="369" r:id="rId17"/>
    <p:sldId id="370" r:id="rId18"/>
    <p:sldId id="371" r:id="rId19"/>
    <p:sldId id="328"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题报告" id="{294F1552-D073-45B9-8066-F77B4423FEE7}">
          <p14:sldIdLst>
            <p14:sldId id="258"/>
            <p14:sldId id="257"/>
            <p14:sldId id="356"/>
            <p14:sldId id="357"/>
            <p14:sldId id="358"/>
            <p14:sldId id="362"/>
            <p14:sldId id="359"/>
            <p14:sldId id="360"/>
            <p14:sldId id="361"/>
            <p14:sldId id="363"/>
            <p14:sldId id="364"/>
            <p14:sldId id="365"/>
            <p14:sldId id="366"/>
            <p14:sldId id="367"/>
            <p14:sldId id="368"/>
            <p14:sldId id="369"/>
            <p14:sldId id="370"/>
            <p14:sldId id="371"/>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韬 缪" initials="韬缪" lastIdx="1" clrIdx="0">
    <p:extLst>
      <p:ext uri="{19B8F6BF-5375-455C-9EA6-DF929625EA0E}">
        <p15:presenceInfo xmlns:p15="http://schemas.microsoft.com/office/powerpoint/2012/main" userId="574830af8565a0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9" autoAdjust="0"/>
    <p:restoredTop sz="90194" autoAdjust="0"/>
  </p:normalViewPr>
  <p:slideViewPr>
    <p:cSldViewPr snapToGrid="0">
      <p:cViewPr varScale="1">
        <p:scale>
          <a:sx n="111" d="100"/>
          <a:sy n="111" d="100"/>
        </p:scale>
        <p:origin x="582"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0CB40-7793-41F0-82BD-FCF24EEF427A}" type="datetimeFigureOut">
              <a:rPr lang="zh-CN" altLang="en-US" smtClean="0"/>
              <a:t>2024/10/23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E89F00-E60B-485C-BC63-6A31F703C1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E89F00-E60B-485C-BC63-6A31F703C18F}" type="slidenum">
              <a:rPr lang="zh-CN" altLang="en-US" smtClean="0"/>
              <a:t>1</a:t>
            </a:fld>
            <a:endParaRPr lang="zh-CN" altLang="en-US"/>
          </a:p>
        </p:txBody>
      </p:sp>
    </p:spTree>
    <p:extLst>
      <p:ext uri="{BB962C8B-B14F-4D97-AF65-F5344CB8AC3E}">
        <p14:creationId xmlns:p14="http://schemas.microsoft.com/office/powerpoint/2010/main" val="203538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b="0" i="0" dirty="0" err="1">
                <a:solidFill>
                  <a:srgbClr val="060607"/>
                </a:solidFill>
                <a:effectLst/>
                <a:latin typeface="-apple-system"/>
              </a:rPr>
              <a:t>softmax</a:t>
            </a:r>
            <a:r>
              <a:rPr lang="en-US" altLang="zh-CN" b="0" i="0" dirty="0">
                <a:solidFill>
                  <a:srgbClr val="060607"/>
                </a:solidFill>
                <a:effectLst/>
                <a:latin typeface="-apple-system"/>
              </a:rPr>
              <a:t> </a:t>
            </a:r>
            <a:r>
              <a:rPr lang="zh-CN" altLang="en-US" b="0" i="0" dirty="0">
                <a:solidFill>
                  <a:srgbClr val="060607"/>
                </a:solidFill>
                <a:effectLst/>
                <a:latin typeface="-apple-system"/>
              </a:rPr>
              <a:t>函数确保所有注意力分数的和为</a:t>
            </a:r>
            <a:r>
              <a:rPr lang="en-US" altLang="zh-CN" b="0" i="0" dirty="0">
                <a:solidFill>
                  <a:srgbClr val="060607"/>
                </a:solidFill>
                <a:effectLst/>
                <a:latin typeface="-apple-system"/>
              </a:rPr>
              <a:t>1</a:t>
            </a:r>
            <a:r>
              <a:rPr lang="zh-CN" altLang="en-US" b="0" i="0" dirty="0">
                <a:solidFill>
                  <a:srgbClr val="060607"/>
                </a:solidFill>
                <a:effectLst/>
                <a:latin typeface="-apple-system"/>
              </a:rPr>
              <a:t>，就可以将这些分数视为一种概率分布，表明模型在做出预测时对不同特征的重视程度。模型可以更加关注那些对预测结果影响更大的特征，从而提高预测的准确性。</a:t>
            </a:r>
            <a:endParaRPr lang="zh-CN" altLang="en-US" dirty="0"/>
          </a:p>
        </p:txBody>
      </p:sp>
    </p:spTree>
    <p:extLst>
      <p:ext uri="{BB962C8B-B14F-4D97-AF65-F5344CB8AC3E}">
        <p14:creationId xmlns:p14="http://schemas.microsoft.com/office/powerpoint/2010/main" val="1162009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3770150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060607"/>
                </a:solidFill>
                <a:effectLst/>
                <a:latin typeface="-apple-system"/>
              </a:rPr>
              <a:t>使用</a:t>
            </a:r>
            <a:r>
              <a:rPr lang="en-US" altLang="zh-CN" b="0" i="0" dirty="0">
                <a:solidFill>
                  <a:srgbClr val="060607"/>
                </a:solidFill>
                <a:effectLst/>
                <a:latin typeface="-apple-system"/>
              </a:rPr>
              <a:t>GRU-ATT</a:t>
            </a:r>
            <a:r>
              <a:rPr lang="zh-CN" altLang="en-US" b="0" i="0" dirty="0">
                <a:solidFill>
                  <a:srgbClr val="060607"/>
                </a:solidFill>
                <a:effectLst/>
                <a:latin typeface="-apple-system"/>
              </a:rPr>
              <a:t>模型进行初步轨迹预测，然后通过</a:t>
            </a:r>
            <a:r>
              <a:rPr lang="en-US" altLang="zh-CN" b="0" i="0" dirty="0">
                <a:solidFill>
                  <a:srgbClr val="060607"/>
                </a:solidFill>
                <a:effectLst/>
                <a:latin typeface="-apple-system"/>
              </a:rPr>
              <a:t>ASFM</a:t>
            </a:r>
            <a:r>
              <a:rPr lang="zh-CN" altLang="en-US" b="0" i="0" dirty="0">
                <a:solidFill>
                  <a:srgbClr val="060607"/>
                </a:solidFill>
                <a:effectLst/>
                <a:latin typeface="-apple-system"/>
              </a:rPr>
              <a:t>（</a:t>
            </a:r>
            <a:r>
              <a:rPr lang="en-US" altLang="zh-CN" b="0" i="0" dirty="0">
                <a:solidFill>
                  <a:srgbClr val="060607"/>
                </a:solidFill>
                <a:effectLst/>
                <a:latin typeface="-apple-system"/>
              </a:rPr>
              <a:t>Ameliorative Social Force Model</a:t>
            </a:r>
            <a:r>
              <a:rPr lang="zh-CN" altLang="en-US" b="0" i="0" dirty="0">
                <a:solidFill>
                  <a:srgbClr val="060607"/>
                </a:solidFill>
                <a:effectLst/>
                <a:latin typeface="-apple-system"/>
              </a:rPr>
              <a:t>）进行调整和优化</a:t>
            </a:r>
            <a:endParaRPr lang="zh-CN" altLang="en-US" dirty="0"/>
          </a:p>
        </p:txBody>
      </p:sp>
    </p:spTree>
    <p:extLst>
      <p:ext uri="{BB962C8B-B14F-4D97-AF65-F5344CB8AC3E}">
        <p14:creationId xmlns:p14="http://schemas.microsoft.com/office/powerpoint/2010/main" val="3603757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2220356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274019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en-US" altLang="zh-CN" dirty="0"/>
          </a:p>
        </p:txBody>
      </p:sp>
    </p:spTree>
    <p:extLst>
      <p:ext uri="{BB962C8B-B14F-4D97-AF65-F5344CB8AC3E}">
        <p14:creationId xmlns:p14="http://schemas.microsoft.com/office/powerpoint/2010/main" val="248593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err="1"/>
              <a:t>Yit</a:t>
            </a:r>
            <a:r>
              <a:rPr lang="zh-CN" altLang="en-US" dirty="0"/>
              <a:t>、</a:t>
            </a:r>
            <a:r>
              <a:rPr lang="en-US" altLang="zh-CN" dirty="0" err="1"/>
              <a:t>Xit</a:t>
            </a:r>
            <a:r>
              <a:rPr lang="zh-CN" altLang="en-US" dirty="0"/>
              <a:t>分别表示预测轨迹和实际轨迹，</a:t>
            </a:r>
            <a:r>
              <a:rPr lang="en-US" altLang="zh-CN" dirty="0"/>
              <a:t>Yi</a:t>
            </a:r>
            <a:r>
              <a:rPr lang="zh-CN" altLang="en-US" dirty="0"/>
              <a:t>和</a:t>
            </a:r>
            <a:r>
              <a:rPr lang="en-US" altLang="zh-CN" dirty="0"/>
              <a:t>Xi</a:t>
            </a:r>
            <a:r>
              <a:rPr lang="zh-CN" altLang="en-US" dirty="0"/>
              <a:t>分别代表</a:t>
            </a:r>
            <a:r>
              <a:rPr lang="en-US" altLang="zh-CN" dirty="0"/>
              <a:t>2s</a:t>
            </a:r>
            <a:r>
              <a:rPr lang="zh-CN" altLang="en-US" dirty="0"/>
              <a:t>内的预测轨迹和实际轨迹</a:t>
            </a:r>
            <a:endParaRPr lang="en-US" altLang="zh-CN"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60607"/>
                </a:solidFill>
                <a:effectLst/>
                <a:latin typeface="-apple-system"/>
              </a:rPr>
              <a:t>ADE</a:t>
            </a:r>
            <a:r>
              <a:rPr lang="zh-CN" altLang="en-US" b="0" i="0" dirty="0">
                <a:solidFill>
                  <a:srgbClr val="060607"/>
                </a:solidFill>
                <a:effectLst/>
                <a:latin typeface="-apple-system"/>
              </a:rPr>
              <a:t>（</a:t>
            </a:r>
            <a:r>
              <a:rPr lang="en-US" altLang="zh-CN" b="0" i="0" dirty="0">
                <a:solidFill>
                  <a:srgbClr val="060607"/>
                </a:solidFill>
                <a:effectLst/>
                <a:latin typeface="-apple-system"/>
              </a:rPr>
              <a:t>Average Displacement Error</a:t>
            </a:r>
            <a:r>
              <a:rPr lang="zh-CN" altLang="en-US" b="0" i="0" dirty="0">
                <a:solidFill>
                  <a:srgbClr val="060607"/>
                </a:solidFill>
                <a:effectLst/>
                <a:latin typeface="-apple-system"/>
              </a:rPr>
              <a:t>，平均位移误差）和</a:t>
            </a:r>
            <a:r>
              <a:rPr lang="en-US" altLang="zh-CN" b="0" i="0" dirty="0">
                <a:solidFill>
                  <a:srgbClr val="060607"/>
                </a:solidFill>
                <a:effectLst/>
                <a:latin typeface="-apple-system"/>
              </a:rPr>
              <a:t>FDE</a:t>
            </a:r>
            <a:r>
              <a:rPr lang="zh-CN" altLang="en-US" b="0" i="0" dirty="0">
                <a:solidFill>
                  <a:srgbClr val="060607"/>
                </a:solidFill>
                <a:effectLst/>
                <a:latin typeface="-apple-system"/>
              </a:rPr>
              <a:t>（</a:t>
            </a:r>
            <a:r>
              <a:rPr lang="en-US" altLang="zh-CN" b="0" i="0" dirty="0">
                <a:solidFill>
                  <a:srgbClr val="060607"/>
                </a:solidFill>
                <a:effectLst/>
                <a:latin typeface="-apple-system"/>
              </a:rPr>
              <a:t>Final Displacement Error</a:t>
            </a:r>
            <a:r>
              <a:rPr lang="zh-CN" altLang="en-US" b="0" i="0" dirty="0">
                <a:solidFill>
                  <a:srgbClr val="060607"/>
                </a:solidFill>
                <a:effectLst/>
                <a:latin typeface="-apple-system"/>
              </a:rPr>
              <a:t>，最终位移误差）</a:t>
            </a:r>
            <a:endParaRPr lang="en-US" altLang="zh-CN" dirty="0"/>
          </a:p>
          <a:p>
            <a:pPr algn="just"/>
            <a:endParaRPr lang="zh-CN" altLang="en-US" dirty="0"/>
          </a:p>
        </p:txBody>
      </p:sp>
    </p:spTree>
    <p:extLst>
      <p:ext uri="{BB962C8B-B14F-4D97-AF65-F5344CB8AC3E}">
        <p14:creationId xmlns:p14="http://schemas.microsoft.com/office/powerpoint/2010/main" val="3145180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1250643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endParaRPr lang="zh-CN" altLang="en-US" dirty="0"/>
          </a:p>
        </p:txBody>
      </p:sp>
    </p:spTree>
    <p:extLst>
      <p:ext uri="{BB962C8B-B14F-4D97-AF65-F5344CB8AC3E}">
        <p14:creationId xmlns:p14="http://schemas.microsoft.com/office/powerpoint/2010/main" val="3898726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基于门复发单元</a:t>
            </a:r>
            <a:r>
              <a:rPr lang="en-US" altLang="zh-CN" dirty="0"/>
              <a:t>-</a:t>
            </a:r>
            <a:r>
              <a:rPr lang="zh-CN" altLang="en-US" dirty="0"/>
              <a:t>注意力和改善社会力量模型的弱势交通参与者轨迹预测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006600"/>
                </a:solidFill>
                <a:effectLst/>
                <a:latin typeface="HelveticaNeue Regular"/>
              </a:rPr>
              <a:t>发表于</a:t>
            </a:r>
            <a:r>
              <a:rPr lang="en-US" altLang="zh-CN" b="1" i="0" dirty="0">
                <a:solidFill>
                  <a:srgbClr val="006600"/>
                </a:solidFill>
                <a:effectLst/>
                <a:latin typeface="HelveticaNeue Regular"/>
              </a:rPr>
              <a:t>IEEE Transactions on Transportation Electrification</a:t>
            </a:r>
          </a:p>
          <a:p>
            <a:endParaRPr lang="zh-CN" altLang="en-US" dirty="0"/>
          </a:p>
        </p:txBody>
      </p:sp>
      <p:sp>
        <p:nvSpPr>
          <p:cNvPr id="4" name="灯片编号占位符 3"/>
          <p:cNvSpPr>
            <a:spLocks noGrp="1"/>
          </p:cNvSpPr>
          <p:nvPr>
            <p:ph type="sldNum" sz="quarter" idx="5"/>
          </p:nvPr>
        </p:nvSpPr>
        <p:spPr/>
        <p:txBody>
          <a:bodyPr/>
          <a:lstStyle/>
          <a:p>
            <a:fld id="{4EE89F00-E60B-485C-BC63-6A31F703C18F}" type="slidenum">
              <a:rPr lang="zh-CN" altLang="en-US" smtClean="0"/>
              <a:t>2</a:t>
            </a:fld>
            <a:endParaRPr lang="zh-CN" altLang="en-US"/>
          </a:p>
        </p:txBody>
      </p:sp>
    </p:spTree>
    <p:extLst>
      <p:ext uri="{BB962C8B-B14F-4D97-AF65-F5344CB8AC3E}">
        <p14:creationId xmlns:p14="http://schemas.microsoft.com/office/powerpoint/2010/main" val="1498020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b="0" i="0" dirty="0">
                <a:solidFill>
                  <a:srgbClr val="1D2129"/>
                </a:solidFill>
                <a:effectLst/>
                <a:latin typeface="Lato" panose="020F0502020204030203" pitchFamily="34" charset="0"/>
              </a:rPr>
              <a:t>VTP</a:t>
            </a:r>
            <a:r>
              <a:rPr lang="zh-CN" altLang="en-US" b="0" i="0" dirty="0">
                <a:solidFill>
                  <a:srgbClr val="1D2129"/>
                </a:solidFill>
                <a:effectLst/>
                <a:latin typeface="Lato" panose="020F0502020204030203" pitchFamily="34" charset="0"/>
              </a:rPr>
              <a:t>脆弱的交通参与者</a:t>
            </a:r>
            <a:endParaRPr lang="en-US" altLang="zh-CN" b="0" i="0" dirty="0">
              <a:solidFill>
                <a:srgbClr val="1D2129"/>
              </a:solidFill>
              <a:effectLst/>
              <a:latin typeface="Lato" panose="020F0502020204030203" pitchFamily="34" charset="0"/>
            </a:endParaRPr>
          </a:p>
          <a:p>
            <a:pPr algn="just"/>
            <a:r>
              <a:rPr lang="zh-CN" altLang="en-US" b="0" i="0" dirty="0">
                <a:solidFill>
                  <a:srgbClr val="1D2129"/>
                </a:solidFill>
                <a:effectLst/>
                <a:latin typeface="Lato" panose="020F0502020204030203" pitchFamily="34" charset="0"/>
              </a:rPr>
              <a:t>卡尔曼滤波器（</a:t>
            </a:r>
            <a:r>
              <a:rPr lang="en-US" altLang="zh-CN" b="0" i="0" dirty="0">
                <a:solidFill>
                  <a:srgbClr val="1D2129"/>
                </a:solidFill>
                <a:effectLst/>
                <a:latin typeface="Lato" panose="020F0502020204030203" pitchFamily="34" charset="0"/>
              </a:rPr>
              <a:t>Kalman Filter</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KF</a:t>
            </a:r>
            <a:r>
              <a:rPr lang="zh-CN" altLang="en-US" b="0" i="0" dirty="0">
                <a:solidFill>
                  <a:srgbClr val="1D2129"/>
                </a:solidFill>
                <a:effectLst/>
                <a:latin typeface="Lato" panose="020F0502020204030203" pitchFamily="34" charset="0"/>
              </a:rPr>
              <a:t>）、切换线性动力系统（</a:t>
            </a:r>
            <a:r>
              <a:rPr lang="en-US" altLang="zh-CN" b="0" i="0" dirty="0">
                <a:solidFill>
                  <a:srgbClr val="1D2129"/>
                </a:solidFill>
                <a:effectLst/>
                <a:latin typeface="Lato" panose="020F0502020204030203" pitchFamily="34" charset="0"/>
              </a:rPr>
              <a:t>Switched Linear Dynamical System</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SLDS</a:t>
            </a:r>
            <a:r>
              <a:rPr lang="zh-CN" altLang="en-US" b="0" i="0" dirty="0">
                <a:solidFill>
                  <a:srgbClr val="1D2129"/>
                </a:solidFill>
                <a:effectLst/>
                <a:latin typeface="Lato" panose="020F0502020204030203" pitchFamily="34" charset="0"/>
              </a:rPr>
              <a:t>）、社会力模型（</a:t>
            </a:r>
            <a:r>
              <a:rPr lang="en-US" altLang="zh-CN" b="0" i="0" dirty="0">
                <a:solidFill>
                  <a:srgbClr val="1D2129"/>
                </a:solidFill>
                <a:effectLst/>
                <a:latin typeface="Lato" panose="020F0502020204030203" pitchFamily="34" charset="0"/>
              </a:rPr>
              <a:t>Social Force Model</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SFM</a:t>
            </a:r>
            <a:r>
              <a:rPr lang="zh-CN" altLang="en-US" b="0" i="0" dirty="0">
                <a:solidFill>
                  <a:srgbClr val="1D2129"/>
                </a:solidFill>
                <a:effectLst/>
                <a:latin typeface="Lato" panose="020F0502020204030203" pitchFamily="34" charset="0"/>
              </a:rPr>
              <a:t>）、门递归单元（</a:t>
            </a:r>
            <a:r>
              <a:rPr lang="en-US" altLang="zh-CN" b="0" i="0" dirty="0">
                <a:solidFill>
                  <a:srgbClr val="1D2129"/>
                </a:solidFill>
                <a:effectLst/>
                <a:latin typeface="Lato" panose="020F0502020204030203" pitchFamily="34" charset="0"/>
              </a:rPr>
              <a:t>Gate Recurrent Unit</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GRU</a:t>
            </a:r>
            <a:r>
              <a:rPr lang="zh-CN" altLang="en-US" b="0" i="0" dirty="0">
                <a:solidFill>
                  <a:srgbClr val="1D2129"/>
                </a:solidFill>
                <a:effectLst/>
                <a:latin typeface="Lato" panose="020F0502020204030203" pitchFamily="34" charset="0"/>
              </a:rPr>
              <a:t>）、长短期记忆网络（</a:t>
            </a:r>
            <a:r>
              <a:rPr lang="en-US" altLang="zh-CN" b="0" i="0" dirty="0">
                <a:solidFill>
                  <a:srgbClr val="1D2129"/>
                </a:solidFill>
                <a:effectLst/>
                <a:latin typeface="Lato" panose="020F0502020204030203" pitchFamily="34" charset="0"/>
              </a:rPr>
              <a:t>Long Short Term Memory Network</a:t>
            </a:r>
            <a:r>
              <a:rPr lang="zh-CN" altLang="en-US" b="0" i="0" dirty="0">
                <a:solidFill>
                  <a:srgbClr val="1D2129"/>
                </a:solidFill>
                <a:effectLst/>
                <a:latin typeface="Lato" panose="020F0502020204030203" pitchFamily="34" charset="0"/>
              </a:rPr>
              <a:t>，</a:t>
            </a:r>
            <a:r>
              <a:rPr lang="en-US" altLang="zh-CN" b="0" i="0" dirty="0">
                <a:solidFill>
                  <a:srgbClr val="1D2129"/>
                </a:solidFill>
                <a:effectLst/>
                <a:latin typeface="Lato" panose="020F0502020204030203" pitchFamily="34" charset="0"/>
              </a:rPr>
              <a:t>LSTM</a:t>
            </a:r>
            <a:r>
              <a:rPr lang="zh-CN" altLang="en-US" b="0" i="0" dirty="0">
                <a:solidFill>
                  <a:srgbClr val="1D2129"/>
                </a:solidFill>
                <a:effectLst/>
                <a:latin typeface="Lato" panose="020F0502020204030203" pitchFamily="34" charset="0"/>
              </a:rPr>
              <a:t>）等。</a:t>
            </a:r>
            <a:endParaRPr lang="zh-CN" altLang="en-US" dirty="0"/>
          </a:p>
        </p:txBody>
      </p:sp>
    </p:spTree>
    <p:extLst>
      <p:ext uri="{BB962C8B-B14F-4D97-AF65-F5344CB8AC3E}">
        <p14:creationId xmlns:p14="http://schemas.microsoft.com/office/powerpoint/2010/main" val="2853451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1" dirty="0"/>
              <a:t>行人的异质性</a:t>
            </a:r>
            <a:r>
              <a:rPr lang="zh-CN" altLang="en-US" dirty="0"/>
              <a:t>（</a:t>
            </a:r>
            <a:r>
              <a:rPr lang="en-US" altLang="zh-CN" dirty="0"/>
              <a:t>Pedestrian Heterogeneity</a:t>
            </a:r>
            <a:r>
              <a:rPr lang="zh-CN" altLang="en-US" dirty="0"/>
              <a:t>）是指行人之间在行为、特征和决策方面的多样性和差异性。这种异质性反映了每个行人由于个人因素（如年龄、性别、体力、认知能力）和环境因素（如天气、道路条件、周围的行人或车辆等）而呈现出不同的运动模式和行为特征。</a:t>
            </a:r>
          </a:p>
        </p:txBody>
      </p:sp>
    </p:spTree>
    <p:extLst>
      <p:ext uri="{BB962C8B-B14F-4D97-AF65-F5344CB8AC3E}">
        <p14:creationId xmlns:p14="http://schemas.microsoft.com/office/powerpoint/2010/main" val="380503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i="0" dirty="0">
                <a:solidFill>
                  <a:srgbClr val="060607"/>
                </a:solidFill>
                <a:effectLst/>
                <a:latin typeface="-apple-system"/>
              </a:rPr>
              <a:t>在该场景中考虑中考虑的交通信号灯相位顺序（交通信号灯的不同颜色变化的顺序）为：</a:t>
            </a:r>
            <a:r>
              <a:rPr lang="en-US" altLang="zh-CN" b="0" i="0" dirty="0">
                <a:solidFill>
                  <a:srgbClr val="1D2129"/>
                </a:solidFill>
                <a:effectLst/>
                <a:latin typeface="Lato" panose="020F0502020204030203" pitchFamily="34" charset="0"/>
              </a:rPr>
              <a:t>VTP</a:t>
            </a:r>
            <a:r>
              <a:rPr lang="zh-CN" altLang="en-US" b="0" i="0" dirty="0">
                <a:solidFill>
                  <a:srgbClr val="1D2129"/>
                </a:solidFill>
                <a:effectLst/>
                <a:latin typeface="Lato" panose="020F0502020204030203" pitchFamily="34" charset="0"/>
              </a:rPr>
              <a:t>信号为绿色，车辆信号为红色，当信号阶段允许右转时，右转车辆可能继续前行，从而可能与</a:t>
            </a:r>
            <a:r>
              <a:rPr lang="en-US" altLang="zh-CN" b="0" i="0" dirty="0">
                <a:solidFill>
                  <a:srgbClr val="1D2129"/>
                </a:solidFill>
                <a:effectLst/>
                <a:latin typeface="Lato" panose="020F0502020204030203" pitchFamily="34" charset="0"/>
              </a:rPr>
              <a:t>VTP</a:t>
            </a:r>
            <a:r>
              <a:rPr lang="zh-CN" altLang="en-US" b="0" i="0" dirty="0">
                <a:solidFill>
                  <a:srgbClr val="1D2129"/>
                </a:solidFill>
                <a:effectLst/>
                <a:latin typeface="Lato" panose="020F0502020204030203" pitchFamily="34" charset="0"/>
              </a:rPr>
              <a:t>发生冲突。一般情况下，当相位序列包括车辆绿灯信号时，右转车辆可高速行驶以提高交通效率；当考虑的相位序列为车辆红灯信号时，车辆可能需要减速并以慢速行驶以确保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安全。由于共用信号相位，</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与右转车辆之间可能会间歇性地发生冲突，一些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可能会在不考虑接近车辆的潜在威胁的情况下穿过人行横道，从而危及自身安全。为了使自动驾驶车辆与人类驾驶员更加相似，并尽量减少与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的潜在冲突，自动驾驶车辆必须在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进入人行横道之前识别其等待</a:t>
            </a:r>
            <a:r>
              <a:rPr lang="en-US" altLang="zh-CN" b="0" i="0" dirty="0">
                <a:solidFill>
                  <a:srgbClr val="1D2129"/>
                </a:solidFill>
                <a:effectLst/>
                <a:latin typeface="Lato" panose="020F0502020204030203" pitchFamily="34" charset="0"/>
              </a:rPr>
              <a:t>/</a:t>
            </a:r>
            <a:r>
              <a:rPr lang="zh-CN" altLang="en-US" b="0" i="0" dirty="0">
                <a:solidFill>
                  <a:srgbClr val="1D2129"/>
                </a:solidFill>
                <a:effectLst/>
                <a:latin typeface="Lato" panose="020F0502020204030203" pitchFamily="34" charset="0"/>
              </a:rPr>
              <a:t>横穿意图。</a:t>
            </a:r>
            <a:endParaRPr lang="zh-CN" altLang="en-US" dirty="0"/>
          </a:p>
        </p:txBody>
      </p:sp>
    </p:spTree>
    <p:extLst>
      <p:ext uri="{BB962C8B-B14F-4D97-AF65-F5344CB8AC3E}">
        <p14:creationId xmlns:p14="http://schemas.microsoft.com/office/powerpoint/2010/main" val="275072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dirty="0"/>
              <a:t>其中，𝑃𝑐表示 </a:t>
            </a:r>
            <a:r>
              <a:rPr lang="en-US" altLang="zh-CN" dirty="0"/>
              <a:t>VTP </a:t>
            </a:r>
            <a:r>
              <a:rPr lang="zh-CN" altLang="en-US" dirty="0"/>
              <a:t>穿过人行横道的概率。𝑋</a:t>
            </a:r>
            <a:r>
              <a:rPr lang="en-US" altLang="zh-CN" dirty="0"/>
              <a:t>1 ... </a:t>
            </a:r>
            <a:r>
              <a:rPr lang="zh-CN" altLang="en-US" dirty="0"/>
              <a:t>𝑋𝑛 表示 </a:t>
            </a:r>
            <a:r>
              <a:rPr lang="en-US" altLang="zh-CN" dirty="0"/>
              <a:t>VTP </a:t>
            </a:r>
            <a:r>
              <a:rPr lang="zh-CN" altLang="en-US" dirty="0"/>
              <a:t>陪伴、年龄、性别、</a:t>
            </a:r>
            <a:r>
              <a:rPr lang="en-US" altLang="zh-CN" dirty="0"/>
              <a:t>VTP </a:t>
            </a:r>
            <a:r>
              <a:rPr lang="zh-CN" altLang="en-US" dirty="0"/>
              <a:t>与车辆距离、</a:t>
            </a:r>
            <a:r>
              <a:rPr lang="en-US" altLang="zh-CN" dirty="0"/>
              <a:t>VTP </a:t>
            </a:r>
            <a:r>
              <a:rPr lang="zh-CN" altLang="en-US" dirty="0"/>
              <a:t>速度和车辆速度等影响因素的多特征变量；𝜆 </a:t>
            </a:r>
            <a:r>
              <a:rPr lang="en-US" altLang="zh-CN" dirty="0"/>
              <a:t>0 ...</a:t>
            </a:r>
            <a:r>
              <a:rPr lang="zh-CN" altLang="en-US" dirty="0"/>
              <a:t>𝜆𝑛是通过最大似然估计法校准的模型系数。</a:t>
            </a:r>
            <a:endParaRPr lang="en-US" altLang="zh-CN" dirty="0"/>
          </a:p>
          <a:p>
            <a:pPr algn="just"/>
            <a:r>
              <a:rPr lang="zh-CN" altLang="en-US" b="0" i="0" dirty="0">
                <a:solidFill>
                  <a:srgbClr val="1D2129"/>
                </a:solidFill>
                <a:effectLst/>
                <a:latin typeface="Lato" panose="020F0502020204030203" pitchFamily="34" charset="0"/>
              </a:rPr>
              <a:t>表中包括两个二进制变量（例如，男性的变量代码为 </a:t>
            </a:r>
            <a:r>
              <a:rPr lang="en-US" altLang="zh-CN" b="0" i="0" dirty="0">
                <a:solidFill>
                  <a:srgbClr val="1D2129"/>
                </a:solidFill>
                <a:effectLst/>
                <a:latin typeface="Lato" panose="020F0502020204030203" pitchFamily="34" charset="0"/>
              </a:rPr>
              <a:t>1</a:t>
            </a:r>
            <a:r>
              <a:rPr lang="zh-CN" altLang="en-US" b="0" i="0" dirty="0">
                <a:solidFill>
                  <a:srgbClr val="1D2129"/>
                </a:solidFill>
                <a:effectLst/>
                <a:latin typeface="Lato" panose="020F0502020204030203" pitchFamily="34" charset="0"/>
              </a:rPr>
              <a:t>，女性的变量代码为 </a:t>
            </a:r>
            <a:r>
              <a:rPr lang="en-US" altLang="zh-CN" b="0" i="0" dirty="0">
                <a:solidFill>
                  <a:srgbClr val="1D2129"/>
                </a:solidFill>
                <a:effectLst/>
                <a:latin typeface="Lato" panose="020F0502020204030203" pitchFamily="34" charset="0"/>
              </a:rPr>
              <a:t>2</a:t>
            </a:r>
            <a:r>
              <a:rPr lang="zh-CN" altLang="en-US" b="0" i="0" dirty="0">
                <a:solidFill>
                  <a:srgbClr val="1D2129"/>
                </a:solidFill>
                <a:effectLst/>
                <a:latin typeface="Lato" panose="020F0502020204030203" pitchFamily="34" charset="0"/>
              </a:rPr>
              <a:t>）和一个三等变量（例如，青年的变量代码为 </a:t>
            </a:r>
            <a:r>
              <a:rPr lang="en-US" altLang="zh-CN" b="0" i="0" dirty="0">
                <a:solidFill>
                  <a:srgbClr val="1D2129"/>
                </a:solidFill>
                <a:effectLst/>
                <a:latin typeface="Lato" panose="020F0502020204030203" pitchFamily="34" charset="0"/>
              </a:rPr>
              <a:t>1</a:t>
            </a:r>
            <a:r>
              <a:rPr lang="zh-CN" altLang="en-US" b="0" i="0" dirty="0">
                <a:solidFill>
                  <a:srgbClr val="1D2129"/>
                </a:solidFill>
                <a:effectLst/>
                <a:latin typeface="Lato" panose="020F0502020204030203" pitchFamily="34" charset="0"/>
              </a:rPr>
              <a:t>，中年的变量代码为 </a:t>
            </a:r>
            <a:r>
              <a:rPr lang="en-US" altLang="zh-CN" b="0" i="0" dirty="0">
                <a:solidFill>
                  <a:srgbClr val="1D2129"/>
                </a:solidFill>
                <a:effectLst/>
                <a:latin typeface="Lato" panose="020F0502020204030203" pitchFamily="34" charset="0"/>
              </a:rPr>
              <a:t>2</a:t>
            </a:r>
            <a:r>
              <a:rPr lang="zh-CN" altLang="en-US" b="0" i="0" dirty="0">
                <a:solidFill>
                  <a:srgbClr val="1D2129"/>
                </a:solidFill>
                <a:effectLst/>
                <a:latin typeface="Lato" panose="020F0502020204030203" pitchFamily="34" charset="0"/>
              </a:rPr>
              <a:t>，老年的变量代码为 </a:t>
            </a:r>
            <a:r>
              <a:rPr lang="en-US" altLang="zh-CN" b="0" i="0" dirty="0">
                <a:solidFill>
                  <a:srgbClr val="1D2129"/>
                </a:solidFill>
                <a:effectLst/>
                <a:latin typeface="Lato" panose="020F0502020204030203" pitchFamily="34" charset="0"/>
              </a:rPr>
              <a:t>3</a:t>
            </a:r>
            <a:r>
              <a:rPr lang="zh-CN" altLang="en-US" b="0" i="0" dirty="0">
                <a:solidFill>
                  <a:srgbClr val="1D2129"/>
                </a:solidFill>
                <a:effectLst/>
                <a:latin typeface="Lato" panose="020F0502020204030203" pitchFamily="34" charset="0"/>
              </a:rPr>
              <a:t>）</a:t>
            </a:r>
            <a:endParaRPr lang="zh-CN" altLang="en-US" dirty="0"/>
          </a:p>
        </p:txBody>
      </p:sp>
    </p:spTree>
    <p:extLst>
      <p:ext uri="{BB962C8B-B14F-4D97-AF65-F5344CB8AC3E}">
        <p14:creationId xmlns:p14="http://schemas.microsoft.com/office/powerpoint/2010/main" val="3785567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dirty="0"/>
              <a:t>X</a:t>
            </a:r>
            <a:r>
              <a:rPr lang="zh-CN" altLang="en-US" dirty="0"/>
              <a:t>代表</a:t>
            </a:r>
            <a:r>
              <a:rPr lang="en-US" altLang="zh-CN" dirty="0"/>
              <a:t>VTP</a:t>
            </a:r>
            <a:r>
              <a:rPr lang="zh-CN" altLang="en-US" dirty="0"/>
              <a:t>的轨迹集，</a:t>
            </a:r>
            <a:r>
              <a:rPr lang="en-US" altLang="zh-CN" dirty="0"/>
              <a:t>N</a:t>
            </a:r>
            <a:r>
              <a:rPr lang="zh-CN" altLang="en-US" dirty="0"/>
              <a:t>是</a:t>
            </a:r>
            <a:r>
              <a:rPr lang="en-US" altLang="zh-CN" dirty="0"/>
              <a:t>VTP</a:t>
            </a:r>
            <a:r>
              <a:rPr lang="zh-CN" altLang="en-US" dirty="0"/>
              <a:t>的数量；</a:t>
            </a:r>
            <a:r>
              <a:rPr lang="en-US" altLang="zh-CN" dirty="0"/>
              <a:t>V</a:t>
            </a:r>
            <a:r>
              <a:rPr lang="zh-CN" altLang="en-US" dirty="0"/>
              <a:t>代表车的轨迹集，</a:t>
            </a:r>
            <a:r>
              <a:rPr lang="en-US" altLang="zh-CN" dirty="0"/>
              <a:t>K</a:t>
            </a:r>
            <a:r>
              <a:rPr lang="zh-CN" altLang="en-US" dirty="0"/>
              <a:t>是车的数量。</a:t>
            </a:r>
            <a:endParaRPr lang="en-US" altLang="zh-CN" dirty="0"/>
          </a:p>
          <a:p>
            <a:pPr algn="just"/>
            <a:r>
              <a:rPr lang="en-US" altLang="zh-CN" dirty="0"/>
              <a:t>T</a:t>
            </a:r>
            <a:r>
              <a:rPr lang="zh-CN" altLang="en-US" dirty="0"/>
              <a:t>时刻</a:t>
            </a:r>
            <a:r>
              <a:rPr lang="en-US" altLang="zh-CN" dirty="0"/>
              <a:t>VTP</a:t>
            </a:r>
            <a:r>
              <a:rPr lang="zh-CN" altLang="en-US" dirty="0"/>
              <a:t>和车的轨迹点</a:t>
            </a:r>
            <a:endParaRPr lang="en-US" altLang="zh-CN" dirty="0"/>
          </a:p>
          <a:p>
            <a:pPr algn="just"/>
            <a:r>
              <a:rPr lang="en-US" altLang="zh-CN" dirty="0" err="1"/>
              <a:t>i</a:t>
            </a:r>
            <a:r>
              <a:rPr lang="zh-CN" altLang="en-US" dirty="0"/>
              <a:t>个</a:t>
            </a:r>
            <a:r>
              <a:rPr lang="en-US" altLang="zh-CN" dirty="0"/>
              <a:t>VTP</a:t>
            </a:r>
            <a:r>
              <a:rPr lang="zh-CN" altLang="en-US" dirty="0"/>
              <a:t>的年龄和性别</a:t>
            </a:r>
          </a:p>
        </p:txBody>
      </p:sp>
    </p:spTree>
    <p:extLst>
      <p:ext uri="{BB962C8B-B14F-4D97-AF65-F5344CB8AC3E}">
        <p14:creationId xmlns:p14="http://schemas.microsoft.com/office/powerpoint/2010/main" val="409710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buFont typeface="+mj-lt"/>
              <a:buNone/>
            </a:pPr>
            <a:r>
              <a:rPr lang="zh-CN" altLang="en-US" b="1" i="0" dirty="0">
                <a:solidFill>
                  <a:srgbClr val="060607"/>
                </a:solidFill>
                <a:effectLst/>
                <a:latin typeface="-apple-system"/>
              </a:rPr>
              <a:t>输入层</a:t>
            </a:r>
            <a:r>
              <a:rPr lang="zh-CN" altLang="en-US" b="0" i="0" dirty="0">
                <a:solidFill>
                  <a:srgbClr val="060607"/>
                </a:solidFill>
                <a:effectLst/>
                <a:latin typeface="-apple-system"/>
              </a:rPr>
              <a:t>：接收原始的序列数据，如</a:t>
            </a:r>
            <a:r>
              <a:rPr lang="en-US" altLang="zh-CN" b="0" i="0" dirty="0">
                <a:solidFill>
                  <a:srgbClr val="060607"/>
                </a:solidFill>
                <a:effectLst/>
                <a:latin typeface="-apple-system"/>
              </a:rPr>
              <a:t>VTP</a:t>
            </a:r>
            <a:r>
              <a:rPr lang="zh-CN" altLang="en-US" b="0" i="0" dirty="0">
                <a:solidFill>
                  <a:srgbClr val="060607"/>
                </a:solidFill>
                <a:effectLst/>
                <a:latin typeface="-apple-system"/>
              </a:rPr>
              <a:t>在连续时间步的位置坐标。</a:t>
            </a:r>
            <a:endParaRPr lang="en-US" altLang="zh-CN" b="0" i="0" dirty="0">
              <a:solidFill>
                <a:srgbClr val="060607"/>
              </a:solidFill>
              <a:effectLst/>
              <a:latin typeface="-apple-system"/>
            </a:endParaRPr>
          </a:p>
          <a:p>
            <a:pPr algn="l">
              <a:buFont typeface="+mj-lt"/>
              <a:buNone/>
            </a:pPr>
            <a:r>
              <a:rPr lang="zh-CN" altLang="en-US" b="0" i="0" dirty="0">
                <a:solidFill>
                  <a:srgbClr val="060607"/>
                </a:solidFill>
                <a:effectLst/>
                <a:latin typeface="-apple-system"/>
              </a:rPr>
              <a:t>通过全连接层来特区特征向量</a:t>
            </a:r>
            <a:r>
              <a:rPr lang="zh-CN" altLang="en-US" dirty="0"/>
              <a:t>和维度转换的阶段，为后续的 </a:t>
            </a:r>
            <a:r>
              <a:rPr lang="en-US" altLang="zh-CN" dirty="0"/>
              <a:t>GRU </a:t>
            </a:r>
            <a:r>
              <a:rPr lang="zh-CN" altLang="en-US" dirty="0"/>
              <a:t>提供合适的输入</a:t>
            </a:r>
            <a:endParaRPr lang="en-US" altLang="zh-CN" b="0" i="0" dirty="0">
              <a:solidFill>
                <a:srgbClr val="060607"/>
              </a:solidFill>
              <a:effectLst/>
              <a:latin typeface="-apple-system"/>
            </a:endParaRPr>
          </a:p>
          <a:p>
            <a:pPr algn="l">
              <a:buFont typeface="+mj-lt"/>
              <a:buNone/>
            </a:pPr>
            <a:r>
              <a:rPr lang="zh-CN" altLang="en-US" b="0" i="0" dirty="0">
                <a:solidFill>
                  <a:srgbClr val="060607"/>
                </a:solidFill>
                <a:effectLst/>
                <a:latin typeface="-apple-system"/>
              </a:rPr>
              <a:t>输入</a:t>
            </a:r>
            <a:r>
              <a:rPr lang="en-US" altLang="zh-CN" b="0" i="0" dirty="0">
                <a:solidFill>
                  <a:srgbClr val="060607"/>
                </a:solidFill>
                <a:effectLst/>
                <a:latin typeface="-apple-system"/>
              </a:rPr>
              <a:t>GRU</a:t>
            </a:r>
            <a:r>
              <a:rPr lang="zh-CN" altLang="en-US" b="0" i="0" dirty="0">
                <a:solidFill>
                  <a:srgbClr val="060607"/>
                </a:solidFill>
                <a:effectLst/>
                <a:latin typeface="-apple-system"/>
              </a:rPr>
              <a:t>，捕捉时间序列中的长期依赖关系。</a:t>
            </a:r>
            <a:endParaRPr lang="en-US" altLang="zh-CN" b="0" i="0" dirty="0">
              <a:solidFill>
                <a:srgbClr val="060607"/>
              </a:solidFill>
              <a:effectLst/>
              <a:latin typeface="-apple-system"/>
            </a:endParaRPr>
          </a:p>
          <a:p>
            <a:pPr algn="l">
              <a:buFont typeface="+mj-lt"/>
              <a:buNone/>
            </a:pPr>
            <a:endParaRPr lang="en-US" altLang="zh-CN" b="0" i="0" dirty="0">
              <a:solidFill>
                <a:srgbClr val="060607"/>
              </a:solidFill>
              <a:effectLst/>
              <a:latin typeface="-apple-system"/>
            </a:endParaRPr>
          </a:p>
          <a:p>
            <a:pPr algn="l">
              <a:buFont typeface="+mj-lt"/>
              <a:buNone/>
            </a:pPr>
            <a:r>
              <a:rPr lang="zh-CN" altLang="en-US" dirty="0"/>
              <a:t>特征向量</a:t>
            </a:r>
            <a:endParaRPr lang="en-US" altLang="zh-CN" dirty="0"/>
          </a:p>
          <a:p>
            <a:pPr algn="just"/>
            <a:r>
              <a:rPr lang="zh-CN" altLang="en-US" dirty="0"/>
              <a:t>隐层的输出</a:t>
            </a:r>
            <a:endParaRPr lang="en-US" altLang="zh-CN" dirty="0"/>
          </a:p>
          <a:p>
            <a:pPr algn="just"/>
            <a:endParaRPr lang="zh-CN" altLang="en-US" dirty="0"/>
          </a:p>
        </p:txBody>
      </p:sp>
    </p:spTree>
    <p:extLst>
      <p:ext uri="{BB962C8B-B14F-4D97-AF65-F5344CB8AC3E}">
        <p14:creationId xmlns:p14="http://schemas.microsoft.com/office/powerpoint/2010/main" val="2573369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通过全连接层来特区特征向量</a:t>
            </a:r>
            <a:r>
              <a:rPr lang="zh-CN" altLang="en-US" dirty="0"/>
              <a:t>和维度转换的阶段，为后续的 </a:t>
            </a:r>
            <a:r>
              <a:rPr lang="en-US" altLang="zh-CN" dirty="0"/>
              <a:t>GRU </a:t>
            </a:r>
            <a:r>
              <a:rPr lang="zh-CN" altLang="en-US" dirty="0"/>
              <a:t>提供合适的输入</a:t>
            </a:r>
            <a:endParaRPr lang="en-US" altLang="zh-CN" dirty="0"/>
          </a:p>
          <a:p>
            <a:pPr algn="just"/>
            <a:endParaRPr lang="en-US" altLang="zh-CN" dirty="0"/>
          </a:p>
          <a:p>
            <a:pPr algn="just"/>
            <a:endParaRPr lang="en-US" altLang="zh-CN" dirty="0"/>
          </a:p>
          <a:p>
            <a:pPr algn="just"/>
            <a:r>
              <a:rPr lang="en-US" altLang="zh-CN" dirty="0"/>
              <a:t>Di</a:t>
            </a:r>
            <a:r>
              <a:rPr lang="zh-CN" altLang="en-US" dirty="0"/>
              <a:t>是</a:t>
            </a:r>
            <a:r>
              <a:rPr lang="en-US" altLang="zh-CN" dirty="0"/>
              <a:t>VTP</a:t>
            </a:r>
            <a:r>
              <a:rPr lang="zh-CN" altLang="en-US" dirty="0"/>
              <a:t>之间的相对距离，</a:t>
            </a:r>
            <a:r>
              <a:rPr lang="en-US" altLang="zh-CN" dirty="0"/>
              <a:t>Vi</a:t>
            </a:r>
            <a:r>
              <a:rPr lang="zh-CN" altLang="en-US" dirty="0"/>
              <a:t>就是</a:t>
            </a:r>
            <a:r>
              <a:rPr lang="en-US" altLang="zh-CN" dirty="0"/>
              <a:t>VTP</a:t>
            </a:r>
            <a:r>
              <a:rPr lang="zh-CN" altLang="en-US" dirty="0"/>
              <a:t>之间的相对速度；</a:t>
            </a:r>
            <a:r>
              <a:rPr lang="en-US" altLang="zh-CN" dirty="0"/>
              <a:t>VTP</a:t>
            </a:r>
            <a:r>
              <a:rPr lang="zh-CN" altLang="en-US" dirty="0"/>
              <a:t>与车辆</a:t>
            </a:r>
            <a:r>
              <a:rPr lang="en-US" altLang="zh-CN" dirty="0"/>
              <a:t>m</a:t>
            </a:r>
            <a:r>
              <a:rPr lang="zh-CN" altLang="en-US" dirty="0"/>
              <a:t>的相对距离和速度；</a:t>
            </a:r>
            <a:r>
              <a:rPr lang="en-US" altLang="zh-CN" dirty="0"/>
              <a:t>R</a:t>
            </a:r>
            <a:r>
              <a:rPr lang="zh-CN" altLang="en-US" dirty="0"/>
              <a:t>就是六个向量组成的特征向量</a:t>
            </a:r>
          </a:p>
        </p:txBody>
      </p:sp>
    </p:spTree>
    <p:extLst>
      <p:ext uri="{BB962C8B-B14F-4D97-AF65-F5344CB8AC3E}">
        <p14:creationId xmlns:p14="http://schemas.microsoft.com/office/powerpoint/2010/main" val="4289542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56C6A3C-E355-49F6-BC5A-FC14D9F89ED7}" type="datetime1">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D2FA34-3331-43EB-8D25-5E71EBC8F04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封面页">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B9F953A-E7E4-5765-D51F-BB879B4C175A}"/>
              </a:ext>
            </a:extLst>
          </p:cNvPr>
          <p:cNvSpPr>
            <a:spLocks noGrp="1"/>
          </p:cNvSpPr>
          <p:nvPr>
            <p:ph type="dt" sz="half" idx="10"/>
          </p:nvPr>
        </p:nvSpPr>
        <p:spPr/>
        <p:txBody>
          <a:bodyPr/>
          <a:lstStyle/>
          <a:p>
            <a:fld id="{6B9B7B9E-9C8D-423F-9D0F-BCEE280F71F7}"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5770DC39-A8E5-CE05-8F7C-D57D88F1F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C5FEA2-01F5-BA8F-C1D0-BB5BD07669F4}"/>
              </a:ext>
            </a:extLst>
          </p:cNvPr>
          <p:cNvSpPr>
            <a:spLocks noGrp="1"/>
          </p:cNvSpPr>
          <p:nvPr>
            <p:ph type="sldNum" sz="quarter" idx="12"/>
          </p:nvPr>
        </p:nvSpPr>
        <p:spPr/>
        <p:txBody>
          <a:bodyPr/>
          <a:lstStyle/>
          <a:p>
            <a:fld id="{90DB8552-0204-45E1-8C81-68DBA02E28B0}" type="slidenum">
              <a:rPr lang="zh-CN" altLang="en-US" smtClean="0"/>
              <a:t>‹#›</a:t>
            </a:fld>
            <a:endParaRPr lang="zh-CN" altLang="en-US"/>
          </a:p>
        </p:txBody>
      </p:sp>
    </p:spTree>
    <p:extLst>
      <p:ext uri="{BB962C8B-B14F-4D97-AF65-F5344CB8AC3E}">
        <p14:creationId xmlns:p14="http://schemas.microsoft.com/office/powerpoint/2010/main" val="349751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9F4C1E-F207-4F82-9245-8984E1189D29}" type="slidenum">
              <a:rPr lang="zh-CN" altLang="en-US" smtClean="0"/>
              <a:t>‹#›</a:t>
            </a:fld>
            <a:endParaRPr lang="zh-CN" altLang="en-US"/>
          </a:p>
        </p:txBody>
      </p:sp>
      <p:grpSp>
        <p:nvGrpSpPr>
          <p:cNvPr id="78" name="组合 77"/>
          <p:cNvGrpSpPr/>
          <p:nvPr userDrawn="1"/>
        </p:nvGrpSpPr>
        <p:grpSpPr>
          <a:xfrm>
            <a:off x="544118" y="355712"/>
            <a:ext cx="354010" cy="354010"/>
            <a:chOff x="2233218" y="4210450"/>
            <a:chExt cx="354010" cy="354010"/>
          </a:xfrm>
        </p:grpSpPr>
        <p:sp>
          <p:nvSpPr>
            <p:cNvPr id="79" name="矩形: 圆角 78"/>
            <p:cNvSpPr/>
            <p:nvPr/>
          </p:nvSpPr>
          <p:spPr>
            <a:xfrm>
              <a:off x="2233218" y="4210450"/>
              <a:ext cx="330200" cy="3302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圆角 79"/>
            <p:cNvSpPr/>
            <p:nvPr/>
          </p:nvSpPr>
          <p:spPr>
            <a:xfrm>
              <a:off x="2257028" y="4234260"/>
              <a:ext cx="330200" cy="3302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2" name="直接连接符 81"/>
          <p:cNvCxnSpPr/>
          <p:nvPr userDrawn="1"/>
        </p:nvCxnSpPr>
        <p:spPr>
          <a:xfrm>
            <a:off x="241300" y="901700"/>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文本占位符 84"/>
          <p:cNvSpPr>
            <a:spLocks noGrp="1"/>
          </p:cNvSpPr>
          <p:nvPr>
            <p:ph type="body" sz="quarter" idx="13"/>
          </p:nvPr>
        </p:nvSpPr>
        <p:spPr>
          <a:xfrm>
            <a:off x="1029156" y="335402"/>
            <a:ext cx="5295900" cy="469897"/>
          </a:xfrm>
        </p:spPr>
        <p:txBody>
          <a:bodyPr wrap="square"/>
          <a:lstStyle>
            <a:lvl1pPr marL="0" indent="0">
              <a:buNone/>
              <a:defRPr b="1">
                <a:latin typeface="+mj-ea"/>
                <a:ea typeface="+mj-ea"/>
              </a:defRPr>
            </a:lvl1pPr>
            <a:lvl2pPr>
              <a:defRPr b="1">
                <a:latin typeface="+mj-ea"/>
                <a:ea typeface="+mj-ea"/>
              </a:defRPr>
            </a:lvl2pPr>
            <a:lvl3pPr>
              <a:defRPr b="1">
                <a:latin typeface="+mj-ea"/>
                <a:ea typeface="+mj-ea"/>
              </a:defRPr>
            </a:lvl3pPr>
            <a:lvl4pPr>
              <a:defRPr b="1">
                <a:latin typeface="+mj-ea"/>
                <a:ea typeface="+mj-ea"/>
              </a:defRPr>
            </a:lvl4pPr>
            <a:lvl5pPr>
              <a:defRPr b="1">
                <a:latin typeface="+mj-ea"/>
                <a:ea typeface="+mj-ea"/>
              </a:defRPr>
            </a:lvl5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2CD966-4A08-4DBF-BB5B-682841691DE4}" type="datetimeFigureOut">
              <a:rPr lang="zh-CN" altLang="en-US" smtClean="0"/>
              <a:t>2024/10/23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9F4C1E-F207-4F82-9245-8984E1189D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CD966-4A08-4DBF-BB5B-682841691DE4}" type="datetimeFigureOut">
              <a:rPr lang="zh-CN" altLang="en-US" smtClean="0"/>
              <a:t>2024/10/23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F4C1E-F207-4F82-9245-8984E1189D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3.png"/><Relationship Id="rId7" Type="http://schemas.openxmlformats.org/officeDocument/2006/relationships/image" Target="../media/image15.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oleObject" Target="../embeddings/oleObject2.bin"/><Relationship Id="rId11" Type="http://schemas.openxmlformats.org/officeDocument/2006/relationships/image" Target="../media/image18.png"/><Relationship Id="rId5" Type="http://schemas.openxmlformats.org/officeDocument/2006/relationships/image" Target="../media/image14.wmf"/><Relationship Id="rId10" Type="http://schemas.openxmlformats.org/officeDocument/2006/relationships/image" Target="../media/image17.png"/><Relationship Id="rId4" Type="http://schemas.openxmlformats.org/officeDocument/2006/relationships/oleObject" Target="../embeddings/oleObject1.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88118" y="2853833"/>
            <a:ext cx="8626079" cy="769441"/>
          </a:xfrm>
          <a:prstGeom prst="rect">
            <a:avLst/>
          </a:prstGeom>
          <a:noFill/>
        </p:spPr>
        <p:txBody>
          <a:bodyPr wrap="square" rtlCol="0">
            <a:spAutoFit/>
          </a:bodyPr>
          <a:lstStyle/>
          <a:p>
            <a:pPr algn="ctr"/>
            <a:r>
              <a:rPr lang="zh-CN" altLang="en-US" sz="4400" b="1" spc="300" dirty="0">
                <a:solidFill>
                  <a:schemeClr val="accent1"/>
                </a:solidFill>
                <a:latin typeface="+mj-ea"/>
                <a:ea typeface="+mj-ea"/>
              </a:rPr>
              <a:t>组会报告</a:t>
            </a:r>
            <a:endParaRPr sz="4400" b="1" spc="300" dirty="0">
              <a:solidFill>
                <a:schemeClr val="accent1"/>
              </a:solidFill>
              <a:latin typeface="+mj-ea"/>
              <a:ea typeface="+mj-ea"/>
            </a:endParaRPr>
          </a:p>
        </p:txBody>
      </p:sp>
      <p:cxnSp>
        <p:nvCxnSpPr>
          <p:cNvPr id="8" name="直接连接符 7"/>
          <p:cNvCxnSpPr/>
          <p:nvPr/>
        </p:nvCxnSpPr>
        <p:spPr>
          <a:xfrm>
            <a:off x="1585912" y="3619446"/>
            <a:ext cx="9020175" cy="0"/>
          </a:xfrm>
          <a:prstGeom prst="line">
            <a:avLst/>
          </a:prstGeom>
          <a:ln>
            <a:gradFill flip="none" rotWithShape="1">
              <a:gsLst>
                <a:gs pos="50000">
                  <a:schemeClr val="accent1"/>
                </a:gs>
                <a:gs pos="0">
                  <a:schemeClr val="accent1">
                    <a:alpha val="0"/>
                  </a:schemeClr>
                </a:gs>
                <a:gs pos="100000">
                  <a:schemeClr val="accent1">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teacher-reading-a-book-sitting-behind-his-desk_42916"/>
          <p:cNvSpPr/>
          <p:nvPr/>
        </p:nvSpPr>
        <p:spPr>
          <a:xfrm>
            <a:off x="8652928" y="5954271"/>
            <a:ext cx="254929" cy="254882"/>
          </a:xfrm>
          <a:custGeom>
            <a:avLst/>
            <a:gdLst>
              <a:gd name="T0" fmla="*/ 5601 w 11203"/>
              <a:gd name="T1" fmla="*/ 0 h 11202"/>
              <a:gd name="T2" fmla="*/ 0 w 11203"/>
              <a:gd name="T3" fmla="*/ 5601 h 11202"/>
              <a:gd name="T4" fmla="*/ 5603 w 11203"/>
              <a:gd name="T5" fmla="*/ 11202 h 11202"/>
              <a:gd name="T6" fmla="*/ 11203 w 11203"/>
              <a:gd name="T7" fmla="*/ 5601 h 11202"/>
              <a:gd name="T8" fmla="*/ 5601 w 11203"/>
              <a:gd name="T9" fmla="*/ 0 h 11202"/>
              <a:gd name="T10" fmla="*/ 8403 w 11203"/>
              <a:gd name="T11" fmla="*/ 6218 h 11202"/>
              <a:gd name="T12" fmla="*/ 5429 w 11203"/>
              <a:gd name="T13" fmla="*/ 6218 h 11202"/>
              <a:gd name="T14" fmla="*/ 5250 w 11203"/>
              <a:gd name="T15" fmla="*/ 6182 h 11202"/>
              <a:gd name="T16" fmla="*/ 4970 w 11203"/>
              <a:gd name="T17" fmla="*/ 5760 h 11202"/>
              <a:gd name="T18" fmla="*/ 4970 w 11203"/>
              <a:gd name="T19" fmla="*/ 2786 h 11202"/>
              <a:gd name="T20" fmla="*/ 5429 w 11203"/>
              <a:gd name="T21" fmla="*/ 2327 h 11202"/>
              <a:gd name="T22" fmla="*/ 5889 w 11203"/>
              <a:gd name="T23" fmla="*/ 2786 h 11202"/>
              <a:gd name="T24" fmla="*/ 5889 w 11203"/>
              <a:gd name="T25" fmla="*/ 5301 h 11202"/>
              <a:gd name="T26" fmla="*/ 8404 w 11203"/>
              <a:gd name="T27" fmla="*/ 5301 h 11202"/>
              <a:gd name="T28" fmla="*/ 8863 w 11203"/>
              <a:gd name="T29" fmla="*/ 5760 h 11202"/>
              <a:gd name="T30" fmla="*/ 8403 w 11203"/>
              <a:gd name="T31" fmla="*/ 6218 h 1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03" h="11202">
                <a:moveTo>
                  <a:pt x="5601" y="0"/>
                </a:moveTo>
                <a:cubicBezTo>
                  <a:pt x="2507" y="0"/>
                  <a:pt x="0" y="2507"/>
                  <a:pt x="0" y="5601"/>
                </a:cubicBezTo>
                <a:cubicBezTo>
                  <a:pt x="0" y="8695"/>
                  <a:pt x="2509" y="11202"/>
                  <a:pt x="5603" y="11202"/>
                </a:cubicBezTo>
                <a:cubicBezTo>
                  <a:pt x="8695" y="11202"/>
                  <a:pt x="11203" y="8695"/>
                  <a:pt x="11203" y="5601"/>
                </a:cubicBezTo>
                <a:cubicBezTo>
                  <a:pt x="11203" y="2507"/>
                  <a:pt x="8695" y="0"/>
                  <a:pt x="5601" y="0"/>
                </a:cubicBezTo>
                <a:close/>
                <a:moveTo>
                  <a:pt x="8403" y="6218"/>
                </a:moveTo>
                <a:lnTo>
                  <a:pt x="5429" y="6218"/>
                </a:lnTo>
                <a:cubicBezTo>
                  <a:pt x="5366" y="6218"/>
                  <a:pt x="5305" y="6206"/>
                  <a:pt x="5250" y="6182"/>
                </a:cubicBezTo>
                <a:cubicBezTo>
                  <a:pt x="5085" y="6112"/>
                  <a:pt x="4970" y="5950"/>
                  <a:pt x="4970" y="5760"/>
                </a:cubicBezTo>
                <a:lnTo>
                  <a:pt x="4970" y="2786"/>
                </a:lnTo>
                <a:cubicBezTo>
                  <a:pt x="4970" y="2532"/>
                  <a:pt x="5175" y="2327"/>
                  <a:pt x="5429" y="2327"/>
                </a:cubicBezTo>
                <a:cubicBezTo>
                  <a:pt x="5683" y="2327"/>
                  <a:pt x="5889" y="2532"/>
                  <a:pt x="5889" y="2786"/>
                </a:cubicBezTo>
                <a:lnTo>
                  <a:pt x="5889" y="5301"/>
                </a:lnTo>
                <a:lnTo>
                  <a:pt x="8404" y="5301"/>
                </a:lnTo>
                <a:cubicBezTo>
                  <a:pt x="8657" y="5301"/>
                  <a:pt x="8863" y="5506"/>
                  <a:pt x="8863" y="5760"/>
                </a:cubicBezTo>
                <a:cubicBezTo>
                  <a:pt x="8863" y="6013"/>
                  <a:pt x="8656" y="6218"/>
                  <a:pt x="8403" y="62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bg1"/>
              </a:solidFill>
            </a:endParaRPr>
          </a:p>
        </p:txBody>
      </p:sp>
      <p:sp>
        <p:nvSpPr>
          <p:cNvPr id="91" name="文本框 90"/>
          <p:cNvSpPr txBox="1"/>
          <p:nvPr/>
        </p:nvSpPr>
        <p:spPr>
          <a:xfrm>
            <a:off x="8988199" y="5897046"/>
            <a:ext cx="1980029" cy="369332"/>
          </a:xfrm>
          <a:prstGeom prst="rect">
            <a:avLst/>
          </a:prstGeom>
          <a:noFill/>
        </p:spPr>
        <p:txBody>
          <a:bodyPr wrap="none" rtlCol="0">
            <a:spAutoFit/>
          </a:bodyPr>
          <a:lstStyle/>
          <a:p>
            <a:r>
              <a:rPr lang="zh-CN" altLang="en-US" dirty="0">
                <a:solidFill>
                  <a:schemeClr val="bg1"/>
                </a:solidFill>
                <a:latin typeface="+mn-ea"/>
              </a:rPr>
              <a:t>日期：</a:t>
            </a:r>
            <a:r>
              <a:rPr lang="en-US" altLang="zh-CN" dirty="0">
                <a:solidFill>
                  <a:schemeClr val="bg1"/>
                </a:solidFill>
                <a:latin typeface="+mn-ea"/>
              </a:rPr>
              <a:t>2024.10.23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注意力模块</a:t>
            </a:r>
          </a:p>
        </p:txBody>
      </p:sp>
      <p:pic>
        <p:nvPicPr>
          <p:cNvPr id="2" name="图片 1">
            <a:extLst>
              <a:ext uri="{FF2B5EF4-FFF2-40B4-BE49-F238E27FC236}">
                <a16:creationId xmlns:a16="http://schemas.microsoft.com/office/drawing/2014/main" id="{D701FC18-FEF7-9933-618C-D1132C1EB9EE}"/>
              </a:ext>
            </a:extLst>
          </p:cNvPr>
          <p:cNvPicPr>
            <a:picLocks noChangeAspect="1"/>
          </p:cNvPicPr>
          <p:nvPr/>
        </p:nvPicPr>
        <p:blipFill>
          <a:blip r:embed="rId3"/>
          <a:stretch>
            <a:fillRect/>
          </a:stretch>
        </p:blipFill>
        <p:spPr>
          <a:xfrm>
            <a:off x="624725" y="1136891"/>
            <a:ext cx="6104762" cy="4895238"/>
          </a:xfrm>
          <a:prstGeom prst="rect">
            <a:avLst/>
          </a:prstGeom>
        </p:spPr>
      </p:pic>
      <p:sp>
        <p:nvSpPr>
          <p:cNvPr id="4" name="文本框 3">
            <a:extLst>
              <a:ext uri="{FF2B5EF4-FFF2-40B4-BE49-F238E27FC236}">
                <a16:creationId xmlns:a16="http://schemas.microsoft.com/office/drawing/2014/main" id="{56E7F93D-0B26-2B20-FF3C-B61E93CB2BE5}"/>
              </a:ext>
            </a:extLst>
          </p:cNvPr>
          <p:cNvSpPr txBox="1"/>
          <p:nvPr/>
        </p:nvSpPr>
        <p:spPr>
          <a:xfrm>
            <a:off x="7290319" y="1188098"/>
            <a:ext cx="3315477" cy="2862322"/>
          </a:xfrm>
          <a:prstGeom prst="rect">
            <a:avLst/>
          </a:prstGeom>
          <a:noFill/>
        </p:spPr>
        <p:txBody>
          <a:bodyPr wrap="square" rtlCol="0">
            <a:spAutoFit/>
          </a:bodyPr>
          <a:lstStyle/>
          <a:p>
            <a:r>
              <a:rPr lang="zh-CN" altLang="en-US" dirty="0"/>
              <a:t>特征向量   在不同的时间经</a:t>
            </a:r>
            <a:r>
              <a:rPr lang="zh-CN" altLang="en-US" b="0" i="0" dirty="0">
                <a:solidFill>
                  <a:srgbClr val="1D2129"/>
                </a:solidFill>
                <a:effectLst/>
                <a:latin typeface="Lato" panose="020F0502020204030203" pitchFamily="34" charset="0"/>
              </a:rPr>
              <a:t>过 </a:t>
            </a:r>
            <a:r>
              <a:rPr lang="en-US" altLang="zh-CN" b="0" i="0" dirty="0" err="1">
                <a:solidFill>
                  <a:srgbClr val="1D2129"/>
                </a:solidFill>
                <a:effectLst/>
                <a:latin typeface="Lato" panose="020F0502020204030203" pitchFamily="34" charset="0"/>
              </a:rPr>
              <a:t>softmax</a:t>
            </a:r>
            <a:r>
              <a:rPr lang="en-US" altLang="zh-CN" b="0" i="0" dirty="0">
                <a:solidFill>
                  <a:srgbClr val="1D2129"/>
                </a:solidFill>
                <a:effectLst/>
                <a:latin typeface="Lato" panose="020F0502020204030203" pitchFamily="34" charset="0"/>
              </a:rPr>
              <a:t> </a:t>
            </a:r>
            <a:r>
              <a:rPr lang="zh-CN" altLang="en-US" b="0" i="0" dirty="0">
                <a:solidFill>
                  <a:srgbClr val="1D2129"/>
                </a:solidFill>
                <a:effectLst/>
                <a:latin typeface="Lato" panose="020F0502020204030203" pitchFamily="34" charset="0"/>
              </a:rPr>
              <a:t>层对多层感知器</a:t>
            </a:r>
            <a:r>
              <a:rPr lang="en-US" altLang="zh-CN" b="0" i="0" dirty="0">
                <a:solidFill>
                  <a:srgbClr val="1D2129"/>
                </a:solidFill>
                <a:effectLst/>
                <a:latin typeface="Lato" panose="020F0502020204030203" pitchFamily="34" charset="0"/>
              </a:rPr>
              <a:t>MLP</a:t>
            </a:r>
            <a:r>
              <a:rPr lang="zh-CN" altLang="en-US" b="0" i="0" dirty="0">
                <a:solidFill>
                  <a:srgbClr val="1D2129"/>
                </a:solidFill>
                <a:effectLst/>
                <a:latin typeface="Lato" panose="020F0502020204030203" pitchFamily="34" charset="0"/>
              </a:rPr>
              <a:t>的输出进行归一化得到</a:t>
            </a:r>
            <a:r>
              <a:rPr lang="zh-CN" altLang="en-US" dirty="0">
                <a:solidFill>
                  <a:srgbClr val="1D2129"/>
                </a:solidFill>
                <a:latin typeface="Lato" panose="020F0502020204030203" pitchFamily="34" charset="0"/>
              </a:rPr>
              <a:t>注意力分数      ，每一</a:t>
            </a:r>
            <a:r>
              <a:rPr lang="zh-CN" altLang="en-US" b="0" i="0" dirty="0">
                <a:solidFill>
                  <a:srgbClr val="060607"/>
                </a:solidFill>
                <a:effectLst/>
                <a:latin typeface="-apple-system"/>
              </a:rPr>
              <a:t>个特征向量与其对应的注意力分数相乘，然后对所有特征向量进行加权求和，得到交互特征        ，将其送入</a:t>
            </a:r>
            <a:r>
              <a:rPr lang="en-US" altLang="zh-CN" b="0" i="0" dirty="0">
                <a:solidFill>
                  <a:srgbClr val="060607"/>
                </a:solidFill>
                <a:effectLst/>
                <a:latin typeface="-apple-system"/>
              </a:rPr>
              <a:t>FC</a:t>
            </a:r>
            <a:r>
              <a:rPr lang="zh-CN" altLang="en-US" dirty="0">
                <a:solidFill>
                  <a:srgbClr val="060607"/>
                </a:solidFill>
                <a:latin typeface="-apple-system"/>
              </a:rPr>
              <a:t>后对</a:t>
            </a:r>
            <a:r>
              <a:rPr lang="en-US" altLang="zh-CN" dirty="0">
                <a:solidFill>
                  <a:srgbClr val="060607"/>
                </a:solidFill>
                <a:latin typeface="-apple-system"/>
              </a:rPr>
              <a:t>VTP</a:t>
            </a:r>
            <a:r>
              <a:rPr lang="zh-CN" altLang="en-US" dirty="0">
                <a:solidFill>
                  <a:srgbClr val="060607"/>
                </a:solidFill>
                <a:latin typeface="-apple-system"/>
              </a:rPr>
              <a:t>的下一时间布的轨迹进行预测。</a:t>
            </a:r>
            <a:endParaRPr lang="en-US" altLang="zh-CN" b="0" i="0" dirty="0">
              <a:solidFill>
                <a:srgbClr val="1D2129"/>
              </a:solidFill>
              <a:effectLst/>
              <a:latin typeface="Lato" panose="020F0502020204030203" pitchFamily="34" charset="0"/>
            </a:endParaRPr>
          </a:p>
          <a:p>
            <a:r>
              <a:rPr lang="zh-CN" altLang="en-US" b="0" i="0" dirty="0">
                <a:solidFill>
                  <a:srgbClr val="1D2129"/>
                </a:solidFill>
                <a:effectLst/>
                <a:latin typeface="Lato" panose="020F0502020204030203" pitchFamily="34" charset="0"/>
              </a:rPr>
              <a:t>     </a:t>
            </a:r>
            <a:endParaRPr lang="en-US" altLang="zh-CN" b="0" i="0" dirty="0">
              <a:solidFill>
                <a:srgbClr val="1D2129"/>
              </a:solidFill>
              <a:effectLst/>
              <a:latin typeface="Lato" panose="020F0502020204030203" pitchFamily="34" charset="0"/>
            </a:endParaRPr>
          </a:p>
        </p:txBody>
      </p:sp>
      <p:graphicFrame>
        <p:nvGraphicFramePr>
          <p:cNvPr id="5" name="对象 4">
            <a:extLst>
              <a:ext uri="{FF2B5EF4-FFF2-40B4-BE49-F238E27FC236}">
                <a16:creationId xmlns:a16="http://schemas.microsoft.com/office/drawing/2014/main" id="{3F087D8A-79AC-9CF9-2225-7DFB48F523EF}"/>
              </a:ext>
            </a:extLst>
          </p:cNvPr>
          <p:cNvGraphicFramePr>
            <a:graphicFrameLocks noChangeAspect="1"/>
          </p:cNvGraphicFramePr>
          <p:nvPr>
            <p:extLst>
              <p:ext uri="{D42A27DB-BD31-4B8C-83A1-F6EECF244321}">
                <p14:modId xmlns:p14="http://schemas.microsoft.com/office/powerpoint/2010/main" val="685359600"/>
              </p:ext>
            </p:extLst>
          </p:nvPr>
        </p:nvGraphicFramePr>
        <p:xfrm>
          <a:off x="7845749" y="1976860"/>
          <a:ext cx="314325" cy="822325"/>
        </p:xfrm>
        <a:graphic>
          <a:graphicData uri="http://schemas.openxmlformats.org/presentationml/2006/ole">
            <mc:AlternateContent xmlns:mc="http://schemas.openxmlformats.org/markup-compatibility/2006">
              <mc:Choice xmlns:v="urn:schemas-microsoft-com:vml" Requires="v">
                <p:oleObj name="Equation" r:id="rId4" imgW="164880" imgH="431640" progId="Equation.DSMT4">
                  <p:embed/>
                </p:oleObj>
              </mc:Choice>
              <mc:Fallback>
                <p:oleObj name="Equation" r:id="rId4" imgW="164880" imgH="431640" progId="Equation.DSMT4">
                  <p:embed/>
                  <p:pic>
                    <p:nvPicPr>
                      <p:cNvPr id="0" name=""/>
                      <p:cNvPicPr/>
                      <p:nvPr/>
                    </p:nvPicPr>
                    <p:blipFill>
                      <a:blip r:embed="rId5"/>
                      <a:stretch>
                        <a:fillRect/>
                      </a:stretch>
                    </p:blipFill>
                    <p:spPr>
                      <a:xfrm>
                        <a:off x="7845749" y="1976860"/>
                        <a:ext cx="314325" cy="82232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B329CB19-9305-3EC4-E79D-514887F233D2}"/>
              </a:ext>
            </a:extLst>
          </p:cNvPr>
          <p:cNvGraphicFramePr>
            <a:graphicFrameLocks noChangeAspect="1"/>
          </p:cNvGraphicFramePr>
          <p:nvPr>
            <p:extLst>
              <p:ext uri="{D42A27DB-BD31-4B8C-83A1-F6EECF244321}">
                <p14:modId xmlns:p14="http://schemas.microsoft.com/office/powerpoint/2010/main" val="2679985601"/>
              </p:ext>
            </p:extLst>
          </p:nvPr>
        </p:nvGraphicFramePr>
        <p:xfrm>
          <a:off x="8248520" y="1188098"/>
          <a:ext cx="310761" cy="577128"/>
        </p:xfrm>
        <a:graphic>
          <a:graphicData uri="http://schemas.openxmlformats.org/presentationml/2006/ole">
            <mc:AlternateContent xmlns:mc="http://schemas.openxmlformats.org/markup-compatibility/2006">
              <mc:Choice xmlns:v="urn:schemas-microsoft-com:vml" Requires="v">
                <p:oleObj name="Equation" r:id="rId6" imgW="177480" imgH="330120" progId="Equation.DSMT4">
                  <p:embed/>
                </p:oleObj>
              </mc:Choice>
              <mc:Fallback>
                <p:oleObj name="Equation" r:id="rId6" imgW="177480" imgH="330120" progId="Equation.DSMT4">
                  <p:embed/>
                  <p:pic>
                    <p:nvPicPr>
                      <p:cNvPr id="0" name=""/>
                      <p:cNvPicPr/>
                      <p:nvPr/>
                    </p:nvPicPr>
                    <p:blipFill>
                      <a:blip r:embed="rId7"/>
                      <a:stretch>
                        <a:fillRect/>
                      </a:stretch>
                    </p:blipFill>
                    <p:spPr>
                      <a:xfrm>
                        <a:off x="8248520" y="1188098"/>
                        <a:ext cx="310761" cy="57712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727AC80-410B-0D54-FE3A-9B610773CCB6}"/>
              </a:ext>
            </a:extLst>
          </p:cNvPr>
          <p:cNvGraphicFramePr>
            <a:graphicFrameLocks noChangeAspect="1"/>
          </p:cNvGraphicFramePr>
          <p:nvPr>
            <p:extLst>
              <p:ext uri="{D42A27DB-BD31-4B8C-83A1-F6EECF244321}">
                <p14:modId xmlns:p14="http://schemas.microsoft.com/office/powerpoint/2010/main" val="1794601673"/>
              </p:ext>
            </p:extLst>
          </p:nvPr>
        </p:nvGraphicFramePr>
        <p:xfrm>
          <a:off x="8751369" y="2799185"/>
          <a:ext cx="421044" cy="470579"/>
        </p:xfrm>
        <a:graphic>
          <a:graphicData uri="http://schemas.openxmlformats.org/presentationml/2006/ole">
            <mc:AlternateContent xmlns:mc="http://schemas.openxmlformats.org/markup-compatibility/2006">
              <mc:Choice xmlns:v="urn:schemas-microsoft-com:vml" Requires="v">
                <p:oleObj name="Equation" r:id="rId8" imgW="215640" imgH="241200" progId="Equation.DSMT4">
                  <p:embed/>
                </p:oleObj>
              </mc:Choice>
              <mc:Fallback>
                <p:oleObj name="Equation" r:id="rId8" imgW="215640" imgH="241200" progId="Equation.DSMT4">
                  <p:embed/>
                  <p:pic>
                    <p:nvPicPr>
                      <p:cNvPr id="0" name=""/>
                      <p:cNvPicPr/>
                      <p:nvPr/>
                    </p:nvPicPr>
                    <p:blipFill>
                      <a:blip r:embed="rId9"/>
                      <a:stretch>
                        <a:fillRect/>
                      </a:stretch>
                    </p:blipFill>
                    <p:spPr>
                      <a:xfrm>
                        <a:off x="8751369" y="2799185"/>
                        <a:ext cx="421044" cy="470579"/>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14ECFED6-4565-28BE-E47D-1D91BEEE7D6E}"/>
              </a:ext>
            </a:extLst>
          </p:cNvPr>
          <p:cNvPicPr>
            <a:picLocks noChangeAspect="1"/>
          </p:cNvPicPr>
          <p:nvPr/>
        </p:nvPicPr>
        <p:blipFill>
          <a:blip r:embed="rId10"/>
          <a:stretch>
            <a:fillRect/>
          </a:stretch>
        </p:blipFill>
        <p:spPr>
          <a:xfrm>
            <a:off x="7334101" y="5543590"/>
            <a:ext cx="2276190" cy="647619"/>
          </a:xfrm>
          <a:prstGeom prst="rect">
            <a:avLst/>
          </a:prstGeom>
        </p:spPr>
      </p:pic>
      <p:pic>
        <p:nvPicPr>
          <p:cNvPr id="9" name="图片 8">
            <a:extLst>
              <a:ext uri="{FF2B5EF4-FFF2-40B4-BE49-F238E27FC236}">
                <a16:creationId xmlns:a16="http://schemas.microsoft.com/office/drawing/2014/main" id="{D2EB3E70-39B3-DE1B-4A65-4F421DD09C1C}"/>
              </a:ext>
            </a:extLst>
          </p:cNvPr>
          <p:cNvPicPr>
            <a:picLocks noChangeAspect="1"/>
          </p:cNvPicPr>
          <p:nvPr/>
        </p:nvPicPr>
        <p:blipFill>
          <a:blip r:embed="rId11"/>
          <a:stretch>
            <a:fillRect/>
          </a:stretch>
        </p:blipFill>
        <p:spPr>
          <a:xfrm>
            <a:off x="7220577" y="4224839"/>
            <a:ext cx="3809524" cy="1076190"/>
          </a:xfrm>
          <a:prstGeom prst="rect">
            <a:avLst/>
          </a:prstGeom>
        </p:spPr>
      </p:pic>
    </p:spTree>
    <p:extLst>
      <p:ext uri="{BB962C8B-B14F-4D97-AF65-F5344CB8AC3E}">
        <p14:creationId xmlns:p14="http://schemas.microsoft.com/office/powerpoint/2010/main" val="2393905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6" y="335402"/>
            <a:ext cx="9576640" cy="469897"/>
          </a:xfrm>
        </p:spPr>
        <p:txBody>
          <a:bodyPr>
            <a:normAutofit lnSpcReduction="10000"/>
          </a:bodyPr>
          <a:lstStyle/>
          <a:p>
            <a:r>
              <a:rPr lang="zh-CN" altLang="en-US" dirty="0"/>
              <a:t>用于 </a:t>
            </a:r>
            <a:r>
              <a:rPr lang="en-US" altLang="zh-CN" dirty="0"/>
              <a:t>VTP </a:t>
            </a:r>
            <a:r>
              <a:rPr lang="zh-CN" altLang="en-US" dirty="0"/>
              <a:t>轨迹预测的 </a:t>
            </a:r>
            <a:r>
              <a:rPr lang="en-US" altLang="zh-CN" dirty="0"/>
              <a:t>ASFM</a:t>
            </a:r>
            <a:endParaRPr lang="zh-CN" altLang="en-US" dirty="0"/>
          </a:p>
        </p:txBody>
      </p:sp>
      <p:sp>
        <p:nvSpPr>
          <p:cNvPr id="3" name="文本框 2">
            <a:extLst>
              <a:ext uri="{FF2B5EF4-FFF2-40B4-BE49-F238E27FC236}">
                <a16:creationId xmlns:a16="http://schemas.microsoft.com/office/drawing/2014/main" id="{088F923F-81EB-E9C1-F1AF-67C6C32609A3}"/>
              </a:ext>
            </a:extLst>
          </p:cNvPr>
          <p:cNvSpPr txBox="1"/>
          <p:nvPr/>
        </p:nvSpPr>
        <p:spPr>
          <a:xfrm>
            <a:off x="1402702" y="1729273"/>
            <a:ext cx="9386596" cy="3170099"/>
          </a:xfrm>
          <a:prstGeom prst="rect">
            <a:avLst/>
          </a:prstGeom>
          <a:noFill/>
        </p:spPr>
        <p:txBody>
          <a:bodyPr wrap="square" rtlCol="0">
            <a:spAutoFit/>
          </a:bodyPr>
          <a:lstStyle/>
          <a:p>
            <a:pPr algn="l"/>
            <a:r>
              <a:rPr lang="en-US" altLang="zh-CN" sz="2000" i="0" dirty="0">
                <a:solidFill>
                  <a:srgbClr val="060607"/>
                </a:solidFill>
                <a:effectLst/>
                <a:highlight>
                  <a:srgbClr val="FFFFFF"/>
                </a:highlight>
                <a:latin typeface="-apple-system"/>
              </a:rPr>
              <a:t>ASFM </a:t>
            </a:r>
            <a:r>
              <a:rPr lang="zh-CN" altLang="en-US" sz="2000" i="0" dirty="0">
                <a:solidFill>
                  <a:srgbClr val="060607"/>
                </a:solidFill>
                <a:effectLst/>
                <a:highlight>
                  <a:srgbClr val="FFFFFF"/>
                </a:highlight>
                <a:latin typeface="-apple-system"/>
              </a:rPr>
              <a:t>是一个基于社会心理学的模型，</a:t>
            </a:r>
            <a:r>
              <a:rPr lang="zh-CN" altLang="en-US" sz="2000" b="0" i="0" dirty="0">
                <a:solidFill>
                  <a:srgbClr val="1D2129"/>
                </a:solidFill>
                <a:effectLst/>
                <a:latin typeface="Lato" panose="020F0502020204030203" pitchFamily="34" charset="0"/>
              </a:rPr>
              <a:t>它考虑了人行横道边界和交通信号灯的影响。此外，它还考虑了行人</a:t>
            </a:r>
            <a:r>
              <a:rPr lang="en-US" altLang="zh-CN" sz="2000" b="0" i="0" dirty="0">
                <a:solidFill>
                  <a:srgbClr val="1D2129"/>
                </a:solidFill>
                <a:effectLst/>
                <a:latin typeface="Lato" panose="020F0502020204030203" pitchFamily="34" charset="0"/>
              </a:rPr>
              <a:t>-</a:t>
            </a:r>
            <a:r>
              <a:rPr lang="zh-CN" altLang="en-US" sz="2000" b="0" i="0" dirty="0">
                <a:solidFill>
                  <a:srgbClr val="1D2129"/>
                </a:solidFill>
                <a:effectLst/>
                <a:latin typeface="Lato" panose="020F0502020204030203" pitchFamily="34" charset="0"/>
              </a:rPr>
              <a:t>自行车</a:t>
            </a:r>
            <a:r>
              <a:rPr lang="en-US" altLang="zh-CN" sz="2000" b="0" i="0" dirty="0">
                <a:solidFill>
                  <a:srgbClr val="1D2129"/>
                </a:solidFill>
                <a:effectLst/>
                <a:latin typeface="Lato" panose="020F0502020204030203" pitchFamily="34" charset="0"/>
              </a:rPr>
              <a:t>-</a:t>
            </a:r>
            <a:r>
              <a:rPr lang="zh-CN" altLang="en-US" sz="2000" b="0" i="0" dirty="0">
                <a:solidFill>
                  <a:srgbClr val="1D2129"/>
                </a:solidFill>
                <a:effectLst/>
                <a:latin typeface="Lato" panose="020F0502020204030203" pitchFamily="34" charset="0"/>
              </a:rPr>
              <a:t>电动自行车</a:t>
            </a:r>
            <a:r>
              <a:rPr lang="en-US" altLang="zh-CN" sz="2000" b="0" i="0" dirty="0">
                <a:solidFill>
                  <a:srgbClr val="1D2129"/>
                </a:solidFill>
                <a:effectLst/>
                <a:latin typeface="Lato" panose="020F0502020204030203" pitchFamily="34" charset="0"/>
              </a:rPr>
              <a:t>-</a:t>
            </a:r>
            <a:r>
              <a:rPr lang="zh-CN" altLang="en-US" sz="2000" b="0" i="0" dirty="0">
                <a:solidFill>
                  <a:srgbClr val="1D2129"/>
                </a:solidFill>
                <a:effectLst/>
                <a:latin typeface="Lato" panose="020F0502020204030203" pitchFamily="34" charset="0"/>
              </a:rPr>
              <a:t>车辆之间的相互作用。</a:t>
            </a:r>
            <a:endParaRPr lang="en-US" altLang="zh-CN" sz="2000" b="0" i="0" dirty="0">
              <a:solidFill>
                <a:srgbClr val="1D2129"/>
              </a:solidFill>
              <a:effectLst/>
              <a:latin typeface="Lato" panose="020F0502020204030203" pitchFamily="34" charset="0"/>
            </a:endParaRPr>
          </a:p>
          <a:p>
            <a:pPr algn="l"/>
            <a:endParaRPr lang="en-US" altLang="zh-CN" sz="2000" i="0" dirty="0">
              <a:solidFill>
                <a:srgbClr val="060607"/>
              </a:solidFill>
              <a:effectLst/>
              <a:highlight>
                <a:srgbClr val="FFFFFF"/>
              </a:highlight>
              <a:latin typeface="-apple-system"/>
            </a:endParaRPr>
          </a:p>
          <a:p>
            <a:pPr algn="l"/>
            <a:endParaRPr lang="zh-CN" altLang="en-US" sz="2000" i="0" dirty="0">
              <a:solidFill>
                <a:srgbClr val="060607"/>
              </a:solidFill>
              <a:effectLst/>
              <a:highlight>
                <a:srgbClr val="FFFFFF"/>
              </a:highlight>
              <a:latin typeface="-apple-system"/>
            </a:endParaRPr>
          </a:p>
          <a:p>
            <a:pPr algn="l"/>
            <a:r>
              <a:rPr lang="zh-CN" altLang="en-US" sz="2000" i="0" dirty="0">
                <a:solidFill>
                  <a:srgbClr val="060607"/>
                </a:solidFill>
                <a:effectLst/>
                <a:highlight>
                  <a:srgbClr val="FFFFFF"/>
                </a:highlight>
                <a:latin typeface="-apple-system"/>
              </a:rPr>
              <a:t>交叉口边界的吸引力</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排斥力：当</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接近交叉口边界时，会感受到吸引力；当</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在交叉口内部时，会感受到排斥力。</a:t>
            </a:r>
          </a:p>
          <a:p>
            <a:pPr algn="l"/>
            <a:r>
              <a:rPr lang="zh-CN" altLang="en-US" sz="2000" i="0" dirty="0">
                <a:solidFill>
                  <a:srgbClr val="060607"/>
                </a:solidFill>
                <a:effectLst/>
                <a:highlight>
                  <a:srgbClr val="FFFFFF"/>
                </a:highlight>
                <a:latin typeface="-apple-system"/>
              </a:rPr>
              <a:t>与其他</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的排斥力：为了避免碰撞，</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之间会相互产生排斥力。</a:t>
            </a:r>
          </a:p>
          <a:p>
            <a:pPr algn="l"/>
            <a:r>
              <a:rPr lang="zh-CN" altLang="en-US" sz="2000" i="0" dirty="0">
                <a:solidFill>
                  <a:srgbClr val="060607"/>
                </a:solidFill>
                <a:effectLst/>
                <a:highlight>
                  <a:srgbClr val="FFFFFF"/>
                </a:highlight>
                <a:latin typeface="-apple-system"/>
              </a:rPr>
              <a:t>与车辆的排斥</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加速力：</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与车辆之间的交互会产生排斥力，如果</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和车辆同向移动，则可能产生加速力。</a:t>
            </a:r>
          </a:p>
          <a:p>
            <a:pPr algn="l"/>
            <a:r>
              <a:rPr lang="zh-CN" altLang="en-US" sz="2000" i="0" dirty="0">
                <a:solidFill>
                  <a:srgbClr val="060607"/>
                </a:solidFill>
                <a:effectLst/>
                <a:highlight>
                  <a:srgbClr val="FFFFFF"/>
                </a:highlight>
                <a:latin typeface="-apple-system"/>
              </a:rPr>
              <a:t>交通灯的吸引力：当</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的意图是过马路时，交通灯会对</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产生吸引力。</a:t>
            </a:r>
            <a:endParaRPr lang="zh-CN" altLang="en-US" dirty="0"/>
          </a:p>
        </p:txBody>
      </p:sp>
      <p:pic>
        <p:nvPicPr>
          <p:cNvPr id="2" name="图片 1">
            <a:extLst>
              <a:ext uri="{FF2B5EF4-FFF2-40B4-BE49-F238E27FC236}">
                <a16:creationId xmlns:a16="http://schemas.microsoft.com/office/drawing/2014/main" id="{C64E2169-2E25-2BD7-A37C-C5D19E01EEAD}"/>
              </a:ext>
            </a:extLst>
          </p:cNvPr>
          <p:cNvPicPr>
            <a:picLocks noChangeAspect="1"/>
          </p:cNvPicPr>
          <p:nvPr/>
        </p:nvPicPr>
        <p:blipFill>
          <a:blip r:embed="rId3"/>
          <a:stretch>
            <a:fillRect/>
          </a:stretch>
        </p:blipFill>
        <p:spPr>
          <a:xfrm>
            <a:off x="1402702" y="2363890"/>
            <a:ext cx="3447619" cy="600000"/>
          </a:xfrm>
          <a:prstGeom prst="rect">
            <a:avLst/>
          </a:prstGeom>
        </p:spPr>
      </p:pic>
    </p:spTree>
    <p:extLst>
      <p:ext uri="{BB962C8B-B14F-4D97-AF65-F5344CB8AC3E}">
        <p14:creationId xmlns:p14="http://schemas.microsoft.com/office/powerpoint/2010/main" val="172932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5" y="335402"/>
            <a:ext cx="10229783" cy="469897"/>
          </a:xfrm>
        </p:spPr>
        <p:txBody>
          <a:bodyPr>
            <a:normAutofit lnSpcReduction="10000"/>
          </a:bodyPr>
          <a:lstStyle/>
          <a:p>
            <a:r>
              <a:rPr lang="zh-CN" altLang="en-US" dirty="0"/>
              <a:t>基于融合模型的 </a:t>
            </a:r>
            <a:r>
              <a:rPr lang="en-US" altLang="zh-CN" dirty="0"/>
              <a:t>VTP </a:t>
            </a:r>
            <a:r>
              <a:rPr lang="zh-CN" altLang="en-US" dirty="0"/>
              <a:t>轨迹预测过程</a:t>
            </a:r>
          </a:p>
        </p:txBody>
      </p:sp>
      <p:pic>
        <p:nvPicPr>
          <p:cNvPr id="2" name="图片 1">
            <a:extLst>
              <a:ext uri="{FF2B5EF4-FFF2-40B4-BE49-F238E27FC236}">
                <a16:creationId xmlns:a16="http://schemas.microsoft.com/office/drawing/2014/main" id="{DCEBAC4E-47BC-CA63-8BCB-AF0DDE8A5C3B}"/>
              </a:ext>
            </a:extLst>
          </p:cNvPr>
          <p:cNvPicPr>
            <a:picLocks noChangeAspect="1"/>
          </p:cNvPicPr>
          <p:nvPr/>
        </p:nvPicPr>
        <p:blipFill>
          <a:blip r:embed="rId3"/>
          <a:stretch>
            <a:fillRect/>
          </a:stretch>
        </p:blipFill>
        <p:spPr>
          <a:xfrm>
            <a:off x="1970520" y="2176145"/>
            <a:ext cx="7952381" cy="2704762"/>
          </a:xfrm>
          <a:prstGeom prst="rect">
            <a:avLst/>
          </a:prstGeom>
        </p:spPr>
      </p:pic>
    </p:spTree>
    <p:extLst>
      <p:ext uri="{BB962C8B-B14F-4D97-AF65-F5344CB8AC3E}">
        <p14:creationId xmlns:p14="http://schemas.microsoft.com/office/powerpoint/2010/main" val="102464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交通数据收集</a:t>
            </a:r>
          </a:p>
        </p:txBody>
      </p:sp>
      <p:sp>
        <p:nvSpPr>
          <p:cNvPr id="3" name="文本框 2">
            <a:extLst>
              <a:ext uri="{FF2B5EF4-FFF2-40B4-BE49-F238E27FC236}">
                <a16:creationId xmlns:a16="http://schemas.microsoft.com/office/drawing/2014/main" id="{088F923F-81EB-E9C1-F1AF-67C6C32609A3}"/>
              </a:ext>
            </a:extLst>
          </p:cNvPr>
          <p:cNvSpPr txBox="1"/>
          <p:nvPr/>
        </p:nvSpPr>
        <p:spPr>
          <a:xfrm>
            <a:off x="1315616" y="1455576"/>
            <a:ext cx="9386596" cy="3108543"/>
          </a:xfrm>
          <a:prstGeom prst="rect">
            <a:avLst/>
          </a:prstGeom>
          <a:noFill/>
        </p:spPr>
        <p:txBody>
          <a:bodyPr wrap="square" rtlCol="0">
            <a:spAutoFit/>
          </a:bodyPr>
          <a:lstStyle/>
          <a:p>
            <a:pPr algn="l"/>
            <a:r>
              <a:rPr lang="zh-CN" altLang="en-US" sz="2000" b="0" i="0" dirty="0">
                <a:solidFill>
                  <a:srgbClr val="060607"/>
                </a:solidFill>
                <a:effectLst/>
                <a:latin typeface="-apple-system"/>
              </a:rPr>
              <a:t>数据收集地点在上海京东永德路的信号化人行横道，该地点靠近酒店和超市，在工作日和节假日都有大量的</a:t>
            </a:r>
            <a:r>
              <a:rPr lang="en-US" altLang="zh-CN" sz="2000" b="0" i="0" dirty="0">
                <a:solidFill>
                  <a:srgbClr val="060607"/>
                </a:solidFill>
                <a:effectLst/>
                <a:latin typeface="-apple-system"/>
              </a:rPr>
              <a:t>VTP</a:t>
            </a:r>
            <a:r>
              <a:rPr lang="zh-CN" altLang="en-US" sz="2000" b="0" i="0" dirty="0">
                <a:solidFill>
                  <a:srgbClr val="060607"/>
                </a:solidFill>
                <a:effectLst/>
                <a:latin typeface="-apple-system"/>
              </a:rPr>
              <a:t>和车辆聚集</a:t>
            </a:r>
            <a:r>
              <a:rPr lang="zh-CN" altLang="en-US" sz="2000" i="0" dirty="0">
                <a:solidFill>
                  <a:srgbClr val="060607"/>
                </a:solidFill>
                <a:effectLst/>
                <a:highlight>
                  <a:srgbClr val="FFFFFF"/>
                </a:highlight>
                <a:latin typeface="-apple-system"/>
              </a:rPr>
              <a:t>。</a:t>
            </a:r>
            <a:r>
              <a:rPr lang="zh-CN" altLang="en-US" sz="2000" b="0" i="0" dirty="0">
                <a:solidFill>
                  <a:srgbClr val="060607"/>
                </a:solidFill>
                <a:effectLst/>
                <a:latin typeface="-apple-system"/>
              </a:rPr>
              <a:t>在人行横道的两侧安装了一对摄像头，用于捕捉</a:t>
            </a:r>
            <a:r>
              <a:rPr lang="en-US" altLang="zh-CN" sz="2000" b="0" i="0" dirty="0">
                <a:solidFill>
                  <a:srgbClr val="060607"/>
                </a:solidFill>
                <a:effectLst/>
                <a:latin typeface="-apple-system"/>
              </a:rPr>
              <a:t>VTP</a:t>
            </a:r>
            <a:r>
              <a:rPr lang="zh-CN" altLang="en-US" sz="2000" b="0" i="0" dirty="0">
                <a:solidFill>
                  <a:srgbClr val="060607"/>
                </a:solidFill>
                <a:effectLst/>
                <a:latin typeface="-apple-system"/>
              </a:rPr>
              <a:t>的异质性。利用无人机在</a:t>
            </a:r>
            <a:r>
              <a:rPr lang="en-US" altLang="zh-CN" sz="2000" b="0" i="0" dirty="0">
                <a:solidFill>
                  <a:srgbClr val="060607"/>
                </a:solidFill>
                <a:effectLst/>
                <a:latin typeface="-apple-system"/>
              </a:rPr>
              <a:t>60</a:t>
            </a:r>
            <a:r>
              <a:rPr lang="zh-CN" altLang="en-US" sz="2000" b="0" i="0" dirty="0">
                <a:solidFill>
                  <a:srgbClr val="060607"/>
                </a:solidFill>
                <a:effectLst/>
                <a:latin typeface="-apple-system"/>
              </a:rPr>
              <a:t>米的收集了</a:t>
            </a:r>
            <a:r>
              <a:rPr lang="en-US" altLang="zh-CN" sz="2000" b="0" i="0" dirty="0">
                <a:solidFill>
                  <a:srgbClr val="060607"/>
                </a:solidFill>
                <a:effectLst/>
                <a:latin typeface="-apple-system"/>
              </a:rPr>
              <a:t>20</a:t>
            </a:r>
            <a:r>
              <a:rPr lang="zh-CN" altLang="en-US" sz="2000" b="0" i="0" dirty="0">
                <a:solidFill>
                  <a:srgbClr val="060607"/>
                </a:solidFill>
                <a:effectLst/>
                <a:latin typeface="-apple-system"/>
              </a:rPr>
              <a:t>小时的视频数据。</a:t>
            </a:r>
            <a:endParaRPr lang="en-US" altLang="zh-CN" sz="2000" b="0" i="0" dirty="0">
              <a:solidFill>
                <a:srgbClr val="060607"/>
              </a:solidFill>
              <a:effectLst/>
              <a:latin typeface="-apple-system"/>
            </a:endParaRPr>
          </a:p>
          <a:p>
            <a:pPr algn="l"/>
            <a:r>
              <a:rPr lang="zh-CN" altLang="en-US" sz="2000" b="0" i="0" dirty="0">
                <a:solidFill>
                  <a:srgbClr val="060607"/>
                </a:solidFill>
                <a:effectLst/>
                <a:latin typeface="-apple-system"/>
              </a:rPr>
              <a:t>为了增强模型的泛化能力，通过旋转操作对</a:t>
            </a:r>
            <a:r>
              <a:rPr lang="en-US" altLang="zh-CN" sz="2000" b="0" i="0" dirty="0">
                <a:solidFill>
                  <a:srgbClr val="060607"/>
                </a:solidFill>
                <a:effectLst/>
                <a:latin typeface="-apple-system"/>
              </a:rPr>
              <a:t>VTP</a:t>
            </a:r>
            <a:r>
              <a:rPr lang="zh-CN" altLang="en-US" sz="2000" b="0" i="0" dirty="0">
                <a:solidFill>
                  <a:srgbClr val="060607"/>
                </a:solidFill>
                <a:effectLst/>
                <a:latin typeface="-apple-system"/>
              </a:rPr>
              <a:t>和车辆的轨迹标签进行扩展。以轨迹的初始点和终点连线的中点为旋转中心，每</a:t>
            </a:r>
            <a:r>
              <a:rPr lang="en-US" altLang="zh-CN" sz="2000" b="0" i="0" dirty="0">
                <a:solidFill>
                  <a:srgbClr val="060607"/>
                </a:solidFill>
                <a:effectLst/>
                <a:latin typeface="-apple-system"/>
              </a:rPr>
              <a:t>10</a:t>
            </a:r>
            <a:r>
              <a:rPr lang="zh-CN" altLang="en-US" sz="2000" b="0" i="0" dirty="0">
                <a:solidFill>
                  <a:srgbClr val="060607"/>
                </a:solidFill>
                <a:effectLst/>
                <a:latin typeface="-apple-system"/>
              </a:rPr>
              <a:t>度进行一次旋转，在不实际收集更多数据的情况下，生成更多的训练样本。</a:t>
            </a:r>
          </a:p>
          <a:p>
            <a:pPr algn="l"/>
            <a:endParaRPr lang="zh-CN" altLang="en-US" sz="2000" i="0" dirty="0">
              <a:solidFill>
                <a:srgbClr val="060607"/>
              </a:solidFill>
              <a:effectLst/>
              <a:highlight>
                <a:srgbClr val="FFFFFF"/>
              </a:highlight>
              <a:latin typeface="-apple-system"/>
            </a:endParaRPr>
          </a:p>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pic>
        <p:nvPicPr>
          <p:cNvPr id="2" name="图片 1">
            <a:extLst>
              <a:ext uri="{FF2B5EF4-FFF2-40B4-BE49-F238E27FC236}">
                <a16:creationId xmlns:a16="http://schemas.microsoft.com/office/drawing/2014/main" id="{D07E24A7-EEF7-A08A-86DB-2891FE763DC9}"/>
              </a:ext>
            </a:extLst>
          </p:cNvPr>
          <p:cNvPicPr>
            <a:picLocks noChangeAspect="1"/>
          </p:cNvPicPr>
          <p:nvPr/>
        </p:nvPicPr>
        <p:blipFill>
          <a:blip r:embed="rId3"/>
          <a:stretch>
            <a:fillRect/>
          </a:stretch>
        </p:blipFill>
        <p:spPr>
          <a:xfrm>
            <a:off x="1143003" y="3613568"/>
            <a:ext cx="3926630" cy="2666051"/>
          </a:xfrm>
          <a:prstGeom prst="rect">
            <a:avLst/>
          </a:prstGeom>
        </p:spPr>
      </p:pic>
      <p:pic>
        <p:nvPicPr>
          <p:cNvPr id="4" name="图片 3">
            <a:extLst>
              <a:ext uri="{FF2B5EF4-FFF2-40B4-BE49-F238E27FC236}">
                <a16:creationId xmlns:a16="http://schemas.microsoft.com/office/drawing/2014/main" id="{57DAB128-8F30-9F06-496A-523715BF37BB}"/>
              </a:ext>
            </a:extLst>
          </p:cNvPr>
          <p:cNvPicPr>
            <a:picLocks noChangeAspect="1"/>
          </p:cNvPicPr>
          <p:nvPr/>
        </p:nvPicPr>
        <p:blipFill>
          <a:blip r:embed="rId4"/>
          <a:stretch>
            <a:fillRect/>
          </a:stretch>
        </p:blipFill>
        <p:spPr>
          <a:xfrm>
            <a:off x="6950529" y="3429000"/>
            <a:ext cx="3632720" cy="2747999"/>
          </a:xfrm>
          <a:prstGeom prst="rect">
            <a:avLst/>
          </a:prstGeom>
        </p:spPr>
      </p:pic>
    </p:spTree>
    <p:extLst>
      <p:ext uri="{BB962C8B-B14F-4D97-AF65-F5344CB8AC3E}">
        <p14:creationId xmlns:p14="http://schemas.microsoft.com/office/powerpoint/2010/main" val="245528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en-US" altLang="zh-CN" dirty="0"/>
              <a:t>IPM</a:t>
            </a:r>
            <a:r>
              <a:rPr lang="zh-CN" altLang="en-US" dirty="0"/>
              <a:t>参数校准</a:t>
            </a:r>
          </a:p>
        </p:txBody>
      </p:sp>
      <p:pic>
        <p:nvPicPr>
          <p:cNvPr id="5" name="图片 4">
            <a:extLst>
              <a:ext uri="{FF2B5EF4-FFF2-40B4-BE49-F238E27FC236}">
                <a16:creationId xmlns:a16="http://schemas.microsoft.com/office/drawing/2014/main" id="{37959EE8-AD3E-4027-DD3A-99A8FD321A8D}"/>
              </a:ext>
            </a:extLst>
          </p:cNvPr>
          <p:cNvPicPr>
            <a:picLocks noChangeAspect="1"/>
          </p:cNvPicPr>
          <p:nvPr/>
        </p:nvPicPr>
        <p:blipFill>
          <a:blip r:embed="rId3"/>
          <a:stretch>
            <a:fillRect/>
          </a:stretch>
        </p:blipFill>
        <p:spPr>
          <a:xfrm>
            <a:off x="2247958" y="1141430"/>
            <a:ext cx="7696082" cy="3098306"/>
          </a:xfrm>
          <a:prstGeom prst="rect">
            <a:avLst/>
          </a:prstGeom>
        </p:spPr>
      </p:pic>
      <p:pic>
        <p:nvPicPr>
          <p:cNvPr id="7" name="图片 6">
            <a:extLst>
              <a:ext uri="{FF2B5EF4-FFF2-40B4-BE49-F238E27FC236}">
                <a16:creationId xmlns:a16="http://schemas.microsoft.com/office/drawing/2014/main" id="{BB711C8E-62DF-95B5-2328-34D8F5B2F9A9}"/>
              </a:ext>
            </a:extLst>
          </p:cNvPr>
          <p:cNvPicPr>
            <a:picLocks noChangeAspect="1"/>
          </p:cNvPicPr>
          <p:nvPr/>
        </p:nvPicPr>
        <p:blipFill>
          <a:blip r:embed="rId4"/>
          <a:stretch>
            <a:fillRect/>
          </a:stretch>
        </p:blipFill>
        <p:spPr>
          <a:xfrm>
            <a:off x="3185105" y="4239736"/>
            <a:ext cx="5647619" cy="885714"/>
          </a:xfrm>
          <a:prstGeom prst="rect">
            <a:avLst/>
          </a:prstGeom>
        </p:spPr>
      </p:pic>
      <p:sp>
        <p:nvSpPr>
          <p:cNvPr id="8" name="文本框 7">
            <a:extLst>
              <a:ext uri="{FF2B5EF4-FFF2-40B4-BE49-F238E27FC236}">
                <a16:creationId xmlns:a16="http://schemas.microsoft.com/office/drawing/2014/main" id="{B4C6DB66-2F7B-D0AD-4811-1D0CDD55CB9D}"/>
              </a:ext>
            </a:extLst>
          </p:cNvPr>
          <p:cNvSpPr txBox="1"/>
          <p:nvPr/>
        </p:nvSpPr>
        <p:spPr>
          <a:xfrm>
            <a:off x="1237861" y="5125450"/>
            <a:ext cx="9741159" cy="646331"/>
          </a:xfrm>
          <a:prstGeom prst="rect">
            <a:avLst/>
          </a:prstGeom>
          <a:noFill/>
        </p:spPr>
        <p:txBody>
          <a:bodyPr wrap="square" rtlCol="0">
            <a:spAutoFit/>
          </a:bodyPr>
          <a:lstStyle/>
          <a:p>
            <a:r>
              <a:rPr lang="en-US" altLang="zh-CN" b="0" i="0" dirty="0">
                <a:solidFill>
                  <a:srgbClr val="1D2129"/>
                </a:solidFill>
                <a:effectLst/>
                <a:latin typeface="Lato" panose="020F0502020204030203" pitchFamily="34" charset="0"/>
              </a:rPr>
              <a:t>λ4</a:t>
            </a:r>
            <a:r>
              <a:rPr lang="zh-CN" altLang="en-US" b="0" i="0" dirty="0">
                <a:solidFill>
                  <a:srgbClr val="1D2129"/>
                </a:solidFill>
                <a:effectLst/>
                <a:latin typeface="Lato" panose="020F0502020204030203" pitchFamily="34" charset="0"/>
              </a:rPr>
              <a:t>距离系数的正值最大，表明随着距离值的增加，</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穿过人行横道的可能性也会增加。</a:t>
            </a:r>
            <a:endParaRPr lang="en-US" altLang="zh-CN" b="0" i="0" dirty="0">
              <a:solidFill>
                <a:srgbClr val="1D2129"/>
              </a:solidFill>
              <a:effectLst/>
              <a:latin typeface="Lato" panose="020F0502020204030203" pitchFamily="34" charset="0"/>
            </a:endParaRPr>
          </a:p>
          <a:p>
            <a:r>
              <a:rPr lang="en-US" altLang="zh-CN" b="0" i="0" dirty="0">
                <a:solidFill>
                  <a:srgbClr val="1D2129"/>
                </a:solidFill>
                <a:effectLst/>
                <a:latin typeface="Lato" panose="020F0502020204030203" pitchFamily="34" charset="0"/>
              </a:rPr>
              <a:t>λ6</a:t>
            </a:r>
            <a:r>
              <a:rPr lang="zh-CN" altLang="en-US" b="0" i="0" dirty="0">
                <a:solidFill>
                  <a:srgbClr val="1D2129"/>
                </a:solidFill>
                <a:effectLst/>
                <a:latin typeface="Lato" panose="020F0502020204030203" pitchFamily="34" charset="0"/>
              </a:rPr>
              <a:t>车辆速度系数的负值最低，表明随着车辆速度的降低，</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穿过人行横道的可能性会增加。</a:t>
            </a:r>
            <a:endParaRPr lang="zh-CN" altLang="en-US" b="1" dirty="0"/>
          </a:p>
        </p:txBody>
      </p:sp>
    </p:spTree>
    <p:extLst>
      <p:ext uri="{BB962C8B-B14F-4D97-AF65-F5344CB8AC3E}">
        <p14:creationId xmlns:p14="http://schemas.microsoft.com/office/powerpoint/2010/main" val="157129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模型验证</a:t>
            </a:r>
          </a:p>
        </p:txBody>
      </p:sp>
      <p:pic>
        <p:nvPicPr>
          <p:cNvPr id="4" name="图片 3">
            <a:extLst>
              <a:ext uri="{FF2B5EF4-FFF2-40B4-BE49-F238E27FC236}">
                <a16:creationId xmlns:a16="http://schemas.microsoft.com/office/drawing/2014/main" id="{3C37B118-95C9-CEB4-B622-E887386D2048}"/>
              </a:ext>
            </a:extLst>
          </p:cNvPr>
          <p:cNvPicPr>
            <a:picLocks noChangeAspect="1"/>
          </p:cNvPicPr>
          <p:nvPr/>
        </p:nvPicPr>
        <p:blipFill>
          <a:blip r:embed="rId3"/>
          <a:stretch>
            <a:fillRect/>
          </a:stretch>
        </p:blipFill>
        <p:spPr>
          <a:xfrm>
            <a:off x="808880" y="1209358"/>
            <a:ext cx="6368598" cy="2389148"/>
          </a:xfrm>
          <a:prstGeom prst="rect">
            <a:avLst/>
          </a:prstGeom>
        </p:spPr>
      </p:pic>
      <p:pic>
        <p:nvPicPr>
          <p:cNvPr id="9" name="图片 8">
            <a:extLst>
              <a:ext uri="{FF2B5EF4-FFF2-40B4-BE49-F238E27FC236}">
                <a16:creationId xmlns:a16="http://schemas.microsoft.com/office/drawing/2014/main" id="{FB8971ED-C6BD-8FD6-45F1-6ABE6D72E83C}"/>
              </a:ext>
            </a:extLst>
          </p:cNvPr>
          <p:cNvPicPr>
            <a:picLocks noChangeAspect="1"/>
          </p:cNvPicPr>
          <p:nvPr/>
        </p:nvPicPr>
        <p:blipFill>
          <a:blip r:embed="rId4"/>
          <a:srcRect b="8015"/>
          <a:stretch/>
        </p:blipFill>
        <p:spPr>
          <a:xfrm>
            <a:off x="1116241" y="3795268"/>
            <a:ext cx="5753877" cy="2468683"/>
          </a:xfrm>
          <a:prstGeom prst="rect">
            <a:avLst/>
          </a:prstGeom>
        </p:spPr>
      </p:pic>
      <p:sp>
        <p:nvSpPr>
          <p:cNvPr id="10" name="文本框 9">
            <a:extLst>
              <a:ext uri="{FF2B5EF4-FFF2-40B4-BE49-F238E27FC236}">
                <a16:creationId xmlns:a16="http://schemas.microsoft.com/office/drawing/2014/main" id="{338C5FAC-6F5D-8002-6432-83957DDAA682}"/>
              </a:ext>
            </a:extLst>
          </p:cNvPr>
          <p:cNvSpPr txBox="1"/>
          <p:nvPr/>
        </p:nvSpPr>
        <p:spPr>
          <a:xfrm>
            <a:off x="7737961" y="2403932"/>
            <a:ext cx="3645159" cy="2585323"/>
          </a:xfrm>
          <a:prstGeom prst="rect">
            <a:avLst/>
          </a:prstGeom>
          <a:noFill/>
        </p:spPr>
        <p:txBody>
          <a:bodyPr wrap="square" rtlCol="0">
            <a:spAutoFit/>
          </a:bodyPr>
          <a:lstStyle/>
          <a:p>
            <a:r>
              <a:rPr lang="zh-CN" altLang="en-US" dirty="0"/>
              <a:t>融合模型在随机场景中的表现：</a:t>
            </a:r>
            <a:endParaRPr lang="en-US" altLang="zh-CN" dirty="0"/>
          </a:p>
          <a:p>
            <a:endParaRPr lang="en-US" altLang="zh-CN" dirty="0"/>
          </a:p>
          <a:p>
            <a:r>
              <a:rPr lang="zh-CN" altLang="en-US" dirty="0"/>
              <a:t>场景：三名行人和一名骑电动自行车的人正在穿过人行横道边界，一辆右转车辆正在驶来。</a:t>
            </a:r>
            <a:endParaRPr lang="en-US" altLang="zh-CN" dirty="0"/>
          </a:p>
          <a:p>
            <a:endParaRPr lang="en-US" altLang="zh-CN" dirty="0"/>
          </a:p>
          <a:p>
            <a:r>
              <a:rPr lang="en-US" altLang="zh-CN" dirty="0"/>
              <a:t>VTP </a:t>
            </a:r>
            <a:r>
              <a:rPr lang="zh-CN" altLang="en-US" dirty="0"/>
              <a:t>在</a:t>
            </a:r>
            <a:r>
              <a:rPr lang="en-US" altLang="zh-CN" dirty="0"/>
              <a:t>x</a:t>
            </a:r>
            <a:r>
              <a:rPr lang="zh-CN" altLang="en-US" dirty="0"/>
              <a:t>、</a:t>
            </a:r>
            <a:r>
              <a:rPr lang="en-US" altLang="zh-CN" dirty="0"/>
              <a:t>y</a:t>
            </a:r>
            <a:r>
              <a:rPr lang="zh-CN" altLang="en-US" dirty="0"/>
              <a:t>方向上的预测轨迹和实际轨迹之间的平均逐级坐标两者达到了高度一致。</a:t>
            </a:r>
          </a:p>
        </p:txBody>
      </p:sp>
    </p:spTree>
    <p:extLst>
      <p:ext uri="{BB962C8B-B14F-4D97-AF65-F5344CB8AC3E}">
        <p14:creationId xmlns:p14="http://schemas.microsoft.com/office/powerpoint/2010/main" val="441687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融合模型精度评估</a:t>
            </a:r>
          </a:p>
        </p:txBody>
      </p:sp>
      <p:pic>
        <p:nvPicPr>
          <p:cNvPr id="2" name="图片 1">
            <a:extLst>
              <a:ext uri="{FF2B5EF4-FFF2-40B4-BE49-F238E27FC236}">
                <a16:creationId xmlns:a16="http://schemas.microsoft.com/office/drawing/2014/main" id="{F0DAAC66-5492-3442-DB0B-6E2BB2025271}"/>
              </a:ext>
            </a:extLst>
          </p:cNvPr>
          <p:cNvPicPr>
            <a:picLocks noChangeAspect="1"/>
          </p:cNvPicPr>
          <p:nvPr/>
        </p:nvPicPr>
        <p:blipFill>
          <a:blip r:embed="rId3"/>
          <a:stretch>
            <a:fillRect/>
          </a:stretch>
        </p:blipFill>
        <p:spPr>
          <a:xfrm>
            <a:off x="2092098" y="1072023"/>
            <a:ext cx="7771428" cy="3619048"/>
          </a:xfrm>
          <a:prstGeom prst="rect">
            <a:avLst/>
          </a:prstGeom>
        </p:spPr>
      </p:pic>
      <p:pic>
        <p:nvPicPr>
          <p:cNvPr id="4" name="图片 3">
            <a:extLst>
              <a:ext uri="{FF2B5EF4-FFF2-40B4-BE49-F238E27FC236}">
                <a16:creationId xmlns:a16="http://schemas.microsoft.com/office/drawing/2014/main" id="{29B4DC6F-CBB4-D96E-B81F-DE150D294048}"/>
              </a:ext>
            </a:extLst>
          </p:cNvPr>
          <p:cNvPicPr>
            <a:picLocks noChangeAspect="1"/>
          </p:cNvPicPr>
          <p:nvPr/>
        </p:nvPicPr>
        <p:blipFill>
          <a:blip r:embed="rId4"/>
          <a:stretch>
            <a:fillRect/>
          </a:stretch>
        </p:blipFill>
        <p:spPr>
          <a:xfrm>
            <a:off x="1570332" y="4994793"/>
            <a:ext cx="4084958" cy="1564803"/>
          </a:xfrm>
          <a:prstGeom prst="rect">
            <a:avLst/>
          </a:prstGeom>
        </p:spPr>
      </p:pic>
      <p:sp>
        <p:nvSpPr>
          <p:cNvPr id="5" name="文本框 4">
            <a:extLst>
              <a:ext uri="{FF2B5EF4-FFF2-40B4-BE49-F238E27FC236}">
                <a16:creationId xmlns:a16="http://schemas.microsoft.com/office/drawing/2014/main" id="{D52E673A-BBA2-C57E-BF3E-CD9255C7178F}"/>
              </a:ext>
            </a:extLst>
          </p:cNvPr>
          <p:cNvSpPr txBox="1"/>
          <p:nvPr/>
        </p:nvSpPr>
        <p:spPr>
          <a:xfrm>
            <a:off x="5977812" y="5038531"/>
            <a:ext cx="4970106" cy="1477328"/>
          </a:xfrm>
          <a:prstGeom prst="rect">
            <a:avLst/>
          </a:prstGeom>
          <a:noFill/>
        </p:spPr>
        <p:txBody>
          <a:bodyPr wrap="square" rtlCol="0">
            <a:spAutoFit/>
          </a:bodyPr>
          <a:lstStyle/>
          <a:p>
            <a:r>
              <a:rPr lang="zh-CN" altLang="en-US" b="0" i="0" dirty="0">
                <a:solidFill>
                  <a:srgbClr val="1D2129"/>
                </a:solidFill>
                <a:effectLst/>
                <a:latin typeface="Lato" panose="020F0502020204030203" pitchFamily="34" charset="0"/>
              </a:rPr>
              <a:t>融合模型和 </a:t>
            </a:r>
            <a:r>
              <a:rPr lang="en-US" altLang="zh-CN" b="0" i="0" dirty="0">
                <a:solidFill>
                  <a:srgbClr val="1D2129"/>
                </a:solidFill>
                <a:effectLst/>
                <a:latin typeface="Lato" panose="020F0502020204030203" pitchFamily="34" charset="0"/>
              </a:rPr>
              <a:t>GRU-ATT </a:t>
            </a:r>
            <a:r>
              <a:rPr lang="zh-CN" altLang="en-US" b="0" i="0" dirty="0">
                <a:solidFill>
                  <a:srgbClr val="1D2129"/>
                </a:solidFill>
                <a:effectLst/>
                <a:latin typeface="Lato" panose="020F0502020204030203" pitchFamily="34" charset="0"/>
              </a:rPr>
              <a:t>的平均运行时间复杂度分别为 </a:t>
            </a:r>
            <a:r>
              <a:rPr lang="en-US" altLang="zh-CN" b="0" i="0" dirty="0">
                <a:solidFill>
                  <a:srgbClr val="1D2129"/>
                </a:solidFill>
                <a:effectLst/>
                <a:latin typeface="Lato" panose="020F0502020204030203" pitchFamily="34" charset="0"/>
              </a:rPr>
              <a:t>0.027 </a:t>
            </a:r>
            <a:r>
              <a:rPr lang="zh-CN" altLang="en-US" b="0" i="0" dirty="0">
                <a:solidFill>
                  <a:srgbClr val="1D2129"/>
                </a:solidFill>
                <a:effectLst/>
                <a:latin typeface="Lato" panose="020F0502020204030203" pitchFamily="34" charset="0"/>
              </a:rPr>
              <a:t>秒和 </a:t>
            </a:r>
            <a:r>
              <a:rPr lang="en-US" altLang="zh-CN" b="0" i="0" dirty="0">
                <a:solidFill>
                  <a:srgbClr val="1D2129"/>
                </a:solidFill>
                <a:effectLst/>
                <a:latin typeface="Lato" panose="020F0502020204030203" pitchFamily="34" charset="0"/>
              </a:rPr>
              <a:t>0.023 </a:t>
            </a:r>
            <a:r>
              <a:rPr lang="zh-CN" altLang="en-US" b="0" i="0" dirty="0">
                <a:solidFill>
                  <a:srgbClr val="1D2129"/>
                </a:solidFill>
                <a:effectLst/>
                <a:latin typeface="Lato" panose="020F0502020204030203" pitchFamily="34" charset="0"/>
              </a:rPr>
              <a:t>秒。虽然融合模型的平均运行时间复杂度高于 </a:t>
            </a:r>
            <a:r>
              <a:rPr lang="en-US" altLang="zh-CN" b="0" i="0" dirty="0">
                <a:solidFill>
                  <a:srgbClr val="1D2129"/>
                </a:solidFill>
                <a:effectLst/>
                <a:latin typeface="Lato" panose="020F0502020204030203" pitchFamily="34" charset="0"/>
              </a:rPr>
              <a:t>GRU-ATT</a:t>
            </a:r>
            <a:r>
              <a:rPr lang="zh-CN" altLang="en-US" b="0" i="0" dirty="0">
                <a:solidFill>
                  <a:srgbClr val="1D2129"/>
                </a:solidFill>
                <a:effectLst/>
                <a:latin typeface="Lato" panose="020F0502020204030203" pitchFamily="34" charset="0"/>
              </a:rPr>
              <a:t>，但考虑到准确性和实时性，融合模型仍能满足自动驾驶汽车的实际应用需求。</a:t>
            </a:r>
            <a:endParaRPr lang="zh-CN" altLang="en-US" dirty="0"/>
          </a:p>
        </p:txBody>
      </p:sp>
    </p:spTree>
    <p:extLst>
      <p:ext uri="{BB962C8B-B14F-4D97-AF65-F5344CB8AC3E}">
        <p14:creationId xmlns:p14="http://schemas.microsoft.com/office/powerpoint/2010/main" val="168617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6" y="335402"/>
            <a:ext cx="9246958" cy="469897"/>
          </a:xfrm>
        </p:spPr>
        <p:txBody>
          <a:bodyPr>
            <a:normAutofit lnSpcReduction="10000"/>
          </a:bodyPr>
          <a:lstStyle/>
          <a:p>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异质性和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意图对预测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轨迹的影响</a:t>
            </a:r>
            <a:endParaRPr lang="zh-CN" altLang="en-US" dirty="0"/>
          </a:p>
        </p:txBody>
      </p:sp>
      <p:sp>
        <p:nvSpPr>
          <p:cNvPr id="3" name="文本框 2">
            <a:extLst>
              <a:ext uri="{FF2B5EF4-FFF2-40B4-BE49-F238E27FC236}">
                <a16:creationId xmlns:a16="http://schemas.microsoft.com/office/drawing/2014/main" id="{088F923F-81EB-E9C1-F1AF-67C6C32609A3}"/>
              </a:ext>
            </a:extLst>
          </p:cNvPr>
          <p:cNvSpPr txBox="1"/>
          <p:nvPr/>
        </p:nvSpPr>
        <p:spPr>
          <a:xfrm>
            <a:off x="1477347" y="4124130"/>
            <a:ext cx="9386596" cy="2185214"/>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消融实验表明，</a:t>
            </a:r>
            <a:r>
              <a:rPr lang="zh-CN" altLang="en-US" sz="2000" b="0" i="0" dirty="0">
                <a:solidFill>
                  <a:srgbClr val="060607"/>
                </a:solidFill>
                <a:effectLst/>
                <a:latin typeface="-apple-system"/>
              </a:rPr>
              <a:t>同时考虑</a:t>
            </a:r>
            <a:r>
              <a:rPr lang="en-US" altLang="zh-CN" sz="2000" b="0" i="0" dirty="0">
                <a:solidFill>
                  <a:srgbClr val="060607"/>
                </a:solidFill>
                <a:effectLst/>
                <a:latin typeface="-apple-system"/>
              </a:rPr>
              <a:t>VTP</a:t>
            </a:r>
            <a:r>
              <a:rPr lang="zh-CN" altLang="en-US" sz="2000" b="0" i="0" dirty="0">
                <a:solidFill>
                  <a:srgbClr val="060607"/>
                </a:solidFill>
                <a:effectLst/>
                <a:latin typeface="-apple-system"/>
              </a:rPr>
              <a:t>的异质性和过街意图的融合模型在预测精度上优于只考虑其中一个因素的模型版本。</a:t>
            </a:r>
          </a:p>
          <a:p>
            <a:pPr algn="l"/>
            <a:r>
              <a:rPr lang="zh-CN" altLang="en-US" sz="2000" b="0" i="0" dirty="0">
                <a:solidFill>
                  <a:srgbClr val="060607"/>
                </a:solidFill>
                <a:effectLst/>
                <a:latin typeface="-apple-system"/>
              </a:rPr>
              <a:t>与只考虑异质性或只考虑意图的模型相比，完整版的融合模型在</a:t>
            </a:r>
            <a:r>
              <a:rPr lang="en-US" altLang="zh-CN" sz="2000" b="0" i="0" dirty="0">
                <a:solidFill>
                  <a:srgbClr val="060607"/>
                </a:solidFill>
                <a:effectLst/>
                <a:latin typeface="-apple-system"/>
              </a:rPr>
              <a:t>ADE</a:t>
            </a:r>
            <a:r>
              <a:rPr lang="zh-CN" altLang="en-US" sz="2000" b="0" i="0" dirty="0">
                <a:solidFill>
                  <a:srgbClr val="060607"/>
                </a:solidFill>
                <a:effectLst/>
                <a:latin typeface="-apple-system"/>
              </a:rPr>
              <a:t>和</a:t>
            </a:r>
            <a:r>
              <a:rPr lang="en-US" altLang="zh-CN" sz="2000" b="0" i="0" dirty="0">
                <a:solidFill>
                  <a:srgbClr val="060607"/>
                </a:solidFill>
                <a:effectLst/>
                <a:latin typeface="-apple-system"/>
              </a:rPr>
              <a:t>FDE</a:t>
            </a:r>
            <a:r>
              <a:rPr lang="zh-CN" altLang="en-US" sz="2000" b="0" i="0" dirty="0">
                <a:solidFill>
                  <a:srgbClr val="060607"/>
                </a:solidFill>
                <a:effectLst/>
                <a:latin typeface="-apple-system"/>
              </a:rPr>
              <a:t>上都有显著降低，显示出更好的预测精度。</a:t>
            </a:r>
          </a:p>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pic>
        <p:nvPicPr>
          <p:cNvPr id="2" name="图片 1">
            <a:extLst>
              <a:ext uri="{FF2B5EF4-FFF2-40B4-BE49-F238E27FC236}">
                <a16:creationId xmlns:a16="http://schemas.microsoft.com/office/drawing/2014/main" id="{8867E4EE-D5FD-20AB-849F-5F2BDACB3E7A}"/>
              </a:ext>
            </a:extLst>
          </p:cNvPr>
          <p:cNvPicPr>
            <a:picLocks noChangeAspect="1"/>
          </p:cNvPicPr>
          <p:nvPr/>
        </p:nvPicPr>
        <p:blipFill>
          <a:blip r:embed="rId3"/>
          <a:stretch>
            <a:fillRect/>
          </a:stretch>
        </p:blipFill>
        <p:spPr>
          <a:xfrm>
            <a:off x="2187722" y="1101174"/>
            <a:ext cx="7542857" cy="2590476"/>
          </a:xfrm>
          <a:prstGeom prst="rect">
            <a:avLst/>
          </a:prstGeom>
        </p:spPr>
      </p:pic>
    </p:spTree>
    <p:extLst>
      <p:ext uri="{BB962C8B-B14F-4D97-AF65-F5344CB8AC3E}">
        <p14:creationId xmlns:p14="http://schemas.microsoft.com/office/powerpoint/2010/main" val="4001358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5" y="335402"/>
            <a:ext cx="10024510" cy="469897"/>
          </a:xfrm>
        </p:spPr>
        <p:txBody>
          <a:bodyPr>
            <a:normAutofit lnSpcReduction="10000"/>
          </a:bodyPr>
          <a:lstStyle/>
          <a:p>
            <a:r>
              <a:rPr lang="zh-CN" altLang="en-US" b="0" i="0" dirty="0">
                <a:solidFill>
                  <a:srgbClr val="1D2129"/>
                </a:solidFill>
                <a:effectLst/>
                <a:latin typeface="Lato" panose="020F0502020204030203" pitchFamily="34" charset="0"/>
              </a:rPr>
              <a:t>基于视觉的融合模型进行 </a:t>
            </a:r>
            <a:r>
              <a:rPr lang="en-US" altLang="zh-CN" b="0" i="0" dirty="0">
                <a:solidFill>
                  <a:srgbClr val="1D2129"/>
                </a:solidFill>
                <a:effectLst/>
                <a:latin typeface="Lato" panose="020F0502020204030203" pitchFamily="34" charset="0"/>
              </a:rPr>
              <a:t>VTP </a:t>
            </a:r>
            <a:r>
              <a:rPr lang="zh-CN" altLang="en-US" b="0" i="0" dirty="0">
                <a:solidFill>
                  <a:srgbClr val="1D2129"/>
                </a:solidFill>
                <a:effectLst/>
                <a:latin typeface="Lato" panose="020F0502020204030203" pitchFamily="34" charset="0"/>
              </a:rPr>
              <a:t>轨迹预测</a:t>
            </a:r>
            <a:endParaRPr lang="zh-CN" altLang="en-US" dirty="0"/>
          </a:p>
        </p:txBody>
      </p:sp>
      <p:sp>
        <p:nvSpPr>
          <p:cNvPr id="3" name="文本框 2">
            <a:extLst>
              <a:ext uri="{FF2B5EF4-FFF2-40B4-BE49-F238E27FC236}">
                <a16:creationId xmlns:a16="http://schemas.microsoft.com/office/drawing/2014/main" id="{088F923F-81EB-E9C1-F1AF-67C6C32609A3}"/>
              </a:ext>
            </a:extLst>
          </p:cNvPr>
          <p:cNvSpPr txBox="1"/>
          <p:nvPr/>
        </p:nvSpPr>
        <p:spPr>
          <a:xfrm>
            <a:off x="7412912" y="2212994"/>
            <a:ext cx="4250255" cy="3447098"/>
          </a:xfrm>
          <a:prstGeom prst="rect">
            <a:avLst/>
          </a:prstGeom>
          <a:noFill/>
        </p:spPr>
        <p:txBody>
          <a:bodyPr wrap="square" rtlCol="0">
            <a:spAutoFit/>
          </a:bodyPr>
          <a:lstStyle/>
          <a:p>
            <a:pPr algn="l"/>
            <a:r>
              <a:rPr lang="zh-CN" altLang="en-US" sz="2000" i="0" dirty="0">
                <a:solidFill>
                  <a:srgbClr val="060607"/>
                </a:solidFill>
                <a:effectLst/>
                <a:highlight>
                  <a:srgbClr val="FFFFFF"/>
                </a:highlight>
                <a:latin typeface="-apple-system"/>
              </a:rPr>
              <a:t>当融合模型与视觉系统一起部署到真实世界的车辆上进行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轨迹预测时，使用视觉系统采集和分析车辆摄像头数据，并随机选择合适的轨迹对融合模型进行再训练和再测试。</a:t>
            </a:r>
            <a:endParaRPr lang="en-US" altLang="zh-CN" sz="2000" i="0" dirty="0">
              <a:solidFill>
                <a:srgbClr val="060607"/>
              </a:solidFill>
              <a:effectLst/>
              <a:highlight>
                <a:srgbClr val="FFFFFF"/>
              </a:highlight>
              <a:latin typeface="-apple-system"/>
            </a:endParaRPr>
          </a:p>
          <a:p>
            <a:pPr algn="l"/>
            <a:r>
              <a:rPr lang="zh-CN" altLang="en-US" sz="2000" i="0" dirty="0">
                <a:solidFill>
                  <a:srgbClr val="060607"/>
                </a:solidFill>
                <a:effectLst/>
                <a:highlight>
                  <a:srgbClr val="FFFFFF"/>
                </a:highlight>
                <a:latin typeface="-apple-system"/>
              </a:rPr>
              <a:t>结果显示，</a:t>
            </a:r>
            <a:r>
              <a:rPr lang="en-US" altLang="zh-CN" sz="2000" i="0" dirty="0">
                <a:solidFill>
                  <a:srgbClr val="060607"/>
                </a:solidFill>
                <a:effectLst/>
                <a:highlight>
                  <a:srgbClr val="FFFFFF"/>
                </a:highlight>
                <a:latin typeface="-apple-system"/>
              </a:rPr>
              <a:t>ADE </a:t>
            </a:r>
            <a:r>
              <a:rPr lang="zh-CN" altLang="en-US" sz="2000" i="0" dirty="0">
                <a:solidFill>
                  <a:srgbClr val="060607"/>
                </a:solidFill>
                <a:effectLst/>
                <a:highlight>
                  <a:srgbClr val="FFFFFF"/>
                </a:highlight>
                <a:latin typeface="-apple-system"/>
              </a:rPr>
              <a:t>为 </a:t>
            </a:r>
            <a:r>
              <a:rPr lang="en-US" altLang="zh-CN" sz="2000" i="0" dirty="0">
                <a:solidFill>
                  <a:srgbClr val="060607"/>
                </a:solidFill>
                <a:effectLst/>
                <a:highlight>
                  <a:srgbClr val="FFFFFF"/>
                </a:highlight>
                <a:latin typeface="-apple-system"/>
              </a:rPr>
              <a:t>0.30m</a:t>
            </a:r>
            <a:r>
              <a:rPr lang="zh-CN" altLang="en-US" sz="2000" i="0" dirty="0">
                <a:solidFill>
                  <a:srgbClr val="060607"/>
                </a:solidFill>
                <a:effectLst/>
                <a:highlight>
                  <a:srgbClr val="FFFFFF"/>
                </a:highlight>
                <a:latin typeface="-apple-system"/>
              </a:rPr>
              <a:t>，</a:t>
            </a:r>
            <a:r>
              <a:rPr lang="en-US" altLang="zh-CN" sz="2000" i="0" dirty="0">
                <a:solidFill>
                  <a:srgbClr val="060607"/>
                </a:solidFill>
                <a:effectLst/>
                <a:highlight>
                  <a:srgbClr val="FFFFFF"/>
                </a:highlight>
                <a:latin typeface="-apple-system"/>
              </a:rPr>
              <a:t>FDE </a:t>
            </a:r>
            <a:r>
              <a:rPr lang="zh-CN" altLang="en-US" sz="2000" i="0" dirty="0">
                <a:solidFill>
                  <a:srgbClr val="060607"/>
                </a:solidFill>
                <a:effectLst/>
                <a:highlight>
                  <a:srgbClr val="FFFFFF"/>
                </a:highlight>
                <a:latin typeface="-apple-system"/>
              </a:rPr>
              <a:t>为 </a:t>
            </a:r>
            <a:r>
              <a:rPr lang="en-US" altLang="zh-CN" sz="2000" i="0" dirty="0">
                <a:solidFill>
                  <a:srgbClr val="060607"/>
                </a:solidFill>
                <a:effectLst/>
                <a:highlight>
                  <a:srgbClr val="FFFFFF"/>
                </a:highlight>
                <a:latin typeface="-apple-system"/>
              </a:rPr>
              <a:t>0.39m</a:t>
            </a:r>
            <a:r>
              <a:rPr lang="zh-CN" altLang="en-US" sz="2000" i="0" dirty="0">
                <a:solidFill>
                  <a:srgbClr val="060607"/>
                </a:solidFill>
                <a:effectLst/>
                <a:highlight>
                  <a:srgbClr val="FFFFFF"/>
                </a:highlight>
                <a:latin typeface="-apple-system"/>
              </a:rPr>
              <a:t>，基于视觉的融合模型的平均运行时间复杂度为 </a:t>
            </a:r>
            <a:r>
              <a:rPr lang="en-US" altLang="zh-CN" sz="2000" i="0" dirty="0">
                <a:solidFill>
                  <a:srgbClr val="060607"/>
                </a:solidFill>
                <a:effectLst/>
                <a:highlight>
                  <a:srgbClr val="FFFFFF"/>
                </a:highlight>
                <a:latin typeface="-apple-system"/>
              </a:rPr>
              <a:t>0.031 </a:t>
            </a:r>
            <a:r>
              <a:rPr lang="zh-CN" altLang="en-US" sz="2000" i="0" dirty="0">
                <a:solidFill>
                  <a:srgbClr val="060607"/>
                </a:solidFill>
                <a:effectLst/>
                <a:highlight>
                  <a:srgbClr val="FFFFFF"/>
                </a:highlight>
                <a:latin typeface="-apple-system"/>
              </a:rPr>
              <a:t>秒。</a:t>
            </a:r>
            <a:endParaRPr lang="en-US" altLang="zh-CN"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r>
              <a:rPr lang="zh-CN" altLang="en-US" sz="2000" dirty="0"/>
              <a:t>说明</a:t>
            </a:r>
            <a:r>
              <a:rPr lang="zh-CN" altLang="en-US" sz="2000" b="0" i="0" dirty="0">
                <a:solidFill>
                  <a:srgbClr val="060607"/>
                </a:solidFill>
                <a:effectLst/>
                <a:latin typeface="-apple-system"/>
              </a:rPr>
              <a:t>多模态数据输入可以增加融合模型的精度。</a:t>
            </a:r>
            <a:endParaRPr lang="zh-CN" altLang="en-US" sz="2000" dirty="0"/>
          </a:p>
        </p:txBody>
      </p:sp>
      <p:pic>
        <p:nvPicPr>
          <p:cNvPr id="2" name="图片 1">
            <a:extLst>
              <a:ext uri="{FF2B5EF4-FFF2-40B4-BE49-F238E27FC236}">
                <a16:creationId xmlns:a16="http://schemas.microsoft.com/office/drawing/2014/main" id="{E1C9A845-615F-2081-E2A9-B92A1FFBAE2C}"/>
              </a:ext>
            </a:extLst>
          </p:cNvPr>
          <p:cNvPicPr>
            <a:picLocks noChangeAspect="1"/>
          </p:cNvPicPr>
          <p:nvPr/>
        </p:nvPicPr>
        <p:blipFill>
          <a:blip r:embed="rId3"/>
          <a:stretch>
            <a:fillRect/>
          </a:stretch>
        </p:blipFill>
        <p:spPr>
          <a:xfrm>
            <a:off x="591036" y="2081586"/>
            <a:ext cx="6359852" cy="3709914"/>
          </a:xfrm>
          <a:prstGeom prst="rect">
            <a:avLst/>
          </a:prstGeom>
        </p:spPr>
      </p:pic>
    </p:spTree>
    <p:extLst>
      <p:ext uri="{BB962C8B-B14F-4D97-AF65-F5344CB8AC3E}">
        <p14:creationId xmlns:p14="http://schemas.microsoft.com/office/powerpoint/2010/main" val="424475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305425"/>
            <a:ext cx="12192000" cy="15525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021704" y="2678542"/>
            <a:ext cx="4461568" cy="1200329"/>
          </a:xfrm>
          <a:prstGeom prst="rect">
            <a:avLst/>
          </a:prstGeom>
          <a:noFill/>
        </p:spPr>
        <p:txBody>
          <a:bodyPr wrap="square" rtlCol="0">
            <a:spAutoFit/>
          </a:bodyPr>
          <a:lstStyle/>
          <a:p>
            <a:pPr algn="ctr"/>
            <a:r>
              <a:rPr lang="zh-CN" altLang="en-US" sz="7200" b="1" spc="300" dirty="0">
                <a:solidFill>
                  <a:schemeClr val="accent1"/>
                </a:solidFill>
                <a:latin typeface="+mj-ea"/>
                <a:ea typeface="+mj-ea"/>
              </a:rPr>
              <a:t>谢谢观看</a:t>
            </a:r>
          </a:p>
        </p:txBody>
      </p:sp>
      <p:grpSp>
        <p:nvGrpSpPr>
          <p:cNvPr id="93" name="组合 92"/>
          <p:cNvGrpSpPr/>
          <p:nvPr/>
        </p:nvGrpSpPr>
        <p:grpSpPr>
          <a:xfrm>
            <a:off x="413053" y="370580"/>
            <a:ext cx="723900" cy="324274"/>
            <a:chOff x="413053" y="312508"/>
            <a:chExt cx="723900" cy="324274"/>
          </a:xfrm>
        </p:grpSpPr>
        <p:sp>
          <p:nvSpPr>
            <p:cNvPr id="82" name="矩形: 圆角 81"/>
            <p:cNvSpPr/>
            <p:nvPr/>
          </p:nvSpPr>
          <p:spPr>
            <a:xfrm>
              <a:off x="413053" y="312508"/>
              <a:ext cx="72390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圆角 82"/>
            <p:cNvSpPr/>
            <p:nvPr/>
          </p:nvSpPr>
          <p:spPr>
            <a:xfrm>
              <a:off x="413053" y="514461"/>
              <a:ext cx="477160" cy="122321"/>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D6A132-554E-99D3-2DE5-B7783792CE2D}"/>
              </a:ext>
            </a:extLst>
          </p:cNvPr>
          <p:cNvSpPr/>
          <p:nvPr/>
        </p:nvSpPr>
        <p:spPr>
          <a:xfrm>
            <a:off x="0" y="1637113"/>
            <a:ext cx="12192000" cy="29763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 name="直接连接符 3">
            <a:extLst>
              <a:ext uri="{FF2B5EF4-FFF2-40B4-BE49-F238E27FC236}">
                <a16:creationId xmlns:a16="http://schemas.microsoft.com/office/drawing/2014/main" id="{66B7D895-3FAF-91FD-841B-A99F5E28593E}"/>
              </a:ext>
            </a:extLst>
          </p:cNvPr>
          <p:cNvCxnSpPr>
            <a:cxnSpLocks/>
            <a:stCxn id="2" idx="1"/>
          </p:cNvCxnSpPr>
          <p:nvPr/>
        </p:nvCxnSpPr>
        <p:spPr>
          <a:xfrm flipV="1">
            <a:off x="0" y="3005555"/>
            <a:ext cx="2598057" cy="119743"/>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B24337E-1EF0-1190-DFEE-F571B53E2A05}"/>
              </a:ext>
            </a:extLst>
          </p:cNvPr>
          <p:cNvSpPr txBox="1"/>
          <p:nvPr/>
        </p:nvSpPr>
        <p:spPr>
          <a:xfrm>
            <a:off x="1" y="1812716"/>
            <a:ext cx="12191999" cy="2123658"/>
          </a:xfrm>
          <a:prstGeom prst="rect">
            <a:avLst/>
          </a:prstGeom>
          <a:noFill/>
        </p:spPr>
        <p:txBody>
          <a:bodyPr wrap="square" rtlCol="0">
            <a:spAutoFit/>
          </a:bodyPr>
          <a:lstStyle/>
          <a:p>
            <a:pPr algn="ctr"/>
            <a:r>
              <a:rPr lang="en-US" altLang="zh-CN" sz="4400" dirty="0">
                <a:solidFill>
                  <a:schemeClr val="bg1"/>
                </a:solidFill>
              </a:rPr>
              <a:t>Vulnerable Traffic Participant Trajectory Prediction Based on Gate Recurrent Unit-Attention and Ameliorative Social Force Model</a:t>
            </a:r>
            <a:endParaRPr lang="zh-CN" altLang="en-US" sz="4400" dirty="0">
              <a:solidFill>
                <a:schemeClr val="bg1"/>
              </a:solidFill>
            </a:endParaRPr>
          </a:p>
        </p:txBody>
      </p:sp>
      <p:sp>
        <p:nvSpPr>
          <p:cNvPr id="3" name="文本框 2">
            <a:extLst>
              <a:ext uri="{FF2B5EF4-FFF2-40B4-BE49-F238E27FC236}">
                <a16:creationId xmlns:a16="http://schemas.microsoft.com/office/drawing/2014/main" id="{1D113504-3910-02BA-13B7-D1EA6197B664}"/>
              </a:ext>
            </a:extLst>
          </p:cNvPr>
          <p:cNvSpPr txBox="1"/>
          <p:nvPr/>
        </p:nvSpPr>
        <p:spPr>
          <a:xfrm>
            <a:off x="1613139" y="5029200"/>
            <a:ext cx="9877245" cy="369332"/>
          </a:xfrm>
          <a:prstGeom prst="rect">
            <a:avLst/>
          </a:prstGeom>
          <a:noFill/>
        </p:spPr>
        <p:txBody>
          <a:bodyPr wrap="square" rtlCol="0">
            <a:spAutoFit/>
          </a:bodyPr>
          <a:lstStyle/>
          <a:p>
            <a:r>
              <a:rPr lang="en-US" altLang="zh-CN" dirty="0"/>
              <a:t>Hao Chen, </a:t>
            </a:r>
            <a:r>
              <a:rPr lang="en-US" altLang="zh-CN" dirty="0" err="1"/>
              <a:t>Chongfeng</a:t>
            </a:r>
            <a:r>
              <a:rPr lang="en-US" altLang="zh-CN" dirty="0"/>
              <a:t> Wei, </a:t>
            </a:r>
            <a:r>
              <a:rPr lang="en-US" altLang="zh-CN" dirty="0" err="1"/>
              <a:t>Yinhua</a:t>
            </a:r>
            <a:r>
              <a:rPr lang="en-US" altLang="zh-CN" dirty="0"/>
              <a:t> Liu, Chuan Hu and Xi Zhang, Senior Member, IEEE</a:t>
            </a:r>
            <a:endParaRPr lang="zh-CN" altLang="en-US" dirty="0"/>
          </a:p>
        </p:txBody>
      </p:sp>
    </p:spTree>
    <p:custDataLst>
      <p:tags r:id="rId1"/>
    </p:custDataLst>
    <p:extLst>
      <p:ext uri="{BB962C8B-B14F-4D97-AF65-F5344CB8AC3E}">
        <p14:creationId xmlns:p14="http://schemas.microsoft.com/office/powerpoint/2010/main" val="31534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简介</a:t>
            </a:r>
          </a:p>
        </p:txBody>
      </p:sp>
      <p:sp>
        <p:nvSpPr>
          <p:cNvPr id="3" name="文本框 2">
            <a:extLst>
              <a:ext uri="{FF2B5EF4-FFF2-40B4-BE49-F238E27FC236}">
                <a16:creationId xmlns:a16="http://schemas.microsoft.com/office/drawing/2014/main" id="{088F923F-81EB-E9C1-F1AF-67C6C32609A3}"/>
              </a:ext>
            </a:extLst>
          </p:cNvPr>
          <p:cNvSpPr txBox="1"/>
          <p:nvPr/>
        </p:nvSpPr>
        <p:spPr>
          <a:xfrm>
            <a:off x="1402702" y="1612111"/>
            <a:ext cx="9386596" cy="4955203"/>
          </a:xfrm>
          <a:prstGeom prst="rect">
            <a:avLst/>
          </a:prstGeom>
          <a:noFill/>
        </p:spPr>
        <p:txBody>
          <a:bodyPr wrap="square" rtlCol="0">
            <a:spAutoFit/>
          </a:bodyPr>
          <a:lstStyle/>
          <a:p>
            <a:r>
              <a:rPr lang="zh-CN" altLang="en-US" sz="2000" b="0" i="0" dirty="0">
                <a:solidFill>
                  <a:srgbClr val="1D2129"/>
                </a:solidFill>
                <a:effectLst/>
                <a:latin typeface="Lato" panose="020F0502020204030203" pitchFamily="34" charset="0"/>
              </a:rPr>
              <a:t>自动驾驶系统在</a:t>
            </a:r>
            <a:r>
              <a:rPr lang="en-US" altLang="zh-CN" sz="2000" b="0" i="0" dirty="0">
                <a:solidFill>
                  <a:srgbClr val="1D2129"/>
                </a:solidFill>
                <a:effectLst/>
                <a:latin typeface="Lato" panose="020F0502020204030203" pitchFamily="34" charset="0"/>
              </a:rPr>
              <a:t>VTP</a:t>
            </a:r>
            <a:r>
              <a:rPr lang="zh-CN" altLang="en-US" sz="2000" b="0" i="0" dirty="0">
                <a:solidFill>
                  <a:srgbClr val="1D2129"/>
                </a:solidFill>
                <a:effectLst/>
                <a:latin typeface="Lato" panose="020F0502020204030203" pitchFamily="34" charset="0"/>
              </a:rPr>
              <a:t>（行人、电动车骑行者、自行车骑行者）检测方面已经取得了不错的成绩，但要真正实现自动驾驶汽车、评估易受伤害交通参与者的安全性，关键还在于分析和预测他们的运动和行为。</a:t>
            </a:r>
            <a:endParaRPr lang="en-US" altLang="zh-CN" sz="2000" b="0" i="0" dirty="0">
              <a:solidFill>
                <a:srgbClr val="1D2129"/>
              </a:solidFill>
              <a:effectLst/>
              <a:latin typeface="Lato" panose="020F0502020204030203" pitchFamily="34" charset="0"/>
            </a:endParaRPr>
          </a:p>
          <a:p>
            <a:r>
              <a:rPr lang="zh-CN" altLang="en-US" sz="2000" b="0" i="0" dirty="0">
                <a:solidFill>
                  <a:srgbClr val="1D2129"/>
                </a:solidFill>
                <a:effectLst/>
                <a:latin typeface="Lato" panose="020F0502020204030203" pitchFamily="34" charset="0"/>
              </a:rPr>
              <a:t>运动学模型的 </a:t>
            </a:r>
            <a:r>
              <a:rPr lang="en-US" altLang="zh-CN" sz="2000" b="0" i="0" dirty="0">
                <a:solidFill>
                  <a:srgbClr val="1D2129"/>
                </a:solidFill>
                <a:effectLst/>
                <a:latin typeface="Lato" panose="020F0502020204030203" pitchFamily="34" charset="0"/>
              </a:rPr>
              <a:t>KF </a:t>
            </a:r>
            <a:r>
              <a:rPr lang="zh-CN" altLang="en-US" sz="2000" b="0" i="0" dirty="0">
                <a:solidFill>
                  <a:srgbClr val="1D2129"/>
                </a:solidFill>
                <a:effectLst/>
                <a:latin typeface="Lato" panose="020F0502020204030203" pitchFamily="34" charset="0"/>
              </a:rPr>
              <a:t>和 </a:t>
            </a:r>
            <a:r>
              <a:rPr lang="en-US" altLang="zh-CN" sz="2000" b="0" i="0" dirty="0">
                <a:solidFill>
                  <a:srgbClr val="1D2129"/>
                </a:solidFill>
                <a:effectLst/>
                <a:latin typeface="Lato" panose="020F0502020204030203" pitchFamily="34" charset="0"/>
              </a:rPr>
              <a:t>SLDS </a:t>
            </a:r>
            <a:r>
              <a:rPr lang="zh-CN" altLang="en-US" sz="2000" b="0" i="0" dirty="0">
                <a:solidFill>
                  <a:srgbClr val="1D2129"/>
                </a:solidFill>
                <a:effectLst/>
                <a:latin typeface="Lato" panose="020F0502020204030203" pitchFamily="34" charset="0"/>
              </a:rPr>
              <a:t>可以在短时间内准确预测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的运动轨迹，但随着时间的增加，预测精度会近似线性下降。</a:t>
            </a:r>
            <a:r>
              <a:rPr lang="en-US" altLang="zh-CN" sz="2000" b="0" i="0" dirty="0">
                <a:solidFill>
                  <a:srgbClr val="1D2129"/>
                </a:solidFill>
                <a:effectLst/>
                <a:latin typeface="Lato" panose="020F0502020204030203" pitchFamily="34" charset="0"/>
              </a:rPr>
              <a:t>SFM</a:t>
            </a:r>
            <a:r>
              <a:rPr lang="zh-CN" altLang="en-US" sz="2000" dirty="0">
                <a:solidFill>
                  <a:srgbClr val="1D2129"/>
                </a:solidFill>
                <a:latin typeface="Lato" panose="020F0502020204030203" pitchFamily="34" charset="0"/>
              </a:rPr>
              <a:t>基于运动学模型</a:t>
            </a:r>
            <a:r>
              <a:rPr lang="zh-CN" altLang="en-US" sz="2000" b="0" i="0" dirty="0">
                <a:solidFill>
                  <a:srgbClr val="1D2129"/>
                </a:solidFill>
                <a:effectLst/>
                <a:latin typeface="Lato" panose="020F0502020204030203" pitchFamily="34" charset="0"/>
              </a:rPr>
              <a:t>考虑了交通参与者的相互作用和交通设施的影响，将这些影响转化为具体的力来模拟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的行为并预测其动态轨迹。虽然</a:t>
            </a:r>
            <a:r>
              <a:rPr lang="en-US" altLang="zh-CN" sz="2000" b="0" i="0" dirty="0">
                <a:solidFill>
                  <a:srgbClr val="1D2129"/>
                </a:solidFill>
                <a:effectLst/>
                <a:latin typeface="Lato" panose="020F0502020204030203" pitchFamily="34" charset="0"/>
              </a:rPr>
              <a:t>SFM </a:t>
            </a:r>
            <a:r>
              <a:rPr lang="zh-CN" altLang="en-US" sz="2000" b="0" i="0" dirty="0">
                <a:solidFill>
                  <a:srgbClr val="1D2129"/>
                </a:solidFill>
                <a:effectLst/>
                <a:latin typeface="Lato" panose="020F0502020204030203" pitchFamily="34" charset="0"/>
              </a:rPr>
              <a:t>的轨迹预测精度更高，但只能预测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的短期运动，而不能像 </a:t>
            </a:r>
            <a:r>
              <a:rPr lang="en-US" altLang="zh-CN" sz="2000" b="0" i="0" dirty="0">
                <a:solidFill>
                  <a:srgbClr val="1D2129"/>
                </a:solidFill>
                <a:effectLst/>
                <a:latin typeface="Lato" panose="020F0502020204030203" pitchFamily="34" charset="0"/>
              </a:rPr>
              <a:t>GRU </a:t>
            </a:r>
            <a:r>
              <a:rPr lang="zh-CN" altLang="en-US" sz="2000" b="0" i="0" dirty="0">
                <a:solidFill>
                  <a:srgbClr val="1D2129"/>
                </a:solidFill>
                <a:effectLst/>
                <a:latin typeface="Lato" panose="020F0502020204030203" pitchFamily="34" charset="0"/>
              </a:rPr>
              <a:t>和 </a:t>
            </a:r>
            <a:r>
              <a:rPr lang="en-US" altLang="zh-CN" sz="2000" b="0" i="0" dirty="0">
                <a:solidFill>
                  <a:srgbClr val="1D2129"/>
                </a:solidFill>
                <a:effectLst/>
                <a:latin typeface="Lato" panose="020F0502020204030203" pitchFamily="34" charset="0"/>
              </a:rPr>
              <a:t>LSTM </a:t>
            </a:r>
            <a:r>
              <a:rPr lang="zh-CN" altLang="en-US" sz="2000" b="0" i="0" dirty="0">
                <a:solidFill>
                  <a:srgbClr val="1D2129"/>
                </a:solidFill>
                <a:effectLst/>
                <a:latin typeface="Lato" panose="020F0502020204030203" pitchFamily="34" charset="0"/>
              </a:rPr>
              <a:t>那样在抽象层次上高效学习并考虑长期依赖信息。虽然基于神经网络的 </a:t>
            </a:r>
            <a:r>
              <a:rPr lang="en-US" altLang="zh-CN" sz="2000" b="0" i="0" dirty="0">
                <a:solidFill>
                  <a:srgbClr val="1D2129"/>
                </a:solidFill>
                <a:effectLst/>
                <a:latin typeface="Lato" panose="020F0502020204030203" pitchFamily="34" charset="0"/>
              </a:rPr>
              <a:t>GRU </a:t>
            </a:r>
            <a:r>
              <a:rPr lang="zh-CN" altLang="en-US" sz="2000" b="0" i="0" dirty="0">
                <a:solidFill>
                  <a:srgbClr val="1D2129"/>
                </a:solidFill>
                <a:effectLst/>
                <a:latin typeface="Lato" panose="020F0502020204030203" pitchFamily="34" charset="0"/>
              </a:rPr>
              <a:t>和 </a:t>
            </a:r>
            <a:r>
              <a:rPr lang="en-US" altLang="zh-CN" sz="2000" b="0" i="0" dirty="0">
                <a:solidFill>
                  <a:srgbClr val="1D2129"/>
                </a:solidFill>
                <a:effectLst/>
                <a:latin typeface="Lato" panose="020F0502020204030203" pitchFamily="34" charset="0"/>
              </a:rPr>
              <a:t>LSTM </a:t>
            </a:r>
            <a:r>
              <a:rPr lang="zh-CN" altLang="en-US" sz="2000" b="0" i="0" dirty="0">
                <a:solidFill>
                  <a:srgbClr val="1D2129"/>
                </a:solidFill>
                <a:effectLst/>
                <a:latin typeface="Lato" panose="020F0502020204030203" pitchFamily="34" charset="0"/>
              </a:rPr>
              <a:t>在预测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轨迹方面表现出优势，预测精度也高于运动学模型，但它们无法像 </a:t>
            </a:r>
            <a:r>
              <a:rPr lang="en-US" altLang="zh-CN" sz="2000" b="0" i="0" dirty="0">
                <a:solidFill>
                  <a:srgbClr val="1D2129"/>
                </a:solidFill>
                <a:effectLst/>
                <a:latin typeface="Lato" panose="020F0502020204030203" pitchFamily="34" charset="0"/>
              </a:rPr>
              <a:t>SFM </a:t>
            </a:r>
            <a:r>
              <a:rPr lang="zh-CN" altLang="en-US" sz="2000" b="0" i="0" dirty="0">
                <a:solidFill>
                  <a:srgbClr val="1D2129"/>
                </a:solidFill>
                <a:effectLst/>
                <a:latin typeface="Lato" panose="020F0502020204030203" pitchFamily="34" charset="0"/>
              </a:rPr>
              <a:t>那样很好地理解 </a:t>
            </a:r>
            <a:r>
              <a:rPr lang="en-US" altLang="zh-CN" sz="2000" b="0" i="0" dirty="0">
                <a:solidFill>
                  <a:srgbClr val="1D2129"/>
                </a:solidFill>
                <a:effectLst/>
                <a:latin typeface="Lato" panose="020F0502020204030203" pitchFamily="34" charset="0"/>
              </a:rPr>
              <a:t>VTP </a:t>
            </a:r>
            <a:r>
              <a:rPr lang="zh-CN" altLang="en-US" sz="2000" b="0" i="0" dirty="0">
                <a:solidFill>
                  <a:srgbClr val="1D2129"/>
                </a:solidFill>
                <a:effectLst/>
                <a:latin typeface="Lato" panose="020F0502020204030203" pitchFamily="34" charset="0"/>
              </a:rPr>
              <a:t>的社会行为。</a:t>
            </a:r>
            <a:endParaRPr lang="en-US" altLang="zh-CN" sz="2000" i="0" dirty="0">
              <a:solidFill>
                <a:srgbClr val="060607"/>
              </a:solidFill>
              <a:effectLst/>
              <a:highlight>
                <a:srgbClr val="FFFFFF"/>
              </a:highlight>
              <a:latin typeface="-apple-system"/>
            </a:endParaRPr>
          </a:p>
          <a:p>
            <a:r>
              <a:rPr lang="zh-CN" altLang="en-US" sz="2000" i="0" dirty="0">
                <a:solidFill>
                  <a:srgbClr val="060607"/>
                </a:solidFill>
                <a:effectLst/>
                <a:highlight>
                  <a:srgbClr val="FFFFFF"/>
                </a:highlight>
                <a:latin typeface="-apple-system"/>
              </a:rPr>
              <a:t>因此本文利用 </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门递归单元</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注意力 </a:t>
            </a:r>
            <a:r>
              <a:rPr lang="en-US" altLang="zh-CN" sz="2000" dirty="0">
                <a:solidFill>
                  <a:srgbClr val="060607"/>
                </a:solidFill>
                <a:highlight>
                  <a:srgbClr val="FFFFFF"/>
                </a:highlight>
                <a:latin typeface="-apple-system"/>
              </a:rPr>
              <a:t>”</a:t>
            </a:r>
            <a:r>
              <a:rPr lang="zh-CN" altLang="en-US" sz="2000" dirty="0">
                <a:solidFill>
                  <a:srgbClr val="060607"/>
                </a:solidFill>
                <a:highlight>
                  <a:srgbClr val="FFFFFF"/>
                </a:highlight>
                <a:latin typeface="-apple-system"/>
              </a:rPr>
              <a:t>（</a:t>
            </a:r>
            <a:r>
              <a:rPr lang="en-US" altLang="zh-CN" sz="2000" dirty="0">
                <a:solidFill>
                  <a:srgbClr val="060607"/>
                </a:solidFill>
                <a:highlight>
                  <a:srgbClr val="FFFFFF"/>
                </a:highlight>
                <a:latin typeface="-apple-system"/>
              </a:rPr>
              <a:t>Gate Recurrent Unit-Attention</a:t>
            </a:r>
            <a:r>
              <a:rPr lang="zh-CN" altLang="en-US" sz="2000" dirty="0">
                <a:solidFill>
                  <a:srgbClr val="060607"/>
                </a:solidFill>
                <a:highlight>
                  <a:srgbClr val="FFFFFF"/>
                </a:highlight>
                <a:latin typeface="-apple-system"/>
              </a:rPr>
              <a:t>）和 </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改善性社会力模型 </a:t>
            </a:r>
            <a:r>
              <a:rPr lang="en-US" altLang="zh-CN" sz="2000" i="0" dirty="0">
                <a:solidFill>
                  <a:srgbClr val="060607"/>
                </a:solidFill>
                <a:effectLst/>
                <a:highlight>
                  <a:srgbClr val="FFFFFF"/>
                </a:highlight>
                <a:latin typeface="-apple-system"/>
              </a:rPr>
              <a:t>”</a:t>
            </a:r>
            <a:r>
              <a:rPr lang="zh-CN" altLang="en-US" sz="2000" i="0" dirty="0">
                <a:solidFill>
                  <a:srgbClr val="060607"/>
                </a:solidFill>
                <a:effectLst/>
                <a:highlight>
                  <a:srgbClr val="FFFFFF"/>
                </a:highlight>
                <a:latin typeface="-apple-system"/>
              </a:rPr>
              <a:t>（</a:t>
            </a:r>
            <a:r>
              <a:rPr lang="en-US" altLang="zh-CN" sz="2000" i="0" dirty="0">
                <a:solidFill>
                  <a:srgbClr val="060607"/>
                </a:solidFill>
                <a:effectLst/>
                <a:highlight>
                  <a:srgbClr val="FFFFFF"/>
                </a:highlight>
                <a:latin typeface="-apple-system"/>
              </a:rPr>
              <a:t>Ameliorative Social Force Model</a:t>
            </a:r>
            <a:r>
              <a:rPr lang="zh-CN" altLang="en-US" sz="2000" i="0" dirty="0">
                <a:solidFill>
                  <a:srgbClr val="060607"/>
                </a:solidFill>
                <a:effectLst/>
                <a:highlight>
                  <a:srgbClr val="FFFFFF"/>
                </a:highlight>
                <a:latin typeface="-apple-system"/>
              </a:rPr>
              <a:t>）探讨了</a:t>
            </a:r>
            <a:r>
              <a:rPr lang="en-US" altLang="zh-CN" sz="2000" i="0" dirty="0">
                <a:solidFill>
                  <a:srgbClr val="060607"/>
                </a:solidFill>
                <a:effectLst/>
                <a:highlight>
                  <a:srgbClr val="FFFFFF"/>
                </a:highlight>
                <a:latin typeface="-apple-system"/>
              </a:rPr>
              <a:t>VTP</a:t>
            </a:r>
            <a:r>
              <a:rPr lang="zh-CN" altLang="en-US" sz="2000" i="0" dirty="0">
                <a:solidFill>
                  <a:srgbClr val="060607"/>
                </a:solidFill>
                <a:effectLst/>
                <a:highlight>
                  <a:srgbClr val="FFFFFF"/>
                </a:highlight>
                <a:latin typeface="-apple-system"/>
              </a:rPr>
              <a:t>轨迹</a:t>
            </a:r>
            <a:r>
              <a:rPr lang="zh-CN" altLang="en-US" sz="2000" dirty="0">
                <a:solidFill>
                  <a:srgbClr val="060607"/>
                </a:solidFill>
                <a:highlight>
                  <a:srgbClr val="FFFFFF"/>
                </a:highlight>
                <a:latin typeface="-apple-system"/>
              </a:rPr>
              <a:t>预测。</a:t>
            </a:r>
            <a:endParaRPr lang="en-US" altLang="zh-CN" sz="2000" i="0" dirty="0">
              <a:solidFill>
                <a:srgbClr val="060607"/>
              </a:solidFill>
              <a:effectLst/>
              <a:highlight>
                <a:srgbClr val="FFFFFF"/>
              </a:highlight>
              <a:latin typeface="-apple-system"/>
            </a:endParaRPr>
          </a:p>
          <a:p>
            <a:endParaRPr lang="en-US" altLang="zh-CN" sz="2000" dirty="0">
              <a:solidFill>
                <a:srgbClr val="060607"/>
              </a:solidFill>
              <a:highlight>
                <a:srgbClr val="FFFFFF"/>
              </a:highlight>
              <a:latin typeface="-apple-system"/>
            </a:endParaRPr>
          </a:p>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spTree>
    <p:extLst>
      <p:ext uri="{BB962C8B-B14F-4D97-AF65-F5344CB8AC3E}">
        <p14:creationId xmlns:p14="http://schemas.microsoft.com/office/powerpoint/2010/main" val="319794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5" y="335402"/>
            <a:ext cx="9386595" cy="469897"/>
          </a:xfrm>
        </p:spPr>
        <p:txBody>
          <a:bodyPr>
            <a:normAutofit lnSpcReduction="10000"/>
          </a:bodyPr>
          <a:lstStyle/>
          <a:p>
            <a:r>
              <a:rPr lang="en-US" altLang="zh-CN" sz="2800" i="0" dirty="0">
                <a:solidFill>
                  <a:srgbClr val="060607"/>
                </a:solidFill>
                <a:effectLst/>
                <a:highlight>
                  <a:srgbClr val="FFFFFF"/>
                </a:highlight>
                <a:latin typeface="-apple-system"/>
              </a:rPr>
              <a:t>GRU-ATT-ASFM</a:t>
            </a:r>
            <a:endParaRPr lang="zh-CN" altLang="en-US" dirty="0"/>
          </a:p>
        </p:txBody>
      </p:sp>
      <p:sp>
        <p:nvSpPr>
          <p:cNvPr id="2" name="文本框 1">
            <a:extLst>
              <a:ext uri="{FF2B5EF4-FFF2-40B4-BE49-F238E27FC236}">
                <a16:creationId xmlns:a16="http://schemas.microsoft.com/office/drawing/2014/main" id="{722F8EB1-0D22-7FEB-9B00-ADDE361C6041}"/>
              </a:ext>
            </a:extLst>
          </p:cNvPr>
          <p:cNvSpPr txBox="1"/>
          <p:nvPr/>
        </p:nvSpPr>
        <p:spPr>
          <a:xfrm>
            <a:off x="1402702" y="2884322"/>
            <a:ext cx="9386596" cy="1938992"/>
          </a:xfrm>
          <a:prstGeom prst="rect">
            <a:avLst/>
          </a:prstGeom>
          <a:noFill/>
        </p:spPr>
        <p:txBody>
          <a:bodyPr wrap="square" rtlCol="0">
            <a:spAutoFit/>
          </a:bodyPr>
          <a:lstStyle/>
          <a:p>
            <a:r>
              <a:rPr lang="zh-CN" altLang="en-US" sz="2000" i="0" dirty="0">
                <a:solidFill>
                  <a:srgbClr val="060607"/>
                </a:solidFill>
                <a:effectLst/>
                <a:highlight>
                  <a:srgbClr val="FFFFFF"/>
                </a:highlight>
                <a:latin typeface="-apple-system"/>
              </a:rPr>
              <a:t>本文提出了一种 </a:t>
            </a:r>
            <a:r>
              <a:rPr lang="en-US" altLang="zh-CN" sz="2000" i="0" dirty="0">
                <a:solidFill>
                  <a:srgbClr val="060607"/>
                </a:solidFill>
                <a:effectLst/>
                <a:highlight>
                  <a:srgbClr val="FFFFFF"/>
                </a:highlight>
                <a:latin typeface="-apple-system"/>
              </a:rPr>
              <a:t>GRU-ATT-ASFM </a:t>
            </a:r>
            <a:r>
              <a:rPr lang="zh-CN" altLang="en-US" sz="2000" i="0" dirty="0">
                <a:solidFill>
                  <a:srgbClr val="060607"/>
                </a:solidFill>
                <a:effectLst/>
                <a:highlight>
                  <a:srgbClr val="FFFFFF"/>
                </a:highlight>
                <a:latin typeface="-apple-system"/>
              </a:rPr>
              <a:t>方法，用于自动驾驶车辆在信号灯控制人行横道上的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轨迹预测。由于 </a:t>
            </a:r>
            <a:r>
              <a:rPr lang="en-US" altLang="zh-CN" sz="2000" i="0" dirty="0">
                <a:solidFill>
                  <a:srgbClr val="060607"/>
                </a:solidFill>
                <a:effectLst/>
                <a:highlight>
                  <a:srgbClr val="FFFFFF"/>
                </a:highlight>
                <a:latin typeface="-apple-system"/>
              </a:rPr>
              <a:t>GRU </a:t>
            </a:r>
            <a:r>
              <a:rPr lang="zh-CN" altLang="en-US" sz="2000" i="0" dirty="0">
                <a:solidFill>
                  <a:srgbClr val="060607"/>
                </a:solidFill>
                <a:effectLst/>
                <a:highlight>
                  <a:srgbClr val="FFFFFF"/>
                </a:highlight>
                <a:latin typeface="-apple-system"/>
              </a:rPr>
              <a:t>和 </a:t>
            </a:r>
            <a:r>
              <a:rPr lang="en-US" altLang="zh-CN" sz="2000" i="0" dirty="0">
                <a:solidFill>
                  <a:srgbClr val="060607"/>
                </a:solidFill>
                <a:effectLst/>
                <a:highlight>
                  <a:srgbClr val="FFFFFF"/>
                </a:highlight>
                <a:latin typeface="-apple-system"/>
              </a:rPr>
              <a:t>LSTM </a:t>
            </a:r>
            <a:r>
              <a:rPr lang="zh-CN" altLang="en-US" sz="2000" i="0" dirty="0">
                <a:solidFill>
                  <a:srgbClr val="060607"/>
                </a:solidFill>
                <a:effectLst/>
                <a:highlight>
                  <a:srgbClr val="FFFFFF"/>
                </a:highlight>
                <a:latin typeface="-apple-system"/>
              </a:rPr>
              <a:t>具有相似的预测精度，且 </a:t>
            </a:r>
            <a:r>
              <a:rPr lang="en-US" altLang="zh-CN" sz="2000" i="0" dirty="0">
                <a:solidFill>
                  <a:srgbClr val="060607"/>
                </a:solidFill>
                <a:effectLst/>
                <a:highlight>
                  <a:srgbClr val="FFFFFF"/>
                </a:highlight>
                <a:latin typeface="-apple-system"/>
              </a:rPr>
              <a:t>GRU </a:t>
            </a:r>
            <a:r>
              <a:rPr lang="zh-CN" altLang="en-US" sz="2000" i="0" dirty="0">
                <a:solidFill>
                  <a:srgbClr val="060607"/>
                </a:solidFill>
                <a:effectLst/>
                <a:highlight>
                  <a:srgbClr val="FFFFFF"/>
                </a:highlight>
                <a:latin typeface="-apple-system"/>
              </a:rPr>
              <a:t>的网络结构更简单、收敛速度更快，因此本文选择 </a:t>
            </a:r>
            <a:r>
              <a:rPr lang="en-US" altLang="zh-CN" sz="2000" i="0" dirty="0">
                <a:solidFill>
                  <a:srgbClr val="060607"/>
                </a:solidFill>
                <a:effectLst/>
                <a:highlight>
                  <a:srgbClr val="FFFFFF"/>
                </a:highlight>
                <a:latin typeface="-apple-system"/>
              </a:rPr>
              <a:t>GRU </a:t>
            </a:r>
            <a:r>
              <a:rPr lang="zh-CN" altLang="en-US" sz="2000" i="0" dirty="0">
                <a:solidFill>
                  <a:srgbClr val="060607"/>
                </a:solidFill>
                <a:effectLst/>
                <a:highlight>
                  <a:srgbClr val="FFFFFF"/>
                </a:highlight>
                <a:latin typeface="-apple-system"/>
              </a:rPr>
              <a:t>进行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轨迹预测。本文开发了一种用于预测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意图的</a:t>
            </a:r>
            <a:r>
              <a:rPr lang="en-US" altLang="zh-CN" sz="2000" i="0" dirty="0">
                <a:solidFill>
                  <a:srgbClr val="060607"/>
                </a:solidFill>
                <a:effectLst/>
                <a:highlight>
                  <a:srgbClr val="FFFFFF"/>
                </a:highlight>
                <a:latin typeface="-apple-system"/>
              </a:rPr>
              <a:t>Intent Prediction Model</a:t>
            </a:r>
            <a:r>
              <a:rPr lang="zh-CN" altLang="en-US" sz="2000" i="0" dirty="0">
                <a:solidFill>
                  <a:srgbClr val="060607"/>
                </a:solidFill>
                <a:effectLst/>
                <a:highlight>
                  <a:srgbClr val="FFFFFF"/>
                </a:highlight>
                <a:latin typeface="-apple-system"/>
              </a:rPr>
              <a:t>（</a:t>
            </a:r>
            <a:r>
              <a:rPr lang="en-US" altLang="zh-CN" sz="2000" i="0" dirty="0">
                <a:solidFill>
                  <a:srgbClr val="060607"/>
                </a:solidFill>
                <a:effectLst/>
                <a:highlight>
                  <a:srgbClr val="FFFFFF"/>
                </a:highlight>
                <a:latin typeface="-apple-system"/>
              </a:rPr>
              <a:t>IPM</a:t>
            </a:r>
            <a:r>
              <a:rPr lang="zh-CN" altLang="en-US" sz="2000" i="0" dirty="0">
                <a:solidFill>
                  <a:srgbClr val="060607"/>
                </a:solidFill>
                <a:effectLst/>
                <a:highlight>
                  <a:srgbClr val="FFFFFF"/>
                </a:highlight>
                <a:latin typeface="-apple-system"/>
              </a:rPr>
              <a:t>），在 </a:t>
            </a:r>
            <a:r>
              <a:rPr lang="en-US" altLang="zh-CN" sz="2000" i="0" dirty="0">
                <a:solidFill>
                  <a:srgbClr val="060607"/>
                </a:solidFill>
                <a:effectLst/>
                <a:highlight>
                  <a:srgbClr val="FFFFFF"/>
                </a:highlight>
                <a:latin typeface="-apple-system"/>
              </a:rPr>
              <a:t>GRU-ATT </a:t>
            </a:r>
            <a:r>
              <a:rPr lang="zh-CN" altLang="en-US" sz="2000" i="0" dirty="0">
                <a:solidFill>
                  <a:srgbClr val="060607"/>
                </a:solidFill>
                <a:effectLst/>
                <a:highlight>
                  <a:srgbClr val="FFFFFF"/>
                </a:highlight>
                <a:latin typeface="-apple-system"/>
              </a:rPr>
              <a:t>中考虑了 </a:t>
            </a:r>
            <a:r>
              <a:rPr lang="en-US" altLang="zh-CN" sz="2000" i="0" dirty="0">
                <a:solidFill>
                  <a:srgbClr val="060607"/>
                </a:solidFill>
                <a:effectLst/>
                <a:highlight>
                  <a:srgbClr val="FFFFFF"/>
                </a:highlight>
                <a:latin typeface="-apple-system"/>
              </a:rPr>
              <a:t>VTP </a:t>
            </a:r>
            <a:r>
              <a:rPr lang="zh-CN" altLang="en-US" sz="2000" i="0" dirty="0">
                <a:solidFill>
                  <a:srgbClr val="060607"/>
                </a:solidFill>
                <a:effectLst/>
                <a:highlight>
                  <a:srgbClr val="FFFFFF"/>
                </a:highlight>
                <a:latin typeface="-apple-system"/>
              </a:rPr>
              <a:t>的异质性和意图、</a:t>
            </a:r>
            <a:r>
              <a:rPr lang="en-US" altLang="zh-CN" sz="2000" i="0" dirty="0">
                <a:solidFill>
                  <a:srgbClr val="060607"/>
                </a:solidFill>
                <a:effectLst/>
                <a:highlight>
                  <a:srgbClr val="FFFFFF"/>
                </a:highlight>
                <a:latin typeface="-apple-system"/>
              </a:rPr>
              <a:t>VTP-VTP-</a:t>
            </a:r>
            <a:r>
              <a:rPr lang="zh-CN" altLang="en-US" sz="2000" i="0" dirty="0">
                <a:solidFill>
                  <a:srgbClr val="060607"/>
                </a:solidFill>
                <a:effectLst/>
                <a:highlight>
                  <a:srgbClr val="FFFFFF"/>
                </a:highlight>
                <a:latin typeface="-apple-system"/>
              </a:rPr>
              <a:t>车辆之间的相互作用。提出了一种 </a:t>
            </a:r>
            <a:r>
              <a:rPr lang="en-US" altLang="zh-CN" sz="2000" i="0" dirty="0">
                <a:solidFill>
                  <a:srgbClr val="060607"/>
                </a:solidFill>
                <a:effectLst/>
                <a:highlight>
                  <a:srgbClr val="FFFFFF"/>
                </a:highlight>
                <a:latin typeface="-apple-system"/>
              </a:rPr>
              <a:t>ASFM</a:t>
            </a:r>
            <a:r>
              <a:rPr lang="zh-CN" altLang="en-US" sz="2000" i="0" dirty="0">
                <a:solidFill>
                  <a:srgbClr val="060607"/>
                </a:solidFill>
                <a:effectLst/>
                <a:highlight>
                  <a:srgbClr val="FFFFFF"/>
                </a:highlight>
                <a:latin typeface="-apple-system"/>
              </a:rPr>
              <a:t>，用于调整 </a:t>
            </a:r>
            <a:r>
              <a:rPr lang="en-US" altLang="zh-CN" sz="2000" i="0" dirty="0">
                <a:solidFill>
                  <a:srgbClr val="060607"/>
                </a:solidFill>
                <a:effectLst/>
                <a:highlight>
                  <a:srgbClr val="FFFFFF"/>
                </a:highlight>
                <a:latin typeface="-apple-system"/>
              </a:rPr>
              <a:t>GRU-ATT </a:t>
            </a:r>
            <a:r>
              <a:rPr lang="zh-CN" altLang="en-US" sz="2000" i="0" dirty="0">
                <a:solidFill>
                  <a:srgbClr val="060607"/>
                </a:solidFill>
                <a:effectLst/>
                <a:highlight>
                  <a:srgbClr val="FFFFFF"/>
                </a:highlight>
                <a:latin typeface="-apple-system"/>
              </a:rPr>
              <a:t>的预测轨迹。</a:t>
            </a:r>
            <a:endParaRPr lang="en-US" altLang="zh-CN" sz="2000" i="0" dirty="0">
              <a:solidFill>
                <a:srgbClr val="060607"/>
              </a:solidFill>
              <a:effectLst/>
              <a:highlight>
                <a:srgbClr val="FFFFFF"/>
              </a:highlight>
              <a:latin typeface="-apple-system"/>
            </a:endParaRPr>
          </a:p>
        </p:txBody>
      </p:sp>
    </p:spTree>
    <p:extLst>
      <p:ext uri="{BB962C8B-B14F-4D97-AF65-F5344CB8AC3E}">
        <p14:creationId xmlns:p14="http://schemas.microsoft.com/office/powerpoint/2010/main" val="56812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zh-CN" altLang="en-US" dirty="0"/>
              <a:t>用于 </a:t>
            </a:r>
            <a:r>
              <a:rPr lang="en-US" altLang="zh-CN" dirty="0"/>
              <a:t>VTP </a:t>
            </a:r>
            <a:r>
              <a:rPr lang="zh-CN" altLang="en-US" dirty="0"/>
              <a:t>意图预测的 </a:t>
            </a:r>
            <a:r>
              <a:rPr lang="en-US" altLang="zh-CN" dirty="0"/>
              <a:t>IPM</a:t>
            </a:r>
            <a:endParaRPr lang="zh-CN" altLang="en-US" dirty="0"/>
          </a:p>
        </p:txBody>
      </p:sp>
      <p:pic>
        <p:nvPicPr>
          <p:cNvPr id="4" name="图片 3">
            <a:extLst>
              <a:ext uri="{FF2B5EF4-FFF2-40B4-BE49-F238E27FC236}">
                <a16:creationId xmlns:a16="http://schemas.microsoft.com/office/drawing/2014/main" id="{95DCE063-C409-9DC1-3F91-847E349C71E5}"/>
              </a:ext>
            </a:extLst>
          </p:cNvPr>
          <p:cNvPicPr>
            <a:picLocks noChangeAspect="1"/>
          </p:cNvPicPr>
          <p:nvPr/>
        </p:nvPicPr>
        <p:blipFill>
          <a:blip r:embed="rId3"/>
          <a:stretch>
            <a:fillRect/>
          </a:stretch>
        </p:blipFill>
        <p:spPr>
          <a:xfrm>
            <a:off x="2638105" y="1672723"/>
            <a:ext cx="6915789" cy="4170681"/>
          </a:xfrm>
          <a:prstGeom prst="rect">
            <a:avLst/>
          </a:prstGeom>
        </p:spPr>
      </p:pic>
      <p:sp>
        <p:nvSpPr>
          <p:cNvPr id="5" name="文本框 4">
            <a:extLst>
              <a:ext uri="{FF2B5EF4-FFF2-40B4-BE49-F238E27FC236}">
                <a16:creationId xmlns:a16="http://schemas.microsoft.com/office/drawing/2014/main" id="{5AE41C5F-42F4-6780-8417-3F3967DD6DBA}"/>
              </a:ext>
            </a:extLst>
          </p:cNvPr>
          <p:cNvSpPr txBox="1"/>
          <p:nvPr/>
        </p:nvSpPr>
        <p:spPr>
          <a:xfrm>
            <a:off x="953541" y="1339559"/>
            <a:ext cx="1380227" cy="400110"/>
          </a:xfrm>
          <a:prstGeom prst="rect">
            <a:avLst/>
          </a:prstGeom>
          <a:noFill/>
        </p:spPr>
        <p:txBody>
          <a:bodyPr wrap="square" rtlCol="0">
            <a:spAutoFit/>
          </a:bodyPr>
          <a:lstStyle/>
          <a:p>
            <a:r>
              <a:rPr lang="zh-CN" altLang="en-US" sz="2000" dirty="0"/>
              <a:t>场景设置</a:t>
            </a:r>
          </a:p>
        </p:txBody>
      </p:sp>
    </p:spTree>
    <p:extLst>
      <p:ext uri="{BB962C8B-B14F-4D97-AF65-F5344CB8AC3E}">
        <p14:creationId xmlns:p14="http://schemas.microsoft.com/office/powerpoint/2010/main" val="153041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5" y="335402"/>
            <a:ext cx="7096927" cy="469897"/>
          </a:xfrm>
        </p:spPr>
        <p:txBody>
          <a:bodyPr>
            <a:normAutofit lnSpcReduction="10000"/>
          </a:bodyPr>
          <a:lstStyle/>
          <a:p>
            <a:r>
              <a:rPr lang="zh-CN" altLang="en-US" dirty="0"/>
              <a:t>用于 </a:t>
            </a:r>
            <a:r>
              <a:rPr lang="en-US" altLang="zh-CN" dirty="0"/>
              <a:t>VTP </a:t>
            </a:r>
            <a:r>
              <a:rPr lang="zh-CN" altLang="en-US" dirty="0"/>
              <a:t>意图预测的 </a:t>
            </a:r>
            <a:r>
              <a:rPr lang="en-US" altLang="zh-CN" dirty="0"/>
              <a:t>IPM</a:t>
            </a:r>
            <a:r>
              <a:rPr lang="zh-CN" altLang="en-US" dirty="0"/>
              <a:t>模型</a:t>
            </a:r>
          </a:p>
        </p:txBody>
      </p:sp>
      <p:sp>
        <p:nvSpPr>
          <p:cNvPr id="5" name="文本框 4">
            <a:extLst>
              <a:ext uri="{FF2B5EF4-FFF2-40B4-BE49-F238E27FC236}">
                <a16:creationId xmlns:a16="http://schemas.microsoft.com/office/drawing/2014/main" id="{5AE41C5F-42F4-6780-8417-3F3967DD6DBA}"/>
              </a:ext>
            </a:extLst>
          </p:cNvPr>
          <p:cNvSpPr txBox="1"/>
          <p:nvPr/>
        </p:nvSpPr>
        <p:spPr>
          <a:xfrm>
            <a:off x="1674727" y="1338620"/>
            <a:ext cx="9106883" cy="1323439"/>
          </a:xfrm>
          <a:prstGeom prst="rect">
            <a:avLst/>
          </a:prstGeom>
          <a:noFill/>
        </p:spPr>
        <p:txBody>
          <a:bodyPr wrap="square" rtlCol="0">
            <a:spAutoFit/>
          </a:bodyPr>
          <a:lstStyle/>
          <a:p>
            <a:r>
              <a:rPr lang="zh-CN" altLang="en-US" sz="2000" dirty="0"/>
              <a:t>以信号灯控制的人行横道为研究对象，提出了一个意向预测模型（</a:t>
            </a:r>
            <a:r>
              <a:rPr lang="en-US" altLang="zh-CN" sz="2000" dirty="0"/>
              <a:t>IPM</a:t>
            </a:r>
            <a:r>
              <a:rPr lang="zh-CN" altLang="en-US" sz="2000" dirty="0"/>
              <a:t>），用于预测在允许右转的信号灯阶段 </a:t>
            </a:r>
            <a:r>
              <a:rPr lang="en-US" altLang="zh-CN" sz="2000" dirty="0"/>
              <a:t>VTP </a:t>
            </a:r>
            <a:r>
              <a:rPr lang="zh-CN" altLang="en-US" sz="2000" dirty="0"/>
              <a:t>的等待</a:t>
            </a:r>
            <a:r>
              <a:rPr lang="en-US" altLang="zh-CN" sz="2000" dirty="0"/>
              <a:t>/</a:t>
            </a:r>
            <a:r>
              <a:rPr lang="zh-CN" altLang="en-US" sz="2000" dirty="0"/>
              <a:t>通过意向。在该模型中，</a:t>
            </a:r>
            <a:r>
              <a:rPr lang="en-US" altLang="zh-CN" sz="2000" dirty="0"/>
              <a:t>VTP </a:t>
            </a:r>
            <a:r>
              <a:rPr lang="zh-CN" altLang="en-US" sz="2000" dirty="0"/>
              <a:t>的同伴、年龄、性别、</a:t>
            </a:r>
            <a:r>
              <a:rPr lang="en-US" altLang="zh-CN" sz="2000" dirty="0"/>
              <a:t>VTP </a:t>
            </a:r>
            <a:r>
              <a:rPr lang="zh-CN" altLang="en-US" sz="2000" dirty="0"/>
              <a:t>与车辆之间的距离、</a:t>
            </a:r>
            <a:r>
              <a:rPr lang="en-US" altLang="zh-CN" sz="2000" dirty="0"/>
              <a:t>VTP </a:t>
            </a:r>
            <a:r>
              <a:rPr lang="zh-CN" altLang="en-US" sz="2000" dirty="0"/>
              <a:t>速度和车辆速度都被考虑在内，具体如下：</a:t>
            </a:r>
          </a:p>
        </p:txBody>
      </p:sp>
      <p:pic>
        <p:nvPicPr>
          <p:cNvPr id="3" name="图片 2">
            <a:extLst>
              <a:ext uri="{FF2B5EF4-FFF2-40B4-BE49-F238E27FC236}">
                <a16:creationId xmlns:a16="http://schemas.microsoft.com/office/drawing/2014/main" id="{0EF3C4D2-B798-D61B-CA38-D1A3950B3F42}"/>
              </a:ext>
            </a:extLst>
          </p:cNvPr>
          <p:cNvPicPr>
            <a:picLocks noChangeAspect="1"/>
          </p:cNvPicPr>
          <p:nvPr/>
        </p:nvPicPr>
        <p:blipFill>
          <a:blip r:embed="rId3"/>
          <a:stretch>
            <a:fillRect/>
          </a:stretch>
        </p:blipFill>
        <p:spPr>
          <a:xfrm>
            <a:off x="4232991" y="2662059"/>
            <a:ext cx="3990353" cy="599036"/>
          </a:xfrm>
          <a:prstGeom prst="rect">
            <a:avLst/>
          </a:prstGeom>
        </p:spPr>
      </p:pic>
      <p:pic>
        <p:nvPicPr>
          <p:cNvPr id="4" name="图片 3">
            <a:extLst>
              <a:ext uri="{FF2B5EF4-FFF2-40B4-BE49-F238E27FC236}">
                <a16:creationId xmlns:a16="http://schemas.microsoft.com/office/drawing/2014/main" id="{80842E67-B2F2-AFAB-76FE-6502BE42C1C6}"/>
              </a:ext>
            </a:extLst>
          </p:cNvPr>
          <p:cNvPicPr>
            <a:picLocks noChangeAspect="1"/>
          </p:cNvPicPr>
          <p:nvPr/>
        </p:nvPicPr>
        <p:blipFill>
          <a:blip r:embed="rId4"/>
          <a:stretch>
            <a:fillRect/>
          </a:stretch>
        </p:blipFill>
        <p:spPr>
          <a:xfrm>
            <a:off x="2834580" y="3518295"/>
            <a:ext cx="6980952" cy="2695238"/>
          </a:xfrm>
          <a:prstGeom prst="rect">
            <a:avLst/>
          </a:prstGeom>
        </p:spPr>
      </p:pic>
    </p:spTree>
    <p:extLst>
      <p:ext uri="{BB962C8B-B14F-4D97-AF65-F5344CB8AC3E}">
        <p14:creationId xmlns:p14="http://schemas.microsoft.com/office/powerpoint/2010/main" val="298859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a:xfrm>
            <a:off x="1029155" y="335402"/>
            <a:ext cx="8245473" cy="469897"/>
          </a:xfrm>
        </p:spPr>
        <p:txBody>
          <a:bodyPr>
            <a:normAutofit lnSpcReduction="10000"/>
          </a:bodyPr>
          <a:lstStyle/>
          <a:p>
            <a:r>
              <a:rPr lang="zh-CN" altLang="en-US" dirty="0"/>
              <a:t>用于 </a:t>
            </a:r>
            <a:r>
              <a:rPr lang="en-US" altLang="zh-CN" dirty="0"/>
              <a:t>VTP </a:t>
            </a:r>
            <a:r>
              <a:rPr lang="zh-CN" altLang="en-US" dirty="0"/>
              <a:t>轨迹预测的 </a:t>
            </a:r>
            <a:r>
              <a:rPr lang="en-US" altLang="zh-CN" dirty="0"/>
              <a:t>GRU-ATT</a:t>
            </a:r>
            <a:endParaRPr lang="zh-CN" altLang="en-US" dirty="0"/>
          </a:p>
        </p:txBody>
      </p:sp>
      <p:sp>
        <p:nvSpPr>
          <p:cNvPr id="3" name="文本框 2">
            <a:extLst>
              <a:ext uri="{FF2B5EF4-FFF2-40B4-BE49-F238E27FC236}">
                <a16:creationId xmlns:a16="http://schemas.microsoft.com/office/drawing/2014/main" id="{088F923F-81EB-E9C1-F1AF-67C6C32609A3}"/>
              </a:ext>
            </a:extLst>
          </p:cNvPr>
          <p:cNvSpPr txBox="1"/>
          <p:nvPr/>
        </p:nvSpPr>
        <p:spPr>
          <a:xfrm>
            <a:off x="2055845" y="2798058"/>
            <a:ext cx="9386596" cy="954107"/>
          </a:xfrm>
          <a:prstGeom prst="rect">
            <a:avLst/>
          </a:prstGeom>
          <a:noFill/>
        </p:spPr>
        <p:txBody>
          <a:bodyPr wrap="square" rtlCol="0">
            <a:spAutoFit/>
          </a:bodyPr>
          <a:lstStyle/>
          <a:p>
            <a:pPr algn="l"/>
            <a:endParaRPr lang="zh-CN" altLang="en-US" sz="2000" i="0" dirty="0">
              <a:solidFill>
                <a:srgbClr val="060607"/>
              </a:solidFill>
              <a:effectLst/>
              <a:highlight>
                <a:srgbClr val="FFFFFF"/>
              </a:highlight>
              <a:latin typeface="-apple-system"/>
            </a:endParaRPr>
          </a:p>
          <a:p>
            <a:pPr algn="l"/>
            <a:endParaRPr lang="zh-CN" altLang="en-US" b="0" i="0" dirty="0">
              <a:solidFill>
                <a:srgbClr val="060607"/>
              </a:solidFill>
              <a:effectLst/>
              <a:highlight>
                <a:srgbClr val="FFFFFF"/>
              </a:highlight>
              <a:latin typeface="-apple-system"/>
            </a:endParaRPr>
          </a:p>
          <a:p>
            <a:endParaRPr lang="zh-CN" altLang="en-US" dirty="0"/>
          </a:p>
        </p:txBody>
      </p:sp>
      <p:pic>
        <p:nvPicPr>
          <p:cNvPr id="4" name="图片 3">
            <a:extLst>
              <a:ext uri="{FF2B5EF4-FFF2-40B4-BE49-F238E27FC236}">
                <a16:creationId xmlns:a16="http://schemas.microsoft.com/office/drawing/2014/main" id="{8DF33340-8C44-8844-5CF6-226EF99E5077}"/>
              </a:ext>
            </a:extLst>
          </p:cNvPr>
          <p:cNvPicPr>
            <a:picLocks noChangeAspect="1"/>
          </p:cNvPicPr>
          <p:nvPr/>
        </p:nvPicPr>
        <p:blipFill>
          <a:blip r:embed="rId3"/>
          <a:stretch>
            <a:fillRect/>
          </a:stretch>
        </p:blipFill>
        <p:spPr>
          <a:xfrm>
            <a:off x="2481714" y="1383027"/>
            <a:ext cx="7228571" cy="2523809"/>
          </a:xfrm>
          <a:prstGeom prst="rect">
            <a:avLst/>
          </a:prstGeom>
        </p:spPr>
      </p:pic>
      <p:pic>
        <p:nvPicPr>
          <p:cNvPr id="6" name="图片 5">
            <a:extLst>
              <a:ext uri="{FF2B5EF4-FFF2-40B4-BE49-F238E27FC236}">
                <a16:creationId xmlns:a16="http://schemas.microsoft.com/office/drawing/2014/main" id="{8B6317B1-31F1-BF70-E375-55220F6BB50A}"/>
              </a:ext>
            </a:extLst>
          </p:cNvPr>
          <p:cNvPicPr>
            <a:picLocks noChangeAspect="1"/>
          </p:cNvPicPr>
          <p:nvPr/>
        </p:nvPicPr>
        <p:blipFill>
          <a:blip r:embed="rId4"/>
          <a:stretch>
            <a:fillRect/>
          </a:stretch>
        </p:blipFill>
        <p:spPr>
          <a:xfrm>
            <a:off x="3678321" y="4126676"/>
            <a:ext cx="4835356" cy="2081039"/>
          </a:xfrm>
          <a:prstGeom prst="rect">
            <a:avLst/>
          </a:prstGeom>
        </p:spPr>
      </p:pic>
    </p:spTree>
    <p:extLst>
      <p:ext uri="{BB962C8B-B14F-4D97-AF65-F5344CB8AC3E}">
        <p14:creationId xmlns:p14="http://schemas.microsoft.com/office/powerpoint/2010/main" val="164691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en-US" altLang="zh-CN" dirty="0"/>
              <a:t>GRU-ATT</a:t>
            </a:r>
            <a:r>
              <a:rPr lang="zh-CN" altLang="en-US" dirty="0"/>
              <a:t>的编码器</a:t>
            </a:r>
          </a:p>
        </p:txBody>
      </p:sp>
      <p:pic>
        <p:nvPicPr>
          <p:cNvPr id="4" name="图片 3">
            <a:extLst>
              <a:ext uri="{FF2B5EF4-FFF2-40B4-BE49-F238E27FC236}">
                <a16:creationId xmlns:a16="http://schemas.microsoft.com/office/drawing/2014/main" id="{C2B7FF9A-C457-B8E7-3753-C1E6B5DC8638}"/>
              </a:ext>
            </a:extLst>
          </p:cNvPr>
          <p:cNvPicPr>
            <a:picLocks noChangeAspect="1"/>
          </p:cNvPicPr>
          <p:nvPr/>
        </p:nvPicPr>
        <p:blipFill>
          <a:blip r:embed="rId3"/>
          <a:stretch>
            <a:fillRect/>
          </a:stretch>
        </p:blipFill>
        <p:spPr>
          <a:xfrm>
            <a:off x="761011" y="2220248"/>
            <a:ext cx="3452102" cy="2830723"/>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7246903-53F9-2480-6475-6CE9E1B10CCA}"/>
                  </a:ext>
                </a:extLst>
              </p:cNvPr>
              <p:cNvSpPr txBox="1"/>
              <p:nvPr/>
            </p:nvSpPr>
            <p:spPr>
              <a:xfrm>
                <a:off x="4596881" y="2478482"/>
                <a:ext cx="6100098" cy="950517"/>
              </a:xfrm>
              <a:prstGeom prst="rect">
                <a:avLst/>
              </a:prstGeom>
              <a:noFill/>
            </p:spPr>
            <p:txBody>
              <a:bodyPr wrap="square" rtlCol="0">
                <a:spAutoFit/>
              </a:bodyPr>
              <a:lstStyle/>
              <a:p>
                <a:r>
                  <a:rPr lang="en-US" altLang="zh-CN" dirty="0"/>
                  <a:t>VTP </a:t>
                </a:r>
                <a:r>
                  <a:rPr lang="zh-CN" altLang="en-US" dirty="0"/>
                  <a:t>的异质性（</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𝑃</m:t>
                        </m:r>
                      </m:e>
                      <m:sub>
                        <m:r>
                          <a:rPr lang="zh-CN" altLang="en-US" i="1" smtClean="0">
                            <a:latin typeface="Cambria Math" panose="02040503050406030204" pitchFamily="18" charset="0"/>
                          </a:rPr>
                          <m:t>𝑖</m:t>
                        </m:r>
                      </m:sub>
                    </m:sSub>
                  </m:oMath>
                </a14:m>
                <a:r>
                  <a:rPr lang="zh-CN" altLang="en-US" dirty="0"/>
                  <a:t> ）、</a:t>
                </a:r>
                <a:r>
                  <a:rPr lang="en-US" altLang="zh-CN" dirty="0"/>
                  <a:t>VTP </a:t>
                </a:r>
                <a:r>
                  <a:rPr lang="zh-CN" altLang="en-US" dirty="0"/>
                  <a:t>的意图（</a:t>
                </a:r>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𝑃</m:t>
                        </m:r>
                      </m:e>
                      <m:sub>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𝑤</m:t>
                            </m:r>
                          </m:e>
                          <m:sub>
                            <m:r>
                              <a:rPr lang="zh-CN" altLang="en-US" i="1" smtClean="0">
                                <a:latin typeface="Cambria Math" panose="02040503050406030204" pitchFamily="18" charset="0"/>
                              </a:rPr>
                              <m:t>𝑖</m:t>
                            </m:r>
                          </m:sub>
                        </m:sSub>
                      </m:sub>
                    </m:sSub>
                  </m:oMath>
                </a14:m>
                <a:r>
                  <a:rPr lang="zh-CN" altLang="en-US" dirty="0"/>
                  <a:t> ）、</a:t>
                </a:r>
                <a:r>
                  <a:rPr lang="en-US" altLang="zh-CN" dirty="0"/>
                  <a:t>VTP </a:t>
                </a:r>
                <a:r>
                  <a:rPr lang="zh-CN" altLang="en-US" dirty="0"/>
                  <a:t>𝑖 </a:t>
                </a:r>
                <a:r>
                  <a:rPr lang="en-US" altLang="zh-CN" dirty="0"/>
                  <a:t>(</a:t>
                </a:r>
                <a14:m>
                  <m:oMath xmlns:m="http://schemas.openxmlformats.org/officeDocument/2006/math">
                    <m:sSubSup>
                      <m:sSubSupPr>
                        <m:ctrlPr>
                          <a:rPr lang="en-US" altLang="zh-CN" i="1" smtClean="0">
                            <a:solidFill>
                              <a:srgbClr val="836967"/>
                            </a:solidFill>
                            <a:latin typeface="Cambria Math" panose="02040503050406030204" pitchFamily="18" charset="0"/>
                          </a:rPr>
                        </m:ctrlPr>
                      </m:sSubSupPr>
                      <m:e>
                        <m:r>
                          <a:rPr lang="en-US" altLang="zh-CN" i="1" smtClean="0">
                            <a:latin typeface="Cambria Math" panose="02040503050406030204" pitchFamily="18" charset="0"/>
                          </a:rPr>
                          <m:t>𝑋</m:t>
                        </m:r>
                      </m:e>
                      <m:sub>
                        <m:r>
                          <a:rPr lang="en-US" altLang="zh-CN" i="1" smtClean="0">
                            <a:latin typeface="Cambria Math" panose="02040503050406030204" pitchFamily="18" charset="0"/>
                          </a:rPr>
                          <m:t>𝑖</m:t>
                        </m:r>
                      </m:sub>
                      <m:sup>
                        <m:r>
                          <a:rPr lang="en-US" altLang="zh-CN" i="1" smtClean="0">
                            <a:latin typeface="Cambria Math" panose="02040503050406030204" pitchFamily="18" charset="0"/>
                          </a:rPr>
                          <m:t>𝑡</m:t>
                        </m:r>
                      </m:sup>
                    </m:sSubSup>
                  </m:oMath>
                </a14:m>
                <a:r>
                  <a:rPr lang="en-US" altLang="zh-CN" dirty="0"/>
                  <a:t>) </a:t>
                </a:r>
                <a:r>
                  <a:rPr lang="zh-CN" altLang="en-US" dirty="0"/>
                  <a:t>和车辆 𝑚 </a:t>
                </a:r>
                <a:r>
                  <a:rPr lang="en-US" altLang="zh-CN" dirty="0"/>
                  <a:t>(</a:t>
                </a:r>
                <a14:m>
                  <m:oMath xmlns:m="http://schemas.openxmlformats.org/officeDocument/2006/math">
                    <m:sSubSup>
                      <m:sSubSupPr>
                        <m:ctrlPr>
                          <a:rPr lang="en-US" altLang="zh-CN" i="1" smtClean="0">
                            <a:solidFill>
                              <a:srgbClr val="836967"/>
                            </a:solidFill>
                            <a:latin typeface="Cambria Math" panose="02040503050406030204" pitchFamily="18" charset="0"/>
                          </a:rPr>
                        </m:ctrlPr>
                      </m:sSubSupPr>
                      <m:e>
                        <m:r>
                          <a:rPr lang="en-US" altLang="zh-CN" i="1" smtClean="0">
                            <a:latin typeface="Cambria Math" panose="02040503050406030204" pitchFamily="18" charset="0"/>
                          </a:rPr>
                          <m:t>𝑉</m:t>
                        </m:r>
                      </m:e>
                      <m:sub>
                        <m:r>
                          <a:rPr lang="en-US" altLang="zh-CN" i="1" smtClean="0">
                            <a:latin typeface="Cambria Math" panose="02040503050406030204" pitchFamily="18" charset="0"/>
                          </a:rPr>
                          <m:t>𝑚</m:t>
                        </m:r>
                      </m:sub>
                      <m:sup>
                        <m:r>
                          <a:rPr lang="en-US" altLang="zh-CN" i="1" smtClean="0">
                            <a:latin typeface="Cambria Math" panose="02040503050406030204" pitchFamily="18" charset="0"/>
                          </a:rPr>
                          <m:t>𝑡</m:t>
                        </m:r>
                      </m:sup>
                    </m:sSubSup>
                  </m:oMath>
                </a14:m>
                <a:r>
                  <a:rPr lang="en-US" altLang="zh-CN" dirty="0"/>
                  <a:t>) </a:t>
                </a:r>
                <a:r>
                  <a:rPr lang="zh-CN" altLang="en-US" dirty="0"/>
                  <a:t>的轨迹序列被送入全连接层，以获得新的特征向量。这个特征向量作为 </a:t>
                </a:r>
                <a:r>
                  <a:rPr lang="en-US" altLang="zh-CN" dirty="0"/>
                  <a:t>GRU </a:t>
                </a:r>
                <a:r>
                  <a:rPr lang="zh-CN" altLang="en-US" dirty="0"/>
                  <a:t>的输入，实现隐藏状态。</a:t>
                </a:r>
              </a:p>
            </p:txBody>
          </p:sp>
        </mc:Choice>
        <mc:Fallback xmlns="">
          <p:sp>
            <p:nvSpPr>
              <p:cNvPr id="5" name="文本框 4">
                <a:extLst>
                  <a:ext uri="{FF2B5EF4-FFF2-40B4-BE49-F238E27FC236}">
                    <a16:creationId xmlns:a16="http://schemas.microsoft.com/office/drawing/2014/main" id="{27246903-53F9-2480-6475-6CE9E1B10CCA}"/>
                  </a:ext>
                </a:extLst>
              </p:cNvPr>
              <p:cNvSpPr txBox="1">
                <a:spLocks noRot="1" noChangeAspect="1" noMove="1" noResize="1" noEditPoints="1" noAdjustHandles="1" noChangeArrowheads="1" noChangeShapeType="1" noTextEdit="1"/>
              </p:cNvSpPr>
              <p:nvPr/>
            </p:nvSpPr>
            <p:spPr>
              <a:xfrm>
                <a:off x="4596881" y="2478482"/>
                <a:ext cx="6100098" cy="950517"/>
              </a:xfrm>
              <a:prstGeom prst="rect">
                <a:avLst/>
              </a:prstGeom>
              <a:blipFill>
                <a:blip r:embed="rId4"/>
                <a:stretch>
                  <a:fillRect l="-799" t="-4516" r="-300" b="-9677"/>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86C56E4-D1CC-25C2-979D-B3E28A81587A}"/>
              </a:ext>
            </a:extLst>
          </p:cNvPr>
          <p:cNvPicPr>
            <a:picLocks noChangeAspect="1"/>
          </p:cNvPicPr>
          <p:nvPr/>
        </p:nvPicPr>
        <p:blipFill>
          <a:blip r:embed="rId5"/>
          <a:stretch>
            <a:fillRect/>
          </a:stretch>
        </p:blipFill>
        <p:spPr>
          <a:xfrm>
            <a:off x="5765978" y="4451686"/>
            <a:ext cx="3761905" cy="780952"/>
          </a:xfrm>
          <a:prstGeom prst="rect">
            <a:avLst/>
          </a:prstGeom>
        </p:spPr>
      </p:pic>
    </p:spTree>
    <p:extLst>
      <p:ext uri="{BB962C8B-B14F-4D97-AF65-F5344CB8AC3E}">
        <p14:creationId xmlns:p14="http://schemas.microsoft.com/office/powerpoint/2010/main" val="72740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3"/>
          </p:nvPr>
        </p:nvSpPr>
        <p:spPr/>
        <p:txBody>
          <a:bodyPr>
            <a:normAutofit lnSpcReduction="10000"/>
          </a:bodyPr>
          <a:lstStyle/>
          <a:p>
            <a:r>
              <a:rPr lang="en-US" altLang="zh-CN" dirty="0"/>
              <a:t>GRU-ATT</a:t>
            </a:r>
            <a:r>
              <a:rPr lang="zh-CN" altLang="en-US" dirty="0"/>
              <a:t>的解码器</a:t>
            </a:r>
          </a:p>
        </p:txBody>
      </p:sp>
      <p:pic>
        <p:nvPicPr>
          <p:cNvPr id="4" name="图片 3">
            <a:extLst>
              <a:ext uri="{FF2B5EF4-FFF2-40B4-BE49-F238E27FC236}">
                <a16:creationId xmlns:a16="http://schemas.microsoft.com/office/drawing/2014/main" id="{BCA046A5-54DC-AFDF-0A1F-DCDD9B141D07}"/>
              </a:ext>
            </a:extLst>
          </p:cNvPr>
          <p:cNvPicPr>
            <a:picLocks noChangeAspect="1"/>
          </p:cNvPicPr>
          <p:nvPr/>
        </p:nvPicPr>
        <p:blipFill>
          <a:blip r:embed="rId3"/>
          <a:stretch>
            <a:fillRect/>
          </a:stretch>
        </p:blipFill>
        <p:spPr>
          <a:xfrm>
            <a:off x="1029156" y="2190582"/>
            <a:ext cx="4200000" cy="2533333"/>
          </a:xfrm>
          <a:prstGeom prst="rect">
            <a:avLst/>
          </a:prstGeom>
        </p:spPr>
      </p:pic>
      <p:pic>
        <p:nvPicPr>
          <p:cNvPr id="2" name="图片 1">
            <a:extLst>
              <a:ext uri="{FF2B5EF4-FFF2-40B4-BE49-F238E27FC236}">
                <a16:creationId xmlns:a16="http://schemas.microsoft.com/office/drawing/2014/main" id="{BF9531F5-FC5C-D623-E24D-14B80BC4AF52}"/>
              </a:ext>
            </a:extLst>
          </p:cNvPr>
          <p:cNvPicPr>
            <a:picLocks noChangeAspect="1"/>
          </p:cNvPicPr>
          <p:nvPr/>
        </p:nvPicPr>
        <p:blipFill>
          <a:blip r:embed="rId4"/>
          <a:stretch>
            <a:fillRect/>
          </a:stretch>
        </p:blipFill>
        <p:spPr>
          <a:xfrm>
            <a:off x="6428470" y="1720685"/>
            <a:ext cx="4304762" cy="857143"/>
          </a:xfrm>
          <a:prstGeom prst="rect">
            <a:avLst/>
          </a:prstGeom>
        </p:spPr>
      </p:pic>
      <p:sp>
        <p:nvSpPr>
          <p:cNvPr id="3" name="文本框 2">
            <a:extLst>
              <a:ext uri="{FF2B5EF4-FFF2-40B4-BE49-F238E27FC236}">
                <a16:creationId xmlns:a16="http://schemas.microsoft.com/office/drawing/2014/main" id="{BFB269B5-80A7-1EA4-833A-1152E9DE53AB}"/>
              </a:ext>
            </a:extLst>
          </p:cNvPr>
          <p:cNvSpPr txBox="1"/>
          <p:nvPr/>
        </p:nvSpPr>
        <p:spPr>
          <a:xfrm>
            <a:off x="6270171" y="2769637"/>
            <a:ext cx="4522237" cy="646331"/>
          </a:xfrm>
          <a:prstGeom prst="rect">
            <a:avLst/>
          </a:prstGeom>
          <a:noFill/>
        </p:spPr>
        <p:txBody>
          <a:bodyPr wrap="square" rtlCol="0">
            <a:spAutoFit/>
          </a:bodyPr>
          <a:lstStyle/>
          <a:p>
            <a:r>
              <a:rPr lang="en-US" altLang="zh-CN" dirty="0"/>
              <a:t>FC</a:t>
            </a:r>
            <a:r>
              <a:rPr lang="zh-CN" altLang="en-US" dirty="0"/>
              <a:t>层将上一层的二维轨迹点转换为高维向量后，融入高斯噪声</a:t>
            </a:r>
            <a:r>
              <a:rPr lang="en-US" altLang="zh-CN" dirty="0"/>
              <a:t>z</a:t>
            </a:r>
            <a:r>
              <a:rPr lang="zh-CN" altLang="en-US" dirty="0"/>
              <a:t>后传入</a:t>
            </a:r>
            <a:r>
              <a:rPr lang="en-US" altLang="zh-CN" dirty="0"/>
              <a:t>GRU</a:t>
            </a:r>
            <a:r>
              <a:rPr lang="zh-CN" altLang="en-US" dirty="0"/>
              <a:t>层。</a:t>
            </a:r>
          </a:p>
        </p:txBody>
      </p:sp>
      <p:pic>
        <p:nvPicPr>
          <p:cNvPr id="5" name="图片 4">
            <a:extLst>
              <a:ext uri="{FF2B5EF4-FFF2-40B4-BE49-F238E27FC236}">
                <a16:creationId xmlns:a16="http://schemas.microsoft.com/office/drawing/2014/main" id="{26AB1597-9470-8DB5-2986-18DDA302DCE2}"/>
              </a:ext>
            </a:extLst>
          </p:cNvPr>
          <p:cNvPicPr>
            <a:picLocks noChangeAspect="1"/>
          </p:cNvPicPr>
          <p:nvPr/>
        </p:nvPicPr>
        <p:blipFill>
          <a:blip r:embed="rId5"/>
          <a:stretch>
            <a:fillRect/>
          </a:stretch>
        </p:blipFill>
        <p:spPr>
          <a:xfrm>
            <a:off x="6428470" y="3802388"/>
            <a:ext cx="4304762" cy="1036505"/>
          </a:xfrm>
          <a:prstGeom prst="rect">
            <a:avLst/>
          </a:prstGeom>
        </p:spPr>
      </p:pic>
      <p:pic>
        <p:nvPicPr>
          <p:cNvPr id="6" name="图片 5">
            <a:extLst>
              <a:ext uri="{FF2B5EF4-FFF2-40B4-BE49-F238E27FC236}">
                <a16:creationId xmlns:a16="http://schemas.microsoft.com/office/drawing/2014/main" id="{C2414242-CEA0-4DF9-87FA-D228C26E3CA8}"/>
              </a:ext>
            </a:extLst>
          </p:cNvPr>
          <p:cNvPicPr>
            <a:picLocks noChangeAspect="1"/>
          </p:cNvPicPr>
          <p:nvPr/>
        </p:nvPicPr>
        <p:blipFill>
          <a:blip r:embed="rId6"/>
          <a:stretch>
            <a:fillRect/>
          </a:stretch>
        </p:blipFill>
        <p:spPr>
          <a:xfrm>
            <a:off x="6428470" y="4723915"/>
            <a:ext cx="4700103" cy="1344193"/>
          </a:xfrm>
          <a:prstGeom prst="rect">
            <a:avLst/>
          </a:prstGeom>
        </p:spPr>
      </p:pic>
    </p:spTree>
    <p:extLst>
      <p:ext uri="{BB962C8B-B14F-4D97-AF65-F5344CB8AC3E}">
        <p14:creationId xmlns:p14="http://schemas.microsoft.com/office/powerpoint/2010/main" val="18113325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k2OGQ1MzY5N2ZiOTgyYjEwMWIwZmE2MDg4MzJlOGQifQ=="/>
</p:tagLst>
</file>

<file path=ppt/tags/tag2.xml><?xml version="1.0" encoding="utf-8"?>
<p:tagLst xmlns:a="http://schemas.openxmlformats.org/drawingml/2006/main" xmlns:r="http://schemas.openxmlformats.org/officeDocument/2006/relationships" xmlns:p="http://schemas.openxmlformats.org/presentationml/2006/main">
  <p:tag name="ISLIDE.ICON" val="#167752;"/>
</p:tagLst>
</file>

<file path=ppt/theme/theme1.xml><?xml version="1.0" encoding="utf-8"?>
<a:theme xmlns:a="http://schemas.openxmlformats.org/drawingml/2006/main" name="Office 主题​​">
  <a:themeElements>
    <a:clrScheme name="学术蓝">
      <a:dk1>
        <a:sysClr val="windowText" lastClr="000000"/>
      </a:dk1>
      <a:lt1>
        <a:sysClr val="window" lastClr="FFFFFF"/>
      </a:lt1>
      <a:dk2>
        <a:srgbClr val="44546A"/>
      </a:dk2>
      <a:lt2>
        <a:srgbClr val="E7E6E6"/>
      </a:lt2>
      <a:accent1>
        <a:srgbClr val="324A7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5102</TotalTime>
  <Words>1910</Words>
  <Application>Microsoft Office PowerPoint</Application>
  <PresentationFormat>宽屏</PresentationFormat>
  <Paragraphs>87</Paragraphs>
  <Slides>19</Slides>
  <Notes>18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-apple-system</vt:lpstr>
      <vt:lpstr>HelveticaNeue Regular</vt:lpstr>
      <vt:lpstr>等线</vt:lpstr>
      <vt:lpstr>微软雅黑</vt:lpstr>
      <vt:lpstr>微软雅黑 Light</vt:lpstr>
      <vt:lpstr>Arial</vt:lpstr>
      <vt:lpstr>Cambria Math</vt:lpstr>
      <vt:lpstr>Lato</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汉顺</dc:creator>
  <cp:lastModifiedBy>韬 缪</cp:lastModifiedBy>
  <cp:revision>50</cp:revision>
  <dcterms:created xsi:type="dcterms:W3CDTF">2023-06-27T07:07:00Z</dcterms:created>
  <dcterms:modified xsi:type="dcterms:W3CDTF">2024-10-23T12:47:33Z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A71654AB209A46EFBCA227D6FD91AD05_12</vt:lpwstr>
  </property>
  <property fmtid="{D5CDD505-2E9C-101B-9397-08002B2CF9AE}" pid="3" name="KSOProductBuildVer">
    <vt:lpwstr>2052-12.1.0.15712</vt:lpwstr>
  </property>
</Properties>
</file>