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356" r:id="rId4"/>
    <p:sldId id="357" r:id="rId5"/>
    <p:sldId id="359" r:id="rId6"/>
    <p:sldId id="358" r:id="rId7"/>
    <p:sldId id="360" r:id="rId8"/>
    <p:sldId id="363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题报告" id="{294F1552-D073-45B9-8066-F77B4423FEE7}">
          <p14:sldIdLst>
            <p14:sldId id="258"/>
            <p14:sldId id="257"/>
            <p14:sldId id="356"/>
            <p14:sldId id="357"/>
            <p14:sldId id="359"/>
            <p14:sldId id="358"/>
            <p14:sldId id="360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韬 缪" initials="韬缪" lastIdx="1" clrIdx="0">
    <p:extLst>
      <p:ext uri="{19B8F6BF-5375-455C-9EA6-DF929625EA0E}">
        <p15:presenceInfo xmlns:p15="http://schemas.microsoft.com/office/powerpoint/2012/main" userId="574830af8565a0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9" autoAdjust="0"/>
    <p:restoredTop sz="90194" autoAdjust="0"/>
  </p:normalViewPr>
  <p:slideViewPr>
    <p:cSldViewPr snapToGrid="0">
      <p:cViewPr varScale="1">
        <p:scale>
          <a:sx n="154" d="100"/>
          <a:sy n="154" d="100"/>
        </p:scale>
        <p:origin x="64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0CB40-7793-41F0-82BD-FCF24EEF427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89F00-E60B-485C-BC63-6A31F703C1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89F00-E60B-485C-BC63-6A31F703C1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8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45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03A0D-3223-9DD6-D080-79879F60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9DC81D-3528-D482-9BFC-6BA302575A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840A1-7D8B-C1E3-B670-683AD506C05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13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2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D0B8-ED6A-259C-6B1D-CD939B0D3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A46B27-26AD-D57A-FC61-93F51F84B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CF569-BFBB-A0C0-F464-6C7773DCB6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89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2FFE2-2D8B-0C51-1FFF-B735468DE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7C1EC1-DF9A-7F5A-7B93-923230578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54AB5-B8CC-0F00-70E3-F2CA4DFD9AD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91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6A3C-E355-49F6-BC5A-FC14D9F89ED7}" type="datetime1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FA34-3331-43EB-8D25-5E71EBC8F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F953A-E7E4-5765-D51F-BB879B4C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B9E-9C8D-423F-9D0F-BCEE280F71F7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0DC39-A8E5-CE05-8F7C-D57D88F1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5FEA2-01F5-BA8F-C1D0-BB5BD07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552-0204-45E1-8C81-68DBA02E2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1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544118" y="355712"/>
            <a:ext cx="354010" cy="354010"/>
            <a:chOff x="2233218" y="4210450"/>
            <a:chExt cx="354010" cy="354010"/>
          </a:xfrm>
        </p:grpSpPr>
        <p:sp>
          <p:nvSpPr>
            <p:cNvPr id="79" name="矩形: 圆角 78"/>
            <p:cNvSpPr/>
            <p:nvPr/>
          </p:nvSpPr>
          <p:spPr>
            <a:xfrm>
              <a:off x="2233218" y="4210450"/>
              <a:ext cx="330200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/>
            <p:cNvSpPr/>
            <p:nvPr/>
          </p:nvSpPr>
          <p:spPr>
            <a:xfrm>
              <a:off x="2257028" y="4234260"/>
              <a:ext cx="330200" cy="3302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2" name="直接连接符 81"/>
          <p:cNvCxnSpPr/>
          <p:nvPr userDrawn="1"/>
        </p:nvCxnSpPr>
        <p:spPr>
          <a:xfrm>
            <a:off x="241300" y="901700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4"/>
          <p:cNvSpPr>
            <a:spLocks noGrp="1"/>
          </p:cNvSpPr>
          <p:nvPr>
            <p:ph type="body" sz="quarter" idx="13"/>
          </p:nvPr>
        </p:nvSpPr>
        <p:spPr>
          <a:xfrm>
            <a:off x="1029156" y="335402"/>
            <a:ext cx="5295900" cy="469897"/>
          </a:xfrm>
        </p:spPr>
        <p:txBody>
          <a:bodyPr wrap="square"/>
          <a:lstStyle>
            <a:lvl1pPr marL="0" indent="0">
              <a:buNone/>
              <a:defRPr b="1">
                <a:latin typeface="+mj-ea"/>
                <a:ea typeface="+mj-ea"/>
              </a:defRPr>
            </a:lvl1pPr>
            <a:lvl2pPr>
              <a:defRPr b="1">
                <a:latin typeface="+mj-ea"/>
                <a:ea typeface="+mj-ea"/>
              </a:defRPr>
            </a:lvl2pPr>
            <a:lvl3pPr>
              <a:defRPr b="1">
                <a:latin typeface="+mj-ea"/>
                <a:ea typeface="+mj-ea"/>
              </a:defRPr>
            </a:lvl3pPr>
            <a:lvl4pPr>
              <a:defRPr b="1">
                <a:latin typeface="+mj-ea"/>
                <a:ea typeface="+mj-ea"/>
              </a:defRPr>
            </a:lvl4pPr>
            <a:lvl5pPr>
              <a:defRPr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D966-4A08-4DBF-BB5B-682841691DE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425"/>
            <a:ext cx="12192000" cy="1552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8118" y="2853833"/>
            <a:ext cx="8626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</a:rPr>
              <a:t>文献记录</a:t>
            </a:r>
            <a:endParaRPr sz="44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585912" y="3619446"/>
            <a:ext cx="9020175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413053" y="370580"/>
            <a:ext cx="723900" cy="324274"/>
            <a:chOff x="413053" y="312508"/>
            <a:chExt cx="723900" cy="324274"/>
          </a:xfrm>
        </p:grpSpPr>
        <p:sp>
          <p:nvSpPr>
            <p:cNvPr id="82" name="矩形: 圆角 81"/>
            <p:cNvSpPr/>
            <p:nvPr/>
          </p:nvSpPr>
          <p:spPr>
            <a:xfrm>
              <a:off x="413053" y="312508"/>
              <a:ext cx="723900" cy="1223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/>
            <p:cNvSpPr/>
            <p:nvPr/>
          </p:nvSpPr>
          <p:spPr>
            <a:xfrm>
              <a:off x="413053" y="514461"/>
              <a:ext cx="477160" cy="1223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teacher-reading-a-book-sitting-behind-his-desk_42916"/>
          <p:cNvSpPr/>
          <p:nvPr/>
        </p:nvSpPr>
        <p:spPr>
          <a:xfrm>
            <a:off x="8652928" y="5954271"/>
            <a:ext cx="254929" cy="254882"/>
          </a:xfrm>
          <a:custGeom>
            <a:avLst/>
            <a:gdLst>
              <a:gd name="T0" fmla="*/ 5601 w 11203"/>
              <a:gd name="T1" fmla="*/ 0 h 11202"/>
              <a:gd name="T2" fmla="*/ 0 w 11203"/>
              <a:gd name="T3" fmla="*/ 5601 h 11202"/>
              <a:gd name="T4" fmla="*/ 5603 w 11203"/>
              <a:gd name="T5" fmla="*/ 11202 h 11202"/>
              <a:gd name="T6" fmla="*/ 11203 w 11203"/>
              <a:gd name="T7" fmla="*/ 5601 h 11202"/>
              <a:gd name="T8" fmla="*/ 5601 w 11203"/>
              <a:gd name="T9" fmla="*/ 0 h 11202"/>
              <a:gd name="T10" fmla="*/ 8403 w 11203"/>
              <a:gd name="T11" fmla="*/ 6218 h 11202"/>
              <a:gd name="T12" fmla="*/ 5429 w 11203"/>
              <a:gd name="T13" fmla="*/ 6218 h 11202"/>
              <a:gd name="T14" fmla="*/ 5250 w 11203"/>
              <a:gd name="T15" fmla="*/ 6182 h 11202"/>
              <a:gd name="T16" fmla="*/ 4970 w 11203"/>
              <a:gd name="T17" fmla="*/ 5760 h 11202"/>
              <a:gd name="T18" fmla="*/ 4970 w 11203"/>
              <a:gd name="T19" fmla="*/ 2786 h 11202"/>
              <a:gd name="T20" fmla="*/ 5429 w 11203"/>
              <a:gd name="T21" fmla="*/ 2327 h 11202"/>
              <a:gd name="T22" fmla="*/ 5889 w 11203"/>
              <a:gd name="T23" fmla="*/ 2786 h 11202"/>
              <a:gd name="T24" fmla="*/ 5889 w 11203"/>
              <a:gd name="T25" fmla="*/ 5301 h 11202"/>
              <a:gd name="T26" fmla="*/ 8404 w 11203"/>
              <a:gd name="T27" fmla="*/ 5301 h 11202"/>
              <a:gd name="T28" fmla="*/ 8863 w 11203"/>
              <a:gd name="T29" fmla="*/ 5760 h 11202"/>
              <a:gd name="T30" fmla="*/ 8403 w 11203"/>
              <a:gd name="T31" fmla="*/ 6218 h 1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03" h="11202">
                <a:moveTo>
                  <a:pt x="5601" y="0"/>
                </a:moveTo>
                <a:cubicBezTo>
                  <a:pt x="2507" y="0"/>
                  <a:pt x="0" y="2507"/>
                  <a:pt x="0" y="5601"/>
                </a:cubicBezTo>
                <a:cubicBezTo>
                  <a:pt x="0" y="8695"/>
                  <a:pt x="2509" y="11202"/>
                  <a:pt x="5603" y="11202"/>
                </a:cubicBezTo>
                <a:cubicBezTo>
                  <a:pt x="8695" y="11202"/>
                  <a:pt x="11203" y="8695"/>
                  <a:pt x="11203" y="5601"/>
                </a:cubicBezTo>
                <a:cubicBezTo>
                  <a:pt x="11203" y="2507"/>
                  <a:pt x="8695" y="0"/>
                  <a:pt x="5601" y="0"/>
                </a:cubicBezTo>
                <a:close/>
                <a:moveTo>
                  <a:pt x="8403" y="6218"/>
                </a:moveTo>
                <a:lnTo>
                  <a:pt x="5429" y="6218"/>
                </a:lnTo>
                <a:cubicBezTo>
                  <a:pt x="5366" y="6218"/>
                  <a:pt x="5305" y="6206"/>
                  <a:pt x="5250" y="6182"/>
                </a:cubicBezTo>
                <a:cubicBezTo>
                  <a:pt x="5085" y="6112"/>
                  <a:pt x="4970" y="5950"/>
                  <a:pt x="4970" y="5760"/>
                </a:cubicBezTo>
                <a:lnTo>
                  <a:pt x="4970" y="2786"/>
                </a:lnTo>
                <a:cubicBezTo>
                  <a:pt x="4970" y="2532"/>
                  <a:pt x="5175" y="2327"/>
                  <a:pt x="5429" y="2327"/>
                </a:cubicBezTo>
                <a:cubicBezTo>
                  <a:pt x="5683" y="2327"/>
                  <a:pt x="5889" y="2532"/>
                  <a:pt x="5889" y="2786"/>
                </a:cubicBezTo>
                <a:lnTo>
                  <a:pt x="5889" y="5301"/>
                </a:lnTo>
                <a:lnTo>
                  <a:pt x="8404" y="5301"/>
                </a:lnTo>
                <a:cubicBezTo>
                  <a:pt x="8657" y="5301"/>
                  <a:pt x="8863" y="5506"/>
                  <a:pt x="8863" y="5760"/>
                </a:cubicBezTo>
                <a:cubicBezTo>
                  <a:pt x="8863" y="6013"/>
                  <a:pt x="8656" y="6218"/>
                  <a:pt x="8403" y="6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988199" y="589704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日期：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2024.10.30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D6A132-554E-99D3-2DE5-B7783792CE2D}"/>
              </a:ext>
            </a:extLst>
          </p:cNvPr>
          <p:cNvSpPr/>
          <p:nvPr/>
        </p:nvSpPr>
        <p:spPr>
          <a:xfrm>
            <a:off x="0" y="1637113"/>
            <a:ext cx="12192000" cy="2976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6B7D895-3FAF-91FD-841B-A99F5E28593E}"/>
              </a:ext>
            </a:extLst>
          </p:cNvPr>
          <p:cNvCxnSpPr>
            <a:stCxn id="2" idx="1"/>
          </p:cNvCxnSpPr>
          <p:nvPr/>
        </p:nvCxnSpPr>
        <p:spPr>
          <a:xfrm flipV="1">
            <a:off x="0" y="3005555"/>
            <a:ext cx="2598057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EACC89-2417-9288-C28C-24A6BF10CA31}"/>
              </a:ext>
            </a:extLst>
          </p:cNvPr>
          <p:cNvCxnSpPr>
            <a:cxnSpLocks/>
          </p:cNvCxnSpPr>
          <p:nvPr/>
        </p:nvCxnSpPr>
        <p:spPr>
          <a:xfrm>
            <a:off x="0" y="3125298"/>
            <a:ext cx="26872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BCEE8AB-E915-19F2-F0B7-65373C8070EB}"/>
              </a:ext>
            </a:extLst>
          </p:cNvPr>
          <p:cNvCxnSpPr>
            <a:cxnSpLocks/>
          </p:cNvCxnSpPr>
          <p:nvPr/>
        </p:nvCxnSpPr>
        <p:spPr>
          <a:xfrm>
            <a:off x="9460880" y="3125298"/>
            <a:ext cx="273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24337E-1EF0-1190-DFEE-F571B53E2A05}"/>
              </a:ext>
            </a:extLst>
          </p:cNvPr>
          <p:cNvSpPr txBox="1"/>
          <p:nvPr/>
        </p:nvSpPr>
        <p:spPr>
          <a:xfrm>
            <a:off x="2731120" y="1812716"/>
            <a:ext cx="70539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chemeClr val="bg1"/>
                </a:solidFill>
              </a:rPr>
              <a:t>Spatio</a:t>
            </a:r>
            <a:r>
              <a:rPr lang="en-US" altLang="zh-CN" sz="4400" dirty="0">
                <a:solidFill>
                  <a:schemeClr val="bg1"/>
                </a:solidFill>
              </a:rPr>
              <a:t>-Temporal Graph Transformer Networks for Pedestrian Trajectory Prediction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85A7DE-A1DA-6C6A-C993-35CF77B8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42" y="5212683"/>
            <a:ext cx="8785498" cy="6645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4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F923F-81EB-E9C1-F1AF-67C6C32609A3}"/>
              </a:ext>
            </a:extLst>
          </p:cNvPr>
          <p:cNvSpPr txBox="1"/>
          <p:nvPr/>
        </p:nvSpPr>
        <p:spPr>
          <a:xfrm>
            <a:off x="1631758" y="1922106"/>
            <a:ext cx="93865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D2129"/>
                </a:solidFill>
                <a:latin typeface="Lato" panose="020F0502020204030203" pitchFamily="34" charset="0"/>
              </a:rPr>
              <a:t>在该文章中</a:t>
            </a:r>
            <a:r>
              <a:rPr lang="zh-CN" altLang="en-US" sz="20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提出了 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STAR</a:t>
            </a:r>
            <a:r>
              <a:rPr lang="zh-CN" altLang="en-US" sz="20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（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n-US" altLang="zh-CN" sz="2000" b="0" i="0" dirty="0" err="1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Spatio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-Temporal </a:t>
            </a:r>
            <a:r>
              <a:rPr lang="en-US" altLang="zh-CN" sz="2000" b="0" i="0" dirty="0" err="1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grAph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zh-CN" sz="2000" b="0" i="0" dirty="0" err="1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tRansformer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 framework, </a:t>
            </a:r>
            <a:r>
              <a:rPr lang="zh-CN" altLang="en-US" sz="20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），一种仅通过注意力机制来解决轨迹预测问题的框架。</a:t>
            </a:r>
            <a:endParaRPr lang="zh-CN" altLang="en-US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62D9BE-A715-1752-51E5-7F7ABC11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30" y="2809102"/>
            <a:ext cx="10225252" cy="33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STAR</a:t>
            </a:r>
            <a:r>
              <a:rPr lang="zh-CN" altLang="en-US" dirty="0"/>
              <a:t>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F923F-81EB-E9C1-F1AF-67C6C32609A3}"/>
              </a:ext>
            </a:extLst>
          </p:cNvPr>
          <p:cNvSpPr txBox="1"/>
          <p:nvPr/>
        </p:nvSpPr>
        <p:spPr>
          <a:xfrm>
            <a:off x="1631758" y="2046514"/>
            <a:ext cx="93865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STAR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将时空注意力建模分解为时间建模和空间建模。在时间建模方面，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STAR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独立考虑每个行人，并应用标准的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temporal Transformer network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来提取时间依赖关系。与 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相比，根据消融实验，时间变换器提供了更好的时间依赖性建模协议。</a:t>
            </a:r>
            <a:endParaRPr lang="en-US" altLang="zh-CN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在空间建模方面，我们引入了基于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Transformer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的消息传递图卷积机制 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TGConv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TGConv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采用更好的注意机制改进了最先进的图卷积方法，并为复杂的空间交互提供了更好的模型。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TGConv</a:t>
            </a:r>
            <a:r>
              <a:rPr lang="en-US" altLang="zh-CN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zh-CN" altLang="en-US" sz="20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在行人密度较高的数据集和复杂的交互作用方面有更好的表现。我们构建了两个编码器模块，每个模块包括一对空间和时间变换器，并将它们堆叠起来以提取时空交互。</a:t>
            </a: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12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E22B8-662B-719A-F0EB-B06D16F20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51DBCDBF-9C0E-2455-1280-F64D60356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Temporal Transformer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77160C-3F1B-B2E2-F794-4A0A9F49A33F}"/>
              </a:ext>
            </a:extLst>
          </p:cNvPr>
          <p:cNvSpPr txBox="1"/>
          <p:nvPr/>
        </p:nvSpPr>
        <p:spPr>
          <a:xfrm>
            <a:off x="406338" y="1109561"/>
            <a:ext cx="61748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目的和功能： 对每个行人独立地提取时间依赖性，捕捉行人随时间的运动动态，并改善与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RNNs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相比的时间依赖性建模。</a:t>
            </a:r>
            <a:endParaRPr lang="en-US" altLang="zh-CN" sz="2000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/>
            <a:endParaRPr lang="zh-CN" altLang="en-US" sz="2000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输入和输出： 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Temporal Transformer 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接收一系列行人轨迹嵌入作为输入，并输出一组具有时间依赖性的更新嵌入。对于每个行人，输入包括从时间步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1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到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t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的嵌入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{hi1, hi2, ..., hit}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，输出则是一组更新后的嵌入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{h'i1, h'i2, ..., 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latin typeface="-apple-system"/>
              </a:rPr>
              <a:t>h'it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}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。</a:t>
            </a:r>
            <a:endParaRPr lang="en-US" altLang="zh-CN" sz="2000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/>
            <a:endParaRPr lang="zh-CN" altLang="en-US" sz="2000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结构和操作： 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Temporal Transformer 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的结构包括自注意力块，它首先学习给定输入的查询矩阵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Q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、键矩阵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K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和值矩阵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V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。对于每个行人，这些矩阵通过相应的查询、键和值函数获得，这些函数在所有行人之间共享。然后，它使用公式计算自注意力，该公式涉及查询和键的点积，缩放点积结果，并应用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latin typeface="-apple-system"/>
              </a:rPr>
              <a:t>Softmax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函数来获得注意力权重，最后将这些权重与值矩阵相乘。</a:t>
            </a:r>
          </a:p>
          <a:p>
            <a:pPr algn="l"/>
            <a:endParaRPr lang="zh-CN" altLang="en-US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9D1C5E-6B18-A18D-6DF6-46FDD99B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32" y="1780592"/>
            <a:ext cx="4998857" cy="29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4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029156" y="354063"/>
            <a:ext cx="8506730" cy="469897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Spatial Transformer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F923F-81EB-E9C1-F1AF-67C6C32609A3}"/>
              </a:ext>
            </a:extLst>
          </p:cNvPr>
          <p:cNvSpPr txBox="1"/>
          <p:nvPr/>
        </p:nvSpPr>
        <p:spPr>
          <a:xfrm>
            <a:off x="1402702" y="1622668"/>
            <a:ext cx="93865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目的和功能提取行人之间的空间交互。通过新的基于</a:t>
            </a:r>
            <a:r>
              <a:rPr lang="en-US" altLang="zh-CN" sz="2000" i="0" dirty="0">
                <a:solidFill>
                  <a:srgbClr val="060607"/>
                </a:solidFill>
                <a:effectLst/>
                <a:latin typeface="-apple-system"/>
              </a:rPr>
              <a:t>Transformer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的图卷积机制，称为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latin typeface="-apple-system"/>
              </a:rPr>
              <a:t>TGConv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。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latin typeface="-apple-system"/>
              </a:rPr>
              <a:t>TGConv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通过自注意力机制改进了基于注意力的图卷积，能够捕获更复杂的社交互动，特别是在行人密度较高的数据集上表现更好。</a:t>
            </a:r>
            <a:endParaRPr lang="en-US" altLang="zh-CN" sz="2000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/>
            <a:endParaRPr lang="zh-CN" altLang="en-US" sz="2000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i="0" dirty="0" err="1">
                <a:solidFill>
                  <a:srgbClr val="060607"/>
                </a:solidFill>
                <a:effectLst/>
                <a:latin typeface="-apple-system"/>
              </a:rPr>
              <a:t>TGConv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的工作原理： </a:t>
            </a:r>
            <a:r>
              <a:rPr lang="en-US" altLang="zh-CN" sz="2000" i="0" dirty="0" err="1">
                <a:solidFill>
                  <a:srgbClr val="060607"/>
                </a:solidFill>
                <a:effectLst/>
                <a:latin typeface="-apple-system"/>
              </a:rPr>
              <a:t>TGConv</a:t>
            </a:r>
            <a:r>
              <a:rPr lang="zh-CN" altLang="en-US" sz="2000" i="0" dirty="0">
                <a:solidFill>
                  <a:srgbClr val="060607"/>
                </a:solidFill>
                <a:effectLst/>
                <a:latin typeface="-apple-system"/>
              </a:rPr>
              <a:t>的核心思想是将自注意力机制视为在无向完全连接图上的消息传递。</a:t>
            </a:r>
            <a:endParaRPr lang="zh-CN" altLang="en-US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6AAF42-CD16-E32B-1362-710999C1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85" y="3266747"/>
            <a:ext cx="4171429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D0E94-718B-F7AB-9F93-3A4CCF25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31D96D5-542F-D6F4-FA3D-32FD9E228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9155" y="335402"/>
            <a:ext cx="10018289" cy="46989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STAR</a:t>
            </a:r>
            <a:r>
              <a:rPr lang="zh-CN" altLang="en-US" dirty="0"/>
              <a:t>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F36B79-104B-0CC8-F8AA-E19717FB4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54" y="940870"/>
            <a:ext cx="9115490" cy="29888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5CC2B3-CDFB-4F2D-B8D2-37D45D75B556}"/>
              </a:ext>
            </a:extLst>
          </p:cNvPr>
          <p:cNvSpPr txBox="1"/>
          <p:nvPr/>
        </p:nvSpPr>
        <p:spPr>
          <a:xfrm>
            <a:off x="860230" y="3929672"/>
            <a:ext cx="106457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网络的输入是从 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t = 1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到 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t = Tobs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的行人位置序列，其中时间步长为 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t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的行人位置用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{pi t}N </a:t>
            </a:r>
            <a:r>
              <a:rPr lang="en-US" altLang="zh-CN" sz="1600" b="0" i="0" dirty="0" err="1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=1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表示，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pi t = (xi t, </a:t>
            </a:r>
            <a:r>
              <a:rPr lang="en-US" altLang="zh-CN" sz="1600" b="0" i="0" dirty="0" err="1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yi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 t)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。</a:t>
            </a:r>
            <a:endParaRPr lang="en-US" altLang="zh-CN" sz="1600" b="0" i="0" dirty="0">
              <a:solidFill>
                <a:srgbClr val="1D2129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在第一个编码器中，通过两个独立的全连接层嵌入位置信息，并将嵌入信息传递给空间变换器和时间变换器，以从行人历史记录中提取独立的空间和时间信息。然后通过一个全连接层合并空间和时间特征，从而得到一组具有时空编码的新特征。</a:t>
            </a:r>
            <a:endParaRPr lang="en-US" altLang="zh-CN" sz="1600" b="0" i="0" dirty="0">
              <a:solidFill>
                <a:srgbClr val="1D2129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为了进一步模拟特征空间中的时空交互作用，在编码器 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2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中，空间变换器利用时间信息对空间交互进行建模；时间变换器则利用时间注意力对输出的空间嵌入进行增强。</a:t>
            </a:r>
            <a:endParaRPr lang="en-US" altLang="zh-CN" sz="1600" b="0" i="0" dirty="0">
              <a:solidFill>
                <a:srgbClr val="1D2129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STAR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使用一个简单的全连接层预测行人在 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t = Tobs +1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时的位置，该层以来自第二个时间变换器的 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t = Tobs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内嵌为输入，并与随机高斯噪声串联，以生成各种未来预测。我们根据预测位置连接距离小于 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d 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的节点，从而构建 </a:t>
            </a:r>
            <a:r>
              <a:rPr lang="en-US" altLang="zh-CN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GTobs+1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。预测结果将添加到历史记录中，用于下一步预测。</a:t>
            </a:r>
            <a:endParaRPr lang="en-US" altLang="zh-CN" sz="1600" b="0" i="0" dirty="0">
              <a:solidFill>
                <a:srgbClr val="1D2129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sz="1600" dirty="0">
                <a:solidFill>
                  <a:srgbClr val="060607"/>
                </a:solidFill>
                <a:highlight>
                  <a:srgbClr val="FFFFFF"/>
                </a:highlight>
                <a:latin typeface="-apple-system"/>
              </a:rPr>
              <a:t>因为连续时间序列数据需要很强的时间一致性，而</a:t>
            </a:r>
            <a:r>
              <a:rPr lang="en-US" altLang="zh-CN" sz="16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Transformer</a:t>
            </a:r>
            <a:r>
              <a:rPr lang="zh-CN" altLang="en-US" sz="160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在处理连续时间序列数据时可能会遇到困难，因此</a:t>
            </a:r>
            <a:r>
              <a:rPr lang="zh-CN" altLang="en-US" sz="1600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引入一个简单的外部图记忆库来解决这一难题。</a:t>
            </a:r>
            <a:endParaRPr lang="zh-CN" altLang="en-US" sz="1600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9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6DEBD-6170-AEA4-BA2D-7365D426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629B0D9-F594-EE80-8052-DFF927193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B6304D-9C1E-B3AC-4552-78C975D8AD61}"/>
              </a:ext>
            </a:extLst>
          </p:cNvPr>
          <p:cNvSpPr txBox="1"/>
          <p:nvPr/>
        </p:nvSpPr>
        <p:spPr>
          <a:xfrm>
            <a:off x="1442035" y="1984310"/>
            <a:ext cx="9766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1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STAR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采用了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Transformer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网络，这是一种在自然语言处理领域取得巨大成功的模型，它通过自注意力机制来替代循环神经网络（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RNNs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）中的递归，以更好地建模长期依赖关系。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、通过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结合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Spatial Transformer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和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Temporal Transformer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来捕获行人的时空交互，这对于理解和预测行人的运动至关重要。</a:t>
            </a:r>
          </a:p>
          <a:p>
            <a:pPr algn="l"/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3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STAR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提出了一种新的基于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Transformer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的图卷积机制，用于改善基于注意力的图卷积，能够捕获更复杂的人群交互，尤其是在高密度行人场景中表现更好。</a:t>
            </a:r>
          </a:p>
          <a:p>
            <a:pPr algn="l"/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4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、为了解决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Transformer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在处理需要强时间一致性的数据时可能遇到的困难，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STAR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引入了一个可读写的外部图记忆模块，该模块在预测期间对嵌入进行平滑处理，以提供更一致的轨迹预测。</a:t>
            </a:r>
          </a:p>
          <a:p>
            <a:pPr algn="l"/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5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STAR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框架包含</a:t>
            </a:r>
            <a:r>
              <a:rPr lang="zh-CN" altLang="en-US" u="sng" dirty="0">
                <a:solidFill>
                  <a:srgbClr val="060607"/>
                </a:solidFill>
                <a:effectLst/>
                <a:latin typeface="-apple-system"/>
              </a:rPr>
              <a:t>两个编码器模块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，每个模块由空间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Transformer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和时间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</a:rPr>
              <a:t>Transformer</a:t>
            </a:r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组成，以及一个简单的解码器模块，用于从时空交互中预测行人的未来位置。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382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2OGQ1MzY5N2ZiOTgyYjEwMWIwZmE2MDg4MzJlO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7752;"/>
</p:tagLst>
</file>

<file path=ppt/theme/theme1.xml><?xml version="1.0" encoding="utf-8"?>
<a:theme xmlns:a="http://schemas.openxmlformats.org/drawingml/2006/main" name="Office 主题​​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4A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950</Words>
  <Application>Microsoft Office PowerPoint</Application>
  <PresentationFormat>宽屏</PresentationFormat>
  <Paragraphs>32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微软雅黑</vt:lpstr>
      <vt:lpstr>微软雅黑 Light</vt:lpstr>
      <vt:lpstr>Arial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汉顺</dc:creator>
  <cp:lastModifiedBy>韬 缪</cp:lastModifiedBy>
  <cp:revision>44</cp:revision>
  <dcterms:created xsi:type="dcterms:W3CDTF">2023-06-27T07:07:00Z</dcterms:created>
  <dcterms:modified xsi:type="dcterms:W3CDTF">2024-10-28T07:12:34Z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A71654AB209A46EFBCA227D6FD91AD05_12</vt:lpwstr>
  </property>
  <property fmtid="{D5CDD505-2E9C-101B-9397-08002B2CF9AE}" pid="3" name="KSOProductBuildVer">
    <vt:lpwstr>2052-12.1.0.15712</vt:lpwstr>
  </property>
</Properties>
</file>