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356" r:id="rId4"/>
    <p:sldId id="357" r:id="rId5"/>
    <p:sldId id="358" r:id="rId6"/>
    <p:sldId id="362" r:id="rId7"/>
    <p:sldId id="366" r:id="rId8"/>
    <p:sldId id="364" r:id="rId9"/>
    <p:sldId id="367" r:id="rId10"/>
    <p:sldId id="368" r:id="rId11"/>
    <p:sldId id="365" r:id="rId12"/>
    <p:sldId id="360" r:id="rId13"/>
    <p:sldId id="369" r:id="rId14"/>
    <p:sldId id="359" r:id="rId15"/>
    <p:sldId id="372" r:id="rId16"/>
    <p:sldId id="328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题报告" id="{294F1552-D073-45B9-8066-F77B4423FEE7}">
          <p14:sldIdLst>
            <p14:sldId id="258"/>
            <p14:sldId id="257"/>
            <p14:sldId id="356"/>
            <p14:sldId id="357"/>
            <p14:sldId id="358"/>
            <p14:sldId id="362"/>
            <p14:sldId id="366"/>
            <p14:sldId id="364"/>
            <p14:sldId id="367"/>
            <p14:sldId id="368"/>
            <p14:sldId id="365"/>
            <p14:sldId id="360"/>
            <p14:sldId id="369"/>
            <p14:sldId id="359"/>
            <p14:sldId id="372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韬 缪" initials="韬缪" lastIdx="1" clrIdx="0">
    <p:extLst>
      <p:ext uri="{19B8F6BF-5375-455C-9EA6-DF929625EA0E}">
        <p15:presenceInfo xmlns:p15="http://schemas.microsoft.com/office/powerpoint/2012/main" userId="574830af8565a0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9" autoAdjust="0"/>
    <p:restoredTop sz="91315" autoAdjust="0"/>
  </p:normalViewPr>
  <p:slideViewPr>
    <p:cSldViewPr snapToGrid="0">
      <p:cViewPr varScale="1">
        <p:scale>
          <a:sx n="156" d="100"/>
          <a:sy n="156" d="100"/>
        </p:scale>
        <p:origin x="55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0CB40-7793-41F0-82BD-FCF24EEF427A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89F00-E60B-485C-BC63-6A31F703C1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89F00-E60B-485C-BC63-6A31F703C1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388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F7EE4-C76D-95E0-A0BD-52129C254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84F8B6E-BF7C-F935-7A75-35FBF07A92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AF154C-EBB7-09BA-69CA-B1152FA7E71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924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F1CE9-C300-CE2D-BB7B-B8962AAE5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5CAAB87-0EA1-4B7D-AD55-8F741261B0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D9C9E-B468-2AC0-410B-55887AEB56E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r>
              <a:rPr lang="en-US" altLang="zh-CN" dirty="0"/>
              <a:t>Transformer</a:t>
            </a:r>
            <a:r>
              <a:rPr lang="zh-CN" altLang="en-US" dirty="0"/>
              <a:t>处理的输入序列的长度是可变的，如文本的长度可能不同。</a:t>
            </a:r>
            <a:r>
              <a:rPr lang="en-US" altLang="zh-CN" dirty="0"/>
              <a:t>LN</a:t>
            </a:r>
            <a:r>
              <a:rPr lang="zh-CN" altLang="en-US" dirty="0"/>
              <a:t>在对每个样本的特征进行标准化时不依赖于其他样本，因此能够很好地适应这种可变长度的输入。</a:t>
            </a:r>
          </a:p>
        </p:txBody>
      </p:sp>
    </p:spTree>
    <p:extLst>
      <p:ext uri="{BB962C8B-B14F-4D97-AF65-F5344CB8AC3E}">
        <p14:creationId xmlns:p14="http://schemas.microsoft.com/office/powerpoint/2010/main" val="151769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ACB66-B7D5-71E0-2E9A-664474D7C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F213DE2-9FF6-12AD-5D3A-9B949C08D2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B3B806-6383-B767-7106-92727BECA119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317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D857F-BF85-AD6B-7C31-A5E588F61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DE56FDC-27B7-D93B-B7F0-B30907A149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08DE52-177E-F3B3-27BD-9455D18C855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130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451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03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728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273FB-C184-C3D4-F19C-52A048A85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7DE3F33-71A0-ADD3-FF6E-232AF912C3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DAA5E-71BC-277B-D565-33DEF014F2D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832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F136C-32CA-6016-07E6-C83E16A3D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026D1C1-3A00-6BD6-3EFB-0A83D505FC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AE353F-617D-47D6-1B54-2D651F901E23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817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539B3-8592-5B04-6979-4DE521AC7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3761DBE-F249-7B58-3749-25D19905FC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70A30-DEDC-C2DA-E87C-703816F7C84F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771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2024D-BC8C-8E75-311A-38C51B2DD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CA676B7-6ECF-1430-0475-C914AA7EBF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084093-58B1-C1A7-16EF-D37B7F2DF21F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076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BB67B-73B5-8A7B-D6D8-D168A6331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3404347-8C3A-6854-283D-63660DFF4D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EB4C6-2129-5C06-50CD-F3EE4C073EE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12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6A3C-E355-49F6-BC5A-FC14D9F89ED7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FA34-3331-43EB-8D25-5E71EBC8F0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F953A-E7E4-5765-D51F-BB879B4C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7B9E-9C8D-423F-9D0F-BCEE280F71F7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0DC39-A8E5-CE05-8F7C-D57D88F1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5FEA2-01F5-BA8F-C1D0-BB5BD076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8552-0204-45E1-8C81-68DBA02E2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51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8" name="组合 77"/>
          <p:cNvGrpSpPr/>
          <p:nvPr userDrawn="1"/>
        </p:nvGrpSpPr>
        <p:grpSpPr>
          <a:xfrm>
            <a:off x="544118" y="355712"/>
            <a:ext cx="354010" cy="354010"/>
            <a:chOff x="2233218" y="4210450"/>
            <a:chExt cx="354010" cy="354010"/>
          </a:xfrm>
        </p:grpSpPr>
        <p:sp>
          <p:nvSpPr>
            <p:cNvPr id="79" name="矩形: 圆角 78"/>
            <p:cNvSpPr/>
            <p:nvPr/>
          </p:nvSpPr>
          <p:spPr>
            <a:xfrm>
              <a:off x="2233218" y="4210450"/>
              <a:ext cx="330200" cy="330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: 圆角 79"/>
            <p:cNvSpPr/>
            <p:nvPr/>
          </p:nvSpPr>
          <p:spPr>
            <a:xfrm>
              <a:off x="2257028" y="4234260"/>
              <a:ext cx="330200" cy="3302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2" name="直接连接符 81"/>
          <p:cNvCxnSpPr/>
          <p:nvPr userDrawn="1"/>
        </p:nvCxnSpPr>
        <p:spPr>
          <a:xfrm>
            <a:off x="241300" y="901700"/>
            <a:ext cx="1165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占位符 84"/>
          <p:cNvSpPr>
            <a:spLocks noGrp="1"/>
          </p:cNvSpPr>
          <p:nvPr>
            <p:ph type="body" sz="quarter" idx="13"/>
          </p:nvPr>
        </p:nvSpPr>
        <p:spPr>
          <a:xfrm>
            <a:off x="1029156" y="335402"/>
            <a:ext cx="5295900" cy="469897"/>
          </a:xfrm>
        </p:spPr>
        <p:txBody>
          <a:bodyPr wrap="square"/>
          <a:lstStyle>
            <a:lvl1pPr marL="0" indent="0">
              <a:buNone/>
              <a:defRPr b="1">
                <a:latin typeface="+mj-ea"/>
                <a:ea typeface="+mj-ea"/>
              </a:defRPr>
            </a:lvl1pPr>
            <a:lvl2pPr>
              <a:defRPr b="1">
                <a:latin typeface="+mj-ea"/>
                <a:ea typeface="+mj-ea"/>
              </a:defRPr>
            </a:lvl2pPr>
            <a:lvl3pPr>
              <a:defRPr b="1">
                <a:latin typeface="+mj-ea"/>
                <a:ea typeface="+mj-ea"/>
              </a:defRPr>
            </a:lvl3pPr>
            <a:lvl4pPr>
              <a:defRPr b="1">
                <a:latin typeface="+mj-ea"/>
                <a:ea typeface="+mj-ea"/>
              </a:defRPr>
            </a:lvl4pPr>
            <a:lvl5pPr>
              <a:defRPr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D966-4A08-4DBF-BB5B-682841691DE4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CD966-4A08-4DBF-BB5B-682841691DE4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F4C1E-F207-4F82-9245-8984E1189D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05425"/>
            <a:ext cx="12192000" cy="1552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88118" y="2853833"/>
            <a:ext cx="8626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chemeClr val="accent1"/>
                </a:solidFill>
                <a:latin typeface="+mj-ea"/>
                <a:ea typeface="+mj-ea"/>
              </a:rPr>
              <a:t>组会报告</a:t>
            </a:r>
            <a:endParaRPr sz="4400" b="1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585912" y="3619446"/>
            <a:ext cx="9020175" cy="0"/>
          </a:xfrm>
          <a:prstGeom prst="line">
            <a:avLst/>
          </a:prstGeom>
          <a:ln>
            <a:gradFill flip="none" rotWithShape="1">
              <a:gsLst>
                <a:gs pos="50000">
                  <a:schemeClr val="accent1"/>
                </a:gs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/>
          <p:cNvGrpSpPr/>
          <p:nvPr/>
        </p:nvGrpSpPr>
        <p:grpSpPr>
          <a:xfrm>
            <a:off x="413053" y="370580"/>
            <a:ext cx="723900" cy="324274"/>
            <a:chOff x="413053" y="312508"/>
            <a:chExt cx="723900" cy="324274"/>
          </a:xfrm>
        </p:grpSpPr>
        <p:sp>
          <p:nvSpPr>
            <p:cNvPr id="82" name="矩形: 圆角 81"/>
            <p:cNvSpPr/>
            <p:nvPr/>
          </p:nvSpPr>
          <p:spPr>
            <a:xfrm>
              <a:off x="413053" y="312508"/>
              <a:ext cx="723900" cy="1223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: 圆角 82"/>
            <p:cNvSpPr/>
            <p:nvPr/>
          </p:nvSpPr>
          <p:spPr>
            <a:xfrm>
              <a:off x="413053" y="514461"/>
              <a:ext cx="477160" cy="1223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9DC8F-69DA-16B4-6765-9DB88D068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B5E2DB7A-F1DB-3063-22A5-77165B5B20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Positional Encoding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7B2EB6-EFF9-7DFD-3DCD-7F2E6A878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56" y="1449355"/>
            <a:ext cx="3248946" cy="471818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0D886AF-3EA1-A748-B929-69CB2D30F2EB}"/>
              </a:ext>
            </a:extLst>
          </p:cNvPr>
          <p:cNvSpPr txBox="1"/>
          <p:nvPr/>
        </p:nvSpPr>
        <p:spPr>
          <a:xfrm>
            <a:off x="4746171" y="1872343"/>
            <a:ext cx="58658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Transformer</a:t>
            </a:r>
            <a:r>
              <a:rPr lang="zh-CN" altLang="en-US" dirty="0"/>
              <a:t>中</a:t>
            </a:r>
            <a:r>
              <a:rPr lang="en-US" altLang="zh-CN" dirty="0"/>
              <a:t>Positional Encoding</a:t>
            </a:r>
            <a:r>
              <a:rPr lang="zh-CN" altLang="en-US" dirty="0"/>
              <a:t>的作用是给序列中的每个元素加入位置信息，因为</a:t>
            </a:r>
            <a:r>
              <a:rPr lang="en-US" altLang="zh-CN" dirty="0"/>
              <a:t>Transformer</a:t>
            </a:r>
            <a:r>
              <a:rPr lang="zh-CN" altLang="en-US" dirty="0"/>
              <a:t>是并行处理的，不依赖序列顺序，缺乏像</a:t>
            </a:r>
            <a:r>
              <a:rPr lang="en-US" altLang="zh-CN" dirty="0"/>
              <a:t>RNN</a:t>
            </a:r>
            <a:r>
              <a:rPr lang="zh-CN" altLang="en-US" dirty="0"/>
              <a:t>那样的时序，同时允许模型处理任意长度的序列。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还是以“我爱深度学习”为例子， “我爱”和“深度学习”分别形成了不同的语义关系。如果词的顺序发生变化，比如变成“学习爱我深度” 整个句子所表达的意思就会完全不同。</a:t>
            </a:r>
          </a:p>
        </p:txBody>
      </p:sp>
    </p:spTree>
    <p:extLst>
      <p:ext uri="{BB962C8B-B14F-4D97-AF65-F5344CB8AC3E}">
        <p14:creationId xmlns:p14="http://schemas.microsoft.com/office/powerpoint/2010/main" val="46257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0053E-B285-7FD9-1D87-508AE1257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71C412F0-D36D-0AEE-9BF4-47E69CC6BA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Self attention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719407-E4C5-2C7F-8697-C5EC6CFDFB49}"/>
              </a:ext>
            </a:extLst>
          </p:cNvPr>
          <p:cNvSpPr txBox="1"/>
          <p:nvPr/>
        </p:nvSpPr>
        <p:spPr>
          <a:xfrm>
            <a:off x="6096000" y="1151293"/>
            <a:ext cx="398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Self-attention</a:t>
            </a:r>
          </a:p>
          <a:p>
            <a:r>
              <a:rPr lang="zh-CN" altLang="en-US" dirty="0"/>
              <a:t>计算注意力分数，以</a:t>
            </a:r>
            <a:r>
              <a:rPr lang="en-US" altLang="zh-CN" dirty="0"/>
              <a:t>dot-product</a:t>
            </a:r>
            <a:r>
              <a:rPr lang="zh-CN" altLang="en-US" dirty="0"/>
              <a:t>为例：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106606-F029-66D7-3733-B2255EC7A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447" y="944587"/>
            <a:ext cx="1737164" cy="12151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44CEA1C-BA75-C61F-168F-A86A3BEBB3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1616"/>
          <a:stretch/>
        </p:blipFill>
        <p:spPr>
          <a:xfrm>
            <a:off x="6477721" y="1976280"/>
            <a:ext cx="5174820" cy="27220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4A73470-E60E-B2E9-4AC3-3F744ED4E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156" y="4182056"/>
            <a:ext cx="3841169" cy="15804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90F6E2F-15B5-0B3D-C87E-03EC2FAE17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0574" y="4912895"/>
            <a:ext cx="4393927" cy="148211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C4819D4-7C60-C710-7C55-F7B4662D6DCF}"/>
              </a:ext>
            </a:extLst>
          </p:cNvPr>
          <p:cNvSpPr txBox="1"/>
          <p:nvPr/>
        </p:nvSpPr>
        <p:spPr>
          <a:xfrm>
            <a:off x="1126072" y="5815418"/>
            <a:ext cx="172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注意力矩阵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B15B3F2-00F3-5820-59D3-303D6D90FC92}"/>
              </a:ext>
            </a:extLst>
          </p:cNvPr>
          <p:cNvSpPr txBox="1"/>
          <p:nvPr/>
        </p:nvSpPr>
        <p:spPr>
          <a:xfrm>
            <a:off x="739631" y="1660281"/>
            <a:ext cx="52392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是假设有一个句子“我爱深度学习”，在计算“我”的自注意力时，可以通过关注“爱”、“深度”和“学习”的内容，增强“我”与这些词的关系表达。可以让模型在理解“我爱深度学习”的同时，不仅知道每个词的意思，还能理解词之间的关联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</a:t>
            </a:r>
            <a:r>
              <a:rPr lang="zh-CN" altLang="en-US" dirty="0"/>
              <a:t>（</a:t>
            </a:r>
            <a:r>
              <a:rPr lang="en-US" altLang="zh-CN" dirty="0"/>
              <a:t>Query</a:t>
            </a:r>
            <a:r>
              <a:rPr lang="zh-CN" altLang="en-US" dirty="0"/>
              <a:t>）、</a:t>
            </a:r>
            <a:r>
              <a:rPr lang="en-US" altLang="zh-CN" dirty="0"/>
              <a:t>K</a:t>
            </a:r>
            <a:r>
              <a:rPr lang="zh-CN" altLang="en-US" dirty="0"/>
              <a:t>（</a:t>
            </a:r>
            <a:r>
              <a:rPr lang="en-US" altLang="zh-CN" dirty="0"/>
              <a:t>Key</a:t>
            </a:r>
            <a:r>
              <a:rPr lang="zh-CN" altLang="en-US" dirty="0"/>
              <a:t>）、</a:t>
            </a:r>
            <a:r>
              <a:rPr lang="en-US" altLang="zh-CN" dirty="0"/>
              <a:t>V</a:t>
            </a:r>
            <a:r>
              <a:rPr lang="zh-CN" altLang="en-US" dirty="0"/>
              <a:t>（</a:t>
            </a:r>
            <a:r>
              <a:rPr lang="en-US" altLang="zh-CN" dirty="0"/>
              <a:t>Value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6601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D3E4C-0F10-7346-F0CC-240B29B70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94D45821-9BCC-0E71-9F9A-493355AE23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Multi-head attention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FDEF5E-8AC6-941C-87B2-6312E09FB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649" y="1255328"/>
            <a:ext cx="7588086" cy="30377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DCFB151-8952-A6FA-72CD-49CD468BB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156" y="1492898"/>
            <a:ext cx="2362470" cy="420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37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F3725-2DCC-18A5-AA1D-A6F80BD9F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5F9CF0AA-B9F3-06D4-6DE0-4C4C4FDD6E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Add</a:t>
            </a:r>
            <a:r>
              <a:rPr lang="zh-CN" altLang="en-US" dirty="0"/>
              <a:t>＆</a:t>
            </a:r>
            <a:r>
              <a:rPr lang="en-US" altLang="zh-CN" dirty="0"/>
              <a:t>Norm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A5FDC9-B456-A8EE-2F44-1330D0715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45" y="1835021"/>
            <a:ext cx="2354621" cy="42524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2803EC1-A5A6-3165-FB61-CC2C710E092D}"/>
              </a:ext>
            </a:extLst>
          </p:cNvPr>
          <p:cNvSpPr txBox="1"/>
          <p:nvPr/>
        </p:nvSpPr>
        <p:spPr>
          <a:xfrm>
            <a:off x="3912637" y="1461796"/>
            <a:ext cx="5797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</a:t>
            </a:r>
            <a:r>
              <a:rPr lang="zh-CN" altLang="en-US" dirty="0"/>
              <a:t>就是在加入了一个残差块，加入残差连接可以保持梯度，为了防止在深度神经网络的训练过程中发生退化的问题。</a:t>
            </a:r>
          </a:p>
          <a:p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60BD44B-689D-AD7D-2591-CDC845CD64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778562"/>
              </p:ext>
            </p:extLst>
          </p:nvPr>
        </p:nvGraphicFramePr>
        <p:xfrm>
          <a:off x="6596480" y="2822909"/>
          <a:ext cx="3939592" cy="1212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06560" imgH="863280" progId="Equation.DSMT4">
                  <p:embed/>
                </p:oleObj>
              </mc:Choice>
              <mc:Fallback>
                <p:oleObj name="Equation" r:id="rId4" imgW="280656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96480" y="2822909"/>
                        <a:ext cx="3939592" cy="1212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0328E06A-1CA1-E123-CF62-5317D8A23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490" y="2533815"/>
            <a:ext cx="2844566" cy="15696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E75FCCC-EED4-BE9C-EA77-80B07A29F19D}"/>
              </a:ext>
            </a:extLst>
          </p:cNvPr>
          <p:cNvSpPr txBox="1"/>
          <p:nvPr/>
        </p:nvSpPr>
        <p:spPr>
          <a:xfrm>
            <a:off x="3912637" y="4310742"/>
            <a:ext cx="6749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Norm</a:t>
            </a:r>
            <a:r>
              <a:rPr lang="zh-CN" altLang="en-US" dirty="0"/>
              <a:t>就是</a:t>
            </a:r>
            <a:r>
              <a:rPr lang="en-US" altLang="zh-CN" dirty="0"/>
              <a:t>Normalize</a:t>
            </a:r>
            <a:r>
              <a:rPr lang="zh-CN" altLang="en-US" dirty="0"/>
              <a:t>，归一化能加速训练、提高模型的稳定性和性能。</a:t>
            </a:r>
            <a:endParaRPr lang="en-US" altLang="zh-CN" dirty="0"/>
          </a:p>
          <a:p>
            <a:r>
              <a:rPr lang="en-US" altLang="zh-CN" dirty="0"/>
              <a:t>Normalization</a:t>
            </a:r>
            <a:r>
              <a:rPr lang="zh-CN" altLang="en-US" dirty="0"/>
              <a:t>可以分为</a:t>
            </a:r>
            <a:r>
              <a:rPr lang="en-US" altLang="zh-CN" dirty="0"/>
              <a:t>BN</a:t>
            </a:r>
            <a:r>
              <a:rPr lang="zh-CN" altLang="en-US" dirty="0"/>
              <a:t>和</a:t>
            </a:r>
            <a:r>
              <a:rPr lang="en-US" altLang="zh-CN" dirty="0"/>
              <a:t>LN,</a:t>
            </a:r>
            <a:r>
              <a:rPr lang="zh-CN" altLang="en-US" dirty="0"/>
              <a:t>在</a:t>
            </a:r>
            <a:r>
              <a:rPr lang="en-US" altLang="zh-CN" dirty="0"/>
              <a:t>transformer</a:t>
            </a:r>
            <a:r>
              <a:rPr lang="zh-CN" altLang="en-US" dirty="0"/>
              <a:t>中多为</a:t>
            </a:r>
            <a:r>
              <a:rPr lang="en-US" altLang="zh-CN" dirty="0"/>
              <a:t>LN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LN</a:t>
            </a:r>
            <a:r>
              <a:rPr lang="zh-CN" altLang="en-US" dirty="0"/>
              <a:t>（</a:t>
            </a:r>
            <a:r>
              <a:rPr lang="en-US" altLang="zh-CN" dirty="0"/>
              <a:t>Layer Normalization</a:t>
            </a:r>
            <a:r>
              <a:rPr lang="zh-CN" altLang="en-US" dirty="0"/>
              <a:t>） 是在每个样本的所有特征上进行标准化，更适合处理可变长度的序列数据和小批量样本。</a:t>
            </a:r>
            <a:endParaRPr lang="en-US" altLang="zh-CN" dirty="0"/>
          </a:p>
          <a:p>
            <a:r>
              <a:rPr lang="en-US" altLang="zh-CN" dirty="0"/>
              <a:t>BN</a:t>
            </a:r>
            <a:r>
              <a:rPr lang="zh-CN" altLang="en-US" dirty="0"/>
              <a:t>（</a:t>
            </a:r>
            <a:r>
              <a:rPr lang="en-US" altLang="zh-CN" dirty="0"/>
              <a:t>Batch Normalization</a:t>
            </a:r>
            <a:r>
              <a:rPr lang="zh-CN" altLang="en-US" dirty="0"/>
              <a:t>） 是在一个批次的样本上进行标准化，适合大多数场景，能够提高训练的稳定性和速度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6853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44DBB-7128-BC57-7719-ADFD12759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BB7DD15-EFFA-D7EF-9D4C-517D1A06D7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Cross attention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C62F3D-7850-8AA3-E022-3D1A7B6F0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163" y="1492370"/>
            <a:ext cx="5329064" cy="364003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A55B7E3-BACC-AB68-0F90-D967F81CD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051" y="951722"/>
            <a:ext cx="1906892" cy="580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96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54BFA-B18D-E360-AA23-90F967584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6E31CBC5-39EB-5F2E-12F0-D087DDBA5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9155" y="335402"/>
            <a:ext cx="8649799" cy="46989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Masked Multi-head attention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C30FD0-2D42-8CE1-8493-749FB8465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436" y="1513173"/>
            <a:ext cx="7133398" cy="38316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952458B-83D8-5F88-8A8D-D6793A20C1FE}"/>
              </a:ext>
            </a:extLst>
          </p:cNvPr>
          <p:cNvSpPr txBox="1"/>
          <p:nvPr/>
        </p:nvSpPr>
        <p:spPr>
          <a:xfrm>
            <a:off x="1324946" y="5498841"/>
            <a:ext cx="9168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假设模型正在生成“我爱深度学习”，当生成“深度”这个词时，它不能看到“学习” 。</a:t>
            </a:r>
            <a:endParaRPr lang="en-US" altLang="zh-CN" dirty="0"/>
          </a:p>
          <a:p>
            <a:r>
              <a:rPr lang="zh-CN" altLang="en-US" dirty="0"/>
              <a:t>所以需要使用</a:t>
            </a:r>
            <a:r>
              <a:rPr lang="en-US" altLang="zh-CN" dirty="0"/>
              <a:t>mask</a:t>
            </a:r>
            <a:r>
              <a:rPr lang="zh-CN" altLang="en-US" dirty="0"/>
              <a:t>来遮住后面的词，保证模型只能关注到当前位置及其之前的内容。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EFBFA2-B98C-0A43-E5BA-F876D0295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946" y="1113327"/>
            <a:ext cx="1535964" cy="438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3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05425"/>
            <a:ext cx="12192000" cy="1552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21704" y="2678542"/>
            <a:ext cx="4461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accent1"/>
                </a:solidFill>
                <a:latin typeface="+mj-ea"/>
                <a:ea typeface="+mj-ea"/>
              </a:rPr>
              <a:t>谢谢观看</a:t>
            </a:r>
          </a:p>
        </p:txBody>
      </p:sp>
      <p:grpSp>
        <p:nvGrpSpPr>
          <p:cNvPr id="93" name="组合 92"/>
          <p:cNvGrpSpPr/>
          <p:nvPr/>
        </p:nvGrpSpPr>
        <p:grpSpPr>
          <a:xfrm>
            <a:off x="413053" y="370580"/>
            <a:ext cx="723900" cy="324274"/>
            <a:chOff x="413053" y="312508"/>
            <a:chExt cx="723900" cy="324274"/>
          </a:xfrm>
        </p:grpSpPr>
        <p:sp>
          <p:nvSpPr>
            <p:cNvPr id="82" name="矩形: 圆角 81"/>
            <p:cNvSpPr/>
            <p:nvPr/>
          </p:nvSpPr>
          <p:spPr>
            <a:xfrm>
              <a:off x="413053" y="312508"/>
              <a:ext cx="723900" cy="1223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: 圆角 82"/>
            <p:cNvSpPr/>
            <p:nvPr/>
          </p:nvSpPr>
          <p:spPr>
            <a:xfrm>
              <a:off x="413053" y="514461"/>
              <a:ext cx="477160" cy="1223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FD6A132-554E-99D3-2DE5-B7783792CE2D}"/>
              </a:ext>
            </a:extLst>
          </p:cNvPr>
          <p:cNvSpPr/>
          <p:nvPr/>
        </p:nvSpPr>
        <p:spPr>
          <a:xfrm>
            <a:off x="0" y="1637113"/>
            <a:ext cx="12192000" cy="2976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6B7D895-3FAF-91FD-841B-A99F5E28593E}"/>
              </a:ext>
            </a:extLst>
          </p:cNvPr>
          <p:cNvCxnSpPr>
            <a:stCxn id="2" idx="1"/>
          </p:cNvCxnSpPr>
          <p:nvPr/>
        </p:nvCxnSpPr>
        <p:spPr>
          <a:xfrm flipV="1">
            <a:off x="0" y="3005555"/>
            <a:ext cx="2598057" cy="1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AEACC89-2417-9288-C28C-24A6BF10CA31}"/>
              </a:ext>
            </a:extLst>
          </p:cNvPr>
          <p:cNvCxnSpPr>
            <a:cxnSpLocks/>
          </p:cNvCxnSpPr>
          <p:nvPr/>
        </p:nvCxnSpPr>
        <p:spPr>
          <a:xfrm>
            <a:off x="0" y="3125298"/>
            <a:ext cx="3253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BCEE8AB-E915-19F2-F0B7-65373C8070EB}"/>
              </a:ext>
            </a:extLst>
          </p:cNvPr>
          <p:cNvCxnSpPr>
            <a:cxnSpLocks/>
          </p:cNvCxnSpPr>
          <p:nvPr/>
        </p:nvCxnSpPr>
        <p:spPr>
          <a:xfrm>
            <a:off x="8839200" y="3125298"/>
            <a:ext cx="3352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B24337E-1EF0-1190-DFEE-F571B53E2A05}"/>
              </a:ext>
            </a:extLst>
          </p:cNvPr>
          <p:cNvSpPr txBox="1"/>
          <p:nvPr/>
        </p:nvSpPr>
        <p:spPr>
          <a:xfrm>
            <a:off x="3253274" y="2799183"/>
            <a:ext cx="5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近期工作汇总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34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YOLOV5</a:t>
            </a:r>
            <a:r>
              <a:rPr lang="zh-CN" altLang="en-US" dirty="0"/>
              <a:t>主干网络修改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AE7FAB-4BD9-1586-2F08-33E55E2EB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75" y="1046579"/>
            <a:ext cx="4609397" cy="21647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D07B4F4-A0DD-4891-ED85-A36BA7DCA69E}"/>
              </a:ext>
            </a:extLst>
          </p:cNvPr>
          <p:cNvSpPr txBox="1"/>
          <p:nvPr/>
        </p:nvSpPr>
        <p:spPr>
          <a:xfrm>
            <a:off x="1316836" y="3283342"/>
            <a:ext cx="282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更换</a:t>
            </a:r>
            <a:r>
              <a:rPr lang="en-US" altLang="zh-CN" dirty="0" err="1"/>
              <a:t>MobileNet</a:t>
            </a:r>
            <a:r>
              <a:rPr lang="zh-CN" altLang="en-US" dirty="0"/>
              <a:t>主干网络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934B6FB-53B1-0771-D89F-C4AFF5779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246" y="1706527"/>
            <a:ext cx="3100879" cy="43054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0E0A1C-5C40-A348-A520-C9B72B8CA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756" y="1181876"/>
            <a:ext cx="2927037" cy="483014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BD149BC-03DC-3E27-C278-2103F35D8951}"/>
              </a:ext>
            </a:extLst>
          </p:cNvPr>
          <p:cNvSpPr txBox="1"/>
          <p:nvPr/>
        </p:nvSpPr>
        <p:spPr>
          <a:xfrm>
            <a:off x="6433294" y="6114906"/>
            <a:ext cx="90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7D3C9A-6B1D-6202-C75C-38AA63CBEA23}"/>
              </a:ext>
            </a:extLst>
          </p:cNvPr>
          <p:cNvSpPr txBox="1"/>
          <p:nvPr/>
        </p:nvSpPr>
        <p:spPr>
          <a:xfrm>
            <a:off x="9807866" y="6114906"/>
            <a:ext cx="90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修改后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C7D27D2-7425-6D23-F652-71E9FA4900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052" y="3717716"/>
            <a:ext cx="3709039" cy="287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4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YOLOV5</a:t>
            </a:r>
            <a:r>
              <a:rPr lang="zh-CN" altLang="en-US" dirty="0"/>
              <a:t>模块添加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4210B5-041F-A090-DE69-4353D9B21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70" y="2380957"/>
            <a:ext cx="5240213" cy="20960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195A07A-AB20-0C31-7C02-EEC8687391E6}"/>
              </a:ext>
            </a:extLst>
          </p:cNvPr>
          <p:cNvSpPr txBox="1"/>
          <p:nvPr/>
        </p:nvSpPr>
        <p:spPr>
          <a:xfrm>
            <a:off x="1769853" y="5031646"/>
            <a:ext cx="220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添加</a:t>
            </a:r>
            <a:r>
              <a:rPr lang="en-US" altLang="zh-CN" dirty="0"/>
              <a:t>SE</a:t>
            </a:r>
            <a:r>
              <a:rPr lang="zh-CN" altLang="en-US" dirty="0"/>
              <a:t>注意力机制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447042-655A-D7EE-6500-985965863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216" y="2899912"/>
            <a:ext cx="6263243" cy="130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2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姿态识别代码测试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3F8D97-AC1E-0709-C2D7-E5247E792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56" y="1551736"/>
            <a:ext cx="3836681" cy="43699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BD4F09-B16A-E630-998A-B209B599E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151" y="1278038"/>
            <a:ext cx="4600656" cy="25858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7B3B2F-9FFF-F080-4859-2F029DD3A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150" y="4086808"/>
            <a:ext cx="4600655" cy="258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1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46BA3-A42A-BCEA-A286-8CBA0BF87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FAC9D676-10B6-A270-A944-9D57C31958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ZeroDCE</a:t>
            </a:r>
            <a:r>
              <a:rPr lang="zh-CN" altLang="en-US" dirty="0"/>
              <a:t>低光增强代码复现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9ACF65-6A82-9B98-753E-4DA1F95E0842}"/>
              </a:ext>
            </a:extLst>
          </p:cNvPr>
          <p:cNvSpPr txBox="1"/>
          <p:nvPr/>
        </p:nvSpPr>
        <p:spPr>
          <a:xfrm>
            <a:off x="1402702" y="1225419"/>
            <a:ext cx="93865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Zero-DCE</a:t>
            </a:r>
            <a:r>
              <a:rPr lang="zh-CN" altLang="en-US" sz="2000" dirty="0"/>
              <a:t>是用于低光照图像增强的深度学习模型，通过估计图像的增强曲线并调整像素的亮度和对比度。</a:t>
            </a:r>
            <a:endParaRPr lang="zh-CN" altLang="en-US" sz="2000" i="0" dirty="0">
              <a:solidFill>
                <a:srgbClr val="060607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endParaRPr lang="zh-CN" altLang="en-US" sz="2000" i="0" dirty="0">
              <a:solidFill>
                <a:srgbClr val="060607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060607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AEA26D-7E19-4516-09E9-A1901404F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29" y="2460359"/>
            <a:ext cx="4460549" cy="29687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C08EC50-4066-6DA7-5E34-D2247BC59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024" y="2460359"/>
            <a:ext cx="4509213" cy="29687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21751B8-8BCC-97EA-AF84-FE124797F9AC}"/>
              </a:ext>
            </a:extLst>
          </p:cNvPr>
          <p:cNvSpPr txBox="1"/>
          <p:nvPr/>
        </p:nvSpPr>
        <p:spPr>
          <a:xfrm>
            <a:off x="2917629" y="5853404"/>
            <a:ext cx="102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增强前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2BDA51-ED5C-87A6-7EF1-428034DCCFDD}"/>
              </a:ext>
            </a:extLst>
          </p:cNvPr>
          <p:cNvSpPr txBox="1"/>
          <p:nvPr/>
        </p:nvSpPr>
        <p:spPr>
          <a:xfrm>
            <a:off x="8278556" y="5853404"/>
            <a:ext cx="102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增强后</a:t>
            </a:r>
          </a:p>
        </p:txBody>
      </p:sp>
    </p:spTree>
    <p:extLst>
      <p:ext uri="{BB962C8B-B14F-4D97-AF65-F5344CB8AC3E}">
        <p14:creationId xmlns:p14="http://schemas.microsoft.com/office/powerpoint/2010/main" val="117062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F75BC-7929-60DE-E09B-99DEEC637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96ED12B-7EA8-4411-B136-4F5C0F3BA205}"/>
              </a:ext>
            </a:extLst>
          </p:cNvPr>
          <p:cNvSpPr/>
          <p:nvPr/>
        </p:nvSpPr>
        <p:spPr>
          <a:xfrm>
            <a:off x="0" y="1637113"/>
            <a:ext cx="12192000" cy="2976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8F28A38-0C12-4409-2F0B-850B5DBDE2E0}"/>
              </a:ext>
            </a:extLst>
          </p:cNvPr>
          <p:cNvCxnSpPr>
            <a:stCxn id="2" idx="1"/>
          </p:cNvCxnSpPr>
          <p:nvPr/>
        </p:nvCxnSpPr>
        <p:spPr>
          <a:xfrm flipV="1">
            <a:off x="0" y="3005555"/>
            <a:ext cx="2598057" cy="1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3D6F562-0736-BF2E-8F63-09C76C222C7F}"/>
              </a:ext>
            </a:extLst>
          </p:cNvPr>
          <p:cNvCxnSpPr>
            <a:cxnSpLocks/>
          </p:cNvCxnSpPr>
          <p:nvPr/>
        </p:nvCxnSpPr>
        <p:spPr>
          <a:xfrm>
            <a:off x="0" y="3125298"/>
            <a:ext cx="3253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17F0BE2-CCDF-DFB8-441B-7BFE97E3D8B8}"/>
              </a:ext>
            </a:extLst>
          </p:cNvPr>
          <p:cNvCxnSpPr>
            <a:cxnSpLocks/>
          </p:cNvCxnSpPr>
          <p:nvPr/>
        </p:nvCxnSpPr>
        <p:spPr>
          <a:xfrm>
            <a:off x="8839200" y="3125298"/>
            <a:ext cx="3352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EF370B9-7335-2E13-A720-FAF3E9FCBDF2}"/>
              </a:ext>
            </a:extLst>
          </p:cNvPr>
          <p:cNvSpPr txBox="1"/>
          <p:nvPr/>
        </p:nvSpPr>
        <p:spPr>
          <a:xfrm>
            <a:off x="3253274" y="2799183"/>
            <a:ext cx="5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未来工作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50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8498D-7FA9-EF00-EE5E-2904D5B53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2913EC4-CB0D-06F7-EF1A-ED3EE2623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Transformer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40F888-579B-1D7A-94D8-4FCDFEF270A0}"/>
              </a:ext>
            </a:extLst>
          </p:cNvPr>
          <p:cNvSpPr txBox="1"/>
          <p:nvPr/>
        </p:nvSpPr>
        <p:spPr>
          <a:xfrm>
            <a:off x="624440" y="3749457"/>
            <a:ext cx="6105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Transformers</a:t>
            </a:r>
            <a:r>
              <a:rPr lang="zh-CN" altLang="en-US" sz="2000" dirty="0"/>
              <a:t>是一种高效的</a:t>
            </a:r>
            <a:r>
              <a:rPr lang="en-US" altLang="zh-CN" sz="2000" dirty="0"/>
              <a:t>Seq2Seq</a:t>
            </a:r>
            <a:r>
              <a:rPr lang="zh-CN" altLang="en-US" sz="2000" dirty="0"/>
              <a:t>架构，使用了自注意力机制来处理序列数据。由编码器和解码器组成，编码器负责提取输入序列的特征，解码器生成目标序列。</a:t>
            </a:r>
            <a:endParaRPr lang="en-US" altLang="zh-CN" sz="2000" dirty="0"/>
          </a:p>
          <a:p>
            <a:pPr algn="l"/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通过</a:t>
            </a:r>
            <a:r>
              <a:rPr lang="en-US" altLang="zh-CN" sz="2000" dirty="0">
                <a:solidFill>
                  <a:srgbClr val="060607"/>
                </a:solidFill>
              </a:rPr>
              <a:t>Self attention mechanism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，</a:t>
            </a:r>
            <a:r>
              <a:rPr lang="en-US" altLang="zh-CN" sz="2000" dirty="0"/>
              <a:t>Transformers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能够同时关注序列中的所有位置，从而捕捉全局信息。相比于</a:t>
            </a:r>
            <a:r>
              <a:rPr lang="en-US" altLang="zh-CN" sz="2000" b="0" i="0" dirty="0">
                <a:solidFill>
                  <a:srgbClr val="060607"/>
                </a:solidFill>
                <a:effectLst/>
              </a:rPr>
              <a:t>LSTM</a:t>
            </a:r>
            <a:r>
              <a:rPr lang="zh-CN" altLang="en-US" sz="2000" b="0" i="0" dirty="0">
                <a:solidFill>
                  <a:srgbClr val="060607"/>
                </a:solidFill>
                <a:effectLst/>
              </a:rPr>
              <a:t>的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循环结构，每个时间步只能关注到之前的信息。</a:t>
            </a:r>
            <a:endParaRPr lang="zh-CN" altLang="en-US" sz="2000" i="0" dirty="0">
              <a:solidFill>
                <a:srgbClr val="060607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060607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F04FED-E1FE-F5C9-14B7-96050035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210" y="1841341"/>
            <a:ext cx="2466804" cy="13855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BA646E-67AC-217A-CC9D-874F44698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298" y="1116186"/>
            <a:ext cx="3760237" cy="539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9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92832-E22F-5795-7C1D-11F5B1008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07FD4A6-D2F7-3267-36CF-13B79881E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Embedding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8AA23FA-77DB-0A37-E569-1914931E9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42" y="1505340"/>
            <a:ext cx="3343697" cy="47057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9B85117-89EF-CEDC-5C1D-26891DD79965}"/>
              </a:ext>
            </a:extLst>
          </p:cNvPr>
          <p:cNvSpPr txBox="1"/>
          <p:nvPr/>
        </p:nvSpPr>
        <p:spPr>
          <a:xfrm>
            <a:off x="4924826" y="1629748"/>
            <a:ext cx="5631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Embedding</a:t>
            </a:r>
            <a:r>
              <a:rPr lang="zh-CN" altLang="en-US" dirty="0">
                <a:latin typeface="+mn-ea"/>
              </a:rPr>
              <a:t>的作用是将词或符号转换成模型可以理解的向量形式。这些向量包含了词之间的语义关系，让模型能更好地理解输入文本中的信息。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/>
              <a:t>假设有一个句子“我爱深度学习”。在</a:t>
            </a:r>
            <a:r>
              <a:rPr lang="en-US" altLang="zh-CN" dirty="0"/>
              <a:t>Embedding</a:t>
            </a:r>
            <a:r>
              <a:rPr lang="zh-CN" altLang="en-US" dirty="0"/>
              <a:t>层中，模型会为每个词创建一个对应的向量表示。在训练过程中，</a:t>
            </a:r>
            <a:r>
              <a:rPr lang="en-US" altLang="zh-CN" dirty="0"/>
              <a:t>Embedding</a:t>
            </a:r>
            <a:r>
              <a:rPr lang="zh-CN" altLang="en-US" dirty="0"/>
              <a:t>层会调整这些向量，使语义相关的词距离更近。模型可能会学到“深度”和“学习”在语义上是相近的，因此会让它们的向量靠近。而“我”和“学习”的距离会相对远一些，因为它们关系不大。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09252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k2OGQ1MzY5N2ZiOTgyYjEwMWIwZmE2MDg4MzJlOG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67752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67752;"/>
</p:tagLst>
</file>

<file path=ppt/theme/theme1.xml><?xml version="1.0" encoding="utf-8"?>
<a:theme xmlns:a="http://schemas.openxmlformats.org/drawingml/2006/main" name="Office 主题​​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4A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5212</TotalTime>
  <Words>684</Words>
  <Application>Microsoft Office PowerPoint</Application>
  <PresentationFormat>宽屏</PresentationFormat>
  <Paragraphs>47</Paragraphs>
  <Slides>16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-apple-system</vt:lpstr>
      <vt:lpstr>等线</vt:lpstr>
      <vt:lpstr>微软雅黑</vt:lpstr>
      <vt:lpstr>微软雅黑 Light</vt:lpstr>
      <vt:lpstr>Arial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汉顺</dc:creator>
  <cp:lastModifiedBy>韬 缪</cp:lastModifiedBy>
  <cp:revision>54</cp:revision>
  <dcterms:created xsi:type="dcterms:W3CDTF">2023-06-27T07:07:00Z</dcterms:created>
  <dcterms:modified xsi:type="dcterms:W3CDTF">2024-11-05T09:10:18Z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A71654AB209A46EFBCA227D6FD91AD05_12</vt:lpwstr>
  </property>
  <property fmtid="{D5CDD505-2E9C-101B-9397-08002B2CF9AE}" pid="3" name="KSOProductBuildVer">
    <vt:lpwstr>2052-12.1.0.15712</vt:lpwstr>
  </property>
</Properties>
</file>