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8" r:id="rId2"/>
    <p:sldId id="268" r:id="rId3"/>
    <p:sldId id="257" r:id="rId4"/>
    <p:sldId id="340" r:id="rId5"/>
    <p:sldId id="341" r:id="rId6"/>
    <p:sldId id="342" r:id="rId7"/>
    <p:sldId id="343" r:id="rId8"/>
    <p:sldId id="345" r:id="rId9"/>
    <p:sldId id="347" r:id="rId10"/>
    <p:sldId id="348" r:id="rId11"/>
    <p:sldId id="349" r:id="rId12"/>
    <p:sldId id="350" r:id="rId13"/>
    <p:sldId id="351" r:id="rId14"/>
    <p:sldId id="344" r:id="rId15"/>
    <p:sldId id="328"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68"/>
            <p14:sldId id="257"/>
            <p14:sldId id="340"/>
            <p14:sldId id="341"/>
            <p14:sldId id="342"/>
            <p14:sldId id="343"/>
            <p14:sldId id="345"/>
            <p14:sldId id="347"/>
            <p14:sldId id="348"/>
            <p14:sldId id="349"/>
            <p14:sldId id="350"/>
            <p14:sldId id="351"/>
            <p14:sldId id="344"/>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0" autoAdjust="0"/>
    <p:restoredTop sz="94660"/>
  </p:normalViewPr>
  <p:slideViewPr>
    <p:cSldViewPr snapToGrid="0">
      <p:cViewPr varScale="1">
        <p:scale>
          <a:sx n="162" d="100"/>
          <a:sy n="162" d="100"/>
        </p:scale>
        <p:origin x="31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97731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9063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192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113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6662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7851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5026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4531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321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03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7586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2024/7/3</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559875" y="5897046"/>
            <a:ext cx="1569660" cy="369332"/>
          </a:xfrm>
          <a:prstGeom prst="rect">
            <a:avLst/>
          </a:prstGeom>
          <a:noFill/>
        </p:spPr>
        <p:txBody>
          <a:bodyPr wrap="none" rtlCol="0">
            <a:spAutoFit/>
          </a:bodyPr>
          <a:lstStyle/>
          <a:p>
            <a:r>
              <a:rPr lang="zh-CN" altLang="en-US" dirty="0">
                <a:solidFill>
                  <a:schemeClr val="bg1"/>
                </a:solidFill>
                <a:latin typeface="+mn-ea"/>
              </a:rPr>
              <a:t>汇报人：缪韬</a:t>
            </a:r>
            <a:endParaRPr lang="zh-CN" dirty="0">
              <a:solidFill>
                <a:schemeClr val="bg1"/>
              </a:solidFill>
              <a:latin typeface="+mn-ea"/>
            </a:endParaRPr>
          </a:p>
        </p:txBody>
      </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760418"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2024.7.3</a:t>
            </a:r>
            <a:endParaRPr lang="zh-CN" altLang="en-US"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实验方法</a:t>
            </a:r>
          </a:p>
        </p:txBody>
      </p:sp>
      <p:sp>
        <p:nvSpPr>
          <p:cNvPr id="2" name="文本框 1">
            <a:extLst>
              <a:ext uri="{FF2B5EF4-FFF2-40B4-BE49-F238E27FC236}">
                <a16:creationId xmlns:a16="http://schemas.microsoft.com/office/drawing/2014/main" id="{5C034A05-96B6-2C80-7BD9-BD5426976F08}"/>
              </a:ext>
            </a:extLst>
          </p:cNvPr>
          <p:cNvSpPr txBox="1"/>
          <p:nvPr/>
        </p:nvSpPr>
        <p:spPr>
          <a:xfrm>
            <a:off x="1714709" y="1852396"/>
            <a:ext cx="9138101" cy="3046988"/>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实验中，基于认知</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决策</a:t>
            </a:r>
            <a:r>
              <a:rPr lang="en-US" altLang="zh-CN" sz="2400" b="0" i="0" dirty="0">
                <a:solidFill>
                  <a:srgbClr val="060607"/>
                </a:solidFill>
                <a:effectLst/>
                <a:highlight>
                  <a:srgbClr val="FFFFFF"/>
                </a:highlight>
                <a:latin typeface="-apple-system"/>
              </a:rPr>
              <a:t>-</a:t>
            </a:r>
            <a:r>
              <a:rPr lang="zh-CN" altLang="en-US" sz="2400" b="0" i="0" dirty="0">
                <a:solidFill>
                  <a:srgbClr val="060607"/>
                </a:solidFill>
                <a:effectLst/>
                <a:highlight>
                  <a:srgbClr val="FFFFFF"/>
                </a:highlight>
                <a:latin typeface="-apple-system"/>
              </a:rPr>
              <a:t>行为模型，设计了六个问题来评估参与者的主观感受：</a:t>
            </a:r>
            <a:endParaRPr lang="en-US" altLang="zh-CN" sz="2400" b="0" i="0" dirty="0">
              <a:solidFill>
                <a:srgbClr val="060607"/>
              </a:solidFill>
              <a:effectLst/>
              <a:highlight>
                <a:srgbClr val="FFFFFF"/>
              </a:highlight>
              <a:latin typeface="-apple-system"/>
            </a:endParaRPr>
          </a:p>
          <a:p>
            <a:r>
              <a:rPr lang="en-US" altLang="zh-CN" sz="2400" dirty="0">
                <a:solidFill>
                  <a:srgbClr val="060607"/>
                </a:solidFill>
                <a:highlight>
                  <a:srgbClr val="FFFFFF"/>
                </a:highlight>
                <a:latin typeface="-apple-system"/>
              </a:rPr>
              <a:t>1</a:t>
            </a:r>
            <a:r>
              <a:rPr lang="zh-CN" altLang="en-US" sz="2400" dirty="0">
                <a:solidFill>
                  <a:srgbClr val="060607"/>
                </a:solidFill>
                <a:highlight>
                  <a:srgbClr val="FFFFFF"/>
                </a:highlight>
                <a:latin typeface="-apple-system"/>
              </a:rPr>
              <a:t>）</a:t>
            </a:r>
            <a:r>
              <a:rPr lang="zh-CN" altLang="en-US" sz="2400" b="0" i="0" dirty="0">
                <a:solidFill>
                  <a:srgbClr val="060607"/>
                </a:solidFill>
                <a:effectLst/>
                <a:highlight>
                  <a:srgbClr val="FFFFFF"/>
                </a:highlight>
                <a:latin typeface="-apple-system"/>
              </a:rPr>
              <a:t>包括对车辆驾驶意图的理解</a:t>
            </a:r>
            <a:endParaRPr lang="en-US" altLang="zh-CN" sz="2400" b="0" i="0" dirty="0">
              <a:solidFill>
                <a:srgbClr val="060607"/>
              </a:solidFill>
              <a:effectLst/>
              <a:highlight>
                <a:srgbClr val="FFFFFF"/>
              </a:highlight>
              <a:latin typeface="-apple-system"/>
            </a:endParaRPr>
          </a:p>
          <a:p>
            <a:r>
              <a:rPr lang="en-US" altLang="zh-CN" sz="2400" dirty="0">
                <a:solidFill>
                  <a:srgbClr val="060607"/>
                </a:solidFill>
                <a:highlight>
                  <a:srgbClr val="FFFFFF"/>
                </a:highlight>
                <a:latin typeface="-apple-system"/>
              </a:rPr>
              <a:t>2</a:t>
            </a:r>
            <a:r>
              <a:rPr lang="zh-CN" altLang="en-US" sz="2400" dirty="0">
                <a:solidFill>
                  <a:srgbClr val="060607"/>
                </a:solidFill>
                <a:highlight>
                  <a:srgbClr val="FFFFFF"/>
                </a:highlight>
                <a:latin typeface="-apple-system"/>
              </a:rPr>
              <a:t>）</a:t>
            </a:r>
            <a:r>
              <a:rPr lang="zh-CN" altLang="en-US" sz="2400" b="0" i="0" dirty="0">
                <a:solidFill>
                  <a:srgbClr val="060607"/>
                </a:solidFill>
                <a:effectLst/>
                <a:highlight>
                  <a:srgbClr val="FFFFFF"/>
                </a:highlight>
                <a:latin typeface="-apple-system"/>
              </a:rPr>
              <a:t>车辆行为的预测</a:t>
            </a:r>
            <a:endParaRPr lang="en-US" altLang="zh-CN" sz="2400" b="0" i="0" dirty="0">
              <a:solidFill>
                <a:srgbClr val="060607"/>
              </a:solidFill>
              <a:effectLst/>
              <a:highlight>
                <a:srgbClr val="FFFFFF"/>
              </a:highlight>
              <a:latin typeface="-apple-system"/>
            </a:endParaRPr>
          </a:p>
          <a:p>
            <a:r>
              <a:rPr lang="en-US" altLang="zh-CN" sz="2400" b="0" i="0" dirty="0">
                <a:solidFill>
                  <a:srgbClr val="060607"/>
                </a:solidFill>
                <a:effectLst/>
                <a:highlight>
                  <a:srgbClr val="FFFFFF"/>
                </a:highlight>
                <a:latin typeface="-apple-system"/>
              </a:rPr>
              <a:t>3</a:t>
            </a:r>
            <a:r>
              <a:rPr lang="zh-CN" altLang="en-US" sz="2400" b="0" i="0" dirty="0">
                <a:solidFill>
                  <a:srgbClr val="060607"/>
                </a:solidFill>
                <a:effectLst/>
                <a:highlight>
                  <a:srgbClr val="FFFFFF"/>
                </a:highlight>
                <a:latin typeface="-apple-system"/>
              </a:rPr>
              <a:t>）对车辆行为的危险性感知</a:t>
            </a:r>
            <a:endParaRPr lang="en-US" altLang="zh-CN" sz="2400" b="0" i="0" dirty="0">
              <a:solidFill>
                <a:srgbClr val="060607"/>
              </a:solidFill>
              <a:effectLst/>
              <a:highlight>
                <a:srgbClr val="FFFFFF"/>
              </a:highlight>
              <a:latin typeface="-apple-system"/>
            </a:endParaRPr>
          </a:p>
          <a:p>
            <a:r>
              <a:rPr lang="en-US" altLang="zh-CN" sz="2400" b="0" i="0" dirty="0">
                <a:solidFill>
                  <a:srgbClr val="060607"/>
                </a:solidFill>
                <a:effectLst/>
                <a:highlight>
                  <a:srgbClr val="FFFFFF"/>
                </a:highlight>
                <a:latin typeface="-apple-system"/>
              </a:rPr>
              <a:t>4</a:t>
            </a:r>
            <a:r>
              <a:rPr lang="zh-CN" altLang="en-US" sz="2400" b="0" i="0" dirty="0">
                <a:solidFill>
                  <a:srgbClr val="060607"/>
                </a:solidFill>
                <a:effectLst/>
                <a:highlight>
                  <a:srgbClr val="FFFFFF"/>
                </a:highlight>
                <a:latin typeface="-apple-system"/>
              </a:rPr>
              <a:t>）对车辆的信任度</a:t>
            </a:r>
            <a:endParaRPr lang="en-US" altLang="zh-CN" sz="2400" b="0" i="0" dirty="0">
              <a:solidFill>
                <a:srgbClr val="060607"/>
              </a:solidFill>
              <a:effectLst/>
              <a:highlight>
                <a:srgbClr val="FFFFFF"/>
              </a:highlight>
              <a:latin typeface="-apple-system"/>
            </a:endParaRPr>
          </a:p>
          <a:p>
            <a:r>
              <a:rPr lang="en-US" altLang="zh-CN" sz="2400" b="0" i="0" dirty="0">
                <a:solidFill>
                  <a:srgbClr val="060607"/>
                </a:solidFill>
                <a:effectLst/>
                <a:highlight>
                  <a:srgbClr val="FFFFFF"/>
                </a:highlight>
                <a:latin typeface="-apple-system"/>
              </a:rPr>
              <a:t>5</a:t>
            </a:r>
            <a:r>
              <a:rPr lang="zh-CN" altLang="en-US" sz="2400" b="0" i="0" dirty="0">
                <a:solidFill>
                  <a:srgbClr val="060607"/>
                </a:solidFill>
                <a:effectLst/>
                <a:highlight>
                  <a:srgbClr val="FFFFFF"/>
                </a:highlight>
                <a:latin typeface="-apple-system"/>
              </a:rPr>
              <a:t>）过马路时的安心感</a:t>
            </a:r>
            <a:endParaRPr lang="en-US" altLang="zh-CN" sz="2400" b="0" i="0" dirty="0">
              <a:solidFill>
                <a:srgbClr val="060607"/>
              </a:solidFill>
              <a:effectLst/>
              <a:highlight>
                <a:srgbClr val="FFFFFF"/>
              </a:highlight>
              <a:latin typeface="-apple-system"/>
            </a:endParaRPr>
          </a:p>
          <a:p>
            <a:r>
              <a:rPr lang="en-US" altLang="zh-CN" sz="2400" dirty="0">
                <a:solidFill>
                  <a:srgbClr val="060607"/>
                </a:solidFill>
                <a:highlight>
                  <a:srgbClr val="FFFFFF"/>
                </a:highlight>
                <a:latin typeface="-apple-system"/>
              </a:rPr>
              <a:t>6</a:t>
            </a:r>
            <a:r>
              <a:rPr lang="zh-CN" altLang="en-US" sz="2400" dirty="0">
                <a:solidFill>
                  <a:srgbClr val="060607"/>
                </a:solidFill>
                <a:highlight>
                  <a:srgbClr val="FFFFFF"/>
                </a:highlight>
                <a:latin typeface="-apple-system"/>
              </a:rPr>
              <a:t>）</a:t>
            </a:r>
            <a:r>
              <a:rPr lang="zh-CN" altLang="en-US" sz="2400" b="0" i="0" dirty="0">
                <a:solidFill>
                  <a:srgbClr val="060607"/>
                </a:solidFill>
                <a:effectLst/>
                <a:highlight>
                  <a:srgbClr val="FFFFFF"/>
                </a:highlight>
                <a:latin typeface="-apple-system"/>
              </a:rPr>
              <a:t>决策犹豫</a:t>
            </a:r>
            <a:endParaRPr lang="zh-CN" altLang="en-US" sz="2400" dirty="0"/>
          </a:p>
        </p:txBody>
      </p:sp>
    </p:spTree>
    <p:extLst>
      <p:ext uri="{BB962C8B-B14F-4D97-AF65-F5344CB8AC3E}">
        <p14:creationId xmlns:p14="http://schemas.microsoft.com/office/powerpoint/2010/main" val="308441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实验方法</a:t>
            </a:r>
          </a:p>
        </p:txBody>
      </p:sp>
      <p:sp>
        <p:nvSpPr>
          <p:cNvPr id="2" name="文本框 1">
            <a:extLst>
              <a:ext uri="{FF2B5EF4-FFF2-40B4-BE49-F238E27FC236}">
                <a16:creationId xmlns:a16="http://schemas.microsoft.com/office/drawing/2014/main" id="{566E2DCE-E1A7-7317-89EE-2BDCB31F8C5F}"/>
              </a:ext>
            </a:extLst>
          </p:cNvPr>
          <p:cNvSpPr txBox="1"/>
          <p:nvPr/>
        </p:nvSpPr>
        <p:spPr>
          <a:xfrm>
            <a:off x="1511182" y="2106068"/>
            <a:ext cx="9627747" cy="3046988"/>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        实验中，使用了</a:t>
            </a:r>
            <a:r>
              <a:rPr lang="en-US" altLang="zh-CN" sz="2400" b="0" i="0" dirty="0" err="1">
                <a:solidFill>
                  <a:srgbClr val="060607"/>
                </a:solidFill>
                <a:effectLst/>
                <a:highlight>
                  <a:srgbClr val="FFFFFF"/>
                </a:highlight>
                <a:latin typeface="-apple-system"/>
              </a:rPr>
              <a:t>OpenPose</a:t>
            </a:r>
            <a:r>
              <a:rPr lang="zh-CN" altLang="en-US" sz="2400" b="0" i="0" dirty="0">
                <a:solidFill>
                  <a:srgbClr val="060607"/>
                </a:solidFill>
                <a:effectLst/>
                <a:highlight>
                  <a:srgbClr val="FFFFFF"/>
                </a:highlight>
                <a:latin typeface="-apple-system"/>
              </a:rPr>
              <a:t>来分析参与者的步行行为。研究者使用摄像机以</a:t>
            </a:r>
            <a:r>
              <a:rPr lang="en-US" altLang="zh-CN" sz="2400" b="0" i="0" dirty="0">
                <a:solidFill>
                  <a:srgbClr val="060607"/>
                </a:solidFill>
                <a:effectLst/>
                <a:highlight>
                  <a:srgbClr val="FFFFFF"/>
                </a:highlight>
                <a:latin typeface="-apple-system"/>
              </a:rPr>
              <a:t>1600x900</a:t>
            </a:r>
            <a:r>
              <a:rPr lang="zh-CN" altLang="en-US" sz="2400" b="0" i="0" dirty="0">
                <a:solidFill>
                  <a:srgbClr val="060607"/>
                </a:solidFill>
                <a:effectLst/>
                <a:highlight>
                  <a:srgbClr val="FFFFFF"/>
                </a:highlight>
                <a:latin typeface="-apple-system"/>
              </a:rPr>
              <a:t>像素和每秒</a:t>
            </a:r>
            <a:r>
              <a:rPr lang="en-US" altLang="zh-CN" sz="2400" b="0" i="0" dirty="0">
                <a:solidFill>
                  <a:srgbClr val="060607"/>
                </a:solidFill>
                <a:effectLst/>
                <a:highlight>
                  <a:srgbClr val="FFFFFF"/>
                </a:highlight>
                <a:latin typeface="-apple-system"/>
              </a:rPr>
              <a:t>60</a:t>
            </a:r>
            <a:r>
              <a:rPr lang="en-US" altLang="zh-CN" sz="2400" dirty="0">
                <a:solidFill>
                  <a:srgbClr val="060607"/>
                </a:solidFill>
                <a:highlight>
                  <a:srgbClr val="FFFFFF"/>
                </a:highlight>
                <a:latin typeface="-apple-system"/>
              </a:rPr>
              <a:t>Hz</a:t>
            </a:r>
            <a:r>
              <a:rPr lang="zh-CN" altLang="en-US" sz="2400" b="0" i="0" dirty="0">
                <a:solidFill>
                  <a:srgbClr val="060607"/>
                </a:solidFill>
                <a:effectLst/>
                <a:highlight>
                  <a:srgbClr val="FFFFFF"/>
                </a:highlight>
                <a:latin typeface="-apple-system"/>
              </a:rPr>
              <a:t>的速率从侧面记录参与者穿过道路的视频，但为了简化分析，原始的</a:t>
            </a:r>
            <a:r>
              <a:rPr lang="en-US" altLang="zh-CN" sz="2400" b="0" i="0" dirty="0">
                <a:solidFill>
                  <a:srgbClr val="060607"/>
                </a:solidFill>
                <a:effectLst/>
                <a:highlight>
                  <a:srgbClr val="FFFFFF"/>
                </a:highlight>
                <a:latin typeface="-apple-system"/>
              </a:rPr>
              <a:t>60Hz</a:t>
            </a:r>
            <a:r>
              <a:rPr lang="zh-CN" altLang="en-US" sz="2400" b="0" i="0" dirty="0">
                <a:solidFill>
                  <a:srgbClr val="060607"/>
                </a:solidFill>
                <a:effectLst/>
                <a:highlight>
                  <a:srgbClr val="FFFFFF"/>
                </a:highlight>
                <a:latin typeface="-apple-system"/>
              </a:rPr>
              <a:t>的步行速度数据被降采样到</a:t>
            </a:r>
            <a:r>
              <a:rPr lang="en-US" altLang="zh-CN" sz="2400" b="0" i="0" dirty="0">
                <a:solidFill>
                  <a:srgbClr val="060607"/>
                </a:solidFill>
                <a:effectLst/>
                <a:highlight>
                  <a:srgbClr val="FFFFFF"/>
                </a:highlight>
                <a:latin typeface="-apple-system"/>
              </a:rPr>
              <a:t>5Hz</a:t>
            </a:r>
            <a:r>
              <a:rPr lang="zh-CN" altLang="en-US" sz="2400" b="0" i="0" dirty="0">
                <a:solidFill>
                  <a:srgbClr val="060607"/>
                </a:solidFill>
                <a:effectLst/>
                <a:highlight>
                  <a:srgbClr val="FFFFFF"/>
                </a:highlight>
                <a:latin typeface="-apple-system"/>
              </a:rPr>
              <a:t>。使用</a:t>
            </a:r>
            <a:r>
              <a:rPr lang="en-US" altLang="zh-CN" sz="2400" b="0" i="0" dirty="0" err="1">
                <a:solidFill>
                  <a:srgbClr val="060607"/>
                </a:solidFill>
                <a:effectLst/>
                <a:highlight>
                  <a:srgbClr val="FFFFFF"/>
                </a:highlight>
                <a:latin typeface="-apple-system"/>
              </a:rPr>
              <a:t>OpenPose</a:t>
            </a:r>
            <a:r>
              <a:rPr lang="zh-CN" altLang="en-US" sz="2400" b="0" i="0" dirty="0">
                <a:solidFill>
                  <a:srgbClr val="060607"/>
                </a:solidFill>
                <a:effectLst/>
                <a:highlight>
                  <a:srgbClr val="FFFFFF"/>
                </a:highlight>
                <a:latin typeface="-apple-system"/>
              </a:rPr>
              <a:t>分析视频帧，基于</a:t>
            </a:r>
            <a:r>
              <a:rPr lang="en-US" altLang="zh-CN" sz="2400" b="0" i="0" dirty="0">
                <a:solidFill>
                  <a:srgbClr val="060607"/>
                </a:solidFill>
                <a:effectLst/>
                <a:highlight>
                  <a:srgbClr val="FFFFFF"/>
                </a:highlight>
                <a:latin typeface="-apple-system"/>
              </a:rPr>
              <a:t>BODY 25</a:t>
            </a:r>
            <a:r>
              <a:rPr lang="zh-CN" altLang="en-US" sz="2400" b="0" i="0" dirty="0">
                <a:solidFill>
                  <a:srgbClr val="060607"/>
                </a:solidFill>
                <a:effectLst/>
                <a:highlight>
                  <a:srgbClr val="FFFFFF"/>
                </a:highlight>
                <a:latin typeface="-apple-system"/>
              </a:rPr>
              <a:t>关节集检测参与者的骨骼特征点，由于在图像空间的横轴上，颈部的运动受到步行摆动的</a:t>
            </a:r>
            <a:r>
              <a:rPr lang="zh-CN" altLang="en-US" sz="2400" dirty="0">
                <a:solidFill>
                  <a:srgbClr val="060607"/>
                </a:solidFill>
                <a:highlight>
                  <a:srgbClr val="FFFFFF"/>
                </a:highlight>
                <a:latin typeface="-apple-system"/>
              </a:rPr>
              <a:t>影响较小，因此使用颈部的特征点来确定行人的位置，</a:t>
            </a:r>
            <a:r>
              <a:rPr lang="zh-CN" altLang="en-US" sz="2400" b="0" i="0" dirty="0">
                <a:solidFill>
                  <a:srgbClr val="060607"/>
                </a:solidFill>
                <a:effectLst/>
                <a:highlight>
                  <a:srgbClr val="FFFFFF"/>
                </a:highlight>
                <a:latin typeface="-apple-system"/>
              </a:rPr>
              <a:t>通过计算连续两帧之间行人位置的变化来估算步行速度，从而得出</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和预指导对行人行为的影响。</a:t>
            </a:r>
            <a:endParaRPr lang="zh-CN" altLang="en-US" sz="2400" dirty="0"/>
          </a:p>
        </p:txBody>
      </p:sp>
    </p:spTree>
    <p:extLst>
      <p:ext uri="{BB962C8B-B14F-4D97-AF65-F5344CB8AC3E}">
        <p14:creationId xmlns:p14="http://schemas.microsoft.com/office/powerpoint/2010/main" val="115677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研究结果</a:t>
            </a:r>
          </a:p>
        </p:txBody>
      </p:sp>
      <p:sp>
        <p:nvSpPr>
          <p:cNvPr id="2" name="文本框 1">
            <a:extLst>
              <a:ext uri="{FF2B5EF4-FFF2-40B4-BE49-F238E27FC236}">
                <a16:creationId xmlns:a16="http://schemas.microsoft.com/office/drawing/2014/main" id="{9F6A14F5-5437-F9D3-05CB-583BEBA5CD7A}"/>
              </a:ext>
            </a:extLst>
          </p:cNvPr>
          <p:cNvSpPr txBox="1"/>
          <p:nvPr/>
        </p:nvSpPr>
        <p:spPr>
          <a:xfrm>
            <a:off x="957662" y="2183031"/>
            <a:ext cx="10276676" cy="3046988"/>
          </a:xfrm>
          <a:prstGeom prst="rect">
            <a:avLst/>
          </a:prstGeom>
          <a:noFill/>
        </p:spPr>
        <p:txBody>
          <a:bodyPr wrap="square" rtlCol="0">
            <a:spAutoFit/>
          </a:bodyPr>
          <a:lstStyle/>
          <a:p>
            <a:r>
              <a:rPr lang="zh-CN" altLang="en-US" sz="2400" b="0" i="0" dirty="0">
                <a:solidFill>
                  <a:srgbClr val="060607"/>
                </a:solidFill>
                <a:effectLst/>
                <a:highlight>
                  <a:srgbClr val="FFFFFF"/>
                </a:highlight>
                <a:latin typeface="-apple-system"/>
              </a:rPr>
              <a:t>        研究结果表明，与遇到</a:t>
            </a:r>
            <a:r>
              <a:rPr lang="en-US" altLang="zh-CN" sz="2400" b="0" i="0" dirty="0">
                <a:solidFill>
                  <a:srgbClr val="060607"/>
                </a:solidFill>
                <a:effectLst/>
                <a:highlight>
                  <a:srgbClr val="FFFFFF"/>
                </a:highlight>
                <a:latin typeface="-apple-system"/>
              </a:rPr>
              <a:t>MV</a:t>
            </a:r>
            <a:r>
              <a:rPr lang="zh-CN" altLang="en-US" sz="2400" b="0" i="0" dirty="0">
                <a:solidFill>
                  <a:srgbClr val="060607"/>
                </a:solidFill>
                <a:effectLst/>
                <a:highlight>
                  <a:srgbClr val="FFFFFF"/>
                </a:highlight>
                <a:latin typeface="-apple-system"/>
              </a:rPr>
              <a:t>相比，行人在与没有</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相遇时，发现很难理解</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的驾驶意图，导致他们在决策时更加犹豫不决。这种不确定性增加了他们对危险的感觉，减少了对</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的信任，并在过马路时感到不安全。当</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配备</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时，行人能够更清楚地理解</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的驾驶意图和预测其行为，这显著提高了他们的信任感，减少了对危险的担忧，并增加了在过马路时的安心感。在接受关于</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功能和原理的预指导后，行人在理解</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的驾驶意图和预测行为上表现得更好，这进一步改善了他们对</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的主观评价，减少了决策时的犹豫。</a:t>
            </a:r>
            <a:endParaRPr lang="zh-CN" altLang="en-US" sz="2400" dirty="0"/>
          </a:p>
        </p:txBody>
      </p:sp>
    </p:spTree>
    <p:extLst>
      <p:ext uri="{BB962C8B-B14F-4D97-AF65-F5344CB8AC3E}">
        <p14:creationId xmlns:p14="http://schemas.microsoft.com/office/powerpoint/2010/main" val="116616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存在的问题与反思</a:t>
            </a:r>
          </a:p>
        </p:txBody>
      </p:sp>
      <p:sp>
        <p:nvSpPr>
          <p:cNvPr id="2" name="文本框 1">
            <a:extLst>
              <a:ext uri="{FF2B5EF4-FFF2-40B4-BE49-F238E27FC236}">
                <a16:creationId xmlns:a16="http://schemas.microsoft.com/office/drawing/2014/main" id="{030D87E6-DC3D-42BF-2C24-616A3A7EB293}"/>
              </a:ext>
            </a:extLst>
          </p:cNvPr>
          <p:cNvSpPr txBox="1"/>
          <p:nvPr/>
        </p:nvSpPr>
        <p:spPr>
          <a:xfrm>
            <a:off x="1352919" y="1982183"/>
            <a:ext cx="9486162" cy="4431983"/>
          </a:xfrm>
          <a:prstGeom prst="rect">
            <a:avLst/>
          </a:prstGeom>
          <a:noFill/>
        </p:spPr>
        <p:txBody>
          <a:bodyPr wrap="square" rtlCol="0">
            <a:spAutoFit/>
          </a:bodyPr>
          <a:lstStyle/>
          <a:p>
            <a:pPr algn="l"/>
            <a:r>
              <a:rPr lang="zh-CN" altLang="en-US" sz="2400" b="0" i="0" dirty="0">
                <a:solidFill>
                  <a:srgbClr val="060607"/>
                </a:solidFill>
                <a:effectLst/>
                <a:highlight>
                  <a:srgbClr val="FFFFFF"/>
                </a:highlight>
                <a:latin typeface="-apple-system"/>
              </a:rPr>
              <a:t>        实验的场景仅为一个封闭的停车场，与真实的环境有所不同，且场景较为单一，可以结合使用</a:t>
            </a:r>
            <a:r>
              <a:rPr lang="en-US" altLang="zh-CN" sz="2400" b="0" i="0" dirty="0">
                <a:solidFill>
                  <a:srgbClr val="060607"/>
                </a:solidFill>
                <a:effectLst/>
                <a:highlight>
                  <a:srgbClr val="FFFFFF"/>
                </a:highlight>
                <a:latin typeface="-apple-system"/>
              </a:rPr>
              <a:t>VR</a:t>
            </a:r>
            <a:r>
              <a:rPr lang="zh-CN" altLang="en-US" sz="2400" b="0" i="0" dirty="0">
                <a:solidFill>
                  <a:srgbClr val="060607"/>
                </a:solidFill>
                <a:effectLst/>
                <a:highlight>
                  <a:srgbClr val="FFFFFF"/>
                </a:highlight>
                <a:latin typeface="-apple-system"/>
              </a:rPr>
              <a:t>在更多不同的</a:t>
            </a:r>
            <a:r>
              <a:rPr lang="zh-CN" altLang="en-US" sz="2400" dirty="0">
                <a:solidFill>
                  <a:srgbClr val="060607"/>
                </a:solidFill>
                <a:highlight>
                  <a:srgbClr val="FFFFFF"/>
                </a:highlight>
                <a:latin typeface="-apple-system"/>
              </a:rPr>
              <a:t>场景下进行实验，以确保实验结果的普遍性</a:t>
            </a:r>
            <a:r>
              <a:rPr lang="zh-CN" altLang="en-US" sz="2400" b="0" i="0" dirty="0">
                <a:solidFill>
                  <a:srgbClr val="060607"/>
                </a:solidFill>
                <a:effectLst/>
                <a:highlight>
                  <a:srgbClr val="FFFFFF"/>
                </a:highlight>
                <a:latin typeface="-apple-system"/>
              </a:rPr>
              <a:t>。</a:t>
            </a:r>
            <a:endParaRPr lang="en-US" altLang="zh-CN" sz="2400" b="0" i="0" dirty="0">
              <a:solidFill>
                <a:srgbClr val="060607"/>
              </a:solidFill>
              <a:effectLst/>
              <a:highlight>
                <a:srgbClr val="FFFFFF"/>
              </a:highlight>
              <a:latin typeface="-apple-system"/>
            </a:endParaRPr>
          </a:p>
          <a:p>
            <a:pPr algn="l"/>
            <a:r>
              <a:rPr lang="zh-CN" altLang="en-US" sz="2400" b="0" i="0" dirty="0">
                <a:solidFill>
                  <a:srgbClr val="060607"/>
                </a:solidFill>
                <a:effectLst/>
                <a:highlight>
                  <a:srgbClr val="FFFFFF"/>
                </a:highlight>
                <a:latin typeface="-apple-system"/>
              </a:rPr>
              <a:t>         实验中只使用了基于文本的</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设计，没有考虑图标、彩色光条等其他可能的</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形式。因此可以采用不同类型的</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，以确定哪种设计对行人的交流最为有效。</a:t>
            </a:r>
            <a:endParaRPr lang="en-US" altLang="zh-CN" sz="2400" b="0" i="0" dirty="0">
              <a:solidFill>
                <a:srgbClr val="060607"/>
              </a:solidFill>
              <a:effectLst/>
              <a:highlight>
                <a:srgbClr val="FFFFFF"/>
              </a:highlight>
              <a:latin typeface="-apple-system"/>
            </a:endParaRPr>
          </a:p>
          <a:p>
            <a:pPr algn="l"/>
            <a:r>
              <a:rPr lang="zh-CN" altLang="en-US" sz="2400" b="0" i="0" dirty="0">
                <a:solidFill>
                  <a:srgbClr val="060607"/>
                </a:solidFill>
                <a:effectLst/>
                <a:highlight>
                  <a:srgbClr val="FFFFFF"/>
                </a:highlight>
                <a:latin typeface="-apple-system"/>
              </a:rPr>
              <a:t>        尽管参与者在每次试验后有短暂的休息，但重复试验可能导致疲劳，影响结果。设计实验时减少试验次数或增加休息时间，以降低疲劳对实验结果产生的影响。</a:t>
            </a:r>
          </a:p>
          <a:p>
            <a:pPr algn="l"/>
            <a:endParaRPr lang="zh-CN" altLang="en-US" sz="2400" b="0" i="0" dirty="0">
              <a:solidFill>
                <a:srgbClr val="060607"/>
              </a:solidFill>
              <a:effectLst/>
              <a:highlight>
                <a:srgbClr val="FFFFFF"/>
              </a:highlight>
              <a:latin typeface="-apple-system"/>
            </a:endParaRPr>
          </a:p>
          <a:p>
            <a:pPr algn="l"/>
            <a:endParaRPr lang="zh-CN" altLang="en-US" sz="2400"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135598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学习情况</a:t>
            </a:r>
          </a:p>
        </p:txBody>
      </p:sp>
      <p:sp>
        <p:nvSpPr>
          <p:cNvPr id="4" name="文本框 3">
            <a:extLst>
              <a:ext uri="{FF2B5EF4-FFF2-40B4-BE49-F238E27FC236}">
                <a16:creationId xmlns:a16="http://schemas.microsoft.com/office/drawing/2014/main" id="{50EA13BA-6261-B9AF-6A88-A617F6D26959}"/>
              </a:ext>
            </a:extLst>
          </p:cNvPr>
          <p:cNvSpPr txBox="1"/>
          <p:nvPr/>
        </p:nvSpPr>
        <p:spPr>
          <a:xfrm>
            <a:off x="1092656" y="1794387"/>
            <a:ext cx="2584450" cy="461665"/>
          </a:xfrm>
          <a:prstGeom prst="rect">
            <a:avLst/>
          </a:prstGeom>
          <a:noFill/>
        </p:spPr>
        <p:txBody>
          <a:bodyPr wrap="square" rtlCol="0">
            <a:spAutoFit/>
          </a:bodyPr>
          <a:lstStyle/>
          <a:p>
            <a:r>
              <a:rPr lang="en-US" altLang="zh-CN" sz="2400" dirty="0"/>
              <a:t>Python</a:t>
            </a:r>
            <a:r>
              <a:rPr lang="zh-CN" altLang="en-US" sz="2400" dirty="0"/>
              <a:t>学习</a:t>
            </a:r>
          </a:p>
        </p:txBody>
      </p:sp>
      <p:pic>
        <p:nvPicPr>
          <p:cNvPr id="7" name="图片 6">
            <a:extLst>
              <a:ext uri="{FF2B5EF4-FFF2-40B4-BE49-F238E27FC236}">
                <a16:creationId xmlns:a16="http://schemas.microsoft.com/office/drawing/2014/main" id="{809BAB43-C8EE-40C1-EE38-460D640D52B5}"/>
              </a:ext>
            </a:extLst>
          </p:cNvPr>
          <p:cNvPicPr>
            <a:picLocks noChangeAspect="1"/>
          </p:cNvPicPr>
          <p:nvPr/>
        </p:nvPicPr>
        <p:blipFill>
          <a:blip r:embed="rId3"/>
          <a:stretch>
            <a:fillRect/>
          </a:stretch>
        </p:blipFill>
        <p:spPr>
          <a:xfrm>
            <a:off x="4246495" y="1457141"/>
            <a:ext cx="7145184" cy="4775528"/>
          </a:xfrm>
          <a:prstGeom prst="rect">
            <a:avLst/>
          </a:prstGeom>
        </p:spPr>
      </p:pic>
    </p:spTree>
    <p:extLst>
      <p:ext uri="{BB962C8B-B14F-4D97-AF65-F5344CB8AC3E}">
        <p14:creationId xmlns:p14="http://schemas.microsoft.com/office/powerpoint/2010/main" val="373081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学长们的研究方向</a:t>
            </a:r>
          </a:p>
        </p:txBody>
      </p:sp>
      <p:sp>
        <p:nvSpPr>
          <p:cNvPr id="5" name="文本框 4"/>
          <p:cNvSpPr txBox="1"/>
          <p:nvPr/>
        </p:nvSpPr>
        <p:spPr>
          <a:xfrm>
            <a:off x="534149" y="2941768"/>
            <a:ext cx="4801314" cy="646331"/>
          </a:xfrm>
          <a:prstGeom prst="rect">
            <a:avLst/>
          </a:prstGeom>
          <a:noFill/>
        </p:spPr>
        <p:txBody>
          <a:bodyPr wrap="none" rtlCol="0">
            <a:spAutoFit/>
          </a:bodyPr>
          <a:lstStyle/>
          <a:p>
            <a:r>
              <a:rPr lang="zh-CN" altLang="en-US" sz="3600" b="1" dirty="0">
                <a:solidFill>
                  <a:schemeClr val="accent1"/>
                </a:solidFill>
                <a:latin typeface="+mj-ea"/>
                <a:ea typeface="+mj-ea"/>
              </a:rPr>
              <a:t>港口场景下的人车交互</a:t>
            </a:r>
          </a:p>
        </p:txBody>
      </p:sp>
      <p:sp>
        <p:nvSpPr>
          <p:cNvPr id="2" name="文本框 1">
            <a:extLst>
              <a:ext uri="{FF2B5EF4-FFF2-40B4-BE49-F238E27FC236}">
                <a16:creationId xmlns:a16="http://schemas.microsoft.com/office/drawing/2014/main" id="{1B19B42F-778D-E538-D97A-E1990F82D9BC}"/>
              </a:ext>
            </a:extLst>
          </p:cNvPr>
          <p:cNvSpPr txBox="1"/>
          <p:nvPr/>
        </p:nvSpPr>
        <p:spPr>
          <a:xfrm>
            <a:off x="516588" y="4113165"/>
            <a:ext cx="11158824" cy="646331"/>
          </a:xfrm>
          <a:prstGeom prst="rect">
            <a:avLst/>
          </a:prstGeom>
          <a:noFill/>
        </p:spPr>
        <p:txBody>
          <a:bodyPr wrap="none" rtlCol="0">
            <a:spAutoFit/>
          </a:bodyPr>
          <a:lstStyle/>
          <a:p>
            <a:r>
              <a:rPr lang="zh-CN" altLang="en-US" sz="3600" b="1" dirty="0">
                <a:solidFill>
                  <a:schemeClr val="accent1"/>
                </a:solidFill>
                <a:latin typeface="+mj-ea"/>
                <a:ea typeface="+mj-ea"/>
              </a:rPr>
              <a:t>复杂交互环境下自动驾驶</a:t>
            </a:r>
            <a:r>
              <a:rPr lang="en-US" altLang="zh-CN" sz="3600" b="1" dirty="0" err="1">
                <a:solidFill>
                  <a:schemeClr val="accent1"/>
                </a:solidFill>
                <a:latin typeface="+mj-ea"/>
                <a:ea typeface="+mj-ea"/>
              </a:rPr>
              <a:t>eHMI</a:t>
            </a:r>
            <a:r>
              <a:rPr lang="zh-CN" altLang="en-US" sz="3600" b="1" dirty="0">
                <a:solidFill>
                  <a:schemeClr val="accent1"/>
                </a:solidFill>
                <a:latin typeface="+mj-ea"/>
                <a:ea typeface="+mj-ea"/>
              </a:rPr>
              <a:t>对行人过街预测的干扰</a:t>
            </a:r>
          </a:p>
        </p:txBody>
      </p:sp>
      <p:sp>
        <p:nvSpPr>
          <p:cNvPr id="7" name="文本框 6">
            <a:extLst>
              <a:ext uri="{FF2B5EF4-FFF2-40B4-BE49-F238E27FC236}">
                <a16:creationId xmlns:a16="http://schemas.microsoft.com/office/drawing/2014/main" id="{D7BA9408-205C-7916-53CB-EDABA84C5D83}"/>
              </a:ext>
            </a:extLst>
          </p:cNvPr>
          <p:cNvSpPr txBox="1"/>
          <p:nvPr/>
        </p:nvSpPr>
        <p:spPr>
          <a:xfrm>
            <a:off x="534149" y="1831927"/>
            <a:ext cx="2646878" cy="584775"/>
          </a:xfrm>
          <a:prstGeom prst="rect">
            <a:avLst/>
          </a:prstGeom>
          <a:noFill/>
        </p:spPr>
        <p:txBody>
          <a:bodyPr wrap="none" rtlCol="0">
            <a:spAutoFit/>
          </a:bodyPr>
          <a:lstStyle/>
          <a:p>
            <a:r>
              <a:rPr lang="zh-CN" altLang="en-US" sz="3200" b="1" dirty="0">
                <a:solidFill>
                  <a:schemeClr val="accent1"/>
                </a:solidFill>
                <a:latin typeface="+mj-ea"/>
                <a:ea typeface="+mj-ea"/>
              </a:rPr>
              <a:t>行人轨迹预测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940815"/>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stCxn id="2" idx="1"/>
          </p:cNvCxnSpPr>
          <p:nvPr/>
        </p:nvCxnSpPr>
        <p:spPr>
          <a:xfrm flipV="1">
            <a:off x="0" y="3309257"/>
            <a:ext cx="2598057" cy="11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AEACC89-2417-9288-C28C-24A6BF10CA31}"/>
              </a:ext>
            </a:extLst>
          </p:cNvPr>
          <p:cNvCxnSpPr>
            <a:cxnSpLocks/>
            <a:endCxn id="49" idx="1"/>
          </p:cNvCxnSpPr>
          <p:nvPr/>
        </p:nvCxnSpPr>
        <p:spPr>
          <a:xfrm>
            <a:off x="0" y="3429000"/>
            <a:ext cx="2618132"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BCEE8AB-E915-19F2-F0B7-65373C8070EB}"/>
              </a:ext>
            </a:extLst>
          </p:cNvPr>
          <p:cNvCxnSpPr>
            <a:cxnSpLocks/>
            <a:stCxn id="49" idx="3"/>
          </p:cNvCxnSpPr>
          <p:nvPr/>
        </p:nvCxnSpPr>
        <p:spPr>
          <a:xfrm flipV="1">
            <a:off x="9573882" y="3429000"/>
            <a:ext cx="2618118"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B336168B-3D1D-1E52-BB2F-3F5B766C7397}"/>
              </a:ext>
            </a:extLst>
          </p:cNvPr>
          <p:cNvSpPr txBox="1"/>
          <p:nvPr/>
        </p:nvSpPr>
        <p:spPr>
          <a:xfrm>
            <a:off x="2618132" y="3013502"/>
            <a:ext cx="6955750" cy="830997"/>
          </a:xfrm>
          <a:prstGeom prst="rect">
            <a:avLst/>
          </a:prstGeom>
          <a:noFill/>
        </p:spPr>
        <p:txBody>
          <a:bodyPr wrap="none" rtlCol="0">
            <a:spAutoFit/>
          </a:bodyPr>
          <a:lstStyle/>
          <a:p>
            <a:pPr algn="ctr"/>
            <a:r>
              <a:rPr lang="zh-CN" altLang="en-US" sz="4800" b="1" dirty="0">
                <a:solidFill>
                  <a:schemeClr val="bg1"/>
                </a:solidFill>
              </a:rPr>
              <a:t>自动驾驶汽车的人车交互</a:t>
            </a:r>
          </a:p>
        </p:txBody>
      </p:sp>
    </p:spTree>
    <p:custDataLst>
      <p:tags r:id="rId1"/>
    </p:custDataLst>
    <p:extLst>
      <p:ext uri="{BB962C8B-B14F-4D97-AF65-F5344CB8AC3E}">
        <p14:creationId xmlns:p14="http://schemas.microsoft.com/office/powerpoint/2010/main" val="31534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自动驾驶汽车的车外交互方式</a:t>
            </a:r>
          </a:p>
        </p:txBody>
      </p:sp>
      <p:sp>
        <p:nvSpPr>
          <p:cNvPr id="2" name="文本框 1">
            <a:extLst>
              <a:ext uri="{FF2B5EF4-FFF2-40B4-BE49-F238E27FC236}">
                <a16:creationId xmlns:a16="http://schemas.microsoft.com/office/drawing/2014/main" id="{830FCEF3-524B-D116-1E31-09DCA493FB64}"/>
              </a:ext>
            </a:extLst>
          </p:cNvPr>
          <p:cNvSpPr txBox="1"/>
          <p:nvPr/>
        </p:nvSpPr>
        <p:spPr>
          <a:xfrm>
            <a:off x="1029156" y="1657720"/>
            <a:ext cx="10430059" cy="4154984"/>
          </a:xfrm>
          <a:prstGeom prst="rect">
            <a:avLst/>
          </a:prstGeom>
          <a:noFill/>
        </p:spPr>
        <p:txBody>
          <a:bodyPr wrap="square" rtlCol="0">
            <a:spAutoFit/>
          </a:bodyPr>
          <a:lstStyle/>
          <a:p>
            <a:r>
              <a:rPr lang="zh-CN" altLang="en-US" sz="2400" dirty="0"/>
              <a:t>主要是通过前后屏幕、投影、车辆氛围灯（车身、车轮）以及车身屏幕（包含窗、车门等方式）进行车外交互。</a:t>
            </a:r>
            <a:endParaRPr lang="en-US" altLang="zh-CN" sz="2400" dirty="0"/>
          </a:p>
          <a:p>
            <a:r>
              <a:rPr lang="zh-CN" altLang="en-US" sz="2400" dirty="0"/>
              <a:t>优点：可表示车辆状态、无人驾驶状态下可替代展示司机意图、可适用场景广泛、可明确表示车辆行驶方向、指引行人交互意图表达明确，灯带可视距离较远、交互式阵列光显系统可产生多种变化状态，一些常用颜色显示可明确表示车辆意图，可承载功能多样、可继承部分目前已有的电子屏幕交互方式。</a:t>
            </a:r>
            <a:endParaRPr lang="en-US" altLang="zh-CN" sz="2400" dirty="0"/>
          </a:p>
          <a:p>
            <a:r>
              <a:rPr lang="zh-CN" altLang="en-US" sz="2400" dirty="0"/>
              <a:t>缺点：需要多加考虑日照情况下的颜色使用是否表现效果明显同样，需考虑日照情况下的实用效果和道路不平坦的状态下的投影形状变化，需要规避颜色使用是否与已有的车规级车灯使用的冲突显示效果不佳、在车窗或者车身安装电子屏幕技术有局限性。</a:t>
            </a:r>
          </a:p>
        </p:txBody>
      </p:sp>
    </p:spTree>
    <p:extLst>
      <p:ext uri="{BB962C8B-B14F-4D97-AF65-F5344CB8AC3E}">
        <p14:creationId xmlns:p14="http://schemas.microsoft.com/office/powerpoint/2010/main" val="367834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自动驾驶汽车的交互对象</a:t>
            </a:r>
          </a:p>
        </p:txBody>
      </p:sp>
      <p:sp>
        <p:nvSpPr>
          <p:cNvPr id="2" name="文本框 1">
            <a:extLst>
              <a:ext uri="{FF2B5EF4-FFF2-40B4-BE49-F238E27FC236}">
                <a16:creationId xmlns:a16="http://schemas.microsoft.com/office/drawing/2014/main" id="{339DE84A-6796-DBFC-9D60-7BA03AE24711}"/>
              </a:ext>
            </a:extLst>
          </p:cNvPr>
          <p:cNvSpPr txBox="1"/>
          <p:nvPr/>
        </p:nvSpPr>
        <p:spPr>
          <a:xfrm>
            <a:off x="1220183" y="2644170"/>
            <a:ext cx="9751634" cy="1569660"/>
          </a:xfrm>
          <a:prstGeom prst="rect">
            <a:avLst/>
          </a:prstGeom>
          <a:noFill/>
        </p:spPr>
        <p:txBody>
          <a:bodyPr wrap="square" rtlCol="0">
            <a:spAutoFit/>
          </a:bodyPr>
          <a:lstStyle/>
          <a:p>
            <a:r>
              <a:rPr lang="zh-CN" altLang="en-US" sz="2400" dirty="0"/>
              <a:t>交互对象主要分为人、车辆和环境内其他对象。</a:t>
            </a:r>
            <a:endParaRPr lang="en-US" altLang="zh-CN" sz="2400" dirty="0"/>
          </a:p>
          <a:p>
            <a:r>
              <a:rPr lang="zh-CN" altLang="en-US" sz="2400" dirty="0"/>
              <a:t>当对象为人时又可细分为行人、驾驶员、乘客等。</a:t>
            </a:r>
            <a:endParaRPr lang="en-US" altLang="zh-CN" sz="2400" dirty="0"/>
          </a:p>
          <a:p>
            <a:r>
              <a:rPr lang="zh-CN" altLang="en-US" sz="2400" dirty="0"/>
              <a:t>车辆分为传统驾驶车辆、自动驾驶车辆。</a:t>
            </a:r>
            <a:endParaRPr lang="en-US" altLang="zh-CN" sz="2400" dirty="0"/>
          </a:p>
          <a:p>
            <a:r>
              <a:rPr lang="zh-CN" altLang="en-US" sz="2400" dirty="0"/>
              <a:t>环境内其他对象包含单车、电动车、特殊车辆、基础设施等。</a:t>
            </a:r>
          </a:p>
        </p:txBody>
      </p:sp>
    </p:spTree>
    <p:extLst>
      <p:ext uri="{BB962C8B-B14F-4D97-AF65-F5344CB8AC3E}">
        <p14:creationId xmlns:p14="http://schemas.microsoft.com/office/powerpoint/2010/main" val="147711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交互载体</a:t>
            </a:r>
          </a:p>
        </p:txBody>
      </p:sp>
      <p:cxnSp>
        <p:nvCxnSpPr>
          <p:cNvPr id="18" name="直接箭头连接符 17">
            <a:extLst>
              <a:ext uri="{FF2B5EF4-FFF2-40B4-BE49-F238E27FC236}">
                <a16:creationId xmlns:a16="http://schemas.microsoft.com/office/drawing/2014/main" id="{646DEA60-8B52-977C-AFF2-EB2B4F9183CE}"/>
              </a:ext>
            </a:extLst>
          </p:cNvPr>
          <p:cNvCxnSpPr>
            <a:cxnSpLocks/>
          </p:cNvCxnSpPr>
          <p:nvPr/>
        </p:nvCxnSpPr>
        <p:spPr>
          <a:xfrm>
            <a:off x="486233" y="1981200"/>
            <a:ext cx="11470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60C71CF-4A5C-D35B-0EAF-F2F279811746}"/>
              </a:ext>
            </a:extLst>
          </p:cNvPr>
          <p:cNvCxnSpPr>
            <a:cxnSpLocks/>
          </p:cNvCxnSpPr>
          <p:nvPr/>
        </p:nvCxnSpPr>
        <p:spPr>
          <a:xfrm>
            <a:off x="1409700" y="1638300"/>
            <a:ext cx="0" cy="470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73AE34C8-DE6A-C044-25DE-D9C8143EA738}"/>
              </a:ext>
            </a:extLst>
          </p:cNvPr>
          <p:cNvSpPr txBox="1"/>
          <p:nvPr/>
        </p:nvSpPr>
        <p:spPr>
          <a:xfrm>
            <a:off x="486233" y="1611868"/>
            <a:ext cx="946146" cy="369332"/>
          </a:xfrm>
          <a:prstGeom prst="rect">
            <a:avLst/>
          </a:prstGeom>
          <a:noFill/>
        </p:spPr>
        <p:txBody>
          <a:bodyPr wrap="square" rtlCol="0">
            <a:spAutoFit/>
          </a:bodyPr>
          <a:lstStyle/>
          <a:p>
            <a:r>
              <a:rPr lang="zh-CN" altLang="en-US" dirty="0"/>
              <a:t>效率高</a:t>
            </a:r>
          </a:p>
        </p:txBody>
      </p:sp>
      <p:sp>
        <p:nvSpPr>
          <p:cNvPr id="30" name="文本框 29">
            <a:extLst>
              <a:ext uri="{FF2B5EF4-FFF2-40B4-BE49-F238E27FC236}">
                <a16:creationId xmlns:a16="http://schemas.microsoft.com/office/drawing/2014/main" id="{F4641603-B44A-D160-8227-8A8AF5C0344E}"/>
              </a:ext>
            </a:extLst>
          </p:cNvPr>
          <p:cNvSpPr txBox="1"/>
          <p:nvPr/>
        </p:nvSpPr>
        <p:spPr>
          <a:xfrm>
            <a:off x="11010903" y="1611868"/>
            <a:ext cx="1714499" cy="369332"/>
          </a:xfrm>
          <a:prstGeom prst="rect">
            <a:avLst/>
          </a:prstGeom>
          <a:noFill/>
        </p:spPr>
        <p:txBody>
          <a:bodyPr wrap="square" rtlCol="0">
            <a:spAutoFit/>
          </a:bodyPr>
          <a:lstStyle/>
          <a:p>
            <a:r>
              <a:rPr lang="zh-CN" altLang="en-US" dirty="0"/>
              <a:t>效率低</a:t>
            </a:r>
          </a:p>
        </p:txBody>
      </p:sp>
      <p:sp>
        <p:nvSpPr>
          <p:cNvPr id="31" name="文本框 30">
            <a:extLst>
              <a:ext uri="{FF2B5EF4-FFF2-40B4-BE49-F238E27FC236}">
                <a16:creationId xmlns:a16="http://schemas.microsoft.com/office/drawing/2014/main" id="{80505A8C-3247-91E4-6FBA-CA4566025B9E}"/>
              </a:ext>
            </a:extLst>
          </p:cNvPr>
          <p:cNvSpPr txBox="1"/>
          <p:nvPr/>
        </p:nvSpPr>
        <p:spPr>
          <a:xfrm>
            <a:off x="486233" y="5969116"/>
            <a:ext cx="1714499" cy="369332"/>
          </a:xfrm>
          <a:prstGeom prst="rect">
            <a:avLst/>
          </a:prstGeom>
          <a:noFill/>
        </p:spPr>
        <p:txBody>
          <a:bodyPr wrap="square" rtlCol="0">
            <a:spAutoFit/>
          </a:bodyPr>
          <a:lstStyle/>
          <a:p>
            <a:r>
              <a:rPr lang="zh-CN" altLang="en-US" dirty="0"/>
              <a:t>效率低</a:t>
            </a:r>
          </a:p>
        </p:txBody>
      </p:sp>
      <p:sp>
        <p:nvSpPr>
          <p:cNvPr id="33" name="文本框 32">
            <a:extLst>
              <a:ext uri="{FF2B5EF4-FFF2-40B4-BE49-F238E27FC236}">
                <a16:creationId xmlns:a16="http://schemas.microsoft.com/office/drawing/2014/main" id="{6BAAB14E-303D-2582-E41D-484E90DAE3E7}"/>
              </a:ext>
            </a:extLst>
          </p:cNvPr>
          <p:cNvSpPr txBox="1"/>
          <p:nvPr/>
        </p:nvSpPr>
        <p:spPr>
          <a:xfrm>
            <a:off x="1670049" y="2282148"/>
            <a:ext cx="3187699" cy="3693319"/>
          </a:xfrm>
          <a:prstGeom prst="rect">
            <a:avLst/>
          </a:prstGeom>
          <a:noFill/>
        </p:spPr>
        <p:txBody>
          <a:bodyPr wrap="square" rtlCol="0">
            <a:spAutoFit/>
          </a:bodyPr>
          <a:lstStyle/>
          <a:p>
            <a:r>
              <a:rPr lang="zh-CN" altLang="en-US" dirty="0"/>
              <a:t>屏幕：文字、图形</a:t>
            </a:r>
            <a:endParaRPr lang="en-US" altLang="zh-CN" dirty="0"/>
          </a:p>
          <a:p>
            <a:r>
              <a:rPr lang="zh-CN" altLang="en-US" dirty="0"/>
              <a:t>车灯：亮起、闪烁</a:t>
            </a:r>
            <a:endParaRPr lang="en-US" altLang="zh-CN" dirty="0"/>
          </a:p>
          <a:p>
            <a:endParaRPr lang="en-US" altLang="zh-CN" dirty="0"/>
          </a:p>
          <a:p>
            <a:endParaRPr lang="en-US" altLang="zh-CN" dirty="0"/>
          </a:p>
          <a:p>
            <a:endParaRPr lang="en-US" altLang="zh-CN" dirty="0"/>
          </a:p>
          <a:p>
            <a:r>
              <a:rPr lang="zh-CN" altLang="en-US" dirty="0"/>
              <a:t>车辆动作：加减速、车辆抖动</a:t>
            </a:r>
            <a:endParaRPr lang="en-US" altLang="zh-CN" dirty="0"/>
          </a:p>
          <a:p>
            <a:r>
              <a:rPr lang="zh-CN" altLang="en-US" dirty="0"/>
              <a:t>屏幕：手势、表情</a:t>
            </a:r>
            <a:endParaRPr lang="en-US" altLang="zh-CN" dirty="0"/>
          </a:p>
          <a:p>
            <a:r>
              <a:rPr lang="zh-CN" altLang="en-US" dirty="0"/>
              <a:t>投影射线：文字、图形</a:t>
            </a:r>
            <a:endParaRPr lang="en-US" altLang="zh-CN" dirty="0"/>
          </a:p>
          <a:p>
            <a:endParaRPr lang="en-US" altLang="zh-CN" dirty="0"/>
          </a:p>
          <a:p>
            <a:endParaRPr lang="en-US" altLang="zh-CN" dirty="0"/>
          </a:p>
          <a:p>
            <a:endParaRPr lang="en-US" altLang="zh-CN" dirty="0"/>
          </a:p>
          <a:p>
            <a:r>
              <a:rPr lang="zh-CN" altLang="en-US" dirty="0"/>
              <a:t>车外喇叭：鸣笛、语音</a:t>
            </a:r>
            <a:endParaRPr lang="en-US" altLang="zh-CN" dirty="0"/>
          </a:p>
          <a:p>
            <a:r>
              <a:rPr lang="zh-CN" altLang="en-US" dirty="0"/>
              <a:t>灯带：亮起、闪烁、流动</a:t>
            </a:r>
          </a:p>
        </p:txBody>
      </p:sp>
      <p:sp>
        <p:nvSpPr>
          <p:cNvPr id="34" name="文本框 33">
            <a:extLst>
              <a:ext uri="{FF2B5EF4-FFF2-40B4-BE49-F238E27FC236}">
                <a16:creationId xmlns:a16="http://schemas.microsoft.com/office/drawing/2014/main" id="{A28CACB2-51AB-6D8E-BB24-A927547D2CC2}"/>
              </a:ext>
            </a:extLst>
          </p:cNvPr>
          <p:cNvSpPr txBox="1"/>
          <p:nvPr/>
        </p:nvSpPr>
        <p:spPr>
          <a:xfrm>
            <a:off x="5175706" y="2275797"/>
            <a:ext cx="2882900" cy="3693319"/>
          </a:xfrm>
          <a:prstGeom prst="rect">
            <a:avLst/>
          </a:prstGeom>
          <a:noFill/>
        </p:spPr>
        <p:txBody>
          <a:bodyPr wrap="square" rtlCol="0">
            <a:spAutoFit/>
          </a:bodyPr>
          <a:lstStyle/>
          <a:p>
            <a:r>
              <a:rPr lang="zh-CN" altLang="en-US" dirty="0"/>
              <a:t>车内喇叭：语音</a:t>
            </a:r>
            <a:endParaRPr lang="en-US" altLang="zh-CN" dirty="0"/>
          </a:p>
          <a:p>
            <a:r>
              <a:rPr lang="zh-CN" altLang="en-US" dirty="0"/>
              <a:t>移动端喇叭：鸣笛、语音</a:t>
            </a:r>
            <a:endParaRPr lang="en-US" altLang="zh-CN" dirty="0"/>
          </a:p>
          <a:p>
            <a:endParaRPr lang="en-US" altLang="zh-CN" dirty="0"/>
          </a:p>
          <a:p>
            <a:endParaRPr lang="en-US" altLang="zh-CN" dirty="0"/>
          </a:p>
          <a:p>
            <a:endParaRPr lang="en-US" altLang="zh-CN" dirty="0"/>
          </a:p>
          <a:p>
            <a:r>
              <a:rPr lang="zh-CN" altLang="en-US" dirty="0"/>
              <a:t>车内屏幕：文字、图形</a:t>
            </a:r>
            <a:endParaRPr lang="en-US" altLang="zh-CN" dirty="0"/>
          </a:p>
          <a:p>
            <a:r>
              <a:rPr lang="zh-CN" altLang="en-US" dirty="0"/>
              <a:t>移动端屏幕：文字、图形</a:t>
            </a:r>
            <a:endParaRPr lang="en-US" altLang="zh-CN" dirty="0"/>
          </a:p>
          <a:p>
            <a:endParaRPr lang="en-US" altLang="zh-CN" dirty="0"/>
          </a:p>
          <a:p>
            <a:endParaRPr lang="en-US" altLang="zh-CN" dirty="0"/>
          </a:p>
          <a:p>
            <a:endParaRPr lang="en-US" altLang="zh-CN" dirty="0"/>
          </a:p>
          <a:p>
            <a:endParaRPr lang="en-US" altLang="zh-CN" dirty="0"/>
          </a:p>
          <a:p>
            <a:r>
              <a:rPr lang="zh-CN" altLang="en-US" dirty="0"/>
              <a:t>车内设备震动</a:t>
            </a:r>
            <a:endParaRPr lang="en-US" altLang="zh-CN" dirty="0"/>
          </a:p>
          <a:p>
            <a:r>
              <a:rPr lang="zh-CN" altLang="en-US" dirty="0"/>
              <a:t>移动端震动</a:t>
            </a:r>
          </a:p>
        </p:txBody>
      </p:sp>
      <p:sp>
        <p:nvSpPr>
          <p:cNvPr id="35" name="文本框 34">
            <a:extLst>
              <a:ext uri="{FF2B5EF4-FFF2-40B4-BE49-F238E27FC236}">
                <a16:creationId xmlns:a16="http://schemas.microsoft.com/office/drawing/2014/main" id="{88B88704-3643-7F28-57E4-EA4D951212B0}"/>
              </a:ext>
            </a:extLst>
          </p:cNvPr>
          <p:cNvSpPr txBox="1"/>
          <p:nvPr/>
        </p:nvSpPr>
        <p:spPr>
          <a:xfrm>
            <a:off x="8394701" y="2559146"/>
            <a:ext cx="3060700" cy="3139321"/>
          </a:xfrm>
          <a:prstGeom prst="rect">
            <a:avLst/>
          </a:prstGeom>
          <a:noFill/>
        </p:spPr>
        <p:txBody>
          <a:bodyPr wrap="square" rtlCol="0">
            <a:spAutoFit/>
          </a:bodyPr>
          <a:lstStyle/>
          <a:p>
            <a:r>
              <a:rPr lang="zh-CN" altLang="en-US" dirty="0"/>
              <a:t>移动端喇叭：鸣笛、语音</a:t>
            </a:r>
            <a:endParaRPr lang="en-US" altLang="zh-CN" dirty="0"/>
          </a:p>
          <a:p>
            <a:endParaRPr lang="en-US" altLang="zh-CN" dirty="0"/>
          </a:p>
          <a:p>
            <a:endParaRPr lang="en-US" altLang="zh-CN" dirty="0"/>
          </a:p>
          <a:p>
            <a:endParaRPr lang="en-US" altLang="zh-CN" dirty="0"/>
          </a:p>
          <a:p>
            <a:r>
              <a:rPr lang="zh-CN" altLang="en-US" dirty="0"/>
              <a:t>移动端屏幕：文字、图形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移动端震动</a:t>
            </a:r>
          </a:p>
        </p:txBody>
      </p:sp>
      <p:sp>
        <p:nvSpPr>
          <p:cNvPr id="36" name="文本框 35">
            <a:extLst>
              <a:ext uri="{FF2B5EF4-FFF2-40B4-BE49-F238E27FC236}">
                <a16:creationId xmlns:a16="http://schemas.microsoft.com/office/drawing/2014/main" id="{E5B7C9E5-C610-2FF0-8C02-917ED6F7D48B}"/>
              </a:ext>
            </a:extLst>
          </p:cNvPr>
          <p:cNvSpPr txBox="1"/>
          <p:nvPr/>
        </p:nvSpPr>
        <p:spPr>
          <a:xfrm>
            <a:off x="2029970" y="1574501"/>
            <a:ext cx="1285411" cy="369332"/>
          </a:xfrm>
          <a:prstGeom prst="rect">
            <a:avLst/>
          </a:prstGeom>
          <a:noFill/>
        </p:spPr>
        <p:txBody>
          <a:bodyPr wrap="square" rtlCol="0">
            <a:spAutoFit/>
          </a:bodyPr>
          <a:lstStyle/>
          <a:p>
            <a:r>
              <a:rPr lang="zh-CN" altLang="en-US" dirty="0"/>
              <a:t>主车自身          </a:t>
            </a:r>
          </a:p>
        </p:txBody>
      </p:sp>
      <p:sp>
        <p:nvSpPr>
          <p:cNvPr id="37" name="文本框 36">
            <a:extLst>
              <a:ext uri="{FF2B5EF4-FFF2-40B4-BE49-F238E27FC236}">
                <a16:creationId xmlns:a16="http://schemas.microsoft.com/office/drawing/2014/main" id="{F7A8741C-08B2-B660-AB91-4AF5D25E3328}"/>
              </a:ext>
            </a:extLst>
          </p:cNvPr>
          <p:cNvSpPr txBox="1"/>
          <p:nvPr/>
        </p:nvSpPr>
        <p:spPr>
          <a:xfrm>
            <a:off x="5457825" y="1611868"/>
            <a:ext cx="1885949" cy="369332"/>
          </a:xfrm>
          <a:prstGeom prst="rect">
            <a:avLst/>
          </a:prstGeom>
          <a:noFill/>
        </p:spPr>
        <p:txBody>
          <a:bodyPr wrap="square" rtlCol="0">
            <a:spAutoFit/>
          </a:bodyPr>
          <a:lstStyle/>
          <a:p>
            <a:r>
              <a:rPr lang="zh-CN" altLang="en-US" dirty="0"/>
              <a:t>路面车辆</a:t>
            </a:r>
            <a:r>
              <a:rPr lang="en-US" altLang="zh-CN" dirty="0"/>
              <a:t>V2V</a:t>
            </a:r>
            <a:endParaRPr lang="zh-CN" altLang="en-US" dirty="0"/>
          </a:p>
        </p:txBody>
      </p:sp>
      <p:sp>
        <p:nvSpPr>
          <p:cNvPr id="39" name="文本框 38">
            <a:extLst>
              <a:ext uri="{FF2B5EF4-FFF2-40B4-BE49-F238E27FC236}">
                <a16:creationId xmlns:a16="http://schemas.microsoft.com/office/drawing/2014/main" id="{39499F8C-204F-9A44-1BEF-330AB1DE6BD5}"/>
              </a:ext>
            </a:extLst>
          </p:cNvPr>
          <p:cNvSpPr txBox="1"/>
          <p:nvPr/>
        </p:nvSpPr>
        <p:spPr>
          <a:xfrm>
            <a:off x="8705851" y="1638300"/>
            <a:ext cx="1790700" cy="369332"/>
          </a:xfrm>
          <a:prstGeom prst="rect">
            <a:avLst/>
          </a:prstGeom>
          <a:noFill/>
        </p:spPr>
        <p:txBody>
          <a:bodyPr wrap="square" rtlCol="0">
            <a:spAutoFit/>
          </a:bodyPr>
          <a:lstStyle/>
          <a:p>
            <a:r>
              <a:rPr lang="zh-CN" altLang="en-US" dirty="0"/>
              <a:t>路面行人</a:t>
            </a:r>
            <a:r>
              <a:rPr lang="en-US" altLang="zh-CN" dirty="0"/>
              <a:t>V2P</a:t>
            </a:r>
            <a:endParaRPr lang="zh-CN" altLang="en-US" dirty="0"/>
          </a:p>
        </p:txBody>
      </p:sp>
    </p:spTree>
    <p:extLst>
      <p:ext uri="{BB962C8B-B14F-4D97-AF65-F5344CB8AC3E}">
        <p14:creationId xmlns:p14="http://schemas.microsoft.com/office/powerpoint/2010/main" val="68337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实验方法</a:t>
            </a:r>
          </a:p>
        </p:txBody>
      </p:sp>
      <p:sp>
        <p:nvSpPr>
          <p:cNvPr id="2" name="文本框 1">
            <a:extLst>
              <a:ext uri="{FF2B5EF4-FFF2-40B4-BE49-F238E27FC236}">
                <a16:creationId xmlns:a16="http://schemas.microsoft.com/office/drawing/2014/main" id="{73B28A7D-1096-B9D2-F857-84E6B8EA1054}"/>
              </a:ext>
            </a:extLst>
          </p:cNvPr>
          <p:cNvSpPr txBox="1"/>
          <p:nvPr/>
        </p:nvSpPr>
        <p:spPr>
          <a:xfrm>
            <a:off x="1432153" y="2495550"/>
            <a:ext cx="9327694" cy="2308324"/>
          </a:xfrm>
          <a:prstGeom prst="rect">
            <a:avLst/>
          </a:prstGeom>
          <a:noFill/>
        </p:spPr>
        <p:txBody>
          <a:bodyPr wrap="square" rtlCol="0">
            <a:spAutoFit/>
          </a:bodyPr>
          <a:lstStyle/>
          <a:p>
            <a:r>
              <a:rPr lang="zh-CN" altLang="en-US" sz="2400" dirty="0"/>
              <a:t>        通过</a:t>
            </a:r>
            <a:r>
              <a:rPr lang="en-US" altLang="zh-CN" sz="2400" b="0" i="0" dirty="0">
                <a:solidFill>
                  <a:srgbClr val="060607"/>
                </a:solidFill>
                <a:effectLst/>
                <a:highlight>
                  <a:srgbClr val="FFFFFF"/>
                </a:highlight>
                <a:latin typeface="-apple-system"/>
              </a:rPr>
              <a:t>Unity 5</a:t>
            </a:r>
            <a:r>
              <a:rPr lang="zh-CN" altLang="en-US" sz="2400" b="0" i="0" dirty="0">
                <a:solidFill>
                  <a:srgbClr val="060607"/>
                </a:solidFill>
                <a:effectLst/>
                <a:highlight>
                  <a:srgbClr val="FFFFFF"/>
                </a:highlight>
                <a:latin typeface="-apple-system"/>
              </a:rPr>
              <a:t>、</a:t>
            </a:r>
            <a:r>
              <a:rPr lang="en-US" altLang="zh-CN" sz="2400" b="0" i="0" dirty="0">
                <a:solidFill>
                  <a:srgbClr val="060607"/>
                </a:solidFill>
                <a:effectLst/>
                <a:highlight>
                  <a:srgbClr val="FFFFFF"/>
                </a:highlight>
                <a:latin typeface="-apple-system"/>
              </a:rPr>
              <a:t> Unreal Engine</a:t>
            </a:r>
            <a:r>
              <a:rPr lang="zh-CN" altLang="en-US" sz="2400" dirty="0">
                <a:solidFill>
                  <a:srgbClr val="060607"/>
                </a:solidFill>
                <a:highlight>
                  <a:srgbClr val="FFFFFF"/>
                </a:highlight>
                <a:latin typeface="-apple-system"/>
              </a:rPr>
              <a:t>引擎</a:t>
            </a:r>
            <a:r>
              <a:rPr lang="zh-CN" altLang="en-US" sz="2400" b="0" i="0" dirty="0">
                <a:solidFill>
                  <a:srgbClr val="060607"/>
                </a:solidFill>
                <a:effectLst/>
                <a:highlight>
                  <a:srgbClr val="FFFFFF"/>
                </a:highlight>
                <a:latin typeface="-apple-system"/>
              </a:rPr>
              <a:t>开发实验场景的虚拟环境，</a:t>
            </a:r>
            <a:r>
              <a:rPr lang="zh-CN" altLang="en-US" sz="2400" dirty="0"/>
              <a:t>构建沉浸式交互环境，并使用虚拟现实技术进行实验。</a:t>
            </a:r>
            <a:r>
              <a:rPr lang="zh-CN" altLang="en-US" sz="2400" dirty="0">
                <a:solidFill>
                  <a:srgbClr val="060607"/>
                </a:solidFill>
                <a:highlight>
                  <a:srgbClr val="FFFFFF"/>
                </a:highlight>
                <a:latin typeface="-apple-system"/>
              </a:rPr>
              <a:t>运用虚拟现实技术可以</a:t>
            </a:r>
            <a:r>
              <a:rPr lang="zh-CN" altLang="en-US" sz="2400" b="0" i="0" dirty="0">
                <a:solidFill>
                  <a:srgbClr val="060607"/>
                </a:solidFill>
                <a:effectLst/>
                <a:highlight>
                  <a:srgbClr val="FFFFFF"/>
                </a:highlight>
                <a:latin typeface="-apple-system"/>
              </a:rPr>
              <a:t>在没有真实世界风险的情况下模拟潜在的危险情况，确保参与者的安全， 并自动记录参与者的行为和反应数据，减少了手动数据收集的需求，并提高了数据的准确性。</a:t>
            </a:r>
            <a:endParaRPr lang="en-US" altLang="zh-CN" sz="2400" dirty="0"/>
          </a:p>
          <a:p>
            <a:endParaRPr lang="zh-CN" altLang="en-US" sz="2400" dirty="0"/>
          </a:p>
        </p:txBody>
      </p:sp>
    </p:spTree>
    <p:extLst>
      <p:ext uri="{BB962C8B-B14F-4D97-AF65-F5344CB8AC3E}">
        <p14:creationId xmlns:p14="http://schemas.microsoft.com/office/powerpoint/2010/main" val="34612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相关论文</a:t>
            </a:r>
          </a:p>
        </p:txBody>
      </p:sp>
      <p:pic>
        <p:nvPicPr>
          <p:cNvPr id="3" name="图片 2">
            <a:extLst>
              <a:ext uri="{FF2B5EF4-FFF2-40B4-BE49-F238E27FC236}">
                <a16:creationId xmlns:a16="http://schemas.microsoft.com/office/drawing/2014/main" id="{0AC03ADC-9830-F8FA-BF81-86CB667FAD30}"/>
              </a:ext>
            </a:extLst>
          </p:cNvPr>
          <p:cNvPicPr>
            <a:picLocks noChangeAspect="1"/>
          </p:cNvPicPr>
          <p:nvPr/>
        </p:nvPicPr>
        <p:blipFill>
          <a:blip r:embed="rId3"/>
          <a:stretch>
            <a:fillRect/>
          </a:stretch>
        </p:blipFill>
        <p:spPr>
          <a:xfrm>
            <a:off x="1029156" y="2185079"/>
            <a:ext cx="9954872" cy="2601973"/>
          </a:xfrm>
          <a:prstGeom prst="rect">
            <a:avLst/>
          </a:prstGeom>
        </p:spPr>
      </p:pic>
      <p:sp>
        <p:nvSpPr>
          <p:cNvPr id="4" name="文本框 3">
            <a:extLst>
              <a:ext uri="{FF2B5EF4-FFF2-40B4-BE49-F238E27FC236}">
                <a16:creationId xmlns:a16="http://schemas.microsoft.com/office/drawing/2014/main" id="{5FC8E596-21F2-C1F4-2734-6C179E4CA9BC}"/>
              </a:ext>
            </a:extLst>
          </p:cNvPr>
          <p:cNvSpPr txBox="1"/>
          <p:nvPr/>
        </p:nvSpPr>
        <p:spPr>
          <a:xfrm>
            <a:off x="1317838" y="5051197"/>
            <a:ext cx="10014436" cy="461665"/>
          </a:xfrm>
          <a:prstGeom prst="rect">
            <a:avLst/>
          </a:prstGeom>
          <a:noFill/>
        </p:spPr>
        <p:txBody>
          <a:bodyPr wrap="square" rtlCol="0">
            <a:spAutoFit/>
          </a:bodyPr>
          <a:lstStyle/>
          <a:p>
            <a:r>
              <a:rPr lang="zh-CN" altLang="en-US" sz="2400" b="0" i="0" dirty="0">
                <a:solidFill>
                  <a:srgbClr val="000000"/>
                </a:solidFill>
                <a:effectLst/>
                <a:highlight>
                  <a:srgbClr val="FFFFFF"/>
                </a:highlight>
                <a:latin typeface="微软雅黑" panose="020B0503020204020204" pitchFamily="34" charset="-122"/>
                <a:ea typeface="微软雅黑" panose="020B0503020204020204" pitchFamily="34" charset="-122"/>
              </a:rPr>
              <a:t>行人与</a:t>
            </a:r>
            <a:r>
              <a:rPr lang="en-US" altLang="zh-CN" sz="2400" b="0" i="0" dirty="0" err="1">
                <a:solidFill>
                  <a:srgbClr val="000000"/>
                </a:solidFill>
                <a:effectLst/>
                <a:highlight>
                  <a:srgbClr val="FFFFFF"/>
                </a:highlight>
                <a:latin typeface="微软雅黑" panose="020B0503020204020204" pitchFamily="34" charset="-122"/>
                <a:ea typeface="微软雅黑" panose="020B0503020204020204" pitchFamily="34" charset="-122"/>
              </a:rPr>
              <a:t>eHMI</a:t>
            </a:r>
            <a:r>
              <a:rPr lang="zh-CN" altLang="en-US" sz="2400" b="0" i="0" dirty="0">
                <a:solidFill>
                  <a:srgbClr val="000000"/>
                </a:solidFill>
                <a:effectLst/>
                <a:highlight>
                  <a:srgbClr val="FFFFFF"/>
                </a:highlight>
                <a:latin typeface="微软雅黑" panose="020B0503020204020204" pitchFamily="34" charset="-122"/>
                <a:ea typeface="微软雅黑" panose="020B0503020204020204" pitchFamily="34" charset="-122"/>
              </a:rPr>
              <a:t>互动的预指导</a:t>
            </a:r>
            <a:r>
              <a:rPr lang="en-US" altLang="zh-CN" sz="2400" b="0" i="0" dirty="0">
                <a:solidFill>
                  <a:srgbClr val="000000"/>
                </a:solidFill>
                <a:effectLst/>
                <a:highlight>
                  <a:srgbClr val="FFFFFF"/>
                </a:highlight>
                <a:latin typeface="微软雅黑" panose="020B0503020204020204" pitchFamily="34" charset="-122"/>
                <a:ea typeface="微软雅黑" panose="020B0503020204020204" pitchFamily="34" charset="-122"/>
              </a:rPr>
              <a:t>:</a:t>
            </a:r>
            <a:r>
              <a:rPr lang="zh-CN" altLang="en-US" sz="2400" b="0" i="0" dirty="0">
                <a:solidFill>
                  <a:srgbClr val="000000"/>
                </a:solidFill>
                <a:effectLst/>
                <a:highlight>
                  <a:srgbClr val="FFFFFF"/>
                </a:highlight>
                <a:latin typeface="微软雅黑" panose="020B0503020204020204" pitchFamily="34" charset="-122"/>
                <a:ea typeface="微软雅黑" panose="020B0503020204020204" pitchFamily="34" charset="-122"/>
              </a:rPr>
              <a:t>对他们心理和步行行为的影响</a:t>
            </a:r>
            <a:endParaRPr lang="zh-CN" altLang="en-US" sz="2400" dirty="0"/>
          </a:p>
        </p:txBody>
      </p:sp>
    </p:spTree>
    <p:extLst>
      <p:ext uri="{BB962C8B-B14F-4D97-AF65-F5344CB8AC3E}">
        <p14:creationId xmlns:p14="http://schemas.microsoft.com/office/powerpoint/2010/main" val="160777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研究方法</a:t>
            </a:r>
          </a:p>
        </p:txBody>
      </p:sp>
      <p:sp>
        <p:nvSpPr>
          <p:cNvPr id="2" name="文本框 1">
            <a:extLst>
              <a:ext uri="{FF2B5EF4-FFF2-40B4-BE49-F238E27FC236}">
                <a16:creationId xmlns:a16="http://schemas.microsoft.com/office/drawing/2014/main" id="{5D22CE33-2BAF-6350-3DD1-782E73F46054}"/>
              </a:ext>
            </a:extLst>
          </p:cNvPr>
          <p:cNvSpPr txBox="1"/>
          <p:nvPr/>
        </p:nvSpPr>
        <p:spPr>
          <a:xfrm>
            <a:off x="971176" y="2142660"/>
            <a:ext cx="10249647" cy="3046988"/>
          </a:xfrm>
          <a:prstGeom prst="rect">
            <a:avLst/>
          </a:prstGeom>
          <a:noFill/>
        </p:spPr>
        <p:txBody>
          <a:bodyPr wrap="square" rtlCol="0">
            <a:spAutoFit/>
          </a:bodyPr>
          <a:lstStyle/>
          <a:p>
            <a:r>
              <a:rPr lang="zh-CN" altLang="en-US" sz="2400" dirty="0">
                <a:solidFill>
                  <a:srgbClr val="060607"/>
                </a:solidFill>
                <a:highlight>
                  <a:srgbClr val="FFFFFF"/>
                </a:highlight>
                <a:latin typeface="-apple-system"/>
              </a:rPr>
              <a:t>        </a:t>
            </a:r>
            <a:r>
              <a:rPr lang="zh-CN" altLang="en-US" sz="2400" b="0" i="0" dirty="0">
                <a:solidFill>
                  <a:srgbClr val="060607"/>
                </a:solidFill>
                <a:effectLst/>
                <a:highlight>
                  <a:srgbClr val="FFFFFF"/>
                </a:highlight>
                <a:latin typeface="-apple-system"/>
              </a:rPr>
              <a:t>通过实验来模拟行人与汽车在停车场中相遇的情景，以评估</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及其预指导对行人主观感受和步行行为的影响。实验采用了“</a:t>
            </a:r>
            <a:r>
              <a:rPr lang="en-US" altLang="zh-CN" sz="2400" b="0" i="0" dirty="0">
                <a:solidFill>
                  <a:srgbClr val="060607"/>
                </a:solidFill>
                <a:effectLst/>
                <a:highlight>
                  <a:srgbClr val="FFFFFF"/>
                </a:highlight>
                <a:latin typeface="-apple-system"/>
              </a:rPr>
              <a:t>Wizard of Oz”</a:t>
            </a:r>
            <a:r>
              <a:rPr lang="zh-CN" altLang="en-US" sz="2400" b="0" i="0" dirty="0">
                <a:solidFill>
                  <a:srgbClr val="060607"/>
                </a:solidFill>
                <a:effectLst/>
                <a:highlight>
                  <a:srgbClr val="FFFFFF"/>
                </a:highlight>
                <a:latin typeface="-apple-system"/>
              </a:rPr>
              <a:t>实验设计（</a:t>
            </a:r>
            <a:r>
              <a:rPr lang="zh-CN" altLang="en-US" sz="2400" b="0" i="0" dirty="0">
                <a:solidFill>
                  <a:srgbClr val="202122"/>
                </a:solidFill>
                <a:effectLst/>
                <a:highlight>
                  <a:srgbClr val="FFFFFF"/>
                </a:highlight>
                <a:latin typeface="Roboto Serif"/>
              </a:rPr>
              <a:t>其中受试者与计算机系统进行交互，受试者认为该计算机系统是自主的，但实际上该系统是由看不见的人操作或部分操作的）</a:t>
            </a:r>
            <a:r>
              <a:rPr lang="zh-CN" altLang="en-US" sz="2400" b="0" i="0" dirty="0">
                <a:solidFill>
                  <a:srgbClr val="060607"/>
                </a:solidFill>
                <a:effectLst/>
                <a:highlight>
                  <a:srgbClr val="FFFFFF"/>
                </a:highlight>
                <a:latin typeface="-apple-system"/>
              </a:rPr>
              <a:t>确保实验安全。在实验中由熟练驾驶员驾驶的改装车辆来模拟无人驾驶汽车（</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），并通过</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设备与行人进行交互。实验中，参与者作为行人，在停车场中穿过道路时遇到手动驾驶车辆（</a:t>
            </a:r>
            <a:r>
              <a:rPr lang="en-US" altLang="zh-CN" sz="2400" b="0" i="0" dirty="0">
                <a:solidFill>
                  <a:srgbClr val="060607"/>
                </a:solidFill>
                <a:effectLst/>
                <a:highlight>
                  <a:srgbClr val="FFFFFF"/>
                </a:highlight>
                <a:latin typeface="-apple-system"/>
              </a:rPr>
              <a:t>MV</a:t>
            </a:r>
            <a:r>
              <a:rPr lang="zh-CN" altLang="en-US" sz="2400" b="0" i="0" dirty="0">
                <a:solidFill>
                  <a:srgbClr val="060607"/>
                </a:solidFill>
                <a:effectLst/>
                <a:highlight>
                  <a:srgbClr val="FFFFFF"/>
                </a:highlight>
                <a:latin typeface="-apple-system"/>
              </a:rPr>
              <a:t>）或装备有</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。实验包括四种情景：</a:t>
            </a:r>
            <a:r>
              <a:rPr lang="en-US" altLang="zh-CN" sz="2400" b="0" i="0" dirty="0">
                <a:solidFill>
                  <a:srgbClr val="060607"/>
                </a:solidFill>
                <a:effectLst/>
                <a:highlight>
                  <a:srgbClr val="FFFFFF"/>
                </a:highlight>
                <a:latin typeface="-apple-system"/>
              </a:rPr>
              <a:t>MV</a:t>
            </a:r>
            <a:r>
              <a:rPr lang="zh-CN" altLang="en-US" sz="2400" b="0" i="0" dirty="0">
                <a:solidFill>
                  <a:srgbClr val="060607"/>
                </a:solidFill>
                <a:effectLst/>
                <a:highlight>
                  <a:srgbClr val="FFFFFF"/>
                </a:highlight>
                <a:latin typeface="-apple-system"/>
              </a:rPr>
              <a:t>、无</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、有</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以及接受预指导后遇到有</a:t>
            </a:r>
            <a:r>
              <a:rPr lang="en-US" altLang="zh-CN" sz="2400" b="0" i="0" dirty="0" err="1">
                <a:solidFill>
                  <a:srgbClr val="060607"/>
                </a:solidFill>
                <a:effectLst/>
                <a:highlight>
                  <a:srgbClr val="FFFFFF"/>
                </a:highlight>
                <a:latin typeface="-apple-system"/>
              </a:rPr>
              <a:t>eHMI</a:t>
            </a:r>
            <a:r>
              <a:rPr lang="zh-CN" altLang="en-US" sz="2400" b="0" i="0" dirty="0">
                <a:solidFill>
                  <a:srgbClr val="060607"/>
                </a:solidFill>
                <a:effectLst/>
                <a:highlight>
                  <a:srgbClr val="FFFFFF"/>
                </a:highlight>
                <a:latin typeface="-apple-system"/>
              </a:rPr>
              <a:t>的</a:t>
            </a:r>
            <a:r>
              <a:rPr lang="en-US" altLang="zh-CN" sz="2400" b="0" i="0" dirty="0">
                <a:solidFill>
                  <a:srgbClr val="060607"/>
                </a:solidFill>
                <a:effectLst/>
                <a:highlight>
                  <a:srgbClr val="FFFFFF"/>
                </a:highlight>
                <a:latin typeface="-apple-system"/>
              </a:rPr>
              <a:t>AV</a:t>
            </a:r>
            <a:r>
              <a:rPr lang="zh-CN" altLang="en-US" sz="2400" b="0" i="0" dirty="0">
                <a:solidFill>
                  <a:srgbClr val="060607"/>
                </a:solidFill>
                <a:effectLst/>
                <a:highlight>
                  <a:srgbClr val="FFFFFF"/>
                </a:highlight>
                <a:latin typeface="-apple-system"/>
              </a:rPr>
              <a:t>。</a:t>
            </a:r>
            <a:endParaRPr lang="zh-CN" altLang="en-US" sz="2400" dirty="0"/>
          </a:p>
        </p:txBody>
      </p:sp>
    </p:spTree>
    <p:extLst>
      <p:ext uri="{BB962C8B-B14F-4D97-AF65-F5344CB8AC3E}">
        <p14:creationId xmlns:p14="http://schemas.microsoft.com/office/powerpoint/2010/main" val="2805648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1147</Words>
  <Application>Microsoft Office PowerPoint</Application>
  <PresentationFormat>宽屏</PresentationFormat>
  <Paragraphs>87</Paragraphs>
  <Slides>15</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Roboto Serif</vt:lpstr>
      <vt:lpstr>等线</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23</cp:revision>
  <dcterms:created xsi:type="dcterms:W3CDTF">2023-06-27T07:07:00Z</dcterms:created>
  <dcterms:modified xsi:type="dcterms:W3CDTF">2024-07-03T03:03:12Z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