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
  </p:notesMasterIdLst>
  <p:sldIdLst>
    <p:sldId id="256" r:id="rId3"/>
    <p:sldId id="258" r:id="rId4"/>
    <p:sldId id="264" r:id="rId5"/>
    <p:sldId id="257" r:id="rId6"/>
    <p:sldId id="333" r:id="rId7"/>
    <p:sldId id="336" r:id="rId8"/>
    <p:sldId id="339" r:id="rId9"/>
    <p:sldId id="334" r:id="rId10"/>
    <p:sldId id="265" r:id="rId11"/>
    <p:sldId id="259" r:id="rId12"/>
    <p:sldId id="266" r:id="rId13"/>
    <p:sldId id="260" r:id="rId14"/>
    <p:sldId id="302"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4" userDrawn="1">
          <p15:clr>
            <a:srgbClr val="A4A3A4"/>
          </p15:clr>
        </p15:guide>
        <p15:guide id="2" pos="2034" userDrawn="1">
          <p15:clr>
            <a:srgbClr val="A4A3A4"/>
          </p15:clr>
        </p15:guide>
        <p15:guide id="3" pos="5669" userDrawn="1">
          <p15:clr>
            <a:srgbClr val="A4A3A4"/>
          </p15:clr>
        </p15:guide>
        <p15:guide id="4"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374"/>
        <p:guide pos="2034"/>
        <p:guide pos="566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20.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1.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3.jpeg"/><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185285" y="3608070"/>
            <a:ext cx="3965575" cy="1122680"/>
          </a:xfrm>
          <a:prstGeom prst="rect">
            <a:avLst/>
          </a:prstGeom>
          <a:noFill/>
        </p:spPr>
        <p:txBody>
          <a:bodyPr wrap="square">
            <a:noAutofit/>
          </a:bodyPr>
          <a:lstStyle/>
          <a:p>
            <a:pPr algn="ctr"/>
            <a:r>
              <a:rPr lang="zh-CN" altLang="en-US" sz="4400" dirty="0"/>
              <a:t>学习进展汇报</a:t>
            </a:r>
            <a:endParaRPr lang="zh-CN" altLang="en-US" sz="4400" dirty="0"/>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
        <p:nvSpPr>
          <p:cNvPr id="28" name="文本框 27"/>
          <p:cNvSpPr txBox="1"/>
          <p:nvPr/>
        </p:nvSpPr>
        <p:spPr>
          <a:xfrm>
            <a:off x="5182235" y="5344795"/>
            <a:ext cx="1972310" cy="410210"/>
          </a:xfrm>
          <a:prstGeom prst="rect">
            <a:avLst/>
          </a:prstGeom>
          <a:noFill/>
        </p:spPr>
        <p:txBody>
          <a:bodyPr wrap="none" rtlCol="0">
            <a:noAutofit/>
          </a:bodyPr>
          <a:lstStyle/>
          <a:p>
            <a:r>
              <a:rPr lang="zh-CN" altLang="en-US" sz="2000" dirty="0"/>
              <a:t>汇报人：</a:t>
            </a:r>
            <a:r>
              <a:rPr lang="zh-CN" altLang="en-US" sz="2000" dirty="0"/>
              <a:t>曹思雨</a:t>
            </a:r>
            <a:endParaRPr lang="zh-CN" altLang="en-US" sz="2000" dirty="0"/>
          </a:p>
        </p:txBody>
      </p:sp>
      <p:pic>
        <p:nvPicPr>
          <p:cNvPr id="3" name="图片 2" descr="3"/>
          <p:cNvPicPr>
            <a:picLocks noChangeAspect="1"/>
          </p:cNvPicPr>
          <p:nvPr/>
        </p:nvPicPr>
        <p:blipFill>
          <a:blip r:embed="rId1"/>
          <a:stretch>
            <a:fillRect/>
          </a:stretch>
        </p:blipFill>
        <p:spPr>
          <a:xfrm>
            <a:off x="4828540" y="782955"/>
            <a:ext cx="2679065" cy="2646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2612277"/>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pPr algn="ctr"/>
            <a:r>
              <a:rPr lang="zh-CN" altLang="en-US" dirty="0">
                <a:sym typeface="+mn-ea"/>
              </a:rPr>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p>
            <a:pPr algn="ctr">
              <a:buClrTx/>
              <a:buSzTx/>
              <a:buFontTx/>
            </a:pPr>
            <a:r>
              <a:rPr lang="zh-CN" altLang="en-US" sz="2000" b="1" dirty="0">
                <a:solidFill>
                  <a:schemeClr val="bg1"/>
                </a:solidFill>
              </a:rPr>
              <a:t>软件学习</a:t>
            </a:r>
            <a:endParaRPr lang="zh-CN" altLang="en-US" sz="2000" b="1" dirty="0">
              <a:solidFill>
                <a:schemeClr val="bg1"/>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下周计划</a:t>
            </a:r>
            <a:endParaRPr lang="zh-CN" altLang="en-US" sz="2000" dirty="0">
              <a:solidFill>
                <a:schemeClr val="bg1">
                  <a:lumMod val="50000"/>
                </a:schemeClr>
              </a:solidFill>
            </a:endParaRPr>
          </a:p>
        </p:txBody>
      </p:sp>
      <p:sp>
        <p:nvSpPr>
          <p:cNvPr id="2" name="文本框 1"/>
          <p:cNvSpPr txBox="1"/>
          <p:nvPr/>
        </p:nvSpPr>
        <p:spPr>
          <a:xfrm>
            <a:off x="2220686" y="700008"/>
            <a:ext cx="2011680" cy="460375"/>
          </a:xfrm>
          <a:prstGeom prst="rect">
            <a:avLst/>
          </a:prstGeom>
          <a:noFill/>
        </p:spPr>
        <p:txBody>
          <a:bodyPr wrap="none" rtlCol="0">
            <a:spAutoFit/>
          </a:bodyPr>
          <a:lstStyle/>
          <a:p>
            <a:r>
              <a:rPr lang="zh-CN" altLang="en-US" sz="2400" b="1" dirty="0">
                <a:solidFill>
                  <a:schemeClr val="accent1"/>
                </a:solidFill>
              </a:rPr>
              <a:t>软件学习情况</a:t>
            </a:r>
            <a:endParaRPr lang="zh-CN" altLang="en-US" sz="2400" b="1" dirty="0">
              <a:solidFill>
                <a:schemeClr val="accent1"/>
              </a:solidFill>
            </a:endParaRPr>
          </a:p>
        </p:txBody>
      </p:sp>
      <p:grpSp>
        <p:nvGrpSpPr>
          <p:cNvPr id="3" name="组合 2"/>
          <p:cNvGrpSpPr/>
          <p:nvPr/>
        </p:nvGrpSpPr>
        <p:grpSpPr>
          <a:xfrm>
            <a:off x="2220686" y="1397946"/>
            <a:ext cx="9470571" cy="5304518"/>
            <a:chOff x="2014028" y="776740"/>
            <a:chExt cx="9470571" cy="5304518"/>
          </a:xfrm>
        </p:grpSpPr>
        <p:sp>
          <p:nvSpPr>
            <p:cNvPr id="12" name="矩形: 圆角 11"/>
            <p:cNvSpPr/>
            <p:nvPr/>
          </p:nvSpPr>
          <p:spPr>
            <a:xfrm>
              <a:off x="2090228" y="1081583"/>
              <a:ext cx="9099030" cy="4694833"/>
            </a:xfrm>
            <a:prstGeom prst="roundRect">
              <a:avLst>
                <a:gd name="adj" fmla="val 4565"/>
              </a:avLst>
            </a:prstGeom>
            <a:solidFill>
              <a:schemeClr val="bg1"/>
            </a:solidFill>
            <a:ln>
              <a:noFill/>
            </a:ln>
            <a:effectLst>
              <a:glow rad="190500">
                <a:schemeClr val="bg1">
                  <a:lumMod val="85000"/>
                  <a:alpha val="9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eft-quote_59260"/>
            <p:cNvSpPr/>
            <p:nvPr/>
          </p:nvSpPr>
          <p:spPr>
            <a:xfrm>
              <a:off x="2014028" y="776740"/>
              <a:ext cx="590682" cy="609685"/>
            </a:xfrm>
            <a:custGeom>
              <a:avLst/>
              <a:gdLst>
                <a:gd name="connsiteX0" fmla="*/ 573150 w 587053"/>
                <a:gd name="connsiteY0" fmla="*/ 0 h 605939"/>
                <a:gd name="connsiteX1" fmla="*/ 583081 w 587053"/>
                <a:gd name="connsiteY1" fmla="*/ 3471 h 605939"/>
                <a:gd name="connsiteX2" fmla="*/ 587053 w 587053"/>
                <a:gd name="connsiteY2" fmla="*/ 13388 h 605939"/>
                <a:gd name="connsiteX3" fmla="*/ 587053 w 587053"/>
                <a:gd name="connsiteY3" fmla="*/ 99668 h 605939"/>
                <a:gd name="connsiteX4" fmla="*/ 574639 w 587053"/>
                <a:gd name="connsiteY4" fmla="*/ 112560 h 605939"/>
                <a:gd name="connsiteX5" fmla="*/ 510586 w 587053"/>
                <a:gd name="connsiteY5" fmla="*/ 142312 h 605939"/>
                <a:gd name="connsiteX6" fmla="*/ 443553 w 587053"/>
                <a:gd name="connsiteY6" fmla="*/ 376853 h 605939"/>
                <a:gd name="connsiteX7" fmla="*/ 547330 w 587053"/>
                <a:gd name="connsiteY7" fmla="*/ 376853 h 605939"/>
                <a:gd name="connsiteX8" fmla="*/ 560240 w 587053"/>
                <a:gd name="connsiteY8" fmla="*/ 389745 h 605939"/>
                <a:gd name="connsiteX9" fmla="*/ 560240 w 587053"/>
                <a:gd name="connsiteY9" fmla="*/ 593047 h 605939"/>
                <a:gd name="connsiteX10" fmla="*/ 547330 w 587053"/>
                <a:gd name="connsiteY10" fmla="*/ 605939 h 605939"/>
                <a:gd name="connsiteX11" fmla="*/ 344244 w 587053"/>
                <a:gd name="connsiteY11" fmla="*/ 605939 h 605939"/>
                <a:gd name="connsiteX12" fmla="*/ 330838 w 587053"/>
                <a:gd name="connsiteY12" fmla="*/ 593047 h 605939"/>
                <a:gd name="connsiteX13" fmla="*/ 330838 w 587053"/>
                <a:gd name="connsiteY13" fmla="*/ 387266 h 605939"/>
                <a:gd name="connsiteX14" fmla="*/ 429649 w 587053"/>
                <a:gd name="connsiteY14" fmla="*/ 63966 h 605939"/>
                <a:gd name="connsiteX15" fmla="*/ 573150 w 587053"/>
                <a:gd name="connsiteY15" fmla="*/ 0 h 605939"/>
                <a:gd name="connsiteX16" fmla="*/ 242961 w 587053"/>
                <a:gd name="connsiteY16" fmla="*/ 0 h 605939"/>
                <a:gd name="connsiteX17" fmla="*/ 252397 w 587053"/>
                <a:gd name="connsiteY17" fmla="*/ 3471 h 605939"/>
                <a:gd name="connsiteX18" fmla="*/ 256867 w 587053"/>
                <a:gd name="connsiteY18" fmla="*/ 13388 h 605939"/>
                <a:gd name="connsiteX19" fmla="*/ 256867 w 587053"/>
                <a:gd name="connsiteY19" fmla="*/ 99668 h 605939"/>
                <a:gd name="connsiteX20" fmla="*/ 244451 w 587053"/>
                <a:gd name="connsiteY20" fmla="*/ 112560 h 605939"/>
                <a:gd name="connsiteX21" fmla="*/ 180382 w 587053"/>
                <a:gd name="connsiteY21" fmla="*/ 142312 h 605939"/>
                <a:gd name="connsiteX22" fmla="*/ 112836 w 587053"/>
                <a:gd name="connsiteY22" fmla="*/ 376853 h 605939"/>
                <a:gd name="connsiteX23" fmla="*/ 216638 w 587053"/>
                <a:gd name="connsiteY23" fmla="*/ 376853 h 605939"/>
                <a:gd name="connsiteX24" fmla="*/ 230047 w 587053"/>
                <a:gd name="connsiteY24" fmla="*/ 389745 h 605939"/>
                <a:gd name="connsiteX25" fmla="*/ 230047 w 587053"/>
                <a:gd name="connsiteY25" fmla="*/ 593047 h 605939"/>
                <a:gd name="connsiteX26" fmla="*/ 216638 w 587053"/>
                <a:gd name="connsiteY26" fmla="*/ 605939 h 605939"/>
                <a:gd name="connsiteX27" fmla="*/ 13504 w 587053"/>
                <a:gd name="connsiteY27" fmla="*/ 605939 h 605939"/>
                <a:gd name="connsiteX28" fmla="*/ 94 w 587053"/>
                <a:gd name="connsiteY28" fmla="*/ 593047 h 605939"/>
                <a:gd name="connsiteX29" fmla="*/ 94 w 587053"/>
                <a:gd name="connsiteY29" fmla="*/ 387266 h 605939"/>
                <a:gd name="connsiteX30" fmla="*/ 99426 w 587053"/>
                <a:gd name="connsiteY30" fmla="*/ 63966 h 605939"/>
                <a:gd name="connsiteX31" fmla="*/ 242961 w 587053"/>
                <a:gd name="connsiteY31" fmla="*/ 0 h 6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7053" h="605939">
                  <a:moveTo>
                    <a:pt x="573150" y="0"/>
                  </a:moveTo>
                  <a:cubicBezTo>
                    <a:pt x="577122" y="0"/>
                    <a:pt x="580598" y="992"/>
                    <a:pt x="583081" y="3471"/>
                  </a:cubicBezTo>
                  <a:cubicBezTo>
                    <a:pt x="585563" y="5951"/>
                    <a:pt x="587053" y="9422"/>
                    <a:pt x="587053" y="13388"/>
                  </a:cubicBezTo>
                  <a:lnTo>
                    <a:pt x="587053" y="99668"/>
                  </a:lnTo>
                  <a:cubicBezTo>
                    <a:pt x="587053" y="106610"/>
                    <a:pt x="581591" y="112064"/>
                    <a:pt x="574639" y="112560"/>
                  </a:cubicBezTo>
                  <a:cubicBezTo>
                    <a:pt x="549316" y="114544"/>
                    <a:pt x="528461" y="123965"/>
                    <a:pt x="510586" y="142312"/>
                  </a:cubicBezTo>
                  <a:cubicBezTo>
                    <a:pt x="445539" y="209252"/>
                    <a:pt x="443553" y="359993"/>
                    <a:pt x="443553" y="376853"/>
                  </a:cubicBezTo>
                  <a:lnTo>
                    <a:pt x="547330" y="376853"/>
                  </a:lnTo>
                  <a:cubicBezTo>
                    <a:pt x="554778" y="376853"/>
                    <a:pt x="560240" y="382803"/>
                    <a:pt x="560240" y="389745"/>
                  </a:cubicBezTo>
                  <a:lnTo>
                    <a:pt x="560240" y="593047"/>
                  </a:lnTo>
                  <a:cubicBezTo>
                    <a:pt x="560240" y="599989"/>
                    <a:pt x="554778" y="605939"/>
                    <a:pt x="547330" y="605939"/>
                  </a:cubicBezTo>
                  <a:lnTo>
                    <a:pt x="344244" y="605939"/>
                  </a:lnTo>
                  <a:cubicBezTo>
                    <a:pt x="336796" y="605939"/>
                    <a:pt x="330838" y="599989"/>
                    <a:pt x="330838" y="593047"/>
                  </a:cubicBezTo>
                  <a:lnTo>
                    <a:pt x="330838" y="387266"/>
                  </a:lnTo>
                  <a:cubicBezTo>
                    <a:pt x="330341" y="365448"/>
                    <a:pt x="328355" y="168592"/>
                    <a:pt x="429649" y="63966"/>
                  </a:cubicBezTo>
                  <a:cubicBezTo>
                    <a:pt x="467883" y="24793"/>
                    <a:pt x="517537" y="2480"/>
                    <a:pt x="573150" y="0"/>
                  </a:cubicBezTo>
                  <a:close/>
                  <a:moveTo>
                    <a:pt x="242961" y="0"/>
                  </a:moveTo>
                  <a:cubicBezTo>
                    <a:pt x="246437" y="0"/>
                    <a:pt x="249914" y="992"/>
                    <a:pt x="252397" y="3471"/>
                  </a:cubicBezTo>
                  <a:cubicBezTo>
                    <a:pt x="255377" y="5951"/>
                    <a:pt x="256867" y="9422"/>
                    <a:pt x="256867" y="13388"/>
                  </a:cubicBezTo>
                  <a:lnTo>
                    <a:pt x="256867" y="99668"/>
                  </a:lnTo>
                  <a:cubicBezTo>
                    <a:pt x="256867" y="106610"/>
                    <a:pt x="251404" y="112064"/>
                    <a:pt x="244451" y="112560"/>
                  </a:cubicBezTo>
                  <a:cubicBezTo>
                    <a:pt x="219121" y="114544"/>
                    <a:pt x="197765" y="123965"/>
                    <a:pt x="180382" y="142312"/>
                  </a:cubicBezTo>
                  <a:cubicBezTo>
                    <a:pt x="114823" y="209252"/>
                    <a:pt x="112836" y="359993"/>
                    <a:pt x="112836" y="376853"/>
                  </a:cubicBezTo>
                  <a:lnTo>
                    <a:pt x="216638" y="376853"/>
                  </a:lnTo>
                  <a:cubicBezTo>
                    <a:pt x="224088" y="376853"/>
                    <a:pt x="230047" y="382803"/>
                    <a:pt x="230047" y="389745"/>
                  </a:cubicBezTo>
                  <a:lnTo>
                    <a:pt x="230047" y="593047"/>
                  </a:lnTo>
                  <a:cubicBezTo>
                    <a:pt x="230047" y="599989"/>
                    <a:pt x="224088" y="605939"/>
                    <a:pt x="216638" y="605939"/>
                  </a:cubicBezTo>
                  <a:lnTo>
                    <a:pt x="13504" y="605939"/>
                  </a:lnTo>
                  <a:cubicBezTo>
                    <a:pt x="6054" y="605939"/>
                    <a:pt x="94" y="599989"/>
                    <a:pt x="94" y="593047"/>
                  </a:cubicBezTo>
                  <a:lnTo>
                    <a:pt x="94" y="387266"/>
                  </a:lnTo>
                  <a:cubicBezTo>
                    <a:pt x="-402" y="365448"/>
                    <a:pt x="-2389" y="168592"/>
                    <a:pt x="99426" y="63966"/>
                  </a:cubicBezTo>
                  <a:cubicBezTo>
                    <a:pt x="137669" y="24793"/>
                    <a:pt x="187335" y="2480"/>
                    <a:pt x="2429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left-quote_59260"/>
            <p:cNvSpPr/>
            <p:nvPr/>
          </p:nvSpPr>
          <p:spPr>
            <a:xfrm rot="10800000">
              <a:off x="10893917" y="5471573"/>
              <a:ext cx="590682" cy="609685"/>
            </a:xfrm>
            <a:custGeom>
              <a:avLst/>
              <a:gdLst>
                <a:gd name="connsiteX0" fmla="*/ 573150 w 587053"/>
                <a:gd name="connsiteY0" fmla="*/ 0 h 605939"/>
                <a:gd name="connsiteX1" fmla="*/ 583081 w 587053"/>
                <a:gd name="connsiteY1" fmla="*/ 3471 h 605939"/>
                <a:gd name="connsiteX2" fmla="*/ 587053 w 587053"/>
                <a:gd name="connsiteY2" fmla="*/ 13388 h 605939"/>
                <a:gd name="connsiteX3" fmla="*/ 587053 w 587053"/>
                <a:gd name="connsiteY3" fmla="*/ 99668 h 605939"/>
                <a:gd name="connsiteX4" fmla="*/ 574639 w 587053"/>
                <a:gd name="connsiteY4" fmla="*/ 112560 h 605939"/>
                <a:gd name="connsiteX5" fmla="*/ 510586 w 587053"/>
                <a:gd name="connsiteY5" fmla="*/ 142312 h 605939"/>
                <a:gd name="connsiteX6" fmla="*/ 443553 w 587053"/>
                <a:gd name="connsiteY6" fmla="*/ 376853 h 605939"/>
                <a:gd name="connsiteX7" fmla="*/ 547330 w 587053"/>
                <a:gd name="connsiteY7" fmla="*/ 376853 h 605939"/>
                <a:gd name="connsiteX8" fmla="*/ 560240 w 587053"/>
                <a:gd name="connsiteY8" fmla="*/ 389745 h 605939"/>
                <a:gd name="connsiteX9" fmla="*/ 560240 w 587053"/>
                <a:gd name="connsiteY9" fmla="*/ 593047 h 605939"/>
                <a:gd name="connsiteX10" fmla="*/ 547330 w 587053"/>
                <a:gd name="connsiteY10" fmla="*/ 605939 h 605939"/>
                <a:gd name="connsiteX11" fmla="*/ 344244 w 587053"/>
                <a:gd name="connsiteY11" fmla="*/ 605939 h 605939"/>
                <a:gd name="connsiteX12" fmla="*/ 330838 w 587053"/>
                <a:gd name="connsiteY12" fmla="*/ 593047 h 605939"/>
                <a:gd name="connsiteX13" fmla="*/ 330838 w 587053"/>
                <a:gd name="connsiteY13" fmla="*/ 387266 h 605939"/>
                <a:gd name="connsiteX14" fmla="*/ 429649 w 587053"/>
                <a:gd name="connsiteY14" fmla="*/ 63966 h 605939"/>
                <a:gd name="connsiteX15" fmla="*/ 573150 w 587053"/>
                <a:gd name="connsiteY15" fmla="*/ 0 h 605939"/>
                <a:gd name="connsiteX16" fmla="*/ 242961 w 587053"/>
                <a:gd name="connsiteY16" fmla="*/ 0 h 605939"/>
                <a:gd name="connsiteX17" fmla="*/ 252397 w 587053"/>
                <a:gd name="connsiteY17" fmla="*/ 3471 h 605939"/>
                <a:gd name="connsiteX18" fmla="*/ 256867 w 587053"/>
                <a:gd name="connsiteY18" fmla="*/ 13388 h 605939"/>
                <a:gd name="connsiteX19" fmla="*/ 256867 w 587053"/>
                <a:gd name="connsiteY19" fmla="*/ 99668 h 605939"/>
                <a:gd name="connsiteX20" fmla="*/ 244451 w 587053"/>
                <a:gd name="connsiteY20" fmla="*/ 112560 h 605939"/>
                <a:gd name="connsiteX21" fmla="*/ 180382 w 587053"/>
                <a:gd name="connsiteY21" fmla="*/ 142312 h 605939"/>
                <a:gd name="connsiteX22" fmla="*/ 112836 w 587053"/>
                <a:gd name="connsiteY22" fmla="*/ 376853 h 605939"/>
                <a:gd name="connsiteX23" fmla="*/ 216638 w 587053"/>
                <a:gd name="connsiteY23" fmla="*/ 376853 h 605939"/>
                <a:gd name="connsiteX24" fmla="*/ 230047 w 587053"/>
                <a:gd name="connsiteY24" fmla="*/ 389745 h 605939"/>
                <a:gd name="connsiteX25" fmla="*/ 230047 w 587053"/>
                <a:gd name="connsiteY25" fmla="*/ 593047 h 605939"/>
                <a:gd name="connsiteX26" fmla="*/ 216638 w 587053"/>
                <a:gd name="connsiteY26" fmla="*/ 605939 h 605939"/>
                <a:gd name="connsiteX27" fmla="*/ 13504 w 587053"/>
                <a:gd name="connsiteY27" fmla="*/ 605939 h 605939"/>
                <a:gd name="connsiteX28" fmla="*/ 94 w 587053"/>
                <a:gd name="connsiteY28" fmla="*/ 593047 h 605939"/>
                <a:gd name="connsiteX29" fmla="*/ 94 w 587053"/>
                <a:gd name="connsiteY29" fmla="*/ 387266 h 605939"/>
                <a:gd name="connsiteX30" fmla="*/ 99426 w 587053"/>
                <a:gd name="connsiteY30" fmla="*/ 63966 h 605939"/>
                <a:gd name="connsiteX31" fmla="*/ 242961 w 587053"/>
                <a:gd name="connsiteY31" fmla="*/ 0 h 6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7053" h="605939">
                  <a:moveTo>
                    <a:pt x="573150" y="0"/>
                  </a:moveTo>
                  <a:cubicBezTo>
                    <a:pt x="577122" y="0"/>
                    <a:pt x="580598" y="992"/>
                    <a:pt x="583081" y="3471"/>
                  </a:cubicBezTo>
                  <a:cubicBezTo>
                    <a:pt x="585563" y="5951"/>
                    <a:pt x="587053" y="9422"/>
                    <a:pt x="587053" y="13388"/>
                  </a:cubicBezTo>
                  <a:lnTo>
                    <a:pt x="587053" y="99668"/>
                  </a:lnTo>
                  <a:cubicBezTo>
                    <a:pt x="587053" y="106610"/>
                    <a:pt x="581591" y="112064"/>
                    <a:pt x="574639" y="112560"/>
                  </a:cubicBezTo>
                  <a:cubicBezTo>
                    <a:pt x="549316" y="114544"/>
                    <a:pt x="528461" y="123965"/>
                    <a:pt x="510586" y="142312"/>
                  </a:cubicBezTo>
                  <a:cubicBezTo>
                    <a:pt x="445539" y="209252"/>
                    <a:pt x="443553" y="359993"/>
                    <a:pt x="443553" y="376853"/>
                  </a:cubicBezTo>
                  <a:lnTo>
                    <a:pt x="547330" y="376853"/>
                  </a:lnTo>
                  <a:cubicBezTo>
                    <a:pt x="554778" y="376853"/>
                    <a:pt x="560240" y="382803"/>
                    <a:pt x="560240" y="389745"/>
                  </a:cubicBezTo>
                  <a:lnTo>
                    <a:pt x="560240" y="593047"/>
                  </a:lnTo>
                  <a:cubicBezTo>
                    <a:pt x="560240" y="599989"/>
                    <a:pt x="554778" y="605939"/>
                    <a:pt x="547330" y="605939"/>
                  </a:cubicBezTo>
                  <a:lnTo>
                    <a:pt x="344244" y="605939"/>
                  </a:lnTo>
                  <a:cubicBezTo>
                    <a:pt x="336796" y="605939"/>
                    <a:pt x="330838" y="599989"/>
                    <a:pt x="330838" y="593047"/>
                  </a:cubicBezTo>
                  <a:lnTo>
                    <a:pt x="330838" y="387266"/>
                  </a:lnTo>
                  <a:cubicBezTo>
                    <a:pt x="330341" y="365448"/>
                    <a:pt x="328355" y="168592"/>
                    <a:pt x="429649" y="63966"/>
                  </a:cubicBezTo>
                  <a:cubicBezTo>
                    <a:pt x="467883" y="24793"/>
                    <a:pt x="517537" y="2480"/>
                    <a:pt x="573150" y="0"/>
                  </a:cubicBezTo>
                  <a:close/>
                  <a:moveTo>
                    <a:pt x="242961" y="0"/>
                  </a:moveTo>
                  <a:cubicBezTo>
                    <a:pt x="246437" y="0"/>
                    <a:pt x="249914" y="992"/>
                    <a:pt x="252397" y="3471"/>
                  </a:cubicBezTo>
                  <a:cubicBezTo>
                    <a:pt x="255377" y="5951"/>
                    <a:pt x="256867" y="9422"/>
                    <a:pt x="256867" y="13388"/>
                  </a:cubicBezTo>
                  <a:lnTo>
                    <a:pt x="256867" y="99668"/>
                  </a:lnTo>
                  <a:cubicBezTo>
                    <a:pt x="256867" y="106610"/>
                    <a:pt x="251404" y="112064"/>
                    <a:pt x="244451" y="112560"/>
                  </a:cubicBezTo>
                  <a:cubicBezTo>
                    <a:pt x="219121" y="114544"/>
                    <a:pt x="197765" y="123965"/>
                    <a:pt x="180382" y="142312"/>
                  </a:cubicBezTo>
                  <a:cubicBezTo>
                    <a:pt x="114823" y="209252"/>
                    <a:pt x="112836" y="359993"/>
                    <a:pt x="112836" y="376853"/>
                  </a:cubicBezTo>
                  <a:lnTo>
                    <a:pt x="216638" y="376853"/>
                  </a:lnTo>
                  <a:cubicBezTo>
                    <a:pt x="224088" y="376853"/>
                    <a:pt x="230047" y="382803"/>
                    <a:pt x="230047" y="389745"/>
                  </a:cubicBezTo>
                  <a:lnTo>
                    <a:pt x="230047" y="593047"/>
                  </a:lnTo>
                  <a:cubicBezTo>
                    <a:pt x="230047" y="599989"/>
                    <a:pt x="224088" y="605939"/>
                    <a:pt x="216638" y="605939"/>
                  </a:cubicBezTo>
                  <a:lnTo>
                    <a:pt x="13504" y="605939"/>
                  </a:lnTo>
                  <a:cubicBezTo>
                    <a:pt x="6054" y="605939"/>
                    <a:pt x="94" y="599989"/>
                    <a:pt x="94" y="593047"/>
                  </a:cubicBezTo>
                  <a:lnTo>
                    <a:pt x="94" y="387266"/>
                  </a:lnTo>
                  <a:cubicBezTo>
                    <a:pt x="-402" y="365448"/>
                    <a:pt x="-2389" y="168592"/>
                    <a:pt x="99426" y="63966"/>
                  </a:cubicBezTo>
                  <a:cubicBezTo>
                    <a:pt x="137669" y="24793"/>
                    <a:pt x="187335" y="2480"/>
                    <a:pt x="2429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本框 16"/>
            <p:cNvSpPr txBox="1"/>
            <p:nvPr/>
          </p:nvSpPr>
          <p:spPr>
            <a:xfrm>
              <a:off x="2683318" y="2084205"/>
              <a:ext cx="7912735" cy="1468755"/>
            </a:xfrm>
            <a:prstGeom prst="rect">
              <a:avLst/>
            </a:prstGeom>
            <a:noFill/>
          </p:spPr>
          <p:txBody>
            <a:bodyPr wrap="square" rtlCol="0">
              <a:noAutofit/>
            </a:bodyPr>
            <a:lstStyle/>
            <a:p>
              <a:pPr indent="508000" algn="just">
                <a:lnSpc>
                  <a:spcPct val="150000"/>
                </a:lnSpc>
                <a:buClrTx/>
                <a:buSzTx/>
                <a:buNone/>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学习</a:t>
              </a:r>
              <a:r>
                <a:rPr lang="zh-CN" altLang="en-US" sz="2000" dirty="0">
                  <a:latin typeface="微软雅黑" panose="020B0503020204020204" charset="-122"/>
                  <a:ea typeface="微软雅黑" panose="020B0503020204020204" charset="-122"/>
                  <a:cs typeface="微软雅黑" panose="020B0503020204020204" charset="-122"/>
                  <a:sym typeface="+mn-ea"/>
                </a:rPr>
                <a:t>了</a:t>
              </a:r>
              <a:r>
                <a:rPr lang="zh-CN" altLang="en-US" sz="2000" dirty="0">
                  <a:latin typeface="微软雅黑" panose="020B0503020204020204" charset="-122"/>
                  <a:ea typeface="微软雅黑" panose="020B0503020204020204" charset="-122"/>
                  <a:cs typeface="微软雅黑" panose="020B0503020204020204" charset="-122"/>
                </a:rPr>
                <a:t>使用</a:t>
              </a:r>
              <a:r>
                <a:rPr lang="en-US" altLang="zh-CN" sz="2000" dirty="0">
                  <a:latin typeface="微软雅黑" panose="020B0503020204020204" charset="-122"/>
                  <a:ea typeface="微软雅黑" panose="020B0503020204020204" charset="-122"/>
                  <a:cs typeface="微软雅黑" panose="020B0503020204020204" charset="-122"/>
                </a:rPr>
                <a:t>SPSS</a:t>
              </a:r>
              <a:r>
                <a:rPr lang="zh-CN" altLang="en-US" sz="2000" dirty="0">
                  <a:latin typeface="微软雅黑" panose="020B0503020204020204" charset="-122"/>
                  <a:ea typeface="微软雅黑" panose="020B0503020204020204" charset="-122"/>
                  <a:cs typeface="微软雅黑" panose="020B0503020204020204" charset="-122"/>
                </a:rPr>
                <a:t>统计学软件，将数据导入进行描述性统计分析以及</a:t>
              </a:r>
              <a:r>
                <a:rPr lang="en-US" altLang="zh-CN" sz="2000" dirty="0">
                  <a:latin typeface="微软雅黑" panose="020B0503020204020204" charset="-122"/>
                  <a:ea typeface="微软雅黑" panose="020B0503020204020204" charset="-122"/>
                  <a:cs typeface="微软雅黑" panose="020B0503020204020204" charset="-122"/>
                </a:rPr>
                <a:t>SPSS</a:t>
              </a:r>
              <a:r>
                <a:rPr lang="zh-CN" altLang="en-US" sz="2000" dirty="0">
                  <a:latin typeface="微软雅黑" panose="020B0503020204020204" charset="-122"/>
                  <a:ea typeface="微软雅黑" panose="020B0503020204020204" charset="-122"/>
                  <a:cs typeface="微软雅黑" panose="020B0503020204020204" charset="-122"/>
                </a:rPr>
                <a:t>回归</a:t>
              </a:r>
              <a:r>
                <a:rPr lang="zh-CN" altLang="en-US" sz="2000" dirty="0">
                  <a:latin typeface="微软雅黑" panose="020B0503020204020204" charset="-122"/>
                  <a:ea typeface="微软雅黑" panose="020B0503020204020204" charset="-122"/>
                  <a:cs typeface="微软雅黑" panose="020B0503020204020204" charset="-122"/>
                </a:rPr>
                <a:t>分析</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03</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6506" y="2687200"/>
              <a:ext cx="1678986" cy="400110"/>
            </a:xfrm>
            <a:prstGeom prst="rect">
              <a:avLst/>
            </a:prstGeom>
            <a:noFill/>
          </p:spPr>
          <p:txBody>
            <a:bodyPr wrap="none" rtlCol="0">
              <a:spAutoFit/>
            </a:bodyPr>
            <a:lstStyle/>
            <a:p>
              <a:pPr algn="ctr"/>
              <a:r>
                <a:rPr lang="en-US" altLang="zh-CN" sz="2000" dirty="0"/>
                <a:t>PART THREE</a:t>
              </a:r>
              <a:endParaRPr lang="zh-CN" altLang="en-US" sz="2000" dirty="0"/>
            </a:p>
          </p:txBody>
        </p:sp>
      </p:grpSp>
      <p:sp>
        <p:nvSpPr>
          <p:cNvPr id="11" name="文本框 10"/>
          <p:cNvSpPr txBox="1"/>
          <p:nvPr/>
        </p:nvSpPr>
        <p:spPr>
          <a:xfrm>
            <a:off x="4480559" y="3586310"/>
            <a:ext cx="3230880" cy="706755"/>
          </a:xfrm>
          <a:prstGeom prst="rect">
            <a:avLst/>
          </a:prstGeom>
          <a:noFill/>
        </p:spPr>
        <p:txBody>
          <a:bodyPr wrap="none" rtlCol="0">
            <a:spAutoFit/>
          </a:bodyPr>
          <a:lstStyle/>
          <a:p>
            <a:pPr algn="ctr"/>
            <a:r>
              <a:rPr lang="zh-CN" altLang="en-US" sz="4000" b="1" dirty="0"/>
              <a:t>下周</a:t>
            </a:r>
            <a:r>
              <a:rPr lang="zh-CN" altLang="en-US" sz="4000" b="1" dirty="0"/>
              <a:t>学习计划</a:t>
            </a:r>
            <a:endParaRPr lang="zh-CN" altLang="en-US" sz="4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4500813"/>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r>
              <a:rPr lang="zh-CN" altLang="en-US" dirty="0"/>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defPPr>
              <a:defRPr lang="zh-CN"/>
            </a:defPPr>
            <a:lvl1pPr algn="ctr">
              <a:defRPr sz="2000" b="1">
                <a:solidFill>
                  <a:schemeClr val="bg1"/>
                </a:solidFill>
              </a:defRPr>
            </a:lvl1pPr>
          </a:lstStyle>
          <a:p>
            <a:pPr algn="ctr"/>
            <a:r>
              <a:rPr lang="zh-CN" altLang="en-US" b="0" dirty="0">
                <a:solidFill>
                  <a:schemeClr val="bg1">
                    <a:lumMod val="50000"/>
                  </a:schemeClr>
                </a:solidFill>
              </a:rPr>
              <a:t>软件学习</a:t>
            </a:r>
            <a:endParaRPr lang="zh-CN" altLang="en-US" b="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buClrTx/>
              <a:buSzTx/>
              <a:buFontTx/>
            </a:pPr>
            <a:r>
              <a:rPr lang="zh-CN" altLang="en-US" sz="2000" b="1" dirty="0">
                <a:solidFill>
                  <a:schemeClr val="bg1"/>
                </a:solidFill>
                <a:sym typeface="+mn-ea"/>
              </a:rPr>
              <a:t>下周计划</a:t>
            </a:r>
            <a:endParaRPr lang="zh-CN" altLang="en-US" sz="2000" b="1" dirty="0">
              <a:solidFill>
                <a:schemeClr val="bg1"/>
              </a:solidFill>
              <a:sym typeface="+mn-ea"/>
            </a:endParaRPr>
          </a:p>
        </p:txBody>
      </p:sp>
      <p:sp>
        <p:nvSpPr>
          <p:cNvPr id="2" name="文本框 1"/>
          <p:cNvSpPr txBox="1"/>
          <p:nvPr/>
        </p:nvSpPr>
        <p:spPr>
          <a:xfrm>
            <a:off x="2029551" y="700008"/>
            <a:ext cx="2011680" cy="460375"/>
          </a:xfrm>
          <a:prstGeom prst="rect">
            <a:avLst/>
          </a:prstGeom>
          <a:noFill/>
        </p:spPr>
        <p:txBody>
          <a:bodyPr wrap="none" rtlCol="0">
            <a:spAutoFit/>
          </a:bodyPr>
          <a:lstStyle/>
          <a:p>
            <a:r>
              <a:rPr lang="zh-CN" altLang="en-US" sz="2400" b="1" dirty="0">
                <a:solidFill>
                  <a:schemeClr val="accent1"/>
                </a:solidFill>
              </a:rPr>
              <a:t>下周</a:t>
            </a:r>
            <a:r>
              <a:rPr lang="zh-CN" altLang="en-US" sz="2400" b="1" dirty="0">
                <a:solidFill>
                  <a:schemeClr val="accent1"/>
                </a:solidFill>
              </a:rPr>
              <a:t>学习计划</a:t>
            </a:r>
            <a:endParaRPr lang="zh-CN" altLang="en-US" sz="2400" b="1" dirty="0">
              <a:solidFill>
                <a:schemeClr val="accent1"/>
              </a:solidFill>
            </a:endParaRPr>
          </a:p>
        </p:txBody>
      </p:sp>
      <p:sp>
        <p:nvSpPr>
          <p:cNvPr id="8" name="文本框 7"/>
          <p:cNvSpPr txBox="1"/>
          <p:nvPr/>
        </p:nvSpPr>
        <p:spPr>
          <a:xfrm>
            <a:off x="2728427" y="2007705"/>
            <a:ext cx="8235947" cy="1476375"/>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（1）阅读</a:t>
            </a:r>
            <a:r>
              <a:rPr lang="zh-CN" altLang="en-US" sz="2000" dirty="0">
                <a:latin typeface="微软雅黑" panose="020B0503020204020204" charset="-122"/>
                <a:ea typeface="微软雅黑" panose="020B0503020204020204" charset="-122"/>
                <a:cs typeface="微软雅黑" panose="020B0503020204020204" charset="-122"/>
                <a:sym typeface="+mn-ea"/>
              </a:rPr>
              <a:t>人车交互实验相关的文献；</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）了解文献中</a:t>
            </a:r>
            <a:r>
              <a:rPr lang="zh-CN" altLang="en-US" sz="2000" dirty="0">
                <a:sym typeface="+mn-ea"/>
              </a:rPr>
              <a:t>所涉及的相关分析方法</a:t>
            </a:r>
            <a:r>
              <a:rPr lang="zh-CN" altLang="en-US" sz="2000" dirty="0">
                <a:sym typeface="+mn-ea"/>
              </a:rPr>
              <a:t>和模型；</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（2）进一步学习</a:t>
            </a:r>
            <a:r>
              <a:rPr lang="zh-CN" altLang="en-US" sz="2000" dirty="0">
                <a:latin typeface="微软雅黑" panose="020B0503020204020204" charset="-122"/>
                <a:ea typeface="微软雅黑" panose="020B0503020204020204" charset="-122"/>
                <a:cs typeface="微软雅黑" panose="020B0503020204020204" charset="-122"/>
                <a:sym typeface="+mn-ea"/>
              </a:rPr>
              <a:t>统计分析软件和</a:t>
            </a:r>
            <a:r>
              <a:rPr lang="zh-CN" altLang="en-US" sz="2000" dirty="0">
                <a:latin typeface="微软雅黑" panose="020B0503020204020204" charset="-122"/>
                <a:ea typeface="微软雅黑" panose="020B0503020204020204" charset="-122"/>
                <a:cs typeface="微软雅黑" panose="020B0503020204020204" charset="-122"/>
                <a:sym typeface="+mn-ea"/>
              </a:rPr>
              <a:t>相关理论基础</a:t>
            </a:r>
            <a:endParaRPr lang="en-US" altLang="zh-CN"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85895" y="2420620"/>
            <a:ext cx="4293870" cy="1008380"/>
          </a:xfrm>
          <a:prstGeom prst="rect">
            <a:avLst/>
          </a:prstGeom>
          <a:noFill/>
        </p:spPr>
        <p:txBody>
          <a:bodyPr wrap="none" rtlCol="0">
            <a:noAutofit/>
          </a:bodyPr>
          <a:lstStyle/>
          <a:p>
            <a:pPr algn="ctr"/>
            <a:r>
              <a:rPr lang="zh-CN" altLang="en-US" sz="4800" b="1" spc="300" dirty="0"/>
              <a:t>感谢</a:t>
            </a:r>
            <a:r>
              <a:rPr lang="zh-CN" altLang="en-US" sz="4800" b="1" spc="300" dirty="0"/>
              <a:t>观看！</a:t>
            </a:r>
            <a:endParaRPr lang="zh-CN" altLang="en-US" sz="48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p:nvGrpSpPr>
        <p:grpSpPr>
          <a:xfrm>
            <a:off x="1186290" y="1216507"/>
            <a:ext cx="2917372" cy="402032"/>
            <a:chOff x="1741714" y="1550225"/>
            <a:chExt cx="2917372" cy="402032"/>
          </a:xfrm>
        </p:grpSpPr>
        <p:sp>
          <p:nvSpPr>
            <p:cNvPr id="2" name="文本框 1"/>
            <p:cNvSpPr txBox="1"/>
            <p:nvPr/>
          </p:nvSpPr>
          <p:spPr>
            <a:xfrm>
              <a:off x="3083157" y="1550225"/>
              <a:ext cx="1343316" cy="369332"/>
            </a:xfrm>
            <a:prstGeom prst="rect">
              <a:avLst/>
            </a:prstGeom>
            <a:noFill/>
          </p:spPr>
          <p:txBody>
            <a:bodyPr wrap="none" rtlCol="0">
              <a:spAutoFit/>
            </a:bodyPr>
            <a:lstStyle/>
            <a:p>
              <a:r>
                <a:rPr lang="en-US" altLang="zh-CN" spc="300" dirty="0">
                  <a:solidFill>
                    <a:schemeClr val="tx1">
                      <a:lumMod val="50000"/>
                      <a:lumOff val="50000"/>
                    </a:schemeClr>
                  </a:solidFill>
                </a:rPr>
                <a:t>Content</a:t>
              </a:r>
              <a:endParaRPr lang="zh-CN" altLang="en-US" spc="300" dirty="0">
                <a:solidFill>
                  <a:schemeClr val="tx1">
                    <a:lumMod val="50000"/>
                    <a:lumOff val="50000"/>
                  </a:schemeClr>
                </a:solidFill>
              </a:endParaRPr>
            </a:p>
          </p:txBody>
        </p:sp>
        <p:cxnSp>
          <p:nvCxnSpPr>
            <p:cNvPr id="4" name="直接连接符 3"/>
            <p:cNvCxnSpPr/>
            <p:nvPr/>
          </p:nvCxnSpPr>
          <p:spPr>
            <a:xfrm>
              <a:off x="1741714" y="1952257"/>
              <a:ext cx="29173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custDataLst>
              <p:tags r:id="rId1"/>
            </p:custDataLst>
          </p:nvPr>
        </p:nvGrpSpPr>
        <p:grpSpPr>
          <a:xfrm>
            <a:off x="4544825" y="2351862"/>
            <a:ext cx="3052445" cy="2755599"/>
            <a:chOff x="2169942" y="2122010"/>
            <a:chExt cx="3052445" cy="2755599"/>
          </a:xfrm>
        </p:grpSpPr>
        <p:grpSp>
          <p:nvGrpSpPr>
            <p:cNvPr id="14" name="组合 13"/>
            <p:cNvGrpSpPr/>
            <p:nvPr/>
          </p:nvGrpSpPr>
          <p:grpSpPr>
            <a:xfrm>
              <a:off x="2169942" y="2122010"/>
              <a:ext cx="3052445" cy="583565"/>
              <a:chOff x="2169942" y="2126482"/>
              <a:chExt cx="3052445" cy="583565"/>
            </a:xfrm>
          </p:grpSpPr>
          <p:sp>
            <p:nvSpPr>
              <p:cNvPr id="9" name="平行四边形 8"/>
              <p:cNvSpPr/>
              <p:nvPr>
                <p:custDataLst>
                  <p:tags r:id="rId2"/>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custDataLst>
                  <p:tags r:id="rId3"/>
                </p:custDataLst>
              </p:nvPr>
            </p:nvSpPr>
            <p:spPr>
              <a:xfrm>
                <a:off x="2195342" y="2126482"/>
                <a:ext cx="691215" cy="583565"/>
              </a:xfrm>
              <a:prstGeom prst="rect">
                <a:avLst/>
              </a:prstGeom>
              <a:noFill/>
            </p:spPr>
            <p:txBody>
              <a:bodyPr wrap="square" rtlCol="0">
                <a:spAutoFit/>
              </a:bodyPr>
              <a:lstStyle/>
              <a:p>
                <a:pPr algn="ctr"/>
                <a:r>
                  <a:rPr lang="en-US" altLang="zh-CN" sz="3200" b="1" dirty="0"/>
                  <a:t>01</a:t>
                </a:r>
                <a:endParaRPr lang="zh-CN" altLang="en-US" sz="3200" b="1" dirty="0"/>
              </a:p>
            </p:txBody>
          </p:sp>
          <p:sp>
            <p:nvSpPr>
              <p:cNvPr id="11" name="文本框 10"/>
              <p:cNvSpPr txBox="1"/>
              <p:nvPr>
                <p:custDataLst>
                  <p:tags r:id="rId4"/>
                </p:custDataLst>
              </p:nvPr>
            </p:nvSpPr>
            <p:spPr>
              <a:xfrm>
                <a:off x="3097677" y="2220462"/>
                <a:ext cx="2124710" cy="489585"/>
              </a:xfrm>
              <a:prstGeom prst="rect">
                <a:avLst/>
              </a:prstGeom>
              <a:noFill/>
            </p:spPr>
            <p:txBody>
              <a:bodyPr wrap="square" rtlCol="0">
                <a:noAutofit/>
              </a:bodyPr>
              <a:lstStyle/>
              <a:p>
                <a:r>
                  <a:rPr lang="zh-CN" altLang="en-US" sz="2400" b="1" dirty="0"/>
                  <a:t>文献阅读</a:t>
                </a:r>
                <a:r>
                  <a:rPr lang="zh-CN" altLang="en-US" sz="2400" b="1" dirty="0"/>
                  <a:t>情况</a:t>
                </a:r>
                <a:endParaRPr lang="zh-CN" altLang="en-US" sz="2400" b="1" dirty="0"/>
              </a:p>
            </p:txBody>
          </p:sp>
        </p:grpSp>
        <p:grpSp>
          <p:nvGrpSpPr>
            <p:cNvPr id="19" name="组合 18"/>
            <p:cNvGrpSpPr/>
            <p:nvPr/>
          </p:nvGrpSpPr>
          <p:grpSpPr>
            <a:xfrm>
              <a:off x="2195342" y="3208027"/>
              <a:ext cx="2911475" cy="583565"/>
              <a:chOff x="2169942" y="2126482"/>
              <a:chExt cx="2911475" cy="583565"/>
            </a:xfrm>
          </p:grpSpPr>
          <p:sp>
            <p:nvSpPr>
              <p:cNvPr id="20" name="平行四边形 19"/>
              <p:cNvSpPr/>
              <p:nvPr>
                <p:custDataLst>
                  <p:tags r:id="rId5"/>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custDataLst>
                  <p:tags r:id="rId6"/>
                </p:custDataLst>
              </p:nvPr>
            </p:nvSpPr>
            <p:spPr>
              <a:xfrm>
                <a:off x="2198685" y="2126482"/>
                <a:ext cx="684530" cy="583565"/>
              </a:xfrm>
              <a:prstGeom prst="rect">
                <a:avLst/>
              </a:prstGeom>
              <a:noFill/>
            </p:spPr>
            <p:txBody>
              <a:bodyPr wrap="square" rtlCol="0">
                <a:spAutoFit/>
              </a:bodyPr>
              <a:lstStyle/>
              <a:p>
                <a:pPr algn="ctr"/>
                <a:r>
                  <a:rPr lang="en-US" altLang="zh-CN" sz="3200" b="1" dirty="0"/>
                  <a:t>02</a:t>
                </a:r>
                <a:endParaRPr lang="zh-CN" altLang="en-US" sz="3200" b="1" dirty="0"/>
              </a:p>
            </p:txBody>
          </p:sp>
          <p:sp>
            <p:nvSpPr>
              <p:cNvPr id="29" name="文本框 28"/>
              <p:cNvSpPr txBox="1"/>
              <p:nvPr>
                <p:custDataLst>
                  <p:tags r:id="rId7"/>
                </p:custDataLst>
              </p:nvPr>
            </p:nvSpPr>
            <p:spPr>
              <a:xfrm>
                <a:off x="3072277" y="2223637"/>
                <a:ext cx="2009140" cy="486410"/>
              </a:xfrm>
              <a:prstGeom prst="rect">
                <a:avLst/>
              </a:prstGeom>
              <a:noFill/>
            </p:spPr>
            <p:txBody>
              <a:bodyPr wrap="none" rtlCol="0">
                <a:noAutofit/>
              </a:bodyPr>
              <a:lstStyle/>
              <a:p>
                <a:r>
                  <a:rPr lang="zh-CN" altLang="en-US" sz="2400" b="1" dirty="0"/>
                  <a:t>软件学习</a:t>
                </a:r>
                <a:r>
                  <a:rPr lang="zh-CN" altLang="en-US" sz="2400" b="1" dirty="0"/>
                  <a:t>情况</a:t>
                </a:r>
                <a:endParaRPr lang="zh-CN" altLang="en-US" sz="2400" b="1" dirty="0"/>
              </a:p>
            </p:txBody>
          </p:sp>
        </p:grpSp>
        <p:grpSp>
          <p:nvGrpSpPr>
            <p:cNvPr id="48" name="组合 47"/>
            <p:cNvGrpSpPr/>
            <p:nvPr/>
          </p:nvGrpSpPr>
          <p:grpSpPr>
            <a:xfrm>
              <a:off x="2220742" y="4294044"/>
              <a:ext cx="3001645" cy="583565"/>
              <a:chOff x="2169942" y="2126482"/>
              <a:chExt cx="3001645" cy="583565"/>
            </a:xfrm>
          </p:grpSpPr>
          <p:sp>
            <p:nvSpPr>
              <p:cNvPr id="49" name="平行四边形 48"/>
              <p:cNvSpPr/>
              <p:nvPr>
                <p:custDataLst>
                  <p:tags r:id="rId8"/>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p:cNvSpPr txBox="1"/>
              <p:nvPr>
                <p:custDataLst>
                  <p:tags r:id="rId9"/>
                </p:custDataLst>
              </p:nvPr>
            </p:nvSpPr>
            <p:spPr>
              <a:xfrm>
                <a:off x="2198685" y="2126482"/>
                <a:ext cx="684530" cy="583565"/>
              </a:xfrm>
              <a:prstGeom prst="rect">
                <a:avLst/>
              </a:prstGeom>
              <a:noFill/>
            </p:spPr>
            <p:txBody>
              <a:bodyPr wrap="square" rtlCol="0">
                <a:spAutoFit/>
              </a:bodyPr>
              <a:lstStyle/>
              <a:p>
                <a:pPr algn="ctr"/>
                <a:r>
                  <a:rPr lang="en-US" altLang="zh-CN" sz="3200" b="1" dirty="0"/>
                  <a:t>03</a:t>
                </a:r>
                <a:endParaRPr lang="zh-CN" altLang="en-US" sz="3200" b="1" dirty="0"/>
              </a:p>
            </p:txBody>
          </p:sp>
          <p:sp>
            <p:nvSpPr>
              <p:cNvPr id="51" name="文本框 50"/>
              <p:cNvSpPr txBox="1"/>
              <p:nvPr>
                <p:custDataLst>
                  <p:tags r:id="rId10"/>
                </p:custDataLst>
              </p:nvPr>
            </p:nvSpPr>
            <p:spPr>
              <a:xfrm>
                <a:off x="3046877" y="2198237"/>
                <a:ext cx="2124710" cy="442595"/>
              </a:xfrm>
              <a:prstGeom prst="rect">
                <a:avLst/>
              </a:prstGeom>
              <a:noFill/>
            </p:spPr>
            <p:txBody>
              <a:bodyPr wrap="none" rtlCol="0">
                <a:noAutofit/>
              </a:bodyPr>
              <a:lstStyle/>
              <a:p>
                <a:r>
                  <a:rPr lang="zh-CN" altLang="en-US" sz="2400" b="1" dirty="0"/>
                  <a:t>下周</a:t>
                </a:r>
                <a:r>
                  <a:rPr lang="zh-CN" altLang="en-US" sz="2400" b="1" dirty="0"/>
                  <a:t>学习计划</a:t>
                </a:r>
                <a:endParaRPr lang="zh-CN" altLang="en-US" sz="2400" b="1" dirty="0"/>
              </a:p>
            </p:txBody>
          </p:sp>
        </p:grpSp>
      </p:grpSp>
      <p:sp>
        <p:nvSpPr>
          <p:cNvPr id="101" name="文本框 100"/>
          <p:cNvSpPr txBox="1"/>
          <p:nvPr/>
        </p:nvSpPr>
        <p:spPr>
          <a:xfrm>
            <a:off x="1153568" y="753985"/>
            <a:ext cx="1415772" cy="830997"/>
          </a:xfrm>
          <a:prstGeom prst="rect">
            <a:avLst/>
          </a:prstGeom>
          <a:noFill/>
        </p:spPr>
        <p:txBody>
          <a:bodyPr wrap="none" rtlCol="0">
            <a:spAutoFit/>
          </a:bodyPr>
          <a:lstStyle/>
          <a:p>
            <a:r>
              <a:rPr lang="zh-CN" altLang="en-US" sz="4800" b="1" dirty="0">
                <a:solidFill>
                  <a:schemeClr val="accent1"/>
                </a:solidFill>
              </a:rPr>
              <a:t>目录</a:t>
            </a:r>
            <a:endParaRPr lang="zh-CN" altLang="en-US" sz="4800" b="1"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9" y="1137344"/>
            <a:ext cx="1322798" cy="1200329"/>
          </a:xfrm>
          <a:prstGeom prst="rect">
            <a:avLst/>
          </a:prstGeom>
          <a:noFill/>
        </p:spPr>
        <p:txBody>
          <a:bodyPr wrap="none" rtlCol="0">
            <a:spAutoFit/>
          </a:bodyPr>
          <a:lstStyle/>
          <a:p>
            <a:pPr algn="ctr"/>
            <a:r>
              <a:rPr lang="en-US" altLang="zh-CN" sz="7200" b="1" dirty="0">
                <a:solidFill>
                  <a:schemeClr val="accent1"/>
                </a:solidFill>
              </a:rPr>
              <a:t>01</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75129" y="2687200"/>
              <a:ext cx="1441741" cy="400110"/>
            </a:xfrm>
            <a:prstGeom prst="rect">
              <a:avLst/>
            </a:prstGeom>
            <a:noFill/>
          </p:spPr>
          <p:txBody>
            <a:bodyPr wrap="none" rtlCol="0">
              <a:spAutoFit/>
            </a:bodyPr>
            <a:lstStyle/>
            <a:p>
              <a:pPr algn="ctr"/>
              <a:r>
                <a:rPr lang="en-US" altLang="zh-CN" sz="2000" dirty="0"/>
                <a:t>PART ONE</a:t>
              </a:r>
              <a:endParaRPr lang="zh-CN" altLang="en-US" sz="2000" dirty="0"/>
            </a:p>
          </p:txBody>
        </p:sp>
      </p:grpSp>
      <p:sp>
        <p:nvSpPr>
          <p:cNvPr id="11" name="文本框 10"/>
          <p:cNvSpPr txBox="1"/>
          <p:nvPr/>
        </p:nvSpPr>
        <p:spPr>
          <a:xfrm>
            <a:off x="4480559" y="3586310"/>
            <a:ext cx="3230880" cy="706755"/>
          </a:xfrm>
          <a:prstGeom prst="rect">
            <a:avLst/>
          </a:prstGeom>
          <a:noFill/>
        </p:spPr>
        <p:txBody>
          <a:bodyPr wrap="none" rtlCol="0">
            <a:spAutoFit/>
          </a:bodyPr>
          <a:lstStyle/>
          <a:p>
            <a:pPr algn="ctr"/>
            <a:r>
              <a:rPr lang="zh-CN" altLang="en-US" sz="4000" b="1" dirty="0"/>
              <a:t>文献阅读</a:t>
            </a:r>
            <a:r>
              <a:rPr lang="zh-CN" altLang="en-US" sz="4000" b="1" dirty="0"/>
              <a:t>情况</a:t>
            </a:r>
            <a:endParaRPr lang="zh-CN" altLang="en-US"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8999855" y="1308735"/>
            <a:ext cx="3192145" cy="5549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软件学习</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474595" cy="460375"/>
          </a:xfrm>
          <a:prstGeom prst="rect">
            <a:avLst/>
          </a:prstGeom>
          <a:noFill/>
        </p:spPr>
        <p:txBody>
          <a:bodyPr wrap="none" rtlCol="0">
            <a:spAutoFit/>
          </a:bodyPr>
          <a:lstStyle/>
          <a:p>
            <a:r>
              <a:rPr lang="en-US" altLang="zh-CN" sz="2400" b="1" dirty="0">
                <a:solidFill>
                  <a:schemeClr val="accent1"/>
                </a:solidFill>
              </a:rPr>
              <a:t>1.1</a:t>
            </a:r>
            <a:r>
              <a:rPr lang="zh-CN" altLang="en-US" sz="2400" b="1" dirty="0">
                <a:solidFill>
                  <a:schemeClr val="accent1"/>
                </a:solidFill>
              </a:rPr>
              <a:t>文献基本信息</a:t>
            </a:r>
            <a:endParaRPr lang="zh-CN" altLang="en-US" sz="2400" b="1" dirty="0">
              <a:solidFill>
                <a:schemeClr val="accent1"/>
              </a:solidFill>
            </a:endParaRPr>
          </a:p>
        </p:txBody>
      </p:sp>
      <p:sp>
        <p:nvSpPr>
          <p:cNvPr id="22" name="文本框 21"/>
          <p:cNvSpPr txBox="1"/>
          <p:nvPr/>
        </p:nvSpPr>
        <p:spPr>
          <a:xfrm>
            <a:off x="8999220" y="1687195"/>
            <a:ext cx="3176270" cy="150431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sz="2000" dirty="0">
                <a:solidFill>
                  <a:schemeClr val="bg1"/>
                </a:solidFill>
              </a:rPr>
              <a:t>使用虚拟现实模拟分析路段行人过街的步行速度和成功率</a:t>
            </a:r>
            <a:endParaRPr lang="zh-CN" altLang="en-US" sz="2000" dirty="0">
              <a:solidFill>
                <a:schemeClr val="bg1"/>
              </a:solidFill>
            </a:endParaRPr>
          </a:p>
        </p:txBody>
      </p:sp>
      <p:sp>
        <p:nvSpPr>
          <p:cNvPr id="18" name="文本框 17"/>
          <p:cNvSpPr txBox="1"/>
          <p:nvPr>
            <p:custDataLst>
              <p:tags r:id="rId1"/>
            </p:custDataLst>
          </p:nvPr>
        </p:nvSpPr>
        <p:spPr>
          <a:xfrm>
            <a:off x="8999220" y="3565525"/>
            <a:ext cx="3184525"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sz="2000" dirty="0">
                <a:solidFill>
                  <a:schemeClr val="bg1"/>
                </a:solidFill>
                <a:sym typeface="+mn-ea"/>
              </a:rPr>
              <a:t>Accident Analysis and Prevention</a:t>
            </a:r>
            <a:endParaRPr lang="en-US" altLang="zh-CN" sz="2000" dirty="0">
              <a:solidFill>
                <a:schemeClr val="bg1"/>
              </a:solidFill>
              <a:sym typeface="+mn-ea"/>
            </a:endParaRPr>
          </a:p>
        </p:txBody>
      </p:sp>
      <p:pic>
        <p:nvPicPr>
          <p:cNvPr id="2" name="图片 1" descr="2"/>
          <p:cNvPicPr>
            <a:picLocks noChangeAspect="1"/>
          </p:cNvPicPr>
          <p:nvPr/>
        </p:nvPicPr>
        <p:blipFill>
          <a:blip r:embed="rId2"/>
          <a:stretch>
            <a:fillRect/>
          </a:stretch>
        </p:blipFill>
        <p:spPr>
          <a:xfrm>
            <a:off x="1658620" y="1181735"/>
            <a:ext cx="7340600" cy="5676265"/>
          </a:xfrm>
          <a:prstGeom prst="rect">
            <a:avLst/>
          </a:prstGeom>
        </p:spPr>
      </p:pic>
      <p:sp>
        <p:nvSpPr>
          <p:cNvPr id="6" name="文本框 5"/>
          <p:cNvSpPr txBox="1"/>
          <p:nvPr>
            <p:custDataLst>
              <p:tags r:id="rId3"/>
            </p:custDataLst>
          </p:nvPr>
        </p:nvSpPr>
        <p:spPr>
          <a:xfrm>
            <a:off x="8999220" y="4993640"/>
            <a:ext cx="3178810" cy="677545"/>
          </a:xfrm>
          <a:prstGeom prst="rect">
            <a:avLst/>
          </a:prstGeom>
          <a:noFill/>
        </p:spPr>
        <p:txBody>
          <a:bodyPr wrap="square" rtlCol="0">
            <a:noAutofit/>
          </a:bodyPr>
          <a:p>
            <a:pPr>
              <a:lnSpc>
                <a:spcPct val="150000"/>
              </a:lnSpc>
            </a:pPr>
            <a:r>
              <a:rPr lang="zh-CN" altLang="en-US" sz="2000" b="1" dirty="0">
                <a:solidFill>
                  <a:schemeClr val="bg1"/>
                </a:solidFill>
              </a:rPr>
              <a:t>时间：</a:t>
            </a:r>
            <a:r>
              <a:rPr lang="en-US" altLang="zh-CN" sz="2000" dirty="0">
                <a:solidFill>
                  <a:schemeClr val="bg1"/>
                </a:solidFill>
                <a:sym typeface="+mn-ea"/>
              </a:rPr>
              <a:t>2023</a:t>
            </a:r>
            <a:endParaRPr lang="zh-CN" altLang="en-US" sz="2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软件学习</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864995" cy="460375"/>
          </a:xfrm>
          <a:prstGeom prst="rect">
            <a:avLst/>
          </a:prstGeom>
          <a:noFill/>
        </p:spPr>
        <p:txBody>
          <a:bodyPr wrap="none" rtlCol="0">
            <a:spAutoFit/>
          </a:bodyPr>
          <a:lstStyle/>
          <a:p>
            <a:r>
              <a:rPr lang="en-US" altLang="zh-CN" sz="2400" b="1" dirty="0">
                <a:solidFill>
                  <a:schemeClr val="accent1"/>
                </a:solidFill>
              </a:rPr>
              <a:t>1.2</a:t>
            </a:r>
            <a:r>
              <a:rPr lang="zh-CN" altLang="en-US" sz="2400" b="1" dirty="0">
                <a:solidFill>
                  <a:schemeClr val="accent1"/>
                </a:solidFill>
              </a:rPr>
              <a:t>实验场景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21" name="组合 20"/>
          <p:cNvGrpSpPr/>
          <p:nvPr/>
        </p:nvGrpSpPr>
        <p:grpSpPr>
          <a:xfrm>
            <a:off x="5908675" y="1212851"/>
            <a:ext cx="6044565" cy="5397499"/>
            <a:chOff x="5478596" y="941976"/>
            <a:chExt cx="4517346" cy="3415151"/>
          </a:xfrm>
        </p:grpSpPr>
        <p:grpSp>
          <p:nvGrpSpPr>
            <p:cNvPr id="3" name="组合 2"/>
            <p:cNvGrpSpPr/>
            <p:nvPr/>
          </p:nvGrpSpPr>
          <p:grpSpPr>
            <a:xfrm>
              <a:off x="5478596" y="941976"/>
              <a:ext cx="4517346" cy="3415151"/>
              <a:chOff x="699231" y="941976"/>
              <a:chExt cx="4517346" cy="3415151"/>
            </a:xfrm>
          </p:grpSpPr>
          <p:sp>
            <p:nvSpPr>
              <p:cNvPr id="26" name="矩形: 圆角 25"/>
              <p:cNvSpPr/>
              <p:nvPr/>
            </p:nvSpPr>
            <p:spPr>
              <a:xfrm>
                <a:off x="1349115" y="1034322"/>
                <a:ext cx="3867462" cy="3207895"/>
              </a:xfrm>
              <a:prstGeom prst="roundRect">
                <a:avLst>
                  <a:gd name="adj" fmla="val 49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圆角 26"/>
              <p:cNvSpPr/>
              <p:nvPr/>
            </p:nvSpPr>
            <p:spPr>
              <a:xfrm>
                <a:off x="699231" y="941976"/>
                <a:ext cx="4485076" cy="3415151"/>
              </a:xfrm>
              <a:prstGeom prst="roundRect">
                <a:avLst>
                  <a:gd name="adj" fmla="val 4985"/>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3" name="文本框 22"/>
            <p:cNvSpPr txBox="1"/>
            <p:nvPr/>
          </p:nvSpPr>
          <p:spPr>
            <a:xfrm>
              <a:off x="6336674" y="1139253"/>
              <a:ext cx="184731" cy="769441"/>
            </a:xfrm>
            <a:prstGeom prst="rect">
              <a:avLst/>
            </a:prstGeom>
            <a:noFill/>
          </p:spPr>
          <p:txBody>
            <a:bodyPr wrap="square" rtlCol="0">
              <a:spAutoFit/>
            </a:bodyPr>
            <a:p>
              <a:endParaRPr lang="zh-CN" altLang="en-US" sz="4400" b="1" dirty="0">
                <a:solidFill>
                  <a:srgbClr val="4472C4"/>
                </a:solidFill>
              </a:endParaRPr>
            </a:p>
          </p:txBody>
        </p:sp>
        <p:sp>
          <p:nvSpPr>
            <p:cNvPr id="24" name="文本框 23"/>
            <p:cNvSpPr txBox="1"/>
            <p:nvPr/>
          </p:nvSpPr>
          <p:spPr>
            <a:xfrm>
              <a:off x="5547407" y="1034386"/>
              <a:ext cx="4416264" cy="3018994"/>
            </a:xfrm>
            <a:prstGeom prst="rect">
              <a:avLst/>
            </a:prstGeom>
            <a:noFill/>
          </p:spPr>
          <p:txBody>
            <a:bodyPr wrap="square" rtlCol="0">
              <a:noAutofit/>
            </a:bodyPr>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sym typeface="+mn-ea"/>
                </a:rPr>
                <a:t>实验场景</a:t>
              </a:r>
              <a:r>
                <a:rPr lang="zh-CN" altLang="en-US"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实验设计了</a:t>
              </a:r>
              <a:r>
                <a:rPr lang="en-US" dirty="0">
                  <a:latin typeface="微软雅黑" panose="020B0503020204020204" charset="-122"/>
                  <a:ea typeface="微软雅黑" panose="020B0503020204020204" charset="-122"/>
                  <a:cs typeface="微软雅黑" panose="020B0503020204020204" charset="-122"/>
                  <a:sym typeface="+mn-ea"/>
                </a:rPr>
                <a:t>8</a:t>
              </a:r>
              <a:r>
                <a:rPr dirty="0">
                  <a:latin typeface="微软雅黑" panose="020B0503020204020204" charset="-122"/>
                  <a:ea typeface="微软雅黑" panose="020B0503020204020204" charset="-122"/>
                  <a:cs typeface="微软雅黑" panose="020B0503020204020204" charset="-122"/>
                  <a:sym typeface="+mn-ea"/>
                </a:rPr>
                <a:t>个场景，包括一条</a:t>
              </a:r>
              <a:r>
                <a:rPr lang="zh-CN" dirty="0">
                  <a:latin typeface="微软雅黑" panose="020B0503020204020204" charset="-122"/>
                  <a:ea typeface="微软雅黑" panose="020B0503020204020204" charset="-122"/>
                  <a:cs typeface="微软雅黑" panose="020B0503020204020204" charset="-122"/>
                  <a:sym typeface="+mn-ea"/>
                </a:rPr>
                <a:t>单车道</a:t>
              </a:r>
              <a:r>
                <a:rPr dirty="0">
                  <a:latin typeface="微软雅黑" panose="020B0503020204020204" charset="-122"/>
                  <a:ea typeface="微软雅黑" panose="020B0503020204020204" charset="-122"/>
                  <a:cs typeface="微软雅黑" panose="020B0503020204020204" charset="-122"/>
                  <a:sym typeface="+mn-ea"/>
                </a:rPr>
                <a:t>或</a:t>
              </a:r>
              <a:r>
                <a:rPr lang="zh-CN" dirty="0">
                  <a:latin typeface="微软雅黑" panose="020B0503020204020204" charset="-122"/>
                  <a:ea typeface="微软雅黑" panose="020B0503020204020204" charset="-122"/>
                  <a:cs typeface="微软雅黑" panose="020B0503020204020204" charset="-122"/>
                  <a:sym typeface="+mn-ea"/>
                </a:rPr>
                <a:t>双</a:t>
              </a:r>
              <a:r>
                <a:rPr dirty="0">
                  <a:latin typeface="微软雅黑" panose="020B0503020204020204" charset="-122"/>
                  <a:ea typeface="微软雅黑" panose="020B0503020204020204" charset="-122"/>
                  <a:cs typeface="微软雅黑" panose="020B0503020204020204" charset="-122"/>
                  <a:sym typeface="+mn-ea"/>
                </a:rPr>
                <a:t>车道、两种车辆速度以及车辆之间恒定或可变的</a:t>
              </a:r>
              <a:r>
                <a:rPr lang="zh-CN" dirty="0">
                  <a:latin typeface="微软雅黑" panose="020B0503020204020204" charset="-122"/>
                  <a:ea typeface="微软雅黑" panose="020B0503020204020204" charset="-122"/>
                  <a:cs typeface="微软雅黑" panose="020B0503020204020204" charset="-122"/>
                  <a:sym typeface="+mn-ea"/>
                </a:rPr>
                <a:t>间隔</a:t>
              </a:r>
              <a:r>
                <a:rPr dirty="0">
                  <a:latin typeface="微软雅黑" panose="020B0503020204020204" charset="-122"/>
                  <a:ea typeface="微软雅黑" panose="020B0503020204020204" charset="-122"/>
                  <a:cs typeface="微软雅黑" panose="020B0503020204020204" charset="-122"/>
                  <a:sym typeface="+mn-ea"/>
                </a:rPr>
                <a:t>（gap selection）的组合</a:t>
              </a:r>
              <a:r>
                <a:rPr lang="zh-CN"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2✖2✖2=8</a:t>
              </a:r>
              <a:r>
                <a:rPr lang="zh-CN"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街道横截面包括街道两侧10英尺（3米）的车道和6英尺（1.8米）的人行道。</a:t>
              </a:r>
              <a:r>
                <a:rPr lang="zh-CN" altLang="en-US" dirty="0">
                  <a:latin typeface="微软雅黑" panose="020B0503020204020204" charset="-122"/>
                  <a:ea typeface="微软雅黑" panose="020B0503020204020204" charset="-122"/>
                  <a:cs typeface="微软雅黑" panose="020B0503020204020204" charset="-122"/>
                  <a:sym typeface="+mn-ea"/>
                </a:rPr>
                <a:t>人行横道位于街道的中间。</a:t>
              </a:r>
              <a:r>
                <a:rPr lang="zh-CN" altLang="en-US" dirty="0">
                  <a:latin typeface="微软雅黑" panose="020B0503020204020204" charset="-122"/>
                  <a:ea typeface="微软雅黑" panose="020B0503020204020204" charset="-122"/>
                  <a:cs typeface="微软雅黑" panose="020B0503020204020204" charset="-122"/>
                </a:rPr>
                <a:t>在模拟运行开始时，参与者位于起始人行道上，并朝着目标人行道步行，面朝来自他/她左侧的车辆。</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mn-ea"/>
                </a:rPr>
                <a:t>2</a:t>
              </a:r>
              <a:r>
                <a:rPr lang="zh-CN" altLang="en-US" dirty="0">
                  <a:latin typeface="微软雅黑" panose="020B0503020204020204" charset="-122"/>
                  <a:ea typeface="微软雅黑" panose="020B0503020204020204" charset="-122"/>
                  <a:cs typeface="微软雅黑" panose="020B0503020204020204" charset="-122"/>
                  <a:sym typeface="+mn-ea"/>
                </a:rPr>
                <a:t>、</a:t>
              </a:r>
              <a:r>
                <a:rPr lang="zh-CN" altLang="en-US" b="1" dirty="0">
                  <a:latin typeface="微软雅黑" panose="020B0503020204020204" charset="-122"/>
                  <a:ea typeface="微软雅黑" panose="020B0503020204020204" charset="-122"/>
                  <a:cs typeface="微软雅黑" panose="020B0503020204020204" charset="-122"/>
                  <a:sym typeface="+mn-ea"/>
                </a:rPr>
                <a:t>实验对象</a:t>
              </a:r>
              <a:r>
                <a:rPr lang="zh-CN" altLang="en-US" dirty="0">
                  <a:latin typeface="微软雅黑" panose="020B0503020204020204" charset="-122"/>
                  <a:ea typeface="微软雅黑" panose="020B0503020204020204" charset="-122"/>
                  <a:cs typeface="微软雅黑" panose="020B0503020204020204" charset="-122"/>
                  <a:sym typeface="+mn-ea"/>
                </a:rPr>
                <a:t>：招募了48名参与者并分为三组，每组各8名男性和8名女性。参与者被分为四个年龄组。样本包括20岁至74岁的人。</a:t>
              </a:r>
              <a:r>
                <a:rPr lang="zh-CN" altLang="en-US" dirty="0">
                  <a:latin typeface="微软雅黑" panose="020B0503020204020204" charset="-122"/>
                  <a:ea typeface="微软雅黑" panose="020B0503020204020204" charset="-122"/>
                  <a:cs typeface="微软雅黑" panose="020B0503020204020204" charset="-122"/>
                  <a:sym typeface="+mn-ea"/>
                </a:rPr>
                <a:t>产生538个交叉观察结果。</a:t>
              </a:r>
              <a:r>
                <a:rPr lang="zh-CN" altLang="en-US" dirty="0">
                  <a:latin typeface="微软雅黑" panose="020B0503020204020204" charset="-122"/>
                  <a:ea typeface="微软雅黑" panose="020B0503020204020204" charset="-122"/>
                  <a:cs typeface="微软雅黑" panose="020B0503020204020204" charset="-122"/>
                  <a:sym typeface="+mn-ea"/>
                </a:rPr>
                <a:t>（共544个观察结果，</a:t>
              </a:r>
              <a:r>
                <a:rPr lang="zh-CN" altLang="en-US" dirty="0">
                  <a:latin typeface="微软雅黑" panose="020B0503020204020204" charset="-122"/>
                  <a:ea typeface="微软雅黑" panose="020B0503020204020204" charset="-122"/>
                  <a:cs typeface="微软雅黑" panose="020B0503020204020204" charset="-122"/>
                  <a:sym typeface="+mn-ea"/>
                </a:rPr>
                <a:t>32✖12+16✖10=544。</a:t>
              </a:r>
              <a:r>
                <a:rPr lang="zh-CN" altLang="en-US" dirty="0">
                  <a:latin typeface="微软雅黑" panose="020B0503020204020204" charset="-122"/>
                  <a:ea typeface="微软雅黑" panose="020B0503020204020204" charset="-122"/>
                  <a:cs typeface="微软雅黑" panose="020B0503020204020204" charset="-122"/>
                  <a:sym typeface="+mn-ea"/>
                </a:rPr>
                <a:t>由于行人轨迹记录的问题，6个观察结果被删除。）</a:t>
              </a:r>
              <a:endParaRPr lang="zh-CN" altLang="en-US" dirty="0">
                <a:latin typeface="微软雅黑" panose="020B0503020204020204" charset="-122"/>
                <a:ea typeface="微软雅黑" panose="020B0503020204020204" charset="-122"/>
                <a:cs typeface="微软雅黑" panose="020B0503020204020204" charset="-122"/>
              </a:endParaRPr>
            </a:p>
          </p:txBody>
        </p:sp>
      </p:grpSp>
      <p:pic>
        <p:nvPicPr>
          <p:cNvPr id="4" name="图片 3" descr="66"/>
          <p:cNvPicPr>
            <a:picLocks noChangeAspect="1"/>
          </p:cNvPicPr>
          <p:nvPr/>
        </p:nvPicPr>
        <p:blipFill>
          <a:blip r:embed="rId2"/>
          <a:stretch>
            <a:fillRect/>
          </a:stretch>
        </p:blipFill>
        <p:spPr>
          <a:xfrm>
            <a:off x="1715770" y="1214120"/>
            <a:ext cx="3887470" cy="53955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软件学习</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864995" cy="460375"/>
          </a:xfrm>
          <a:prstGeom prst="rect">
            <a:avLst/>
          </a:prstGeom>
          <a:noFill/>
        </p:spPr>
        <p:txBody>
          <a:bodyPr wrap="none" rtlCol="0">
            <a:spAutoFit/>
          </a:bodyPr>
          <a:lstStyle/>
          <a:p>
            <a:r>
              <a:rPr lang="en-US" altLang="zh-CN" sz="2400" b="1" dirty="0">
                <a:solidFill>
                  <a:schemeClr val="accent1"/>
                </a:solidFill>
              </a:rPr>
              <a:t>1.3</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1308100"/>
            <a:ext cx="9790430" cy="5457190"/>
          </a:xfrm>
          <a:prstGeom prst="rect">
            <a:avLst/>
          </a:prstGeom>
          <a:noFill/>
        </p:spPr>
        <p:txBody>
          <a:bodyPr wrap="square" rtlCol="0">
            <a:noAutofit/>
          </a:bodyPr>
          <a:p>
            <a:pPr indent="457200" algn="just" fontAlgn="auto">
              <a:lnSpc>
                <a:spcPct val="150000"/>
              </a:lnSpc>
              <a:extLst>
                <a:ext uri="{35155182-B16C-46BC-9424-99874614C6A1}">
                  <wpsdc:indentchars xmlns:wpsdc="http://www.wps.cn/officeDocument/2017/drawingmlCustomData" val="200" checksum="59296752"/>
                </a:ext>
              </a:extLst>
            </a:pPr>
            <a:r>
              <a:rPr lang="zh-CN" altLang="en-US" dirty="0"/>
              <a:t>该实验由48名参与者进行，产生538个交叉观察结果。</a:t>
            </a:r>
            <a:endParaRPr lang="zh-CN" altLang="en-US" dirty="0"/>
          </a:p>
          <a:p>
            <a:pPr indent="457200" algn="just" fontAlgn="auto">
              <a:lnSpc>
                <a:spcPct val="150000"/>
              </a:lnSpc>
              <a:extLst>
                <a:ext uri="{35155182-B16C-46BC-9424-99874614C6A1}">
                  <wpsdc:indentchars xmlns:wpsdc="http://www.wps.cn/officeDocument/2017/drawingmlCustomData" val="200" checksum="59296752"/>
                </a:ext>
              </a:extLst>
            </a:pPr>
            <a:r>
              <a:rPr lang="zh-CN" altLang="en-US" dirty="0"/>
              <a:t>1、</a:t>
            </a:r>
            <a:r>
              <a:rPr lang="zh-CN" altLang="en-US" b="1" dirty="0"/>
              <a:t>间隔接受分析</a:t>
            </a:r>
            <a:r>
              <a:rPr lang="zh-CN" altLang="en-US" dirty="0"/>
              <a:t>：描述性分析结果显示，参与者在过马路之前平均会观察约5秒的交通间隔，并接受过马路时车辆之间有4.5秒的间隔。回归模型显示，66-85岁组中车速、车道数量和参与者对可接受的穿越车辆间隔有显著影响。基于性别和车道数量的交互项也对可接受的穿越车辆间隔有显著影响。</a:t>
            </a:r>
            <a:endParaRPr lang="zh-CN" altLang="en-US" dirty="0"/>
          </a:p>
          <a:p>
            <a:pPr indent="457200" algn="just" fontAlgn="auto">
              <a:lnSpc>
                <a:spcPct val="150000"/>
              </a:lnSpc>
              <a:extLst>
                <a:ext uri="{35155182-B16C-46BC-9424-99874614C6A1}">
                  <wpsdc:indentchars xmlns:wpsdc="http://www.wps.cn/officeDocument/2017/drawingmlCustomData" val="200" checksum="59296752"/>
                </a:ext>
              </a:extLst>
            </a:pPr>
            <a:r>
              <a:rPr lang="zh-CN" altLang="en-US" dirty="0"/>
              <a:t>2、</a:t>
            </a:r>
            <a:r>
              <a:rPr lang="zh-CN" altLang="en-US" b="1" dirty="0"/>
              <a:t>行走速度</a:t>
            </a:r>
            <a:r>
              <a:rPr lang="zh-CN" altLang="en-US" dirty="0"/>
              <a:t>：研究发现，不同场景下的平均步行速度在4.1至4.8英尺/秒（1.2-1.4m/s）之间。回归模型显示，性别、车道数量和可接受的穿越车辆间隔影响步行速度。还发现年龄与性别、车道数量和车速变量相互作用的显著影响解释了步行速度的差异.</a:t>
            </a:r>
            <a:endParaRPr lang="zh-CN" altLang="en-US" dirty="0"/>
          </a:p>
          <a:p>
            <a:pPr indent="457200" algn="just" fontAlgn="auto">
              <a:lnSpc>
                <a:spcPct val="150000"/>
              </a:lnSpc>
              <a:extLst>
                <a:ext uri="{35155182-B16C-46BC-9424-99874614C6A1}">
                  <wpsdc:indentchars xmlns:wpsdc="http://www.wps.cn/officeDocument/2017/drawingmlCustomData" val="200" checksum="59296752"/>
                </a:ext>
              </a:extLst>
            </a:pPr>
            <a:r>
              <a:rPr lang="zh-CN" altLang="en-US" dirty="0"/>
              <a:t>3、</a:t>
            </a:r>
            <a:r>
              <a:rPr lang="zh-CN" altLang="en-US" b="1" dirty="0"/>
              <a:t>横穿成功率</a:t>
            </a:r>
            <a:r>
              <a:rPr lang="zh-CN" altLang="en-US" dirty="0"/>
              <a:t>：过马路时的成功率结果显示，在以25英里/小时（40公里/小时）的速度产生交通且车辆之间的恒定间隔为3秒的情况下，总体表现最差。Logit模型显示，行人被车辆撞到的概率随着年龄的增长、交通处于最高车速以及恒定的3秒车距而增加。相反，概率随着可接受的穿越车辆间隔和步行速度的增加而降低。</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软件学习</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2273300" y="1430655"/>
            <a:ext cx="8663940" cy="506857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该部分所涉及的相关分析方法及模型：</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）使用</a:t>
            </a:r>
            <a:r>
              <a:rPr lang="zh-CN" altLang="en-US" sz="2000" b="1" dirty="0"/>
              <a:t>描述性统计</a:t>
            </a:r>
            <a:r>
              <a:rPr lang="zh-CN" altLang="en-US" sz="2000" dirty="0"/>
              <a:t>来确定</a:t>
            </a:r>
            <a:r>
              <a:rPr lang="zh-CN" altLang="en-US" sz="2000" dirty="0">
                <a:sym typeface="+mn-ea"/>
              </a:rPr>
              <a:t>接受穿越的间隔</a:t>
            </a:r>
            <a:r>
              <a:rPr lang="zh-CN" altLang="en-US" sz="2000" dirty="0"/>
              <a:t>和步行速度表现的趋势。</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）对穿越前观察的间隙数量、接受穿越的</a:t>
            </a:r>
            <a:r>
              <a:rPr lang="zh-CN" altLang="en-US" sz="2000" dirty="0"/>
              <a:t>间隔以及步行速度的中值进行克鲁斯卡尔-沃利斯检验（</a:t>
            </a:r>
            <a:r>
              <a:rPr lang="zh-CN" altLang="en-US" sz="2000" b="1" dirty="0"/>
              <a:t>Kruskal-Wallis检验</a:t>
            </a:r>
            <a:r>
              <a:rPr lang="zh-CN" altLang="en-US" sz="2000" dirty="0"/>
              <a:t>），以确定与自变量的显著相关性。</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4</a:t>
            </a:r>
            <a:r>
              <a:rPr lang="zh-CN" altLang="en-US" sz="2000" dirty="0"/>
              <a:t>）使用</a:t>
            </a:r>
            <a:r>
              <a:rPr lang="zh-CN" altLang="en-US" sz="2000" b="1" dirty="0"/>
              <a:t>普通最小二乘（OLS）回归模型</a:t>
            </a:r>
            <a:r>
              <a:rPr lang="zh-CN" altLang="en-US" sz="2000" dirty="0"/>
              <a:t>来描述自变量对接受穿越的间隔和步行速度的个体影响。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4</a:t>
            </a:r>
            <a:r>
              <a:rPr lang="zh-CN" altLang="en-US" sz="2000" dirty="0"/>
              <a:t>）开发了一个</a:t>
            </a:r>
            <a:r>
              <a:rPr lang="zh-CN" altLang="en-US" sz="2000" b="1" dirty="0"/>
              <a:t>Logit模型</a:t>
            </a:r>
            <a:r>
              <a:rPr lang="zh-CN" altLang="en-US" sz="2000" dirty="0"/>
              <a:t>，用于根据</a:t>
            </a:r>
            <a:r>
              <a:rPr lang="zh-CN" altLang="en-US" sz="2000" dirty="0">
                <a:sym typeface="+mn-ea"/>
              </a:rPr>
              <a:t>接受穿越的间隔</a:t>
            </a:r>
            <a:r>
              <a:rPr lang="zh-CN" altLang="en-US" sz="2000" dirty="0"/>
              <a:t>和其他自变量来解释参与者过马路时被撞的概率。</a:t>
            </a:r>
            <a:endParaRPr lang="zh-CN" altLang="en-US" sz="2000" dirty="0"/>
          </a:p>
        </p:txBody>
      </p:sp>
      <p:sp>
        <p:nvSpPr>
          <p:cNvPr id="2" name="文本框 1"/>
          <p:cNvSpPr txBox="1"/>
          <p:nvPr/>
        </p:nvSpPr>
        <p:spPr>
          <a:xfrm>
            <a:off x="1947636" y="700008"/>
            <a:ext cx="1864995" cy="460375"/>
          </a:xfrm>
          <a:prstGeom prst="rect">
            <a:avLst/>
          </a:prstGeom>
          <a:noFill/>
        </p:spPr>
        <p:txBody>
          <a:bodyPr wrap="none" rtlCol="0">
            <a:spAutoFit/>
          </a:bodyPr>
          <a:p>
            <a:r>
              <a:rPr lang="en-US" altLang="zh-CN" sz="2400" b="1" dirty="0">
                <a:solidFill>
                  <a:schemeClr val="accent1"/>
                </a:solidFill>
              </a:rPr>
              <a:t>1.3</a:t>
            </a:r>
            <a:r>
              <a:rPr lang="zh-CN" altLang="en-US" sz="2400" b="1" dirty="0">
                <a:solidFill>
                  <a:schemeClr val="accent1"/>
                </a:solidFill>
              </a:rPr>
              <a:t>数据分析</a:t>
            </a:r>
            <a:endParaRPr lang="zh-CN" altLang="en-US" sz="2400" b="1"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软件学习</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864995" cy="460375"/>
          </a:xfrm>
          <a:prstGeom prst="rect">
            <a:avLst/>
          </a:prstGeom>
          <a:noFill/>
        </p:spPr>
        <p:txBody>
          <a:bodyPr wrap="none" rtlCol="0">
            <a:spAutoFit/>
          </a:bodyPr>
          <a:lstStyle/>
          <a:p>
            <a:r>
              <a:rPr lang="en-US" altLang="zh-CN" sz="2400" b="1" dirty="0">
                <a:solidFill>
                  <a:schemeClr val="accent1"/>
                </a:solidFill>
              </a:rPr>
              <a:t>1.4</a:t>
            </a:r>
            <a:r>
              <a:rPr lang="zh-CN" altLang="en-US" sz="2400" b="1" dirty="0">
                <a:solidFill>
                  <a:schemeClr val="accent1"/>
                </a:solidFill>
              </a:rPr>
              <a:t>阅读收获</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4" name="矩形 3"/>
          <p:cNvSpPr/>
          <p:nvPr/>
        </p:nvSpPr>
        <p:spPr>
          <a:xfrm>
            <a:off x="2355215" y="1686560"/>
            <a:ext cx="9337675" cy="42462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522855" y="1876425"/>
            <a:ext cx="8781415" cy="3899535"/>
          </a:xfrm>
          <a:prstGeom prst="rect">
            <a:avLst/>
          </a:prstGeom>
          <a:noFill/>
        </p:spPr>
        <p:txBody>
          <a:bodyPr wrap="square" rtlCol="0">
            <a:noAutofit/>
          </a:bodyPr>
          <a:p>
            <a:pPr indent="508000" algn="just">
              <a:lnSpc>
                <a:spcPct val="150000"/>
              </a:lnSpc>
              <a:buClrTx/>
              <a:buSzTx/>
              <a:buNone/>
              <a:extLst>
                <a:ext uri="{35155182-B16C-46BC-9424-99874614C6A1}">
                  <wpsdc:indentchars xmlns:wpsdc="http://www.wps.cn/officeDocument/2017/drawingmlCustomData" val="200" checksum="282533468"/>
                </a:ext>
              </a:extLst>
            </a:pPr>
            <a:r>
              <a:rPr lang="zh-CN" altLang="en-US" sz="2000" dirty="0"/>
              <a:t>这篇文章是基于</a:t>
            </a:r>
            <a:r>
              <a:rPr lang="en-US" altLang="zh-CN" sz="2000" dirty="0"/>
              <a:t>VR</a:t>
            </a:r>
            <a:r>
              <a:rPr lang="zh-CN" altLang="en-US" sz="2000" dirty="0"/>
              <a:t>实验，研究了行人在街区中间</a:t>
            </a:r>
            <a:r>
              <a:rPr lang="zh-CN" altLang="en-US" sz="2000" dirty="0"/>
              <a:t>横穿城市街道时的行为和表现。通过使用两种不同的车辆速度、单双车道配置以及车辆之间恒定或可变的间隔来分析接受穿越的间隔和步行速度，还分析了影响行</a:t>
            </a:r>
            <a:r>
              <a:rPr lang="zh-CN" altLang="en-US" sz="2000" dirty="0">
                <a:sym typeface="+mn-ea"/>
              </a:rPr>
              <a:t>人</a:t>
            </a:r>
            <a:r>
              <a:rPr lang="zh-CN" altLang="en-US" sz="2000" dirty="0"/>
              <a:t>过马路时被车撞到概率的因素。</a:t>
            </a:r>
            <a:endParaRPr lang="zh-CN" altLang="en-US" sz="2000" dirty="0"/>
          </a:p>
          <a:p>
            <a:pPr indent="508000" algn="just">
              <a:lnSpc>
                <a:spcPct val="150000"/>
              </a:lnSpc>
              <a:buClrTx/>
              <a:buSzTx/>
              <a:buNone/>
              <a:extLst>
                <a:ext uri="{35155182-B16C-46BC-9424-99874614C6A1}">
                  <wpsdc:indentchars xmlns:wpsdc="http://www.wps.cn/officeDocument/2017/drawingmlCustomData" val="200" checksum="282533468"/>
                </a:ext>
              </a:extLst>
            </a:pPr>
            <a:r>
              <a:rPr lang="zh-CN" altLang="en-US" sz="2000" dirty="0"/>
              <a:t>通过本文，了解了其实验场景的设计以及一些影响该场景的因素，对文章中数据分析这部分出现的描述性分析、Kruskal-Wallis检验、</a:t>
            </a:r>
            <a:r>
              <a:rPr lang="zh-CN" altLang="en-US" sz="2000" dirty="0">
                <a:sym typeface="+mn-ea"/>
              </a:rPr>
              <a:t>Logit模型、</a:t>
            </a:r>
            <a:r>
              <a:rPr lang="zh-CN" altLang="en-US" sz="2000" dirty="0"/>
              <a:t>OLS回归模型，以及OLS回归模型中的基础模型（BASE model）和交互模型（INTERACTION model），</a:t>
            </a:r>
            <a:r>
              <a:rPr lang="zh-CN" altLang="en-US" sz="2000" dirty="0"/>
              <a:t>进行了一定的了解。</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02</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42843" y="2687200"/>
              <a:ext cx="1506311" cy="400110"/>
            </a:xfrm>
            <a:prstGeom prst="rect">
              <a:avLst/>
            </a:prstGeom>
            <a:noFill/>
          </p:spPr>
          <p:txBody>
            <a:bodyPr wrap="none" rtlCol="0">
              <a:spAutoFit/>
            </a:bodyPr>
            <a:lstStyle/>
            <a:p>
              <a:pPr algn="ctr"/>
              <a:r>
                <a:rPr lang="en-US" altLang="zh-CN" sz="2000" dirty="0"/>
                <a:t>PART TWO</a:t>
              </a:r>
              <a:endParaRPr lang="zh-CN" altLang="en-US" sz="2000" dirty="0"/>
            </a:p>
          </p:txBody>
        </p:sp>
      </p:grpSp>
      <p:sp>
        <p:nvSpPr>
          <p:cNvPr id="11" name="文本框 10"/>
          <p:cNvSpPr txBox="1"/>
          <p:nvPr/>
        </p:nvSpPr>
        <p:spPr>
          <a:xfrm>
            <a:off x="4480559" y="3586310"/>
            <a:ext cx="3230880" cy="706755"/>
          </a:xfrm>
          <a:prstGeom prst="rect">
            <a:avLst/>
          </a:prstGeom>
          <a:noFill/>
        </p:spPr>
        <p:txBody>
          <a:bodyPr wrap="none" rtlCol="0">
            <a:spAutoFit/>
          </a:bodyPr>
          <a:lstStyle/>
          <a:p>
            <a:pPr algn="ctr"/>
            <a:r>
              <a:rPr lang="zh-CN" altLang="en-US" sz="4000" b="1" dirty="0"/>
              <a:t>软件学习</a:t>
            </a:r>
            <a:r>
              <a:rPr lang="zh-CN" altLang="en-US" sz="4000" b="1" dirty="0"/>
              <a:t>情况</a:t>
            </a:r>
            <a:endParaRPr lang="zh-CN" altLang="en-US" sz="4000" b="1"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11.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20.xml><?xml version="1.0" encoding="utf-8"?>
<p:tagLst xmlns:p="http://schemas.openxmlformats.org/presentationml/2006/main">
  <p:tag name="commondata" val="eyJoZGlkIjoiZGJhZDVmYzE5NzdkZjQ5NjE0YWRhNDlkMmE4YTBkN2EifQ=="/>
</p:tagLst>
</file>

<file path=ppt/tags/tag3.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4.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5.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6.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7.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8.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ags/tag9.xml><?xml version="1.0" encoding="utf-8"?>
<p:tagLst xmlns:p="http://schemas.openxmlformats.org/presentationml/2006/main">
  <p:tag name="KSO_WM_DIAGRAM_VIRTUALLY_FRAME" val="{&quot;height&quot;:242.36425196850396,&quot;left&quot;:357.8602362204723,&quot;top&quot;:185.1859842519685,&quot;width&quot;:287.53275590551186}"/>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1932</Words>
  <Application>WPS 演示</Application>
  <PresentationFormat>宽屏</PresentationFormat>
  <Paragraphs>146</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181</cp:revision>
  <dcterms:created xsi:type="dcterms:W3CDTF">2022-12-24T13:33:00Z</dcterms:created>
  <dcterms:modified xsi:type="dcterms:W3CDTF">2024-05-15T03:14:41Z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D6151E3067B14D9FA75E515584A2EE51_13</vt:lpwstr>
  </property>
  <property fmtid="{D5CDD505-2E9C-101B-9397-08002B2CF9AE}" pid="3" name="KSOProductBuildVer">
    <vt:lpwstr>2052-12.1.0.16910</vt:lpwstr>
  </property>
</Properties>
</file>