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12" r:id="rId5"/>
    <p:sldId id="313" r:id="rId6"/>
    <p:sldId id="284" r:id="rId7"/>
    <p:sldId id="317" r:id="rId8"/>
    <p:sldId id="314" r:id="rId9"/>
    <p:sldId id="285" r:id="rId10"/>
    <p:sldId id="320" r:id="rId11"/>
    <p:sldId id="291" r:id="rId12"/>
    <p:sldId id="287" r:id="rId13"/>
    <p:sldId id="353" r:id="rId14"/>
    <p:sldId id="315" r:id="rId15"/>
    <p:sldId id="388" r:id="rId16"/>
    <p:sldId id="316" r:id="rId17"/>
    <p:sldId id="288" r:id="rId18"/>
    <p:sldId id="290" r:id="rId19"/>
    <p:sldId id="292" r:id="rId20"/>
    <p:sldId id="289" r:id="rId21"/>
    <p:sldId id="286" r:id="rId22"/>
    <p:sldId id="299" r:id="rId23"/>
    <p:sldId id="307" r:id="rId24"/>
    <p:sldId id="387" r:id="rId25"/>
    <p:sldId id="389" r:id="rId26"/>
    <p:sldId id="406" r:id="rId27"/>
    <p:sldId id="323" r:id="rId28"/>
    <p:sldId id="304" r:id="rId29"/>
    <p:sldId id="386" r:id="rId30"/>
    <p:sldId id="318" r:id="rId31"/>
    <p:sldId id="407" r:id="rId32"/>
    <p:sldId id="408" r:id="rId33"/>
    <p:sldId id="329" r:id="rId34"/>
    <p:sldId id="301" r:id="rId35"/>
    <p:sldId id="311" r:id="rId36"/>
  </p:sldIdLst>
  <p:sldSz cx="9144000" cy="5143500" type="screen16x9"/>
  <p:notesSz cx="6858000" cy="9144000"/>
  <p:custDataLst>
    <p:tags r:id="rId40"/>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p:cViewPr varScale="1">
        <p:scale>
          <a:sx n="119" d="100"/>
          <a:sy n="119" d="100"/>
        </p:scale>
        <p:origin x="786" y="96"/>
      </p:cViewPr>
      <p:guideLst>
        <p:guide orient="horz" pos="2190"/>
        <p:guide orient="horz" pos="968"/>
        <p:guide pos="3848"/>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image" Target="../media/image3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45.png"/><Relationship Id="rId1" Type="http://schemas.openxmlformats.org/officeDocument/2006/relationships/image" Target="../media/image44.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53.png"/><Relationship Id="rId1"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5"/>
          <p:cNvSpPr>
            <a:spLocks noChangeArrowheads="1"/>
          </p:cNvSpPr>
          <p:nvPr/>
        </p:nvSpPr>
        <p:spPr bwMode="auto">
          <a:xfrm>
            <a:off x="2007032" y="4278075"/>
            <a:ext cx="5086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汇报人：周智浩</a:t>
            </a:r>
            <a:r>
              <a:rPr lang="en-US" altLang="zh-CN" sz="1200" dirty="0">
                <a:solidFill>
                  <a:schemeClr val="accent1"/>
                </a:solidFill>
                <a:ea typeface="微软雅黑" panose="020B0503020204020204" pitchFamily="34" charset="-122"/>
                <a:sym typeface="Arial" panose="020B0604020202020204" pitchFamily="34" charset="0"/>
              </a:rPr>
              <a:t>    </a:t>
            </a:r>
            <a:r>
              <a:rPr lang="zh-CN" altLang="en-US" sz="1200" dirty="0">
                <a:solidFill>
                  <a:schemeClr val="accent1"/>
                </a:solidFill>
                <a:ea typeface="微软雅黑" panose="020B0503020204020204" pitchFamily="34" charset="-122"/>
                <a:sym typeface="Arial" panose="020B0604020202020204" pitchFamily="34" charset="0"/>
              </a:rPr>
              <a:t>指导老师：叶</a:t>
            </a:r>
            <a:r>
              <a:rPr lang="zh-CN" altLang="en-US" sz="1200" dirty="0">
                <a:solidFill>
                  <a:schemeClr val="accent1"/>
                </a:solidFill>
                <a:ea typeface="微软雅黑" panose="020B0503020204020204" pitchFamily="34" charset="-122"/>
                <a:sym typeface="Arial" panose="020B0604020202020204" pitchFamily="34" charset="0"/>
              </a:rPr>
              <a:t>韫</a:t>
            </a:r>
            <a:endParaRPr lang="zh-CN" altLang="en-US" sz="1200" dirty="0">
              <a:solidFill>
                <a:schemeClr val="accent1"/>
              </a:solidFill>
              <a:ea typeface="微软雅黑" panose="020B0503020204020204" pitchFamily="34" charset="-122"/>
              <a:sym typeface="Arial" panose="020B0604020202020204" pitchFamily="34" charset="0"/>
            </a:endParaRPr>
          </a:p>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学校</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宁波大学    学院</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海运学院      专业</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交通运输</a:t>
            </a:r>
            <a:endParaRPr lang="zh-CN" altLang="en-US" sz="1200" dirty="0">
              <a:solidFill>
                <a:schemeClr val="accent1"/>
              </a:solidFill>
              <a:ea typeface="微软雅黑" panose="020B0503020204020204" pitchFamily="34" charset="-122"/>
              <a:sym typeface="Arial" panose="020B0604020202020204" pitchFamily="34" charset="0"/>
            </a:endParaRPr>
          </a:p>
        </p:txBody>
      </p:sp>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32510" y="2797810"/>
            <a:ext cx="7306310" cy="1480185"/>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202690" y="3021330"/>
            <a:ext cx="6987540" cy="1076325"/>
          </a:xfrm>
          <a:prstGeom prst="rect">
            <a:avLst/>
          </a:prstGeom>
        </p:spPr>
        <p:txBody>
          <a:bodyPr wrap="square">
            <a:spAutoFit/>
          </a:bodyPr>
          <a:lstStyle/>
          <a:p>
            <a:pPr lvl="0" algn="ctr"/>
            <a:r>
              <a:rPr lang="zh-CN" altLang="en-US" sz="1600" b="1" dirty="0">
                <a:solidFill>
                  <a:schemeClr val="accent1"/>
                </a:solidFill>
                <a:ea typeface="微软雅黑" panose="020B0503020204020204" pitchFamily="34" charset="-122"/>
                <a:sym typeface="Arial" panose="020B0604020202020204" pitchFamily="34" charset="0"/>
              </a:rPr>
              <a:t>Decision making of autonomous vehicles in lane change scenarios: </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endParaRPr lang="zh-CN" altLang="en-US" sz="1600" b="1" dirty="0">
              <a:solidFill>
                <a:schemeClr val="accent1"/>
              </a:solidFill>
              <a:ea typeface="微软雅黑" panose="020B0503020204020204" pitchFamily="34" charset="-122"/>
              <a:sym typeface="Arial" panose="020B0604020202020204" pitchFamily="34" charset="0"/>
            </a:endParaRPr>
          </a:p>
          <a:p>
            <a:pPr lvl="0" algn="ctr"/>
            <a:r>
              <a:rPr lang="zh-CN" altLang="en-US" sz="1600" b="1" dirty="0">
                <a:solidFill>
                  <a:schemeClr val="accent1"/>
                </a:solidFill>
                <a:ea typeface="微软雅黑" panose="020B0503020204020204" pitchFamily="34" charset="-122"/>
                <a:sym typeface="Arial" panose="020B0604020202020204" pitchFamily="34" charset="0"/>
              </a:rPr>
              <a:t>自动驾驶车辆在变道场景下的决策制定： 具有风险意识的深度强化学习方法</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endParaRPr lang="zh-CN" altLang="en-US" sz="1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11" grpId="0" uiExpand="1" build="p"/>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57" name="图片 5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11"/>
          <p:cNvSpPr txBox="1"/>
          <p:nvPr/>
        </p:nvSpPr>
        <p:spPr>
          <a:xfrm flipH="1">
            <a:off x="386080" y="838200"/>
            <a:ext cx="8371205" cy="714375"/>
          </a:xfrm>
          <a:prstGeom prst="rect">
            <a:avLst/>
          </a:prstGeom>
          <a:noFill/>
        </p:spPr>
        <p:txBody>
          <a:bodyPr wrap="square" lIns="68615" tIns="34308" rIns="68615" bIns="34308" rtlCol="0">
            <a:spAutoFit/>
          </a:bodyPr>
          <a:p>
            <a:pPr>
              <a:lnSpc>
                <a:spcPct val="150000"/>
              </a:lnSpc>
            </a:pPr>
            <a:r>
              <a:rPr lang="en-US" altLang="zh-CN" sz="1400" dirty="0">
                <a:latin typeface="微软雅黑" panose="020B0503020204020204" pitchFamily="34" charset="-122"/>
                <a:ea typeface="微软雅黑" panose="020B0503020204020204" pitchFamily="34" charset="-122"/>
              </a:rPr>
              <a:t>基于DRL的</a:t>
            </a:r>
            <a:r>
              <a:rPr lang="zh-CN" altLang="en-US" sz="1400" dirty="0">
                <a:latin typeface="微软雅黑" panose="020B0503020204020204" pitchFamily="34" charset="-122"/>
                <a:ea typeface="微软雅黑" panose="020B0503020204020204" pitchFamily="34" charset="-122"/>
              </a:rPr>
              <a:t>驾驶决策：</a:t>
            </a:r>
            <a:r>
              <a:rPr lang="en-US" altLang="zh-CN"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可以在随机环境中行动，通过一系列的步骤选择指令，然后从反馈中学习从而使积累的奖励最大化。这个过程通常被建模为一个马尔可夫决策过程（MDP），它可以写成：</a:t>
            </a:r>
            <a:r>
              <a:rPr lang="en-US" altLang="zh-CN" sz="1400"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392680" y="3201670"/>
            <a:ext cx="591185" cy="603250"/>
          </a:xfrm>
          <a:prstGeom prst="rect">
            <a:avLst/>
          </a:prstGeom>
        </p:spPr>
      </p:pic>
      <p:sp>
        <p:nvSpPr>
          <p:cNvPr id="8" name="文本框 11"/>
          <p:cNvSpPr txBox="1"/>
          <p:nvPr/>
        </p:nvSpPr>
        <p:spPr>
          <a:xfrm flipH="1">
            <a:off x="3157220" y="3284220"/>
            <a:ext cx="1205230" cy="391160"/>
          </a:xfrm>
          <a:prstGeom prst="rect">
            <a:avLst/>
          </a:prstGeom>
          <a:noFill/>
        </p:spPr>
        <p:txBody>
          <a:bodyPr wrap="square" lIns="68615" tIns="34308" rIns="68615" bIns="34308" rtlCol="0">
            <a:spAutoFit/>
          </a:bodyPr>
          <a:p>
            <a:pPr>
              <a:lnSpc>
                <a:spcPct val="150000"/>
              </a:lnSpc>
            </a:pPr>
            <a:r>
              <a:rPr lang="zh-CN" altLang="en-US" sz="1400" dirty="0">
                <a:latin typeface="微软雅黑" panose="020B0503020204020204" pitchFamily="34" charset="-122"/>
                <a:ea typeface="微软雅黑" panose="020B0503020204020204" pitchFamily="34" charset="-122"/>
              </a:rPr>
              <a:t>有限</a:t>
            </a:r>
            <a:r>
              <a:rPr lang="zh-CN" altLang="en-US" sz="1400" dirty="0">
                <a:latin typeface="微软雅黑" panose="020B0503020204020204" pitchFamily="34" charset="-122"/>
                <a:ea typeface="微软雅黑" panose="020B0503020204020204" pitchFamily="34" charset="-122"/>
              </a:rPr>
              <a:t>动作集</a:t>
            </a:r>
            <a:endParaRPr lang="zh-CN" altLang="en-US" sz="14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2303145" y="3850005"/>
            <a:ext cx="541020" cy="550545"/>
          </a:xfrm>
          <a:prstGeom prst="rect">
            <a:avLst/>
          </a:prstGeom>
        </p:spPr>
      </p:pic>
      <p:sp>
        <p:nvSpPr>
          <p:cNvPr id="10" name="文本框 9"/>
          <p:cNvSpPr txBox="1"/>
          <p:nvPr/>
        </p:nvSpPr>
        <p:spPr>
          <a:xfrm>
            <a:off x="3112770" y="3941445"/>
            <a:ext cx="12496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状态转移概率</a:t>
            </a:r>
            <a:endParaRPr lang="zh-CN" altLang="en-US" sz="1400" dirty="0">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4"/>
          <a:stretch>
            <a:fillRect/>
          </a:stretch>
        </p:blipFill>
        <p:spPr>
          <a:xfrm>
            <a:off x="2434590" y="4416425"/>
            <a:ext cx="507365" cy="548640"/>
          </a:xfrm>
          <a:prstGeom prst="rect">
            <a:avLst/>
          </a:prstGeom>
        </p:spPr>
      </p:pic>
      <p:sp>
        <p:nvSpPr>
          <p:cNvPr id="12" name="文本框 11"/>
          <p:cNvSpPr txBox="1"/>
          <p:nvPr/>
        </p:nvSpPr>
        <p:spPr>
          <a:xfrm>
            <a:off x="3157220" y="4551680"/>
            <a:ext cx="8940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奖励</a:t>
            </a:r>
            <a:r>
              <a:rPr lang="zh-CN" altLang="en-US" sz="1400" dirty="0">
                <a:latin typeface="微软雅黑" panose="020B0503020204020204" pitchFamily="34" charset="-122"/>
                <a:ea typeface="微软雅黑" panose="020B0503020204020204" pitchFamily="34" charset="-122"/>
                <a:sym typeface="+mn-ea"/>
              </a:rPr>
              <a:t>空间</a:t>
            </a:r>
            <a:endParaRPr lang="zh-CN" altLang="en-US" sz="1400" dirty="0">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5"/>
          <a:stretch>
            <a:fillRect/>
          </a:stretch>
        </p:blipFill>
        <p:spPr>
          <a:xfrm>
            <a:off x="2434590" y="2616835"/>
            <a:ext cx="474980" cy="547370"/>
          </a:xfrm>
          <a:prstGeom prst="rect">
            <a:avLst/>
          </a:prstGeom>
        </p:spPr>
      </p:pic>
      <p:sp>
        <p:nvSpPr>
          <p:cNvPr id="15" name="文本框 14"/>
          <p:cNvSpPr txBox="1"/>
          <p:nvPr/>
        </p:nvSpPr>
        <p:spPr>
          <a:xfrm>
            <a:off x="3112135" y="2616835"/>
            <a:ext cx="1071880" cy="1060450"/>
          </a:xfrm>
          <a:prstGeom prst="rect">
            <a:avLst/>
          </a:prstGeom>
          <a:noFill/>
        </p:spPr>
        <p:txBody>
          <a:bodyPr wrap="square" rtlCol="0" anchor="t">
            <a:spAutoFit/>
          </a:bodyPr>
          <a:p>
            <a:pPr>
              <a:lnSpc>
                <a:spcPct val="150000"/>
              </a:lnSpc>
            </a:pPr>
            <a:r>
              <a:rPr lang="zh-CN" altLang="en-US" sz="1400" dirty="0">
                <a:latin typeface="微软雅黑" panose="020B0503020204020204" pitchFamily="34" charset="-122"/>
                <a:ea typeface="微软雅黑" panose="020B0503020204020204" pitchFamily="34" charset="-122"/>
                <a:sym typeface="+mn-ea"/>
              </a:rPr>
              <a:t>有限</a:t>
            </a:r>
            <a:r>
              <a:rPr lang="zh-CN" altLang="en-US" sz="1400" dirty="0">
                <a:latin typeface="微软雅黑" panose="020B0503020204020204" pitchFamily="34" charset="-122"/>
                <a:ea typeface="微软雅黑" panose="020B0503020204020204" pitchFamily="34" charset="-122"/>
                <a:sym typeface="+mn-ea"/>
              </a:rPr>
              <a:t>状态集</a:t>
            </a: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endParaRPr lang="zh-CN" altLang="en-US" sz="1400" dirty="0">
              <a:latin typeface="微软雅黑" panose="020B0503020204020204" pitchFamily="34" charset="-122"/>
              <a:ea typeface="微软雅黑" panose="020B0503020204020204" pitchFamily="34" charset="-122"/>
              <a:sym typeface="+mn-ea"/>
            </a:endParaRPr>
          </a:p>
        </p:txBody>
      </p:sp>
      <p:pic>
        <p:nvPicPr>
          <p:cNvPr id="17" name="图片 16"/>
          <p:cNvPicPr>
            <a:picLocks noChangeAspect="1"/>
          </p:cNvPicPr>
          <p:nvPr/>
        </p:nvPicPr>
        <p:blipFill>
          <a:blip r:embed="rId6"/>
          <a:stretch>
            <a:fillRect/>
          </a:stretch>
        </p:blipFill>
        <p:spPr>
          <a:xfrm>
            <a:off x="1557020" y="1626870"/>
            <a:ext cx="3150235" cy="953135"/>
          </a:xfrm>
          <a:prstGeom prst="rect">
            <a:avLst/>
          </a:prstGeom>
        </p:spPr>
      </p:pic>
      <p:sp>
        <p:nvSpPr>
          <p:cNvPr id="40" name="Text Box 104"/>
          <p:cNvSpPr txBox="1">
            <a:spLocks noChangeArrowheads="1"/>
          </p:cNvSpPr>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en-US" altLang="zh-CN" sz="1800" dirty="0">
                <a:latin typeface="微软雅黑" panose="020B0503020204020204" pitchFamily="34" charset="-122"/>
                <a:ea typeface="微软雅黑" panose="020B0503020204020204" pitchFamily="34" charset="-122"/>
                <a:sym typeface="+mn-ea"/>
              </a:rPr>
              <a:t>DRL</a:t>
            </a:r>
            <a:r>
              <a:rPr lang="zh-CN" altLang="en-US" sz="1800" dirty="0">
                <a:latin typeface="微软雅黑" panose="020B0503020204020204" pitchFamily="34" charset="-122"/>
                <a:ea typeface="微软雅黑" panose="020B0503020204020204" pitchFamily="34" charset="-122"/>
                <a:sym typeface="+mn-ea"/>
              </a:rPr>
              <a:t>驾驶决策模型</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寻找目标函数</a:t>
            </a:r>
            <a:endParaRPr lang="en-US" altLang="zh-CN" sz="1800" b="1" i="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16" name="图片 15"/>
          <p:cNvPicPr>
            <a:picLocks noChangeAspect="1"/>
          </p:cNvPicPr>
          <p:nvPr>
            <p:custDataLst>
              <p:tags r:id="rId2"/>
            </p:custDataLst>
          </p:nvPr>
        </p:nvPicPr>
        <p:blipFill>
          <a:blip r:embed="rId3"/>
          <a:stretch>
            <a:fillRect/>
          </a:stretch>
        </p:blipFill>
        <p:spPr>
          <a:xfrm>
            <a:off x="1749425" y="2437130"/>
            <a:ext cx="3974465" cy="1035050"/>
          </a:xfrm>
          <a:prstGeom prst="rect">
            <a:avLst/>
          </a:prstGeom>
        </p:spPr>
      </p:pic>
      <p:pic>
        <p:nvPicPr>
          <p:cNvPr id="18" name="图片 17"/>
          <p:cNvPicPr>
            <a:picLocks noChangeAspect="1"/>
          </p:cNvPicPr>
          <p:nvPr/>
        </p:nvPicPr>
        <p:blipFill>
          <a:blip r:embed="rId4"/>
          <a:stretch>
            <a:fillRect/>
          </a:stretch>
        </p:blipFill>
        <p:spPr>
          <a:xfrm>
            <a:off x="971550" y="1131570"/>
            <a:ext cx="866140" cy="357505"/>
          </a:xfrm>
          <a:prstGeom prst="rect">
            <a:avLst/>
          </a:prstGeom>
        </p:spPr>
      </p:pic>
      <mc:AlternateContent xmlns:mc="http://schemas.openxmlformats.org/markup-compatibility/2006">
        <mc:Choice xmlns:a14="http://schemas.microsoft.com/office/drawing/2010/main" Requires="a14">
          <p:sp>
            <p:nvSpPr>
              <p:cNvPr id="19" name="文本框 18"/>
              <p:cNvSpPr txBox="1"/>
              <p:nvPr/>
            </p:nvSpPr>
            <p:spPr>
              <a:xfrm>
                <a:off x="926465" y="1410970"/>
                <a:ext cx="6688455" cy="1060450"/>
              </a:xfrm>
              <a:prstGeom prst="rect">
                <a:avLst/>
              </a:prstGeom>
              <a:noFill/>
            </p:spPr>
            <p:txBody>
              <a:bodyPr wrap="square" rtlCol="0" anchor="t">
                <a:spAutoFit/>
              </a:bodyPr>
              <a:p>
                <a:pPr algn="l" eaLnBrk="1" latinLnBrk="0" hangingPunct="1">
                  <a:lnSpc>
                    <a:spcPct val="150000"/>
                  </a:lnSpc>
                </a:pPr>
                <a:r>
                  <a:rPr lang="zh-CN" altLang="en-US" sz="1400" dirty="0">
                    <a:latin typeface="微软雅黑" panose="020B0503020204020204" pitchFamily="34" charset="-122"/>
                    <a:ea typeface="微软雅黑" panose="020B0503020204020204" pitchFamily="34" charset="-122"/>
                    <a:sym typeface="+mn-ea"/>
                  </a:rPr>
                  <a:t>一个随机决策</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𝜋</m:t>
                    </m:r>
                  </m:oMath>
                </a14:m>
                <a:r>
                  <a:rPr lang="zh-CN" altLang="en-US" sz="1400" dirty="0">
                    <a:latin typeface="Cambria Math" panose="02040503050406030204" charset="0"/>
                    <a:ea typeface="微软雅黑" panose="020B0503020204020204" pitchFamily="34" charset="-122"/>
                    <a:cs typeface="Cambria Math" panose="02040503050406030204" charset="0"/>
                    <a:sym typeface="+mn-ea"/>
                  </a:rPr>
                  <a:t>在特定环境（</a:t>
                </a:r>
                <a:r>
                  <a:rPr lang="en-US" altLang="zh-CN" sz="1400" dirty="0">
                    <a:latin typeface="Cambria Math" panose="02040503050406030204" charset="0"/>
                    <a:ea typeface="微软雅黑" panose="020B0503020204020204" pitchFamily="34" charset="-122"/>
                    <a:cs typeface="Cambria Math" panose="02040503050406030204" charset="0"/>
                    <a:sym typeface="+mn-ea"/>
                  </a:rPr>
                  <a:t>s</a:t>
                </a:r>
                <a:r>
                  <a:rPr lang="zh-CN" altLang="en-US" sz="1400" dirty="0">
                    <a:latin typeface="Cambria Math" panose="02040503050406030204" charset="0"/>
                    <a:ea typeface="微软雅黑" panose="020B0503020204020204" pitchFamily="34" charset="-122"/>
                    <a:cs typeface="Cambria Math" panose="02040503050406030204" charset="0"/>
                    <a:sym typeface="+mn-ea"/>
                  </a:rPr>
                  <a:t>）中被用于产生一系的列行为（</a:t>
                </a:r>
                <a:r>
                  <a:rPr lang="en-US" altLang="zh-CN" sz="1400" dirty="0">
                    <a:latin typeface="Cambria Math" panose="02040503050406030204" charset="0"/>
                    <a:ea typeface="微软雅黑" panose="020B0503020204020204" pitchFamily="34" charset="-122"/>
                    <a:cs typeface="Cambria Math" panose="02040503050406030204" charset="0"/>
                    <a:sym typeface="+mn-ea"/>
                  </a:rPr>
                  <a:t>a</a:t>
                </a:r>
                <a:r>
                  <a:rPr lang="zh-CN" altLang="en-US" sz="1400" dirty="0">
                    <a:latin typeface="Cambria Math" panose="02040503050406030204" charset="0"/>
                    <a:ea typeface="微软雅黑" panose="020B0503020204020204" pitchFamily="34" charset="-122"/>
                    <a:cs typeface="Cambria Math" panose="02040503050406030204" charset="0"/>
                    <a:sym typeface="+mn-ea"/>
                  </a:rPr>
                  <a:t>），表示从策略π中采取的操作</a:t>
                </a:r>
                <a:r>
                  <a:rPr lang="en-US" altLang="zh-CN" sz="1400" dirty="0">
                    <a:latin typeface="Cambria Math" panose="02040503050406030204" charset="0"/>
                    <a:ea typeface="微软雅黑" panose="020B0503020204020204" pitchFamily="34" charset="-122"/>
                    <a:cs typeface="Cambria Math" panose="02040503050406030204" charset="0"/>
                    <a:sym typeface="+mn-ea"/>
                  </a:rPr>
                  <a:t>a</a:t>
                </a:r>
                <a:r>
                  <a:rPr lang="zh-CN" altLang="en-US" sz="1400" dirty="0">
                    <a:latin typeface="Cambria Math" panose="02040503050406030204" charset="0"/>
                    <a:ea typeface="微软雅黑" panose="020B0503020204020204" pitchFamily="34" charset="-122"/>
                    <a:cs typeface="Cambria Math" panose="02040503050406030204" charset="0"/>
                    <a:sym typeface="+mn-ea"/>
                  </a:rPr>
                  <a:t>的概率</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dirty="0">
                    <a:latin typeface="微软雅黑" panose="020B0503020204020204" pitchFamily="34" charset="-122"/>
                    <a:ea typeface="微软雅黑" panose="020B0503020204020204" pitchFamily="34" charset="-122"/>
                    <a:sym typeface="+mn-ea"/>
                  </a:rPr>
                  <a:t>MDP</a:t>
                </a:r>
                <a:r>
                  <a:rPr lang="zh-CN" altLang="en-US" sz="1400" dirty="0">
                    <a:latin typeface="微软雅黑" panose="020B0503020204020204" pitchFamily="34" charset="-122"/>
                    <a:ea typeface="微软雅黑" panose="020B0503020204020204" pitchFamily="34" charset="-122"/>
                    <a:sym typeface="+mn-ea"/>
                  </a:rPr>
                  <a:t>需要找到一个能使预期的奖励最大化的策略。</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19" name="文本框 18"/>
              <p:cNvSpPr txBox="1">
                <a:spLocks noRot="1" noChangeAspect="1" noMove="1" noResize="1" noEditPoints="1" noAdjustHandles="1" noChangeArrowheads="1" noChangeShapeType="1" noTextEdit="1"/>
              </p:cNvSpPr>
              <p:nvPr/>
            </p:nvSpPr>
            <p:spPr>
              <a:xfrm>
                <a:off x="926465" y="1410970"/>
                <a:ext cx="6688455" cy="1060450"/>
              </a:xfrm>
              <a:prstGeom prst="rect">
                <a:avLst/>
              </a:prstGeom>
              <a:blipFill rotWithShape="1">
                <a:blip r:embed="rId5"/>
                <a:stretch>
                  <a:fillRect/>
                </a:stretch>
              </a:blipFill>
            </p:spPr>
            <p:txBody>
              <a:bodyPr/>
              <a:lstStyle/>
              <a:p>
                <a:r>
                  <a:rPr lang="zh-CN" altLang="en-US">
                    <a:noFill/>
                  </a:rPr>
                  <a:t> </a:t>
                </a:r>
              </a:p>
            </p:txBody>
          </p:sp>
        </mc:Fallback>
      </mc:AlternateContent>
      <p:pic>
        <p:nvPicPr>
          <p:cNvPr id="21" name="图片 20"/>
          <p:cNvPicPr>
            <a:picLocks noChangeAspect="1"/>
          </p:cNvPicPr>
          <p:nvPr/>
        </p:nvPicPr>
        <p:blipFill>
          <a:blip r:embed="rId6"/>
          <a:stretch>
            <a:fillRect/>
          </a:stretch>
        </p:blipFill>
        <p:spPr>
          <a:xfrm>
            <a:off x="2092960" y="3738880"/>
            <a:ext cx="838200" cy="342900"/>
          </a:xfrm>
          <a:prstGeom prst="rect">
            <a:avLst/>
          </a:prstGeom>
        </p:spPr>
      </p:pic>
      <p:sp>
        <p:nvSpPr>
          <p:cNvPr id="22" name="文本框 21"/>
          <p:cNvSpPr txBox="1"/>
          <p:nvPr/>
        </p:nvSpPr>
        <p:spPr>
          <a:xfrm>
            <a:off x="2993390" y="3783965"/>
            <a:ext cx="23164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折现参数，控制奖励</a:t>
            </a:r>
            <a:r>
              <a:rPr lang="zh-CN" altLang="en-US" sz="1400" dirty="0">
                <a:latin typeface="微软雅黑" panose="020B0503020204020204" pitchFamily="34" charset="-122"/>
                <a:ea typeface="微软雅黑" panose="020B0503020204020204" pitchFamily="34" charset="-122"/>
                <a:sym typeface="+mn-ea"/>
              </a:rPr>
              <a:t>的权重</a:t>
            </a:r>
            <a:endParaRPr lang="zh-CN" altLang="en-US" sz="1400" dirty="0">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nvPicPr>
        <p:blipFill>
          <a:blip r:embed="rId7"/>
          <a:stretch>
            <a:fillRect/>
          </a:stretch>
        </p:blipFill>
        <p:spPr>
          <a:xfrm>
            <a:off x="2092960" y="4324350"/>
            <a:ext cx="411480" cy="297180"/>
          </a:xfrm>
          <a:prstGeom prst="rect">
            <a:avLst/>
          </a:prstGeom>
        </p:spPr>
      </p:pic>
      <p:sp>
        <p:nvSpPr>
          <p:cNvPr id="2" name="文本框 1"/>
          <p:cNvSpPr txBox="1"/>
          <p:nvPr/>
        </p:nvSpPr>
        <p:spPr>
          <a:xfrm>
            <a:off x="2633345" y="4337685"/>
            <a:ext cx="2206625"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sym typeface="+mn-ea"/>
              </a:rPr>
              <a:t>t+i</a:t>
            </a:r>
            <a:r>
              <a:rPr lang="zh-CN" altLang="en-US" sz="1400" dirty="0">
                <a:latin typeface="微软雅黑" panose="020B0503020204020204" pitchFamily="34" charset="-122"/>
                <a:ea typeface="微软雅黑" panose="020B0503020204020204" pitchFamily="34" charset="-122"/>
                <a:sym typeface="+mn-ea"/>
              </a:rPr>
              <a:t>这个时间的奖励</a:t>
            </a:r>
            <a:r>
              <a:rPr lang="zh-CN" altLang="en-US" sz="1400" dirty="0">
                <a:latin typeface="微软雅黑" panose="020B0503020204020204" pitchFamily="34" charset="-122"/>
                <a:ea typeface="微软雅黑" panose="020B0503020204020204" pitchFamily="34" charset="-122"/>
                <a:sym typeface="+mn-ea"/>
              </a:rPr>
              <a:t>数值</a:t>
            </a:r>
            <a:endParaRPr lang="zh-CN" altLang="en-US" sz="1400" dirty="0">
              <a:latin typeface="微软雅黑" panose="020B0503020204020204" pitchFamily="34" charset="-122"/>
              <a:ea typeface="微软雅黑" panose="020B0503020204020204" pitchFamily="34" charset="-122"/>
              <a:sym typeface="+mn-ea"/>
            </a:endParaRPr>
          </a:p>
        </p:txBody>
      </p:sp>
      <p:sp>
        <p:nvSpPr>
          <p:cNvPr id="5" name="Text Box 104"/>
          <p:cNvSpPr txBox="1">
            <a:spLocks noChangeArrowheads="1"/>
          </p:cNvSpPr>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en-US" altLang="zh-CN" sz="1800" dirty="0">
                <a:latin typeface="微软雅黑" panose="020B0503020204020204" pitchFamily="34" charset="-122"/>
                <a:ea typeface="微软雅黑" panose="020B0503020204020204" pitchFamily="34" charset="-122"/>
                <a:sym typeface="+mn-ea"/>
              </a:rPr>
              <a:t>DRL</a:t>
            </a:r>
            <a:r>
              <a:rPr lang="zh-CN" altLang="en-US" sz="1800" dirty="0">
                <a:latin typeface="微软雅黑" panose="020B0503020204020204" pitchFamily="34" charset="-122"/>
                <a:ea typeface="微软雅黑" panose="020B0503020204020204" pitchFamily="34" charset="-122"/>
                <a:sym typeface="+mn-ea"/>
              </a:rPr>
              <a:t>驾驶决策模型</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寻找目标函数</a:t>
            </a:r>
            <a:endParaRPr lang="en-US" altLang="zh-CN" sz="1800" b="1" i="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4" name="文本框 23"/>
          <p:cNvSpPr txBox="1"/>
          <p:nvPr/>
        </p:nvSpPr>
        <p:spPr>
          <a:xfrm>
            <a:off x="971550" y="867410"/>
            <a:ext cx="74980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为了解决上述等式并找到最佳决策，引入Q值函数来引导决策的改进同时定义决策本身。</a:t>
            </a:r>
            <a:r>
              <a:rPr lang="en-US" altLang="zh-CN" sz="1400" dirty="0">
                <a:latin typeface="微软雅黑" panose="020B0503020204020204" pitchFamily="34" charset="-122"/>
                <a:ea typeface="微软雅黑" panose="020B0503020204020204" pitchFamily="34" charset="-122"/>
                <a:sym typeface="+mn-ea"/>
              </a:rPr>
              <a:t>	</a:t>
            </a:r>
            <a:endParaRPr lang="en-US" altLang="zh-CN" sz="1400"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791845" y="1401445"/>
            <a:ext cx="4530090" cy="107315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781810" y="2526665"/>
                <a:ext cx="4025265"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在环境</a:t>
                </a:r>
                <a:r>
                  <a:rPr lang="en-US" altLang="zh-CN" sz="1400" dirty="0">
                    <a:latin typeface="微软雅黑" panose="020B0503020204020204" pitchFamily="34" charset="-122"/>
                    <a:ea typeface="微软雅黑" panose="020B0503020204020204" pitchFamily="34" charset="-122"/>
                    <a:sym typeface="+mn-ea"/>
                  </a:rPr>
                  <a:t>s</a:t>
                </a:r>
                <a:r>
                  <a:rPr lang="zh-CN" altLang="en-US" sz="1400" dirty="0">
                    <a:latin typeface="微软雅黑" panose="020B0503020204020204" pitchFamily="34" charset="-122"/>
                    <a:ea typeface="微软雅黑" panose="020B0503020204020204" pitchFamily="34" charset="-122"/>
                    <a:sym typeface="+mn-ea"/>
                  </a:rPr>
                  <a:t>中遵循决策</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𝜋</m:t>
                    </m:r>
                  </m:oMath>
                </a14:m>
                <a:r>
                  <a:rPr lang="zh-CN" altLang="en-US" sz="1400" dirty="0">
                    <a:latin typeface="微软雅黑" panose="020B0503020204020204" pitchFamily="34" charset="-122"/>
                    <a:ea typeface="微软雅黑" panose="020B0503020204020204" pitchFamily="34" charset="-122"/>
                    <a:sym typeface="+mn-ea"/>
                  </a:rPr>
                  <a:t>和采取行动</a:t>
                </a:r>
                <a:r>
                  <a:rPr lang="en-US" altLang="zh-CN" sz="1400" dirty="0">
                    <a:latin typeface="微软雅黑" panose="020B0503020204020204" pitchFamily="34" charset="-122"/>
                    <a:ea typeface="微软雅黑" panose="020B0503020204020204" pitchFamily="34" charset="-122"/>
                    <a:sym typeface="+mn-ea"/>
                  </a:rPr>
                  <a:t>a</a:t>
                </a:r>
                <a:r>
                  <a:rPr lang="zh-CN" altLang="en-US" sz="1400" dirty="0">
                    <a:latin typeface="微软雅黑" panose="020B0503020204020204" pitchFamily="34" charset="-122"/>
                    <a:ea typeface="微软雅黑" panose="020B0503020204020204" pitchFamily="34" charset="-122"/>
                    <a:sym typeface="+mn-ea"/>
                  </a:rPr>
                  <a:t>的</a:t>
                </a:r>
                <a:r>
                  <a:rPr lang="zh-CN" altLang="en-US" sz="1400" dirty="0">
                    <a:latin typeface="微软雅黑" panose="020B0503020204020204" pitchFamily="34" charset="-122"/>
                    <a:ea typeface="微软雅黑" panose="020B0503020204020204" pitchFamily="34" charset="-122"/>
                    <a:sym typeface="+mn-ea"/>
                  </a:rPr>
                  <a:t>期望决策</a:t>
                </a:r>
                <a:r>
                  <a:rPr lang="zh-CN" altLang="en-US" sz="1400" dirty="0">
                    <a:latin typeface="微软雅黑" panose="020B0503020204020204" pitchFamily="34" charset="-122"/>
                    <a:ea typeface="微软雅黑" panose="020B0503020204020204" pitchFamily="34" charset="-122"/>
                    <a:sym typeface="+mn-ea"/>
                  </a:rPr>
                  <a:t>奖励</a:t>
                </a:r>
                <a:endParaRPr lang="zh-CN" altLang="en-US" sz="1400" dirty="0">
                  <a:latin typeface="微软雅黑" panose="020B0503020204020204" pitchFamily="34" charset="-122"/>
                  <a:ea typeface="微软雅黑" panose="020B0503020204020204" pitchFamily="34"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1781810" y="2526665"/>
                <a:ext cx="4025265" cy="306705"/>
              </a:xfrm>
              <a:prstGeom prst="rect">
                <a:avLst/>
              </a:prstGeom>
              <a:blipFill rotWithShape="1">
                <a:blip r:embed="rId3"/>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1077595" y="2474595"/>
            <a:ext cx="704215" cy="37338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971550" y="3235960"/>
                <a:ext cx="6447155"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因此上述等式的问题可以从如何找到最佳策略</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𝜋</m:t>
                    </m:r>
                  </m:oMath>
                </a14:m>
                <a:r>
                  <a:rPr lang="zh-CN" altLang="en-US" sz="1400" dirty="0">
                    <a:latin typeface="微软雅黑" panose="020B0503020204020204" pitchFamily="34" charset="-122"/>
                    <a:ea typeface="微软雅黑" panose="020B0503020204020204" pitchFamily="34" charset="-122"/>
                    <a:sym typeface="+mn-ea"/>
                  </a:rPr>
                  <a:t>转化为如何最大化期望决策奖励</a:t>
                </a:r>
                <a:r>
                  <a:rPr lang="en-US" altLang="zh-CN" sz="1400" dirty="0">
                    <a:latin typeface="微软雅黑" panose="020B0503020204020204" pitchFamily="34" charset="-122"/>
                    <a:ea typeface="微软雅黑" panose="020B0503020204020204" pitchFamily="34" charset="-122"/>
                    <a:sym typeface="+mn-ea"/>
                  </a:rPr>
                  <a:t>q</a:t>
                </a:r>
                <a:endParaRPr lang="en-US" altLang="zh-CN" sz="1400" dirty="0">
                  <a:latin typeface="微软雅黑" panose="020B0503020204020204" pitchFamily="34" charset="-122"/>
                  <a:ea typeface="微软雅黑" panose="020B0503020204020204" pitchFamily="34" charset="-122"/>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971550" y="3235960"/>
                <a:ext cx="6447155" cy="306705"/>
              </a:xfrm>
              <a:prstGeom prst="rect">
                <a:avLst/>
              </a:prstGeom>
              <a:blipFill rotWithShape="1">
                <a:blip r:embed="rId5"/>
                <a:stretch>
                  <a:fillRect/>
                </a:stretch>
              </a:blipFill>
            </p:spPr>
            <p:txBody>
              <a:bodyPr/>
              <a:lstStyle/>
              <a:p>
                <a:r>
                  <a:rPr lang="zh-CN" altLang="en-US">
                    <a:noFill/>
                  </a:rPr>
                  <a:t> </a:t>
                </a:r>
              </a:p>
            </p:txBody>
          </p:sp>
        </mc:Fallback>
      </mc:AlternateContent>
      <p:sp>
        <p:nvSpPr>
          <p:cNvPr id="3" name="Text Box 104"/>
          <p:cNvSpPr txBox="1">
            <a:spLocks noChangeArrowheads="1"/>
          </p:cNvSpPr>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en-US" altLang="zh-CN" sz="1800" dirty="0">
                <a:latin typeface="微软雅黑" panose="020B0503020204020204" pitchFamily="34" charset="-122"/>
                <a:ea typeface="微软雅黑" panose="020B0503020204020204" pitchFamily="34" charset="-122"/>
                <a:sym typeface="+mn-ea"/>
              </a:rPr>
              <a:t>DRL</a:t>
            </a:r>
            <a:r>
              <a:rPr lang="zh-CN" altLang="en-US" sz="1800" dirty="0">
                <a:latin typeface="微软雅黑" panose="020B0503020204020204" pitchFamily="34" charset="-122"/>
                <a:ea typeface="微软雅黑" panose="020B0503020204020204" pitchFamily="34" charset="-122"/>
                <a:sym typeface="+mn-ea"/>
              </a:rPr>
              <a:t>驾驶决策模型</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寻找目标函数</a:t>
            </a:r>
            <a:endParaRPr lang="en-US" altLang="zh-CN" sz="1800" b="1" i="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0" name="文本框 9"/>
          <p:cNvSpPr txBox="1"/>
          <p:nvPr/>
        </p:nvSpPr>
        <p:spPr>
          <a:xfrm>
            <a:off x="71120" y="996950"/>
            <a:ext cx="4669155" cy="3538220"/>
          </a:xfrm>
          <a:prstGeom prst="rect">
            <a:avLst/>
          </a:prstGeom>
          <a:noFill/>
        </p:spPr>
        <p:txBody>
          <a:bodyPr wrap="none" rtlCol="0" anchor="t">
            <a:spAutoFit/>
          </a:bodyPr>
          <a:p>
            <a:pPr algn="l"/>
            <a:r>
              <a:rPr lang="en-US" altLang="zh-CN" sz="1400" dirty="0">
                <a:latin typeface="微软雅黑" panose="020B0503020204020204" pitchFamily="34" charset="-122"/>
                <a:ea typeface="微软雅黑" panose="020B0503020204020204" pitchFamily="34" charset="-122"/>
                <a:sym typeface="+mn-ea"/>
              </a:rPr>
              <a:t>1.Deep Q-network</a:t>
            </a: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sym typeface="+mn-ea"/>
              </a:rPr>
              <a:t>QDN</a:t>
            </a:r>
            <a:r>
              <a:rPr lang="zh-CN" altLang="en-US" sz="1400" dirty="0">
                <a:latin typeface="微软雅黑" panose="020B0503020204020204" pitchFamily="34" charset="-122"/>
                <a:ea typeface="微软雅黑" panose="020B0503020204020204" pitchFamily="34" charset="-122"/>
                <a:sym typeface="+mn-ea"/>
              </a:rPr>
              <a:t>）</a:t>
            </a:r>
            <a:endParaRPr lang="zh-CN" altLang="en-US"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a:p>
            <a:pPr algn="l"/>
            <a:r>
              <a:rPr lang="en-US" altLang="zh-CN" sz="1400" dirty="0">
                <a:latin typeface="微软雅黑" panose="020B0503020204020204" pitchFamily="34" charset="-122"/>
                <a:ea typeface="微软雅黑" panose="020B0503020204020204" pitchFamily="34" charset="-122"/>
                <a:sym typeface="+mn-ea"/>
              </a:rPr>
              <a:t>2.Double deep Q-network (DDQN)</a:t>
            </a:r>
            <a:endParaRPr lang="en-US" altLang="zh-CN"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a:p>
            <a:pPr algn="l"/>
            <a:r>
              <a:rPr lang="en-US" altLang="zh-CN" sz="1400" dirty="0">
                <a:latin typeface="微软雅黑" panose="020B0503020204020204" pitchFamily="34" charset="-122"/>
                <a:ea typeface="微软雅黑" panose="020B0503020204020204" pitchFamily="34" charset="-122"/>
                <a:sym typeface="+mn-ea"/>
              </a:rPr>
              <a:t>3.Dueling deep Q-</a:t>
            </a:r>
            <a:r>
              <a:rPr lang="en-US" altLang="zh-CN" sz="1400" dirty="0">
                <a:latin typeface="微软雅黑" panose="020B0503020204020204" pitchFamily="34" charset="-122"/>
                <a:ea typeface="微软雅黑" panose="020B0503020204020204" pitchFamily="34" charset="-122"/>
                <a:sym typeface="+mn-ea"/>
              </a:rPr>
              <a:t>network(DULDQN)</a:t>
            </a:r>
            <a:endParaRPr lang="en-US" altLang="zh-CN" sz="1400" dirty="0">
              <a:latin typeface="微软雅黑" panose="020B0503020204020204" pitchFamily="34" charset="-122"/>
              <a:ea typeface="微软雅黑" panose="020B0503020204020204" pitchFamily="34" charset="-122"/>
              <a:sym typeface="+mn-ea"/>
            </a:endParaRPr>
          </a:p>
          <a:p>
            <a:pPr algn="l"/>
            <a:endParaRPr lang="en-US" altLang="zh-CN" sz="1400" dirty="0">
              <a:latin typeface="微软雅黑" panose="020B0503020204020204" pitchFamily="34" charset="-122"/>
              <a:ea typeface="微软雅黑" panose="020B0503020204020204" pitchFamily="34" charset="-122"/>
              <a:sym typeface="+mn-ea"/>
            </a:endParaRPr>
          </a:p>
          <a:p>
            <a:pPr algn="l"/>
            <a:endParaRPr lang="en-US" altLang="zh-CN" sz="1400" dirty="0">
              <a:latin typeface="微软雅黑" panose="020B0503020204020204" pitchFamily="34" charset="-122"/>
              <a:ea typeface="微软雅黑" panose="020B0503020204020204" pitchFamily="34" charset="-122"/>
              <a:sym typeface="+mn-ea"/>
            </a:endParaRPr>
          </a:p>
          <a:p>
            <a:pPr algn="l"/>
            <a:endParaRPr lang="en-US" altLang="zh-CN" sz="1400" dirty="0">
              <a:latin typeface="微软雅黑" panose="020B0503020204020204" pitchFamily="34" charset="-122"/>
              <a:ea typeface="微软雅黑" panose="020B0503020204020204" pitchFamily="34" charset="-122"/>
              <a:sym typeface="+mn-ea"/>
            </a:endParaRPr>
          </a:p>
          <a:p>
            <a:pPr algn="l"/>
            <a:endParaRPr lang="en-US" altLang="zh-CN" sz="1400" dirty="0">
              <a:latin typeface="微软雅黑" panose="020B0503020204020204" pitchFamily="34" charset="-122"/>
              <a:ea typeface="微软雅黑" panose="020B0503020204020204" pitchFamily="34" charset="-122"/>
              <a:sym typeface="+mn-ea"/>
            </a:endParaRPr>
          </a:p>
          <a:p>
            <a:pPr algn="l"/>
            <a:r>
              <a:rPr lang="en-US" altLang="zh-CN" sz="1400" dirty="0">
                <a:latin typeface="微软雅黑" panose="020B0503020204020204" pitchFamily="34" charset="-122"/>
                <a:ea typeface="微软雅黑" panose="020B0503020204020204" pitchFamily="34" charset="-122"/>
                <a:sym typeface="+mn-ea"/>
              </a:rPr>
              <a:t>4.Deep Q-network with prioritized replay</a:t>
            </a: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sym typeface="+mn-ea"/>
              </a:rPr>
              <a:t>PRDQN</a:t>
            </a:r>
            <a:r>
              <a:rPr lang="zh-CN" altLang="en-US" sz="1400" dirty="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sym typeface="+mn-ea"/>
            </a:endParaRPr>
          </a:p>
          <a:p>
            <a:pPr algn="l"/>
            <a:endParaRPr lang="en-US" altLang="zh-CN" sz="1400" dirty="0">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4349115" y="96520"/>
            <a:ext cx="3345180" cy="1194435"/>
          </a:xfrm>
          <a:prstGeom prst="rect">
            <a:avLst/>
          </a:prstGeom>
        </p:spPr>
      </p:pic>
      <p:pic>
        <p:nvPicPr>
          <p:cNvPr id="12" name="图片 11"/>
          <p:cNvPicPr>
            <a:picLocks noChangeAspect="1"/>
          </p:cNvPicPr>
          <p:nvPr/>
        </p:nvPicPr>
        <p:blipFill>
          <a:blip r:embed="rId3"/>
          <a:stretch>
            <a:fillRect/>
          </a:stretch>
        </p:blipFill>
        <p:spPr>
          <a:xfrm>
            <a:off x="4437380" y="1447165"/>
            <a:ext cx="3377565" cy="1017270"/>
          </a:xfrm>
          <a:prstGeom prst="rect">
            <a:avLst/>
          </a:prstGeom>
        </p:spPr>
      </p:pic>
      <p:pic>
        <p:nvPicPr>
          <p:cNvPr id="13" name="图片 12"/>
          <p:cNvPicPr>
            <a:picLocks noChangeAspect="1"/>
          </p:cNvPicPr>
          <p:nvPr/>
        </p:nvPicPr>
        <p:blipFill>
          <a:blip r:embed="rId4"/>
          <a:stretch>
            <a:fillRect/>
          </a:stretch>
        </p:blipFill>
        <p:spPr>
          <a:xfrm>
            <a:off x="4436745" y="2616835"/>
            <a:ext cx="4117975" cy="1280160"/>
          </a:xfrm>
          <a:prstGeom prst="rect">
            <a:avLst/>
          </a:prstGeom>
        </p:spPr>
      </p:pic>
      <p:pic>
        <p:nvPicPr>
          <p:cNvPr id="15" name="图片 14"/>
          <p:cNvPicPr>
            <a:picLocks noChangeAspect="1"/>
          </p:cNvPicPr>
          <p:nvPr/>
        </p:nvPicPr>
        <p:blipFill>
          <a:blip r:embed="rId5"/>
          <a:stretch>
            <a:fillRect/>
          </a:stretch>
        </p:blipFill>
        <p:spPr>
          <a:xfrm>
            <a:off x="4706620" y="3832225"/>
            <a:ext cx="3498215" cy="1069340"/>
          </a:xfrm>
          <a:prstGeom prst="rect">
            <a:avLst/>
          </a:prstGeom>
        </p:spPr>
      </p:pic>
      <p:sp>
        <p:nvSpPr>
          <p:cNvPr id="40" name="Text Box 104"/>
          <p:cNvSpPr txBox="1">
            <a:spLocks noChangeArrowheads="1"/>
          </p:cNvSpPr>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en-US" altLang="zh-CN" sz="1800" dirty="0">
                <a:latin typeface="微软雅黑" panose="020B0503020204020204" pitchFamily="34" charset="-122"/>
                <a:ea typeface="微软雅黑" panose="020B0503020204020204" pitchFamily="34" charset="-122"/>
                <a:sym typeface="+mn-ea"/>
              </a:rPr>
              <a:t>DRL</a:t>
            </a:r>
            <a:r>
              <a:rPr lang="zh-CN" altLang="en-US" sz="1800" dirty="0">
                <a:latin typeface="微软雅黑" panose="020B0503020204020204" pitchFamily="34" charset="-122"/>
                <a:ea typeface="微软雅黑" panose="020B0503020204020204" pitchFamily="34" charset="-122"/>
                <a:sym typeface="+mn-ea"/>
              </a:rPr>
              <a:t>驾驶决策模型</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算法</a:t>
            </a:r>
            <a:endParaRPr lang="zh-CN" altLang="en-US" sz="1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395698" y="50533"/>
            <a:ext cx="3690794" cy="461536"/>
          </a:xfrm>
        </p:spPr>
        <p:txBody>
          <a:bodyPr/>
          <a:lstStyle/>
          <a:p>
            <a:r>
              <a:rPr lang="zh-CN" altLang="en-US" dirty="0">
                <a:sym typeface="+mn-ea"/>
              </a:rPr>
              <a:t>研究方法</a:t>
            </a:r>
            <a:r>
              <a:rPr lang="en-US" altLang="zh-CN" dirty="0">
                <a:sym typeface="+mn-ea"/>
              </a:rPr>
              <a:t>	</a:t>
            </a:r>
            <a:endParaRPr lang="en-US" altLang="zh-CN" dirty="0">
              <a:sym typeface="+mn-ea"/>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611505" y="735965"/>
            <a:ext cx="14274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驾驶风险的</a:t>
            </a:r>
            <a:r>
              <a:rPr lang="zh-CN" altLang="en-US" sz="1400" dirty="0">
                <a:latin typeface="微软雅黑" panose="020B0503020204020204" pitchFamily="34" charset="-122"/>
                <a:ea typeface="微软雅黑" panose="020B0503020204020204" pitchFamily="34" charset="-122"/>
                <a:sym typeface="+mn-ea"/>
              </a:rPr>
              <a:t>定义</a:t>
            </a:r>
            <a:endParaRPr lang="zh-CN" altLang="en-US" sz="1400"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396240" y="1085215"/>
            <a:ext cx="4808220" cy="72390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610870" y="2429510"/>
                <a:ext cx="4058920" cy="368300"/>
              </a:xfrm>
              <a:prstGeom prst="rect">
                <a:avLst/>
              </a:prstGeom>
              <a:noFill/>
            </p:spPr>
            <p:txBody>
              <a:bodyPr wrap="square" rtlCol="0" anchor="t">
                <a:spAutoFit/>
              </a:bodyPr>
              <a:p>
                <a:pPr algn="l"/>
                <a14:m>
                  <m:oMath xmlns:m="http://schemas.openxmlformats.org/officeDocument/2006/math">
                    <m:r>
                      <a:rPr lang="en-US" altLang="zh-CN" i="1">
                        <a:latin typeface="Cambria Math" panose="02040503050406030204" charset="0"/>
                        <a:cs typeface="Cambria Math" panose="02040503050406030204" charset="0"/>
                      </a:rPr>
                      <m:t>𝛺</m:t>
                    </m:r>
                  </m:oMath>
                </a14:m>
                <a:r>
                  <a:rPr lang="zh-CN" altLang="en-US">
                    <a:latin typeface="Cambria Math" panose="02040503050406030204" charset="0"/>
                    <a:cs typeface="Cambria Math" panose="02040503050406030204" charset="0"/>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一组风险水平</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指定为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S</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610870" y="2429510"/>
                <a:ext cx="4058920" cy="368300"/>
              </a:xfrm>
              <a:prstGeom prst="rect">
                <a:avLst/>
              </a:prstGeom>
              <a:blipFill rotWithShape="1">
                <a:blip r:embed="rId3"/>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6102350" y="1087755"/>
            <a:ext cx="1973580" cy="655320"/>
          </a:xfrm>
          <a:prstGeom prst="rect">
            <a:avLst/>
          </a:prstGeom>
        </p:spPr>
      </p:pic>
      <mc:AlternateContent xmlns:mc="http://schemas.openxmlformats.org/markup-compatibility/2006">
        <mc:Choice xmlns:a14="http://schemas.microsoft.com/office/drawing/2010/main" Requires="a14">
          <p:sp>
            <p:nvSpPr>
              <p:cNvPr id="30" name="文本框 29"/>
              <p:cNvSpPr txBox="1"/>
              <p:nvPr/>
            </p:nvSpPr>
            <p:spPr>
              <a:xfrm>
                <a:off x="701675" y="3561715"/>
                <a:ext cx="2542540" cy="368300"/>
              </a:xfrm>
              <a:prstGeom prst="rect">
                <a:avLst/>
              </a:prstGeom>
              <a:noFill/>
            </p:spPr>
            <p:txBody>
              <a:bodyPr wrap="square" rtlCol="0" anchor="t">
                <a:spAutoFit/>
              </a:bodyPr>
              <a:p>
                <a:pPr algn="l"/>
                <a14:m>
                  <m:oMath xmlns:m="http://schemas.openxmlformats.org/officeDocument/2006/math">
                    <m:r>
                      <a:rPr lang="en-US" altLang="zh-CN" i="1">
                        <a:latin typeface="Cambria Math" panose="02040503050406030204" charset="0"/>
                        <a:cs typeface="Cambria Math" panose="02040503050406030204" charset="0"/>
                      </a:rPr>
                      <m:t>𝜏</m:t>
                    </m:r>
                  </m:oMath>
                </a14:m>
                <a:r>
                  <a:rPr lang="zh-CN" altLang="en-US">
                    <a:latin typeface="Cambria Math" panose="02040503050406030204" charset="0"/>
                    <a:cs typeface="Cambria Math" panose="02040503050406030204" charset="0"/>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风险级别</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30" name="文本框 29"/>
              <p:cNvSpPr txBox="1">
                <a:spLocks noRot="1" noChangeAspect="1" noMove="1" noResize="1" noEditPoints="1" noAdjustHandles="1" noChangeArrowheads="1" noChangeShapeType="1" noTextEdit="1"/>
              </p:cNvSpPr>
              <p:nvPr/>
            </p:nvSpPr>
            <p:spPr>
              <a:xfrm>
                <a:off x="701675" y="3561715"/>
                <a:ext cx="2542540" cy="368300"/>
              </a:xfrm>
              <a:prstGeom prst="rect">
                <a:avLst/>
              </a:prstGeom>
              <a:blipFill rotWithShape="1">
                <a:blip r:embed="rId5"/>
                <a:stretch>
                  <a:fillRect/>
                </a:stretch>
              </a:blipFill>
            </p:spPr>
            <p:txBody>
              <a:bodyPr/>
              <a:lstStyle/>
              <a:p>
                <a:r>
                  <a:rPr lang="zh-CN" altLang="en-US">
                    <a:noFill/>
                  </a:rPr>
                  <a:t> </a:t>
                </a:r>
              </a:p>
            </p:txBody>
          </p:sp>
        </mc:Fallback>
      </mc:AlternateContent>
      <p:sp>
        <p:nvSpPr>
          <p:cNvPr id="32" name="文本占位符 31"/>
          <p:cNvSpPr/>
          <p:nvPr>
            <p:ph type="body" sz="quarter" idx="11"/>
          </p:nvPr>
        </p:nvSpPr>
        <p:spPr/>
        <p:txBody>
          <a:bodyPr/>
          <a:p>
            <a:endParaRPr lang="zh-CN" altLang="en-US"/>
          </a:p>
        </p:txBody>
      </p:sp>
      <p:sp>
        <p:nvSpPr>
          <p:cNvPr id="6" name="文本框 5"/>
          <p:cNvSpPr txBox="1"/>
          <p:nvPr/>
        </p:nvSpPr>
        <p:spPr>
          <a:xfrm>
            <a:off x="1961515" y="19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定义驾驶风险</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1" name="文本框 30"/>
          <p:cNvSpPr txBox="1"/>
          <p:nvPr/>
        </p:nvSpPr>
        <p:spPr>
          <a:xfrm>
            <a:off x="386715" y="591820"/>
            <a:ext cx="8756650" cy="1060450"/>
          </a:xfrm>
          <a:prstGeom prst="rect">
            <a:avLst/>
          </a:prstGeom>
          <a:noFill/>
        </p:spPr>
        <p:txBody>
          <a:bodyPr wrap="square" rtlCol="0" anchor="t">
            <a:spAutoFit/>
          </a:bodyPr>
          <a:p>
            <a:pPr algn="l" eaLnBrk="1" latinLnBrk="0" hangingPunct="1">
              <a:lnSpc>
                <a:spcPct val="150000"/>
              </a:lnSpc>
            </a:pPr>
            <a:r>
              <a:rPr lang="zh-CN" altLang="en-US" sz="1400" dirty="0">
                <a:latin typeface="微软雅黑" panose="020B0503020204020204" pitchFamily="34" charset="-122"/>
                <a:ea typeface="微软雅黑" panose="020B0503020204020204" pitchFamily="34" charset="-122"/>
                <a:sym typeface="+mn-ea"/>
              </a:rPr>
              <a:t>为了对非确定性理论风险进行建模，需要考虑相对位置</a:t>
            </a:r>
            <a:r>
              <a:rPr lang="en-US" altLang="zh-CN" sz="1400" dirty="0">
                <a:latin typeface="微软雅黑" panose="020B0503020204020204" pitchFamily="34" charset="-122"/>
                <a:ea typeface="微软雅黑" panose="020B0503020204020204" pitchFamily="34" charset="-122"/>
                <a:sym typeface="+mn-ea"/>
              </a:rPr>
              <a:t>d</a:t>
            </a:r>
            <a:r>
              <a:rPr lang="zh-CN" altLang="en-US" sz="1400" dirty="0">
                <a:latin typeface="微软雅黑" panose="020B0503020204020204" pitchFamily="34" charset="-122"/>
                <a:ea typeface="微软雅黑" panose="020B0503020204020204" pitchFamily="34" charset="-122"/>
                <a:sym typeface="+mn-ea"/>
              </a:rPr>
              <a:t>和不确定因素σ，并使用基于安全指标的分布来计算不同风险水平下的条件概率。</a:t>
            </a:r>
            <a:r>
              <a:rPr lang="zh-CN" altLang="en-US" sz="1400" dirty="0">
                <a:latin typeface="微软雅黑" panose="020B0503020204020204" pitchFamily="34" charset="-122"/>
                <a:ea typeface="微软雅黑" panose="020B0503020204020204" pitchFamily="34" charset="-122"/>
                <a:sym typeface="+mn-ea"/>
              </a:rPr>
              <a:t>使用相对位置d的基于安全指标的分布计算如下</a:t>
            </a:r>
            <a:endParaRPr lang="zh-CN" altLang="en-US" sz="1400" dirty="0">
              <a:latin typeface="微软雅黑" panose="020B0503020204020204" pitchFamily="34" charset="-122"/>
              <a:ea typeface="微软雅黑" panose="020B0503020204020204" pitchFamily="34" charset="-122"/>
            </a:endParaRPr>
          </a:p>
          <a:p>
            <a:pPr algn="l" eaLnBrk="1" latinLnBrk="0" hangingPunct="1">
              <a:lnSpc>
                <a:spcPct val="150000"/>
              </a:lnSpc>
            </a:pPr>
            <a:endParaRPr lang="zh-CN" altLang="en-US" sz="1400"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7" name="文本框 6"/>
              <p:cNvSpPr txBox="1"/>
              <p:nvPr/>
            </p:nvSpPr>
            <p:spPr>
              <a:xfrm>
                <a:off x="3986466" y="2707259"/>
                <a:ext cx="3632835" cy="368300"/>
              </a:xfrm>
              <a:prstGeom prst="rect">
                <a:avLst/>
              </a:prstGeom>
              <a:noFill/>
            </p:spPr>
            <p:txBody>
              <a:bodyPr wrap="none" rtlCol="0" anchor="t">
                <a:spAutoFit/>
              </a:bodyPr>
              <a:p>
                <a:pPr algn="l"/>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𝐷</m:t>
                        </m:r>
                      </m:sub>
                    </m:sSub>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𝑆</m:t>
                        </m:r>
                      </m:sub>
                    </m:sSub>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𝐴</m:t>
                        </m:r>
                      </m:sub>
                    </m:sSub>
                  </m:oMath>
                </a14:m>
                <a:r>
                  <a:rPr lang="zh-CN" altLang="en-US">
                    <a:latin typeface="Cambria Math" panose="02040503050406030204" charset="0"/>
                    <a:cs typeface="Cambria Math" panose="02040503050406030204" charset="0"/>
                  </a:rPr>
                  <a:t>：</a:t>
                </a:r>
                <a:r>
                  <a:rPr lang="zh-CN" altLang="en-US" sz="1600">
                    <a:latin typeface="Cambria Math" panose="02040503050406030204" charset="0"/>
                    <a:cs typeface="Cambria Math" panose="02040503050406030204" charset="0"/>
                  </a:rPr>
                  <a:t>驾驶风险评估的预阈值</a:t>
                </a:r>
                <a:endParaRPr lang="zh-CN" altLang="en-US" sz="160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3986466" y="2707259"/>
                <a:ext cx="3632835" cy="368300"/>
              </a:xfrm>
              <a:prstGeom prst="rect">
                <a:avLst/>
              </a:prstGeom>
              <a:blipFill rotWithShape="1">
                <a:blip r:embed="rId2"/>
                <a:stretch>
                  <a:fillRect l="-16" t="-69" r="16" b="69"/>
                </a:stretch>
              </a:blipFill>
            </p:spPr>
            <p:txBody>
              <a:bodyPr/>
              <a:lstStyle/>
              <a:p>
                <a:r>
                  <a:rPr lang="zh-CN" altLang="en-US">
                    <a:noFill/>
                  </a:rPr>
                  <a:t> </a:t>
                </a:r>
              </a:p>
            </p:txBody>
          </p:sp>
        </mc:Fallback>
      </mc:AlternateContent>
      <p:pic>
        <p:nvPicPr>
          <p:cNvPr id="12" name="图片 11"/>
          <p:cNvPicPr>
            <a:picLocks noChangeAspect="1"/>
          </p:cNvPicPr>
          <p:nvPr/>
        </p:nvPicPr>
        <p:blipFill>
          <a:blip r:embed="rId3"/>
          <a:stretch>
            <a:fillRect/>
          </a:stretch>
        </p:blipFill>
        <p:spPr>
          <a:xfrm>
            <a:off x="115570" y="1536700"/>
            <a:ext cx="3691255" cy="3275330"/>
          </a:xfrm>
          <a:prstGeom prst="rect">
            <a:avLst/>
          </a:prstGeom>
        </p:spPr>
      </p:pic>
      <p:pic>
        <p:nvPicPr>
          <p:cNvPr id="13" name="图片 12"/>
          <p:cNvPicPr>
            <a:picLocks noChangeAspect="1"/>
          </p:cNvPicPr>
          <p:nvPr/>
        </p:nvPicPr>
        <p:blipFill>
          <a:blip r:embed="rId4"/>
          <a:stretch>
            <a:fillRect/>
          </a:stretch>
        </p:blipFill>
        <p:spPr>
          <a:xfrm>
            <a:off x="3896995" y="1671955"/>
            <a:ext cx="2712720" cy="937260"/>
          </a:xfrm>
          <a:prstGeom prst="rect">
            <a:avLst/>
          </a:prstGeom>
        </p:spPr>
      </p:pic>
      <p:sp>
        <p:nvSpPr>
          <p:cNvPr id="6" name="文本框 5"/>
          <p:cNvSpPr txBox="1"/>
          <p:nvPr/>
        </p:nvSpPr>
        <p:spPr>
          <a:xfrm>
            <a:off x="1961515" y="19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定义驾驶风险</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5"/>
          <a:stretch>
            <a:fillRect/>
          </a:stretch>
        </p:blipFill>
        <p:spPr>
          <a:xfrm>
            <a:off x="3625215" y="3591560"/>
            <a:ext cx="5196840" cy="1367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6"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611505" y="1086485"/>
                <a:ext cx="5193030" cy="368300"/>
              </a:xfrm>
              <a:prstGeom prst="rect">
                <a:avLst/>
              </a:prstGeom>
              <a:noFill/>
            </p:spPr>
            <p:txBody>
              <a:bodyPr wrap="square" rtlCol="0" anchor="t">
                <a:spAutoFit/>
              </a:bodyPr>
              <a:p>
                <a:r>
                  <a:rPr lang="zh-CN" altLang="en-US"/>
                  <a:t>利用贝叶斯理论，特定风险水平</a:t>
                </a:r>
                <a14:m>
                  <m:oMath xmlns:m="http://schemas.openxmlformats.org/officeDocument/2006/math">
                    <m:r>
                      <m:rPr>
                        <m:sty m:val="p"/>
                      </m:rPr>
                      <a:rPr lang="en-US" altLang="zh-CN">
                        <a:latin typeface="Cambria Math" panose="02040503050406030204" charset="0"/>
                        <a:cs typeface="Cambria Math" panose="02040503050406030204" charset="0"/>
                      </a:rPr>
                      <m:t>τ</m:t>
                    </m:r>
                  </m:oMath>
                </a14:m>
                <a:r>
                  <a:rPr lang="zh-CN" altLang="en-US"/>
                  <a:t>的后验概率为</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611505" y="1086485"/>
                <a:ext cx="5193030" cy="368300"/>
              </a:xfrm>
              <a:prstGeom prst="rect">
                <a:avLst/>
              </a:prstGeom>
              <a:blipFill rotWithShape="1">
                <a:blip r:embed="rId2"/>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701675" y="1716405"/>
            <a:ext cx="3352800" cy="960120"/>
          </a:xfrm>
          <a:prstGeom prst="rect">
            <a:avLst/>
          </a:prstGeom>
        </p:spPr>
      </p:pic>
      <p:pic>
        <p:nvPicPr>
          <p:cNvPr id="4" name="图片 3"/>
          <p:cNvPicPr>
            <a:picLocks noChangeAspect="1"/>
          </p:cNvPicPr>
          <p:nvPr/>
        </p:nvPicPr>
        <p:blipFill>
          <a:blip r:embed="rId4"/>
          <a:stretch>
            <a:fillRect/>
          </a:stretch>
        </p:blipFill>
        <p:spPr>
          <a:xfrm>
            <a:off x="926465" y="2841625"/>
            <a:ext cx="598170" cy="304800"/>
          </a:xfrm>
          <a:prstGeom prst="rect">
            <a:avLst/>
          </a:prstGeom>
        </p:spPr>
      </p:pic>
      <p:sp>
        <p:nvSpPr>
          <p:cNvPr id="7" name="文本框 6"/>
          <p:cNvSpPr txBox="1"/>
          <p:nvPr/>
        </p:nvSpPr>
        <p:spPr>
          <a:xfrm>
            <a:off x="1556956" y="2840609"/>
            <a:ext cx="3141345" cy="306705"/>
          </a:xfrm>
          <a:prstGeom prst="rect">
            <a:avLst/>
          </a:prstGeom>
          <a:noFill/>
        </p:spPr>
        <p:txBody>
          <a:bodyPr wrap="none" rtlCol="0" anchor="t">
            <a:spAutoFit/>
          </a:bodyPr>
          <a:p>
            <a:pPr algn="l"/>
            <a:r>
              <a:rPr lang="zh-CN" altLang="en-US" sz="1400">
                <a:latin typeface="微软雅黑" panose="020B0503020204020204" pitchFamily="34" charset="-122"/>
                <a:ea typeface="微软雅黑" panose="020B0503020204020204" pitchFamily="34" charset="-122"/>
                <a:cs typeface="Cambria Math" panose="02040503050406030204" charset="0"/>
              </a:rPr>
              <a:t>给定距离</a:t>
            </a:r>
            <a:r>
              <a:rPr lang="en-US" altLang="zh-CN" sz="1400">
                <a:latin typeface="微软雅黑" panose="020B0503020204020204" pitchFamily="34" charset="-122"/>
                <a:ea typeface="微软雅黑" panose="020B0503020204020204" pitchFamily="34" charset="-122"/>
                <a:cs typeface="Cambria Math" panose="02040503050406030204" charset="0"/>
              </a:rPr>
              <a:t>d</a:t>
            </a:r>
            <a:r>
              <a:rPr lang="zh-CN" altLang="en-US" sz="1400">
                <a:latin typeface="微软雅黑" panose="020B0503020204020204" pitchFamily="34" charset="-122"/>
                <a:ea typeface="微软雅黑" panose="020B0503020204020204" pitchFamily="34" charset="-122"/>
                <a:cs typeface="Cambria Math" panose="02040503050406030204" charset="0"/>
              </a:rPr>
              <a:t>条件下特定风险水平的</a:t>
            </a:r>
            <a:r>
              <a:rPr lang="zh-CN" altLang="en-US" sz="1400">
                <a:latin typeface="微软雅黑" panose="020B0503020204020204" pitchFamily="34" charset="-122"/>
                <a:ea typeface="微软雅黑" panose="020B0503020204020204" pitchFamily="34" charset="-122"/>
                <a:cs typeface="Cambria Math" panose="02040503050406030204" charset="0"/>
              </a:rPr>
              <a:t>概率</a:t>
            </a:r>
            <a:endParaRPr lang="zh-CN" altLang="en-US" sz="1400">
              <a:latin typeface="微软雅黑" panose="020B0503020204020204" pitchFamily="34" charset="-122"/>
              <a:ea typeface="微软雅黑" panose="020B0503020204020204" pitchFamily="34" charset="-122"/>
              <a:cs typeface="Cambria Math" panose="02040503050406030204" charset="0"/>
            </a:endParaRPr>
          </a:p>
        </p:txBody>
      </p:sp>
      <p:pic>
        <p:nvPicPr>
          <p:cNvPr id="5" name="图片 4"/>
          <p:cNvPicPr>
            <a:picLocks noChangeAspect="1"/>
          </p:cNvPicPr>
          <p:nvPr/>
        </p:nvPicPr>
        <p:blipFill>
          <a:blip r:embed="rId5"/>
          <a:stretch>
            <a:fillRect/>
          </a:stretch>
        </p:blipFill>
        <p:spPr>
          <a:xfrm>
            <a:off x="926465" y="3427095"/>
            <a:ext cx="672465" cy="356235"/>
          </a:xfrm>
          <a:prstGeom prst="rect">
            <a:avLst/>
          </a:prstGeom>
        </p:spPr>
      </p:pic>
      <p:sp>
        <p:nvSpPr>
          <p:cNvPr id="8" name="文本框 7"/>
          <p:cNvSpPr txBox="1"/>
          <p:nvPr/>
        </p:nvSpPr>
        <p:spPr>
          <a:xfrm>
            <a:off x="1646491" y="3452114"/>
            <a:ext cx="894080" cy="306705"/>
          </a:xfrm>
          <a:prstGeom prst="rect">
            <a:avLst/>
          </a:prstGeom>
          <a:noFill/>
        </p:spPr>
        <p:txBody>
          <a:bodyPr wrap="none" rtlCol="0" anchor="t">
            <a:spAutoFit/>
          </a:bodyPr>
          <a:p>
            <a:pPr algn="l"/>
            <a:r>
              <a:rPr lang="zh-CN" altLang="en-US" sz="1400">
                <a:latin typeface="微软雅黑" panose="020B0503020204020204" pitchFamily="34" charset="-122"/>
                <a:ea typeface="微软雅黑" panose="020B0503020204020204" pitchFamily="34" charset="-122"/>
                <a:cs typeface="Cambria Math" panose="02040503050406030204" charset="0"/>
              </a:rPr>
              <a:t>条件概率</a:t>
            </a:r>
            <a:endParaRPr lang="zh-CN" altLang="en-US" sz="1400">
              <a:latin typeface="微软雅黑" panose="020B0503020204020204" pitchFamily="34" charset="-122"/>
              <a:ea typeface="微软雅黑" panose="020B0503020204020204" pitchFamily="34" charset="-122"/>
              <a:cs typeface="Cambria Math" panose="02040503050406030204" charset="0"/>
            </a:endParaRPr>
          </a:p>
        </p:txBody>
      </p:sp>
      <p:pic>
        <p:nvPicPr>
          <p:cNvPr id="9" name="图片 8"/>
          <p:cNvPicPr>
            <a:picLocks noChangeAspect="1"/>
          </p:cNvPicPr>
          <p:nvPr/>
        </p:nvPicPr>
        <p:blipFill>
          <a:blip r:embed="rId6"/>
          <a:stretch>
            <a:fillRect/>
          </a:stretch>
        </p:blipFill>
        <p:spPr>
          <a:xfrm>
            <a:off x="971550" y="4063365"/>
            <a:ext cx="410845" cy="330200"/>
          </a:xfrm>
          <a:prstGeom prst="rect">
            <a:avLst/>
          </a:prstGeom>
        </p:spPr>
      </p:pic>
      <p:sp>
        <p:nvSpPr>
          <p:cNvPr id="11" name="文本框 10"/>
          <p:cNvSpPr txBox="1"/>
          <p:nvPr/>
        </p:nvSpPr>
        <p:spPr>
          <a:xfrm>
            <a:off x="1601406" y="4057269"/>
            <a:ext cx="6939280" cy="306705"/>
          </a:xfrm>
          <a:prstGeom prst="rect">
            <a:avLst/>
          </a:prstGeom>
          <a:noFill/>
        </p:spPr>
        <p:txBody>
          <a:bodyPr wrap="none" rtlCol="0" anchor="t">
            <a:spAutoFit/>
          </a:bodyPr>
          <a:p>
            <a:pPr algn="l"/>
            <a:r>
              <a:rPr lang="zh-CN" altLang="en-US" sz="1400">
                <a:latin typeface="微软雅黑" panose="020B0503020204020204" pitchFamily="34" charset="-122"/>
                <a:ea typeface="微软雅黑" panose="020B0503020204020204" pitchFamily="34" charset="-122"/>
                <a:cs typeface="Cambria Math" panose="02040503050406030204" charset="0"/>
              </a:rPr>
              <a:t>每个风险水平的</a:t>
            </a:r>
            <a:r>
              <a:rPr lang="zh-CN" altLang="en-US" sz="1400">
                <a:latin typeface="微软雅黑" panose="020B0503020204020204" pitchFamily="34" charset="-122"/>
                <a:ea typeface="微软雅黑" panose="020B0503020204020204" pitchFamily="34" charset="-122"/>
                <a:cs typeface="Cambria Math" panose="02040503050406030204" charset="0"/>
              </a:rPr>
              <a:t>先验概率，在本研究中，假设不同的风险水平具有相同的约束先验概率</a:t>
            </a:r>
            <a:endParaRPr lang="zh-CN" altLang="en-US" sz="1400">
              <a:latin typeface="微软雅黑" panose="020B0503020204020204" pitchFamily="34" charset="-122"/>
              <a:ea typeface="微软雅黑" panose="020B0503020204020204" pitchFamily="34" charset="-122"/>
              <a:cs typeface="Cambria Math" panose="02040503050406030204" charset="0"/>
            </a:endParaRPr>
          </a:p>
        </p:txBody>
      </p:sp>
      <p:sp>
        <p:nvSpPr>
          <p:cNvPr id="6" name="文本框 5"/>
          <p:cNvSpPr txBox="1"/>
          <p:nvPr/>
        </p:nvSpPr>
        <p:spPr>
          <a:xfrm>
            <a:off x="1961515" y="19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定义驾驶风险</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9"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sp>
        <p:nvSpPr>
          <p:cNvPr id="7" name="文本框 6"/>
          <p:cNvSpPr txBox="1"/>
          <p:nvPr/>
        </p:nvSpPr>
        <p:spPr>
          <a:xfrm>
            <a:off x="431165" y="861695"/>
            <a:ext cx="8325485" cy="1060450"/>
          </a:xfrm>
          <a:prstGeom prst="rect">
            <a:avLst/>
          </a:prstGeom>
          <a:noFill/>
        </p:spPr>
        <p:txBody>
          <a:bodyPr wrap="square" rtlCol="0" anchor="t">
            <a:spAutoFit/>
          </a:bodyPr>
          <a:p>
            <a:pPr algn="l" eaLnBrk="1" latinLnBrk="0" hangingPunct="1">
              <a:lnSpc>
                <a:spcPct val="150000"/>
              </a:lnSpc>
            </a:pPr>
            <a:r>
              <a:rPr sz="1400">
                <a:latin typeface="微软雅黑" panose="020B0503020204020204" pitchFamily="34" charset="-122"/>
                <a:ea typeface="微软雅黑" panose="020B0503020204020204" pitchFamily="34" charset="-122"/>
                <a:cs typeface="Cambria Math" panose="02040503050406030204" charset="0"/>
              </a:rPr>
              <a:t>为了找到一种安全驾驶风险最小的</a:t>
            </a:r>
            <a:r>
              <a:rPr lang="zh-CN" sz="1400">
                <a:latin typeface="微软雅黑" panose="020B0503020204020204" pitchFamily="34" charset="-122"/>
                <a:ea typeface="微软雅黑" panose="020B0503020204020204" pitchFamily="34" charset="-122"/>
                <a:cs typeface="Cambria Math" panose="02040503050406030204" charset="0"/>
              </a:rPr>
              <a:t>驾驶</a:t>
            </a:r>
            <a:r>
              <a:rPr sz="1400">
                <a:latin typeface="微软雅黑" panose="020B0503020204020204" pitchFamily="34" charset="-122"/>
                <a:ea typeface="微软雅黑" panose="020B0503020204020204" pitchFamily="34" charset="-122"/>
                <a:cs typeface="Cambria Math" panose="02040503050406030204" charset="0"/>
              </a:rPr>
              <a:t>策略，</a:t>
            </a:r>
            <a:r>
              <a:rPr lang="zh-CN" sz="1400">
                <a:latin typeface="微软雅黑" panose="020B0503020204020204" pitchFamily="34" charset="-122"/>
                <a:ea typeface="微软雅黑" panose="020B0503020204020204" pitchFamily="34" charset="-122"/>
                <a:cs typeface="Cambria Math" panose="02040503050406030204" charset="0"/>
              </a:rPr>
              <a:t>需要将</a:t>
            </a:r>
            <a:r>
              <a:rPr sz="1400">
                <a:latin typeface="微软雅黑" panose="020B0503020204020204" pitchFamily="34" charset="-122"/>
                <a:ea typeface="微软雅黑" panose="020B0503020204020204" pitchFamily="34" charset="-122"/>
                <a:cs typeface="Cambria Math" panose="02040503050406030204" charset="0"/>
              </a:rPr>
              <a:t>风险评估结果引入基于DRL的方法。</a:t>
            </a:r>
            <a:r>
              <a:rPr lang="zh-CN" sz="1400">
                <a:latin typeface="微软雅黑" panose="020B0503020204020204" pitchFamily="34" charset="-122"/>
                <a:ea typeface="微软雅黑" panose="020B0503020204020204" pitchFamily="34" charset="-122"/>
                <a:cs typeface="Cambria Math" panose="02040503050406030204" charset="0"/>
              </a:rPr>
              <a:t>由于上述的特定风险水平τ是离散的，不能直接引入</a:t>
            </a:r>
            <a:r>
              <a:rPr lang="en-US" altLang="zh-CN" sz="1400">
                <a:latin typeface="微软雅黑" panose="020B0503020204020204" pitchFamily="34" charset="-122"/>
                <a:ea typeface="微软雅黑" panose="020B0503020204020204" pitchFamily="34" charset="-122"/>
                <a:cs typeface="Cambria Math" panose="02040503050406030204" charset="0"/>
              </a:rPr>
              <a:t>DRL</a:t>
            </a:r>
            <a:r>
              <a:rPr lang="zh-CN" altLang="en-US" sz="1400">
                <a:latin typeface="微软雅黑" panose="020B0503020204020204" pitchFamily="34" charset="-122"/>
                <a:ea typeface="微软雅黑" panose="020B0503020204020204" pitchFamily="34" charset="-122"/>
                <a:cs typeface="Cambria Math" panose="02040503050406030204" charset="0"/>
              </a:rPr>
              <a:t>方法。为解决这个问题，需要定义一个连续的风险系数来表示</a:t>
            </a:r>
            <a:r>
              <a:rPr lang="zh-CN" altLang="en-US" sz="1400">
                <a:latin typeface="微软雅黑" panose="020B0503020204020204" pitchFamily="34" charset="-122"/>
                <a:ea typeface="微软雅黑" panose="020B0503020204020204" pitchFamily="34" charset="-122"/>
                <a:cs typeface="Cambria Math" panose="02040503050406030204" charset="0"/>
              </a:rPr>
              <a:t>风险水平。</a:t>
            </a:r>
            <a:endParaRPr lang="zh-CN" altLang="en-US" sz="1400">
              <a:latin typeface="微软雅黑" panose="020B0503020204020204" pitchFamily="34" charset="-122"/>
              <a:ea typeface="微软雅黑" panose="020B0503020204020204" pitchFamily="34" charset="-122"/>
              <a:cs typeface="Cambria Math" panose="02040503050406030204" charset="0"/>
            </a:endParaRPr>
          </a:p>
        </p:txBody>
      </p:sp>
      <p:pic>
        <p:nvPicPr>
          <p:cNvPr id="3" name="图片 2"/>
          <p:cNvPicPr>
            <a:picLocks noChangeAspect="1"/>
          </p:cNvPicPr>
          <p:nvPr/>
        </p:nvPicPr>
        <p:blipFill>
          <a:blip r:embed="rId1"/>
          <a:stretch>
            <a:fillRect/>
          </a:stretch>
        </p:blipFill>
        <p:spPr>
          <a:xfrm>
            <a:off x="476250" y="1986915"/>
            <a:ext cx="5081270" cy="1087120"/>
          </a:xfrm>
          <a:prstGeom prst="rect">
            <a:avLst/>
          </a:prstGeom>
        </p:spPr>
      </p:pic>
      <p:sp>
        <p:nvSpPr>
          <p:cNvPr id="4" name="文本框 3"/>
          <p:cNvSpPr txBox="1"/>
          <p:nvPr/>
        </p:nvSpPr>
        <p:spPr>
          <a:xfrm>
            <a:off x="1061720" y="3067050"/>
            <a:ext cx="2167890" cy="414020"/>
          </a:xfrm>
          <a:prstGeom prst="rect">
            <a:avLst/>
          </a:prstGeom>
          <a:noFill/>
        </p:spPr>
        <p:txBody>
          <a:bodyPr wrap="square" rtlCol="0" anchor="t">
            <a:spAutoFit/>
          </a:bodyPr>
          <a:p>
            <a:pPr algn="l" eaLnBrk="1" latinLnBrk="0" hangingPunct="1">
              <a:lnSpc>
                <a:spcPct val="150000"/>
              </a:lnSpc>
            </a:pPr>
            <a:r>
              <a:rPr lang="zh-CN" altLang="en-US" sz="1400" dirty="0">
                <a:latin typeface="Cambria Math" panose="02040503050406030204" charset="0"/>
                <a:ea typeface="微软雅黑" panose="020B0503020204020204" pitchFamily="34" charset="-122"/>
                <a:cs typeface="Cambria Math" panose="02040503050406030204" charset="0"/>
                <a:sym typeface="+mn-ea"/>
              </a:rPr>
              <a:t>表示预期风险最小的策略</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p:pic>
        <p:nvPicPr>
          <p:cNvPr id="5" name="图片 4"/>
          <p:cNvPicPr>
            <a:picLocks noChangeAspect="1"/>
          </p:cNvPicPr>
          <p:nvPr/>
        </p:nvPicPr>
        <p:blipFill>
          <a:blip r:embed="rId2"/>
          <a:stretch>
            <a:fillRect/>
          </a:stretch>
        </p:blipFill>
        <p:spPr>
          <a:xfrm>
            <a:off x="71120" y="3589655"/>
            <a:ext cx="4288155" cy="993140"/>
          </a:xfrm>
          <a:prstGeom prst="rect">
            <a:avLst/>
          </a:prstGeom>
        </p:spPr>
      </p:pic>
      <p:pic>
        <p:nvPicPr>
          <p:cNvPr id="6" name="图片 5"/>
          <p:cNvPicPr>
            <a:picLocks noChangeAspect="1"/>
          </p:cNvPicPr>
          <p:nvPr/>
        </p:nvPicPr>
        <p:blipFill>
          <a:blip r:embed="rId3"/>
          <a:stretch>
            <a:fillRect/>
          </a:stretch>
        </p:blipFill>
        <p:spPr>
          <a:xfrm>
            <a:off x="4346575" y="3575685"/>
            <a:ext cx="5024120" cy="1021080"/>
          </a:xfrm>
          <a:prstGeom prst="rect">
            <a:avLst/>
          </a:prstGeom>
        </p:spPr>
      </p:pic>
      <p:sp>
        <p:nvSpPr>
          <p:cNvPr id="12" name="文本框 11"/>
          <p:cNvSpPr txBox="1"/>
          <p:nvPr/>
        </p:nvSpPr>
        <p:spPr>
          <a:xfrm>
            <a:off x="2006600" y="26035"/>
            <a:ext cx="287020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结合</a:t>
            </a:r>
            <a:r>
              <a:rPr lang="en-US" altLang="zh-CN" dirty="0">
                <a:latin typeface="微软雅黑" panose="020B0503020204020204" pitchFamily="34" charset="-122"/>
                <a:ea typeface="微软雅黑" panose="020B0503020204020204" pitchFamily="34" charset="-122"/>
                <a:sym typeface="+mn-ea"/>
              </a:rPr>
              <a:t>DRL</a:t>
            </a:r>
            <a:r>
              <a:rPr lang="zh-CN" altLang="en-US" dirty="0">
                <a:latin typeface="微软雅黑" panose="020B0503020204020204" pitchFamily="34" charset="-122"/>
                <a:ea typeface="微软雅黑" panose="020B0503020204020204" pitchFamily="34" charset="-122"/>
                <a:sym typeface="+mn-ea"/>
              </a:rPr>
              <a:t>模型与驾驶风险</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3" name="图片 2"/>
          <p:cNvPicPr>
            <a:picLocks noChangeAspect="1"/>
          </p:cNvPicPr>
          <p:nvPr/>
        </p:nvPicPr>
        <p:blipFill>
          <a:blip r:embed="rId1"/>
          <a:stretch>
            <a:fillRect/>
          </a:stretch>
        </p:blipFill>
        <p:spPr>
          <a:xfrm>
            <a:off x="396240" y="1717040"/>
            <a:ext cx="5024120" cy="1021080"/>
          </a:xfrm>
          <a:prstGeom prst="rect">
            <a:avLst/>
          </a:prstGeom>
        </p:spPr>
      </p:pic>
      <p:pic>
        <p:nvPicPr>
          <p:cNvPr id="16" name="图片 15"/>
          <p:cNvPicPr>
            <a:picLocks noChangeAspect="1"/>
          </p:cNvPicPr>
          <p:nvPr/>
        </p:nvPicPr>
        <p:blipFill>
          <a:blip r:embed="rId2"/>
          <a:stretch>
            <a:fillRect/>
          </a:stretch>
        </p:blipFill>
        <p:spPr>
          <a:xfrm>
            <a:off x="431165" y="771525"/>
            <a:ext cx="3974465" cy="1035050"/>
          </a:xfrm>
          <a:prstGeom prst="rect">
            <a:avLst/>
          </a:prstGeom>
        </p:spPr>
      </p:pic>
      <p:sp>
        <p:nvSpPr>
          <p:cNvPr id="8" name="文本框 7"/>
          <p:cNvSpPr txBox="1"/>
          <p:nvPr/>
        </p:nvSpPr>
        <p:spPr>
          <a:xfrm>
            <a:off x="791210" y="3651885"/>
            <a:ext cx="4432300" cy="414020"/>
          </a:xfrm>
          <a:prstGeom prst="rect">
            <a:avLst/>
          </a:prstGeom>
          <a:noFill/>
        </p:spPr>
        <p:txBody>
          <a:bodyPr wrap="square" rtlCol="0" anchor="t">
            <a:spAutoFit/>
          </a:bodyPr>
          <a:p>
            <a:pPr algn="l" eaLnBrk="1" latinLnBrk="0" hangingPunct="1">
              <a:lnSpc>
                <a:spcPct val="150000"/>
              </a:lnSpc>
            </a:pPr>
            <a:r>
              <a:rPr lang="zh-CN" altLang="en-US" sz="1400" dirty="0">
                <a:latin typeface="Cambria Math" panose="02040503050406030204" charset="0"/>
                <a:ea typeface="微软雅黑" panose="020B0503020204020204" pitchFamily="34" charset="-122"/>
                <a:cs typeface="Cambria Math" panose="02040503050406030204" charset="0"/>
                <a:sym typeface="+mn-ea"/>
              </a:rPr>
              <a:t>则对应的</a:t>
            </a:r>
            <a:r>
              <a:rPr lang="en-US" altLang="zh-CN" sz="1400" dirty="0">
                <a:latin typeface="Cambria Math" panose="02040503050406030204" charset="0"/>
                <a:ea typeface="微软雅黑" panose="020B0503020204020204" pitchFamily="34" charset="-122"/>
                <a:cs typeface="Cambria Math" panose="02040503050406030204" charset="0"/>
                <a:sym typeface="+mn-ea"/>
              </a:rPr>
              <a:t>q</a:t>
            </a:r>
            <a:r>
              <a:rPr lang="zh-CN" altLang="en-US" sz="1400" dirty="0">
                <a:latin typeface="Cambria Math" panose="02040503050406030204" charset="0"/>
                <a:ea typeface="微软雅黑" panose="020B0503020204020204" pitchFamily="34" charset="-122"/>
                <a:cs typeface="Cambria Math" panose="02040503050406030204" charset="0"/>
                <a:sym typeface="+mn-ea"/>
              </a:rPr>
              <a:t>值函数可以</a:t>
            </a:r>
            <a:r>
              <a:rPr lang="zh-CN" altLang="en-US" sz="1400" dirty="0">
                <a:latin typeface="Cambria Math" panose="02040503050406030204" charset="0"/>
                <a:ea typeface="微软雅黑" panose="020B0503020204020204" pitchFamily="34" charset="-122"/>
                <a:cs typeface="Cambria Math" panose="02040503050406030204" charset="0"/>
                <a:sym typeface="+mn-ea"/>
              </a:rPr>
              <a:t>定义为</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648335" y="2788920"/>
                <a:ext cx="8325485" cy="737235"/>
              </a:xfrm>
              <a:prstGeom prst="rect">
                <a:avLst/>
              </a:prstGeom>
              <a:noFill/>
            </p:spPr>
            <p:txBody>
              <a:bodyPr wrap="square" rtlCol="0" anchor="t">
                <a:spAutoFit/>
              </a:bodyPr>
              <a:p>
                <a:pPr algn="l" eaLnBrk="1" latinLnBrk="0" hangingPunct="1">
                  <a:lnSpc>
                    <a:spcPct val="150000"/>
                  </a:lnSpc>
                </a:pPr>
                <a:r>
                  <a:rPr lang="zh-CN" altLang="en-US" sz="1400" dirty="0">
                    <a:latin typeface="Cambria Math" panose="02040503050406030204" charset="0"/>
                    <a:ea typeface="微软雅黑" panose="020B0503020204020204" pitchFamily="34" charset="-122"/>
                    <a:cs typeface="Cambria Math" panose="02040503050406030204" charset="0"/>
                    <a:sym typeface="+mn-ea"/>
                  </a:rPr>
                  <a:t>该等式与最开始的</a:t>
                </a:r>
                <a:r>
                  <a:rPr lang="en-US" altLang="zh-CN" sz="1400" dirty="0">
                    <a:latin typeface="Cambria Math" panose="02040503050406030204" charset="0"/>
                    <a:ea typeface="微软雅黑" panose="020B0503020204020204" pitchFamily="34" charset="-122"/>
                    <a:cs typeface="Cambria Math" panose="02040503050406030204" charset="0"/>
                    <a:sym typeface="+mn-ea"/>
                  </a:rPr>
                  <a:t>MDP</a:t>
                </a:r>
                <a:r>
                  <a:rPr lang="zh-CN" altLang="en-US" sz="1400" dirty="0">
                    <a:latin typeface="Cambria Math" panose="02040503050406030204" charset="0"/>
                    <a:ea typeface="微软雅黑" panose="020B0503020204020204" pitchFamily="34" charset="-122"/>
                    <a:cs typeface="Cambria Math" panose="02040503050406030204" charset="0"/>
                    <a:sym typeface="+mn-ea"/>
                  </a:rPr>
                  <a:t>模型中</a:t>
                </a:r>
                <a:r>
                  <a:rPr lang="zh-CN" altLang="en-US" sz="1400" dirty="0">
                    <a:latin typeface="微软雅黑" panose="020B0503020204020204" pitchFamily="34" charset="-122"/>
                    <a:ea typeface="微软雅黑" panose="020B0503020204020204" pitchFamily="34" charset="-122"/>
                    <a:sym typeface="+mn-ea"/>
                  </a:rPr>
                  <a:t>找到一个能使预期的奖励最大化的策略的公式具有相同的格式，如果</a:t>
                </a:r>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𝑟</m:t>
                        </m:r>
                      </m:e>
                      <m:sub>
                        <m:r>
                          <a:rPr lang="en-US" altLang="zh-CN" sz="1400" i="1" dirty="0">
                            <a:latin typeface="Cambria Math" panose="02040503050406030204" charset="0"/>
                            <a:ea typeface="微软雅黑" panose="020B0503020204020204" pitchFamily="34" charset="-122"/>
                            <a:cs typeface="Cambria Math" panose="02040503050406030204" charset="0"/>
                            <a:sym typeface="+mn-ea"/>
                          </a:rPr>
                          <m:t>𝑡</m:t>
                        </m:r>
                        <m:r>
                          <a:rPr lang="en-US" altLang="zh-CN" sz="1400" i="1" dirty="0">
                            <a:latin typeface="Cambria Math" panose="02040503050406030204" charset="0"/>
                            <a:ea typeface="MS Mincho" charset="0"/>
                            <a:cs typeface="Cambria Math" panose="02040503050406030204" charset="0"/>
                            <a:sym typeface="+mn-ea"/>
                          </a:rPr>
                          <m:t>+</m:t>
                        </m:r>
                        <m:r>
                          <a:rPr lang="en-US" altLang="zh-CN" sz="1400" i="1" dirty="0">
                            <a:latin typeface="Cambria Math" panose="02040503050406030204" charset="0"/>
                            <a:ea typeface="MS Mincho" charset="0"/>
                            <a:cs typeface="Cambria Math" panose="02040503050406030204" charset="0"/>
                            <a:sym typeface="+mn-ea"/>
                          </a:rPr>
                          <m:t>𝑖</m:t>
                        </m:r>
                      </m:sub>
                    </m:sSub>
                  </m:oMath>
                </a14:m>
                <a:r>
                  <a:rPr lang="zh-CN" altLang="en-US" sz="1400" dirty="0">
                    <a:latin typeface="Cambria Math" panose="02040503050406030204" charset="0"/>
                    <a:ea typeface="微软雅黑" panose="020B0503020204020204" pitchFamily="34" charset="-122"/>
                    <a:cs typeface="Cambria Math" panose="02040503050406030204" charset="0"/>
                    <a:sym typeface="+mn-ea"/>
                  </a:rPr>
                  <a:t>与</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𝜀</m:t>
                    </m:r>
                  </m:oMath>
                </a14:m>
                <a:r>
                  <a:rPr lang="en-US" altLang="zh-CN" sz="1400" dirty="0">
                    <a:latin typeface="Cambria Math" panose="02040503050406030204" charset="0"/>
                    <a:ea typeface="微软雅黑" panose="020B0503020204020204" pitchFamily="34" charset="-122"/>
                    <a:cs typeface="Cambria Math" panose="02040503050406030204" charset="0"/>
                    <a:sym typeface="+mn-ea"/>
                  </a:rPr>
                  <a:t>-</a:t>
                </a:r>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𝜀</m:t>
                        </m:r>
                      </m:e>
                      <m:sub>
                        <m:r>
                          <a:rPr lang="en-US" altLang="zh-CN" sz="1400" i="1" dirty="0">
                            <a:latin typeface="Cambria Math" panose="02040503050406030204" charset="0"/>
                            <a:ea typeface="微软雅黑" panose="020B0503020204020204" pitchFamily="34" charset="-122"/>
                            <a:cs typeface="Cambria Math" panose="02040503050406030204" charset="0"/>
                            <a:sym typeface="+mn-ea"/>
                          </a:rPr>
                          <m:t>𝑡</m:t>
                        </m:r>
                        <m:r>
                          <a:rPr lang="en-US" altLang="zh-CN" sz="1400" i="1" dirty="0">
                            <a:latin typeface="Cambria Math" panose="02040503050406030204" charset="0"/>
                            <a:ea typeface="MS Mincho" charset="0"/>
                            <a:cs typeface="Cambria Math" panose="02040503050406030204" charset="0"/>
                            <a:sym typeface="+mn-ea"/>
                          </a:rPr>
                          <m:t>+</m:t>
                        </m:r>
                        <m:r>
                          <a:rPr lang="en-US" altLang="zh-CN" sz="1400" i="1" dirty="0">
                            <a:latin typeface="Cambria Math" panose="02040503050406030204" charset="0"/>
                            <a:ea typeface="MS Mincho" charset="0"/>
                            <a:cs typeface="Cambria Math" panose="02040503050406030204" charset="0"/>
                            <a:sym typeface="+mn-ea"/>
                          </a:rPr>
                          <m:t>𝑖</m:t>
                        </m:r>
                      </m:sub>
                    </m:sSub>
                  </m:oMath>
                </a14:m>
                <a:r>
                  <a:rPr lang="zh-CN" altLang="en-US" sz="1400" dirty="0">
                    <a:latin typeface="Cambria Math" panose="02040503050406030204" charset="0"/>
                    <a:ea typeface="微软雅黑" panose="020B0503020204020204" pitchFamily="34" charset="-122"/>
                    <a:cs typeface="Cambria Math" panose="02040503050406030204" charset="0"/>
                    <a:sym typeface="+mn-ea"/>
                  </a:rPr>
                  <a:t>相等，也就意味着通过使用基于</a:t>
                </a:r>
                <a:r>
                  <a:rPr lang="en-US" altLang="zh-CN" sz="1400" dirty="0">
                    <a:latin typeface="Cambria Math" panose="02040503050406030204" charset="0"/>
                    <a:ea typeface="微软雅黑" panose="020B0503020204020204" pitchFamily="34" charset="-122"/>
                    <a:cs typeface="Cambria Math" panose="02040503050406030204" charset="0"/>
                    <a:sym typeface="+mn-ea"/>
                  </a:rPr>
                  <a:t>DRL</a:t>
                </a:r>
                <a:r>
                  <a:rPr lang="zh-CN" altLang="en-US" sz="1400" dirty="0">
                    <a:latin typeface="Cambria Math" panose="02040503050406030204" charset="0"/>
                    <a:ea typeface="微软雅黑" panose="020B0503020204020204" pitchFamily="34" charset="-122"/>
                    <a:cs typeface="Cambria Math" panose="02040503050406030204" charset="0"/>
                    <a:sym typeface="+mn-ea"/>
                  </a:rPr>
                  <a:t>的方法可以找到预期风险最小的最佳</a:t>
                </a:r>
                <a:r>
                  <a:rPr lang="zh-CN" altLang="en-US" sz="1400" dirty="0">
                    <a:latin typeface="Cambria Math" panose="02040503050406030204" charset="0"/>
                    <a:ea typeface="微软雅黑" panose="020B0503020204020204" pitchFamily="34" charset="-122"/>
                    <a:cs typeface="Cambria Math" panose="02040503050406030204" charset="0"/>
                    <a:sym typeface="+mn-ea"/>
                  </a:rPr>
                  <a:t>策略。</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648335" y="2788920"/>
                <a:ext cx="8325485" cy="737235"/>
              </a:xfrm>
              <a:prstGeom prst="rect">
                <a:avLst/>
              </a:prstGeom>
              <a:blipFill rotWithShape="1">
                <a:blip r:embed="rId3"/>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4"/>
          <a:stretch>
            <a:fillRect/>
          </a:stretch>
        </p:blipFill>
        <p:spPr>
          <a:xfrm>
            <a:off x="566420" y="4102100"/>
            <a:ext cx="5264150" cy="983615"/>
          </a:xfrm>
          <a:prstGeom prst="rect">
            <a:avLst/>
          </a:prstGeom>
        </p:spPr>
      </p:pic>
      <p:sp>
        <p:nvSpPr>
          <p:cNvPr id="12" name="文本框 11"/>
          <p:cNvSpPr txBox="1"/>
          <p:nvPr/>
        </p:nvSpPr>
        <p:spPr>
          <a:xfrm>
            <a:off x="2006600" y="26035"/>
            <a:ext cx="287020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结合</a:t>
            </a:r>
            <a:r>
              <a:rPr lang="en-US" altLang="zh-CN" dirty="0">
                <a:latin typeface="微软雅黑" panose="020B0503020204020204" pitchFamily="34" charset="-122"/>
                <a:ea typeface="微软雅黑" panose="020B0503020204020204" pitchFamily="34" charset="-122"/>
                <a:sym typeface="+mn-ea"/>
              </a:rPr>
              <a:t>DRL</a:t>
            </a:r>
            <a:r>
              <a:rPr lang="zh-CN" altLang="en-US" dirty="0">
                <a:latin typeface="微软雅黑" panose="020B0503020204020204" pitchFamily="34" charset="-122"/>
                <a:ea typeface="微软雅黑" panose="020B0503020204020204" pitchFamily="34" charset="-122"/>
                <a:sym typeface="+mn-ea"/>
              </a:rPr>
              <a:t>模型与驾驶风险</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mc:AlternateContent xmlns:mc="http://schemas.openxmlformats.org/markup-compatibility/2006">
        <mc:Choice xmlns:a14="http://schemas.microsoft.com/office/drawing/2010/main" Requires="a14">
          <p:sp>
            <p:nvSpPr>
              <p:cNvPr id="9" name="文本框 8"/>
              <p:cNvSpPr txBox="1"/>
              <p:nvPr/>
            </p:nvSpPr>
            <p:spPr>
              <a:xfrm>
                <a:off x="5074920" y="2256790"/>
                <a:ext cx="3899535" cy="2030095"/>
              </a:xfrm>
              <a:prstGeom prst="rect">
                <a:avLst/>
              </a:prstGeom>
              <a:noFill/>
            </p:spPr>
            <p:txBody>
              <a:bodyPr wrap="square" rtlCol="0" anchor="t">
                <a:spAutoFit/>
              </a:bodyPr>
              <a:p>
                <a:pPr algn="l" eaLnBrk="1" latinLnBrk="0" hangingPunct="1">
                  <a:lnSpc>
                    <a:spcPct val="150000"/>
                  </a:lnSpc>
                </a:pP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𝕚</m:t>
                    </m:r>
                  </m:oMath>
                </a14:m>
                <a:r>
                  <a:rPr lang="zh-CN" altLang="en-US" sz="1400" dirty="0">
                    <a:latin typeface="Cambria Math" panose="02040503050406030204" charset="0"/>
                    <a:ea typeface="微软雅黑" panose="020B0503020204020204" pitchFamily="34" charset="-122"/>
                    <a:cs typeface="Cambria Math" panose="02040503050406030204" charset="0"/>
                    <a:sym typeface="+mn-ea"/>
                  </a:rPr>
                  <a:t>：感知范围内是否有其他车辆 (+50 m, − 5m)</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dirty="0">
                    <a:latin typeface="Cambria Math" panose="02040503050406030204" charset="0"/>
                    <a:ea typeface="微软雅黑" panose="020B0503020204020204" pitchFamily="34" charset="-122"/>
                    <a:cs typeface="Cambria Math" panose="02040503050406030204" charset="0"/>
                    <a:sym typeface="+mn-ea"/>
                  </a:rPr>
                  <a:t>n</a:t>
                </a:r>
                <a:r>
                  <a:rPr lang="zh-CN" altLang="en-US" sz="1400" dirty="0">
                    <a:latin typeface="Cambria Math" panose="02040503050406030204" charset="0"/>
                    <a:ea typeface="微软雅黑" panose="020B0503020204020204" pitchFamily="34" charset="-122"/>
                    <a:cs typeface="Cambria Math" panose="02040503050406030204" charset="0"/>
                    <a:sym typeface="+mn-ea"/>
                  </a:rPr>
                  <a:t>：</a:t>
                </a:r>
                <a:r>
                  <a:rPr lang="zh-CN" altLang="en-US" sz="1400" dirty="0">
                    <a:latin typeface="Cambria Math" panose="02040503050406030204" charset="0"/>
                    <a:ea typeface="微软雅黑" panose="020B0503020204020204" pitchFamily="34" charset="-122"/>
                    <a:cs typeface="Cambria Math" panose="02040503050406030204" charset="0"/>
                    <a:sym typeface="+mn-ea"/>
                  </a:rPr>
                  <a:t>车道数</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dirty="0">
                    <a:latin typeface="Cambria Math" panose="02040503050406030204" charset="0"/>
                    <a:ea typeface="微软雅黑" panose="020B0503020204020204" pitchFamily="34" charset="-122"/>
                    <a:cs typeface="Cambria Math" panose="02040503050406030204" charset="0"/>
                    <a:sym typeface="+mn-ea"/>
                  </a:rPr>
                  <a:t>lo</a:t>
                </a:r>
                <a:r>
                  <a:rPr lang="zh-CN" altLang="en-US" sz="1400" dirty="0">
                    <a:latin typeface="Cambria Math" panose="02040503050406030204" charset="0"/>
                    <a:ea typeface="微软雅黑" panose="020B0503020204020204" pitchFamily="34" charset="-122"/>
                    <a:cs typeface="Cambria Math" panose="02040503050406030204" charset="0"/>
                    <a:sym typeface="+mn-ea"/>
                  </a:rPr>
                  <a:t>：</a:t>
                </a:r>
                <a:r>
                  <a:rPr lang="en-US" altLang="zh-CN" sz="1400" dirty="0">
                    <a:latin typeface="Cambria Math" panose="02040503050406030204" charset="0"/>
                    <a:ea typeface="微软雅黑" panose="020B0503020204020204" pitchFamily="34" charset="-122"/>
                    <a:cs typeface="Cambria Math" panose="02040503050406030204" charset="0"/>
                    <a:sym typeface="+mn-ea"/>
                  </a:rPr>
                  <a:t>hv</a:t>
                </a:r>
                <a:r>
                  <a:rPr lang="zh-CN" altLang="en-US" sz="1400" dirty="0">
                    <a:latin typeface="Cambria Math" panose="02040503050406030204" charset="0"/>
                    <a:ea typeface="微软雅黑" panose="020B0503020204020204" pitchFamily="34" charset="-122"/>
                    <a:cs typeface="Cambria Math" panose="02040503050406030204" charset="0"/>
                    <a:sym typeface="+mn-ea"/>
                  </a:rPr>
                  <a:t>与</a:t>
                </a:r>
                <a:r>
                  <a:rPr lang="en-US" altLang="zh-CN" sz="1400" dirty="0">
                    <a:latin typeface="Cambria Math" panose="02040503050406030204" charset="0"/>
                    <a:ea typeface="微软雅黑" panose="020B0503020204020204" pitchFamily="34" charset="-122"/>
                    <a:cs typeface="Cambria Math" panose="02040503050406030204" charset="0"/>
                    <a:sym typeface="+mn-ea"/>
                  </a:rPr>
                  <a:t>ov</a:t>
                </a:r>
                <a:r>
                  <a:rPr lang="zh-CN" altLang="en-US" sz="1400" dirty="0">
                    <a:latin typeface="Cambria Math" panose="02040503050406030204" charset="0"/>
                    <a:ea typeface="微软雅黑" panose="020B0503020204020204" pitchFamily="34" charset="-122"/>
                    <a:cs typeface="Cambria Math" panose="02040503050406030204" charset="0"/>
                    <a:sym typeface="+mn-ea"/>
                  </a:rPr>
                  <a:t>纵向间的</a:t>
                </a:r>
                <a:r>
                  <a:rPr lang="zh-CN" altLang="en-US" sz="1400" dirty="0">
                    <a:latin typeface="Cambria Math" panose="02040503050406030204" charset="0"/>
                    <a:ea typeface="微软雅黑" panose="020B0503020204020204" pitchFamily="34" charset="-122"/>
                    <a:cs typeface="Cambria Math" panose="02040503050406030204" charset="0"/>
                    <a:sym typeface="+mn-ea"/>
                  </a:rPr>
                  <a:t>相对距离</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dirty="0">
                    <a:latin typeface="Cambria Math" panose="02040503050406030204" charset="0"/>
                    <a:ea typeface="微软雅黑" panose="020B0503020204020204" pitchFamily="34" charset="-122"/>
                    <a:cs typeface="Cambria Math" panose="02040503050406030204" charset="0"/>
                    <a:sym typeface="+mn-ea"/>
                  </a:rPr>
                  <a:t>la</a:t>
                </a:r>
                <a:r>
                  <a:rPr lang="zh-CN" altLang="en-US" sz="1400" dirty="0">
                    <a:latin typeface="Cambria Math" panose="02040503050406030204" charset="0"/>
                    <a:ea typeface="微软雅黑" panose="020B0503020204020204" pitchFamily="34" charset="-122"/>
                    <a:cs typeface="Cambria Math" panose="02040503050406030204" charset="0"/>
                    <a:sym typeface="+mn-ea"/>
                  </a:rPr>
                  <a:t>：</a:t>
                </a:r>
                <a:r>
                  <a:rPr lang="en-US" altLang="zh-CN" sz="1400" dirty="0">
                    <a:latin typeface="Cambria Math" panose="02040503050406030204" charset="0"/>
                    <a:ea typeface="微软雅黑" panose="020B0503020204020204" pitchFamily="34" charset="-122"/>
                    <a:cs typeface="Cambria Math" panose="02040503050406030204" charset="0"/>
                    <a:sym typeface="+mn-ea"/>
                  </a:rPr>
                  <a:t>hv</a:t>
                </a:r>
                <a:r>
                  <a:rPr lang="zh-CN" altLang="en-US" sz="1400" dirty="0">
                    <a:latin typeface="Cambria Math" panose="02040503050406030204" charset="0"/>
                    <a:ea typeface="微软雅黑" panose="020B0503020204020204" pitchFamily="34" charset="-122"/>
                    <a:cs typeface="Cambria Math" panose="02040503050406030204" charset="0"/>
                    <a:sym typeface="+mn-ea"/>
                  </a:rPr>
                  <a:t>与</a:t>
                </a:r>
                <a:r>
                  <a:rPr lang="en-US" altLang="zh-CN" sz="1400" dirty="0">
                    <a:latin typeface="Cambria Math" panose="02040503050406030204" charset="0"/>
                    <a:ea typeface="微软雅黑" panose="020B0503020204020204" pitchFamily="34" charset="-122"/>
                    <a:cs typeface="Cambria Math" panose="02040503050406030204" charset="0"/>
                    <a:sym typeface="+mn-ea"/>
                  </a:rPr>
                  <a:t>ov</a:t>
                </a:r>
                <a:r>
                  <a:rPr lang="zh-CN" altLang="en-US" sz="1400" dirty="0">
                    <a:latin typeface="Cambria Math" panose="02040503050406030204" charset="0"/>
                    <a:ea typeface="微软雅黑" panose="020B0503020204020204" pitchFamily="34" charset="-122"/>
                    <a:cs typeface="Cambria Math" panose="02040503050406030204" charset="0"/>
                    <a:sym typeface="+mn-ea"/>
                  </a:rPr>
                  <a:t>横向间的</a:t>
                </a:r>
                <a:r>
                  <a:rPr lang="zh-CN" altLang="en-US" sz="1400" dirty="0">
                    <a:latin typeface="Cambria Math" panose="02040503050406030204" charset="0"/>
                    <a:ea typeface="微软雅黑" panose="020B0503020204020204" pitchFamily="34" charset="-122"/>
                    <a:cs typeface="Cambria Math" panose="02040503050406030204" charset="0"/>
                    <a:sym typeface="+mn-ea"/>
                  </a:rPr>
                  <a:t>相对距离</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14:m>
                  <m:oMath xmlns:m="http://schemas.openxmlformats.org/officeDocument/2006/math">
                    <m:r>
                      <a:rPr lang="en-US" altLang="zh-CN" sz="1400" i="1" dirty="0">
                        <a:latin typeface="Cambria Math" panose="02040503050406030204" charset="0"/>
                        <a:ea typeface="MS Mincho" charset="0"/>
                        <a:cs typeface="Cambria Math" panose="02040503050406030204" charset="0"/>
                        <a:sym typeface="+mn-ea"/>
                      </a:rPr>
                      <m:t>𝛥</m:t>
                    </m:r>
                    <m:r>
                      <a:rPr lang="en-US" altLang="zh-CN" sz="1400" i="1" dirty="0">
                        <a:latin typeface="Cambria Math" panose="02040503050406030204" charset="0"/>
                        <a:ea typeface="MS Mincho" charset="0"/>
                        <a:cs typeface="Cambria Math" panose="02040503050406030204" charset="0"/>
                        <a:sym typeface="+mn-ea"/>
                      </a:rPr>
                      <m:t>𝑙𝑜</m:t>
                    </m:r>
                  </m:oMath>
                </a14:m>
                <a:r>
                  <a:rPr lang="zh-CN" altLang="en-US" sz="1400" dirty="0">
                    <a:latin typeface="Cambria Math" panose="02040503050406030204" charset="0"/>
                    <a:cs typeface="Cambria Math" panose="02040503050406030204" charset="0"/>
                    <a:sym typeface="+mn-ea"/>
                  </a:rPr>
                  <a:t>、</a:t>
                </a:r>
                <a14:m>
                  <m:oMath xmlns:m="http://schemas.openxmlformats.org/officeDocument/2006/math">
                    <m:r>
                      <a:rPr lang="en-US" altLang="zh-CN" sz="1400" i="1" dirty="0">
                        <a:latin typeface="Cambria Math" panose="02040503050406030204" charset="0"/>
                        <a:ea typeface="MS Mincho" charset="0"/>
                        <a:cs typeface="Cambria Math" panose="02040503050406030204" charset="0"/>
                        <a:sym typeface="+mn-ea"/>
                      </a:rPr>
                      <m:t>𝛥</m:t>
                    </m:r>
                    <m:r>
                      <a:rPr lang="en-US" altLang="zh-CN" sz="1400" i="1" dirty="0">
                        <a:latin typeface="Cambria Math" panose="02040503050406030204" charset="0"/>
                        <a:ea typeface="MS Mincho" charset="0"/>
                        <a:cs typeface="Cambria Math" panose="02040503050406030204" charset="0"/>
                        <a:sym typeface="+mn-ea"/>
                      </a:rPr>
                      <m:t>𝑙𝑎</m:t>
                    </m:r>
                  </m:oMath>
                </a14:m>
                <a:r>
                  <a:rPr lang="zh-CN" altLang="en-US" sz="1400" dirty="0">
                    <a:latin typeface="Cambria Math" panose="02040503050406030204" charset="0"/>
                    <a:cs typeface="Cambria Math" panose="02040503050406030204" charset="0"/>
                    <a:sym typeface="+mn-ea"/>
                  </a:rPr>
                  <a:t>：</a:t>
                </a:r>
                <a:r>
                  <a:rPr lang="en-US" altLang="zh-CN" sz="1400" dirty="0">
                    <a:latin typeface="Cambria Math" panose="02040503050406030204" charset="0"/>
                    <a:cs typeface="Cambria Math" panose="02040503050406030204" charset="0"/>
                    <a:sym typeface="+mn-ea"/>
                  </a:rPr>
                  <a:t>l</a:t>
                </a:r>
                <a:r>
                  <a:rPr lang="zh-CN" altLang="en-US" sz="1400" dirty="0">
                    <a:latin typeface="Cambria Math" panose="02040503050406030204" charset="0"/>
                    <a:ea typeface="微软雅黑" panose="020B0503020204020204" pitchFamily="34" charset="-122"/>
                    <a:cs typeface="Cambria Math" panose="02040503050406030204" charset="0"/>
                    <a:sym typeface="+mn-ea"/>
                  </a:rPr>
                  <a:t>o、la的相关变化率</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14:m>
                  <m:oMath xmlns:m="http://schemas.openxmlformats.org/officeDocument/2006/math">
                    <m:r>
                      <a:rPr lang="en-US" altLang="zh-CN" sz="1400" i="1" dirty="0">
                        <a:latin typeface="Cambria Math" panose="02040503050406030204" charset="0"/>
                        <a:ea typeface="MS Mincho" charset="0"/>
                        <a:cs typeface="Cambria Math" panose="02040503050406030204" charset="0"/>
                        <a:sym typeface="+mn-ea"/>
                      </a:rPr>
                      <m:t>𝛥</m:t>
                    </m:r>
                    <m:r>
                      <a:rPr lang="en-US" altLang="zh-CN" sz="1400" i="1" dirty="0">
                        <a:latin typeface="Cambria Math" panose="02040503050406030204" charset="0"/>
                        <a:ea typeface="MS Mincho" charset="0"/>
                        <a:cs typeface="Cambria Math" panose="02040503050406030204" charset="0"/>
                        <a:sym typeface="+mn-ea"/>
                      </a:rPr>
                      <m:t>𝑦𝑎𝑤</m:t>
                    </m:r>
                  </m:oMath>
                </a14:m>
                <a:r>
                  <a:rPr lang="zh-CN" altLang="en-US" sz="1400" dirty="0">
                    <a:latin typeface="Cambria Math" panose="02040503050406030204" charset="0"/>
                    <a:cs typeface="Cambria Math" panose="02040503050406030204" charset="0"/>
                    <a:sym typeface="+mn-ea"/>
                  </a:rPr>
                  <a:t>：</a:t>
                </a:r>
                <a:r>
                  <a:rPr lang="zh-CN" altLang="en-US" sz="1400" dirty="0">
                    <a:latin typeface="Cambria Math" panose="02040503050406030204" charset="0"/>
                    <a:ea typeface="微软雅黑" panose="020B0503020204020204" pitchFamily="34" charset="-122"/>
                    <a:cs typeface="Cambria Math" panose="02040503050406030204" charset="0"/>
                    <a:sym typeface="+mn-ea"/>
                  </a:rPr>
                  <a:t>车辆偏航率</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5074920" y="2256790"/>
                <a:ext cx="3899535" cy="2030095"/>
              </a:xfrm>
              <a:prstGeom prst="rect">
                <a:avLst/>
              </a:prstGeom>
              <a:blipFill rotWithShape="1">
                <a:blip r:embed="rId1"/>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2"/>
          <a:stretch>
            <a:fillRect/>
          </a:stretch>
        </p:blipFill>
        <p:spPr>
          <a:xfrm>
            <a:off x="0" y="2346960"/>
            <a:ext cx="5131435" cy="1247140"/>
          </a:xfrm>
          <a:prstGeom prst="rect">
            <a:avLst/>
          </a:prstGeom>
        </p:spPr>
      </p:pic>
      <p:sp>
        <p:nvSpPr>
          <p:cNvPr id="3" name="文本框 2"/>
          <p:cNvSpPr txBox="1"/>
          <p:nvPr/>
        </p:nvSpPr>
        <p:spPr>
          <a:xfrm>
            <a:off x="523240" y="1348740"/>
            <a:ext cx="8325485" cy="737235"/>
          </a:xfrm>
          <a:prstGeom prst="rect">
            <a:avLst/>
          </a:prstGeom>
          <a:noFill/>
        </p:spPr>
        <p:txBody>
          <a:bodyPr wrap="square" rtlCol="0" anchor="t">
            <a:spAutoFit/>
          </a:bodyPr>
          <a:p>
            <a:pPr algn="l" eaLnBrk="1" latinLnBrk="0" hangingPunct="1">
              <a:lnSpc>
                <a:spcPct val="150000"/>
              </a:lnSpc>
            </a:pP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为了在驾驶时根据</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无人</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驾驶车辆（</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hv</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与其他车辆（OVs）之间的关系做出正确的决策，需要综合考虑</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纵向和横向</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的</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相对距离、偏航角和偏航</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速</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率进行决策学习</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 HV和OVs之间的关系状态可以写为：</a:t>
            </a:r>
            <a:endPar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2006600" y="0"/>
            <a:ext cx="458597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避免碰撞的决策制定</a:t>
            </a:r>
            <a:r>
              <a:rPr lang="en-US"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状态空间和动作空间</a:t>
            </a:r>
            <a:endParaRPr lang="en-US" altLang="zh-CN"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523240" y="727075"/>
            <a:ext cx="8325485" cy="737235"/>
          </a:xfrm>
          <a:prstGeom prst="rect">
            <a:avLst/>
          </a:prstGeom>
          <a:noFill/>
        </p:spPr>
        <p:txBody>
          <a:bodyPr wrap="square" rtlCol="0" anchor="t">
            <a:spAutoFit/>
          </a:bodyPr>
          <a:p>
            <a:pPr algn="l" eaLnBrk="1" latinLnBrk="0" hangingPunct="1">
              <a:lnSpc>
                <a:spcPct val="150000"/>
              </a:lnSpc>
            </a:pP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在AVs中定义状态空间通常有两种方法。一个是基于完全已知的数字信息</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，另一种是基于原始的传感器信息，本次</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研究使用数值信息来表示环境状态。</a:t>
            </a:r>
            <a:endPar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p:cNvPicPr>
            <a:picLocks noChangeAspect="1"/>
          </p:cNvPicPr>
          <p:nvPr/>
        </p:nvPicPr>
        <p:blipFill>
          <a:blip r:embed="rId3"/>
          <a:stretch>
            <a:fillRect/>
          </a:stretch>
        </p:blipFill>
        <p:spPr>
          <a:xfrm>
            <a:off x="2051685" y="3606800"/>
            <a:ext cx="2711450" cy="1553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存在</a:t>
            </a:r>
            <a:r>
              <a:rPr lang="zh-CN" altLang="en-US" sz="1600" dirty="0">
                <a:solidFill>
                  <a:schemeClr val="accent1"/>
                </a:solidFill>
                <a:ea typeface="微软雅黑" panose="020B0503020204020204" pitchFamily="34" charset="-122"/>
                <a:sym typeface="Arial" panose="020B0604020202020204" pitchFamily="34" charset="0"/>
              </a:rPr>
              <a:t>问题</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a:t>
            </a:r>
            <a:r>
              <a:rPr lang="zh-CN" altLang="en-US" sz="1600" dirty="0">
                <a:solidFill>
                  <a:schemeClr val="accent1"/>
                </a:solidFill>
                <a:ea typeface="微软雅黑" panose="020B0503020204020204" pitchFamily="34" charset="-122"/>
                <a:sym typeface="Arial" panose="020B0604020202020204" pitchFamily="34" charset="0"/>
              </a:rPr>
              <a:t>方法</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0"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3" name="文本框 2"/>
          <p:cNvSpPr txBox="1"/>
          <p:nvPr/>
        </p:nvSpPr>
        <p:spPr>
          <a:xfrm>
            <a:off x="476250" y="861695"/>
            <a:ext cx="7856855" cy="1383665"/>
          </a:xfrm>
          <a:prstGeom prst="rect">
            <a:avLst/>
          </a:prstGeom>
          <a:noFill/>
        </p:spPr>
        <p:txBody>
          <a:bodyPr wrap="square" rtlCol="0" anchor="t">
            <a:spAutoFit/>
          </a:bodyPr>
          <a:p>
            <a:pPr eaLnBrk="1" latinLnBrk="0" hangingPunct="1">
              <a:lnSpc>
                <a:spcPct val="150000"/>
              </a:lnSpc>
            </a:pPr>
            <a:r>
              <a:rPr lang="zh-CN" altLang="en-US" sz="1400" dirty="0">
                <a:latin typeface="Cambria Math" panose="02040503050406030204" charset="0"/>
                <a:ea typeface="微软雅黑" panose="020B0503020204020204" pitchFamily="34" charset="-122"/>
                <a:cs typeface="Cambria Math" panose="02040503050406030204" charset="0"/>
              </a:rPr>
              <a:t>对于自动驾驶来说，由于同时考虑了横向控制的转向动作和纵向控制的油门动作。为了防止DRL中的</a:t>
            </a:r>
            <a:r>
              <a:rPr lang="en-US" altLang="zh-CN" sz="1400" dirty="0">
                <a:latin typeface="Cambria Math" panose="02040503050406030204" charset="0"/>
                <a:ea typeface="微软雅黑" panose="020B0503020204020204" pitchFamily="34" charset="-122"/>
                <a:cs typeface="Cambria Math" panose="02040503050406030204" charset="0"/>
              </a:rPr>
              <a:t>ai</a:t>
            </a:r>
            <a:r>
              <a:rPr lang="zh-CN" altLang="en-US" sz="1400" dirty="0">
                <a:latin typeface="Cambria Math" panose="02040503050406030204" charset="0"/>
                <a:ea typeface="微软雅黑" panose="020B0503020204020204" pitchFamily="34" charset="-122"/>
                <a:cs typeface="Cambria Math" panose="02040503050406030204" charset="0"/>
              </a:rPr>
              <a:t>的过度保守行为，制动动作留给驾驶员或其他ADAS应用进行最终的决定。虽然本次研究没有考虑制动作用，但由于考虑了驾驶风险 ，所提出的方法仍然可以很好地工作。在</a:t>
            </a:r>
            <a:r>
              <a:rPr lang="en-US" altLang="zh-CN" sz="1400" dirty="0">
                <a:latin typeface="Cambria Math" panose="02040503050406030204" charset="0"/>
                <a:ea typeface="微软雅黑" panose="020B0503020204020204" pitchFamily="34" charset="-122"/>
                <a:cs typeface="Cambria Math" panose="02040503050406030204" charset="0"/>
              </a:rPr>
              <a:t>t</a:t>
            </a:r>
            <a:r>
              <a:rPr lang="zh-CN" altLang="en-US" sz="1400" dirty="0">
                <a:latin typeface="Cambria Math" panose="02040503050406030204" charset="0"/>
                <a:ea typeface="微软雅黑" panose="020B0503020204020204" pitchFamily="34" charset="-122"/>
                <a:cs typeface="Cambria Math" panose="02040503050406030204" charset="0"/>
              </a:rPr>
              <a:t>时刻最终转向动作可写为：</a:t>
            </a:r>
            <a:endParaRPr lang="zh-CN" altLang="en-US" sz="1400" dirty="0">
              <a:latin typeface="Cambria Math" panose="02040503050406030204" charset="0"/>
              <a:ea typeface="微软雅黑" panose="020B0503020204020204" pitchFamily="34" charset="-122"/>
              <a:cs typeface="Cambria Math" panose="02040503050406030204" charset="0"/>
            </a:endParaRPr>
          </a:p>
        </p:txBody>
      </p:sp>
      <p:pic>
        <p:nvPicPr>
          <p:cNvPr id="8" name="图片 7"/>
          <p:cNvPicPr>
            <a:picLocks noChangeAspect="1"/>
          </p:cNvPicPr>
          <p:nvPr/>
        </p:nvPicPr>
        <p:blipFill>
          <a:blip r:embed="rId1"/>
          <a:stretch>
            <a:fillRect/>
          </a:stretch>
        </p:blipFill>
        <p:spPr>
          <a:xfrm>
            <a:off x="476250" y="2211705"/>
            <a:ext cx="6118225" cy="1177925"/>
          </a:xfrm>
          <a:prstGeom prst="rect">
            <a:avLst/>
          </a:prstGeom>
        </p:spPr>
      </p:pic>
      <p:sp>
        <p:nvSpPr>
          <p:cNvPr id="9" name="文本框 8"/>
          <p:cNvSpPr txBox="1"/>
          <p:nvPr/>
        </p:nvSpPr>
        <p:spPr>
          <a:xfrm>
            <a:off x="701611" y="3516884"/>
            <a:ext cx="3697605" cy="1337945"/>
          </a:xfrm>
          <a:prstGeom prst="rect">
            <a:avLst/>
          </a:prstGeom>
          <a:noFill/>
        </p:spPr>
        <p:txBody>
          <a:bodyPr wrap="none" rtlCol="0" anchor="t">
            <a:spAutoFit/>
          </a:bodyPr>
          <a:p>
            <a:pPr algn="l" eaLnBrk="1" latinLnBrk="0" hangingPunct="1">
              <a:lnSpc>
                <a:spcPct val="150000"/>
              </a:lnSpc>
            </a:pPr>
            <a:r>
              <a:rPr lang="en-US" altLang="zh-CN">
                <a:latin typeface="+mj-ea"/>
                <a:ea typeface="+mj-ea"/>
                <a:cs typeface="+mj-ea"/>
              </a:rPr>
              <a:t>LTL</a:t>
            </a:r>
            <a:r>
              <a:rPr lang="zh-CN" altLang="en-US">
                <a:latin typeface="+mj-ea"/>
                <a:ea typeface="+mj-ea"/>
                <a:cs typeface="+mj-ea"/>
              </a:rPr>
              <a:t>、</a:t>
            </a:r>
            <a:r>
              <a:rPr lang="en-US" altLang="zh-CN">
                <a:latin typeface="+mj-ea"/>
                <a:ea typeface="+mj-ea"/>
                <a:cs typeface="+mj-ea"/>
              </a:rPr>
              <a:t>RTL</a:t>
            </a:r>
            <a:r>
              <a:rPr lang="zh-CN" altLang="en-US">
                <a:latin typeface="+mj-ea"/>
                <a:ea typeface="+mj-ea"/>
                <a:cs typeface="+mj-ea"/>
              </a:rPr>
              <a:t>：较大幅度的左转和右转</a:t>
            </a:r>
            <a:endParaRPr lang="zh-CN" altLang="en-US">
              <a:latin typeface="+mj-ea"/>
              <a:ea typeface="+mj-ea"/>
              <a:cs typeface="+mj-ea"/>
            </a:endParaRPr>
          </a:p>
          <a:p>
            <a:pPr algn="l" eaLnBrk="1" latinLnBrk="0" hangingPunct="1">
              <a:lnSpc>
                <a:spcPct val="150000"/>
              </a:lnSpc>
            </a:pPr>
            <a:r>
              <a:rPr lang="en-US" altLang="zh-CN">
                <a:latin typeface="+mj-ea"/>
                <a:ea typeface="+mj-ea"/>
                <a:cs typeface="+mj-ea"/>
              </a:rPr>
              <a:t>LTS</a:t>
            </a:r>
            <a:r>
              <a:rPr lang="zh-CN" altLang="en-US">
                <a:latin typeface="+mj-ea"/>
                <a:ea typeface="+mj-ea"/>
                <a:cs typeface="+mj-ea"/>
              </a:rPr>
              <a:t>、</a:t>
            </a:r>
            <a:r>
              <a:rPr lang="en-US" altLang="zh-CN">
                <a:latin typeface="+mj-ea"/>
                <a:ea typeface="+mj-ea"/>
                <a:cs typeface="+mj-ea"/>
              </a:rPr>
              <a:t>RTS</a:t>
            </a:r>
            <a:r>
              <a:rPr lang="zh-CN" altLang="en-US">
                <a:latin typeface="+mj-ea"/>
                <a:ea typeface="+mj-ea"/>
                <a:cs typeface="+mj-ea"/>
              </a:rPr>
              <a:t>：较小幅度的左转和右转</a:t>
            </a:r>
            <a:endParaRPr lang="zh-CN" altLang="en-US">
              <a:latin typeface="+mj-ea"/>
              <a:ea typeface="+mj-ea"/>
              <a:cs typeface="+mj-ea"/>
            </a:endParaRPr>
          </a:p>
          <a:p>
            <a:pPr algn="l" eaLnBrk="1" latinLnBrk="0" hangingPunct="1">
              <a:lnSpc>
                <a:spcPct val="150000"/>
              </a:lnSpc>
            </a:pPr>
            <a:r>
              <a:rPr lang="en-US" altLang="zh-CN">
                <a:latin typeface="+mj-ea"/>
                <a:ea typeface="+mj-ea"/>
                <a:cs typeface="+mj-ea"/>
              </a:rPr>
              <a:t>S:</a:t>
            </a:r>
            <a:r>
              <a:rPr lang="zh-CN" altLang="en-US">
                <a:latin typeface="+mj-ea"/>
                <a:ea typeface="+mj-ea"/>
                <a:cs typeface="+mj-ea"/>
              </a:rPr>
              <a:t>无转向</a:t>
            </a:r>
            <a:r>
              <a:rPr lang="zh-CN" altLang="en-US">
                <a:latin typeface="+mj-ea"/>
                <a:ea typeface="+mj-ea"/>
                <a:cs typeface="+mj-ea"/>
              </a:rPr>
              <a:t>动作</a:t>
            </a:r>
            <a:endParaRPr lang="zh-CN" altLang="en-US">
              <a:latin typeface="+mj-ea"/>
              <a:ea typeface="+mj-ea"/>
              <a:cs typeface="+mj-ea"/>
            </a:endParaRPr>
          </a:p>
        </p:txBody>
      </p:sp>
      <p:sp>
        <p:nvSpPr>
          <p:cNvPr id="11" name="文本框 10"/>
          <p:cNvSpPr txBox="1"/>
          <p:nvPr/>
        </p:nvSpPr>
        <p:spPr>
          <a:xfrm>
            <a:off x="2006600" y="0"/>
            <a:ext cx="458597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避免碰撞的决策制定</a:t>
            </a:r>
            <a:r>
              <a:rPr lang="en-US"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状态空间和动作空间</a:t>
            </a:r>
            <a:endParaRPr lang="en-US" altLang="zh-CN"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3" name="文本框 2"/>
          <p:cNvSpPr txBox="1"/>
          <p:nvPr/>
        </p:nvSpPr>
        <p:spPr>
          <a:xfrm>
            <a:off x="476250" y="861695"/>
            <a:ext cx="7856855" cy="737235"/>
          </a:xfrm>
          <a:prstGeom prst="rect">
            <a:avLst/>
          </a:prstGeom>
          <a:noFill/>
        </p:spPr>
        <p:txBody>
          <a:bodyPr wrap="square" rtlCol="0" anchor="t">
            <a:spAutoFit/>
          </a:bodyPr>
          <a:p>
            <a:pPr eaLnBrk="1" latinLnBrk="0" hangingPunct="1">
              <a:lnSpc>
                <a:spcPct val="150000"/>
              </a:lnSpc>
            </a:pPr>
            <a:r>
              <a:rPr lang="zh-CN" altLang="en-US" sz="1400" dirty="0">
                <a:latin typeface="Cambria Math" panose="02040503050406030204" charset="0"/>
                <a:ea typeface="微软雅黑" panose="020B0503020204020204" pitchFamily="34" charset="-122"/>
                <a:cs typeface="Cambria Math" panose="02040503050406030204" charset="0"/>
              </a:rPr>
              <a:t>由于上述的转向动作为离散的动作，会使自动驾驶的汽车行驶动作不够平滑，让乘客感到不舒服，因此需要引入</a:t>
            </a:r>
            <a:r>
              <a:rPr lang="zh-CN" altLang="en-US" sz="1400" dirty="0">
                <a:latin typeface="Cambria Math" panose="02040503050406030204" charset="0"/>
                <a:ea typeface="微软雅黑" panose="020B0503020204020204" pitchFamily="34" charset="-122"/>
                <a:cs typeface="Cambria Math" panose="02040503050406030204" charset="0"/>
              </a:rPr>
              <a:t>一种指数移动平均策略来平滑动作。</a:t>
            </a:r>
            <a:endParaRPr lang="zh-CN" altLang="en-US" sz="1400" dirty="0">
              <a:latin typeface="Cambria Math" panose="02040503050406030204" charset="0"/>
              <a:ea typeface="微软雅黑" panose="020B0503020204020204" pitchFamily="34" charset="-122"/>
              <a:cs typeface="Cambria Math" panose="02040503050406030204" charset="0"/>
            </a:endParaRPr>
          </a:p>
        </p:txBody>
      </p:sp>
      <p:pic>
        <p:nvPicPr>
          <p:cNvPr id="2" name="图片 1"/>
          <p:cNvPicPr>
            <a:picLocks noChangeAspect="1"/>
          </p:cNvPicPr>
          <p:nvPr/>
        </p:nvPicPr>
        <p:blipFill>
          <a:blip r:embed="rId1"/>
          <a:stretch>
            <a:fillRect/>
          </a:stretch>
        </p:blipFill>
        <p:spPr>
          <a:xfrm>
            <a:off x="341630" y="1761490"/>
            <a:ext cx="4259580" cy="117348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926401" y="3201924"/>
                <a:ext cx="2449830" cy="922020"/>
              </a:xfrm>
              <a:prstGeom prst="rect">
                <a:avLst/>
              </a:prstGeom>
              <a:noFill/>
            </p:spPr>
            <p:txBody>
              <a:bodyPr wrap="none" rtlCol="0" anchor="t">
                <a:spAutoFit/>
              </a:bodyPr>
              <a:p>
                <a:pPr algn="l" eaLnBrk="1" latinLnBrk="0" hangingPunct="1">
                  <a:lnSpc>
                    <a:spcPct val="150000"/>
                  </a:lnSpc>
                </a:pP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𝑡</m:t>
                        </m:r>
                      </m:sub>
                    </m:sSub>
                  </m:oMath>
                </a14:m>
                <a:r>
                  <a:rPr lang="zh-CN" altLang="en-US">
                    <a:latin typeface="Cambria Math" panose="02040503050406030204" charset="0"/>
                    <a:cs typeface="Cambria Math" panose="02040503050406030204" charset="0"/>
                  </a:rPr>
                  <a:t>：</a:t>
                </a:r>
                <a:r>
                  <a:rPr lang="zh-CN" altLang="en-US">
                    <a:latin typeface="微软雅黑" panose="020B0503020204020204" pitchFamily="34" charset="-122"/>
                    <a:ea typeface="微软雅黑" panose="020B0503020204020204" pitchFamily="34" charset="-122"/>
                    <a:cs typeface="Cambria Math" panose="02040503050406030204" charset="0"/>
                  </a:rPr>
                  <a:t>平滑后的转向动作</a:t>
                </a:r>
                <a:endParaRPr lang="zh-CN" altLang="en-US">
                  <a:latin typeface="Cambria Math" panose="02040503050406030204" charset="0"/>
                  <a:cs typeface="Cambria Math" panose="02040503050406030204" charset="0"/>
                </a:endParaRPr>
              </a:p>
              <a:p>
                <a:pPr algn="l" eaLnBrk="1" latinLnBrk="0" hangingPunct="1">
                  <a:lnSpc>
                    <a:spcPct val="150000"/>
                  </a:lnSpc>
                </a:pPr>
                <a14:m>
                  <m:oMath xmlns:m="http://schemas.openxmlformats.org/officeDocument/2006/math">
                    <m:r>
                      <a:rPr lang="en-US" altLang="zh-CN" i="1">
                        <a:latin typeface="Cambria Math" panose="02040503050406030204" charset="0"/>
                        <a:cs typeface="Cambria Math" panose="02040503050406030204" charset="0"/>
                      </a:rPr>
                      <m:t>𝛾</m:t>
                    </m:r>
                  </m:oMath>
                </a14:m>
                <a:r>
                  <a:rPr lang="zh-CN" altLang="en-US">
                    <a:latin typeface="Cambria Math" panose="02040503050406030204" charset="0"/>
                    <a:cs typeface="Cambria Math" panose="02040503050406030204" charset="0"/>
                  </a:rPr>
                  <a:t>：</a:t>
                </a:r>
                <a:r>
                  <a:rPr lang="en-US" altLang="zh-CN">
                    <a:latin typeface="Cambria Math" panose="02040503050406030204" charset="0"/>
                    <a:cs typeface="Cambria Math" panose="02040503050406030204" charset="0"/>
                  </a:rPr>
                  <a:t>  </a:t>
                </a:r>
                <a:r>
                  <a:rPr lang="zh-CN" altLang="en-US">
                    <a:latin typeface="微软雅黑" panose="020B0503020204020204" pitchFamily="34" charset="-122"/>
                    <a:ea typeface="微软雅黑" panose="020B0503020204020204" pitchFamily="34" charset="-122"/>
                    <a:cs typeface="Cambria Math" panose="02040503050406030204" charset="0"/>
                  </a:rPr>
                  <a:t>预定义的常数</a:t>
                </a:r>
                <a:endParaRPr lang="zh-CN" altLang="en-US">
                  <a:latin typeface="微软雅黑" panose="020B0503020204020204" pitchFamily="34" charset="-122"/>
                  <a:ea typeface="微软雅黑" panose="020B0503020204020204" pitchFamily="34" charset="-122"/>
                  <a:cs typeface="Cambria Math" panose="0204050305040603020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926401" y="3201924"/>
                <a:ext cx="2449830" cy="922020"/>
              </a:xfrm>
              <a:prstGeom prst="rect">
                <a:avLst/>
              </a:prstGeom>
              <a:blipFill rotWithShape="1">
                <a:blip r:embed="rId2"/>
                <a:stretch>
                  <a:fillRect l="-23" t="-28" r="23" b="28"/>
                </a:stretch>
              </a:blipFill>
            </p:spPr>
            <p:txBody>
              <a:bodyPr/>
              <a:lstStyle/>
              <a:p>
                <a:r>
                  <a:rPr lang="zh-CN" altLang="en-US">
                    <a:noFill/>
                  </a:rPr>
                  <a:t> </a:t>
                </a:r>
              </a:p>
            </p:txBody>
          </p:sp>
        </mc:Fallback>
      </mc:AlternateContent>
      <p:sp>
        <p:nvSpPr>
          <p:cNvPr id="40" name="文本框 39"/>
          <p:cNvSpPr txBox="1"/>
          <p:nvPr/>
        </p:nvSpPr>
        <p:spPr>
          <a:xfrm>
            <a:off x="2006600" y="0"/>
            <a:ext cx="458597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避免碰撞的决策制定</a:t>
            </a:r>
            <a:r>
              <a:rPr lang="en-US" alt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状态空间和动作空间</a:t>
            </a:r>
            <a:endParaRPr lang="en-US" altLang="zh-CN"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8" name="文本框 7"/>
          <p:cNvSpPr txBox="1"/>
          <p:nvPr/>
        </p:nvSpPr>
        <p:spPr>
          <a:xfrm>
            <a:off x="2006600" y="0"/>
            <a:ext cx="344297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避免碰撞的决策制定</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奖励</a:t>
            </a:r>
            <a:r>
              <a:rPr lang="zh-CN" altLang="en-US" dirty="0">
                <a:latin typeface="微软雅黑" panose="020B0503020204020204" pitchFamily="34" charset="-122"/>
                <a:ea typeface="微软雅黑" panose="020B0503020204020204" pitchFamily="34" charset="-122"/>
                <a:sym typeface="+mn-ea"/>
              </a:rPr>
              <a:t>机制</a:t>
            </a:r>
            <a:endParaRPr lang="zh-CN" altLang="en-US"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251460" y="715010"/>
                <a:ext cx="7586980" cy="1383665"/>
              </a:xfrm>
              <a:prstGeom prst="rect">
                <a:avLst/>
              </a:prstGeom>
              <a:noFill/>
            </p:spPr>
            <p:txBody>
              <a:bodyPr wrap="square" rtlCol="0" anchor="t">
                <a:spAutoFit/>
              </a:bodyPr>
              <a:p>
                <a:pPr eaLnBrk="1" latinLnBrk="0" hangingPunct="1">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强化学习的目标是找到一种能够最大化预先设计奖励机制的决策，在本次研究中则需要找到一种能够最小化预期驾驶风险的决策。为了鼓励</a:t>
                </a:r>
                <a:r>
                  <a:rPr lang="en-US" altLang="zh-CN" sz="1400">
                    <a:latin typeface="微软雅黑" panose="020B0503020204020204" pitchFamily="34" charset="-122"/>
                    <a:ea typeface="微软雅黑" panose="020B0503020204020204" pitchFamily="34" charset="-122"/>
                  </a:rPr>
                  <a:t>ai</a:t>
                </a:r>
                <a:r>
                  <a:rPr lang="zh-CN" altLang="en-US" sz="1400">
                    <a:latin typeface="微软雅黑" panose="020B0503020204020204" pitchFamily="34" charset="-122"/>
                    <a:ea typeface="微软雅黑" panose="020B0503020204020204" pitchFamily="34" charset="-122"/>
                  </a:rPr>
                  <a:t>学习一个稳健安全的策略，奖励通常是一个具有实际意义的积极价值</a:t>
                </a:r>
                <a:endParaRPr lang="zh-CN" altLang="en-US" sz="1400">
                  <a:latin typeface="微软雅黑" panose="020B0503020204020204" pitchFamily="34" charset="-122"/>
                  <a:ea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将最大风险值max</a:t>
                </a:r>
                <a14:m>
                  <m:oMath xmlns:m="http://schemas.openxmlformats.org/officeDocument/2006/math">
                    <m:r>
                      <a:rPr lang="en-US" altLang="zh-CN" sz="1400" i="1">
                        <a:latin typeface="Cambria Math" panose="02040503050406030204" charset="0"/>
                        <a:ea typeface="微软雅黑" panose="020B0503020204020204" pitchFamily="34" charset="-122"/>
                        <a:cs typeface="Cambria Math" panose="02040503050406030204" charset="0"/>
                      </a:rPr>
                      <m:t>𝜀</m:t>
                    </m:r>
                  </m:oMath>
                </a14:m>
                <a:r>
                  <a:rPr lang="zh-CN" altLang="en-US" sz="1400">
                    <a:latin typeface="微软雅黑" panose="020B0503020204020204" pitchFamily="34" charset="-122"/>
                    <a:ea typeface="微软雅黑" panose="020B0503020204020204" pitchFamily="34" charset="-122"/>
                  </a:rPr>
                  <a:t>添加到被评估的驾驶风险中</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风险的奖励机制</a:t>
                </a:r>
                <a:r>
                  <a:rPr lang="zh-CN" altLang="en-US" sz="1400">
                    <a:latin typeface="微软雅黑" panose="020B0503020204020204" pitchFamily="34" charset="-122"/>
                    <a:ea typeface="微软雅黑" panose="020B0503020204020204" pitchFamily="34" charset="-122"/>
                  </a:rPr>
                  <a:t>则为：</a:t>
                </a:r>
                <a:endParaRPr lang="zh-CN" altLang="en-US" sz="1400">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251460" y="715010"/>
                <a:ext cx="7586980" cy="1383665"/>
              </a:xfrm>
              <a:prstGeom prst="rect">
                <a:avLst/>
              </a:prstGeom>
              <a:blipFill rotWithShape="1">
                <a:blip r:embed="rId1"/>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2"/>
          <a:stretch>
            <a:fillRect/>
          </a:stretch>
        </p:blipFill>
        <p:spPr>
          <a:xfrm>
            <a:off x="777875" y="2032000"/>
            <a:ext cx="2117725" cy="812165"/>
          </a:xfrm>
          <a:prstGeom prst="rect">
            <a:avLst/>
          </a:prstGeom>
        </p:spPr>
      </p:pic>
      <p:sp>
        <p:nvSpPr>
          <p:cNvPr id="11" name="文本框 10"/>
          <p:cNvSpPr txBox="1"/>
          <p:nvPr/>
        </p:nvSpPr>
        <p:spPr>
          <a:xfrm>
            <a:off x="386715" y="2661920"/>
            <a:ext cx="7193280" cy="1060450"/>
          </a:xfrm>
          <a:prstGeom prst="rect">
            <a:avLst/>
          </a:prstGeom>
          <a:noFill/>
        </p:spPr>
        <p:txBody>
          <a:bodyPr wrap="square" rtlCol="0" anchor="t">
            <a:spAutoFit/>
          </a:bodyPr>
          <a:p>
            <a:pPr eaLnBrk="1" latinLnBrk="0" hangingPunct="1">
              <a:lnSpc>
                <a:spcPct val="150000"/>
              </a:lnSpc>
            </a:pPr>
            <a:r>
              <a:rPr lang="zh-CN" altLang="en-US" sz="1400">
                <a:latin typeface="微软雅黑" panose="020B0503020204020204" pitchFamily="34" charset="-122"/>
                <a:ea typeface="微软雅黑" panose="020B0503020204020204" pitchFamily="34" charset="-122"/>
              </a:rPr>
              <a:t>在为遵循交通规则和人类驾驶习惯规划车辆行为时，还包括其他奖励方案</a:t>
            </a:r>
            <a:endParaRPr lang="zh-CN" altLang="en-US" sz="1400">
              <a:latin typeface="微软雅黑" panose="020B0503020204020204" pitchFamily="34" charset="-122"/>
              <a:ea typeface="微软雅黑" panose="020B0503020204020204" pitchFamily="34" charset="-122"/>
            </a:endParaRPr>
          </a:p>
          <a:p>
            <a:pPr eaLnBrk="1" latinLnBrk="0" hangingPunct="1">
              <a:lnSpc>
                <a:spcPct val="150000"/>
              </a:lnSpc>
            </a:pPr>
            <a:r>
              <a:rPr lang="en-US" altLang="zh-CN" sz="1400">
                <a:latin typeface="微软雅黑" panose="020B0503020204020204" pitchFamily="34" charset="-122"/>
                <a:ea typeface="微软雅黑" panose="020B0503020204020204" pitchFamily="34" charset="-122"/>
              </a:rPr>
              <a:t>1.交通规则:非法变道是危险驾驶行为之一,</a:t>
            </a:r>
            <a:r>
              <a:rPr lang="zh-CN" altLang="en-US" sz="1400">
                <a:latin typeface="微软雅黑" panose="020B0503020204020204" pitchFamily="34" charset="-122"/>
                <a:ea typeface="微软雅黑" panose="020B0503020204020204" pitchFamily="34" charset="-122"/>
              </a:rPr>
              <a:t>因此使用了软惩罚来 解决这个问题：</a:t>
            </a:r>
            <a:endParaRPr lang="zh-CN" altLang="en-US" sz="1400">
              <a:latin typeface="微软雅黑" panose="020B0503020204020204" pitchFamily="34" charset="-122"/>
              <a:ea typeface="微软雅黑" panose="020B0503020204020204" pitchFamily="34" charset="-122"/>
            </a:endParaRPr>
          </a:p>
          <a:p>
            <a:pPr eaLnBrk="1" latinLnBrk="0" hangingPunct="1">
              <a:lnSpc>
                <a:spcPct val="150000"/>
              </a:lnSpc>
            </a:pPr>
            <a:endParaRPr lang="zh-CN" altLang="en-US" sz="140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961515" y="3606800"/>
            <a:ext cx="3020060" cy="1092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8" name="文本框 7"/>
          <p:cNvSpPr txBox="1"/>
          <p:nvPr/>
        </p:nvSpPr>
        <p:spPr>
          <a:xfrm>
            <a:off x="2006600" y="0"/>
            <a:ext cx="344297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避免碰撞的决策制定</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奖励</a:t>
            </a:r>
            <a:r>
              <a:rPr lang="zh-CN" altLang="en-US" dirty="0">
                <a:latin typeface="微软雅黑" panose="020B0503020204020204" pitchFamily="34" charset="-122"/>
                <a:ea typeface="微软雅黑" panose="020B0503020204020204" pitchFamily="34" charset="-122"/>
                <a:sym typeface="+mn-ea"/>
              </a:rPr>
              <a:t>机制</a:t>
            </a:r>
            <a:endParaRPr lang="zh-CN" altLang="en-US" dirty="0">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390525" y="642620"/>
            <a:ext cx="7838440" cy="737235"/>
          </a:xfrm>
          <a:prstGeom prst="rect">
            <a:avLst/>
          </a:prstGeom>
          <a:noFill/>
        </p:spPr>
        <p:txBody>
          <a:bodyPr wrap="square" rtlCol="0" anchor="t">
            <a:spAutoFit/>
          </a:bodyPr>
          <a:p>
            <a:pPr eaLnBrk="1" latinLnBrk="0" hangingPunct="1">
              <a:lnSpc>
                <a:spcPct val="150000"/>
              </a:lnSpc>
            </a:pPr>
            <a:r>
              <a:rPr lang="en-US" altLang="zh-CN" sz="1400">
                <a:latin typeface="微软雅黑" panose="020B0503020204020204" pitchFamily="34" charset="-122"/>
                <a:ea typeface="微软雅黑" panose="020B0503020204020204" pitchFamily="34" charset="-122"/>
              </a:rPr>
              <a:t>2.</a:t>
            </a:r>
            <a:r>
              <a:rPr sz="1400">
                <a:latin typeface="微软雅黑" panose="020B0503020204020204" pitchFamily="34" charset="-122"/>
                <a:ea typeface="微软雅黑" panose="020B0503020204020204" pitchFamily="34" charset="-122"/>
              </a:rPr>
              <a:t>人类驾驶习惯：人类驾驶者会在车道中心驾驶。因此，在车道中心行驶应被视为一种激励措施</a:t>
            </a:r>
            <a:r>
              <a:rPr lang="en-US" sz="1400">
                <a:latin typeface="微软雅黑" panose="020B0503020204020204" pitchFamily="34" charset="-122"/>
                <a:ea typeface="微软雅黑" panose="020B0503020204020204" pitchFamily="34" charset="-122"/>
              </a:rPr>
              <a:t>.</a:t>
            </a:r>
            <a:endParaRPr sz="1400">
              <a:latin typeface="微软雅黑" panose="020B0503020204020204" pitchFamily="34" charset="-122"/>
              <a:ea typeface="微软雅黑" panose="020B0503020204020204" pitchFamily="34" charset="-122"/>
            </a:endParaRPr>
          </a:p>
          <a:p>
            <a:pPr eaLnBrk="1" latinLnBrk="0" hangingPunct="1">
              <a:lnSpc>
                <a:spcPct val="150000"/>
              </a:lnSpc>
            </a:pPr>
            <a:endParaRPr lang="zh-CN" altLang="en-US" sz="140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525145" y="1092200"/>
            <a:ext cx="2543175" cy="965835"/>
          </a:xfrm>
          <a:prstGeom prst="rect">
            <a:avLst/>
          </a:prstGeom>
        </p:spPr>
      </p:pic>
      <p:sp>
        <p:nvSpPr>
          <p:cNvPr id="2" name="文本框 1"/>
          <p:cNvSpPr txBox="1"/>
          <p:nvPr/>
        </p:nvSpPr>
        <p:spPr>
          <a:xfrm>
            <a:off x="390525" y="1896745"/>
            <a:ext cx="7838440" cy="737235"/>
          </a:xfrm>
          <a:prstGeom prst="rect">
            <a:avLst/>
          </a:prstGeom>
          <a:noFill/>
        </p:spPr>
        <p:txBody>
          <a:bodyPr wrap="square" rtlCol="0" anchor="t">
            <a:spAutoFit/>
          </a:bodyPr>
          <a:p>
            <a:pPr eaLnBrk="1" latinLnBrk="0" hangingPunct="1">
              <a:lnSpc>
                <a:spcPct val="150000"/>
              </a:lnSpc>
            </a:pPr>
            <a:r>
              <a:rPr lang="en-US" altLang="zh-CN" sz="1400">
                <a:latin typeface="微软雅黑" panose="020B0503020204020204" pitchFamily="34" charset="-122"/>
                <a:ea typeface="微软雅黑" panose="020B0503020204020204" pitchFamily="34" charset="-122"/>
              </a:rPr>
              <a:t>3.</a:t>
            </a:r>
            <a:r>
              <a:rPr lang="zh-CN" sz="1400">
                <a:latin typeface="微软雅黑" panose="020B0503020204020204" pitchFamily="34" charset="-122"/>
                <a:ea typeface="微软雅黑" panose="020B0503020204020204" pitchFamily="34" charset="-122"/>
              </a:rPr>
              <a:t>道路边界驾驶：需要鼓励车辆在道路边界内行驶</a:t>
            </a:r>
            <a:endParaRPr sz="1400">
              <a:latin typeface="微软雅黑" panose="020B0503020204020204" pitchFamily="34" charset="-122"/>
              <a:ea typeface="微软雅黑" panose="020B0503020204020204" pitchFamily="34" charset="-122"/>
            </a:endParaRPr>
          </a:p>
          <a:p>
            <a:pPr eaLnBrk="1" latinLnBrk="0" hangingPunct="1">
              <a:lnSpc>
                <a:spcPct val="150000"/>
              </a:lnSpc>
            </a:pPr>
            <a:endParaRPr lang="zh-CN" sz="140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90525" y="2346960"/>
            <a:ext cx="2954655" cy="941070"/>
          </a:xfrm>
          <a:prstGeom prst="rect">
            <a:avLst/>
          </a:prstGeom>
        </p:spPr>
      </p:pic>
      <p:sp>
        <p:nvSpPr>
          <p:cNvPr id="5" name="文本框 4"/>
          <p:cNvSpPr txBox="1"/>
          <p:nvPr/>
        </p:nvSpPr>
        <p:spPr>
          <a:xfrm>
            <a:off x="476250" y="3246755"/>
            <a:ext cx="4572000" cy="414020"/>
          </a:xfrm>
          <a:prstGeom prst="rect">
            <a:avLst/>
          </a:prstGeom>
          <a:noFill/>
        </p:spPr>
        <p:txBody>
          <a:bodyPr wrap="square" rtlCol="0" anchor="t">
            <a:spAutoFit/>
          </a:bodyPr>
          <a:p>
            <a:pPr algn="l">
              <a:lnSpc>
                <a:spcPct val="150000"/>
              </a:lnSpc>
              <a:buClrTx/>
              <a:buSzTx/>
              <a:buNone/>
            </a:pPr>
            <a:r>
              <a:rPr lang="zh-CN" sz="1400">
                <a:latin typeface="微软雅黑" panose="020B0503020204020204" pitchFamily="34" charset="-122"/>
                <a:ea typeface="微软雅黑" panose="020B0503020204020204" pitchFamily="34" charset="-122"/>
              </a:rPr>
              <a:t>考虑以上所有因素，将完整的奖励功能定义为：</a:t>
            </a:r>
            <a:endParaRPr lang="zh-CN" sz="1400">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3"/>
          <a:stretch>
            <a:fillRect/>
          </a:stretch>
        </p:blipFill>
        <p:spPr>
          <a:xfrm>
            <a:off x="791210" y="3876675"/>
            <a:ext cx="3291840" cy="938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8" name="文本框 7"/>
          <p:cNvSpPr txBox="1"/>
          <p:nvPr/>
        </p:nvSpPr>
        <p:spPr>
          <a:xfrm>
            <a:off x="2006600" y="0"/>
            <a:ext cx="344297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避免碰撞的决策制定</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训练细节</a:t>
            </a:r>
            <a:endParaRPr lang="zh-CN" altLang="en-US"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296545" y="681990"/>
            <a:ext cx="4046220" cy="2415540"/>
          </a:xfrm>
          <a:prstGeom prst="rect">
            <a:avLst/>
          </a:prstGeom>
        </p:spPr>
      </p:pic>
      <p:pic>
        <p:nvPicPr>
          <p:cNvPr id="9" name="图片 8"/>
          <p:cNvPicPr>
            <a:picLocks noChangeAspect="1"/>
          </p:cNvPicPr>
          <p:nvPr/>
        </p:nvPicPr>
        <p:blipFill>
          <a:blip r:embed="rId2"/>
          <a:stretch>
            <a:fillRect/>
          </a:stretch>
        </p:blipFill>
        <p:spPr>
          <a:xfrm>
            <a:off x="341630" y="3139440"/>
            <a:ext cx="5026025" cy="1969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71399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r>
              <a:rPr lang="zh-CN" altLang="en-US" dirty="0"/>
              <a:t>结果</a:t>
            </a:r>
            <a:endParaRPr lang="zh-CN" altLang="en-US" dirty="0"/>
          </a:p>
        </p:txBody>
      </p:sp>
      <p:sp>
        <p:nvSpPr>
          <p:cNvPr id="13" name="椭圆 12"/>
          <p:cNvSpPr/>
          <p:nvPr/>
        </p:nvSpPr>
        <p:spPr>
          <a:xfrm>
            <a:off x="341630" y="2211705"/>
            <a:ext cx="902335" cy="902335"/>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015" dirty="0"/>
          </a:p>
        </p:txBody>
      </p:sp>
      <p:sp>
        <p:nvSpPr>
          <p:cNvPr id="26" name="TextBox 14"/>
          <p:cNvSpPr txBox="1"/>
          <p:nvPr/>
        </p:nvSpPr>
        <p:spPr>
          <a:xfrm>
            <a:off x="455915" y="2526864"/>
            <a:ext cx="674370" cy="311785"/>
          </a:xfrm>
          <a:prstGeom prst="rect">
            <a:avLst/>
          </a:prstGeom>
          <a:noFill/>
        </p:spPr>
        <p:txBody>
          <a:bodyPr wrap="none" lIns="0" tIns="0" rIns="0" bIns="0" rtlCol="0">
            <a:spAutoFit/>
          </a:bodyPr>
          <a:lstStyle/>
          <a:p>
            <a:pPr algn="ctr"/>
            <a:r>
              <a:rPr lang="zh-CN" altLang="en-US" sz="2025" b="1" dirty="0">
                <a:solidFill>
                  <a:schemeClr val="bg1"/>
                </a:solidFill>
                <a:latin typeface="微软雅黑" panose="020B0503020204020204" pitchFamily="34" charset="-122"/>
                <a:ea typeface="微软雅黑" panose="020B0503020204020204" pitchFamily="34" charset="-122"/>
              </a:rPr>
              <a:t>场景</a:t>
            </a:r>
            <a:r>
              <a:rPr lang="en-US" altLang="zh-CN" sz="2025" b="1" dirty="0">
                <a:solidFill>
                  <a:schemeClr val="bg1"/>
                </a:solidFill>
                <a:latin typeface="微软雅黑" panose="020B0503020204020204" pitchFamily="34" charset="-122"/>
                <a:ea typeface="微软雅黑" panose="020B0503020204020204" pitchFamily="34" charset="-122"/>
              </a:rPr>
              <a:t>1</a:t>
            </a:r>
            <a:endParaRPr lang="en-US" altLang="zh-CN" sz="2025" b="1" dirty="0">
              <a:solidFill>
                <a:schemeClr val="bg1"/>
              </a:solidFill>
              <a:latin typeface="微软雅黑" panose="020B0503020204020204" pitchFamily="34" charset="-122"/>
              <a:ea typeface="微软雅黑" panose="020B0503020204020204" pitchFamily="34" charset="-122"/>
            </a:endParaRPr>
          </a:p>
        </p:txBody>
      </p:sp>
      <p:sp>
        <p:nvSpPr>
          <p:cNvPr id="31" name="Half Frame 12"/>
          <p:cNvSpPr/>
          <p:nvPr/>
        </p:nvSpPr>
        <p:spPr>
          <a:xfrm rot="8097294">
            <a:off x="1251585" y="2525395"/>
            <a:ext cx="228600" cy="251460"/>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 name="文本框 1"/>
          <p:cNvSpPr txBox="1"/>
          <p:nvPr/>
        </p:nvSpPr>
        <p:spPr>
          <a:xfrm>
            <a:off x="1646555" y="771525"/>
            <a:ext cx="7254240" cy="2353310"/>
          </a:xfrm>
          <a:prstGeom prst="rect">
            <a:avLst/>
          </a:prstGeom>
          <a:noFill/>
        </p:spPr>
        <p:txBody>
          <a:bodyPr wrap="square" rtlCol="0" anchor="t">
            <a:spAutoFit/>
          </a:bodyPr>
          <a:p>
            <a:pPr eaLnBrk="1" latinLnBrk="0" hangingPunct="1">
              <a:lnSpc>
                <a:spcPct val="150000"/>
              </a:lnSpc>
            </a:pPr>
            <a:r>
              <a:rPr lang="en-US" altLang="zh-CN" sz="1400"/>
              <a:t>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为了收集所提出方法的训练样本，将随机数量的静态车辆（10 ~ 26）随机放置在一条420米长的直线道路上， 作为训练阶段的静态障碍。</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hv</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应安全地向前行驶，以避免与任何静态车辆发生碰撞。方法的有效性是通过碰撞前的驾驶距离来评估的，</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代表着</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避开障碍物的能力。并记录了风险评估结果。</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420米长的道路上对所提出的方法进行了100次随机评估，在评估阶段，每一次检测方法在道路上随机分配26辆车辆进行100次测试。并设置要求车辆每100米变道约4次，在测试实验中，该场景下自动驾驶车辆的总行驶距离为42公里，总变道次数为1600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501265" y="3124835"/>
            <a:ext cx="5107940" cy="1904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13" grpId="0" animBg="1"/>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r>
              <a:rPr lang="zh-CN" altLang="en-US" dirty="0"/>
              <a:t>结果</a:t>
            </a:r>
            <a:endParaRPr lang="zh-CN" altLang="en-US" dirty="0"/>
          </a:p>
        </p:txBody>
      </p:sp>
      <p:sp>
        <p:nvSpPr>
          <p:cNvPr id="13" name="椭圆 12"/>
          <p:cNvSpPr/>
          <p:nvPr/>
        </p:nvSpPr>
        <p:spPr>
          <a:xfrm>
            <a:off x="386715" y="951865"/>
            <a:ext cx="902335" cy="902335"/>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015" dirty="0"/>
          </a:p>
        </p:txBody>
      </p:sp>
      <p:sp>
        <p:nvSpPr>
          <p:cNvPr id="26" name="TextBox 14"/>
          <p:cNvSpPr txBox="1"/>
          <p:nvPr/>
        </p:nvSpPr>
        <p:spPr>
          <a:xfrm>
            <a:off x="501000" y="1267024"/>
            <a:ext cx="674370" cy="311785"/>
          </a:xfrm>
          <a:prstGeom prst="rect">
            <a:avLst/>
          </a:prstGeom>
          <a:noFill/>
        </p:spPr>
        <p:txBody>
          <a:bodyPr wrap="none" lIns="0" tIns="0" rIns="0" bIns="0" rtlCol="0">
            <a:spAutoFit/>
          </a:bodyPr>
          <a:lstStyle/>
          <a:p>
            <a:pPr algn="ctr"/>
            <a:r>
              <a:rPr lang="zh-CN" altLang="en-US" sz="2025" b="1" dirty="0">
                <a:solidFill>
                  <a:schemeClr val="bg1"/>
                </a:solidFill>
                <a:latin typeface="微软雅黑" panose="020B0503020204020204" pitchFamily="34" charset="-122"/>
                <a:ea typeface="微软雅黑" panose="020B0503020204020204" pitchFamily="34" charset="-122"/>
              </a:rPr>
              <a:t>场景</a:t>
            </a:r>
            <a:r>
              <a:rPr lang="en-US" altLang="zh-CN" sz="2025" b="1" dirty="0">
                <a:solidFill>
                  <a:schemeClr val="bg1"/>
                </a:solidFill>
                <a:latin typeface="微软雅黑" panose="020B0503020204020204" pitchFamily="34" charset="-122"/>
                <a:ea typeface="微软雅黑" panose="020B0503020204020204" pitchFamily="34" charset="-122"/>
              </a:rPr>
              <a:t>2</a:t>
            </a:r>
            <a:endParaRPr lang="en-US" altLang="zh-CN" sz="2025" b="1" dirty="0">
              <a:solidFill>
                <a:schemeClr val="bg1"/>
              </a:solidFill>
              <a:latin typeface="微软雅黑" panose="020B0503020204020204" pitchFamily="34" charset="-122"/>
              <a:ea typeface="微软雅黑" panose="020B0503020204020204" pitchFamily="34" charset="-122"/>
            </a:endParaRPr>
          </a:p>
        </p:txBody>
      </p:sp>
      <p:sp>
        <p:nvSpPr>
          <p:cNvPr id="31" name="Half Frame 12"/>
          <p:cNvSpPr/>
          <p:nvPr/>
        </p:nvSpPr>
        <p:spPr>
          <a:xfrm rot="8097294">
            <a:off x="1296670" y="1265555"/>
            <a:ext cx="228600" cy="251460"/>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 name="文本框 1"/>
          <p:cNvSpPr txBox="1"/>
          <p:nvPr/>
        </p:nvSpPr>
        <p:spPr>
          <a:xfrm>
            <a:off x="1646555" y="771525"/>
            <a:ext cx="7254240" cy="1706880"/>
          </a:xfrm>
          <a:prstGeom prst="rect">
            <a:avLst/>
          </a:prstGeom>
          <a:noFill/>
        </p:spPr>
        <p:txBody>
          <a:bodyPr wrap="square" rtlCol="0" anchor="t">
            <a:spAutoFit/>
          </a:bodyPr>
          <a:p>
            <a:pPr eaLnBrk="1" latinLnBrk="0" hangingPunct="1">
              <a:lnSpc>
                <a:spcPct val="150000"/>
              </a:lnSpc>
            </a:pPr>
            <a:r>
              <a:rPr lang="en-US" altLang="zh-CN" sz="1400"/>
              <a:t>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 420米长的道路上对所提出的方法进行了100次随机评估，在评估阶段，每一次检测方法在道路上随机分配26辆车辆进行100次测试。并</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设置要求车辆每100米变道约4次，在测试实验中，该场景下自动驾驶车辆的总行驶距离为42公里，总变道次数为1600次。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除hv外，所有车辆均采用CARLA提供的自动驾驶模式，限速为30 m/s。hv应安全驾驶，不得与任何动态移动的车辆发生碰撞。</a:t>
            </a:r>
            <a:r>
              <a:rPr lang="en-US" altLang="zh-CN" sz="1400"/>
              <a:t>   </a:t>
            </a:r>
            <a:endParaRPr lang="en-US" altLang="zh-CN" sz="1400"/>
          </a:p>
        </p:txBody>
      </p:sp>
      <p:pic>
        <p:nvPicPr>
          <p:cNvPr id="4" name="图片 3"/>
          <p:cNvPicPr>
            <a:picLocks noChangeAspect="1"/>
          </p:cNvPicPr>
          <p:nvPr/>
        </p:nvPicPr>
        <p:blipFill>
          <a:blip r:embed="rId1"/>
          <a:stretch>
            <a:fillRect/>
          </a:stretch>
        </p:blipFill>
        <p:spPr>
          <a:xfrm>
            <a:off x="2186305" y="2797175"/>
            <a:ext cx="5739130" cy="2139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13" grpId="0" animBg="1"/>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实验结果</a:t>
            </a:r>
            <a:r>
              <a:rPr lang="en-US" altLang="zh-CN" dirty="0"/>
              <a:t>-</a:t>
            </a:r>
            <a:r>
              <a:rPr lang="zh-CN" altLang="en-US" dirty="0"/>
              <a:t>分析（定量</a:t>
            </a:r>
            <a:r>
              <a:rPr lang="zh-CN" altLang="en-US" dirty="0"/>
              <a:t>）</a:t>
            </a:r>
            <a:endParaRPr lang="zh-CN" altLang="en-US" dirty="0"/>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206375" y="771525"/>
            <a:ext cx="8589645" cy="3461385"/>
          </a:xfrm>
          <a:prstGeom prst="rect">
            <a:avLst/>
          </a:prstGeom>
          <a:noFill/>
        </p:spPr>
        <p:txBody>
          <a:bodyPr wrap="square" rtlCol="0" anchor="t">
            <a:spAutoFit/>
          </a:bodyPr>
          <a:p>
            <a:pPr eaLnBrk="1" latinLnBrk="0" hangingPunct="1">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场景</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中，RA-DQN、RA-DDQN、RA-DulDQN和RA-PRDQN的平均得分分别为399.6、400.8、192.0 和412.0，分别比相应的原始方法提高了93.8%、124.4%、105.5%和30.5%。RA-DQN、RADDQN和RAPRDQN的评分标准差分别为53.0、24.7和23.8， 比原方法降低了60.4%、80.4%和82.8%</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en-US" altLang="zh-CN" sz="1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情景</a:t>
            </a:r>
            <a:r>
              <a:rPr lang="en-US" altLang="zh-CN" sz="1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中RA-DQN、RA-DDQN、RA-DulDQN和RA- PRDQN的平均得分分别为303.3、223.5、51.7和399.0，分别比原方法提高了175.4%、43.0%、58.1%和76.1%。RA-DDQN和RAPRDQN的评分标准差 分别为102.6和63.6，比原始方法分别降低了16.0%和57.2%。一般情况下，除RA-DulDDQN外，所有基于风险意识的决策策略在动态移动流量的情况下得分都优于原始方法。</a:t>
            </a:r>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PRDQN</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RA-PRDQN</a:t>
            </a:r>
            <a:r>
              <a:rPr lang="zh-CN" altLang="en-US" sz="1000">
                <a:latin typeface="微软雅黑" panose="020B0503020204020204" pitchFamily="34" charset="-122"/>
                <a:ea typeface="微软雅黑" panose="020B0503020204020204" pitchFamily="34" charset="-122"/>
                <a:cs typeface="微软雅黑" panose="020B0503020204020204" pitchFamily="34" charset="-122"/>
              </a:rPr>
              <a:t>的表现比其他方法要</a:t>
            </a:r>
            <a:r>
              <a:rPr lang="zh-CN" altLang="en-US" sz="1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好得多</a:t>
            </a:r>
            <a:endParaRPr lang="zh-CN" altLang="en-US" sz="10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通过对所提出的方法与原方法的比较表明，改进来自于风险意识决策的引入。在将风险意识策略应用于Q值后，</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可以意识到在每个运行步骤中可能导致车辆发生碰撞的危险行为。因此，在</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描述驾驶状态</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存在危险时，具有风险意识的q值将更准确，从而提高相应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ai</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的性能。</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定量结果表明，我们改进的方法在静态障碍物的情况下和动态移动车辆的情况下都能达到优于比较方法的性能</a:t>
            </a:r>
            <a:endPar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实验结果</a:t>
            </a:r>
            <a:r>
              <a:rPr lang="en-US" altLang="zh-CN" dirty="0"/>
              <a:t>-</a:t>
            </a:r>
            <a:r>
              <a:rPr lang="zh-CN" altLang="en-US" dirty="0"/>
              <a:t>分析（定性</a:t>
            </a:r>
            <a:r>
              <a:rPr lang="zh-CN" altLang="en-US" dirty="0"/>
              <a:t>）</a:t>
            </a:r>
            <a:endParaRPr lang="zh-CN" altLang="en-US" dirty="0"/>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161290" y="1447165"/>
            <a:ext cx="8589645" cy="1938020"/>
          </a:xfrm>
          <a:prstGeom prst="rect">
            <a:avLst/>
          </a:prstGeom>
          <a:noFill/>
        </p:spPr>
        <p:txBody>
          <a:bodyPr wrap="square" rtlCol="0" anchor="t">
            <a:spAutoFit/>
          </a:bodyPr>
          <a:p>
            <a:pPr eaLnBrk="1" latinLnBrk="0" hangingPunct="1">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sz="1600">
                <a:latin typeface="微软雅黑" panose="020B0503020204020204" pitchFamily="34" charset="-122"/>
                <a:ea typeface="微软雅黑" panose="020B0503020204020204" pitchFamily="34" charset="-122"/>
                <a:cs typeface="微软雅黑" panose="020B0503020204020204" pitchFamily="34" charset="-122"/>
              </a:rPr>
              <a:t>PRDDQN代理在车道变更行为上</a:t>
            </a:r>
            <a:r>
              <a:rPr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存在出错</a:t>
            </a:r>
            <a:r>
              <a:rPr sz="1600">
                <a:latin typeface="微软雅黑" panose="020B0503020204020204" pitchFamily="34" charset="-122"/>
                <a:ea typeface="微软雅黑" panose="020B0503020204020204" pitchFamily="34" charset="-122"/>
                <a:cs typeface="微软雅黑" panose="020B0503020204020204" pitchFamily="34" charset="-122"/>
              </a:rPr>
              <a:t>，特别是当当前车道车辆与目标车道滞后车辆的纵向距离较短时。此外，所示的轨迹表明，PRDDQN的运动路径有</a:t>
            </a:r>
            <a:r>
              <a:rPr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明显的波动</a:t>
            </a:r>
            <a:r>
              <a:rPr sz="1600">
                <a:latin typeface="微软雅黑" panose="020B0503020204020204" pitchFamily="34" charset="-122"/>
                <a:ea typeface="微软雅黑" panose="020B0503020204020204" pitchFamily="34" charset="-122"/>
                <a:cs typeface="微软雅黑" panose="020B0503020204020204" pitchFamily="34" charset="-122"/>
              </a:rPr>
              <a:t>，这表明其不稳定性。</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RA-PRDDQN时的运动路径和相应的风险评估实验结果表明，该ai能够</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安全、稳定</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地完成整个驾驶任务。运动路径比PRDQN</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更平滑</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241427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a:t>
            </a:r>
            <a:r>
              <a:rPr lang="zh-CN" altLang="en-US" sz="3600" b="1" dirty="0">
                <a:solidFill>
                  <a:schemeClr val="accent1"/>
                </a:solidFill>
                <a:latin typeface="微软雅黑" panose="020B0503020204020204" pitchFamily="34" charset="-122"/>
                <a:ea typeface="微软雅黑" panose="020B0503020204020204" pitchFamily="34" charset="-122"/>
              </a:rPr>
              <a:t>背景</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实验结果</a:t>
            </a:r>
            <a:r>
              <a:rPr lang="en-US" altLang="zh-CN" dirty="0"/>
              <a:t>-</a:t>
            </a:r>
            <a:r>
              <a:rPr lang="zh-CN" altLang="en-US" dirty="0"/>
              <a:t>故障案例</a:t>
            </a:r>
            <a:r>
              <a:rPr lang="zh-CN" altLang="en-US" dirty="0"/>
              <a:t>分析</a:t>
            </a:r>
            <a:endParaRPr lang="zh-CN" altLang="en-US" dirty="0"/>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p:cNvSpPr txBox="1"/>
          <p:nvPr/>
        </p:nvSpPr>
        <p:spPr>
          <a:xfrm>
            <a:off x="656590" y="1402080"/>
            <a:ext cx="7734300" cy="258445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使用的对HV和OVs进行位置初始化的采样概率方法的不完善性。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2考虑</a:t>
            </a:r>
            <a:r>
              <a:rPr lang="zh-CN" altLang="en-US">
                <a:latin typeface="微软雅黑" panose="020B0503020204020204" pitchFamily="34" charset="-122"/>
                <a:ea typeface="微软雅黑" panose="020B0503020204020204" pitchFamily="34" charset="-122"/>
                <a:cs typeface="微软雅黑" panose="020B0503020204020204" pitchFamily="34" charset="-122"/>
              </a:rPr>
              <a:t>碰壁</a:t>
            </a:r>
            <a:r>
              <a:rPr lang="en-US" altLang="zh-CN">
                <a:latin typeface="微软雅黑" panose="020B0503020204020204" pitchFamily="34" charset="-122"/>
                <a:ea typeface="微软雅黑" panose="020B0503020204020204" pitchFamily="34" charset="-122"/>
                <a:cs typeface="微软雅黑" panose="020B0503020204020204" pitchFamily="34" charset="-122"/>
              </a:rPr>
              <a:t>行为只涵盖了转向行为。</a:t>
            </a:r>
            <a:r>
              <a:rPr lang="zh-CN" altLang="en-US">
                <a:latin typeface="微软雅黑" panose="020B0503020204020204" pitchFamily="34" charset="-122"/>
                <a:ea typeface="微软雅黑" panose="020B0503020204020204" pitchFamily="34" charset="-122"/>
                <a:cs typeface="微软雅黑" panose="020B0503020204020204" pitchFamily="34" charset="-122"/>
              </a:rPr>
              <a:t>未考虑通过</a:t>
            </a:r>
            <a:r>
              <a:rPr lang="en-US" altLang="zh-CN">
                <a:latin typeface="微软雅黑" panose="020B0503020204020204" pitchFamily="34" charset="-122"/>
                <a:ea typeface="微软雅黑" panose="020B0503020204020204" pitchFamily="34" charset="-122"/>
                <a:cs typeface="微软雅黑" panose="020B0503020204020204" pitchFamily="34" charset="-122"/>
              </a:rPr>
              <a:t>制动行为控制到前部和滞后车辆的距离以避免碰撞</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3.</a:t>
            </a:r>
            <a:r>
              <a:rPr lang="zh-CN" altLang="en-US">
                <a:latin typeface="微软雅黑" panose="020B0503020204020204" pitchFamily="34" charset="-122"/>
                <a:ea typeface="微软雅黑" panose="020B0503020204020204" pitchFamily="34" charset="-122"/>
                <a:cs typeface="微软雅黑" panose="020B0503020204020204" pitchFamily="34" charset="-122"/>
              </a:rPr>
              <a:t>在设计的RA-PRDQN中的驾驶风格属性与激进的驾驶风格性能相似。驾驶方式会影响驾驶员的车道变更决策。</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46507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直接连接符 19"/>
          <p:cNvSpPr>
            <a:spLocks noChangeShapeType="1"/>
          </p:cNvSpPr>
          <p:nvPr/>
        </p:nvSpPr>
        <p:spPr bwMode="auto">
          <a:xfrm>
            <a:off x="0" y="1131888"/>
            <a:ext cx="4662488" cy="0"/>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5" name="矩形 25"/>
          <p:cNvSpPr>
            <a:spLocks noChangeArrowheads="1"/>
          </p:cNvSpPr>
          <p:nvPr/>
        </p:nvSpPr>
        <p:spPr bwMode="auto">
          <a:xfrm>
            <a:off x="4366895" y="1358265"/>
            <a:ext cx="64198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49" name="矩形 34"/>
          <p:cNvSpPr>
            <a:spLocks noChangeArrowheads="1"/>
          </p:cNvSpPr>
          <p:nvPr/>
        </p:nvSpPr>
        <p:spPr bwMode="auto">
          <a:xfrm>
            <a:off x="4287520" y="2882265"/>
            <a:ext cx="8001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t>总结</a:t>
            </a:r>
            <a:endParaRPr lang="zh-CN" altLang="en-US" dirty="0"/>
          </a:p>
        </p:txBody>
      </p:sp>
      <p:sp>
        <p:nvSpPr>
          <p:cNvPr id="7" name="文本框 6"/>
          <p:cNvSpPr txBox="1"/>
          <p:nvPr/>
        </p:nvSpPr>
        <p:spPr>
          <a:xfrm>
            <a:off x="521335" y="1221740"/>
            <a:ext cx="7856855" cy="1245235"/>
          </a:xfrm>
          <a:prstGeom prst="rect">
            <a:avLst/>
          </a:prstGeom>
          <a:noFill/>
        </p:spPr>
        <p:txBody>
          <a:bodyPr wrap="square" rtlCol="0" anchor="t">
            <a:spAutoFit/>
          </a:bodyPr>
          <a:p>
            <a:pPr eaLnBrk="1" latinLnBrk="0" hangingPunct="1">
              <a:lnSpc>
                <a:spcPct val="150000"/>
              </a:lnSpc>
            </a:pPr>
            <a:r>
              <a:rPr lang="en-US" altLang="zh-CN" sz="1800" dirty="0">
                <a:latin typeface="+mj-ea"/>
                <a:ea typeface="+mj-ea"/>
                <a:cs typeface="+mj-ea"/>
              </a:rPr>
              <a:t>1.提出了一种新的基于概率模型的风险评估</a:t>
            </a:r>
            <a:r>
              <a:rPr lang="zh-CN" altLang="en-US" sz="1800" dirty="0">
                <a:latin typeface="+mj-ea"/>
                <a:ea typeface="+mj-ea"/>
                <a:cs typeface="+mj-ea"/>
              </a:rPr>
              <a:t>算法，利用位置不确定性和基于距离的安全指标评估驾驶风险，</a:t>
            </a:r>
            <a:r>
              <a:rPr lang="en-US" altLang="zh-CN" sz="1800" dirty="0">
                <a:latin typeface="+mj-ea"/>
                <a:ea typeface="+mj-ea"/>
                <a:cs typeface="+mj-ea"/>
              </a:rPr>
              <a:t>来量化驾驶风险</a:t>
            </a:r>
            <a:r>
              <a:rPr lang="en-US" altLang="zh-CN" sz="1400" dirty="0">
                <a:latin typeface="Cambria Math" panose="02040503050406030204" charset="0"/>
                <a:ea typeface="微软雅黑" panose="020B0503020204020204" pitchFamily="34" charset="-122"/>
                <a:cs typeface="Cambria Math" panose="02040503050406030204" charset="0"/>
              </a:rPr>
              <a:t>。</a:t>
            </a:r>
            <a:endParaRPr lang="en-US" altLang="zh-CN" sz="1400" dirty="0">
              <a:latin typeface="Cambria Math" panose="02040503050406030204" charset="0"/>
              <a:ea typeface="微软雅黑" panose="020B0503020204020204" pitchFamily="34" charset="-122"/>
              <a:cs typeface="Cambria Math" panose="02040503050406030204" charset="0"/>
            </a:endParaRPr>
          </a:p>
          <a:p>
            <a:pPr eaLnBrk="1" latinLnBrk="0" hangingPunct="1">
              <a:lnSpc>
                <a:spcPct val="150000"/>
              </a:lnSpc>
            </a:pPr>
            <a:endParaRPr lang="en-US" altLang="zh-CN" sz="1400" dirty="0">
              <a:latin typeface="Cambria Math" panose="02040503050406030204" charset="0"/>
              <a:ea typeface="微软雅黑" panose="020B0503020204020204" pitchFamily="34" charset="-122"/>
              <a:cs typeface="Cambria Math" panose="02040503050406030204" charset="0"/>
            </a:endParaRPr>
          </a:p>
        </p:txBody>
      </p:sp>
      <p:sp>
        <p:nvSpPr>
          <p:cNvPr id="8" name="文本框 7"/>
          <p:cNvSpPr txBox="1"/>
          <p:nvPr/>
        </p:nvSpPr>
        <p:spPr>
          <a:xfrm>
            <a:off x="521335" y="2661920"/>
            <a:ext cx="7856855" cy="1753235"/>
          </a:xfrm>
          <a:prstGeom prst="rect">
            <a:avLst/>
          </a:prstGeom>
          <a:noFill/>
        </p:spPr>
        <p:txBody>
          <a:bodyPr wrap="square" rtlCol="0" anchor="t">
            <a:spAutoFit/>
          </a:bodyPr>
          <a:p>
            <a:pPr eaLnBrk="1" latinLnBrk="0" hangingPunct="1">
              <a:lnSpc>
                <a:spcPct val="150000"/>
              </a:lnSpc>
            </a:pPr>
            <a:r>
              <a:rPr lang="en-US" altLang="zh-CN" sz="1800" dirty="0">
                <a:latin typeface="+mj-ea"/>
                <a:ea typeface="+mj-ea"/>
                <a:cs typeface="+mj-ea"/>
              </a:rPr>
              <a:t>2.提出了结合风险评估</a:t>
            </a:r>
            <a:r>
              <a:rPr lang="zh-CN" altLang="en-US" sz="1800" dirty="0">
                <a:latin typeface="+mj-ea"/>
                <a:ea typeface="+mj-ea"/>
                <a:cs typeface="+mj-ea"/>
              </a:rPr>
              <a:t>函数</a:t>
            </a:r>
            <a:r>
              <a:rPr lang="en-US" altLang="zh-CN" sz="1800" dirty="0">
                <a:latin typeface="+mj-ea"/>
                <a:ea typeface="+mj-ea"/>
                <a:cs typeface="+mj-ea"/>
              </a:rPr>
              <a:t>的深度强化学习算法，以寻找期望风险最小的最优驾驶策略，使AI</a:t>
            </a:r>
            <a:r>
              <a:rPr lang="zh-CN" altLang="en-US" sz="1800" dirty="0">
                <a:latin typeface="+mj-ea"/>
                <a:ea typeface="+mj-ea"/>
                <a:cs typeface="+mj-ea"/>
              </a:rPr>
              <a:t>智能体</a:t>
            </a:r>
            <a:r>
              <a:rPr lang="en-US" altLang="zh-CN" sz="1800" dirty="0">
                <a:latin typeface="+mj-ea"/>
                <a:ea typeface="+mj-ea"/>
                <a:cs typeface="+mj-ea"/>
              </a:rPr>
              <a:t>能够找到一个对风险</a:t>
            </a:r>
            <a:r>
              <a:rPr lang="zh-CN" altLang="en-US" sz="1800" dirty="0">
                <a:latin typeface="+mj-ea"/>
                <a:ea typeface="+mj-ea"/>
                <a:cs typeface="+mj-ea"/>
              </a:rPr>
              <a:t>较为</a:t>
            </a:r>
            <a:r>
              <a:rPr lang="en-US" altLang="zh-CN" sz="1800" dirty="0">
                <a:latin typeface="+mj-ea"/>
                <a:ea typeface="+mj-ea"/>
                <a:cs typeface="+mj-ea"/>
              </a:rPr>
              <a:t>敏感的驾驶策略。帮助驾驶员减少在多种情况下的潜在风险，大大提高驾驶安全</a:t>
            </a:r>
            <a:r>
              <a:rPr lang="zh-CN" altLang="en-US" sz="1800" dirty="0">
                <a:latin typeface="+mj-ea"/>
                <a:ea typeface="+mj-ea"/>
                <a:cs typeface="+mj-ea"/>
              </a:rPr>
              <a:t>，推动自动驾驶的</a:t>
            </a:r>
            <a:r>
              <a:rPr lang="zh-CN" altLang="en-US" sz="1800" dirty="0">
                <a:latin typeface="+mj-ea"/>
                <a:ea typeface="+mj-ea"/>
                <a:cs typeface="+mj-ea"/>
              </a:rPr>
              <a:t>发展。</a:t>
            </a:r>
            <a:endParaRPr lang="zh-CN" altLang="en-US" sz="1800" dirty="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25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sym typeface="+mn-ea"/>
              </a:rPr>
              <a:t>研究背景</a:t>
            </a:r>
            <a:endParaRPr lang="zh-CN" altLang="en-US" dirty="0"/>
          </a:p>
        </p:txBody>
      </p:sp>
      <p:sp>
        <p:nvSpPr>
          <p:cNvPr id="33" name="圆角矩形 32"/>
          <p:cNvSpPr/>
          <p:nvPr/>
        </p:nvSpPr>
        <p:spPr>
          <a:xfrm>
            <a:off x="831215" y="681355"/>
            <a:ext cx="3054985" cy="264604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4" name="圆角矩形 33"/>
          <p:cNvSpPr/>
          <p:nvPr/>
        </p:nvSpPr>
        <p:spPr>
          <a:xfrm>
            <a:off x="987425" y="815975"/>
            <a:ext cx="2763520" cy="2395855"/>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6" name="文本框 11"/>
          <p:cNvSpPr txBox="1"/>
          <p:nvPr/>
        </p:nvSpPr>
        <p:spPr>
          <a:xfrm flipH="1">
            <a:off x="1191895" y="1005205"/>
            <a:ext cx="2477770" cy="2007235"/>
          </a:xfrm>
          <a:prstGeom prst="rect">
            <a:avLst/>
          </a:prstGeom>
          <a:noFill/>
        </p:spPr>
        <p:txBody>
          <a:bodyPr wrap="square" lIns="68615" tIns="34308" rIns="68615" bIns="34308"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驾驶安全是驾驶汽车需要考虑的最重要的因素，我国每年有大约</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万起交通事故，其中大部分是由驾驶员失误造成的，驾驶员错误导致的</a:t>
            </a:r>
            <a:r>
              <a:rPr lang="zh-CN" altLang="en-US" sz="1400" dirty="0">
                <a:latin typeface="微软雅黑" panose="020B0503020204020204" pitchFamily="34" charset="-122"/>
                <a:ea typeface="微软雅黑" panose="020B0503020204020204" pitchFamily="34" charset="-122"/>
              </a:rPr>
              <a:t>事故占所有碰撞事故的 90%以上。</a:t>
            </a:r>
            <a:endParaRPr lang="zh-CN" altLang="en-US" sz="1400"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圆角矩形 1"/>
          <p:cNvSpPr/>
          <p:nvPr/>
        </p:nvSpPr>
        <p:spPr>
          <a:xfrm>
            <a:off x="5067300" y="681355"/>
            <a:ext cx="3053715" cy="263334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3" name="圆角矩形 2"/>
          <p:cNvSpPr/>
          <p:nvPr/>
        </p:nvSpPr>
        <p:spPr>
          <a:xfrm>
            <a:off x="5222875" y="815975"/>
            <a:ext cx="2762885" cy="2383790"/>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4" name="文本框 11"/>
          <p:cNvSpPr txBox="1"/>
          <p:nvPr/>
        </p:nvSpPr>
        <p:spPr>
          <a:xfrm flipH="1">
            <a:off x="5382260" y="1005205"/>
            <a:ext cx="2496820" cy="1684020"/>
          </a:xfrm>
          <a:prstGeom prst="rect">
            <a:avLst/>
          </a:prstGeom>
          <a:noFill/>
        </p:spPr>
        <p:txBody>
          <a:bodyPr wrap="square" lIns="68615" tIns="34308" rIns="68615" bIns="34308" rtlCol="0">
            <a:spAutoFit/>
          </a:bodyPr>
          <a:p>
            <a:pPr>
              <a:lnSpc>
                <a:spcPct val="150000"/>
              </a:lnSpc>
            </a:pPr>
            <a:r>
              <a:rPr lang="zh-CN" altLang="en-US" sz="1400" dirty="0">
                <a:latin typeface="微软雅黑" panose="020B0503020204020204" pitchFamily="34" charset="-122"/>
                <a:ea typeface="微软雅黑" panose="020B0503020204020204" pitchFamily="34" charset="-122"/>
              </a:rPr>
              <a:t>随着智能交通系统的快速发展，大量安全驾驶应用被应用于高级驾驶辅助系统和自动驾驶系统，帮助驾驶员避免交通事故的发生。</a:t>
            </a:r>
            <a:endParaRPr lang="zh-CN" altLang="en-US" sz="1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2816860" y="2729230"/>
            <a:ext cx="2893695" cy="249555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24" name="圆角矩形 23"/>
          <p:cNvSpPr/>
          <p:nvPr/>
        </p:nvSpPr>
        <p:spPr>
          <a:xfrm>
            <a:off x="3041650" y="2931795"/>
            <a:ext cx="2422525" cy="2090420"/>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25" name="文本框 11"/>
          <p:cNvSpPr txBox="1"/>
          <p:nvPr/>
        </p:nvSpPr>
        <p:spPr>
          <a:xfrm flipH="1">
            <a:off x="3131820" y="3164205"/>
            <a:ext cx="2190115" cy="1684020"/>
          </a:xfrm>
          <a:prstGeom prst="rect">
            <a:avLst/>
          </a:prstGeom>
          <a:noFill/>
        </p:spPr>
        <p:txBody>
          <a:bodyPr wrap="square" lIns="68615" tIns="34308" rIns="68615" bIns="34308" rtlCol="0">
            <a:spAutoFit/>
          </a:bodyPr>
          <a:p>
            <a:pPr>
              <a:lnSpc>
                <a:spcPct val="150000"/>
              </a:lnSpc>
            </a:pPr>
            <a:r>
              <a:rPr lang="zh-CN" altLang="en-US" sz="1400" dirty="0">
                <a:latin typeface="微软雅黑" panose="020B0503020204020204" pitchFamily="34" charset="-122"/>
                <a:ea typeface="微软雅黑" panose="020B0503020204020204" pitchFamily="34" charset="-122"/>
              </a:rPr>
              <a:t>现有的驾驶决策方法主要可分为三类：基于运动规划的方法、基于风险评估的方法及基于强化学习或深度学习的方法</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3" grpId="0" animBg="1"/>
      <p:bldP spid="34"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754138"/>
            <a:ext cx="224663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存在</a:t>
            </a:r>
            <a:r>
              <a:rPr lang="zh-CN" altLang="en-US" sz="3600" b="1" dirty="0">
                <a:solidFill>
                  <a:schemeClr val="accent1"/>
                </a:solidFill>
                <a:latin typeface="微软雅黑" panose="020B0503020204020204" pitchFamily="34" charset="-122"/>
                <a:ea typeface="微软雅黑" panose="020B0503020204020204" pitchFamily="34" charset="-122"/>
              </a:rPr>
              <a:t>问题</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31754" y="952024"/>
            <a:ext cx="2851220" cy="285121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9" name="组合 8"/>
          <p:cNvGrpSpPr/>
          <p:nvPr/>
        </p:nvGrpSpPr>
        <p:grpSpPr>
          <a:xfrm>
            <a:off x="3571045" y="2846998"/>
            <a:ext cx="656312" cy="65631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8" name="组合 17"/>
          <p:cNvGrpSpPr/>
          <p:nvPr/>
        </p:nvGrpSpPr>
        <p:grpSpPr>
          <a:xfrm>
            <a:off x="2920167" y="844664"/>
            <a:ext cx="343725" cy="343724"/>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1" name="矩形 1"/>
          <p:cNvSpPr>
            <a:spLocks noChangeArrowheads="1"/>
          </p:cNvSpPr>
          <p:nvPr/>
        </p:nvSpPr>
        <p:spPr bwMode="auto">
          <a:xfrm>
            <a:off x="1976120" y="1720215"/>
            <a:ext cx="18065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latin typeface="微软雅黑" panose="020B0503020204020204" pitchFamily="34" charset="-122"/>
                <a:ea typeface="微软雅黑" panose="020B0503020204020204" pitchFamily="34" charset="-122"/>
                <a:sym typeface="+mn-ea"/>
              </a:rPr>
              <a:t>基于强化学习或深度学习的方法</a:t>
            </a:r>
            <a:endParaRPr lang="zh-CN" altLang="en-US" sz="2000" b="0" dirty="0">
              <a:solidFill>
                <a:srgbClr val="595959"/>
              </a:solidFill>
              <a:latin typeface="微软雅黑" panose="020B0503020204020204" pitchFamily="34" charset="-122"/>
              <a:ea typeface="微软雅黑" panose="020B0503020204020204" pitchFamily="34" charset="-122"/>
              <a:sym typeface="+mn-ea"/>
            </a:endParaRPr>
          </a:p>
        </p:txBody>
      </p:sp>
      <p:grpSp>
        <p:nvGrpSpPr>
          <p:cNvPr id="55" name="组合 54"/>
          <p:cNvGrpSpPr/>
          <p:nvPr/>
        </p:nvGrpSpPr>
        <p:grpSpPr>
          <a:xfrm>
            <a:off x="3782878" y="1641898"/>
            <a:ext cx="444479" cy="444479"/>
            <a:chOff x="5252030" y="2008764"/>
            <a:chExt cx="809336" cy="809336"/>
          </a:xfrm>
          <a:solidFill>
            <a:schemeClr val="accent1"/>
          </a:solidFill>
        </p:grpSpPr>
        <p:sp>
          <p:nvSpPr>
            <p:cNvPr id="56" name="椭圆 5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7" name="椭圆 5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存在</a:t>
            </a:r>
            <a:r>
              <a:rPr lang="zh-CN" altLang="en-US" dirty="0"/>
              <a:t>问题</a:t>
            </a:r>
            <a:endParaRPr lang="zh-CN" altLang="en-US" dirty="0"/>
          </a:p>
        </p:txBody>
      </p:sp>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11"/>
          <p:cNvSpPr txBox="1"/>
          <p:nvPr/>
        </p:nvSpPr>
        <p:spPr>
          <a:xfrm flipH="1">
            <a:off x="4977130" y="771525"/>
            <a:ext cx="3501390" cy="3300095"/>
          </a:xfrm>
          <a:prstGeom prst="rect">
            <a:avLst/>
          </a:prstGeom>
          <a:noFill/>
        </p:spPr>
        <p:txBody>
          <a:bodyPr wrap="square" lIns="68615" tIns="34308" rIns="68615" bIns="34308" rtlCol="0">
            <a:spAutoFit/>
          </a:bodyPr>
          <a:p>
            <a:pPr eaLnBrk="1" latinLnBrk="0" hangingPunct="1">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随着深度学习技术的发展，研究人员开始使用基于学习的方法来解决驾驶决策问题</a:t>
            </a:r>
            <a:endParaRPr lang="zh-CN" altLang="en-US" sz="1400" dirty="0">
              <a:latin typeface="微软雅黑" panose="020B0503020204020204" pitchFamily="34" charset="-122"/>
              <a:ea typeface="微软雅黑" panose="020B0503020204020204" pitchFamily="34" charset="-122"/>
            </a:endParaRPr>
          </a:p>
          <a:p>
            <a:pPr eaLnBrk="1" latinLnBrk="0" hangingPunct="1">
              <a:lnSpc>
                <a:spcPct val="150000"/>
              </a:lnSpc>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然而基于深度学习的驾驶决策技术在很大程度上依赖于大量的训练和测试数据，由于驾驶数据的收集及其耗时和昂贵</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尤其在碰撞或接近碰撞的情况下收集驾驶数据更加困难</a:t>
            </a:r>
            <a:endParaRPr lang="zh-CN" altLang="en-US" sz="1400" dirty="0">
              <a:latin typeface="微软雅黑" panose="020B0503020204020204" pitchFamily="34" charset="-122"/>
              <a:ea typeface="微软雅黑" panose="020B0503020204020204" pitchFamily="34" charset="-122"/>
            </a:endParaRPr>
          </a:p>
          <a:p>
            <a:pPr eaLnBrk="1" latinLnBrk="0" hangingPunct="1">
              <a:lnSpc>
                <a:spcPct val="150000"/>
              </a:lnSpc>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缺乏样本数据会导致驾驶决策</a:t>
            </a:r>
            <a:r>
              <a:rPr lang="zh-CN" altLang="en-US" sz="1400" dirty="0">
                <a:latin typeface="微软雅黑" panose="020B0503020204020204" pitchFamily="34" charset="-122"/>
                <a:ea typeface="微软雅黑" panose="020B0503020204020204" pitchFamily="34" charset="-122"/>
              </a:rPr>
              <a:t>无法处理所有危险情况。</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存在</a:t>
            </a:r>
            <a:r>
              <a:rPr lang="zh-CN" altLang="en-US" dirty="0"/>
              <a:t>问题</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grpSp>
        <p:nvGrpSpPr>
          <p:cNvPr id="6" name="组合 5"/>
          <p:cNvGrpSpPr/>
          <p:nvPr/>
        </p:nvGrpSpPr>
        <p:grpSpPr>
          <a:xfrm>
            <a:off x="5598954" y="952024"/>
            <a:ext cx="2851220" cy="285121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9" name="组合 8"/>
          <p:cNvGrpSpPr/>
          <p:nvPr/>
        </p:nvGrpSpPr>
        <p:grpSpPr>
          <a:xfrm>
            <a:off x="7838245" y="2846998"/>
            <a:ext cx="656312" cy="65631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8" name="组合 17"/>
          <p:cNvGrpSpPr/>
          <p:nvPr/>
        </p:nvGrpSpPr>
        <p:grpSpPr>
          <a:xfrm>
            <a:off x="7187367" y="844664"/>
            <a:ext cx="343725" cy="343724"/>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1" name="矩形 1"/>
          <p:cNvSpPr>
            <a:spLocks noChangeArrowheads="1"/>
          </p:cNvSpPr>
          <p:nvPr/>
        </p:nvSpPr>
        <p:spPr bwMode="auto">
          <a:xfrm>
            <a:off x="5742305" y="1491615"/>
            <a:ext cx="275209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latin typeface="微软雅黑" panose="020B0503020204020204" pitchFamily="34" charset="-122"/>
                <a:ea typeface="微软雅黑" panose="020B0503020204020204" pitchFamily="34" charset="-122"/>
                <a:sym typeface="+mn-ea"/>
              </a:rPr>
              <a:t>深度强化学习</a:t>
            </a:r>
            <a:endParaRPr lang="zh-CN" altLang="en-US" sz="2000" dirty="0">
              <a:latin typeface="微软雅黑" panose="020B0503020204020204" pitchFamily="34" charset="-122"/>
              <a:ea typeface="微软雅黑" panose="020B0503020204020204" pitchFamily="34" charset="-122"/>
              <a:sym typeface="+mn-ea"/>
            </a:endParaRPr>
          </a:p>
          <a:p>
            <a:pPr>
              <a:lnSpc>
                <a:spcPct val="150000"/>
              </a:lnSpc>
            </a:pPr>
            <a:r>
              <a:rPr lang="en-US" altLang="zh-CN" sz="2000" dirty="0">
                <a:latin typeface="微软雅黑" panose="020B0503020204020204" pitchFamily="34" charset="-122"/>
                <a:ea typeface="微软雅黑" panose="020B0503020204020204" pitchFamily="34" charset="-122"/>
                <a:sym typeface="+mn-ea"/>
              </a:rPr>
              <a:t>Deep Reinforcement Learning</a:t>
            </a:r>
            <a:endParaRPr lang="zh-CN" altLang="en-US" sz="2000" b="0" dirty="0">
              <a:solidFill>
                <a:srgbClr val="595959"/>
              </a:solidFill>
              <a:latin typeface="微软雅黑" panose="020B0503020204020204" pitchFamily="34" charset="-122"/>
              <a:ea typeface="微软雅黑" panose="020B0503020204020204" pitchFamily="34" charset="-122"/>
              <a:sym typeface="+mn-ea"/>
            </a:endParaRPr>
          </a:p>
        </p:txBody>
      </p:sp>
      <p:grpSp>
        <p:nvGrpSpPr>
          <p:cNvPr id="55" name="组合 54"/>
          <p:cNvGrpSpPr/>
          <p:nvPr/>
        </p:nvGrpSpPr>
        <p:grpSpPr>
          <a:xfrm>
            <a:off x="8050078" y="1641898"/>
            <a:ext cx="444479" cy="444479"/>
            <a:chOff x="5252030" y="2008764"/>
            <a:chExt cx="809336" cy="809336"/>
          </a:xfrm>
          <a:solidFill>
            <a:schemeClr val="accent1"/>
          </a:solidFill>
        </p:grpSpPr>
        <p:sp>
          <p:nvSpPr>
            <p:cNvPr id="56" name="椭圆 5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7" name="椭圆 5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11"/>
          <p:cNvSpPr txBox="1"/>
          <p:nvPr/>
        </p:nvSpPr>
        <p:spPr>
          <a:xfrm flipH="1">
            <a:off x="791845" y="1014095"/>
            <a:ext cx="4209415" cy="2976880"/>
          </a:xfrm>
          <a:prstGeom prst="rect">
            <a:avLst/>
          </a:prstGeom>
          <a:noFill/>
        </p:spPr>
        <p:txBody>
          <a:bodyPr wrap="square" lIns="68615" tIns="34308" rIns="68615" bIns="34308" rtlCol="0">
            <a:spAutoFit/>
          </a:bodyPr>
          <a:p>
            <a:pPr>
              <a:lnSpc>
                <a:spcPct val="150000"/>
              </a:lnSpc>
            </a:pPr>
            <a:r>
              <a:rPr lang="en-US" altLang="zh-CN" sz="1400" dirty="0">
                <a:latin typeface="微软雅黑" panose="020B0503020204020204" pitchFamily="34" charset="-122"/>
                <a:ea typeface="微软雅黑" panose="020B0503020204020204" pitchFamily="34" charset="-122"/>
              </a:rPr>
              <a:t>       近年来深度强化学习</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DRL</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的重大突破</a:t>
            </a:r>
            <a:r>
              <a:rPr lang="zh-CN" altLang="en-US" sz="1400" dirty="0">
                <a:latin typeface="微软雅黑" panose="020B0503020204020204" pitchFamily="34" charset="-122"/>
                <a:ea typeface="微软雅黑" panose="020B0503020204020204" pitchFamily="34" charset="-122"/>
              </a:rPr>
              <a:t>大大减少了对大量数据的依赖，深度强化学习不需要通过标注驾驶数据来训练，而是通过试错来学习和提高</a:t>
            </a:r>
            <a:r>
              <a:rPr lang="en-US" altLang="zh-CN"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的驾驶决策</a:t>
            </a:r>
            <a:r>
              <a:rPr lang="zh-CN" altLang="en-US" sz="1400" dirty="0">
                <a:latin typeface="微软雅黑" panose="020B0503020204020204" pitchFamily="34" charset="-122"/>
                <a:ea typeface="微软雅黑" panose="020B0503020204020204" pitchFamily="34" charset="-122"/>
              </a:rPr>
              <a:t>能力。</a:t>
            </a:r>
            <a:endParaRPr lang="zh-CN" altLang="en-US"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然而目前大部分</a:t>
            </a:r>
            <a:r>
              <a:rPr lang="en-US" altLang="zh-CN" sz="1400" dirty="0">
                <a:latin typeface="微软雅黑" panose="020B0503020204020204" pitchFamily="34" charset="-122"/>
                <a:ea typeface="微软雅黑" panose="020B0503020204020204" pitchFamily="34" charset="-122"/>
              </a:rPr>
              <a:t>基于DRL的决策方法并没有充分考虑驾驶风险</a:t>
            </a:r>
            <a:r>
              <a:rPr lang="zh-CN" altLang="en-US" sz="1400" dirty="0">
                <a:latin typeface="微软雅黑" panose="020B0503020204020204" pitchFamily="34" charset="-122"/>
                <a:ea typeface="微软雅黑" panose="020B0503020204020204" pitchFamily="34" charset="-122"/>
              </a:rPr>
              <a:t>，导致做出风险不敏感的驾驶决策，因此为了解决变道场景的风险不敏感问题，文献综合考虑了风险评估和DRL，以促使</a:t>
            </a:r>
            <a:r>
              <a:rPr lang="en-US" altLang="zh-CN"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做出预期风险最小的</a:t>
            </a:r>
            <a:r>
              <a:rPr lang="zh-CN" altLang="en-US" sz="1400" dirty="0">
                <a:latin typeface="微软雅黑" panose="020B0503020204020204" pitchFamily="34" charset="-122"/>
                <a:ea typeface="微软雅黑" panose="020B0503020204020204" pitchFamily="34" charset="-122"/>
              </a:rPr>
              <a:t>驾驶策略。</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272986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5"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grpSp>
        <p:nvGrpSpPr>
          <p:cNvPr id="36" name="组合 35"/>
          <p:cNvGrpSpPr/>
          <p:nvPr/>
        </p:nvGrpSpPr>
        <p:grpSpPr>
          <a:xfrm>
            <a:off x="5095381" y="1021291"/>
            <a:ext cx="2552558" cy="607336"/>
            <a:chOff x="5303122" y="2104842"/>
            <a:chExt cx="2725262" cy="648072"/>
          </a:xfrm>
        </p:grpSpPr>
        <p:grpSp>
          <p:nvGrpSpPr>
            <p:cNvPr id="37" name="组合 36"/>
            <p:cNvGrpSpPr/>
            <p:nvPr/>
          </p:nvGrpSpPr>
          <p:grpSpPr>
            <a:xfrm>
              <a:off x="5303122" y="2104842"/>
              <a:ext cx="1080120" cy="648072"/>
              <a:chOff x="741980" y="4365225"/>
              <a:chExt cx="1080120" cy="648072"/>
            </a:xfrm>
          </p:grpSpPr>
          <p:sp>
            <p:nvSpPr>
              <p:cNvPr id="40" name="Text Box 104"/>
              <p:cNvSpPr txBox="1">
                <a:spLocks noChangeArrowheads="1"/>
              </p:cNvSpPr>
              <p:nvPr/>
            </p:nvSpPr>
            <p:spPr bwMode="auto">
              <a:xfrm>
                <a:off x="768943" y="4365225"/>
                <a:ext cx="1053157" cy="59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01</a:t>
                </a:r>
                <a:endParaRPr lang="zh-CN" altLang="en-US" sz="3000" b="1" i="1" dirty="0">
                  <a:latin typeface="+mn-lt"/>
                  <a:ea typeface="+mn-ea"/>
                  <a:cs typeface="+mn-ea"/>
                  <a:sym typeface="+mn-lt"/>
                </a:endParaRPr>
              </a:p>
            </p:txBody>
          </p:sp>
          <p:sp>
            <p:nvSpPr>
              <p:cNvPr id="41"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sp>
            <p:nvSpPr>
              <p:cNvPr id="42"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grpSp>
        <p:sp>
          <p:nvSpPr>
            <p:cNvPr id="39" name="矩形 18"/>
            <p:cNvSpPr>
              <a:spLocks noChangeArrowheads="1"/>
            </p:cNvSpPr>
            <p:nvPr/>
          </p:nvSpPr>
          <p:spPr bwMode="auto">
            <a:xfrm>
              <a:off x="6273229" y="2330140"/>
              <a:ext cx="1755155" cy="27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endParaRPr lang="zh-CN" altLang="en-US" sz="900" dirty="0">
                <a:cs typeface="+mn-ea"/>
                <a:sym typeface="+mn-lt"/>
              </a:endParaRPr>
            </a:p>
          </p:txBody>
        </p:sp>
      </p:grpSp>
      <p:grpSp>
        <p:nvGrpSpPr>
          <p:cNvPr id="44" name="组合 43"/>
          <p:cNvGrpSpPr/>
          <p:nvPr/>
        </p:nvGrpSpPr>
        <p:grpSpPr>
          <a:xfrm rot="0">
            <a:off x="5095240" y="3084830"/>
            <a:ext cx="1011555" cy="607060"/>
            <a:chOff x="741980" y="4365225"/>
            <a:chExt cx="1080120" cy="648072"/>
          </a:xfrm>
        </p:grpSpPr>
        <p:sp>
          <p:nvSpPr>
            <p:cNvPr id="48"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03</a:t>
              </a:r>
              <a:endParaRPr lang="zh-CN" altLang="en-US" sz="3000" b="1" i="1" dirty="0">
                <a:latin typeface="+mn-lt"/>
                <a:ea typeface="+mn-ea"/>
                <a:cs typeface="+mn-ea"/>
                <a:sym typeface="+mn-lt"/>
              </a:endParaRPr>
            </a:p>
          </p:txBody>
        </p:sp>
        <p:sp>
          <p:nvSpPr>
            <p:cNvPr id="49"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0"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52" name="组合 51"/>
          <p:cNvGrpSpPr/>
          <p:nvPr/>
        </p:nvGrpSpPr>
        <p:grpSpPr>
          <a:xfrm rot="0">
            <a:off x="2186940" y="4202430"/>
            <a:ext cx="1011555" cy="607060"/>
            <a:chOff x="741980" y="4365225"/>
            <a:chExt cx="1080120" cy="648072"/>
          </a:xfrm>
        </p:grpSpPr>
        <p:sp>
          <p:nvSpPr>
            <p:cNvPr id="56"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04</a:t>
              </a:r>
              <a:endParaRPr lang="zh-CN" altLang="en-US" sz="3000" b="1" i="1" dirty="0">
                <a:latin typeface="+mn-lt"/>
                <a:ea typeface="+mn-ea"/>
                <a:cs typeface="+mn-ea"/>
                <a:sym typeface="+mn-lt"/>
              </a:endParaRPr>
            </a:p>
          </p:txBody>
        </p:sp>
        <p:sp>
          <p:nvSpPr>
            <p:cNvPr id="57"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8"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61" name="组合 60"/>
          <p:cNvGrpSpPr/>
          <p:nvPr/>
        </p:nvGrpSpPr>
        <p:grpSpPr>
          <a:xfrm rot="0">
            <a:off x="2195195" y="2018030"/>
            <a:ext cx="1011555" cy="622935"/>
            <a:chOff x="741980" y="4348535"/>
            <a:chExt cx="1080120" cy="664762"/>
          </a:xfrm>
        </p:grpSpPr>
        <p:sp>
          <p:nvSpPr>
            <p:cNvPr id="62" name="Text Box 104"/>
            <p:cNvSpPr txBox="1">
              <a:spLocks noChangeArrowheads="1"/>
            </p:cNvSpPr>
            <p:nvPr/>
          </p:nvSpPr>
          <p:spPr bwMode="auto">
            <a:xfrm>
              <a:off x="768943" y="434853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02</a:t>
              </a:r>
              <a:endParaRPr lang="zh-CN" altLang="en-US" sz="3000" b="1" i="1" dirty="0">
                <a:latin typeface="+mn-lt"/>
                <a:ea typeface="+mn-ea"/>
                <a:cs typeface="+mn-ea"/>
                <a:sym typeface="+mn-lt"/>
              </a:endParaRPr>
            </a:p>
          </p:txBody>
        </p:sp>
        <p:sp>
          <p:nvSpPr>
            <p:cNvPr id="63"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4"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sp>
        <p:nvSpPr>
          <p:cNvPr id="67" name="Freeform 6"/>
          <p:cNvSpPr/>
          <p:nvPr/>
        </p:nvSpPr>
        <p:spPr bwMode="auto">
          <a:xfrm>
            <a:off x="3463666" y="3315673"/>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sp>
        <p:nvSpPr>
          <p:cNvPr id="68" name="Freeform 6"/>
          <p:cNvSpPr/>
          <p:nvPr/>
        </p:nvSpPr>
        <p:spPr bwMode="auto">
          <a:xfrm flipV="1">
            <a:off x="3409262" y="2180953"/>
            <a:ext cx="1388447" cy="1404647"/>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69" name="组合 68"/>
          <p:cNvGrpSpPr/>
          <p:nvPr/>
        </p:nvGrpSpPr>
        <p:grpSpPr>
          <a:xfrm>
            <a:off x="4121106" y="2975183"/>
            <a:ext cx="903020" cy="903516"/>
            <a:chOff x="4555028" y="3794217"/>
            <a:chExt cx="964118" cy="964117"/>
          </a:xfrm>
        </p:grpSpPr>
        <p:sp>
          <p:nvSpPr>
            <p:cNvPr id="70" name="椭圆 69"/>
            <p:cNvSpPr/>
            <p:nvPr/>
          </p:nvSpPr>
          <p:spPr>
            <a:xfrm flipV="1">
              <a:off x="4555028" y="3794217"/>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1" name="椭圆 70"/>
            <p:cNvSpPr/>
            <p:nvPr/>
          </p:nvSpPr>
          <p:spPr>
            <a:xfrm flipV="1">
              <a:off x="4628319" y="3863322"/>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
        <p:nvSpPr>
          <p:cNvPr id="73" name="Freeform 6"/>
          <p:cNvSpPr/>
          <p:nvPr/>
        </p:nvSpPr>
        <p:spPr bwMode="auto">
          <a:xfrm>
            <a:off x="3409262" y="1264297"/>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74" name="组合 73"/>
          <p:cNvGrpSpPr/>
          <p:nvPr/>
        </p:nvGrpSpPr>
        <p:grpSpPr>
          <a:xfrm>
            <a:off x="4128827" y="863155"/>
            <a:ext cx="903020" cy="903516"/>
            <a:chOff x="4548356" y="1556792"/>
            <a:chExt cx="964118" cy="964117"/>
          </a:xfrm>
        </p:grpSpPr>
        <p:sp>
          <p:nvSpPr>
            <p:cNvPr id="75" name="椭圆 74"/>
            <p:cNvSpPr/>
            <p:nvPr/>
          </p:nvSpPr>
          <p:spPr>
            <a:xfrm>
              <a:off x="4548356" y="1556792"/>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6" name="椭圆 75"/>
            <p:cNvSpPr/>
            <p:nvPr/>
          </p:nvSpPr>
          <p:spPr>
            <a:xfrm>
              <a:off x="4612769" y="1624969"/>
              <a:ext cx="826835" cy="826834"/>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78" name="组合 77"/>
          <p:cNvGrpSpPr/>
          <p:nvPr/>
        </p:nvGrpSpPr>
        <p:grpSpPr>
          <a:xfrm>
            <a:off x="3104990" y="3996207"/>
            <a:ext cx="903020" cy="903517"/>
            <a:chOff x="3258885" y="5273194"/>
            <a:chExt cx="964117" cy="964118"/>
          </a:xfrm>
        </p:grpSpPr>
        <p:sp>
          <p:nvSpPr>
            <p:cNvPr id="79" name="椭圆 78"/>
            <p:cNvSpPr/>
            <p:nvPr/>
          </p:nvSpPr>
          <p:spPr>
            <a:xfrm>
              <a:off x="3258885" y="527319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0" name="椭圆 79"/>
            <p:cNvSpPr/>
            <p:nvPr/>
          </p:nvSpPr>
          <p:spPr>
            <a:xfrm>
              <a:off x="3323128" y="5343555"/>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82" name="组合 81"/>
          <p:cNvGrpSpPr/>
          <p:nvPr/>
        </p:nvGrpSpPr>
        <p:grpSpPr>
          <a:xfrm>
            <a:off x="3112512" y="1909164"/>
            <a:ext cx="903020" cy="903517"/>
            <a:chOff x="3267594" y="3058364"/>
            <a:chExt cx="964117" cy="964118"/>
          </a:xfrm>
        </p:grpSpPr>
        <p:sp>
          <p:nvSpPr>
            <p:cNvPr id="83" name="椭圆 82"/>
            <p:cNvSpPr/>
            <p:nvPr/>
          </p:nvSpPr>
          <p:spPr>
            <a:xfrm>
              <a:off x="3267594" y="305836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4" name="椭圆 83"/>
            <p:cNvSpPr/>
            <p:nvPr/>
          </p:nvSpPr>
          <p:spPr>
            <a:xfrm>
              <a:off x="3331837" y="3119847"/>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pic>
        <p:nvPicPr>
          <p:cNvPr id="86" name="图片 8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0" name="文本框 9"/>
          <p:cNvSpPr txBox="1"/>
          <p:nvPr/>
        </p:nvSpPr>
        <p:spPr>
          <a:xfrm>
            <a:off x="6282055" y="1029335"/>
            <a:ext cx="1948180" cy="73723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建立</a:t>
            </a:r>
            <a:r>
              <a:rPr lang="en-US" altLang="zh-CN" sz="1400" dirty="0">
                <a:latin typeface="微软雅黑" panose="020B0503020204020204" pitchFamily="34" charset="-122"/>
                <a:ea typeface="微软雅黑" panose="020B0503020204020204" pitchFamily="34" charset="-122"/>
                <a:sym typeface="+mn-ea"/>
              </a:rPr>
              <a:t>DRL</a:t>
            </a:r>
            <a:r>
              <a:rPr lang="zh-CN" altLang="en-US" sz="1400" dirty="0">
                <a:latin typeface="微软雅黑" panose="020B0503020204020204" pitchFamily="34" charset="-122"/>
                <a:ea typeface="微软雅黑" panose="020B0503020204020204" pitchFamily="34" charset="-122"/>
                <a:sym typeface="+mn-ea"/>
              </a:rPr>
              <a:t>驾驶决策</a:t>
            </a:r>
            <a:r>
              <a:rPr lang="zh-CN" altLang="en-US" sz="1400" dirty="0">
                <a:latin typeface="微软雅黑" panose="020B0503020204020204" pitchFamily="34" charset="-122"/>
                <a:ea typeface="微软雅黑" panose="020B0503020204020204" pitchFamily="34" charset="-122"/>
                <a:sym typeface="+mn-ea"/>
              </a:rPr>
              <a:t>模型</a:t>
            </a:r>
            <a:endParaRPr lang="zh-CN" altLang="en-US" sz="1400" dirty="0">
              <a:latin typeface="微软雅黑" panose="020B0503020204020204" pitchFamily="34" charset="-122"/>
              <a:ea typeface="微软雅黑" panose="020B0503020204020204" pitchFamily="34" charset="-122"/>
              <a:sym typeface="+mn-ea"/>
            </a:endParaRPr>
          </a:p>
          <a:p>
            <a:pPr algn="l"/>
            <a:r>
              <a:rPr lang="en-US" altLang="zh-CN" sz="1400" dirty="0">
                <a:latin typeface="微软雅黑" panose="020B0503020204020204" pitchFamily="34" charset="-122"/>
                <a:ea typeface="微软雅黑" panose="020B0503020204020204" pitchFamily="34" charset="-122"/>
                <a:sym typeface="+mn-ea"/>
              </a:rPr>
              <a:t>1</a:t>
            </a:r>
            <a:r>
              <a:rPr lang="zh-CN" altLang="en-US" sz="1400" dirty="0">
                <a:latin typeface="微软雅黑" panose="020B0503020204020204" pitchFamily="34" charset="-122"/>
                <a:ea typeface="微软雅黑" panose="020B0503020204020204" pitchFamily="34" charset="-122"/>
                <a:sym typeface="+mn-ea"/>
              </a:rPr>
              <a:t>寻找目标</a:t>
            </a:r>
            <a:r>
              <a:rPr lang="zh-CN" altLang="en-US" sz="1400" dirty="0">
                <a:latin typeface="微软雅黑" panose="020B0503020204020204" pitchFamily="34" charset="-122"/>
                <a:ea typeface="微软雅黑" panose="020B0503020204020204" pitchFamily="34" charset="-122"/>
                <a:sym typeface="+mn-ea"/>
              </a:rPr>
              <a:t>函数</a:t>
            </a:r>
            <a:endParaRPr lang="zh-CN" altLang="en-US" sz="1400" dirty="0">
              <a:latin typeface="微软雅黑" panose="020B0503020204020204" pitchFamily="34" charset="-122"/>
              <a:ea typeface="微软雅黑" panose="020B0503020204020204" pitchFamily="34" charset="-122"/>
              <a:sym typeface="+mn-ea"/>
            </a:endParaRPr>
          </a:p>
          <a:p>
            <a:pPr algn="l"/>
            <a:r>
              <a:rPr lang="en-US" altLang="zh-CN" sz="1400" dirty="0">
                <a:latin typeface="微软雅黑" panose="020B0503020204020204" pitchFamily="34" charset="-122"/>
                <a:ea typeface="微软雅黑" panose="020B0503020204020204" pitchFamily="34" charset="-122"/>
                <a:sym typeface="+mn-ea"/>
              </a:rPr>
              <a:t>2</a:t>
            </a:r>
            <a:r>
              <a:rPr lang="zh-CN" altLang="en-US" sz="1400" dirty="0">
                <a:latin typeface="微软雅黑" panose="020B0503020204020204" pitchFamily="34" charset="-122"/>
                <a:ea typeface="微软雅黑" panose="020B0503020204020204" pitchFamily="34" charset="-122"/>
                <a:sym typeface="+mn-ea"/>
              </a:rPr>
              <a:t>求解算法</a:t>
            </a:r>
            <a:endParaRPr lang="zh-CN" altLang="en-US" sz="1400"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5465" y="2166620"/>
            <a:ext cx="1249680" cy="521970"/>
          </a:xfrm>
          <a:prstGeom prst="rect">
            <a:avLst/>
          </a:prstGeom>
          <a:noFill/>
        </p:spPr>
        <p:txBody>
          <a:bodyPr wrap="square" rtlCol="0" anchor="t">
            <a:spAutoFit/>
          </a:bodyPr>
          <a:p>
            <a:pPr algn="l"/>
            <a:r>
              <a:rPr lang="zh-CN" altLang="en-US" sz="1400" dirty="0">
                <a:latin typeface="微软雅黑" panose="020B0503020204020204" pitchFamily="34" charset="-122"/>
                <a:ea typeface="微软雅黑" panose="020B0503020204020204" pitchFamily="34" charset="-122"/>
                <a:sym typeface="+mn-ea"/>
              </a:rPr>
              <a:t>定义</a:t>
            </a:r>
            <a:r>
              <a:rPr lang="zh-CN" altLang="en-US" sz="1400" dirty="0">
                <a:latin typeface="微软雅黑" panose="020B0503020204020204" pitchFamily="34" charset="-122"/>
                <a:ea typeface="微软雅黑" panose="020B0503020204020204" pitchFamily="34" charset="-122"/>
                <a:sym typeface="+mn-ea"/>
              </a:rPr>
              <a:t>驾驶风险</a:t>
            </a:r>
            <a:endParaRPr lang="zh-CN" altLang="en-US"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236970" y="3202305"/>
            <a:ext cx="2748280" cy="521970"/>
          </a:xfrm>
          <a:prstGeom prst="rect">
            <a:avLst/>
          </a:prstGeom>
          <a:noFill/>
        </p:spPr>
        <p:txBody>
          <a:bodyPr wrap="square" rtlCol="0" anchor="t">
            <a:spAutoFit/>
          </a:bodyPr>
          <a:p>
            <a:pPr algn="l"/>
            <a:r>
              <a:rPr lang="zh-CN" altLang="en-US" sz="1400" dirty="0">
                <a:latin typeface="微软雅黑" panose="020B0503020204020204" pitchFamily="34" charset="-122"/>
                <a:ea typeface="微软雅黑" panose="020B0503020204020204" pitchFamily="34" charset="-122"/>
                <a:sym typeface="+mn-ea"/>
              </a:rPr>
              <a:t>结合</a:t>
            </a:r>
            <a:r>
              <a:rPr lang="en-US" altLang="zh-CN" sz="1400" dirty="0">
                <a:latin typeface="微软雅黑" panose="020B0503020204020204" pitchFamily="34" charset="-122"/>
                <a:ea typeface="微软雅黑" panose="020B0503020204020204" pitchFamily="34" charset="-122"/>
                <a:sym typeface="+mn-ea"/>
              </a:rPr>
              <a:t>DRL</a:t>
            </a:r>
            <a:r>
              <a:rPr lang="zh-CN" altLang="en-US" sz="1400" dirty="0">
                <a:latin typeface="微软雅黑" panose="020B0503020204020204" pitchFamily="34" charset="-122"/>
                <a:ea typeface="微软雅黑" panose="020B0503020204020204" pitchFamily="34" charset="-122"/>
                <a:sym typeface="+mn-ea"/>
              </a:rPr>
              <a:t>模型与驾驶风险，建立最小驾驶风险决策</a:t>
            </a:r>
            <a:r>
              <a:rPr lang="zh-CN" altLang="en-US" sz="1400" dirty="0">
                <a:latin typeface="微软雅黑" panose="020B0503020204020204" pitchFamily="34" charset="-122"/>
                <a:ea typeface="微软雅黑" panose="020B0503020204020204" pitchFamily="34" charset="-122"/>
                <a:sym typeface="+mn-ea"/>
              </a:rPr>
              <a:t>模型</a:t>
            </a:r>
            <a:endParaRPr lang="zh-CN" altLang="en-US" sz="14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61290" y="4268470"/>
            <a:ext cx="2085340" cy="737235"/>
          </a:xfrm>
          <a:prstGeom prst="rect">
            <a:avLst/>
          </a:prstGeom>
          <a:noFill/>
        </p:spPr>
        <p:txBody>
          <a:bodyPr wrap="square" rtlCol="0" anchor="t">
            <a:spAutoFit/>
          </a:bodyPr>
          <a:p>
            <a:pPr algn="l"/>
            <a:r>
              <a:rPr lang="zh-CN" altLang="en-US" sz="1400" dirty="0">
                <a:latin typeface="微软雅黑" panose="020B0503020204020204" pitchFamily="34" charset="-122"/>
                <a:ea typeface="微软雅黑" panose="020B0503020204020204" pitchFamily="34" charset="-122"/>
                <a:sym typeface="+mn-ea"/>
              </a:rPr>
              <a:t>避免碰撞的</a:t>
            </a:r>
            <a:r>
              <a:rPr lang="zh-CN" altLang="en-US" sz="1400" dirty="0">
                <a:latin typeface="微软雅黑" panose="020B0503020204020204" pitchFamily="34" charset="-122"/>
                <a:ea typeface="微软雅黑" panose="020B0503020204020204" pitchFamily="34" charset="-122"/>
                <a:sym typeface="+mn-ea"/>
              </a:rPr>
              <a:t>决策制定</a:t>
            </a:r>
            <a:endParaRPr lang="zh-CN" altLang="en-US" sz="1400" dirty="0">
              <a:latin typeface="微软雅黑" panose="020B0503020204020204" pitchFamily="34" charset="-122"/>
              <a:ea typeface="微软雅黑" panose="020B0503020204020204" pitchFamily="34" charset="-122"/>
              <a:sym typeface="+mn-ea"/>
            </a:endParaRPr>
          </a:p>
          <a:p>
            <a:pPr algn="l"/>
            <a:r>
              <a:rPr lang="en-US" altLang="zh-CN" sz="1400" dirty="0">
                <a:latin typeface="微软雅黑" panose="020B0503020204020204" pitchFamily="34" charset="-122"/>
                <a:ea typeface="微软雅黑" panose="020B0503020204020204" pitchFamily="34" charset="-122"/>
                <a:sym typeface="+mn-ea"/>
              </a:rPr>
              <a:t>1状态空间和动作空间</a:t>
            </a:r>
            <a:endParaRPr lang="en-US" altLang="zh-CN" sz="1400" dirty="0">
              <a:latin typeface="微软雅黑" panose="020B0503020204020204" pitchFamily="34" charset="-122"/>
              <a:ea typeface="微软雅黑" panose="020B0503020204020204" pitchFamily="34" charset="-122"/>
              <a:sym typeface="+mn-ea"/>
            </a:endParaRPr>
          </a:p>
          <a:p>
            <a:pPr algn="l"/>
            <a:r>
              <a:rPr lang="en-US" altLang="zh-CN" sz="1400" dirty="0">
                <a:latin typeface="微软雅黑" panose="020B0503020204020204" pitchFamily="34" charset="-122"/>
                <a:ea typeface="微软雅黑" panose="020B0503020204020204" pitchFamily="34" charset="-122"/>
                <a:sym typeface="+mn-ea"/>
              </a:rPr>
              <a:t>2</a:t>
            </a:r>
            <a:r>
              <a:rPr lang="zh-CN" altLang="en-US" sz="1400" dirty="0">
                <a:latin typeface="微软雅黑" panose="020B0503020204020204" pitchFamily="34" charset="-122"/>
                <a:ea typeface="微软雅黑" panose="020B0503020204020204" pitchFamily="34" charset="-122"/>
                <a:sym typeface="+mn-ea"/>
              </a:rPr>
              <a:t>奖励</a:t>
            </a:r>
            <a:r>
              <a:rPr lang="zh-CN" altLang="en-US" sz="1400" dirty="0">
                <a:latin typeface="微软雅黑" panose="020B0503020204020204" pitchFamily="34" charset="-122"/>
                <a:ea typeface="微软雅黑" panose="020B0503020204020204" pitchFamily="34" charset="-122"/>
                <a:sym typeface="+mn-ea"/>
              </a:rPr>
              <a:t>机制</a:t>
            </a:r>
            <a:endParaRPr lang="zh-CN" altLang="en-US"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67" grpId="0" animBg="1"/>
      <p:bldP spid="68" grpId="0" animBg="1"/>
      <p:bldP spid="73" grpId="0" animBg="1"/>
    </p:bldLst>
  </p:timing>
</p:sld>
</file>

<file path=ppt/tags/tag1.xml><?xml version="1.0" encoding="utf-8"?>
<p:tagLst xmlns:p="http://schemas.openxmlformats.org/presentationml/2006/main">
  <p:tag name="KSO_WM_UNIT_PLACING_PICTURE_USER_VIEWPORT" val="{&quot;height&quot;:1630,&quot;width&quot;:6259}"/>
</p:tagLst>
</file>

<file path=ppt/tags/tag2.xml><?xml version="1.0" encoding="utf-8"?>
<p:tagLst xmlns:p="http://schemas.openxmlformats.org/presentationml/2006/main">
  <p:tag name="KSO_WPP_MARK_KEY" val="2ef9f740-a619-4862-893c-8039af2f8cb6"/>
  <p:tag name="COMMONDATA" val="eyJoZGlkIjoiNTdlOTg1MjUwNDdlMDAwZTcxNDlkZjYzMjU4OTgxY2Q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5271</Words>
  <Application>WPS 演示</Application>
  <PresentationFormat>全屏显示(16:9)</PresentationFormat>
  <Paragraphs>376</Paragraphs>
  <Slides>33</Slides>
  <Notes>42</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33</vt:i4>
      </vt:variant>
    </vt:vector>
  </HeadingPairs>
  <TitlesOfParts>
    <vt:vector size="50" baseType="lpstr">
      <vt:lpstr>Arial</vt:lpstr>
      <vt:lpstr>宋体</vt:lpstr>
      <vt:lpstr>Wingdings</vt:lpstr>
      <vt:lpstr>Impact</vt:lpstr>
      <vt:lpstr>微软雅黑</vt:lpstr>
      <vt:lpstr>仿宋_GB2312</vt:lpstr>
      <vt:lpstr>仿宋</vt:lpstr>
      <vt:lpstr>Arial</vt:lpstr>
      <vt:lpstr>DFGothic-EB</vt:lpstr>
      <vt:lpstr>MS UI Gothic</vt:lpstr>
      <vt:lpstr>Calibri</vt:lpstr>
      <vt:lpstr>Calibri</vt:lpstr>
      <vt:lpstr>Arial Unicode MS</vt:lpstr>
      <vt:lpstr>Cambria Math</vt:lpstr>
      <vt:lpstr>MS Mincho</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微^-^微笑</cp:lastModifiedBy>
  <cp:revision>628</cp:revision>
  <dcterms:created xsi:type="dcterms:W3CDTF">2015-07-27T04:24:00Z</dcterms:created>
  <dcterms:modified xsi:type="dcterms:W3CDTF">2023-10-16T08:06:52Z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2052-11.1.0.12155</vt:lpwstr>
  </property>
  <property fmtid="{D5CDD505-2E9C-101B-9397-08002B2CF9AE}" pid="3" name="ICV">
    <vt:lpwstr>96C16085FE704249B536E07365AB6A74</vt:lpwstr>
  </property>
</Properties>
</file>