
<file path=[Content_Types].xml><?xml version="1.0" encoding="utf-8"?>
<Types xmlns="http://schemas.openxmlformats.org/package/2006/content-types">
  <Default Extension="jpeg" ContentType="image/jpeg"/>
  <Default Extension="JPG" ContentType="image/.jpg"/>
  <Default Extension="png" ContentType="image/png"/>
  <Default Extension="wma" ContentType="audio/x-ms-wma"/>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1" r:id="rId3"/>
    <p:sldId id="312" r:id="rId5"/>
    <p:sldId id="313" r:id="rId6"/>
    <p:sldId id="284" r:id="rId7"/>
    <p:sldId id="314" r:id="rId8"/>
    <p:sldId id="320" r:id="rId9"/>
    <p:sldId id="291" r:id="rId10"/>
    <p:sldId id="287" r:id="rId11"/>
    <p:sldId id="353" r:id="rId12"/>
    <p:sldId id="316" r:id="rId13"/>
    <p:sldId id="288" r:id="rId14"/>
    <p:sldId id="290" r:id="rId15"/>
    <p:sldId id="292" r:id="rId16"/>
    <p:sldId id="427" r:id="rId17"/>
    <p:sldId id="289" r:id="rId18"/>
    <p:sldId id="286" r:id="rId19"/>
    <p:sldId id="299" r:id="rId20"/>
    <p:sldId id="426" r:id="rId21"/>
    <p:sldId id="307" r:id="rId22"/>
    <p:sldId id="387" r:id="rId23"/>
    <p:sldId id="389" r:id="rId24"/>
    <p:sldId id="416" r:id="rId25"/>
    <p:sldId id="323" r:id="rId26"/>
    <p:sldId id="304" r:id="rId27"/>
    <p:sldId id="425" r:id="rId28"/>
    <p:sldId id="386" r:id="rId29"/>
    <p:sldId id="318" r:id="rId30"/>
    <p:sldId id="329" r:id="rId31"/>
    <p:sldId id="301" r:id="rId32"/>
    <p:sldId id="417" r:id="rId33"/>
    <p:sldId id="311" r:id="rId34"/>
  </p:sldIdLst>
  <p:sldSz cx="9144000" cy="5143500" type="screen16x9"/>
  <p:notesSz cx="6858000" cy="9144000"/>
  <p:custDataLst>
    <p:tags r:id="rId38"/>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53" autoAdjust="0"/>
    <p:restoredTop sz="83866" autoAdjust="0"/>
  </p:normalViewPr>
  <p:slideViewPr>
    <p:cSldViewPr>
      <p:cViewPr varScale="1">
        <p:scale>
          <a:sx n="119" d="100"/>
          <a:sy n="119" d="100"/>
        </p:scale>
        <p:origin x="786" y="96"/>
      </p:cViewPr>
      <p:guideLst>
        <p:guide orient="horz" pos="2280"/>
        <p:guide orient="horz" pos="962"/>
        <p:guide pos="3843"/>
        <p:guide pos="1973"/>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6.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endParaRPr lang="zh-CN" altLang="en-US"/>
          </a:p>
          <a:p>
            <a:pPr>
              <a:buFontTx/>
              <a:buNone/>
            </a:pPr>
            <a:r>
              <a:rPr lang="zh-CN" altLang="en-US"/>
              <a:t>第二级</a:t>
            </a:r>
            <a:endParaRPr lang="zh-CN" altLang="en-US"/>
          </a:p>
          <a:p>
            <a:pPr>
              <a:buFontTx/>
              <a:buNone/>
            </a:pPr>
            <a:r>
              <a:rPr lang="zh-CN" altLang="en-US"/>
              <a:t>第三级</a:t>
            </a:r>
            <a:endParaRPr lang="zh-CN" altLang="en-US"/>
          </a:p>
          <a:p>
            <a:pPr>
              <a:buFontTx/>
              <a:buNone/>
            </a:pPr>
            <a:r>
              <a:rPr lang="zh-CN" altLang="en-US"/>
              <a:t>第四级</a:t>
            </a:r>
            <a:endParaRPr lang="zh-CN" altLang="en-US"/>
          </a:p>
          <a:p>
            <a:pPr>
              <a:buFontTx/>
              <a:buNone/>
            </a:pPr>
            <a:r>
              <a:rPr lang="zh-CN" altLang="en-US"/>
              <a:t>第五级</a:t>
            </a:r>
            <a:endParaRPr lang="zh-CN" altLang="en-US"/>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dirty="0"/>
              <a:t>https://liangliangtuwen.tmall.com</a:t>
            </a:r>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a:t>https://liangliangtuwen.tmall.com</a:t>
            </a:r>
            <a:endParaRPr lang="en-US" altLang="zh-CN"/>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endParaRPr lang="en-US" altLang="zh-CN" dirty="0"/>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endParaRPr lang="zh-CN" altLang="en-US" dirty="0"/>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mc:Choice>
    <mc:Fallback>
      <p:transition spd="slow"/>
    </mc:Fallback>
  </mc:AlternateContent>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media/media1.wma"/><Relationship Id="rId1" Type="http://schemas.openxmlformats.org/officeDocument/2006/relationships/audio" Target="NULL" TargetMode="Externa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1.xml"/><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tags" Target="../tags/tag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27.png"/><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4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44.png"/><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1.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tags" Target="../tags/tag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25"/>
          <p:cNvSpPr>
            <a:spLocks noChangeArrowheads="1"/>
          </p:cNvSpPr>
          <p:nvPr/>
        </p:nvSpPr>
        <p:spPr bwMode="auto">
          <a:xfrm>
            <a:off x="2007032" y="4278075"/>
            <a:ext cx="50863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200" dirty="0">
                <a:solidFill>
                  <a:schemeClr val="accent1"/>
                </a:solidFill>
                <a:ea typeface="微软雅黑" panose="020B0503020204020204" pitchFamily="34" charset="-122"/>
                <a:sym typeface="Arial" panose="020B0604020202020204" pitchFamily="34" charset="0"/>
              </a:rPr>
              <a:t>汇报人：周智浩</a:t>
            </a:r>
            <a:r>
              <a:rPr lang="en-US" altLang="zh-CN" sz="1200" dirty="0">
                <a:solidFill>
                  <a:schemeClr val="accent1"/>
                </a:solidFill>
                <a:ea typeface="微软雅黑" panose="020B0503020204020204" pitchFamily="34" charset="-122"/>
                <a:sym typeface="Arial" panose="020B0604020202020204" pitchFamily="34" charset="0"/>
              </a:rPr>
              <a:t>    </a:t>
            </a:r>
            <a:r>
              <a:rPr lang="zh-CN" altLang="en-US" sz="1200" dirty="0">
                <a:solidFill>
                  <a:schemeClr val="accent1"/>
                </a:solidFill>
                <a:ea typeface="微软雅黑" panose="020B0503020204020204" pitchFamily="34" charset="-122"/>
                <a:sym typeface="Arial" panose="020B0604020202020204" pitchFamily="34" charset="0"/>
              </a:rPr>
              <a:t>指导老师：叶</a:t>
            </a:r>
            <a:r>
              <a:rPr lang="zh-CN" altLang="en-US" sz="1200" dirty="0">
                <a:solidFill>
                  <a:schemeClr val="accent1"/>
                </a:solidFill>
                <a:ea typeface="微软雅黑" panose="020B0503020204020204" pitchFamily="34" charset="-122"/>
                <a:sym typeface="Arial" panose="020B0604020202020204" pitchFamily="34" charset="0"/>
              </a:rPr>
              <a:t>韫</a:t>
            </a:r>
            <a:endParaRPr lang="zh-CN" altLang="en-US" sz="1200" dirty="0">
              <a:solidFill>
                <a:schemeClr val="accent1"/>
              </a:solidFill>
              <a:ea typeface="微软雅黑" panose="020B0503020204020204" pitchFamily="34" charset="-122"/>
              <a:sym typeface="Arial" panose="020B0604020202020204" pitchFamily="34" charset="0"/>
            </a:endParaRPr>
          </a:p>
          <a:p>
            <a:pPr algn="ctr">
              <a:lnSpc>
                <a:spcPct val="150000"/>
              </a:lnSpc>
            </a:pPr>
            <a:r>
              <a:rPr lang="zh-CN" altLang="en-US" sz="1200" dirty="0">
                <a:solidFill>
                  <a:schemeClr val="accent1"/>
                </a:solidFill>
                <a:ea typeface="微软雅黑" panose="020B0503020204020204" pitchFamily="34" charset="-122"/>
                <a:sym typeface="Arial" panose="020B0604020202020204" pitchFamily="34" charset="0"/>
              </a:rPr>
              <a:t>学校</a:t>
            </a:r>
            <a:r>
              <a:rPr lang="en-US" altLang="zh-CN" sz="1200" dirty="0">
                <a:solidFill>
                  <a:schemeClr val="accent1"/>
                </a:solidFill>
                <a:ea typeface="微软雅黑" panose="020B0503020204020204" pitchFamily="34" charset="-122"/>
                <a:sym typeface="Arial" panose="020B0604020202020204" pitchFamily="34" charset="0"/>
              </a:rPr>
              <a:t>:</a:t>
            </a:r>
            <a:r>
              <a:rPr lang="zh-CN" altLang="en-US" sz="1200" dirty="0">
                <a:solidFill>
                  <a:schemeClr val="accent1"/>
                </a:solidFill>
                <a:ea typeface="微软雅黑" panose="020B0503020204020204" pitchFamily="34" charset="-122"/>
                <a:sym typeface="Arial" panose="020B0604020202020204" pitchFamily="34" charset="0"/>
              </a:rPr>
              <a:t>宁波大学    学院</a:t>
            </a:r>
            <a:r>
              <a:rPr lang="en-US" altLang="zh-CN" sz="1200" dirty="0">
                <a:solidFill>
                  <a:schemeClr val="accent1"/>
                </a:solidFill>
                <a:ea typeface="微软雅黑" panose="020B0503020204020204" pitchFamily="34" charset="-122"/>
                <a:sym typeface="Arial" panose="020B0604020202020204" pitchFamily="34" charset="0"/>
              </a:rPr>
              <a:t>:</a:t>
            </a:r>
            <a:r>
              <a:rPr lang="zh-CN" altLang="en-US" sz="1200" dirty="0">
                <a:solidFill>
                  <a:schemeClr val="accent1"/>
                </a:solidFill>
                <a:ea typeface="微软雅黑" panose="020B0503020204020204" pitchFamily="34" charset="-122"/>
                <a:sym typeface="Arial" panose="020B0604020202020204" pitchFamily="34" charset="0"/>
              </a:rPr>
              <a:t>海运学院      专业</a:t>
            </a:r>
            <a:r>
              <a:rPr lang="en-US" altLang="zh-CN" sz="1200" dirty="0">
                <a:solidFill>
                  <a:schemeClr val="accent1"/>
                </a:solidFill>
                <a:ea typeface="微软雅黑" panose="020B0503020204020204" pitchFamily="34" charset="-122"/>
                <a:sym typeface="Arial" panose="020B0604020202020204" pitchFamily="34" charset="0"/>
              </a:rPr>
              <a:t>:</a:t>
            </a:r>
            <a:r>
              <a:rPr lang="zh-CN" altLang="en-US" sz="1200" dirty="0">
                <a:solidFill>
                  <a:schemeClr val="accent1"/>
                </a:solidFill>
                <a:ea typeface="微软雅黑" panose="020B0503020204020204" pitchFamily="34" charset="-122"/>
                <a:sym typeface="Arial" panose="020B0604020202020204" pitchFamily="34" charset="0"/>
              </a:rPr>
              <a:t>交通运输</a:t>
            </a:r>
            <a:endParaRPr lang="zh-CN" altLang="en-US" sz="1200" dirty="0">
              <a:solidFill>
                <a:schemeClr val="accent1"/>
              </a:solidFill>
              <a:ea typeface="微软雅黑" panose="020B0503020204020204" pitchFamily="34" charset="-122"/>
              <a:sym typeface="Arial" panose="020B0604020202020204" pitchFamily="34" charset="0"/>
            </a:endParaRPr>
          </a:p>
        </p:txBody>
      </p:sp>
      <p:pic>
        <p:nvPicPr>
          <p:cNvPr id="6" name="[齐秦]Longer-齐秦">
            <a:hlinkClick r:id="" action="ppaction://media"/>
          </p:cNvPr>
          <p:cNvPicPr>
            <a:picLocks noChangeAspect="1"/>
          </p:cNvPicPr>
          <p:nvPr>
            <a:audioFile r:link="rId1"/>
            <p:extLst>
              <p:ext uri="{DAA4B4D4-6D71-4841-9C94-3DE7FCFB9230}">
                <p14:media xmlns:p14="http://schemas.microsoft.com/office/powerpoint/2010/main" r:embed="rId2">
                  <p14:trim st="5269.000000" end="11474.000000"/>
                </p14:media>
              </p:ext>
            </p:extLst>
          </p:nvPr>
        </p:nvPicPr>
        <p:blipFill>
          <a:blip r:embed="rId3" cstate="print"/>
          <a:stretch>
            <a:fillRect/>
          </a:stretch>
        </p:blipFill>
        <p:spPr>
          <a:xfrm>
            <a:off x="4523537" y="-983423"/>
            <a:ext cx="609600" cy="609600"/>
          </a:xfrm>
          <a:prstGeom prst="rect">
            <a:avLst/>
          </a:prstGeom>
        </p:spPr>
      </p:pic>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1032510" y="2797810"/>
            <a:ext cx="7306310" cy="1480185"/>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3" name="矩形 42"/>
          <p:cNvSpPr/>
          <p:nvPr/>
        </p:nvSpPr>
        <p:spPr>
          <a:xfrm>
            <a:off x="1202690" y="3021330"/>
            <a:ext cx="6987540" cy="1260475"/>
          </a:xfrm>
          <a:prstGeom prst="rect">
            <a:avLst/>
          </a:prstGeom>
        </p:spPr>
        <p:txBody>
          <a:bodyPr wrap="square">
            <a:spAutoFit/>
          </a:bodyPr>
          <a:lstStyle/>
          <a:p>
            <a:pPr lvl="0" algn="ctr"/>
            <a:r>
              <a:rPr lang="zh-CN" altLang="en-US" sz="1600" b="1" dirty="0">
                <a:solidFill>
                  <a:schemeClr val="accent1"/>
                </a:solidFill>
                <a:ea typeface="微软雅黑" panose="020B0503020204020204" pitchFamily="34" charset="-122"/>
                <a:sym typeface="Arial" panose="020B0604020202020204" pitchFamily="34" charset="0"/>
              </a:rPr>
              <a:t>Intelligent vehicle pedestrian light (IVPL): A deep reinforcement </a:t>
            </a:r>
            <a:endParaRPr lang="zh-CN" altLang="en-US" sz="1600" b="1" dirty="0">
              <a:solidFill>
                <a:schemeClr val="accent1"/>
              </a:solidFill>
              <a:ea typeface="微软雅黑" panose="020B0503020204020204" pitchFamily="34" charset="-122"/>
              <a:sym typeface="Arial" panose="020B0604020202020204" pitchFamily="34" charset="0"/>
            </a:endParaRPr>
          </a:p>
          <a:p>
            <a:pPr lvl="0" algn="ctr"/>
            <a:r>
              <a:rPr lang="zh-CN" altLang="en-US" sz="1600" b="1" dirty="0">
                <a:solidFill>
                  <a:schemeClr val="accent1"/>
                </a:solidFill>
                <a:ea typeface="微软雅黑" panose="020B0503020204020204" pitchFamily="34" charset="-122"/>
                <a:sym typeface="Arial" panose="020B0604020202020204" pitchFamily="34" charset="0"/>
              </a:rPr>
              <a:t>learning approach for traffic signal contro</a:t>
            </a:r>
            <a:endParaRPr lang="zh-CN" altLang="en-US" sz="1600" b="1" dirty="0">
              <a:solidFill>
                <a:schemeClr val="accent1"/>
              </a:solidFill>
              <a:ea typeface="微软雅黑" panose="020B0503020204020204" pitchFamily="34" charset="-122"/>
              <a:sym typeface="Arial" panose="020B0604020202020204" pitchFamily="34" charset="0"/>
            </a:endParaRPr>
          </a:p>
          <a:p>
            <a:pPr lvl="0" algn="ctr"/>
            <a:r>
              <a:rPr lang="zh-CN" altLang="en-US" sz="1600" b="1" dirty="0">
                <a:solidFill>
                  <a:schemeClr val="accent1"/>
                </a:solidFill>
                <a:ea typeface="微软雅黑" panose="020B0503020204020204" pitchFamily="34" charset="-122"/>
                <a:sym typeface="Arial" panose="020B0604020202020204" pitchFamily="34" charset="0"/>
              </a:rPr>
              <a:t>智能车辆行人灯：采用深度强化学习的交通信号控制</a:t>
            </a:r>
            <a:endParaRPr lang="zh-CN" altLang="en-US" sz="1600" b="1" dirty="0">
              <a:solidFill>
                <a:schemeClr val="accent1"/>
              </a:solidFill>
              <a:ea typeface="微软雅黑" panose="020B0503020204020204" pitchFamily="34" charset="-122"/>
              <a:sym typeface="Arial" panose="020B0604020202020204" pitchFamily="34" charset="0"/>
            </a:endParaRPr>
          </a:p>
          <a:p>
            <a:pPr lvl="0" algn="ctr"/>
            <a:endParaRPr lang="zh-CN" altLang="en-US" sz="1400" b="1" dirty="0">
              <a:solidFill>
                <a:schemeClr val="accent1"/>
              </a:solidFill>
              <a:ea typeface="微软雅黑" panose="020B0503020204020204" pitchFamily="34" charset="-122"/>
              <a:sym typeface="Arial" panose="020B0604020202020204" pitchFamily="34" charset="0"/>
            </a:endParaRPr>
          </a:p>
          <a:p>
            <a:pPr lvl="0" algn="ctr"/>
            <a:r>
              <a:rPr lang="zh-CN" altLang="en-US" sz="1400" b="1" dirty="0">
                <a:solidFill>
                  <a:schemeClr val="accent1"/>
                </a:solidFill>
                <a:ea typeface="微软雅黑" panose="020B0503020204020204" pitchFamily="34" charset="-122"/>
                <a:sym typeface="Arial" panose="020B0604020202020204" pitchFamily="34" charset="0"/>
              </a:rPr>
              <a:t>出处：</a:t>
            </a:r>
            <a:r>
              <a:rPr lang="en-US" altLang="zh-CN" sz="1400" b="1" dirty="0">
                <a:solidFill>
                  <a:schemeClr val="accent1"/>
                </a:solidFill>
                <a:ea typeface="微软雅黑" panose="020B0503020204020204" pitchFamily="34" charset="-122"/>
                <a:sym typeface="Arial" panose="020B0604020202020204" pitchFamily="34" charset="0"/>
              </a:rPr>
              <a:t>transportation research part c    </a:t>
            </a:r>
            <a:r>
              <a:rPr lang="zh-CN" altLang="en-US" sz="1400" b="1" dirty="0">
                <a:solidFill>
                  <a:schemeClr val="accent1"/>
                </a:solidFill>
                <a:ea typeface="微软雅黑" panose="020B0503020204020204" pitchFamily="34" charset="-122"/>
                <a:sym typeface="Arial" panose="020B0604020202020204" pitchFamily="34" charset="0"/>
              </a:rPr>
              <a:t>作者：Mobin Yazdani、 Majid Sarvi</a:t>
            </a:r>
            <a:endParaRPr lang="zh-CN" altLang="en-US" sz="1400" b="1" dirty="0">
              <a:solidFill>
                <a:schemeClr val="accent1"/>
              </a:solidFill>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childTnLst>
            <p:audio>
              <p:cMediaNode vol="80000" numSld="999" showWhenStopped="0">
                <p:cTn id="2" repeatCount="indefinite" fill="hold" display="0">
                  <p:stCondLst>
                    <p:cond delay="indefinite"/>
                  </p:stCondLst>
                  <p:endCondLst>
                    <p:cond evt="onStopAudio" delay="0">
                      <p:tgtEl>
                        <p:sldTgt/>
                      </p:tgtEl>
                    </p:cond>
                  </p:endCondLst>
                </p:cTn>
                <p:tgtEl>
                  <p:spTgt spid="6"/>
                </p:tgtEl>
              </p:cMediaNode>
            </p:audio>
          </p:childTnLst>
        </p:cTn>
      </p:par>
    </p:tnLst>
    <p:bldLst>
      <p:bldP spid="11" grpId="0" uiExpand="1" build="p"/>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395698" y="50533"/>
            <a:ext cx="3690794" cy="461536"/>
          </a:xfrm>
        </p:spPr>
        <p:txBody>
          <a:bodyPr/>
          <a:lstStyle/>
          <a:p>
            <a:r>
              <a:rPr lang="zh-CN" altLang="en-US" dirty="0">
                <a:sym typeface="+mn-ea"/>
              </a:rPr>
              <a:t>研究方法</a:t>
            </a:r>
            <a:r>
              <a:rPr lang="en-US" altLang="zh-CN" dirty="0">
                <a:sym typeface="+mn-ea"/>
              </a:rPr>
              <a:t>	</a:t>
            </a:r>
            <a:endParaRPr lang="en-US" altLang="zh-CN" dirty="0">
              <a:sym typeface="+mn-ea"/>
            </a:endParaRPr>
          </a:p>
        </p:txBody>
      </p:sp>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2" name="文本占位符 31"/>
          <p:cNvSpPr/>
          <p:nvPr>
            <p:ph type="body" sz="quarter" idx="11"/>
          </p:nvPr>
        </p:nvSpPr>
        <p:spPr/>
        <p:txBody>
          <a:bodyPr/>
          <a:p>
            <a:endParaRPr lang="zh-CN" altLang="en-US"/>
          </a:p>
        </p:txBody>
      </p:sp>
      <p:sp>
        <p:nvSpPr>
          <p:cNvPr id="6" name="文本框 5"/>
          <p:cNvSpPr txBox="1"/>
          <p:nvPr/>
        </p:nvSpPr>
        <p:spPr>
          <a:xfrm>
            <a:off x="1961515" y="19050"/>
            <a:ext cx="3398520" cy="645160"/>
          </a:xfrm>
          <a:prstGeom prst="rect">
            <a:avLst/>
          </a:prstGeom>
          <a:noFill/>
        </p:spPr>
        <p:txBody>
          <a:bodyPr wrap="square" rtlCol="0" anchor="t">
            <a:spAutoFit/>
          </a:bodyPr>
          <a:p>
            <a:pPr algn="l"/>
            <a:r>
              <a:rPr lang="en-US" altLang="zh-CN" sz="1800" dirty="0">
                <a:latin typeface="微软雅黑" panose="020B0503020204020204" pitchFamily="34" charset="-122"/>
                <a:ea typeface="微软雅黑" panose="020B0503020204020204" pitchFamily="34" charset="-122"/>
                <a:sym typeface="+mn-ea"/>
              </a:rPr>
              <a:t>2.</a:t>
            </a:r>
            <a:r>
              <a:rPr lang="zh-CN" altLang="en-US" sz="1800" dirty="0">
                <a:latin typeface="微软雅黑" panose="020B0503020204020204" pitchFamily="34" charset="-122"/>
                <a:ea typeface="微软雅黑" panose="020B0503020204020204" pitchFamily="34" charset="-122"/>
                <a:sym typeface="+mn-ea"/>
              </a:rPr>
              <a:t>深度强化学习</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状态</a:t>
            </a:r>
            <a:r>
              <a:rPr lang="zh-CN" altLang="en-US" sz="1800" dirty="0">
                <a:latin typeface="微软雅黑" panose="020B0503020204020204" pitchFamily="34" charset="-122"/>
                <a:ea typeface="微软雅黑" panose="020B0503020204020204" pitchFamily="34" charset="-122"/>
                <a:sym typeface="+mn-ea"/>
              </a:rPr>
              <a:t>定义</a:t>
            </a:r>
            <a:endParaRPr lang="zh-CN" altLang="en-US" sz="1800" dirty="0">
              <a:latin typeface="微软雅黑" panose="020B0503020204020204" pitchFamily="34" charset="-122"/>
              <a:ea typeface="微软雅黑" panose="020B0503020204020204" pitchFamily="34" charset="-122"/>
              <a:sym typeface="+mn-ea"/>
            </a:endParaRPr>
          </a:p>
          <a:p>
            <a:pPr algn="l"/>
            <a:endParaRPr lang="zh-CN" altLang="en-US" sz="1800" dirty="0">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881380" y="906780"/>
            <a:ext cx="6626225" cy="306705"/>
          </a:xfrm>
          <a:prstGeom prst="rect">
            <a:avLst/>
          </a:prstGeom>
          <a:noFill/>
        </p:spPr>
        <p:txBody>
          <a:bodyPr wrap="none" rtlCol="0" anchor="t">
            <a:spAutoFit/>
          </a:bodyPr>
          <a:p>
            <a:pPr algn="l"/>
            <a:r>
              <a:rPr lang="zh-CN" altLang="en-US" sz="1400" dirty="0">
                <a:latin typeface="微软雅黑" panose="020B0503020204020204" pitchFamily="34" charset="-122"/>
                <a:ea typeface="微软雅黑" panose="020B0503020204020204" pitchFamily="34" charset="-122"/>
                <a:sym typeface="+mn-ea"/>
              </a:rPr>
              <a:t>对于车辆，</a:t>
            </a:r>
            <a:r>
              <a:rPr lang="zh-CN" altLang="en-US" sz="1400" dirty="0">
                <a:latin typeface="微软雅黑" panose="020B0503020204020204" pitchFamily="34" charset="-122"/>
                <a:ea typeface="微软雅黑" panose="020B0503020204020204" pitchFamily="34" charset="-122"/>
                <a:sym typeface="+mn-ea"/>
              </a:rPr>
              <a:t>需要存储时空占用率和速度数据</a:t>
            </a:r>
            <a:r>
              <a:rPr lang="en-US" altLang="zh-CN" sz="1400" dirty="0">
                <a:latin typeface="微软雅黑" panose="020B0503020204020204" pitchFamily="34" charset="-122"/>
                <a:ea typeface="微软雅黑" panose="020B0503020204020204" pitchFamily="34" charset="-122"/>
                <a:sym typeface="+mn-ea"/>
              </a:rPr>
              <a:t>,</a:t>
            </a:r>
            <a:r>
              <a:rPr lang="zh-CN" altLang="en-US" sz="1400" dirty="0">
                <a:latin typeface="微软雅黑" panose="020B0503020204020204" pitchFamily="34" charset="-122"/>
                <a:ea typeface="微软雅黑" panose="020B0503020204020204" pitchFamily="34" charset="-122"/>
                <a:sym typeface="+mn-ea"/>
              </a:rPr>
              <a:t>设置填充二进制的位置矩阵和速度</a:t>
            </a:r>
            <a:r>
              <a:rPr lang="zh-CN" altLang="en-US" sz="1400" dirty="0">
                <a:latin typeface="微软雅黑" panose="020B0503020204020204" pitchFamily="34" charset="-122"/>
                <a:ea typeface="微软雅黑" panose="020B0503020204020204" pitchFamily="34" charset="-122"/>
                <a:sym typeface="+mn-ea"/>
              </a:rPr>
              <a:t>矩阵</a:t>
            </a:r>
            <a:endParaRPr lang="zh-CN" altLang="en-US" sz="1400" dirty="0">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custDataLst>
              <p:tags r:id="rId2"/>
            </p:custDataLst>
          </p:nvPr>
        </p:nvPicPr>
        <p:blipFill>
          <a:blip r:embed="rId3"/>
          <a:stretch>
            <a:fillRect/>
          </a:stretch>
        </p:blipFill>
        <p:spPr>
          <a:xfrm>
            <a:off x="161290" y="1270000"/>
            <a:ext cx="4224655" cy="1953895"/>
          </a:xfrm>
          <a:prstGeom prst="rect">
            <a:avLst/>
          </a:prstGeom>
        </p:spPr>
      </p:pic>
      <p:pic>
        <p:nvPicPr>
          <p:cNvPr id="3" name="图片 2"/>
          <p:cNvPicPr>
            <a:picLocks noChangeAspect="1"/>
          </p:cNvPicPr>
          <p:nvPr/>
        </p:nvPicPr>
        <p:blipFill>
          <a:blip r:embed="rId4"/>
          <a:stretch>
            <a:fillRect/>
          </a:stretch>
        </p:blipFill>
        <p:spPr>
          <a:xfrm>
            <a:off x="4572000" y="1315085"/>
            <a:ext cx="4168140" cy="2018030"/>
          </a:xfrm>
          <a:prstGeom prst="rect">
            <a:avLst/>
          </a:prstGeom>
        </p:spPr>
      </p:pic>
      <mc:AlternateContent xmlns:mc="http://schemas.openxmlformats.org/markup-compatibility/2006">
        <mc:Choice xmlns:a14="http://schemas.microsoft.com/office/drawing/2010/main" Requires="a14">
          <p:sp>
            <p:nvSpPr>
              <p:cNvPr id="4" name="文本框 3"/>
              <p:cNvSpPr txBox="1"/>
              <p:nvPr/>
            </p:nvSpPr>
            <p:spPr>
              <a:xfrm>
                <a:off x="1376680" y="3382010"/>
                <a:ext cx="2453005" cy="307340"/>
              </a:xfrm>
              <a:prstGeom prst="rect">
                <a:avLst/>
              </a:prstGeom>
              <a:noFill/>
            </p:spPr>
            <p:txBody>
              <a:bodyPr wrap="square" rtlCol="0" anchor="t">
                <a:spAutoFit/>
              </a:bodyPr>
              <a:p>
                <a:pPr algn="l"/>
                <a14:m>
                  <m:oMath xmlns:m="http://schemas.openxmlformats.org/officeDocument/2006/math">
                    <m:sSub>
                      <m:sSubPr>
                        <m:ctrlPr>
                          <a:rPr lang="en-US" altLang="zh-CN" sz="1400" i="1" dirty="0">
                            <a:latin typeface="Cambria Math" panose="02040503050406030204" charset="0"/>
                            <a:ea typeface="微软雅黑" panose="020B0503020204020204" pitchFamily="34" charset="-122"/>
                            <a:cs typeface="Cambria Math" panose="02040503050406030204" charset="0"/>
                            <a:sym typeface="+mn-ea"/>
                          </a:rPr>
                        </m:ctrlPr>
                      </m:sSubPr>
                      <m:e>
                        <m:r>
                          <a:rPr lang="en-US" altLang="zh-CN" sz="1400" i="1" dirty="0">
                            <a:latin typeface="Cambria Math" panose="02040503050406030204" charset="0"/>
                            <a:ea typeface="微软雅黑" panose="020B0503020204020204" pitchFamily="34" charset="-122"/>
                            <a:cs typeface="Cambria Math" panose="02040503050406030204" charset="0"/>
                            <a:sym typeface="+mn-ea"/>
                          </a:rPr>
                          <m:t>𝑃</m:t>
                        </m:r>
                      </m:e>
                      <m:sub>
                        <m:r>
                          <a:rPr lang="en-US" altLang="zh-CN" sz="1400" i="1" dirty="0">
                            <a:latin typeface="Cambria Math" panose="02040503050406030204" charset="0"/>
                            <a:ea typeface="微软雅黑" panose="020B0503020204020204" pitchFamily="34" charset="-122"/>
                            <a:cs typeface="Cambria Math" panose="02040503050406030204" charset="0"/>
                            <a:sym typeface="+mn-ea"/>
                          </a:rPr>
                          <m:t>𝑖</m:t>
                        </m:r>
                        <m:r>
                          <a:rPr lang="en-US" altLang="zh-CN" sz="1400" i="1" dirty="0">
                            <a:latin typeface="Cambria Math" panose="02040503050406030204" charset="0"/>
                            <a:ea typeface="微软雅黑" panose="020B0503020204020204" pitchFamily="34" charset="-122"/>
                            <a:cs typeface="Cambria Math" panose="02040503050406030204" charset="0"/>
                            <a:sym typeface="+mn-ea"/>
                          </a:rPr>
                          <m:t>，</m:t>
                        </m:r>
                        <m:r>
                          <a:rPr lang="en-US" altLang="zh-CN" sz="1400" i="1" dirty="0">
                            <a:latin typeface="Cambria Math" panose="02040503050406030204" charset="0"/>
                            <a:ea typeface="微软雅黑" panose="020B0503020204020204" pitchFamily="34" charset="-122"/>
                            <a:cs typeface="Cambria Math" panose="02040503050406030204" charset="0"/>
                            <a:sym typeface="+mn-ea"/>
                          </a:rPr>
                          <m:t>𝑗</m:t>
                        </m:r>
                        <m:r>
                          <a:rPr lang="en-US" altLang="zh-CN" sz="1400" i="1" dirty="0">
                            <a:latin typeface="Cambria Math" panose="02040503050406030204" charset="0"/>
                            <a:ea typeface="微软雅黑" panose="020B0503020204020204" pitchFamily="34" charset="-122"/>
                            <a:cs typeface="Cambria Math" panose="02040503050406030204" charset="0"/>
                            <a:sym typeface="+mn-ea"/>
                          </a:rPr>
                          <m:t>，</m:t>
                        </m:r>
                        <m:r>
                          <a:rPr lang="en-US" altLang="zh-CN" sz="1400" i="1" dirty="0">
                            <a:latin typeface="Cambria Math" panose="02040503050406030204" charset="0"/>
                            <a:ea typeface="微软雅黑" panose="020B0503020204020204" pitchFamily="34" charset="-122"/>
                            <a:cs typeface="Cambria Math" panose="02040503050406030204" charset="0"/>
                            <a:sym typeface="+mn-ea"/>
                          </a:rPr>
                          <m:t>𝑘</m:t>
                        </m:r>
                      </m:sub>
                    </m:sSub>
                  </m:oMath>
                </a14:m>
                <a:r>
                  <a:rPr lang="zh-CN" altLang="en-US" sz="1400" dirty="0">
                    <a:latin typeface="微软雅黑" panose="020B0503020204020204" pitchFamily="34" charset="-122"/>
                    <a:ea typeface="微软雅黑" panose="020B0503020204020204" pitchFamily="34" charset="-122"/>
                    <a:sym typeface="+mn-ea"/>
                  </a:rPr>
                  <a:t>：</a:t>
                </a:r>
                <a:r>
                  <a:rPr lang="zh-CN" altLang="en-US" sz="1400" dirty="0">
                    <a:latin typeface="微软雅黑" panose="020B0503020204020204" pitchFamily="34" charset="-122"/>
                    <a:ea typeface="微软雅黑" panose="020B0503020204020204" pitchFamily="34" charset="-122"/>
                    <a:sym typeface="+mn-ea"/>
                  </a:rPr>
                  <a:t>车辆</a:t>
                </a:r>
                <a:r>
                  <a:rPr lang="zh-CN" altLang="en-US" sz="1400" dirty="0">
                    <a:latin typeface="微软雅黑" panose="020B0503020204020204" pitchFamily="34" charset="-122"/>
                    <a:ea typeface="微软雅黑" panose="020B0503020204020204" pitchFamily="34" charset="-122"/>
                    <a:sym typeface="+mn-ea"/>
                  </a:rPr>
                  <a:t>位置</a:t>
                </a:r>
                <a:endParaRPr lang="zh-CN" altLang="en-US" sz="1400" dirty="0">
                  <a:latin typeface="微软雅黑" panose="020B0503020204020204" pitchFamily="34" charset="-122"/>
                  <a:ea typeface="微软雅黑" panose="020B0503020204020204" pitchFamily="34" charset="-122"/>
                  <a:sym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1376680" y="3382010"/>
                <a:ext cx="2453005" cy="30734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6146800" y="3333115"/>
                <a:ext cx="2445385" cy="331470"/>
              </a:xfrm>
              <a:prstGeom prst="rect">
                <a:avLst/>
              </a:prstGeom>
              <a:noFill/>
            </p:spPr>
            <p:txBody>
              <a:bodyPr wrap="square" rtlCol="0" anchor="t">
                <a:spAutoFit/>
              </a:bodyPr>
              <a:p>
                <a:pPr algn="l"/>
                <a14:m>
                  <m:oMath xmlns:m="http://schemas.openxmlformats.org/officeDocument/2006/math">
                    <m:sSub>
                      <m:sSubPr>
                        <m:ctrlPr>
                          <a:rPr lang="en-US" altLang="zh-CN" sz="1400" i="1" dirty="0">
                            <a:latin typeface="Cambria Math" panose="02040503050406030204" charset="0"/>
                            <a:ea typeface="微软雅黑" panose="020B0503020204020204" pitchFamily="34" charset="-122"/>
                            <a:cs typeface="Cambria Math" panose="02040503050406030204" charset="0"/>
                            <a:sym typeface="+mn-ea"/>
                          </a:rPr>
                        </m:ctrlPr>
                      </m:sSubPr>
                      <m:e>
                        <m:r>
                          <a:rPr lang="en-US" altLang="zh-CN" sz="1400" i="1" dirty="0">
                            <a:latin typeface="Cambria Math" panose="02040503050406030204" charset="0"/>
                            <a:ea typeface="微软雅黑" panose="020B0503020204020204" pitchFamily="34" charset="-122"/>
                            <a:cs typeface="Cambria Math" panose="02040503050406030204" charset="0"/>
                            <a:sym typeface="+mn-ea"/>
                          </a:rPr>
                          <m:t>𝑣</m:t>
                        </m:r>
                      </m:e>
                      <m:sub>
                        <m:r>
                          <a:rPr lang="en-US" altLang="zh-CN" sz="1400" i="1" dirty="0">
                            <a:latin typeface="Cambria Math" panose="02040503050406030204" charset="0"/>
                            <a:ea typeface="微软雅黑" panose="020B0503020204020204" pitchFamily="34" charset="-122"/>
                            <a:cs typeface="Cambria Math" panose="02040503050406030204" charset="0"/>
                            <a:sym typeface="+mn-ea"/>
                          </a:rPr>
                          <m:t>𝑖</m:t>
                        </m:r>
                        <m:r>
                          <a:rPr lang="zh-CN" altLang="en-US" sz="1400" i="1" dirty="0">
                            <a:latin typeface="Cambria Math" panose="02040503050406030204" charset="0"/>
                            <a:ea typeface="微软雅黑" panose="020B0503020204020204" pitchFamily="34" charset="-122"/>
                            <a:cs typeface="Cambria Math" panose="02040503050406030204" charset="0"/>
                            <a:sym typeface="+mn-ea"/>
                          </a:rPr>
                          <m:t>，</m:t>
                        </m:r>
                        <m:r>
                          <a:rPr lang="en-US" altLang="zh-CN" sz="1400" i="1" dirty="0">
                            <a:latin typeface="Cambria Math" panose="02040503050406030204" charset="0"/>
                            <a:ea typeface="微软雅黑" panose="020B0503020204020204" pitchFamily="34" charset="-122"/>
                            <a:cs typeface="Cambria Math" panose="02040503050406030204" charset="0"/>
                            <a:sym typeface="+mn-ea"/>
                          </a:rPr>
                          <m:t>𝑗</m:t>
                        </m:r>
                        <m:r>
                          <a:rPr lang="zh-CN" altLang="en-US" sz="1400" i="1" dirty="0">
                            <a:latin typeface="Cambria Math" panose="02040503050406030204" charset="0"/>
                            <a:ea typeface="微软雅黑" panose="020B0503020204020204" pitchFamily="34" charset="-122"/>
                            <a:cs typeface="Cambria Math" panose="02040503050406030204" charset="0"/>
                            <a:sym typeface="+mn-ea"/>
                          </a:rPr>
                          <m:t>，</m:t>
                        </m:r>
                        <m:r>
                          <a:rPr lang="en-US" altLang="zh-CN" sz="1400" i="1" dirty="0">
                            <a:latin typeface="Cambria Math" panose="02040503050406030204" charset="0"/>
                            <a:ea typeface="微软雅黑" panose="020B0503020204020204" pitchFamily="34" charset="-122"/>
                            <a:cs typeface="Cambria Math" panose="02040503050406030204" charset="0"/>
                            <a:sym typeface="+mn-ea"/>
                          </a:rPr>
                          <m:t>𝑘</m:t>
                        </m:r>
                      </m:sub>
                    </m:sSub>
                  </m:oMath>
                </a14:m>
                <a:r>
                  <a:rPr lang="zh-CN" altLang="en-US" sz="1400" dirty="0">
                    <a:latin typeface="微软雅黑" panose="020B0503020204020204" pitchFamily="34" charset="-122"/>
                    <a:ea typeface="微软雅黑" panose="020B0503020204020204" pitchFamily="34" charset="-122"/>
                    <a:sym typeface="+mn-ea"/>
                  </a:rPr>
                  <a:t>：车辆</a:t>
                </a:r>
                <a:r>
                  <a:rPr lang="zh-CN" altLang="en-US" sz="1400" dirty="0">
                    <a:latin typeface="微软雅黑" panose="020B0503020204020204" pitchFamily="34" charset="-122"/>
                    <a:ea typeface="微软雅黑" panose="020B0503020204020204" pitchFamily="34" charset="-122"/>
                    <a:sym typeface="+mn-ea"/>
                  </a:rPr>
                  <a:t>速度</a:t>
                </a:r>
                <a:endParaRPr lang="zh-CN" altLang="en-US" sz="1400" dirty="0">
                  <a:latin typeface="微软雅黑" panose="020B0503020204020204" pitchFamily="34" charset="-122"/>
                  <a:ea typeface="微软雅黑" panose="020B0503020204020204" pitchFamily="34" charset="-122"/>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6146800" y="3333115"/>
                <a:ext cx="2445385" cy="331470"/>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1475105" y="4025900"/>
                <a:ext cx="2475230" cy="521970"/>
              </a:xfrm>
              <a:prstGeom prst="rect">
                <a:avLst/>
              </a:prstGeom>
              <a:noFill/>
            </p:spPr>
            <p:txBody>
              <a:bodyPr wrap="none" rtlCol="0" anchor="t">
                <a:spAutoFit/>
              </a:bodyPr>
              <a:p>
                <a:pPr algn="l"/>
                <a:r>
                  <a:rPr lang="en-US" altLang="zh-CN" sz="1400" dirty="0">
                    <a:latin typeface="Cambria Math" panose="02040503050406030204" charset="0"/>
                    <a:ea typeface="微软雅黑" panose="020B0503020204020204" pitchFamily="34" charset="-122"/>
                    <a:cs typeface="Cambria Math" panose="02040503050406030204" charset="0"/>
                    <a:sym typeface="+mn-ea"/>
                  </a:rPr>
                  <a:t>1</a:t>
                </a:r>
                <a14:m>
                  <m:oMath xmlns:m="http://schemas.openxmlformats.org/officeDocument/2006/math">
                    <m:r>
                      <a:rPr lang="en-US" altLang="zh-CN" sz="1400" i="1" dirty="0">
                        <a:latin typeface="Cambria Math" panose="02040503050406030204" charset="0"/>
                        <a:ea typeface="微软雅黑" panose="020B0503020204020204" pitchFamily="34" charset="-122"/>
                        <a:cs typeface="Cambria Math" panose="02040503050406030204" charset="0"/>
                        <a:sym typeface="+mn-ea"/>
                      </a:rPr>
                      <m:t>≤</m:t>
                    </m:r>
                  </m:oMath>
                </a14:m>
                <a:r>
                  <a:rPr lang="en-US" altLang="zh-CN" sz="1400" dirty="0">
                    <a:latin typeface="微软雅黑" panose="020B0503020204020204" pitchFamily="34" charset="-122"/>
                    <a:ea typeface="微软雅黑" panose="020B0503020204020204" pitchFamily="34" charset="-122"/>
                    <a:sym typeface="+mn-ea"/>
                  </a:rPr>
                  <a:t>i</a:t>
                </a:r>
                <a14:m>
                  <m:oMath xmlns:m="http://schemas.openxmlformats.org/officeDocument/2006/math">
                    <m:r>
                      <a:rPr lang="en-US" altLang="zh-CN" sz="1400" i="1" dirty="0">
                        <a:latin typeface="Cambria Math" panose="02040503050406030204" charset="0"/>
                        <a:ea typeface="微软雅黑" panose="020B0503020204020204" pitchFamily="34" charset="-122"/>
                        <a:cs typeface="Cambria Math" panose="02040503050406030204" charset="0"/>
                        <a:sym typeface="+mn-ea"/>
                      </a:rPr>
                      <m:t>≤</m:t>
                    </m:r>
                  </m:oMath>
                </a14:m>
                <a:r>
                  <a:rPr lang="en-US" altLang="zh-CN" sz="1400" dirty="0">
                    <a:latin typeface="微软雅黑" panose="020B0503020204020204" pitchFamily="34" charset="-122"/>
                    <a:ea typeface="微软雅黑" panose="020B0503020204020204" pitchFamily="34" charset="-122"/>
                    <a:sym typeface="+mn-ea"/>
                  </a:rPr>
                  <a:t>4</a:t>
                </a:r>
                <a:r>
                  <a:rPr lang="zh-CN" altLang="en-US" sz="1400" dirty="0">
                    <a:latin typeface="微软雅黑" panose="020B0503020204020204" pitchFamily="34" charset="-122"/>
                    <a:ea typeface="微软雅黑" panose="020B0503020204020204" pitchFamily="34" charset="-122"/>
                    <a:sym typeface="+mn-ea"/>
                  </a:rPr>
                  <a:t>，</a:t>
                </a:r>
                <a:r>
                  <a:rPr lang="en-US" altLang="zh-CN" sz="1400" dirty="0">
                    <a:latin typeface="Cambria Math" panose="02040503050406030204" charset="0"/>
                    <a:ea typeface="微软雅黑" panose="020B0503020204020204" pitchFamily="34" charset="-122"/>
                    <a:cs typeface="Cambria Math" panose="02040503050406030204" charset="0"/>
                    <a:sym typeface="+mn-ea"/>
                  </a:rPr>
                  <a:t>1</a:t>
                </a:r>
                <a14:m>
                  <m:oMath xmlns:m="http://schemas.openxmlformats.org/officeDocument/2006/math">
                    <m:r>
                      <a:rPr lang="en-US" altLang="zh-CN" sz="1400" i="1" dirty="0">
                        <a:latin typeface="Cambria Math" panose="02040503050406030204" charset="0"/>
                        <a:ea typeface="微软雅黑" panose="020B0503020204020204" pitchFamily="34" charset="-122"/>
                        <a:cs typeface="Cambria Math" panose="02040503050406030204" charset="0"/>
                        <a:sym typeface="+mn-ea"/>
                      </a:rPr>
                      <m:t>≤j≤</m:t>
                    </m:r>
                  </m:oMath>
                </a14:m>
                <a:r>
                  <a:rPr lang="en-US" altLang="zh-CN" sz="1400" dirty="0">
                    <a:latin typeface="微软雅黑" panose="020B0503020204020204" pitchFamily="34" charset="-122"/>
                    <a:ea typeface="微软雅黑" panose="020B0503020204020204" pitchFamily="34" charset="-122"/>
                    <a:sym typeface="+mn-ea"/>
                  </a:rPr>
                  <a:t>4</a:t>
                </a:r>
                <a:r>
                  <a:rPr lang="zh-CN" altLang="en-US" sz="1400" dirty="0">
                    <a:latin typeface="微软雅黑" panose="020B0503020204020204" pitchFamily="34" charset="-122"/>
                    <a:ea typeface="微软雅黑" panose="020B0503020204020204" pitchFamily="34" charset="-122"/>
                    <a:sym typeface="+mn-ea"/>
                  </a:rPr>
                  <a:t>，</a:t>
                </a:r>
                <a:r>
                  <a:rPr lang="en-US" altLang="zh-CN" sz="1400" dirty="0">
                    <a:latin typeface="Cambria Math" panose="02040503050406030204" charset="0"/>
                    <a:ea typeface="微软雅黑" panose="020B0503020204020204" pitchFamily="34" charset="-122"/>
                    <a:cs typeface="Cambria Math" panose="02040503050406030204" charset="0"/>
                    <a:sym typeface="+mn-ea"/>
                  </a:rPr>
                  <a:t>1</a:t>
                </a:r>
                <a14:m>
                  <m:oMath xmlns:m="http://schemas.openxmlformats.org/officeDocument/2006/math">
                    <m:r>
                      <a:rPr lang="en-US" altLang="zh-CN" sz="1400" i="1" dirty="0">
                        <a:latin typeface="Cambria Math" panose="02040503050406030204" charset="0"/>
                        <a:ea typeface="微软雅黑" panose="020B0503020204020204" pitchFamily="34" charset="-122"/>
                        <a:cs typeface="Cambria Math" panose="02040503050406030204" charset="0"/>
                        <a:sym typeface="+mn-ea"/>
                      </a:rPr>
                      <m:t>≤</m:t>
                    </m:r>
                    <m:r>
                      <a:rPr lang="en-US" altLang="zh-CN" sz="1400" i="1" dirty="0">
                        <a:latin typeface="Cambria Math" panose="02040503050406030204" charset="0"/>
                        <a:ea typeface="微软雅黑" panose="020B0503020204020204" pitchFamily="34" charset="-122"/>
                        <a:cs typeface="Cambria Math" panose="02040503050406030204" charset="0"/>
                        <a:sym typeface="+mn-ea"/>
                      </a:rPr>
                      <m:t>k≤</m:t>
                    </m:r>
                    <m:r>
                      <a:rPr lang="en-US" altLang="zh-CN" sz="1400" i="1" dirty="0">
                        <a:latin typeface="Cambria Math" panose="02040503050406030204" charset="0"/>
                        <a:ea typeface="微软雅黑" panose="020B0503020204020204" pitchFamily="34" charset="-122"/>
                        <a:cs typeface="Cambria Math" panose="02040503050406030204" charset="0"/>
                        <a:sym typeface="+mn-ea"/>
                      </a:rPr>
                      <m:t>20</m:t>
                    </m:r>
                  </m:oMath>
                </a14:m>
                <a:endParaRPr lang="en-US" altLang="zh-CN" sz="1400" dirty="0">
                  <a:latin typeface="微软雅黑" panose="020B0503020204020204" pitchFamily="34" charset="-122"/>
                  <a:ea typeface="微软雅黑" panose="020B0503020204020204" pitchFamily="34" charset="-122"/>
                  <a:sym typeface="+mn-ea"/>
                </a:endParaRPr>
              </a:p>
              <a:p>
                <a:pPr algn="l"/>
                <a:endParaRPr lang="zh-CN" altLang="en-US" sz="1400" dirty="0">
                  <a:latin typeface="微软雅黑" panose="020B0503020204020204" pitchFamily="34" charset="-122"/>
                  <a:ea typeface="微软雅黑" panose="020B0503020204020204" pitchFamily="34" charset="-122"/>
                  <a:sym typeface="+mn-ea"/>
                </a:endParaRPr>
              </a:p>
            </p:txBody>
          </p:sp>
        </mc:Choice>
        <mc:Fallback>
          <p:sp>
            <p:nvSpPr>
              <p:cNvPr id="11" name="文本框 10"/>
              <p:cNvSpPr txBox="1">
                <a:spLocks noRot="1" noChangeAspect="1" noMove="1" noResize="1" noEditPoints="1" noAdjustHandles="1" noChangeArrowheads="1" noChangeShapeType="1" noTextEdit="1"/>
              </p:cNvSpPr>
              <p:nvPr/>
            </p:nvSpPr>
            <p:spPr>
              <a:xfrm>
                <a:off x="1475105" y="4025900"/>
                <a:ext cx="2475230" cy="521970"/>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1" name="组合 6"/>
          <p:cNvGrpSpPr/>
          <p:nvPr/>
        </p:nvGrpSpPr>
        <p:grpSpPr bwMode="auto">
          <a:xfrm rot="10800000">
            <a:off x="8801100" y="4962525"/>
            <a:ext cx="106363" cy="180975"/>
            <a:chOff x="0" y="0"/>
            <a:chExt cx="105725" cy="721610"/>
          </a:xfrm>
        </p:grpSpPr>
        <p:sp>
          <p:nvSpPr>
            <p:cNvPr id="9222"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9223"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pic>
        <p:nvPicPr>
          <p:cNvPr id="29" name="图片 2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1" name="文本框 30"/>
          <p:cNvSpPr txBox="1"/>
          <p:nvPr/>
        </p:nvSpPr>
        <p:spPr>
          <a:xfrm>
            <a:off x="395605" y="591820"/>
            <a:ext cx="6412865" cy="737235"/>
          </a:xfrm>
          <a:prstGeom prst="rect">
            <a:avLst/>
          </a:prstGeom>
          <a:noFill/>
        </p:spPr>
        <p:txBody>
          <a:bodyPr wrap="square" rtlCol="0" anchor="t">
            <a:spAutoFit/>
          </a:bodyPr>
          <a:p>
            <a:pPr algn="l" eaLnBrk="1" latinLnBrk="0" hangingPunct="1">
              <a:lnSpc>
                <a:spcPct val="150000"/>
              </a:lnSpc>
            </a:pPr>
            <a:r>
              <a:rPr sz="1400" dirty="0">
                <a:latin typeface="微软雅黑" panose="020B0503020204020204" pitchFamily="34" charset="-122"/>
                <a:ea typeface="微软雅黑" panose="020B0503020204020204" pitchFamily="34" charset="-122"/>
                <a:sym typeface="+mn-ea"/>
              </a:rPr>
              <a:t>假设路边区域是检测区域，以考虑人行横道两侧的行人需求，存在8个路边区域</a:t>
            </a:r>
            <a:endParaRPr sz="1400" dirty="0">
              <a:latin typeface="微软雅黑" panose="020B0503020204020204" pitchFamily="34" charset="-122"/>
              <a:ea typeface="微软雅黑" panose="020B0503020204020204" pitchFamily="34" charset="-122"/>
              <a:sym typeface="+mn-ea"/>
            </a:endParaRPr>
          </a:p>
          <a:p>
            <a:pPr algn="l" eaLnBrk="1" latinLnBrk="0" hangingPunct="1">
              <a:lnSpc>
                <a:spcPct val="150000"/>
              </a:lnSpc>
            </a:pPr>
            <a:r>
              <a:rPr lang="zh-CN" sz="1400" dirty="0">
                <a:latin typeface="微软雅黑" panose="020B0503020204020204" pitchFamily="34" charset="-122"/>
                <a:ea typeface="微软雅黑" panose="020B0503020204020204" pitchFamily="34" charset="-122"/>
                <a:sym typeface="+mn-ea"/>
              </a:rPr>
              <a:t>行人状态矩阵由下式给出：</a:t>
            </a:r>
            <a:endParaRPr lang="zh-CN" sz="1400"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2"/>
          <a:stretch>
            <a:fillRect/>
          </a:stretch>
        </p:blipFill>
        <p:spPr>
          <a:xfrm>
            <a:off x="1257300" y="1652270"/>
            <a:ext cx="1274445" cy="1738630"/>
          </a:xfrm>
          <a:prstGeom prst="rect">
            <a:avLst/>
          </a:prstGeom>
        </p:spPr>
      </p:pic>
      <p:pic>
        <p:nvPicPr>
          <p:cNvPr id="5" name="图片 4"/>
          <p:cNvPicPr>
            <a:picLocks noChangeAspect="1"/>
          </p:cNvPicPr>
          <p:nvPr/>
        </p:nvPicPr>
        <p:blipFill>
          <a:blip r:embed="rId3"/>
          <a:stretch>
            <a:fillRect/>
          </a:stretch>
        </p:blipFill>
        <p:spPr>
          <a:xfrm>
            <a:off x="4256405" y="1787525"/>
            <a:ext cx="1291590" cy="1567815"/>
          </a:xfrm>
          <a:prstGeom prst="rect">
            <a:avLst/>
          </a:prstGeom>
        </p:spPr>
      </p:pic>
      <mc:AlternateContent xmlns:mc="http://schemas.openxmlformats.org/markup-compatibility/2006">
        <mc:Choice xmlns:a14="http://schemas.microsoft.com/office/drawing/2010/main" Requires="a14">
          <p:sp>
            <p:nvSpPr>
              <p:cNvPr id="8" name="文本框 7"/>
              <p:cNvSpPr txBox="1"/>
              <p:nvPr/>
            </p:nvSpPr>
            <p:spPr>
              <a:xfrm>
                <a:off x="4301490" y="3813810"/>
                <a:ext cx="1942465" cy="306705"/>
              </a:xfrm>
              <a:prstGeom prst="rect">
                <a:avLst/>
              </a:prstGeom>
              <a:noFill/>
            </p:spPr>
            <p:txBody>
              <a:bodyPr wrap="none" rtlCol="0" anchor="t">
                <a:spAutoFit/>
              </a:bodyPr>
              <a:p>
                <a:pPr algn="l"/>
                <a14:m>
                  <m:oMath xmlns:m="http://schemas.openxmlformats.org/officeDocument/2006/math">
                    <m:sSub>
                      <m:sSubPr>
                        <m:ctrlPr>
                          <a:rPr lang="en-US" altLang="zh-CN" sz="1400" i="1" dirty="0">
                            <a:latin typeface="Cambria Math" panose="02040503050406030204" charset="0"/>
                            <a:ea typeface="微软雅黑" panose="020B0503020204020204" pitchFamily="34" charset="-122"/>
                            <a:cs typeface="Cambria Math" panose="02040503050406030204" charset="0"/>
                            <a:sym typeface="+mn-ea"/>
                          </a:rPr>
                        </m:ctrlPr>
                      </m:sSubPr>
                      <m:e>
                        <m:r>
                          <a:rPr lang="en-US" altLang="zh-CN" sz="1400" i="1" dirty="0">
                            <a:latin typeface="Cambria Math" panose="02040503050406030204" charset="0"/>
                            <a:ea typeface="微软雅黑" panose="020B0503020204020204" pitchFamily="34" charset="-122"/>
                            <a:cs typeface="Cambria Math" panose="02040503050406030204" charset="0"/>
                            <a:sym typeface="+mn-ea"/>
                          </a:rPr>
                          <m:t>𝑛</m:t>
                        </m:r>
                      </m:e>
                      <m:sub>
                        <m:r>
                          <a:rPr lang="en-US" altLang="zh-CN" sz="1400" i="1" dirty="0">
                            <a:latin typeface="Cambria Math" panose="02040503050406030204" charset="0"/>
                            <a:ea typeface="微软雅黑" panose="020B0503020204020204" pitchFamily="34" charset="-122"/>
                            <a:cs typeface="Cambria Math" panose="02040503050406030204" charset="0"/>
                            <a:sym typeface="+mn-ea"/>
                          </a:rPr>
                          <m:t>𝑙</m:t>
                        </m:r>
                      </m:sub>
                    </m:sSub>
                  </m:oMath>
                </a14:m>
                <a:r>
                  <a:rPr lang="en-US" altLang="zh-CN" sz="1400" dirty="0">
                    <a:latin typeface="微软雅黑" panose="020B0503020204020204" pitchFamily="34" charset="-122"/>
                    <a:ea typeface="微软雅黑" panose="020B0503020204020204" pitchFamily="34" charset="-122"/>
                    <a:sym typeface="+mn-ea"/>
                  </a:rPr>
                  <a:t>:</a:t>
                </a:r>
                <a14:m>
                  <m:oMath xmlns:m="http://schemas.openxmlformats.org/officeDocument/2006/math">
                    <m:sSub>
                      <m:sSubPr>
                        <m:ctrlPr>
                          <a:rPr lang="en-US" altLang="zh-CN" sz="1400" i="1" dirty="0">
                            <a:latin typeface="Cambria Math" panose="02040503050406030204" charset="0"/>
                            <a:ea typeface="微软雅黑" panose="020B0503020204020204" pitchFamily="34" charset="-122"/>
                            <a:cs typeface="Cambria Math" panose="02040503050406030204" charset="0"/>
                            <a:sym typeface="+mn-ea"/>
                          </a:rPr>
                        </m:ctrlPr>
                      </m:sSubPr>
                      <m:e>
                        <m:r>
                          <a:rPr lang="en-US" altLang="zh-CN" sz="1400" i="1" dirty="0">
                            <a:latin typeface="Cambria Math" panose="02040503050406030204" charset="0"/>
                            <a:ea typeface="微软雅黑" panose="020B0503020204020204" pitchFamily="34" charset="-122"/>
                            <a:cs typeface="Cambria Math" panose="02040503050406030204" charset="0"/>
                            <a:sym typeface="+mn-ea"/>
                          </a:rPr>
                          <m:t>𝑒</m:t>
                        </m:r>
                      </m:e>
                      <m:sub>
                        <m:r>
                          <a:rPr lang="en-US" altLang="zh-CN" sz="1400" i="1" dirty="0">
                            <a:latin typeface="Cambria Math" panose="02040503050406030204" charset="0"/>
                            <a:ea typeface="微软雅黑" panose="020B0503020204020204" pitchFamily="34" charset="-122"/>
                            <a:cs typeface="Cambria Math" panose="02040503050406030204" charset="0"/>
                            <a:sym typeface="+mn-ea"/>
                          </a:rPr>
                          <m:t>𝑙</m:t>
                        </m:r>
                      </m:sub>
                    </m:sSub>
                  </m:oMath>
                </a14:m>
                <a:r>
                  <a:rPr lang="zh-CN" altLang="en-US" sz="1400" dirty="0">
                    <a:latin typeface="Cambria Math" panose="02040503050406030204" charset="0"/>
                    <a:ea typeface="微软雅黑" panose="020B0503020204020204" pitchFamily="34" charset="-122"/>
                    <a:cs typeface="Cambria Math" panose="02040503050406030204" charset="0"/>
                    <a:sym typeface="+mn-ea"/>
                  </a:rPr>
                  <a:t>区域内的行人</a:t>
                </a:r>
                <a:r>
                  <a:rPr lang="zh-CN" altLang="en-US" sz="1400" dirty="0">
                    <a:latin typeface="Cambria Math" panose="02040503050406030204" charset="0"/>
                    <a:ea typeface="微软雅黑" panose="020B0503020204020204" pitchFamily="34" charset="-122"/>
                    <a:cs typeface="Cambria Math" panose="02040503050406030204" charset="0"/>
                    <a:sym typeface="+mn-ea"/>
                  </a:rPr>
                  <a:t>数量</a:t>
                </a: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p:txBody>
          </p:sp>
        </mc:Choice>
        <mc:Fallback>
          <p:sp>
            <p:nvSpPr>
              <p:cNvPr id="8" name="文本框 7"/>
              <p:cNvSpPr txBox="1">
                <a:spLocks noRot="1" noChangeAspect="1" noMove="1" noResize="1" noEditPoints="1" noAdjustHandles="1" noChangeArrowheads="1" noChangeShapeType="1" noTextEdit="1"/>
              </p:cNvSpPr>
              <p:nvPr/>
            </p:nvSpPr>
            <p:spPr>
              <a:xfrm>
                <a:off x="4301490" y="3813810"/>
                <a:ext cx="1942465" cy="306705"/>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1601470" y="3813810"/>
                <a:ext cx="1438275" cy="306705"/>
              </a:xfrm>
              <a:prstGeom prst="rect">
                <a:avLst/>
              </a:prstGeom>
              <a:noFill/>
            </p:spPr>
            <p:txBody>
              <a:bodyPr wrap="none" rtlCol="0" anchor="t">
                <a:spAutoFit/>
              </a:bodyPr>
              <a:p>
                <a:pPr algn="l"/>
                <a14:m>
                  <m:oMath xmlns:m="http://schemas.openxmlformats.org/officeDocument/2006/math">
                    <m:sSub>
                      <m:sSubPr>
                        <m:ctrlPr>
                          <a:rPr lang="en-US" altLang="zh-CN" sz="1400" i="1" dirty="0">
                            <a:latin typeface="Cambria Math" panose="02040503050406030204" charset="0"/>
                            <a:ea typeface="微软雅黑" panose="020B0503020204020204" pitchFamily="34" charset="-122"/>
                            <a:cs typeface="Cambria Math" panose="02040503050406030204" charset="0"/>
                            <a:sym typeface="+mn-ea"/>
                          </a:rPr>
                        </m:ctrlPr>
                      </m:sSubPr>
                      <m:e>
                        <m:r>
                          <a:rPr lang="en-US" altLang="zh-CN" sz="1400" i="1" dirty="0">
                            <a:latin typeface="Cambria Math" panose="02040503050406030204" charset="0"/>
                            <a:ea typeface="微软雅黑" panose="020B0503020204020204" pitchFamily="34" charset="-122"/>
                            <a:cs typeface="Cambria Math" panose="02040503050406030204" charset="0"/>
                            <a:sym typeface="+mn-ea"/>
                          </a:rPr>
                          <m:t>𝑒</m:t>
                        </m:r>
                      </m:e>
                      <m:sub>
                        <m:r>
                          <a:rPr lang="en-US" altLang="zh-CN" sz="1400" i="1" dirty="0">
                            <a:latin typeface="Cambria Math" panose="02040503050406030204" charset="0"/>
                            <a:ea typeface="微软雅黑" panose="020B0503020204020204" pitchFamily="34" charset="-122"/>
                            <a:cs typeface="Cambria Math" panose="02040503050406030204" charset="0"/>
                            <a:sym typeface="+mn-ea"/>
                          </a:rPr>
                          <m:t>𝑙</m:t>
                        </m:r>
                      </m:sub>
                    </m:sSub>
                  </m:oMath>
                </a14:m>
                <a:r>
                  <a:rPr lang="zh-CN" altLang="en-US" sz="1400" dirty="0">
                    <a:latin typeface="Cambria Math" panose="02040503050406030204" charset="0"/>
                    <a:ea typeface="微软雅黑" panose="020B0503020204020204" pitchFamily="34" charset="-122"/>
                    <a:cs typeface="Cambria Math" panose="02040503050406030204" charset="0"/>
                    <a:sym typeface="+mn-ea"/>
                  </a:rPr>
                  <a:t>：第</a:t>
                </a:r>
                <a:r>
                  <a:rPr lang="en-US" altLang="zh-CN" sz="1400" dirty="0">
                    <a:latin typeface="Cambria Math" panose="02040503050406030204" charset="0"/>
                    <a:ea typeface="微软雅黑" panose="020B0503020204020204" pitchFamily="34" charset="-122"/>
                    <a:cs typeface="Cambria Math" panose="02040503050406030204" charset="0"/>
                    <a:sym typeface="+mn-ea"/>
                  </a:rPr>
                  <a:t>l</a:t>
                </a:r>
                <a:r>
                  <a:rPr lang="zh-CN" altLang="en-US" sz="1400" dirty="0">
                    <a:latin typeface="Cambria Math" panose="02040503050406030204" charset="0"/>
                    <a:ea typeface="微软雅黑" panose="020B0503020204020204" pitchFamily="34" charset="-122"/>
                    <a:cs typeface="Cambria Math" panose="02040503050406030204" charset="0"/>
                    <a:sym typeface="+mn-ea"/>
                  </a:rPr>
                  <a:t>个步行</a:t>
                </a:r>
                <a:r>
                  <a:rPr lang="zh-CN" altLang="en-US" sz="1400" dirty="0">
                    <a:latin typeface="Cambria Math" panose="02040503050406030204" charset="0"/>
                    <a:ea typeface="微软雅黑" panose="020B0503020204020204" pitchFamily="34" charset="-122"/>
                    <a:cs typeface="Cambria Math" panose="02040503050406030204" charset="0"/>
                    <a:sym typeface="+mn-ea"/>
                  </a:rPr>
                  <a:t>区</a:t>
                </a: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p:txBody>
          </p:sp>
        </mc:Choice>
        <mc:Fallback>
          <p:sp>
            <p:nvSpPr>
              <p:cNvPr id="9" name="文本框 8"/>
              <p:cNvSpPr txBox="1">
                <a:spLocks noRot="1" noChangeAspect="1" noMove="1" noResize="1" noEditPoints="1" noAdjustHandles="1" noChangeArrowheads="1" noChangeShapeType="1" noTextEdit="1"/>
              </p:cNvSpPr>
              <p:nvPr/>
            </p:nvSpPr>
            <p:spPr>
              <a:xfrm>
                <a:off x="1601470" y="3813810"/>
                <a:ext cx="1438275" cy="306705"/>
              </a:xfrm>
              <a:prstGeom prst="rect">
                <a:avLst/>
              </a:prstGeom>
              <a:blipFill rotWithShape="1">
                <a:blip r:embed="rId5"/>
                <a:stretch>
                  <a:fillRect/>
                </a:stretch>
              </a:blipFill>
            </p:spPr>
            <p:txBody>
              <a:bodyPr/>
              <a:lstStyle/>
              <a:p>
                <a:r>
                  <a:rPr lang="zh-CN" altLang="en-US">
                    <a:noFill/>
                  </a:rPr>
                  <a:t> </a:t>
                </a:r>
              </a:p>
            </p:txBody>
          </p:sp>
        </mc:Fallback>
      </mc:AlternateContent>
      <p:sp>
        <p:nvSpPr>
          <p:cNvPr id="10" name="文本框 9"/>
          <p:cNvSpPr txBox="1"/>
          <p:nvPr/>
        </p:nvSpPr>
        <p:spPr>
          <a:xfrm>
            <a:off x="2088515" y="146050"/>
            <a:ext cx="3398520" cy="645160"/>
          </a:xfrm>
          <a:prstGeom prst="rect">
            <a:avLst/>
          </a:prstGeom>
          <a:noFill/>
        </p:spPr>
        <p:txBody>
          <a:bodyPr wrap="square" rtlCol="0" anchor="t">
            <a:spAutoFit/>
          </a:bodyPr>
          <a:p>
            <a:pPr algn="l"/>
            <a:r>
              <a:rPr lang="en-US" altLang="zh-CN" sz="1800" dirty="0">
                <a:latin typeface="微软雅黑" panose="020B0503020204020204" pitchFamily="34" charset="-122"/>
                <a:ea typeface="微软雅黑" panose="020B0503020204020204" pitchFamily="34" charset="-122"/>
                <a:sym typeface="+mn-ea"/>
              </a:rPr>
              <a:t>2.</a:t>
            </a:r>
            <a:r>
              <a:rPr lang="zh-CN" altLang="en-US" sz="1800" dirty="0">
                <a:latin typeface="微软雅黑" panose="020B0503020204020204" pitchFamily="34" charset="-122"/>
                <a:ea typeface="微软雅黑" panose="020B0503020204020204" pitchFamily="34" charset="-122"/>
                <a:sym typeface="+mn-ea"/>
              </a:rPr>
              <a:t>深度强化学习</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状态</a:t>
            </a:r>
            <a:r>
              <a:rPr lang="zh-CN" altLang="en-US" sz="1800" dirty="0">
                <a:latin typeface="微软雅黑" panose="020B0503020204020204" pitchFamily="34" charset="-122"/>
                <a:ea typeface="微软雅黑" panose="020B0503020204020204" pitchFamily="34" charset="-122"/>
                <a:sym typeface="+mn-ea"/>
              </a:rPr>
              <a:t>定义</a:t>
            </a:r>
            <a:endParaRPr lang="zh-CN" altLang="en-US" sz="1800" dirty="0">
              <a:latin typeface="微软雅黑" panose="020B0503020204020204" pitchFamily="34" charset="-122"/>
              <a:ea typeface="微软雅黑" panose="020B0503020204020204" pitchFamily="34" charset="-122"/>
              <a:sym typeface="+mn-ea"/>
            </a:endParaRPr>
          </a:p>
          <a:p>
            <a:pPr algn="l"/>
            <a:endParaRPr lang="zh-CN" altLang="en-US" sz="18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6"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pic>
        <p:nvPicPr>
          <p:cNvPr id="37" name="图片 3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11" name="文本框 10"/>
          <p:cNvSpPr txBox="1"/>
          <p:nvPr/>
        </p:nvSpPr>
        <p:spPr>
          <a:xfrm>
            <a:off x="341630" y="501650"/>
            <a:ext cx="4498975" cy="1168400"/>
          </a:xfrm>
          <a:prstGeom prst="rect">
            <a:avLst/>
          </a:prstGeom>
          <a:noFill/>
        </p:spPr>
        <p:txBody>
          <a:bodyPr wrap="square" rtlCol="0" anchor="t">
            <a:spAutoFit/>
          </a:bodyPr>
          <a:p>
            <a:pPr algn="l"/>
            <a:endParaRPr lang="zh-CN" altLang="en-US" sz="1400">
              <a:latin typeface="微软雅黑" panose="020B0503020204020204" pitchFamily="34" charset="-122"/>
              <a:ea typeface="微软雅黑" panose="020B0503020204020204" pitchFamily="34" charset="-122"/>
              <a:cs typeface="Cambria Math" panose="02040503050406030204" charset="0"/>
            </a:endParaRPr>
          </a:p>
          <a:p>
            <a:pPr algn="l" eaLnBrk="1" latinLnBrk="0" hangingPunct="1">
              <a:lnSpc>
                <a:spcPct val="200000"/>
              </a:lnSpc>
            </a:pPr>
            <a:r>
              <a:rPr lang="zh-CN" altLang="en-US" sz="1400">
                <a:latin typeface="微软雅黑" panose="020B0503020204020204" pitchFamily="34" charset="-122"/>
                <a:ea typeface="微软雅黑" panose="020B0503020204020204" pitchFamily="34" charset="-122"/>
                <a:cs typeface="Cambria Math" panose="02040503050406030204" charset="0"/>
              </a:rPr>
              <a:t>为了考虑交通信号相位的状态，使用如下独热编码表示。（独热编码用于将离散的分类标签转换为二进制向量）</a:t>
            </a:r>
            <a:endParaRPr lang="zh-CN" altLang="en-US" sz="1400">
              <a:latin typeface="微软雅黑" panose="020B0503020204020204" pitchFamily="34" charset="-122"/>
              <a:ea typeface="微软雅黑" panose="020B0503020204020204" pitchFamily="34" charset="-122"/>
              <a:cs typeface="Cambria Math" panose="02040503050406030204" charset="0"/>
            </a:endParaRPr>
          </a:p>
        </p:txBody>
      </p:sp>
      <p:sp>
        <p:nvSpPr>
          <p:cNvPr id="10" name="文本框 9"/>
          <p:cNvSpPr txBox="1"/>
          <p:nvPr/>
        </p:nvSpPr>
        <p:spPr>
          <a:xfrm>
            <a:off x="1961515" y="19050"/>
            <a:ext cx="3398520" cy="645160"/>
          </a:xfrm>
          <a:prstGeom prst="rect">
            <a:avLst/>
          </a:prstGeom>
          <a:noFill/>
        </p:spPr>
        <p:txBody>
          <a:bodyPr wrap="square" rtlCol="0" anchor="t">
            <a:spAutoFit/>
          </a:bodyPr>
          <a:p>
            <a:pPr algn="l"/>
            <a:r>
              <a:rPr lang="en-US" altLang="zh-CN" sz="1800" dirty="0">
                <a:latin typeface="微软雅黑" panose="020B0503020204020204" pitchFamily="34" charset="-122"/>
                <a:ea typeface="微软雅黑" panose="020B0503020204020204" pitchFamily="34" charset="-122"/>
                <a:sym typeface="+mn-ea"/>
              </a:rPr>
              <a:t>2.</a:t>
            </a:r>
            <a:r>
              <a:rPr lang="zh-CN" altLang="en-US" sz="1800" dirty="0">
                <a:latin typeface="微软雅黑" panose="020B0503020204020204" pitchFamily="34" charset="-122"/>
                <a:ea typeface="微软雅黑" panose="020B0503020204020204" pitchFamily="34" charset="-122"/>
                <a:sym typeface="+mn-ea"/>
              </a:rPr>
              <a:t>深度强化学习</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状态</a:t>
            </a:r>
            <a:r>
              <a:rPr lang="zh-CN" altLang="en-US" sz="1800" dirty="0">
                <a:latin typeface="微软雅黑" panose="020B0503020204020204" pitchFamily="34" charset="-122"/>
                <a:ea typeface="微软雅黑" panose="020B0503020204020204" pitchFamily="34" charset="-122"/>
                <a:sym typeface="+mn-ea"/>
              </a:rPr>
              <a:t>定义</a:t>
            </a:r>
            <a:endParaRPr lang="zh-CN" altLang="en-US" sz="1800" dirty="0">
              <a:latin typeface="微软雅黑" panose="020B0503020204020204" pitchFamily="34" charset="-122"/>
              <a:ea typeface="微软雅黑" panose="020B0503020204020204" pitchFamily="34" charset="-122"/>
              <a:sym typeface="+mn-ea"/>
            </a:endParaRPr>
          </a:p>
          <a:p>
            <a:pPr algn="l"/>
            <a:endParaRPr lang="zh-CN" altLang="en-US" sz="1800" dirty="0">
              <a:latin typeface="微软雅黑" panose="020B0503020204020204" pitchFamily="34" charset="-122"/>
              <a:ea typeface="微软雅黑" panose="020B0503020204020204" pitchFamily="34" charset="-122"/>
              <a:sym typeface="+mn-ea"/>
            </a:endParaRPr>
          </a:p>
        </p:txBody>
      </p:sp>
      <p:pic>
        <p:nvPicPr>
          <p:cNvPr id="13" name="图片 12"/>
          <p:cNvPicPr>
            <a:picLocks noChangeAspect="1"/>
          </p:cNvPicPr>
          <p:nvPr/>
        </p:nvPicPr>
        <p:blipFill>
          <a:blip r:embed="rId2"/>
          <a:stretch>
            <a:fillRect/>
          </a:stretch>
        </p:blipFill>
        <p:spPr>
          <a:xfrm>
            <a:off x="1421765" y="1581785"/>
            <a:ext cx="6263640" cy="731520"/>
          </a:xfrm>
          <a:prstGeom prst="rect">
            <a:avLst/>
          </a:prstGeom>
        </p:spPr>
      </p:pic>
      <p:sp>
        <p:nvSpPr>
          <p:cNvPr id="14" name="文本框 13"/>
          <p:cNvSpPr txBox="1"/>
          <p:nvPr/>
        </p:nvSpPr>
        <p:spPr>
          <a:xfrm>
            <a:off x="476250" y="2166620"/>
            <a:ext cx="6838950" cy="414020"/>
          </a:xfrm>
          <a:prstGeom prst="rect">
            <a:avLst/>
          </a:prstGeom>
          <a:noFill/>
        </p:spPr>
        <p:txBody>
          <a:bodyPr wrap="square" rtlCol="0" anchor="t">
            <a:spAutoFit/>
          </a:bodyPr>
          <a:p>
            <a:pPr eaLnBrk="1" latinLnBrk="0" hangingPunct="1">
              <a:lnSpc>
                <a:spcPct val="150000"/>
              </a:lnSpc>
            </a:pPr>
            <a:r>
              <a:rPr lang="zh-CN" altLang="en-US" sz="1400">
                <a:latin typeface="微软雅黑" panose="020B0503020204020204" pitchFamily="34" charset="-122"/>
                <a:ea typeface="微软雅黑" panose="020B0503020204020204" pitchFamily="34" charset="-122"/>
                <a:cs typeface="Cambria Math" panose="02040503050406030204" charset="0"/>
              </a:rPr>
              <a:t>式中元素表示交通信号相位，一个相位开启，则其值设置为</a:t>
            </a:r>
            <a:r>
              <a:rPr lang="en-US" altLang="zh-CN" sz="1400">
                <a:latin typeface="微软雅黑" panose="020B0503020204020204" pitchFamily="34" charset="-122"/>
                <a:ea typeface="微软雅黑" panose="020B0503020204020204" pitchFamily="34" charset="-122"/>
                <a:cs typeface="Cambria Math" panose="02040503050406030204" charset="0"/>
              </a:rPr>
              <a:t>1</a:t>
            </a:r>
            <a:r>
              <a:rPr lang="zh-CN" altLang="en-US" sz="1400">
                <a:latin typeface="微软雅黑" panose="020B0503020204020204" pitchFamily="34" charset="-122"/>
                <a:ea typeface="微软雅黑" panose="020B0503020204020204" pitchFamily="34" charset="-122"/>
                <a:cs typeface="Cambria Math" panose="02040503050406030204" charset="0"/>
              </a:rPr>
              <a:t>，其它值设置为</a:t>
            </a:r>
            <a:r>
              <a:rPr lang="en-US" altLang="zh-CN" sz="1400">
                <a:latin typeface="微软雅黑" panose="020B0503020204020204" pitchFamily="34" charset="-122"/>
                <a:ea typeface="微软雅黑" panose="020B0503020204020204" pitchFamily="34" charset="-122"/>
                <a:cs typeface="Cambria Math" panose="02040503050406030204" charset="0"/>
              </a:rPr>
              <a:t>0</a:t>
            </a:r>
            <a:r>
              <a:rPr lang="zh-CN" altLang="en-US" sz="1400">
                <a:latin typeface="微软雅黑" panose="020B0503020204020204" pitchFamily="34" charset="-122"/>
                <a:ea typeface="微软雅黑" panose="020B0503020204020204" pitchFamily="34" charset="-122"/>
                <a:cs typeface="Cambria Math" panose="02040503050406030204" charset="0"/>
              </a:rPr>
              <a:t>。</a:t>
            </a:r>
            <a:endParaRPr lang="zh-CN" altLang="en-US" sz="1400">
              <a:latin typeface="微软雅黑" panose="020B0503020204020204" pitchFamily="34" charset="-122"/>
              <a:ea typeface="微软雅黑" panose="020B0503020204020204" pitchFamily="34" charset="-122"/>
              <a:cs typeface="Cambria Math" panose="02040503050406030204" charset="0"/>
            </a:endParaRPr>
          </a:p>
        </p:txBody>
      </p:sp>
      <mc:AlternateContent xmlns:mc="http://schemas.openxmlformats.org/markup-compatibility/2006">
        <mc:Choice xmlns:a14="http://schemas.microsoft.com/office/drawing/2010/main" Requires="a14">
          <p:sp>
            <p:nvSpPr>
              <p:cNvPr id="15" name="文本框 14"/>
              <p:cNvSpPr txBox="1"/>
              <p:nvPr/>
            </p:nvSpPr>
            <p:spPr>
              <a:xfrm>
                <a:off x="611505" y="3517265"/>
                <a:ext cx="8035925" cy="645160"/>
              </a:xfrm>
              <a:prstGeom prst="rect">
                <a:avLst/>
              </a:prstGeom>
              <a:noFill/>
            </p:spPr>
            <p:txBody>
              <a:bodyPr wrap="square" rtlCol="0" anchor="t">
                <a:spAutoFit/>
              </a:bodyPr>
              <a:p>
                <a:pPr eaLnBrk="1" latinLnBrk="0" hangingPunct="1">
                  <a:lnSpc>
                    <a:spcPct val="150000"/>
                  </a:lnSpc>
                </a:pPr>
                <a:r>
                  <a:rPr lang="zh-CN" altLang="en-US" sz="2400">
                    <a:latin typeface="微软雅黑" panose="020B0503020204020204" pitchFamily="34" charset="-122"/>
                    <a:ea typeface="微软雅黑" panose="020B0503020204020204" pitchFamily="34" charset="-122"/>
                    <a:cs typeface="Cambria Math" panose="02040503050406030204" charset="0"/>
                  </a:rPr>
                  <a:t>最终交叉口的状态可以被定义为</a:t>
                </a:r>
                <a:r>
                  <a:rPr lang="en-US" altLang="zh-CN" sz="2400">
                    <a:latin typeface="微软雅黑" panose="020B0503020204020204" pitchFamily="34" charset="-122"/>
                    <a:ea typeface="微软雅黑" panose="020B0503020204020204" pitchFamily="34" charset="-122"/>
                    <a:cs typeface="Cambria Math" panose="02040503050406030204" charset="0"/>
                  </a:rPr>
                  <a:t>      </a:t>
                </a:r>
                <a14:m>
                  <m:oMath xmlns:m="http://schemas.openxmlformats.org/officeDocument/2006/math">
                    <m:sSub>
                      <m:sSubPr>
                        <m:ctrlPr>
                          <a:rPr lang="en-US" altLang="zh-CN" sz="2400" i="1">
                            <a:latin typeface="Cambria Math" panose="02040503050406030204" charset="0"/>
                            <a:ea typeface="微软雅黑" panose="020B0503020204020204" pitchFamily="34" charset="-122"/>
                            <a:cs typeface="Cambria Math" panose="02040503050406030204" charset="0"/>
                          </a:rPr>
                        </m:ctrlPr>
                      </m:sSubPr>
                      <m:e>
                        <m:r>
                          <a:rPr lang="en-US" altLang="zh-CN" sz="2400" i="1">
                            <a:latin typeface="Cambria Math" panose="02040503050406030204" charset="0"/>
                            <a:ea typeface="微软雅黑" panose="020B0503020204020204" pitchFamily="34" charset="-122"/>
                            <a:cs typeface="Cambria Math" panose="02040503050406030204" charset="0"/>
                          </a:rPr>
                          <m:t>𝑠</m:t>
                        </m:r>
                      </m:e>
                      <m:sub>
                        <m:r>
                          <a:rPr lang="en-US" altLang="zh-CN" sz="2400" i="1">
                            <a:latin typeface="Cambria Math" panose="02040503050406030204" charset="0"/>
                            <a:ea typeface="微软雅黑" panose="020B0503020204020204" pitchFamily="34" charset="-122"/>
                            <a:cs typeface="Cambria Math" panose="02040503050406030204" charset="0"/>
                          </a:rPr>
                          <m:t>𝑡</m:t>
                        </m:r>
                      </m:sub>
                    </m:sSub>
                  </m:oMath>
                </a14:m>
                <a:r>
                  <a:rPr lang="en-US" altLang="zh-CN" sz="2400">
                    <a:latin typeface="微软雅黑" panose="020B0503020204020204" pitchFamily="34" charset="-122"/>
                    <a:ea typeface="微软雅黑" panose="020B0503020204020204" pitchFamily="34" charset="-122"/>
                    <a:cs typeface="Cambria Math" panose="02040503050406030204" charset="0"/>
                  </a:rPr>
                  <a:t>=</a:t>
                </a:r>
                <a:r>
                  <a:rPr lang="zh-CN" altLang="en-US" sz="2400">
                    <a:latin typeface="微软雅黑" panose="020B0503020204020204" pitchFamily="34" charset="-122"/>
                    <a:ea typeface="微软雅黑" panose="020B0503020204020204" pitchFamily="34" charset="-122"/>
                    <a:cs typeface="Cambria Math" panose="02040503050406030204" charset="0"/>
                  </a:rPr>
                  <a:t>（</a:t>
                </a:r>
                <a:r>
                  <a:rPr lang="en-US" altLang="zh-CN" sz="2400">
                    <a:latin typeface="微软雅黑" panose="020B0503020204020204" pitchFamily="34" charset="-122"/>
                    <a:ea typeface="微软雅黑" panose="020B0503020204020204" pitchFamily="34" charset="-122"/>
                    <a:cs typeface="Cambria Math" panose="02040503050406030204" charset="0"/>
                  </a:rPr>
                  <a:t>P</a:t>
                </a:r>
                <a:r>
                  <a:rPr lang="zh-CN" altLang="en-US" sz="2400">
                    <a:latin typeface="微软雅黑" panose="020B0503020204020204" pitchFamily="34" charset="-122"/>
                    <a:ea typeface="微软雅黑" panose="020B0503020204020204" pitchFamily="34" charset="-122"/>
                    <a:cs typeface="Cambria Math" panose="02040503050406030204" charset="0"/>
                  </a:rPr>
                  <a:t>，</a:t>
                </a:r>
                <a:r>
                  <a:rPr lang="en-US" altLang="zh-CN" sz="2400">
                    <a:latin typeface="微软雅黑" panose="020B0503020204020204" pitchFamily="34" charset="-122"/>
                    <a:ea typeface="微软雅黑" panose="020B0503020204020204" pitchFamily="34" charset="-122"/>
                    <a:cs typeface="Cambria Math" panose="02040503050406030204" charset="0"/>
                  </a:rPr>
                  <a:t>V</a:t>
                </a:r>
                <a:r>
                  <a:rPr lang="zh-CN" altLang="en-US" sz="2400">
                    <a:latin typeface="微软雅黑" panose="020B0503020204020204" pitchFamily="34" charset="-122"/>
                    <a:ea typeface="微软雅黑" panose="020B0503020204020204" pitchFamily="34" charset="-122"/>
                    <a:cs typeface="Cambria Math" panose="02040503050406030204" charset="0"/>
                  </a:rPr>
                  <a:t>，</a:t>
                </a:r>
                <a:r>
                  <a:rPr lang="en-US" altLang="zh-CN" sz="2400">
                    <a:latin typeface="微软雅黑" panose="020B0503020204020204" pitchFamily="34" charset="-122"/>
                    <a:ea typeface="微软雅黑" panose="020B0503020204020204" pitchFamily="34" charset="-122"/>
                    <a:cs typeface="Cambria Math" panose="02040503050406030204" charset="0"/>
                  </a:rPr>
                  <a:t>E</a:t>
                </a:r>
                <a:r>
                  <a:rPr lang="zh-CN" altLang="en-US" sz="2400">
                    <a:latin typeface="微软雅黑" panose="020B0503020204020204" pitchFamily="34" charset="-122"/>
                    <a:ea typeface="微软雅黑" panose="020B0503020204020204" pitchFamily="34" charset="-122"/>
                    <a:cs typeface="Cambria Math" panose="02040503050406030204" charset="0"/>
                  </a:rPr>
                  <a:t>，</a:t>
                </a:r>
                <a:r>
                  <a:rPr lang="en-US" altLang="zh-CN" sz="2400">
                    <a:latin typeface="微软雅黑" panose="020B0503020204020204" pitchFamily="34" charset="-122"/>
                    <a:ea typeface="微软雅黑" panose="020B0503020204020204" pitchFamily="34" charset="-122"/>
                    <a:cs typeface="Cambria Math" panose="02040503050406030204" charset="0"/>
                  </a:rPr>
                  <a:t>N</a:t>
                </a:r>
                <a:r>
                  <a:rPr lang="zh-CN" altLang="en-US" sz="2400">
                    <a:latin typeface="微软雅黑" panose="020B0503020204020204" pitchFamily="34" charset="-122"/>
                    <a:ea typeface="微软雅黑" panose="020B0503020204020204" pitchFamily="34" charset="-122"/>
                    <a:cs typeface="Cambria Math" panose="02040503050406030204" charset="0"/>
                  </a:rPr>
                  <a:t>，</a:t>
                </a:r>
                <a:r>
                  <a:rPr lang="en-US" altLang="zh-CN" sz="2400">
                    <a:latin typeface="微软雅黑" panose="020B0503020204020204" pitchFamily="34" charset="-122"/>
                    <a:ea typeface="微软雅黑" panose="020B0503020204020204" pitchFamily="34" charset="-122"/>
                    <a:cs typeface="Cambria Math" panose="02040503050406030204" charset="0"/>
                  </a:rPr>
                  <a:t>S</a:t>
                </a:r>
                <a:r>
                  <a:rPr lang="zh-CN" altLang="en-US" sz="2400">
                    <a:latin typeface="微软雅黑" panose="020B0503020204020204" pitchFamily="34" charset="-122"/>
                    <a:ea typeface="微软雅黑" panose="020B0503020204020204" pitchFamily="34" charset="-122"/>
                    <a:cs typeface="Cambria Math" panose="02040503050406030204" charset="0"/>
                  </a:rPr>
                  <a:t>）</a:t>
                </a:r>
                <a:endParaRPr lang="zh-CN" altLang="en-US" sz="2400">
                  <a:latin typeface="微软雅黑" panose="020B0503020204020204" pitchFamily="34" charset="-122"/>
                  <a:ea typeface="微软雅黑" panose="020B0503020204020204" pitchFamily="34" charset="-122"/>
                  <a:cs typeface="Cambria Math" panose="02040503050406030204"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611505" y="3517265"/>
                <a:ext cx="8035925" cy="645160"/>
              </a:xfrm>
              <a:prstGeom prst="rect">
                <a:avLst/>
              </a:prstGeom>
              <a:blipFill rotWithShape="1">
                <a:blip r:embed="rId3"/>
                <a:stretch>
                  <a:fillRect r="-1912"/>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9"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sp>
        <p:nvSpPr>
          <p:cNvPr id="4" name="文本框 3"/>
          <p:cNvSpPr txBox="1"/>
          <p:nvPr/>
        </p:nvSpPr>
        <p:spPr>
          <a:xfrm>
            <a:off x="476250" y="549275"/>
            <a:ext cx="8101330" cy="1383665"/>
          </a:xfrm>
          <a:prstGeom prst="rect">
            <a:avLst/>
          </a:prstGeom>
          <a:noFill/>
        </p:spPr>
        <p:txBody>
          <a:bodyPr wrap="square" rtlCol="0" anchor="t">
            <a:spAutoFit/>
          </a:bodyPr>
          <a:p>
            <a:pPr algn="l" eaLnBrk="1" latinLnBrk="0" hangingPunct="1">
              <a:lnSpc>
                <a:spcPct val="150000"/>
              </a:lnSpc>
            </a:pPr>
            <a:r>
              <a:rPr lang="zh-CN" altLang="en-US" sz="1400" dirty="0">
                <a:latin typeface="Cambria Math" panose="02040503050406030204" charset="0"/>
                <a:ea typeface="微软雅黑" panose="020B0503020204020204" pitchFamily="34" charset="-122"/>
                <a:cs typeface="Cambria Math" panose="02040503050406030204" charset="0"/>
                <a:sym typeface="+mn-ea"/>
              </a:rPr>
              <a:t>在模型中，每个方向有两个可能阶段，车辆的最大绿灯时间</a:t>
            </a:r>
            <a:r>
              <a:rPr lang="zh-CN" altLang="en-US" sz="1400" dirty="0">
                <a:latin typeface="Cambria Math" panose="02040503050406030204" charset="0"/>
                <a:ea typeface="微软雅黑" panose="020B0503020204020204" pitchFamily="34" charset="-122"/>
                <a:cs typeface="Cambria Math" panose="02040503050406030204" charset="0"/>
                <a:sym typeface="+mn-ea"/>
              </a:rPr>
              <a:t>设置为45 s。需要设置动作持续时间来在满足最小和最大绿灯时间的同时合理分配绿灯延展</a:t>
            </a:r>
            <a:r>
              <a:rPr lang="zh-CN" altLang="en-US" sz="1400" dirty="0">
                <a:latin typeface="Cambria Math" panose="02040503050406030204" charset="0"/>
                <a:ea typeface="微软雅黑" panose="020B0503020204020204" pitchFamily="34" charset="-122"/>
                <a:cs typeface="Cambria Math" panose="02040503050406030204" charset="0"/>
                <a:sym typeface="+mn-ea"/>
              </a:rPr>
              <a:t>时间。</a:t>
            </a: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a:p>
            <a:pPr algn="l" eaLnBrk="1" latinLnBrk="0" hangingPunct="1">
              <a:lnSpc>
                <a:spcPct val="150000"/>
              </a:lnSpc>
            </a:pP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a:p>
            <a:pPr algn="l" eaLnBrk="1" latinLnBrk="0" hangingPunct="1">
              <a:lnSpc>
                <a:spcPct val="150000"/>
              </a:lnSpc>
            </a:pP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p:txBody>
      </p:sp>
      <p:sp>
        <p:nvSpPr>
          <p:cNvPr id="10" name="文本框 9"/>
          <p:cNvSpPr txBox="1"/>
          <p:nvPr/>
        </p:nvSpPr>
        <p:spPr>
          <a:xfrm>
            <a:off x="1961515" y="19050"/>
            <a:ext cx="3398520" cy="645160"/>
          </a:xfrm>
          <a:prstGeom prst="rect">
            <a:avLst/>
          </a:prstGeom>
          <a:noFill/>
        </p:spPr>
        <p:txBody>
          <a:bodyPr wrap="square" rtlCol="0" anchor="t">
            <a:spAutoFit/>
          </a:bodyPr>
          <a:p>
            <a:pPr algn="l"/>
            <a:r>
              <a:rPr lang="en-US" altLang="zh-CN" sz="1800" dirty="0">
                <a:latin typeface="微软雅黑" panose="020B0503020204020204" pitchFamily="34" charset="-122"/>
                <a:ea typeface="微软雅黑" panose="020B0503020204020204" pitchFamily="34" charset="-122"/>
                <a:sym typeface="+mn-ea"/>
              </a:rPr>
              <a:t>2.</a:t>
            </a:r>
            <a:r>
              <a:rPr lang="zh-CN" altLang="en-US" sz="1800" dirty="0">
                <a:latin typeface="微软雅黑" panose="020B0503020204020204" pitchFamily="34" charset="-122"/>
                <a:ea typeface="微软雅黑" panose="020B0503020204020204" pitchFamily="34" charset="-122"/>
                <a:sym typeface="+mn-ea"/>
              </a:rPr>
              <a:t>深度强化学习</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动作定义</a:t>
            </a:r>
            <a:endParaRPr lang="zh-CN" altLang="en-US" sz="1800" dirty="0">
              <a:latin typeface="微软雅黑" panose="020B0503020204020204" pitchFamily="34" charset="-122"/>
              <a:ea typeface="微软雅黑" panose="020B0503020204020204" pitchFamily="34" charset="-122"/>
              <a:sym typeface="+mn-ea"/>
            </a:endParaRPr>
          </a:p>
          <a:p>
            <a:pPr algn="l"/>
            <a:endParaRPr lang="zh-CN" altLang="en-US" sz="1800" dirty="0">
              <a:latin typeface="微软雅黑" panose="020B0503020204020204" pitchFamily="34" charset="-122"/>
              <a:ea typeface="微软雅黑" panose="020B0503020204020204" pitchFamily="34" charset="-122"/>
              <a:sym typeface="+mn-ea"/>
            </a:endParaRPr>
          </a:p>
        </p:txBody>
      </p:sp>
      <mc:AlternateContent xmlns:mc="http://schemas.openxmlformats.org/markup-compatibility/2006">
        <mc:Choice xmlns:a14="http://schemas.microsoft.com/office/drawing/2010/main" Requires="a14">
          <p:sp>
            <p:nvSpPr>
              <p:cNvPr id="14" name="文本框 13"/>
              <p:cNvSpPr txBox="1"/>
              <p:nvPr/>
            </p:nvSpPr>
            <p:spPr>
              <a:xfrm>
                <a:off x="969645" y="1268095"/>
                <a:ext cx="6838950" cy="1383665"/>
              </a:xfrm>
              <a:prstGeom prst="rect">
                <a:avLst/>
              </a:prstGeom>
              <a:noFill/>
            </p:spPr>
            <p:txBody>
              <a:bodyPr wrap="square" rtlCol="0" anchor="t">
                <a:spAutoFit/>
              </a:bodyPr>
              <a:p>
                <a:pPr eaLnBrk="1" latinLnBrk="0" hangingPunct="1">
                  <a:lnSpc>
                    <a:spcPct val="150000"/>
                  </a:lnSpc>
                </a:pPr>
                <a:r>
                  <a:rPr lang="en-US" sz="1400">
                    <a:latin typeface="微软雅黑" panose="020B0503020204020204" pitchFamily="34" charset="-122"/>
                    <a:ea typeface="微软雅黑" panose="020B0503020204020204" pitchFamily="34" charset="-122"/>
                    <a:cs typeface="Cambria Math" panose="02040503050406030204" charset="0"/>
                  </a:rPr>
                  <a:t>1.</a:t>
                </a:r>
                <a:r>
                  <a:rPr lang="zh-CN" altLang="en-US" sz="1400">
                    <a:latin typeface="微软雅黑" panose="020B0503020204020204" pitchFamily="34" charset="-122"/>
                    <a:ea typeface="微软雅黑" panose="020B0503020204020204" pitchFamily="34" charset="-122"/>
                    <a:cs typeface="Cambria Math" panose="02040503050406030204" charset="0"/>
                  </a:rPr>
                  <a:t>在存在行人的情况下，同时给行人和车辆设置</a:t>
                </a:r>
                <a:r>
                  <a:rPr lang="en-US" altLang="zh-CN" sz="1400">
                    <a:latin typeface="微软雅黑" panose="020B0503020204020204" pitchFamily="34" charset="-122"/>
                    <a:ea typeface="微软雅黑" panose="020B0503020204020204" pitchFamily="34" charset="-122"/>
                    <a:cs typeface="Cambria Math" panose="02040503050406030204" charset="0"/>
                  </a:rPr>
                  <a:t>23s</a:t>
                </a:r>
                <a:r>
                  <a:rPr lang="zh-CN" altLang="en-US" sz="1400">
                    <a:latin typeface="微软雅黑" panose="020B0503020204020204" pitchFamily="34" charset="-122"/>
                    <a:ea typeface="微软雅黑" panose="020B0503020204020204" pitchFamily="34" charset="-122"/>
                    <a:cs typeface="Cambria Math" panose="02040503050406030204" charset="0"/>
                  </a:rPr>
                  <a:t>的绿灯时间，包括</a:t>
                </a:r>
                <a:r>
                  <a:rPr lang="en-US" altLang="zh-CN" sz="1400">
                    <a:latin typeface="微软雅黑" panose="020B0503020204020204" pitchFamily="34" charset="-122"/>
                    <a:ea typeface="微软雅黑" panose="020B0503020204020204" pitchFamily="34" charset="-122"/>
                    <a:cs typeface="Cambria Math" panose="02040503050406030204" charset="0"/>
                  </a:rPr>
                  <a:t>8</a:t>
                </a:r>
                <a:r>
                  <a:rPr lang="zh-CN" altLang="en-US" sz="1400">
                    <a:latin typeface="微软雅黑" panose="020B0503020204020204" pitchFamily="34" charset="-122"/>
                    <a:ea typeface="微软雅黑" panose="020B0503020204020204" pitchFamily="34" charset="-122"/>
                    <a:cs typeface="Cambria Math" panose="02040503050406030204" charset="0"/>
                  </a:rPr>
                  <a:t>秒的行人通过时间和</a:t>
                </a:r>
                <a:r>
                  <a:rPr lang="en-US" altLang="zh-CN" sz="1400">
                    <a:latin typeface="微软雅黑" panose="020B0503020204020204" pitchFamily="34" charset="-122"/>
                    <a:ea typeface="微软雅黑" panose="020B0503020204020204" pitchFamily="34" charset="-122"/>
                    <a:cs typeface="Cambria Math" panose="02040503050406030204" charset="0"/>
                  </a:rPr>
                  <a:t>15s</a:t>
                </a:r>
                <a:r>
                  <a:rPr lang="zh-CN" altLang="en-US" sz="1400">
                    <a:latin typeface="微软雅黑" panose="020B0503020204020204" pitchFamily="34" charset="-122"/>
                    <a:ea typeface="微软雅黑" panose="020B0503020204020204" pitchFamily="34" charset="-122"/>
                    <a:cs typeface="Cambria Math" panose="02040503050406030204" charset="0"/>
                  </a:rPr>
                  <a:t>的清空时间。然后行人信号灯转为红灯，给予车辆额外的绿灯延展时间。绿灯延展时间可以从集合</a:t>
                </a:r>
                <a14:m>
                  <m:oMath xmlns:m="http://schemas.openxmlformats.org/officeDocument/2006/math">
                    <m:d>
                      <m:dPr>
                        <m:begChr m:val="{"/>
                        <m:endChr m:val=""/>
                        <m:ctrlPr>
                          <a:rPr lang="en-US" altLang="zh-CN" sz="1400" i="1">
                            <a:latin typeface="Cambria Math" panose="02040503050406030204" charset="0"/>
                            <a:ea typeface="微软雅黑" panose="020B0503020204020204" pitchFamily="34" charset="-122"/>
                            <a:cs typeface="Cambria Math" panose="02040503050406030204" charset="0"/>
                          </a:rPr>
                        </m:ctrlPr>
                      </m:dPr>
                      <m:e>
                        <m:r>
                          <a:rPr lang="en-US" altLang="zh-CN" sz="1400" i="1">
                            <a:latin typeface="Cambria Math" panose="02040503050406030204" charset="0"/>
                            <a:ea typeface="微软雅黑" panose="020B0503020204020204" pitchFamily="34" charset="-122"/>
                            <a:cs typeface="Cambria Math" panose="02040503050406030204" charset="0"/>
                          </a:rPr>
                          <m:t>0</m:t>
                        </m:r>
                        <m:r>
                          <a:rPr lang="en-US" altLang="zh-CN" sz="1400" i="1">
                            <a:latin typeface="Cambria Math" panose="02040503050406030204" charset="0"/>
                            <a:ea typeface="微软雅黑" panose="020B0503020204020204" pitchFamily="34" charset="-122"/>
                            <a:cs typeface="Cambria Math" panose="02040503050406030204" charset="0"/>
                          </a:rPr>
                          <m:t>、</m:t>
                        </m:r>
                        <m:r>
                          <a:rPr lang="en-US" altLang="zh-CN" sz="1400" i="1">
                            <a:latin typeface="Cambria Math" panose="02040503050406030204" charset="0"/>
                            <a:ea typeface="微软雅黑" panose="020B0503020204020204" pitchFamily="34" charset="-122"/>
                            <a:cs typeface="Cambria Math" panose="02040503050406030204" charset="0"/>
                          </a:rPr>
                          <m:t>5</m:t>
                        </m:r>
                        <m:r>
                          <a:rPr lang="en-US" altLang="zh-CN" sz="1400" i="1">
                            <a:latin typeface="Cambria Math" panose="02040503050406030204" charset="0"/>
                            <a:ea typeface="微软雅黑" panose="020B0503020204020204" pitchFamily="34" charset="-122"/>
                            <a:cs typeface="Cambria Math" panose="02040503050406030204" charset="0"/>
                          </a:rPr>
                          <m:t>、</m:t>
                        </m:r>
                        <m:r>
                          <a:rPr lang="en-US" altLang="zh-CN" sz="1400" i="1">
                            <a:latin typeface="Cambria Math" panose="02040503050406030204" charset="0"/>
                            <a:ea typeface="微软雅黑" panose="020B0503020204020204" pitchFamily="34" charset="-122"/>
                            <a:cs typeface="Cambria Math" panose="02040503050406030204" charset="0"/>
                          </a:rPr>
                          <m:t>10</m:t>
                        </m:r>
                        <m:r>
                          <a:rPr lang="en-US" altLang="zh-CN" sz="1400" i="1">
                            <a:latin typeface="Cambria Math" panose="02040503050406030204" charset="0"/>
                            <a:ea typeface="微软雅黑" panose="020B0503020204020204" pitchFamily="34" charset="-122"/>
                            <a:cs typeface="Cambria Math" panose="02040503050406030204" charset="0"/>
                          </a:rPr>
                          <m:t>、</m:t>
                        </m:r>
                        <m:r>
                          <a:rPr lang="en-US" altLang="zh-CN" sz="1400" i="1">
                            <a:latin typeface="Cambria Math" panose="02040503050406030204" charset="0"/>
                            <a:ea typeface="微软雅黑" panose="020B0503020204020204" pitchFamily="34" charset="-122"/>
                            <a:cs typeface="Cambria Math" panose="02040503050406030204" charset="0"/>
                          </a:rPr>
                          <m:t>15</m:t>
                        </m:r>
                        <m:r>
                          <a:rPr lang="en-US" altLang="zh-CN" sz="1400" i="1">
                            <a:latin typeface="Cambria Math" panose="02040503050406030204" charset="0"/>
                            <a:ea typeface="微软雅黑" panose="020B0503020204020204" pitchFamily="34" charset="-122"/>
                            <a:cs typeface="Cambria Math" panose="02040503050406030204" charset="0"/>
                          </a:rPr>
                          <m:t>、</m:t>
                        </m:r>
                        <m:d>
                          <m:dPr>
                            <m:begChr m:val=""/>
                            <m:endChr m:val="}"/>
                            <m:ctrlPr>
                              <a:rPr lang="en-US" altLang="zh-CN" sz="1400" i="1">
                                <a:latin typeface="Cambria Math" panose="02040503050406030204" charset="0"/>
                                <a:ea typeface="微软雅黑" panose="020B0503020204020204" pitchFamily="34" charset="-122"/>
                                <a:cs typeface="Cambria Math" panose="02040503050406030204" charset="0"/>
                              </a:rPr>
                            </m:ctrlPr>
                          </m:dPr>
                          <m:e>
                            <m:r>
                              <a:rPr lang="en-US" altLang="zh-CN" sz="1400" i="1">
                                <a:latin typeface="Cambria Math" panose="02040503050406030204" charset="0"/>
                                <a:ea typeface="微软雅黑" panose="020B0503020204020204" pitchFamily="34" charset="-122"/>
                                <a:cs typeface="Cambria Math" panose="02040503050406030204" charset="0"/>
                              </a:rPr>
                              <m:t>20</m:t>
                            </m:r>
                          </m:e>
                        </m:d>
                      </m:e>
                    </m:d>
                  </m:oMath>
                </a14:m>
                <a:r>
                  <a:rPr lang="zh-CN" altLang="en-US" sz="1400">
                    <a:latin typeface="Cambria Math" panose="02040503050406030204" charset="0"/>
                    <a:ea typeface="微软雅黑" panose="020B0503020204020204" pitchFamily="34" charset="-122"/>
                    <a:cs typeface="Cambria Math" panose="02040503050406030204" charset="0"/>
                  </a:rPr>
                  <a:t>中进行选择。因此每个方向都有</a:t>
                </a:r>
                <a:r>
                  <a:rPr lang="en-US" altLang="zh-CN" sz="1400">
                    <a:latin typeface="Cambria Math" panose="02040503050406030204" charset="0"/>
                    <a:ea typeface="微软雅黑" panose="020B0503020204020204" pitchFamily="34" charset="-122"/>
                    <a:cs typeface="Cambria Math" panose="02040503050406030204" charset="0"/>
                  </a:rPr>
                  <a:t>5</a:t>
                </a:r>
                <a:r>
                  <a:rPr lang="zh-CN" altLang="en-US" sz="1400">
                    <a:latin typeface="Cambria Math" panose="02040503050406030204" charset="0"/>
                    <a:ea typeface="微软雅黑" panose="020B0503020204020204" pitchFamily="34" charset="-122"/>
                    <a:cs typeface="Cambria Math" panose="02040503050406030204" charset="0"/>
                  </a:rPr>
                  <a:t>个动作，即绿灯持续时间分别为</a:t>
                </a:r>
                <a14:m>
                  <m:oMath xmlns:m="http://schemas.openxmlformats.org/officeDocument/2006/math">
                    <m:d>
                      <m:dPr>
                        <m:begChr m:val="{"/>
                        <m:endChr m:val=""/>
                        <m:ctrlPr>
                          <a:rPr lang="en-US" altLang="zh-CN" sz="1400" i="1">
                            <a:latin typeface="Cambria Math" panose="02040503050406030204" charset="0"/>
                            <a:ea typeface="微软雅黑" panose="020B0503020204020204" pitchFamily="34" charset="-122"/>
                            <a:cs typeface="Cambria Math" panose="02040503050406030204" charset="0"/>
                          </a:rPr>
                        </m:ctrlPr>
                      </m:dPr>
                      <m:e>
                        <m:r>
                          <a:rPr lang="en-US" altLang="zh-CN" sz="1400" i="1">
                            <a:latin typeface="Cambria Math" panose="02040503050406030204" charset="0"/>
                            <a:ea typeface="微软雅黑" panose="020B0503020204020204" pitchFamily="34" charset="-122"/>
                            <a:cs typeface="Cambria Math" panose="02040503050406030204" charset="0"/>
                          </a:rPr>
                          <m:t>23</m:t>
                        </m:r>
                        <m:r>
                          <a:rPr lang="en-US" altLang="zh-CN" sz="1400" i="1">
                            <a:latin typeface="Cambria Math" panose="02040503050406030204" charset="0"/>
                            <a:ea typeface="微软雅黑" panose="020B0503020204020204" pitchFamily="34" charset="-122"/>
                            <a:cs typeface="Cambria Math" panose="02040503050406030204" charset="0"/>
                          </a:rPr>
                          <m:t>、</m:t>
                        </m:r>
                        <m:r>
                          <a:rPr lang="en-US" altLang="zh-CN" sz="1400" i="1">
                            <a:latin typeface="Cambria Math" panose="02040503050406030204" charset="0"/>
                            <a:ea typeface="微软雅黑" panose="020B0503020204020204" pitchFamily="34" charset="-122"/>
                            <a:cs typeface="Cambria Math" panose="02040503050406030204" charset="0"/>
                          </a:rPr>
                          <m:t>28</m:t>
                        </m:r>
                        <m:r>
                          <a:rPr lang="en-US" altLang="zh-CN" sz="1400" i="1">
                            <a:latin typeface="Cambria Math" panose="02040503050406030204" charset="0"/>
                            <a:ea typeface="微软雅黑" panose="020B0503020204020204" pitchFamily="34" charset="-122"/>
                            <a:cs typeface="Cambria Math" panose="02040503050406030204" charset="0"/>
                          </a:rPr>
                          <m:t>、</m:t>
                        </m:r>
                        <m:r>
                          <a:rPr lang="en-US" altLang="zh-CN" sz="1400" i="1">
                            <a:latin typeface="Cambria Math" panose="02040503050406030204" charset="0"/>
                            <a:ea typeface="微软雅黑" panose="020B0503020204020204" pitchFamily="34" charset="-122"/>
                            <a:cs typeface="Cambria Math" panose="02040503050406030204" charset="0"/>
                          </a:rPr>
                          <m:t>33</m:t>
                        </m:r>
                        <m:r>
                          <a:rPr lang="en-US" altLang="zh-CN" sz="1400" i="1">
                            <a:latin typeface="Cambria Math" panose="02040503050406030204" charset="0"/>
                            <a:ea typeface="微软雅黑" panose="020B0503020204020204" pitchFamily="34" charset="-122"/>
                            <a:cs typeface="Cambria Math" panose="02040503050406030204" charset="0"/>
                          </a:rPr>
                          <m:t>、</m:t>
                        </m:r>
                        <m:r>
                          <a:rPr lang="en-US" altLang="zh-CN" sz="1400" i="1">
                            <a:latin typeface="Cambria Math" panose="02040503050406030204" charset="0"/>
                            <a:ea typeface="微软雅黑" panose="020B0503020204020204" pitchFamily="34" charset="-122"/>
                            <a:cs typeface="Cambria Math" panose="02040503050406030204" charset="0"/>
                          </a:rPr>
                          <m:t>38</m:t>
                        </m:r>
                        <m:r>
                          <a:rPr lang="en-US" altLang="zh-CN" sz="1400" i="1">
                            <a:latin typeface="Cambria Math" panose="02040503050406030204" charset="0"/>
                            <a:ea typeface="微软雅黑" panose="020B0503020204020204" pitchFamily="34" charset="-122"/>
                            <a:cs typeface="Cambria Math" panose="02040503050406030204" charset="0"/>
                          </a:rPr>
                          <m:t>、</m:t>
                        </m:r>
                        <m:d>
                          <m:dPr>
                            <m:begChr m:val=""/>
                            <m:endChr m:val="}"/>
                            <m:ctrlPr>
                              <a:rPr lang="en-US" altLang="zh-CN" sz="1400" i="1">
                                <a:latin typeface="Cambria Math" panose="02040503050406030204" charset="0"/>
                                <a:ea typeface="微软雅黑" panose="020B0503020204020204" pitchFamily="34" charset="-122"/>
                                <a:cs typeface="Cambria Math" panose="02040503050406030204" charset="0"/>
                              </a:rPr>
                            </m:ctrlPr>
                          </m:dPr>
                          <m:e>
                            <m:r>
                              <a:rPr lang="en-US" altLang="zh-CN" sz="1400" i="1">
                                <a:latin typeface="Cambria Math" panose="02040503050406030204" charset="0"/>
                                <a:ea typeface="微软雅黑" panose="020B0503020204020204" pitchFamily="34" charset="-122"/>
                                <a:cs typeface="Cambria Math" panose="02040503050406030204" charset="0"/>
                              </a:rPr>
                              <m:t>43</m:t>
                            </m:r>
                          </m:e>
                        </m:d>
                      </m:e>
                    </m:d>
                    <m:r>
                      <a:rPr lang="en-US" altLang="zh-CN" sz="1400" i="1">
                        <a:latin typeface="Cambria Math" panose="02040503050406030204" charset="0"/>
                        <a:ea typeface="微软雅黑" panose="020B0503020204020204" pitchFamily="34" charset="-122"/>
                        <a:cs typeface="Cambria Math" panose="02040503050406030204" charset="0"/>
                      </a:rPr>
                      <m:t>。</m:t>
                    </m:r>
                  </m:oMath>
                </a14:m>
                <a:endParaRPr lang="en-US" altLang="zh-CN" sz="1400">
                  <a:latin typeface="Cambria Math" panose="02040503050406030204" charset="0"/>
                  <a:ea typeface="微软雅黑" panose="020B0503020204020204" pitchFamily="34" charset="-122"/>
                  <a:cs typeface="Cambria Math" panose="02040503050406030204" charset="0"/>
                </a:endParaRPr>
              </a:p>
            </p:txBody>
          </p:sp>
        </mc:Choice>
        <mc:Fallback>
          <p:sp>
            <p:nvSpPr>
              <p:cNvPr id="14" name="文本框 13"/>
              <p:cNvSpPr txBox="1">
                <a:spLocks noRot="1" noChangeAspect="1" noMove="1" noResize="1" noEditPoints="1" noAdjustHandles="1" noChangeArrowheads="1" noChangeShapeType="1" noTextEdit="1"/>
              </p:cNvSpPr>
              <p:nvPr/>
            </p:nvSpPr>
            <p:spPr>
              <a:xfrm>
                <a:off x="969645" y="1268095"/>
                <a:ext cx="6838950" cy="1383665"/>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p:cNvSpPr txBox="1"/>
              <p:nvPr/>
            </p:nvSpPr>
            <p:spPr>
              <a:xfrm>
                <a:off x="1012825" y="2711450"/>
                <a:ext cx="6838950" cy="1060450"/>
              </a:xfrm>
              <a:prstGeom prst="rect">
                <a:avLst/>
              </a:prstGeom>
              <a:noFill/>
            </p:spPr>
            <p:txBody>
              <a:bodyPr wrap="square" rtlCol="0" anchor="t">
                <a:spAutoFit/>
              </a:bodyPr>
              <a:p>
                <a:pPr eaLnBrk="1" latinLnBrk="0" hangingPunct="1">
                  <a:lnSpc>
                    <a:spcPct val="150000"/>
                  </a:lnSpc>
                </a:pPr>
                <a:r>
                  <a:rPr lang="en-US" sz="1400">
                    <a:latin typeface="微软雅黑" panose="020B0503020204020204" pitchFamily="34" charset="-122"/>
                    <a:ea typeface="微软雅黑" panose="020B0503020204020204" pitchFamily="34" charset="-122"/>
                    <a:cs typeface="Cambria Math" panose="02040503050406030204" charset="0"/>
                  </a:rPr>
                  <a:t>2.</a:t>
                </a:r>
                <a:r>
                  <a:rPr lang="zh-CN" altLang="en-US" sz="1400">
                    <a:latin typeface="微软雅黑" panose="020B0503020204020204" pitchFamily="34" charset="-122"/>
                    <a:ea typeface="微软雅黑" panose="020B0503020204020204" pitchFamily="34" charset="-122"/>
                    <a:cs typeface="Cambria Math" panose="02040503050406030204" charset="0"/>
                  </a:rPr>
                  <a:t>当没有行人的情况下，首先给车辆设置</a:t>
                </a:r>
                <a:r>
                  <a:rPr lang="en-US" altLang="zh-CN" sz="1400">
                    <a:latin typeface="微软雅黑" panose="020B0503020204020204" pitchFamily="34" charset="-122"/>
                    <a:ea typeface="微软雅黑" panose="020B0503020204020204" pitchFamily="34" charset="-122"/>
                    <a:cs typeface="Cambria Math" panose="02040503050406030204" charset="0"/>
                  </a:rPr>
                  <a:t>10s</a:t>
                </a:r>
                <a:r>
                  <a:rPr lang="zh-CN" altLang="en-US" sz="1400">
                    <a:latin typeface="微软雅黑" panose="020B0503020204020204" pitchFamily="34" charset="-122"/>
                    <a:ea typeface="微软雅黑" panose="020B0503020204020204" pitchFamily="34" charset="-122"/>
                    <a:cs typeface="Cambria Math" panose="02040503050406030204" charset="0"/>
                  </a:rPr>
                  <a:t>的绿灯时间，</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绿灯延展时间可以从集合</a:t>
                </a:r>
                <a:endParaRPr lang="zh-CN" altLang="en-US" sz="1400">
                  <a:latin typeface="微软雅黑" panose="020B0503020204020204" pitchFamily="34" charset="-122"/>
                  <a:ea typeface="微软雅黑" panose="020B0503020204020204" pitchFamily="34" charset="-122"/>
                  <a:cs typeface="Cambria Math" panose="02040503050406030204" charset="0"/>
                  <a:sym typeface="+mn-ea"/>
                </a:endParaRPr>
              </a:p>
              <a:p>
                <a:pPr eaLnBrk="1" latinLnBrk="0" hangingPunct="1">
                  <a:lnSpc>
                    <a:spcPct val="150000"/>
                  </a:lnSpc>
                </a:pPr>
                <a14:m>
                  <m:oMath xmlns:m="http://schemas.openxmlformats.org/officeDocument/2006/math">
                    <m:d>
                      <m:dPr>
                        <m:begChr m:val="{"/>
                        <m:endChr m:val=""/>
                        <m:ctrlPr>
                          <a:rPr lang="en-US" altLang="zh-CN" sz="1400" i="1">
                            <a:latin typeface="Cambria Math" panose="02040503050406030204" charset="0"/>
                            <a:ea typeface="微软雅黑" panose="020B0503020204020204" pitchFamily="34" charset="-122"/>
                            <a:cs typeface="Cambria Math" panose="02040503050406030204" charset="0"/>
                          </a:rPr>
                        </m:ctrlPr>
                      </m:dPr>
                      <m:e>
                        <m:r>
                          <a:rPr lang="en-US" altLang="zh-CN" sz="1400" i="1">
                            <a:latin typeface="Cambria Math" panose="02040503050406030204" charset="0"/>
                            <a:ea typeface="微软雅黑" panose="020B0503020204020204" pitchFamily="34" charset="-122"/>
                            <a:cs typeface="Cambria Math" panose="02040503050406030204" charset="0"/>
                          </a:rPr>
                          <m:t>0</m:t>
                        </m:r>
                        <m:r>
                          <a:rPr lang="en-US" altLang="zh-CN" sz="1400" i="1">
                            <a:latin typeface="Cambria Math" panose="02040503050406030204" charset="0"/>
                            <a:ea typeface="微软雅黑" panose="020B0503020204020204" pitchFamily="34" charset="-122"/>
                            <a:cs typeface="Cambria Math" panose="02040503050406030204" charset="0"/>
                          </a:rPr>
                          <m:t>、</m:t>
                        </m:r>
                        <m:r>
                          <a:rPr lang="en-US" altLang="zh-CN" sz="1400" i="1">
                            <a:latin typeface="Cambria Math" panose="02040503050406030204" charset="0"/>
                            <a:ea typeface="微软雅黑" panose="020B0503020204020204" pitchFamily="34" charset="-122"/>
                            <a:cs typeface="Cambria Math" panose="02040503050406030204" charset="0"/>
                          </a:rPr>
                          <m:t>7</m:t>
                        </m:r>
                        <m:r>
                          <a:rPr lang="en-US" altLang="zh-CN" sz="1400" i="1">
                            <a:latin typeface="Cambria Math" panose="02040503050406030204" charset="0"/>
                            <a:ea typeface="微软雅黑" panose="020B0503020204020204" pitchFamily="34" charset="-122"/>
                            <a:cs typeface="Cambria Math" panose="02040503050406030204" charset="0"/>
                          </a:rPr>
                          <m:t>、</m:t>
                        </m:r>
                        <m:r>
                          <a:rPr lang="en-US" altLang="zh-CN" sz="1400" i="1">
                            <a:latin typeface="Cambria Math" panose="02040503050406030204" charset="0"/>
                            <a:ea typeface="微软雅黑" panose="020B0503020204020204" pitchFamily="34" charset="-122"/>
                            <a:cs typeface="Cambria Math" panose="02040503050406030204" charset="0"/>
                          </a:rPr>
                          <m:t>14</m:t>
                        </m:r>
                        <m:r>
                          <a:rPr lang="en-US" altLang="zh-CN" sz="1400" i="1">
                            <a:latin typeface="Cambria Math" panose="02040503050406030204" charset="0"/>
                            <a:ea typeface="微软雅黑" panose="020B0503020204020204" pitchFamily="34" charset="-122"/>
                            <a:cs typeface="Cambria Math" panose="02040503050406030204" charset="0"/>
                          </a:rPr>
                          <m:t>、</m:t>
                        </m:r>
                        <m:r>
                          <a:rPr lang="en-US" altLang="zh-CN" sz="1400" i="1">
                            <a:latin typeface="Cambria Math" panose="02040503050406030204" charset="0"/>
                            <a:ea typeface="微软雅黑" panose="020B0503020204020204" pitchFamily="34" charset="-122"/>
                            <a:cs typeface="Cambria Math" panose="02040503050406030204" charset="0"/>
                          </a:rPr>
                          <m:t>21</m:t>
                        </m:r>
                        <m:r>
                          <a:rPr lang="en-US" altLang="zh-CN" sz="1400" i="1">
                            <a:latin typeface="Cambria Math" panose="02040503050406030204" charset="0"/>
                            <a:ea typeface="微软雅黑" panose="020B0503020204020204" pitchFamily="34" charset="-122"/>
                            <a:cs typeface="Cambria Math" panose="02040503050406030204" charset="0"/>
                          </a:rPr>
                          <m:t>、</m:t>
                        </m:r>
                        <m:d>
                          <m:dPr>
                            <m:begChr m:val=""/>
                            <m:endChr m:val="}"/>
                            <m:ctrlPr>
                              <a:rPr lang="en-US" altLang="zh-CN" sz="1400" i="1">
                                <a:latin typeface="Cambria Math" panose="02040503050406030204" charset="0"/>
                                <a:ea typeface="微软雅黑" panose="020B0503020204020204" pitchFamily="34" charset="-122"/>
                                <a:cs typeface="Cambria Math" panose="02040503050406030204" charset="0"/>
                              </a:rPr>
                            </m:ctrlPr>
                          </m:dPr>
                          <m:e>
                            <m:r>
                              <a:rPr lang="en-US" altLang="zh-CN" sz="1400" i="1">
                                <a:latin typeface="Cambria Math" panose="02040503050406030204" charset="0"/>
                                <a:ea typeface="微软雅黑" panose="020B0503020204020204" pitchFamily="34" charset="-122"/>
                                <a:cs typeface="Cambria Math" panose="02040503050406030204" charset="0"/>
                              </a:rPr>
                              <m:t>28</m:t>
                            </m:r>
                          </m:e>
                        </m:d>
                      </m:e>
                    </m:d>
                  </m:oMath>
                </a14:m>
                <a:r>
                  <a:rPr lang="zh-CN" altLang="en-US" sz="1400">
                    <a:latin typeface="Cambria Math" panose="02040503050406030204" charset="0"/>
                    <a:ea typeface="微软雅黑" panose="020B0503020204020204" pitchFamily="34" charset="-122"/>
                    <a:cs typeface="Cambria Math" panose="02040503050406030204" charset="0"/>
                    <a:sym typeface="+mn-ea"/>
                  </a:rPr>
                  <a:t>中进行选择，每个方向都有</a:t>
                </a:r>
                <a:r>
                  <a:rPr lang="en-US" altLang="zh-CN" sz="1400">
                    <a:latin typeface="Cambria Math" panose="02040503050406030204" charset="0"/>
                    <a:ea typeface="微软雅黑" panose="020B0503020204020204" pitchFamily="34" charset="-122"/>
                    <a:cs typeface="Cambria Math" panose="02040503050406030204" charset="0"/>
                    <a:sym typeface="+mn-ea"/>
                  </a:rPr>
                  <a:t>5</a:t>
                </a:r>
                <a:r>
                  <a:rPr lang="zh-CN" altLang="en-US" sz="1400">
                    <a:latin typeface="Cambria Math" panose="02040503050406030204" charset="0"/>
                    <a:ea typeface="微软雅黑" panose="020B0503020204020204" pitchFamily="34" charset="-122"/>
                    <a:cs typeface="Cambria Math" panose="02040503050406030204" charset="0"/>
                    <a:sym typeface="+mn-ea"/>
                  </a:rPr>
                  <a:t>个动作，即绿灯持续时间分别为</a:t>
                </a:r>
                <a14:m>
                  <m:oMath xmlns:m="http://schemas.openxmlformats.org/officeDocument/2006/math">
                    <m:d>
                      <m:dPr>
                        <m:begChr m:val="{"/>
                        <m:endChr m:val=""/>
                        <m:ctrlPr>
                          <a:rPr lang="en-US" altLang="zh-CN" sz="1400" i="1">
                            <a:latin typeface="Cambria Math" panose="02040503050406030204" charset="0"/>
                            <a:ea typeface="微软雅黑" panose="020B0503020204020204" pitchFamily="34" charset="-122"/>
                            <a:cs typeface="Cambria Math" panose="02040503050406030204" charset="0"/>
                          </a:rPr>
                        </m:ctrlPr>
                      </m:dPr>
                      <m:e>
                        <m:r>
                          <a:rPr lang="en-US" altLang="zh-CN" sz="1400" i="1">
                            <a:latin typeface="Cambria Math" panose="02040503050406030204" charset="0"/>
                            <a:ea typeface="微软雅黑" panose="020B0503020204020204" pitchFamily="34" charset="-122"/>
                            <a:cs typeface="Cambria Math" panose="02040503050406030204" charset="0"/>
                          </a:rPr>
                          <m:t>10</m:t>
                        </m:r>
                        <m:r>
                          <a:rPr lang="en-US" altLang="zh-CN" sz="1400" i="1">
                            <a:latin typeface="Cambria Math" panose="02040503050406030204" charset="0"/>
                            <a:ea typeface="微软雅黑" panose="020B0503020204020204" pitchFamily="34" charset="-122"/>
                            <a:cs typeface="Cambria Math" panose="02040503050406030204" charset="0"/>
                          </a:rPr>
                          <m:t>、</m:t>
                        </m:r>
                        <m:r>
                          <a:rPr lang="en-US" altLang="zh-CN" sz="1400" i="1">
                            <a:latin typeface="Cambria Math" panose="02040503050406030204" charset="0"/>
                            <a:ea typeface="微软雅黑" panose="020B0503020204020204" pitchFamily="34" charset="-122"/>
                            <a:cs typeface="Cambria Math" panose="02040503050406030204" charset="0"/>
                          </a:rPr>
                          <m:t>17</m:t>
                        </m:r>
                        <m:r>
                          <a:rPr lang="en-US" altLang="zh-CN" sz="1400" i="1">
                            <a:latin typeface="Cambria Math" panose="02040503050406030204" charset="0"/>
                            <a:ea typeface="微软雅黑" panose="020B0503020204020204" pitchFamily="34" charset="-122"/>
                            <a:cs typeface="Cambria Math" panose="02040503050406030204" charset="0"/>
                          </a:rPr>
                          <m:t>、</m:t>
                        </m:r>
                        <m:r>
                          <a:rPr lang="en-US" altLang="zh-CN" sz="1400" i="1">
                            <a:latin typeface="Cambria Math" panose="02040503050406030204" charset="0"/>
                            <a:ea typeface="微软雅黑" panose="020B0503020204020204" pitchFamily="34" charset="-122"/>
                            <a:cs typeface="Cambria Math" panose="02040503050406030204" charset="0"/>
                          </a:rPr>
                          <m:t>24</m:t>
                        </m:r>
                        <m:r>
                          <a:rPr lang="en-US" altLang="zh-CN" sz="1400" i="1">
                            <a:latin typeface="Cambria Math" panose="02040503050406030204" charset="0"/>
                            <a:ea typeface="微软雅黑" panose="020B0503020204020204" pitchFamily="34" charset="-122"/>
                            <a:cs typeface="Cambria Math" panose="02040503050406030204" charset="0"/>
                          </a:rPr>
                          <m:t>、</m:t>
                        </m:r>
                        <m:r>
                          <a:rPr lang="en-US" altLang="zh-CN" sz="1400" i="1">
                            <a:latin typeface="Cambria Math" panose="02040503050406030204" charset="0"/>
                            <a:ea typeface="微软雅黑" panose="020B0503020204020204" pitchFamily="34" charset="-122"/>
                            <a:cs typeface="Cambria Math" panose="02040503050406030204" charset="0"/>
                          </a:rPr>
                          <m:t>31</m:t>
                        </m:r>
                        <m:r>
                          <a:rPr lang="en-US" altLang="zh-CN" sz="1400" i="1">
                            <a:latin typeface="Cambria Math" panose="02040503050406030204" charset="0"/>
                            <a:ea typeface="微软雅黑" panose="020B0503020204020204" pitchFamily="34" charset="-122"/>
                            <a:cs typeface="Cambria Math" panose="02040503050406030204" charset="0"/>
                          </a:rPr>
                          <m:t>、</m:t>
                        </m:r>
                        <m:d>
                          <m:dPr>
                            <m:begChr m:val=""/>
                            <m:endChr m:val="}"/>
                            <m:ctrlPr>
                              <a:rPr lang="en-US" altLang="zh-CN" sz="1400" i="1">
                                <a:latin typeface="Cambria Math" panose="02040503050406030204" charset="0"/>
                                <a:ea typeface="微软雅黑" panose="020B0503020204020204" pitchFamily="34" charset="-122"/>
                                <a:cs typeface="Cambria Math" panose="02040503050406030204" charset="0"/>
                              </a:rPr>
                            </m:ctrlPr>
                          </m:dPr>
                          <m:e>
                            <m:r>
                              <a:rPr lang="en-US" altLang="zh-CN" sz="1400" i="1">
                                <a:latin typeface="Cambria Math" panose="02040503050406030204" charset="0"/>
                                <a:ea typeface="微软雅黑" panose="020B0503020204020204" pitchFamily="34" charset="-122"/>
                                <a:cs typeface="Cambria Math" panose="02040503050406030204" charset="0"/>
                              </a:rPr>
                              <m:t>38</m:t>
                            </m:r>
                          </m:e>
                        </m:d>
                      </m:e>
                    </m:d>
                  </m:oMath>
                </a14:m>
                <a:r>
                  <a:rPr lang="zh-CN" altLang="en-US" sz="1400">
                    <a:latin typeface="Cambria Math" panose="02040503050406030204" charset="0"/>
                    <a:ea typeface="微软雅黑" panose="020B0503020204020204" pitchFamily="34" charset="-122"/>
                    <a:cs typeface="Cambria Math" panose="02040503050406030204" charset="0"/>
                  </a:rPr>
                  <a:t>。</a:t>
                </a:r>
                <a:endParaRPr lang="zh-CN" altLang="en-US" sz="1400">
                  <a:latin typeface="Cambria Math" panose="02040503050406030204" charset="0"/>
                  <a:ea typeface="微软雅黑" panose="020B0503020204020204" pitchFamily="34" charset="-122"/>
                  <a:cs typeface="Cambria Math" panose="02040503050406030204"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1012825" y="2711450"/>
                <a:ext cx="6838950" cy="1060450"/>
              </a:xfrm>
              <a:prstGeom prst="rect">
                <a:avLst/>
              </a:prstGeom>
              <a:blipFill rotWithShape="1">
                <a:blip r:embed="rId2"/>
                <a:stretch>
                  <a:fillRect/>
                </a:stretch>
              </a:blipFill>
            </p:spPr>
            <p:txBody>
              <a:bodyPr/>
              <a:lstStyle/>
              <a:p>
                <a:r>
                  <a:rPr lang="zh-CN" altLang="en-US">
                    <a:noFill/>
                  </a:rPr>
                  <a:t> </a:t>
                </a:r>
              </a:p>
            </p:txBody>
          </p:sp>
        </mc:Fallback>
      </mc:AlternateContent>
      <p:sp>
        <p:nvSpPr>
          <p:cNvPr id="9" name="文本框 8"/>
          <p:cNvSpPr txBox="1"/>
          <p:nvPr/>
        </p:nvSpPr>
        <p:spPr>
          <a:xfrm>
            <a:off x="396240" y="3795395"/>
            <a:ext cx="8101330" cy="1060450"/>
          </a:xfrm>
          <a:prstGeom prst="rect">
            <a:avLst/>
          </a:prstGeom>
          <a:noFill/>
        </p:spPr>
        <p:txBody>
          <a:bodyPr wrap="square" rtlCol="0" anchor="t">
            <a:spAutoFit/>
          </a:bodyPr>
          <a:p>
            <a:pPr algn="l" eaLnBrk="1" latinLnBrk="0" hangingPunct="1">
              <a:lnSpc>
                <a:spcPct val="150000"/>
              </a:lnSpc>
            </a:pPr>
            <a:r>
              <a:rPr lang="zh-CN" altLang="en-US" sz="1400" dirty="0">
                <a:latin typeface="Cambria Math" panose="02040503050406030204" charset="0"/>
                <a:ea typeface="微软雅黑" panose="020B0503020204020204" pitchFamily="34" charset="-122"/>
                <a:cs typeface="Cambria Math" panose="02040503050406030204" charset="0"/>
                <a:sym typeface="+mn-ea"/>
              </a:rPr>
              <a:t>在上述绿灯时间后，将会转入一个</a:t>
            </a:r>
            <a:r>
              <a:rPr lang="en-US" altLang="zh-CN" sz="1400" dirty="0">
                <a:latin typeface="Cambria Math" panose="02040503050406030204" charset="0"/>
                <a:ea typeface="微软雅黑" panose="020B0503020204020204" pitchFamily="34" charset="-122"/>
                <a:cs typeface="Cambria Math" panose="02040503050406030204" charset="0"/>
                <a:sym typeface="+mn-ea"/>
              </a:rPr>
              <a:t>5s</a:t>
            </a:r>
            <a:r>
              <a:rPr lang="zh-CN" altLang="en-US" sz="1400" dirty="0">
                <a:latin typeface="Cambria Math" panose="02040503050406030204" charset="0"/>
                <a:ea typeface="微软雅黑" panose="020B0503020204020204" pitchFamily="34" charset="-122"/>
                <a:cs typeface="Cambria Math" panose="02040503050406030204" charset="0"/>
                <a:sym typeface="+mn-ea"/>
              </a:rPr>
              <a:t>的黄灯和全红时间以清空交叉口，然后设置一个</a:t>
            </a:r>
            <a:r>
              <a:rPr lang="en-US" altLang="zh-CN" sz="1400" dirty="0">
                <a:latin typeface="Cambria Math" panose="02040503050406030204" charset="0"/>
                <a:ea typeface="微软雅黑" panose="020B0503020204020204" pitchFamily="34" charset="-122"/>
                <a:cs typeface="Cambria Math" panose="02040503050406030204" charset="0"/>
                <a:sym typeface="+mn-ea"/>
              </a:rPr>
              <a:t>5s</a:t>
            </a:r>
            <a:r>
              <a:rPr lang="zh-CN" altLang="en-US" sz="1400" dirty="0">
                <a:latin typeface="Cambria Math" panose="02040503050406030204" charset="0"/>
                <a:ea typeface="微软雅黑" panose="020B0503020204020204" pitchFamily="34" charset="-122"/>
                <a:cs typeface="Cambria Math" panose="02040503050406030204" charset="0"/>
                <a:sym typeface="+mn-ea"/>
              </a:rPr>
              <a:t>的车辆右转时间，最后进入</a:t>
            </a:r>
            <a:r>
              <a:rPr lang="en-US" altLang="zh-CN" sz="1400" dirty="0">
                <a:latin typeface="Cambria Math" panose="02040503050406030204" charset="0"/>
                <a:ea typeface="微软雅黑" panose="020B0503020204020204" pitchFamily="34" charset="-122"/>
                <a:cs typeface="Cambria Math" panose="02040503050406030204" charset="0"/>
                <a:sym typeface="+mn-ea"/>
              </a:rPr>
              <a:t>5s</a:t>
            </a:r>
            <a:r>
              <a:rPr lang="zh-CN" altLang="en-US" sz="1400" dirty="0">
                <a:latin typeface="Cambria Math" panose="02040503050406030204" charset="0"/>
                <a:ea typeface="微软雅黑" panose="020B0503020204020204" pitchFamily="34" charset="-122"/>
                <a:cs typeface="Cambria Math" panose="02040503050406030204" charset="0"/>
                <a:sym typeface="+mn-ea"/>
              </a:rPr>
              <a:t>的黄灯和全红和</a:t>
            </a:r>
            <a:r>
              <a:rPr lang="zh-CN" altLang="en-US" sz="1400" dirty="0">
                <a:latin typeface="Cambria Math" panose="02040503050406030204" charset="0"/>
                <a:ea typeface="微软雅黑" panose="020B0503020204020204" pitchFamily="34" charset="-122"/>
                <a:cs typeface="Cambria Math" panose="02040503050406030204" charset="0"/>
                <a:sym typeface="+mn-ea"/>
              </a:rPr>
              <a:t>时间。</a:t>
            </a: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a:p>
            <a:pPr algn="l" eaLnBrk="1" latinLnBrk="0" hangingPunct="1">
              <a:lnSpc>
                <a:spcPct val="150000"/>
              </a:lnSpc>
            </a:pPr>
            <a:endParaRPr lang="zh-CN" altLang="en-US" sz="1400" dirty="0">
              <a:latin typeface="Cambria Math" panose="02040503050406030204" charset="0"/>
              <a:ea typeface="微软雅黑" panose="020B0503020204020204" pitchFamily="34" charset="-122"/>
              <a:cs typeface="Cambria Math" panose="020405030504060302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9"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sp>
        <p:nvSpPr>
          <p:cNvPr id="10" name="文本框 9"/>
          <p:cNvSpPr txBox="1"/>
          <p:nvPr/>
        </p:nvSpPr>
        <p:spPr>
          <a:xfrm>
            <a:off x="1961515" y="19050"/>
            <a:ext cx="3398520" cy="645160"/>
          </a:xfrm>
          <a:prstGeom prst="rect">
            <a:avLst/>
          </a:prstGeom>
          <a:noFill/>
        </p:spPr>
        <p:txBody>
          <a:bodyPr wrap="square" rtlCol="0" anchor="t">
            <a:spAutoFit/>
          </a:bodyPr>
          <a:p>
            <a:pPr algn="l"/>
            <a:r>
              <a:rPr lang="en-US" altLang="zh-CN" sz="1800" dirty="0">
                <a:latin typeface="微软雅黑" panose="020B0503020204020204" pitchFamily="34" charset="-122"/>
                <a:ea typeface="微软雅黑" panose="020B0503020204020204" pitchFamily="34" charset="-122"/>
                <a:sym typeface="+mn-ea"/>
              </a:rPr>
              <a:t>2.</a:t>
            </a:r>
            <a:r>
              <a:rPr lang="zh-CN" altLang="en-US" sz="1800" dirty="0">
                <a:latin typeface="微软雅黑" panose="020B0503020204020204" pitchFamily="34" charset="-122"/>
                <a:ea typeface="微软雅黑" panose="020B0503020204020204" pitchFamily="34" charset="-122"/>
                <a:sym typeface="+mn-ea"/>
              </a:rPr>
              <a:t>深度强化学习</a:t>
            </a:r>
            <a:r>
              <a:rPr lang="en-US" altLang="zh-CN" sz="1800" dirty="0">
                <a:latin typeface="微软雅黑" panose="020B0503020204020204" pitchFamily="34" charset="-122"/>
                <a:ea typeface="微软雅黑" panose="020B0503020204020204" pitchFamily="34" charset="-122"/>
                <a:sym typeface="+mn-ea"/>
              </a:rPr>
              <a:t>-</a:t>
            </a:r>
            <a:r>
              <a:rPr lang="zh-CN" altLang="en-US" sz="1800" dirty="0">
                <a:latin typeface="微软雅黑" panose="020B0503020204020204" pitchFamily="34" charset="-122"/>
                <a:ea typeface="微软雅黑" panose="020B0503020204020204" pitchFamily="34" charset="-122"/>
                <a:sym typeface="+mn-ea"/>
              </a:rPr>
              <a:t>动作定义</a:t>
            </a:r>
            <a:endParaRPr lang="zh-CN" altLang="en-US" sz="1800" dirty="0">
              <a:latin typeface="微软雅黑" panose="020B0503020204020204" pitchFamily="34" charset="-122"/>
              <a:ea typeface="微软雅黑" panose="020B0503020204020204" pitchFamily="34" charset="-122"/>
              <a:sym typeface="+mn-ea"/>
            </a:endParaRPr>
          </a:p>
          <a:p>
            <a:pPr algn="l"/>
            <a:endParaRPr lang="zh-CN" altLang="en-US" sz="1800" dirty="0">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249555" y="951865"/>
            <a:ext cx="8644255" cy="3325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8"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sp>
        <p:nvSpPr>
          <p:cNvPr id="9" name="文本框 8"/>
          <p:cNvSpPr txBox="1"/>
          <p:nvPr/>
        </p:nvSpPr>
        <p:spPr>
          <a:xfrm>
            <a:off x="521335" y="1261745"/>
            <a:ext cx="8325485" cy="1706880"/>
          </a:xfrm>
          <a:prstGeom prst="rect">
            <a:avLst/>
          </a:prstGeom>
          <a:noFill/>
        </p:spPr>
        <p:txBody>
          <a:bodyPr wrap="square" rtlCol="0" anchor="t">
            <a:spAutoFit/>
          </a:bodyPr>
          <a:p>
            <a:pPr algn="l" eaLnBrk="1" latinLnBrk="0" hangingPunct="1">
              <a:lnSpc>
                <a:spcPct val="150000"/>
              </a:lnSpc>
            </a:pP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1.剩余队列：在过饱和的流量中，车流或者人流可能在循环结束时无法完全通过。这将导致剩余的车流或</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人流进入下一个周期，最终导致交通</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拥堵。</a:t>
            </a:r>
            <a:endParaRPr lang="zh-CN" altLang="en-US" sz="1400">
              <a:latin typeface="微软雅黑" panose="020B0503020204020204" pitchFamily="34" charset="-122"/>
              <a:ea typeface="微软雅黑" panose="020B0503020204020204" pitchFamily="34" charset="-122"/>
              <a:cs typeface="Cambria Math" panose="02040503050406030204" charset="0"/>
              <a:sym typeface="+mn-ea"/>
            </a:endParaRPr>
          </a:p>
          <a:p>
            <a:pPr algn="l" eaLnBrk="1" latinLnBrk="0" hangingPunct="1">
              <a:lnSpc>
                <a:spcPct val="150000"/>
              </a:lnSpc>
            </a:pPr>
            <a:r>
              <a:rPr lang="en-US" altLang="zh-CN" sz="1400">
                <a:latin typeface="微软雅黑" panose="020B0503020204020204" pitchFamily="34" charset="-122"/>
                <a:ea typeface="微软雅黑" panose="020B0503020204020204" pitchFamily="34" charset="-122"/>
                <a:cs typeface="Cambria Math" panose="02040503050406030204" charset="0"/>
                <a:sym typeface="+mn-ea"/>
              </a:rPr>
              <a:t>       车对车: 队列末端的车辆由于排队时间不足，无法</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通过</a:t>
            </a:r>
            <a:r>
              <a:rPr lang="en-US" altLang="zh-CN" sz="1400">
                <a:latin typeface="微软雅黑" panose="020B0503020204020204" pitchFamily="34" charset="-122"/>
                <a:ea typeface="微软雅黑" panose="020B0503020204020204" pitchFamily="34" charset="-122"/>
                <a:cs typeface="Cambria Math" panose="02040503050406030204" charset="0"/>
                <a:sym typeface="+mn-ea"/>
              </a:rPr>
              <a:t>。 </a:t>
            </a:r>
            <a:endParaRPr lang="en-US" altLang="zh-CN" sz="1400">
              <a:latin typeface="微软雅黑" panose="020B0503020204020204" pitchFamily="34" charset="-122"/>
              <a:ea typeface="微软雅黑" panose="020B0503020204020204" pitchFamily="34" charset="-122"/>
              <a:cs typeface="Cambria Math" panose="02040503050406030204" charset="0"/>
              <a:sym typeface="+mn-ea"/>
            </a:endParaRPr>
          </a:p>
          <a:p>
            <a:pPr algn="l" eaLnBrk="1" latinLnBrk="0" hangingPunct="1">
              <a:lnSpc>
                <a:spcPct val="150000"/>
              </a:lnSpc>
            </a:pPr>
            <a:r>
              <a:rPr lang="en-US" altLang="zh-CN" sz="1400">
                <a:latin typeface="微软雅黑" panose="020B0503020204020204" pitchFamily="34" charset="-122"/>
                <a:ea typeface="微软雅黑" panose="020B0503020204020204" pitchFamily="34" charset="-122"/>
                <a:cs typeface="Cambria Math" panose="02040503050406030204" charset="0"/>
                <a:sym typeface="+mn-ea"/>
              </a:rPr>
              <a:t>       车对人</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a:t>
            </a:r>
            <a:r>
              <a:rPr lang="en-US" altLang="zh-CN" sz="1400">
                <a:latin typeface="微软雅黑" panose="020B0503020204020204" pitchFamily="34" charset="-122"/>
                <a:ea typeface="微软雅黑" panose="020B0503020204020204" pitchFamily="34" charset="-122"/>
                <a:cs typeface="Cambria Math" panose="02040503050406030204" charset="0"/>
                <a:sym typeface="+mn-ea"/>
              </a:rPr>
              <a:t>左转车辆须</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要</a:t>
            </a:r>
            <a:r>
              <a:rPr lang="en-US" altLang="zh-CN" sz="1400">
                <a:latin typeface="微软雅黑" panose="020B0503020204020204" pitchFamily="34" charset="-122"/>
                <a:ea typeface="微软雅黑" panose="020B0503020204020204" pitchFamily="34" charset="-122"/>
                <a:cs typeface="Cambria Math" panose="02040503050406030204" charset="0"/>
                <a:sym typeface="+mn-ea"/>
              </a:rPr>
              <a:t>向行人让路</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，当</a:t>
            </a:r>
            <a:r>
              <a:rPr lang="en-US" altLang="zh-CN" sz="1400">
                <a:latin typeface="微软雅黑" panose="020B0503020204020204" pitchFamily="34" charset="-122"/>
                <a:ea typeface="微软雅黑" panose="020B0503020204020204" pitchFamily="34" charset="-122"/>
                <a:cs typeface="Cambria Math" panose="02040503050406030204" charset="0"/>
                <a:sym typeface="+mn-ea"/>
              </a:rPr>
              <a:t>数量</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过多时</a:t>
            </a:r>
            <a:r>
              <a:rPr lang="en-US" altLang="zh-CN" sz="1400">
                <a:latin typeface="微软雅黑" panose="020B0503020204020204" pitchFamily="34" charset="-122"/>
                <a:ea typeface="微软雅黑" panose="020B0503020204020204" pitchFamily="34" charset="-122"/>
                <a:cs typeface="Cambria Math" panose="02040503050406030204" charset="0"/>
                <a:sym typeface="+mn-ea"/>
              </a:rPr>
              <a:t>，</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无法完全通过。</a:t>
            </a:r>
            <a:endParaRPr lang="zh-CN" altLang="en-US" sz="1400">
              <a:latin typeface="微软雅黑" panose="020B0503020204020204" pitchFamily="34" charset="-122"/>
              <a:ea typeface="微软雅黑" panose="020B0503020204020204" pitchFamily="34" charset="-122"/>
              <a:cs typeface="Cambria Math" panose="02040503050406030204" charset="0"/>
              <a:sym typeface="+mn-ea"/>
            </a:endParaRPr>
          </a:p>
          <a:p>
            <a:pPr algn="l" eaLnBrk="1" latinLnBrk="0" hangingPunct="1">
              <a:lnSpc>
                <a:spcPct val="150000"/>
              </a:lnSpc>
            </a:pP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 </a:t>
            </a:r>
            <a:r>
              <a:rPr lang="en-US" altLang="zh-CN" sz="1400">
                <a:latin typeface="微软雅黑" panose="020B0503020204020204" pitchFamily="34" charset="-122"/>
                <a:ea typeface="微软雅黑" panose="020B0503020204020204" pitchFamily="34" charset="-122"/>
                <a:cs typeface="Cambria Math" panose="02040503050406030204" charset="0"/>
                <a:sym typeface="+mn-ea"/>
              </a:rPr>
              <a:t>     人对人: 双向行人</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的</a:t>
            </a:r>
            <a:r>
              <a:rPr lang="en-US" altLang="zh-CN" sz="1400">
                <a:latin typeface="微软雅黑" panose="020B0503020204020204" pitchFamily="34" charset="-122"/>
                <a:ea typeface="微软雅黑" panose="020B0503020204020204" pitchFamily="34" charset="-122"/>
                <a:cs typeface="Cambria Math" panose="02040503050406030204" charset="0"/>
                <a:sym typeface="+mn-ea"/>
              </a:rPr>
              <a:t>流动</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会导致部分</a:t>
            </a:r>
            <a:r>
              <a:rPr lang="en-US" altLang="zh-CN" sz="1400">
                <a:latin typeface="微软雅黑" panose="020B0503020204020204" pitchFamily="34" charset="-122"/>
                <a:ea typeface="微软雅黑" panose="020B0503020204020204" pitchFamily="34" charset="-122"/>
                <a:cs typeface="Cambria Math" panose="02040503050406030204" charset="0"/>
                <a:sym typeface="+mn-ea"/>
              </a:rPr>
              <a:t>被困在路边的人群中，在步行时间内未能踏入十字路口</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a:t>
            </a:r>
            <a:endParaRPr lang="zh-CN" altLang="en-US" sz="1400">
              <a:latin typeface="微软雅黑" panose="020B0503020204020204" pitchFamily="34" charset="-122"/>
              <a:ea typeface="微软雅黑" panose="020B0503020204020204" pitchFamily="34" charset="-122"/>
              <a:cs typeface="Cambria Math" panose="02040503050406030204" charset="0"/>
              <a:sym typeface="+mn-ea"/>
            </a:endParaRPr>
          </a:p>
        </p:txBody>
      </p:sp>
      <p:sp>
        <p:nvSpPr>
          <p:cNvPr id="12" name="文本框 11"/>
          <p:cNvSpPr txBox="1"/>
          <p:nvPr/>
        </p:nvSpPr>
        <p:spPr>
          <a:xfrm>
            <a:off x="2006600" y="26035"/>
            <a:ext cx="1286510" cy="368300"/>
          </a:xfrm>
          <a:prstGeom prst="rect">
            <a:avLst/>
          </a:prstGeom>
          <a:noFill/>
        </p:spPr>
        <p:txBody>
          <a:bodyPr wrap="none" rtlCol="0" anchor="t">
            <a:spAutoFit/>
          </a:bodyPr>
          <a:p>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奖励</a:t>
            </a:r>
            <a:r>
              <a:rPr lang="zh-CN" altLang="en-US" dirty="0">
                <a:latin typeface="微软雅黑" panose="020B0503020204020204" pitchFamily="34" charset="-122"/>
                <a:ea typeface="微软雅黑" panose="020B0503020204020204" pitchFamily="34" charset="-122"/>
                <a:sym typeface="+mn-ea"/>
              </a:rPr>
              <a:t>函数</a:t>
            </a:r>
            <a:endParaRPr lang="zh-CN" altLang="en-US" dirty="0">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566420" y="3234690"/>
            <a:ext cx="8325485" cy="1383665"/>
          </a:xfrm>
          <a:prstGeom prst="rect">
            <a:avLst/>
          </a:prstGeom>
          <a:noFill/>
        </p:spPr>
        <p:txBody>
          <a:bodyPr wrap="square" rtlCol="0" anchor="t">
            <a:spAutoFit/>
          </a:bodyPr>
          <a:p>
            <a:pPr algn="l" eaLnBrk="1" latinLnBrk="0" hangingPunct="1">
              <a:lnSpc>
                <a:spcPct val="150000"/>
              </a:lnSpc>
            </a:pPr>
            <a:r>
              <a:rPr lang="en-US" altLang="zh-CN" sz="1400">
                <a:latin typeface="微软雅黑" panose="020B0503020204020204" pitchFamily="34" charset="-122"/>
                <a:ea typeface="微软雅黑" panose="020B0503020204020204" pitchFamily="34" charset="-122"/>
                <a:cs typeface="Cambria Math" panose="02040503050406030204" charset="0"/>
                <a:sym typeface="+mn-ea"/>
              </a:rPr>
              <a:t>2</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.跨箱区域：车辆延误通常基于车道上的延误车辆，而忽略了交叉口内部区域的</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延误 。</a:t>
            </a:r>
            <a:endParaRPr lang="zh-CN" altLang="en-US" sz="1400">
              <a:latin typeface="微软雅黑" panose="020B0503020204020204" pitchFamily="34" charset="-122"/>
              <a:ea typeface="微软雅黑" panose="020B0503020204020204" pitchFamily="34" charset="-122"/>
              <a:cs typeface="Cambria Math" panose="02040503050406030204" charset="0"/>
              <a:sym typeface="+mn-ea"/>
            </a:endParaRPr>
          </a:p>
          <a:p>
            <a:pPr algn="l" eaLnBrk="1" latinLnBrk="0" hangingPunct="1">
              <a:lnSpc>
                <a:spcPct val="150000"/>
              </a:lnSpc>
            </a:pPr>
            <a:r>
              <a:rPr lang="en-US" altLang="zh-CN" sz="1400">
                <a:latin typeface="微软雅黑" panose="020B0503020204020204" pitchFamily="34" charset="-122"/>
                <a:ea typeface="微软雅黑" panose="020B0503020204020204" pitchFamily="34" charset="-122"/>
                <a:cs typeface="Cambria Math" panose="02040503050406030204" charset="0"/>
                <a:sym typeface="+mn-ea"/>
              </a:rPr>
              <a:t>       车对车: 队列末端的车辆由于排队时间不足，无法</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通过</a:t>
            </a:r>
            <a:r>
              <a:rPr lang="en-US" altLang="zh-CN" sz="1400">
                <a:latin typeface="微软雅黑" panose="020B0503020204020204" pitchFamily="34" charset="-122"/>
                <a:ea typeface="微软雅黑" panose="020B0503020204020204" pitchFamily="34" charset="-122"/>
                <a:cs typeface="Cambria Math" panose="02040503050406030204" charset="0"/>
                <a:sym typeface="+mn-ea"/>
              </a:rPr>
              <a:t>。 </a:t>
            </a:r>
            <a:endParaRPr lang="en-US" altLang="zh-CN" sz="1400">
              <a:latin typeface="微软雅黑" panose="020B0503020204020204" pitchFamily="34" charset="-122"/>
              <a:ea typeface="微软雅黑" panose="020B0503020204020204" pitchFamily="34" charset="-122"/>
              <a:cs typeface="Cambria Math" panose="02040503050406030204" charset="0"/>
              <a:sym typeface="+mn-ea"/>
            </a:endParaRPr>
          </a:p>
          <a:p>
            <a:pPr algn="l" eaLnBrk="1" latinLnBrk="0" hangingPunct="1">
              <a:lnSpc>
                <a:spcPct val="150000"/>
              </a:lnSpc>
            </a:pPr>
            <a:r>
              <a:rPr lang="en-US" altLang="zh-CN" sz="1400">
                <a:latin typeface="微软雅黑" panose="020B0503020204020204" pitchFamily="34" charset="-122"/>
                <a:ea typeface="微软雅黑" panose="020B0503020204020204" pitchFamily="34" charset="-122"/>
                <a:cs typeface="Cambria Math" panose="02040503050406030204" charset="0"/>
                <a:sym typeface="+mn-ea"/>
              </a:rPr>
              <a:t>       车对人</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a:t>
            </a:r>
            <a:r>
              <a:rPr lang="en-US" altLang="zh-CN" sz="1400">
                <a:latin typeface="微软雅黑" panose="020B0503020204020204" pitchFamily="34" charset="-122"/>
                <a:ea typeface="微软雅黑" panose="020B0503020204020204" pitchFamily="34" charset="-122"/>
                <a:cs typeface="Cambria Math" panose="02040503050406030204" charset="0"/>
                <a:sym typeface="+mn-ea"/>
              </a:rPr>
              <a:t>左转车辆须</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要</a:t>
            </a:r>
            <a:r>
              <a:rPr lang="en-US" altLang="zh-CN" sz="1400">
                <a:latin typeface="微软雅黑" panose="020B0503020204020204" pitchFamily="34" charset="-122"/>
                <a:ea typeface="微软雅黑" panose="020B0503020204020204" pitchFamily="34" charset="-122"/>
                <a:cs typeface="Cambria Math" panose="02040503050406030204" charset="0"/>
                <a:sym typeface="+mn-ea"/>
              </a:rPr>
              <a:t>向行人让路</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，当</a:t>
            </a:r>
            <a:r>
              <a:rPr lang="en-US" altLang="zh-CN" sz="1400">
                <a:latin typeface="微软雅黑" panose="020B0503020204020204" pitchFamily="34" charset="-122"/>
                <a:ea typeface="微软雅黑" panose="020B0503020204020204" pitchFamily="34" charset="-122"/>
                <a:cs typeface="Cambria Math" panose="02040503050406030204" charset="0"/>
                <a:sym typeface="+mn-ea"/>
              </a:rPr>
              <a:t>数量</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过多时</a:t>
            </a:r>
            <a:r>
              <a:rPr lang="en-US" altLang="zh-CN" sz="1400">
                <a:latin typeface="微软雅黑" panose="020B0503020204020204" pitchFamily="34" charset="-122"/>
                <a:ea typeface="微软雅黑" panose="020B0503020204020204" pitchFamily="34" charset="-122"/>
                <a:cs typeface="Cambria Math" panose="02040503050406030204" charset="0"/>
                <a:sym typeface="+mn-ea"/>
              </a:rPr>
              <a:t>，</a:t>
            </a: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无法完全通过</a:t>
            </a:r>
            <a:endParaRPr lang="zh-CN" altLang="en-US" sz="1400">
              <a:latin typeface="微软雅黑" panose="020B0503020204020204" pitchFamily="34" charset="-122"/>
              <a:ea typeface="微软雅黑" panose="020B0503020204020204" pitchFamily="34" charset="-122"/>
              <a:cs typeface="Cambria Math" panose="02040503050406030204" charset="0"/>
              <a:sym typeface="+mn-ea"/>
            </a:endParaRPr>
          </a:p>
          <a:p>
            <a:pPr algn="l" eaLnBrk="1" latinLnBrk="0" hangingPunct="1">
              <a:lnSpc>
                <a:spcPct val="150000"/>
              </a:lnSpc>
            </a:pPr>
            <a:r>
              <a:rPr lang="zh-CN" altLang="en-US" sz="1400">
                <a:latin typeface="微软雅黑" panose="020B0503020204020204" pitchFamily="34" charset="-122"/>
                <a:ea typeface="微软雅黑" panose="020B0503020204020204" pitchFamily="34" charset="-122"/>
                <a:cs typeface="Cambria Math" panose="02040503050406030204" charset="0"/>
                <a:sym typeface="+mn-ea"/>
              </a:rPr>
              <a:t> </a:t>
            </a:r>
            <a:r>
              <a:rPr lang="en-US" altLang="zh-CN" sz="1400">
                <a:latin typeface="微软雅黑" panose="020B0503020204020204" pitchFamily="34" charset="-122"/>
                <a:ea typeface="微软雅黑" panose="020B0503020204020204" pitchFamily="34" charset="-122"/>
                <a:cs typeface="Cambria Math" panose="02040503050406030204" charset="0"/>
                <a:sym typeface="+mn-ea"/>
              </a:rPr>
              <a:t>     </a:t>
            </a:r>
            <a:endParaRPr lang="zh-CN" altLang="en-US" sz="1400">
              <a:latin typeface="微软雅黑" panose="020B0503020204020204" pitchFamily="34" charset="-122"/>
              <a:ea typeface="微软雅黑" panose="020B0503020204020204" pitchFamily="34" charset="-122"/>
              <a:cs typeface="Cambria Math" panose="02040503050406030204" charset="0"/>
              <a:sym typeface="+mn-ea"/>
            </a:endParaRPr>
          </a:p>
        </p:txBody>
      </p:sp>
      <p:sp>
        <p:nvSpPr>
          <p:cNvPr id="3" name="文本框 2"/>
          <p:cNvSpPr txBox="1"/>
          <p:nvPr/>
        </p:nvSpPr>
        <p:spPr>
          <a:xfrm>
            <a:off x="476250" y="771525"/>
            <a:ext cx="4572000" cy="306705"/>
          </a:xfrm>
          <a:prstGeom prst="rect">
            <a:avLst/>
          </a:prstGeom>
          <a:noFill/>
        </p:spPr>
        <p:txBody>
          <a:bodyPr wrap="square" rtlCol="0" anchor="t">
            <a:spAutoFit/>
          </a:bodyPr>
          <a:p>
            <a:r>
              <a:rPr lang="zh-CN" altLang="en-US" sz="1400">
                <a:latin typeface="微软雅黑" panose="020B0503020204020204" pitchFamily="34" charset="-122"/>
                <a:ea typeface="微软雅黑" panose="020B0503020204020204" pitchFamily="34" charset="-122"/>
                <a:cs typeface="Cambria Math" panose="02040503050406030204" charset="0"/>
              </a:rPr>
              <a:t>奖励函数的目标是最大限度减少车辆和行人的等待时间</a:t>
            </a:r>
            <a:endParaRPr lang="zh-CN" altLang="en-US" sz="1400">
              <a:latin typeface="微软雅黑" panose="020B0503020204020204" pitchFamily="34" charset="-122"/>
              <a:ea typeface="微软雅黑" panose="020B0503020204020204" pitchFamily="34" charset="-122"/>
              <a:cs typeface="Cambria Math" panose="0204050305040603020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7"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sp>
        <p:nvSpPr>
          <p:cNvPr id="7" name="文本框 6"/>
          <p:cNvSpPr txBox="1"/>
          <p:nvPr/>
        </p:nvSpPr>
        <p:spPr>
          <a:xfrm>
            <a:off x="523240" y="727075"/>
            <a:ext cx="8325485" cy="737235"/>
          </a:xfrm>
          <a:prstGeom prst="rect">
            <a:avLst/>
          </a:prstGeom>
          <a:noFill/>
        </p:spPr>
        <p:txBody>
          <a:bodyPr wrap="square" rtlCol="0" anchor="t">
            <a:spAutoFit/>
          </a:bodyPr>
          <a:p>
            <a:pPr algn="l" eaLnBrk="1" latinLnBrk="0" hangingPunct="1">
              <a:lnSpc>
                <a:spcPct val="150000"/>
              </a:lnSpc>
            </a:pP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为了惩罚上述延迟，在算法1中给出了奖励函数。在时间t</a:t>
            </a:r>
            <a:r>
              <a:rPr 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的模拟中</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，速度小于0</a:t>
            </a:r>
            <a:r>
              <a:rPr lang="en-US" sz="1400" dirty="0">
                <a:latin typeface="微软雅黑" panose="020B0503020204020204" pitchFamily="34" charset="-122"/>
                <a:ea typeface="微软雅黑" panose="020B0503020204020204" pitchFamily="34" charset="-122"/>
                <a:cs typeface="微软雅黑" panose="020B0503020204020204" pitchFamily="34" charset="-122"/>
                <a:sym typeface="+mn-ea"/>
              </a:rPr>
              <a:t>.02km/h</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的车辆</a:t>
            </a:r>
            <a:r>
              <a:rPr lang="zh-CN" sz="1400" dirty="0">
                <a:latin typeface="微软雅黑" panose="020B0503020204020204" pitchFamily="34" charset="-122"/>
                <a:ea typeface="微软雅黑" panose="020B0503020204020204" pitchFamily="34" charset="-122"/>
                <a:cs typeface="微软雅黑" panose="020B0503020204020204" pitchFamily="34" charset="-122"/>
                <a:sym typeface="+mn-ea"/>
              </a:rPr>
              <a:t>记</a:t>
            </a:r>
            <a:r>
              <a:rPr sz="1400" dirty="0">
                <a:latin typeface="微软雅黑" panose="020B0503020204020204" pitchFamily="34" charset="-122"/>
                <a:ea typeface="微软雅黑" panose="020B0503020204020204" pitchFamily="34" charset="-122"/>
                <a:cs typeface="微软雅黑" panose="020B0503020204020204" pitchFamily="34" charset="-122"/>
                <a:sym typeface="+mn-ea"/>
              </a:rPr>
              <a:t>为延误车辆， 而当速度小于1 km/h的行人计为延误行人。</a:t>
            </a:r>
            <a:endParaRPr sz="14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791210" y="1626870"/>
            <a:ext cx="6299200" cy="2782570"/>
          </a:xfrm>
          <a:prstGeom prst="rect">
            <a:avLst/>
          </a:prstGeom>
        </p:spPr>
      </p:pic>
      <p:sp>
        <p:nvSpPr>
          <p:cNvPr id="12" name="文本框 11"/>
          <p:cNvSpPr txBox="1"/>
          <p:nvPr/>
        </p:nvSpPr>
        <p:spPr>
          <a:xfrm>
            <a:off x="2006600" y="26035"/>
            <a:ext cx="1286510" cy="368300"/>
          </a:xfrm>
          <a:prstGeom prst="rect">
            <a:avLst/>
          </a:prstGeom>
          <a:noFill/>
        </p:spPr>
        <p:txBody>
          <a:bodyPr wrap="none" rtlCol="0" anchor="t">
            <a:spAutoFit/>
          </a:bodyPr>
          <a:p>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奖励</a:t>
            </a:r>
            <a:r>
              <a:rPr lang="zh-CN" altLang="en-US" dirty="0">
                <a:latin typeface="微软雅黑" panose="020B0503020204020204" pitchFamily="34" charset="-122"/>
                <a:ea typeface="微软雅黑" panose="020B0503020204020204" pitchFamily="34" charset="-122"/>
                <a:sym typeface="+mn-ea"/>
              </a:rPr>
              <a:t>函数</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0"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sp>
        <p:nvSpPr>
          <p:cNvPr id="12" name="文本框 11"/>
          <p:cNvSpPr txBox="1"/>
          <p:nvPr/>
        </p:nvSpPr>
        <p:spPr>
          <a:xfrm>
            <a:off x="2006600" y="26035"/>
            <a:ext cx="1286510" cy="368300"/>
          </a:xfrm>
          <a:prstGeom prst="rect">
            <a:avLst/>
          </a:prstGeom>
          <a:noFill/>
        </p:spPr>
        <p:txBody>
          <a:bodyPr wrap="none" rtlCol="0" anchor="t">
            <a:spAutoFit/>
          </a:bodyPr>
          <a:p>
            <a:r>
              <a:rPr lang="en-US" altLang="zh-CN" dirty="0">
                <a:latin typeface="微软雅黑" panose="020B0503020204020204" pitchFamily="34" charset="-122"/>
                <a:ea typeface="微软雅黑" panose="020B0503020204020204" pitchFamily="34" charset="-122"/>
                <a:sym typeface="+mn-ea"/>
              </a:rPr>
              <a:t>3.</a:t>
            </a:r>
            <a:r>
              <a:rPr lang="zh-CN" altLang="en-US" dirty="0">
                <a:latin typeface="微软雅黑" panose="020B0503020204020204" pitchFamily="34" charset="-122"/>
                <a:ea typeface="微软雅黑" panose="020B0503020204020204" pitchFamily="34" charset="-122"/>
                <a:sym typeface="+mn-ea"/>
              </a:rPr>
              <a:t>奖励</a:t>
            </a:r>
            <a:r>
              <a:rPr lang="zh-CN" altLang="en-US" dirty="0">
                <a:latin typeface="微软雅黑" panose="020B0503020204020204" pitchFamily="34" charset="-122"/>
                <a:ea typeface="微软雅黑" panose="020B0503020204020204" pitchFamily="34" charset="-122"/>
                <a:sym typeface="+mn-ea"/>
              </a:rPr>
              <a:t>函数</a:t>
            </a:r>
            <a:endParaRPr lang="zh-CN" altLang="en-US" dirty="0">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nvPicPr>
        <p:blipFill>
          <a:blip r:embed="rId1"/>
          <a:stretch>
            <a:fillRect/>
          </a:stretch>
        </p:blipFill>
        <p:spPr>
          <a:xfrm>
            <a:off x="386715" y="915670"/>
            <a:ext cx="5165725" cy="3312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sp>
        <p:nvSpPr>
          <p:cNvPr id="40" name="文本框 39"/>
          <p:cNvSpPr txBox="1"/>
          <p:nvPr/>
        </p:nvSpPr>
        <p:spPr>
          <a:xfrm>
            <a:off x="2006600" y="6985"/>
            <a:ext cx="3149600" cy="368300"/>
          </a:xfrm>
          <a:prstGeom prst="rect">
            <a:avLst/>
          </a:prstGeom>
          <a:noFill/>
        </p:spPr>
        <p:txBody>
          <a:bodyPr wrap="none" rtlCol="0" anchor="t">
            <a:spAutoFit/>
          </a:bodyPr>
          <a:p>
            <a:pPr algn="l"/>
            <a:r>
              <a:rPr lang="en-US" altLang="zh-CN" dirty="0">
                <a:latin typeface="微软雅黑" panose="020B0503020204020204" pitchFamily="34" charset="-122"/>
                <a:ea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sym typeface="+mn-ea"/>
              </a:rPr>
              <a:t>采用</a:t>
            </a:r>
            <a:r>
              <a:rPr lang="en-US" altLang="zh-CN" dirty="0">
                <a:latin typeface="微软雅黑" panose="020B0503020204020204" pitchFamily="34" charset="-122"/>
                <a:ea typeface="微软雅黑" panose="020B0503020204020204" pitchFamily="34" charset="-122"/>
                <a:sym typeface="+mn-ea"/>
              </a:rPr>
              <a:t>DDQN</a:t>
            </a:r>
            <a:r>
              <a:rPr lang="zh-CN" altLang="en-US" dirty="0">
                <a:latin typeface="微软雅黑" panose="020B0503020204020204" pitchFamily="34" charset="-122"/>
                <a:ea typeface="微软雅黑" panose="020B0503020204020204" pitchFamily="34" charset="-122"/>
                <a:sym typeface="+mn-ea"/>
              </a:rPr>
              <a:t>的交通信号算法</a:t>
            </a:r>
            <a:endParaRPr lang="zh-CN" altLang="en-US" dirty="0">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nvPicPr>
        <p:blipFill>
          <a:blip r:embed="rId1"/>
          <a:stretch>
            <a:fillRect/>
          </a:stretch>
        </p:blipFill>
        <p:spPr>
          <a:xfrm>
            <a:off x="-108585" y="807720"/>
            <a:ext cx="9168130" cy="3980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sp>
        <p:nvSpPr>
          <p:cNvPr id="40" name="文本框 39"/>
          <p:cNvSpPr txBox="1"/>
          <p:nvPr/>
        </p:nvSpPr>
        <p:spPr>
          <a:xfrm>
            <a:off x="2006600" y="6985"/>
            <a:ext cx="3149600" cy="368300"/>
          </a:xfrm>
          <a:prstGeom prst="rect">
            <a:avLst/>
          </a:prstGeom>
          <a:noFill/>
        </p:spPr>
        <p:txBody>
          <a:bodyPr wrap="none" rtlCol="0" anchor="t">
            <a:spAutoFit/>
          </a:bodyPr>
          <a:p>
            <a:pPr algn="l"/>
            <a:r>
              <a:rPr lang="en-US" altLang="zh-CN" dirty="0">
                <a:latin typeface="微软雅黑" panose="020B0503020204020204" pitchFamily="34" charset="-122"/>
                <a:ea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sym typeface="+mn-ea"/>
              </a:rPr>
              <a:t>采用</a:t>
            </a:r>
            <a:r>
              <a:rPr lang="en-US" altLang="zh-CN" dirty="0">
                <a:latin typeface="微软雅黑" panose="020B0503020204020204" pitchFamily="34" charset="-122"/>
                <a:ea typeface="微软雅黑" panose="020B0503020204020204" pitchFamily="34" charset="-122"/>
                <a:sym typeface="+mn-ea"/>
              </a:rPr>
              <a:t>DDQN</a:t>
            </a:r>
            <a:r>
              <a:rPr lang="zh-CN" altLang="en-US" dirty="0">
                <a:latin typeface="微软雅黑" panose="020B0503020204020204" pitchFamily="34" charset="-122"/>
                <a:ea typeface="微软雅黑" panose="020B0503020204020204" pitchFamily="34" charset="-122"/>
                <a:sym typeface="+mn-ea"/>
              </a:rPr>
              <a:t>的</a:t>
            </a:r>
            <a:r>
              <a:rPr lang="zh-CN" altLang="en-US" dirty="0">
                <a:latin typeface="微软雅黑" panose="020B0503020204020204" pitchFamily="34" charset="-122"/>
                <a:ea typeface="微软雅黑" panose="020B0503020204020204" pitchFamily="34" charset="-122"/>
                <a:sym typeface="+mn-ea"/>
              </a:rPr>
              <a:t>交通信号算法</a:t>
            </a:r>
            <a:endParaRPr lang="zh-CN" altLang="en-US" dirty="0">
              <a:latin typeface="微软雅黑" panose="020B0503020204020204" pitchFamily="34" charset="-122"/>
              <a:ea typeface="微软雅黑" panose="020B0503020204020204" pitchFamily="34" charset="-122"/>
              <a:sym typeface="+mn-ea"/>
            </a:endParaRPr>
          </a:p>
        </p:txBody>
      </p:sp>
      <mc:AlternateContent xmlns:mc="http://schemas.openxmlformats.org/markup-compatibility/2006">
        <mc:Choice xmlns:a14="http://schemas.microsoft.com/office/drawing/2010/main" Requires="a14">
          <p:sp>
            <p:nvSpPr>
              <p:cNvPr id="8" name="文本框 7"/>
              <p:cNvSpPr txBox="1"/>
              <p:nvPr/>
            </p:nvSpPr>
            <p:spPr>
              <a:xfrm>
                <a:off x="611505" y="906145"/>
                <a:ext cx="8157210" cy="3980815"/>
              </a:xfrm>
              <a:prstGeom prst="rect">
                <a:avLst/>
              </a:prstGeom>
              <a:noFill/>
            </p:spPr>
            <p:txBody>
              <a:bodyPr wrap="square" rtlCol="0" anchor="t">
                <a:spAutoFit/>
              </a:bodyPr>
              <a:p>
                <a:pPr eaLnBrk="1" latinLnBrk="0" hangingPunct="1">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步骤1：首先使用随机参数初始化主网络</a:t>
                </a:r>
                <a14:m>
                  <m:oMath xmlns:m="http://schemas.openxmlformats.org/officeDocument/2006/math">
                    <m:sSub>
                      <m:sSubPr>
                        <m:ctrlPr>
                          <a:rPr lang="en-US" altLang="zh-CN" sz="1400" i="1">
                            <a:latin typeface="Cambria Math" panose="02040503050406030204" charset="0"/>
                            <a:ea typeface="微软雅黑" panose="020B0503020204020204" pitchFamily="34" charset="-122"/>
                            <a:cs typeface="Cambria Math" panose="02040503050406030204" charset="0"/>
                          </a:rPr>
                        </m:ctrlPr>
                      </m:sSubPr>
                      <m:e>
                        <m:r>
                          <a:rPr lang="en-US" altLang="zh-CN" sz="1400" i="1">
                            <a:latin typeface="Cambria Math" panose="02040503050406030204" charset="0"/>
                            <a:ea typeface="微软雅黑" panose="020B0503020204020204" pitchFamily="34" charset="-122"/>
                            <a:cs typeface="Cambria Math" panose="02040503050406030204" charset="0"/>
                          </a:rPr>
                          <m:t>𝜃</m:t>
                        </m:r>
                      </m:e>
                      <m:sub>
                        <m:r>
                          <a:rPr lang="en-US" altLang="zh-CN" sz="1400" i="1">
                            <a:latin typeface="Cambria Math" panose="02040503050406030204" charset="0"/>
                            <a:ea typeface="微软雅黑" panose="020B0503020204020204" pitchFamily="34" charset="-122"/>
                            <a:cs typeface="Cambria Math" panose="02040503050406030204" charset="0"/>
                          </a:rPr>
                          <m:t>𝑝</m:t>
                        </m:r>
                      </m:sub>
                    </m:sSub>
                  </m:oMath>
                </a14:m>
                <a:r>
                  <a:rPr lang="zh-CN" altLang="en-US" sz="1400">
                    <a:latin typeface="微软雅黑" panose="020B0503020204020204" pitchFamily="34" charset="-122"/>
                    <a:ea typeface="微软雅黑" panose="020B0503020204020204" pitchFamily="34" charset="-122"/>
                    <a:cs typeface="微软雅黑" panose="020B0503020204020204" pitchFamily="34" charset="-122"/>
                  </a:rPr>
                  <a:t>和目标网络</a:t>
                </a:r>
                <a14:m>
                  <m:oMath xmlns:m="http://schemas.openxmlformats.org/officeDocument/2006/math">
                    <m:sSub>
                      <m:sSubPr>
                        <m:ctrlPr>
                          <a:rPr lang="en-US" altLang="zh-CN" sz="1400" i="1">
                            <a:latin typeface="Cambria Math" panose="02040503050406030204" charset="0"/>
                            <a:ea typeface="微软雅黑" panose="020B0503020204020204" pitchFamily="34" charset="-122"/>
                            <a:cs typeface="Cambria Math" panose="02040503050406030204" charset="0"/>
                          </a:rPr>
                        </m:ctrlPr>
                      </m:sSubPr>
                      <m:e>
                        <m:r>
                          <a:rPr lang="en-US" altLang="zh-CN" sz="1400" i="1">
                            <a:latin typeface="Cambria Math" panose="02040503050406030204" charset="0"/>
                            <a:ea typeface="微软雅黑" panose="020B0503020204020204" pitchFamily="34" charset="-122"/>
                            <a:cs typeface="Cambria Math" panose="02040503050406030204" charset="0"/>
                          </a:rPr>
                          <m:t>𝜃</m:t>
                        </m:r>
                      </m:e>
                      <m:sub>
                        <m:r>
                          <a:rPr lang="en-US" altLang="zh-CN" sz="1400" i="1">
                            <a:latin typeface="Cambria Math" panose="02040503050406030204" charset="0"/>
                            <a:ea typeface="微软雅黑" panose="020B0503020204020204" pitchFamily="34" charset="-122"/>
                            <a:cs typeface="Cambria Math" panose="02040503050406030204" charset="0"/>
                          </a:rPr>
                          <m:t>𝑡</m:t>
                        </m:r>
                      </m:sub>
                    </m:sSub>
                  </m:oMath>
                </a14:m>
                <a:r>
                  <a:rPr lang="zh-CN" altLang="en-US" sz="1400">
                    <a:latin typeface="微软雅黑" panose="020B0503020204020204" pitchFamily="34" charset="-122"/>
                    <a:ea typeface="微软雅黑" panose="020B0503020204020204" pitchFamily="34" charset="-122"/>
                    <a:cs typeface="微软雅黑" panose="020B0503020204020204" pitchFamily="34" charset="-122"/>
                  </a:rPr>
                  <a:t>，缓冲存储器还会创建集合</a:t>
                </a:r>
                <a14:m>
                  <m:oMath xmlns:m="http://schemas.openxmlformats.org/officeDocument/2006/math">
                    <m:r>
                      <a:rPr lang="en-US" altLang="zh-CN" sz="1400" i="1">
                        <a:latin typeface="Cambria Math" panose="02040503050406030204" charset="0"/>
                        <a:ea typeface="微软雅黑" panose="020B0503020204020204" pitchFamily="34" charset="-122"/>
                        <a:cs typeface="Cambria Math" panose="02040503050406030204" charset="0"/>
                      </a:rPr>
                      <m:t>𝛽</m:t>
                    </m:r>
                  </m:oMath>
                </a14:m>
                <a:r>
                  <a:rPr lang="zh-CN" altLang="en-US" sz="1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用以存储。</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pP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：运行模拟预热期，以便车辆和行人到达十字路口并在交叉口入口</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处中排队。</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pP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：观察交叉路口状态，并将拥堵较多的方向首先设为绿灯。观察延迟车辆和行人的数量，并将选择最高延误的方向作为交通压力</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较大的道路。</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pP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步骤</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4</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检查每个步行区域的行人。如果检测到行人，则所选方向的行人灯</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将被激活。否则，绿灯仅对车辆激活。</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pP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步骤5：将交叉口状态输入到主网络</a:t>
                </a:r>
                <a14:m>
                  <m:oMath xmlns:m="http://schemas.openxmlformats.org/officeDocument/2006/math">
                    <m:sSub>
                      <m:sSubPr>
                        <m:ctrlPr>
                          <a:rPr lang="en-US" altLang="zh-CN" sz="1400" i="1">
                            <a:latin typeface="Cambria Math" panose="02040503050406030204" charset="0"/>
                            <a:ea typeface="微软雅黑" panose="020B0503020204020204" pitchFamily="34" charset="-122"/>
                            <a:cs typeface="Cambria Math" panose="02040503050406030204" charset="0"/>
                          </a:rPr>
                        </m:ctrlPr>
                      </m:sSubPr>
                      <m:e>
                        <m:r>
                          <a:rPr lang="en-US" altLang="zh-CN" sz="1400" i="1">
                            <a:latin typeface="Cambria Math" panose="02040503050406030204" charset="0"/>
                            <a:ea typeface="微软雅黑" panose="020B0503020204020204" pitchFamily="34" charset="-122"/>
                            <a:cs typeface="Cambria Math" panose="02040503050406030204" charset="0"/>
                          </a:rPr>
                          <m:t>𝜃</m:t>
                        </m:r>
                      </m:e>
                      <m:sub>
                        <m:r>
                          <a:rPr lang="en-US" altLang="zh-CN" sz="1400" i="1">
                            <a:latin typeface="Cambria Math" panose="02040503050406030204" charset="0"/>
                            <a:ea typeface="微软雅黑" panose="020B0503020204020204" pitchFamily="34" charset="-122"/>
                            <a:cs typeface="Cambria Math" panose="02040503050406030204" charset="0"/>
                          </a:rPr>
                          <m:t>𝑝</m:t>
                        </m:r>
                      </m:sub>
                    </m:sSub>
                  </m:oMath>
                </a14:m>
                <a:r>
                  <a:rPr lang="zh-CN" altLang="en-US" sz="1400">
                    <a:latin typeface="Cambria Math" panose="02040503050406030204" charset="0"/>
                    <a:ea typeface="微软雅黑" panose="020B0503020204020204" pitchFamily="34" charset="-122"/>
                    <a:cs typeface="Cambria Math" panose="02040503050406030204" charset="0"/>
                  </a:rPr>
                  <a:t>。</a:t>
                </a:r>
                <a:endParaRPr lang="zh-CN" altLang="en-US" sz="1400">
                  <a:latin typeface="Cambria Math" panose="02040503050406030204" charset="0"/>
                  <a:ea typeface="微软雅黑" panose="020B0503020204020204" pitchFamily="34" charset="-122"/>
                  <a:cs typeface="Cambria Math" panose="02040503050406030204" charset="0"/>
                </a:endParaRPr>
              </a:p>
              <a:p>
                <a:pPr eaLnBrk="1" latinLnBrk="0" hangingPunct="1">
                  <a:lnSpc>
                    <a:spcPct val="150000"/>
                  </a:lnSpc>
                </a:pPr>
                <a:endParaRPr lang="zh-CN" altLang="en-US" sz="1400">
                  <a:latin typeface="Cambria Math" panose="02040503050406030204" charset="0"/>
                  <a:ea typeface="微软雅黑" panose="020B0503020204020204" pitchFamily="34" charset="-122"/>
                  <a:cs typeface="Cambria Math" panose="02040503050406030204"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611505" y="906145"/>
                <a:ext cx="8157210" cy="3980815"/>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endPar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26" name="组合 25"/>
          <p:cNvGrpSpPr/>
          <p:nvPr/>
        </p:nvGrpSpPr>
        <p:grpSpPr>
          <a:xfrm>
            <a:off x="449496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204110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327096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72146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2402339" y="3488878"/>
            <a:ext cx="102788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研究背景</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57" name="TextBox 114"/>
          <p:cNvSpPr txBox="1"/>
          <p:nvPr/>
        </p:nvSpPr>
        <p:spPr>
          <a:xfrm>
            <a:off x="3530685" y="2062758"/>
            <a:ext cx="121303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a:t>
            </a:r>
            <a:r>
              <a:rPr lang="zh-CN" altLang="en-US" sz="1600" dirty="0">
                <a:solidFill>
                  <a:schemeClr val="accent1"/>
                </a:solidFill>
                <a:ea typeface="微软雅黑" panose="020B0503020204020204" pitchFamily="34" charset="-122"/>
                <a:sym typeface="Arial" panose="020B0604020202020204" pitchFamily="34" charset="0"/>
              </a:rPr>
              <a:t>方法</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0" name="TextBox 117"/>
          <p:cNvSpPr txBox="1"/>
          <p:nvPr/>
        </p:nvSpPr>
        <p:spPr>
          <a:xfrm>
            <a:off x="4856861" y="3521864"/>
            <a:ext cx="102788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a:t>
            </a:r>
            <a:r>
              <a:rPr lang="zh-CN" altLang="en-US" sz="1600" dirty="0">
                <a:solidFill>
                  <a:schemeClr val="accent1"/>
                </a:solidFill>
                <a:ea typeface="微软雅黑" panose="020B0503020204020204" pitchFamily="34" charset="-122"/>
                <a:sym typeface="Arial" panose="020B0604020202020204" pitchFamily="34" charset="0"/>
              </a:rPr>
              <a:t>结果</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3" name="TextBox 120"/>
          <p:cNvSpPr txBox="1"/>
          <p:nvPr/>
        </p:nvSpPr>
        <p:spPr>
          <a:xfrm>
            <a:off x="6022928" y="2062759"/>
            <a:ext cx="1027882" cy="33718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总结</a:t>
            </a:r>
            <a:endParaRPr lang="zh-CN" altLang="en-US" sz="16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54" grpId="0"/>
      <p:bldP spid="57"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pic>
        <p:nvPicPr>
          <p:cNvPr id="2" name="图片 1"/>
          <p:cNvPicPr>
            <a:picLocks noChangeAspect="1"/>
          </p:cNvPicPr>
          <p:nvPr/>
        </p:nvPicPr>
        <p:blipFill>
          <a:blip r:embed="rId1"/>
          <a:stretch>
            <a:fillRect/>
          </a:stretch>
        </p:blipFill>
        <p:spPr>
          <a:xfrm>
            <a:off x="656590" y="1088390"/>
            <a:ext cx="1772920" cy="511175"/>
          </a:xfrm>
          <a:prstGeom prst="rect">
            <a:avLst/>
          </a:prstGeom>
        </p:spPr>
      </p:pic>
      <p:pic>
        <p:nvPicPr>
          <p:cNvPr id="3" name="图片 2"/>
          <p:cNvPicPr>
            <a:picLocks noChangeAspect="1"/>
          </p:cNvPicPr>
          <p:nvPr/>
        </p:nvPicPr>
        <p:blipFill>
          <a:blip r:embed="rId2"/>
          <a:stretch>
            <a:fillRect/>
          </a:stretch>
        </p:blipFill>
        <p:spPr>
          <a:xfrm>
            <a:off x="608965" y="1545590"/>
            <a:ext cx="2298065" cy="1537970"/>
          </a:xfrm>
          <a:prstGeom prst="rect">
            <a:avLst/>
          </a:prstGeom>
        </p:spPr>
      </p:pic>
      <p:sp>
        <p:nvSpPr>
          <p:cNvPr id="4" name="文本框 3"/>
          <p:cNvSpPr txBox="1"/>
          <p:nvPr/>
        </p:nvSpPr>
        <p:spPr>
          <a:xfrm>
            <a:off x="524510" y="726440"/>
            <a:ext cx="2414905" cy="414020"/>
          </a:xfrm>
          <a:prstGeom prst="rect">
            <a:avLst/>
          </a:prstGeom>
          <a:noFill/>
        </p:spPr>
        <p:txBody>
          <a:bodyPr wrap="none" rtlCol="0" anchor="t">
            <a:spAutoFit/>
          </a:bodyPr>
          <a:p>
            <a:pPr eaLnBrk="1" latinLnBrk="0" hangingPunct="1">
              <a:lnSpc>
                <a:spcPct val="150000"/>
              </a:lnSpc>
            </a:pPr>
            <a:r>
              <a:rPr lang="zh-CN" altLang="en-US" sz="1400">
                <a:latin typeface="Cambria Math" panose="02040503050406030204" charset="0"/>
                <a:ea typeface="微软雅黑" panose="020B0503020204020204" pitchFamily="34" charset="-122"/>
                <a:cs typeface="Cambria Math" panose="02040503050406030204" charset="0"/>
                <a:sym typeface="+mn-ea"/>
              </a:rPr>
              <a:t>步骤</a:t>
            </a:r>
            <a:r>
              <a:rPr lang="en-US" altLang="zh-CN" sz="1400">
                <a:latin typeface="Cambria Math" panose="02040503050406030204" charset="0"/>
                <a:ea typeface="微软雅黑" panose="020B0503020204020204" pitchFamily="34" charset="-122"/>
                <a:cs typeface="Cambria Math" panose="02040503050406030204" charset="0"/>
                <a:sym typeface="+mn-ea"/>
              </a:rPr>
              <a:t>6</a:t>
            </a:r>
            <a:r>
              <a:rPr lang="zh-CN" altLang="en-US" sz="1400">
                <a:latin typeface="Cambria Math" panose="02040503050406030204" charset="0"/>
                <a:ea typeface="微软雅黑" panose="020B0503020204020204" pitchFamily="34" charset="-122"/>
                <a:cs typeface="Cambria Math" panose="02040503050406030204" charset="0"/>
                <a:sym typeface="+mn-ea"/>
              </a:rPr>
              <a:t>：采用衰减的贪心策略</a:t>
            </a:r>
            <a:endParaRPr lang="zh-CN" altLang="en-US" sz="1400">
              <a:latin typeface="Cambria Math" panose="02040503050406030204" charset="0"/>
              <a:ea typeface="微软雅黑" panose="020B0503020204020204" pitchFamily="34" charset="-122"/>
              <a:cs typeface="Cambria Math" panose="02040503050406030204" charset="0"/>
              <a:sym typeface="+mn-ea"/>
            </a:endParaRPr>
          </a:p>
        </p:txBody>
      </p:sp>
      <mc:AlternateContent xmlns:mc="http://schemas.openxmlformats.org/markup-compatibility/2006">
        <mc:Choice xmlns:a14="http://schemas.microsoft.com/office/drawing/2010/main" Requires="a14">
          <p:sp>
            <p:nvSpPr>
              <p:cNvPr id="5" name="文本框 4"/>
              <p:cNvSpPr txBox="1"/>
              <p:nvPr/>
            </p:nvSpPr>
            <p:spPr>
              <a:xfrm>
                <a:off x="3941445" y="1266825"/>
                <a:ext cx="1799590" cy="1706880"/>
              </a:xfrm>
              <a:prstGeom prst="rect">
                <a:avLst/>
              </a:prstGeom>
              <a:noFill/>
            </p:spPr>
            <p:txBody>
              <a:bodyPr wrap="none" rtlCol="0" anchor="t">
                <a:spAutoFit/>
              </a:bodyPr>
              <a:p>
                <a:pPr algn="l" eaLnBrk="1" latinLnBrk="0" hangingPunct="1">
                  <a:lnSpc>
                    <a:spcPct val="150000"/>
                  </a:lnSpc>
                </a:pPr>
                <a:r>
                  <a:rPr lang="en-US" sz="1400">
                    <a:latin typeface="Cambria Math" panose="02040503050406030204" charset="0"/>
                    <a:ea typeface="微软雅黑" panose="020B0503020204020204" pitchFamily="34" charset="-122"/>
                    <a:cs typeface="Cambria Math" panose="02040503050406030204" charset="0"/>
                    <a:sym typeface="+mn-ea"/>
                  </a:rPr>
                  <a:t>N      :DRL</a:t>
                </a:r>
                <a:r>
                  <a:rPr lang="zh-CN" altLang="en-US" sz="1400">
                    <a:latin typeface="Cambria Math" panose="02040503050406030204" charset="0"/>
                    <a:ea typeface="微软雅黑" panose="020B0503020204020204" pitchFamily="34" charset="-122"/>
                    <a:cs typeface="Cambria Math" panose="02040503050406030204" charset="0"/>
                    <a:sym typeface="+mn-ea"/>
                  </a:rPr>
                  <a:t>的</a:t>
                </a:r>
                <a:r>
                  <a:rPr lang="zh-CN" altLang="en-US" sz="1400">
                    <a:latin typeface="Cambria Math" panose="02040503050406030204" charset="0"/>
                    <a:ea typeface="微软雅黑" panose="020B0503020204020204" pitchFamily="34" charset="-122"/>
                    <a:cs typeface="Cambria Math" panose="02040503050406030204" charset="0"/>
                    <a:sym typeface="+mn-ea"/>
                  </a:rPr>
                  <a:t>训练次数</a:t>
                </a:r>
                <a:endParaRPr lang="zh-CN" altLang="en-US" sz="1400">
                  <a:latin typeface="Cambria Math" panose="02040503050406030204" charset="0"/>
                  <a:ea typeface="微软雅黑" panose="020B0503020204020204" pitchFamily="34" charset="-122"/>
                  <a:cs typeface="Cambria Math" panose="02040503050406030204" charset="0"/>
                  <a:sym typeface="+mn-ea"/>
                </a:endParaRPr>
              </a:p>
              <a:p>
                <a:pPr algn="l" eaLnBrk="1" latinLnBrk="0" hangingPunct="1">
                  <a:lnSpc>
                    <a:spcPct val="150000"/>
                  </a:lnSpc>
                </a:pPr>
                <a14:m>
                  <m:oMath xmlns:m="http://schemas.openxmlformats.org/officeDocument/2006/math">
                    <m:r>
                      <a:rPr lang="en-US" altLang="zh-CN" sz="1400" i="1">
                        <a:latin typeface="Cambria Math" panose="02040503050406030204" charset="0"/>
                        <a:ea typeface="微软雅黑" panose="020B0503020204020204" pitchFamily="34" charset="-122"/>
                        <a:cs typeface="Cambria Math" panose="02040503050406030204" charset="0"/>
                        <a:sym typeface="+mn-ea"/>
                      </a:rPr>
                      <m:t>𝜂</m:t>
                    </m:r>
                  </m:oMath>
                </a14:m>
                <a:r>
                  <a:rPr lang="en-US" altLang="zh-CN" sz="1400">
                    <a:latin typeface="Cambria Math" panose="02040503050406030204" charset="0"/>
                    <a:ea typeface="微软雅黑" panose="020B0503020204020204" pitchFamily="34" charset="-122"/>
                    <a:cs typeface="Cambria Math" panose="02040503050406030204" charset="0"/>
                    <a:sym typeface="+mn-ea"/>
                  </a:rPr>
                  <a:t>      </a:t>
                </a:r>
                <a:r>
                  <a:rPr lang="zh-CN" altLang="en-US" sz="1400">
                    <a:latin typeface="Cambria Math" panose="02040503050406030204" charset="0"/>
                    <a:ea typeface="微软雅黑" panose="020B0503020204020204" pitchFamily="34" charset="-122"/>
                    <a:cs typeface="Cambria Math" panose="02040503050406030204" charset="0"/>
                    <a:sym typeface="+mn-ea"/>
                  </a:rPr>
                  <a:t>：</a:t>
                </a:r>
                <a:r>
                  <a:rPr lang="zh-CN" altLang="en-US" sz="1400">
                    <a:latin typeface="Cambria Math" panose="02040503050406030204" charset="0"/>
                    <a:ea typeface="微软雅黑" panose="020B0503020204020204" pitchFamily="34" charset="-122"/>
                    <a:cs typeface="Cambria Math" panose="02040503050406030204" charset="0"/>
                    <a:sym typeface="+mn-ea"/>
                  </a:rPr>
                  <a:t>衰减率</a:t>
                </a:r>
                <a:endParaRPr lang="zh-CN" altLang="en-US" sz="1400">
                  <a:latin typeface="Cambria Math" panose="02040503050406030204" charset="0"/>
                  <a:ea typeface="微软雅黑" panose="020B0503020204020204" pitchFamily="34" charset="-122"/>
                  <a:cs typeface="Cambria Math" panose="02040503050406030204" charset="0"/>
                  <a:sym typeface="+mn-ea"/>
                </a:endParaRPr>
              </a:p>
              <a:p>
                <a:pPr algn="l" eaLnBrk="1" latinLnBrk="0" hangingPunct="1">
                  <a:lnSpc>
                    <a:spcPct val="150000"/>
                  </a:lnSpc>
                </a:pPr>
                <a14:m>
                  <m:oMath xmlns:m="http://schemas.openxmlformats.org/officeDocument/2006/math">
                    <m:sSub>
                      <m:sSubPr>
                        <m:ctrlPr>
                          <a:rPr lang="en-US" altLang="zh-CN" sz="1400" i="1">
                            <a:latin typeface="Cambria Math" panose="02040503050406030204" charset="0"/>
                            <a:ea typeface="微软雅黑" panose="020B0503020204020204" pitchFamily="34" charset="-122"/>
                            <a:cs typeface="Cambria Math" panose="02040503050406030204" charset="0"/>
                            <a:sym typeface="+mn-ea"/>
                          </a:rPr>
                        </m:ctrlPr>
                      </m:sSubPr>
                      <m:e>
                        <m:r>
                          <a:rPr lang="en-US" altLang="zh-CN" sz="1400" i="1">
                            <a:latin typeface="Cambria Math" panose="02040503050406030204" charset="0"/>
                            <a:ea typeface="微软雅黑" panose="020B0503020204020204" pitchFamily="34" charset="-122"/>
                            <a:cs typeface="Cambria Math" panose="02040503050406030204" charset="0"/>
                            <a:sym typeface="+mn-ea"/>
                          </a:rPr>
                          <m:t>𝜀</m:t>
                        </m:r>
                      </m:e>
                      <m:sub>
                        <m:r>
                          <a:rPr lang="en-US" altLang="zh-CN" sz="1400" i="1">
                            <a:latin typeface="Cambria Math" panose="02040503050406030204" charset="0"/>
                            <a:ea typeface="微软雅黑" panose="020B0503020204020204" pitchFamily="34" charset="-122"/>
                            <a:cs typeface="Cambria Math" panose="02040503050406030204" charset="0"/>
                            <a:sym typeface="+mn-ea"/>
                          </a:rPr>
                          <m:t>𝑖𝑛𝑖𝑡</m:t>
                        </m:r>
                      </m:sub>
                    </m:sSub>
                  </m:oMath>
                </a14:m>
                <a:r>
                  <a:rPr lang="zh-CN" altLang="en-US" sz="1400">
                    <a:latin typeface="Cambria Math" panose="02040503050406030204" charset="0"/>
                    <a:ea typeface="微软雅黑" panose="020B0503020204020204" pitchFamily="34" charset="-122"/>
                    <a:cs typeface="Cambria Math" panose="02040503050406030204" charset="0"/>
                    <a:sym typeface="+mn-ea"/>
                  </a:rPr>
                  <a:t>：</a:t>
                </a:r>
                <a:r>
                  <a:rPr lang="zh-CN" altLang="en-US" sz="1400">
                    <a:latin typeface="Cambria Math" panose="02040503050406030204" charset="0"/>
                    <a:ea typeface="微软雅黑" panose="020B0503020204020204" pitchFamily="34" charset="-122"/>
                    <a:cs typeface="Cambria Math" panose="02040503050406030204" charset="0"/>
                    <a:sym typeface="+mn-ea"/>
                  </a:rPr>
                  <a:t>初始值</a:t>
                </a:r>
                <a:endParaRPr lang="zh-CN" altLang="en-US" sz="1400">
                  <a:latin typeface="Cambria Math" panose="02040503050406030204" charset="0"/>
                  <a:ea typeface="微软雅黑" panose="020B0503020204020204" pitchFamily="34" charset="-122"/>
                  <a:cs typeface="Cambria Math" panose="02040503050406030204" charset="0"/>
                  <a:sym typeface="+mn-ea"/>
                </a:endParaRPr>
              </a:p>
              <a:p>
                <a:pPr algn="l" eaLnBrk="1" latinLnBrk="0" hangingPunct="1">
                  <a:lnSpc>
                    <a:spcPct val="150000"/>
                  </a:lnSpc>
                </a:pPr>
                <a14:m>
                  <m:oMath xmlns:m="http://schemas.openxmlformats.org/officeDocument/2006/math">
                    <m:sSub>
                      <m:sSubPr>
                        <m:ctrlPr>
                          <a:rPr lang="en-US" altLang="zh-CN" sz="1400" i="1">
                            <a:latin typeface="Cambria Math" panose="02040503050406030204" charset="0"/>
                            <a:ea typeface="微软雅黑" panose="020B0503020204020204" pitchFamily="34" charset="-122"/>
                            <a:cs typeface="Cambria Math" panose="02040503050406030204" charset="0"/>
                            <a:sym typeface="+mn-ea"/>
                          </a:rPr>
                        </m:ctrlPr>
                      </m:sSubPr>
                      <m:e>
                        <m:r>
                          <a:rPr lang="en-US" altLang="zh-CN" sz="1400" i="1">
                            <a:latin typeface="Cambria Math" panose="02040503050406030204" charset="0"/>
                            <a:ea typeface="微软雅黑" panose="020B0503020204020204" pitchFamily="34" charset="-122"/>
                            <a:cs typeface="Cambria Math" panose="02040503050406030204" charset="0"/>
                            <a:sym typeface="+mn-ea"/>
                          </a:rPr>
                          <m:t>𝜀</m:t>
                        </m:r>
                      </m:e>
                      <m:sub>
                        <m:r>
                          <a:rPr lang="en-US" altLang="zh-CN" sz="1400" i="1">
                            <a:latin typeface="Cambria Math" panose="02040503050406030204" charset="0"/>
                            <a:ea typeface="微软雅黑" panose="020B0503020204020204" pitchFamily="34" charset="-122"/>
                            <a:cs typeface="Cambria Math" panose="02040503050406030204" charset="0"/>
                            <a:sym typeface="+mn-ea"/>
                          </a:rPr>
                          <m:t>𝑚𝑖𝑛</m:t>
                        </m:r>
                      </m:sub>
                    </m:sSub>
                  </m:oMath>
                </a14:m>
                <a:r>
                  <a:rPr lang="zh-CN" altLang="en-US" sz="1400">
                    <a:latin typeface="Cambria Math" panose="02040503050406030204" charset="0"/>
                    <a:ea typeface="微软雅黑" panose="020B0503020204020204" pitchFamily="34" charset="-122"/>
                    <a:cs typeface="Cambria Math" panose="02040503050406030204" charset="0"/>
                    <a:sym typeface="+mn-ea"/>
                  </a:rPr>
                  <a:t>：</a:t>
                </a:r>
                <a:r>
                  <a:rPr lang="zh-CN" altLang="en-US" sz="1400">
                    <a:latin typeface="Cambria Math" panose="02040503050406030204" charset="0"/>
                    <a:ea typeface="微软雅黑" panose="020B0503020204020204" pitchFamily="34" charset="-122"/>
                    <a:cs typeface="Cambria Math" panose="02040503050406030204" charset="0"/>
                    <a:sym typeface="+mn-ea"/>
                  </a:rPr>
                  <a:t>最小值</a:t>
                </a:r>
                <a:endParaRPr lang="zh-CN" altLang="en-US" sz="1400">
                  <a:latin typeface="Cambria Math" panose="02040503050406030204" charset="0"/>
                  <a:ea typeface="微软雅黑" panose="020B0503020204020204" pitchFamily="34" charset="-122"/>
                  <a:cs typeface="Cambria Math" panose="02040503050406030204" charset="0"/>
                  <a:sym typeface="+mn-ea"/>
                </a:endParaRPr>
              </a:p>
              <a:p>
                <a:pPr eaLnBrk="1" latinLnBrk="0" hangingPunct="1">
                  <a:lnSpc>
                    <a:spcPct val="150000"/>
                  </a:lnSpc>
                </a:pPr>
                <a:endParaRPr lang="zh-CN" altLang="en-US" sz="1400">
                  <a:latin typeface="Cambria Math" panose="02040503050406030204" charset="0"/>
                  <a:ea typeface="微软雅黑" panose="020B0503020204020204" pitchFamily="34" charset="-122"/>
                  <a:cs typeface="Cambria Math" panose="02040503050406030204" charset="0"/>
                  <a:sym typeface="+mn-ea"/>
                </a:endParaRPr>
              </a:p>
            </p:txBody>
          </p:sp>
        </mc:Choice>
        <mc:Fallback>
          <p:sp>
            <p:nvSpPr>
              <p:cNvPr id="5" name="文本框 4"/>
              <p:cNvSpPr txBox="1">
                <a:spLocks noRot="1" noChangeAspect="1" noMove="1" noResize="1" noEditPoints="1" noAdjustHandles="1" noChangeArrowheads="1" noChangeShapeType="1" noTextEdit="1"/>
              </p:cNvSpPr>
              <p:nvPr/>
            </p:nvSpPr>
            <p:spPr>
              <a:xfrm>
                <a:off x="3941445" y="1266825"/>
                <a:ext cx="1799590" cy="1706880"/>
              </a:xfrm>
              <a:prstGeom prst="rect">
                <a:avLst/>
              </a:prstGeom>
              <a:blipFill rotWithShape="1">
                <a:blip r:embed="rId3"/>
                <a:stretch>
                  <a:fillRect/>
                </a:stretch>
              </a:blipFill>
            </p:spPr>
            <p:txBody>
              <a:bodyPr/>
              <a:lstStyle/>
              <a:p>
                <a:r>
                  <a:rPr lang="zh-CN" altLang="en-US">
                    <a:noFill/>
                  </a:rPr>
                  <a:t> </a:t>
                </a:r>
              </a:p>
            </p:txBody>
          </p:sp>
        </mc:Fallback>
      </mc:AlternateContent>
      <p:sp>
        <p:nvSpPr>
          <p:cNvPr id="13" name="文本框 12"/>
          <p:cNvSpPr txBox="1"/>
          <p:nvPr/>
        </p:nvSpPr>
        <p:spPr>
          <a:xfrm>
            <a:off x="629285" y="3156585"/>
            <a:ext cx="1445260" cy="414020"/>
          </a:xfrm>
          <a:prstGeom prst="rect">
            <a:avLst/>
          </a:prstGeom>
          <a:noFill/>
        </p:spPr>
        <p:txBody>
          <a:bodyPr wrap="none" rtlCol="0" anchor="t">
            <a:spAutoFit/>
          </a:bodyPr>
          <a:p>
            <a:pPr eaLnBrk="1" latinLnBrk="0" hangingPunct="1">
              <a:lnSpc>
                <a:spcPct val="150000"/>
              </a:lnSpc>
            </a:pPr>
            <a:r>
              <a:rPr lang="zh-CN" altLang="en-US" sz="1400">
                <a:latin typeface="Cambria Math" panose="02040503050406030204" charset="0"/>
                <a:ea typeface="微软雅黑" panose="020B0503020204020204" pitchFamily="34" charset="-122"/>
                <a:cs typeface="Cambria Math" panose="02040503050406030204" charset="0"/>
                <a:sym typeface="+mn-ea"/>
              </a:rPr>
              <a:t>步骤</a:t>
            </a:r>
            <a:r>
              <a:rPr lang="en-US" altLang="zh-CN" sz="1400">
                <a:latin typeface="Cambria Math" panose="02040503050406030204" charset="0"/>
                <a:ea typeface="微软雅黑" panose="020B0503020204020204" pitchFamily="34" charset="-122"/>
                <a:cs typeface="Cambria Math" panose="02040503050406030204" charset="0"/>
                <a:sym typeface="+mn-ea"/>
              </a:rPr>
              <a:t>7</a:t>
            </a:r>
            <a:r>
              <a:rPr lang="zh-CN" altLang="en-US" sz="1400">
                <a:latin typeface="Cambria Math" panose="02040503050406030204" charset="0"/>
                <a:ea typeface="微软雅黑" panose="020B0503020204020204" pitchFamily="34" charset="-122"/>
                <a:cs typeface="Cambria Math" panose="02040503050406030204" charset="0"/>
                <a:sym typeface="+mn-ea"/>
              </a:rPr>
              <a:t>：最佳</a:t>
            </a:r>
            <a:r>
              <a:rPr lang="en-US" altLang="zh-CN" sz="1400">
                <a:latin typeface="Cambria Math" panose="02040503050406030204" charset="0"/>
                <a:ea typeface="微软雅黑" panose="020B0503020204020204" pitchFamily="34" charset="-122"/>
                <a:cs typeface="Cambria Math" panose="02040503050406030204" charset="0"/>
                <a:sym typeface="+mn-ea"/>
              </a:rPr>
              <a:t>q</a:t>
            </a:r>
            <a:r>
              <a:rPr lang="zh-CN" altLang="en-US" sz="1400">
                <a:latin typeface="Cambria Math" panose="02040503050406030204" charset="0"/>
                <a:ea typeface="微软雅黑" panose="020B0503020204020204" pitchFamily="34" charset="-122"/>
                <a:cs typeface="Cambria Math" panose="02040503050406030204" charset="0"/>
                <a:sym typeface="+mn-ea"/>
              </a:rPr>
              <a:t>值</a:t>
            </a:r>
            <a:endParaRPr lang="zh-CN" altLang="en-US" sz="1400">
              <a:latin typeface="Cambria Math" panose="02040503050406030204" charset="0"/>
              <a:ea typeface="微软雅黑" panose="020B0503020204020204" pitchFamily="34" charset="-122"/>
              <a:cs typeface="Cambria Math" panose="02040503050406030204" charset="0"/>
              <a:sym typeface="+mn-ea"/>
            </a:endParaRPr>
          </a:p>
        </p:txBody>
      </p:sp>
      <p:pic>
        <p:nvPicPr>
          <p:cNvPr id="14" name="图片 13"/>
          <p:cNvPicPr>
            <a:picLocks noChangeAspect="1"/>
          </p:cNvPicPr>
          <p:nvPr/>
        </p:nvPicPr>
        <p:blipFill>
          <a:blip r:embed="rId4"/>
          <a:stretch>
            <a:fillRect/>
          </a:stretch>
        </p:blipFill>
        <p:spPr>
          <a:xfrm>
            <a:off x="657860" y="3518535"/>
            <a:ext cx="4973320" cy="684530"/>
          </a:xfrm>
          <a:prstGeom prst="rect">
            <a:avLst/>
          </a:prstGeom>
        </p:spPr>
      </p:pic>
      <p:sp>
        <p:nvSpPr>
          <p:cNvPr id="40" name="文本框 39"/>
          <p:cNvSpPr txBox="1"/>
          <p:nvPr/>
        </p:nvSpPr>
        <p:spPr>
          <a:xfrm>
            <a:off x="2006600" y="6985"/>
            <a:ext cx="3149600" cy="368300"/>
          </a:xfrm>
          <a:prstGeom prst="rect">
            <a:avLst/>
          </a:prstGeom>
          <a:noFill/>
        </p:spPr>
        <p:txBody>
          <a:bodyPr wrap="none" rtlCol="0" anchor="t">
            <a:spAutoFit/>
          </a:bodyPr>
          <a:p>
            <a:pPr algn="l"/>
            <a:r>
              <a:rPr lang="en-US" altLang="zh-CN" dirty="0">
                <a:latin typeface="微软雅黑" panose="020B0503020204020204" pitchFamily="34" charset="-122"/>
                <a:ea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sym typeface="+mn-ea"/>
              </a:rPr>
              <a:t>采用</a:t>
            </a:r>
            <a:r>
              <a:rPr lang="en-US" altLang="zh-CN" dirty="0">
                <a:latin typeface="微软雅黑" panose="020B0503020204020204" pitchFamily="34" charset="-122"/>
                <a:ea typeface="微软雅黑" panose="020B0503020204020204" pitchFamily="34" charset="-122"/>
                <a:sym typeface="+mn-ea"/>
              </a:rPr>
              <a:t>DDQN</a:t>
            </a:r>
            <a:r>
              <a:rPr lang="zh-CN" altLang="en-US" dirty="0">
                <a:latin typeface="微软雅黑" panose="020B0503020204020204" pitchFamily="34" charset="-122"/>
                <a:ea typeface="微软雅黑" panose="020B0503020204020204" pitchFamily="34" charset="-122"/>
                <a:sym typeface="+mn-ea"/>
              </a:rPr>
              <a:t>的交通信号算法</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mc:AlternateContent xmlns:mc="http://schemas.openxmlformats.org/markup-compatibility/2006">
        <mc:Choice xmlns:a14="http://schemas.microsoft.com/office/drawing/2010/main" Requires="a14">
          <p:sp>
            <p:nvSpPr>
              <p:cNvPr id="4" name="文本框 3"/>
              <p:cNvSpPr txBox="1"/>
              <p:nvPr/>
            </p:nvSpPr>
            <p:spPr>
              <a:xfrm>
                <a:off x="746760" y="996950"/>
                <a:ext cx="7284085" cy="1060450"/>
              </a:xfrm>
              <a:prstGeom prst="rect">
                <a:avLst/>
              </a:prstGeom>
              <a:noFill/>
            </p:spPr>
            <p:txBody>
              <a:bodyPr wrap="square" rtlCol="0" anchor="t">
                <a:spAutoFit/>
              </a:bodyPr>
              <a:p>
                <a:pPr eaLnBrk="1" latinLnBrk="0" hangingPunct="1">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8</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：执行选定的阶段以便将经验样本（s，a，r，s′）添加到缓冲内存</a:t>
                </a:r>
                <a14:m>
                  <m:oMath xmlns:m="http://schemas.openxmlformats.org/officeDocument/2006/math">
                    <m:r>
                      <a:rPr lang="en-US" altLang="zh-CN" sz="1400" i="1">
                        <a:latin typeface="Cambria Math" panose="02040503050406030204" charset="0"/>
                        <a:ea typeface="微软雅黑" panose="020B0503020204020204" pitchFamily="34" charset="-122"/>
                        <a:cs typeface="Cambria Math" panose="02040503050406030204" charset="0"/>
                      </a:rPr>
                      <m:t>𝛽</m:t>
                    </m:r>
                  </m:oMath>
                </a14:m>
                <a:r>
                  <a:rPr lang="zh-CN" altLang="en-US" sz="1400">
                    <a:latin typeface="微软雅黑" panose="020B0503020204020204" pitchFamily="34" charset="-122"/>
                    <a:ea typeface="微软雅黑" panose="020B0503020204020204" pitchFamily="34" charset="-122"/>
                    <a:cs typeface="微软雅黑" panose="020B0503020204020204" pitchFamily="34" charset="-122"/>
                  </a:rPr>
                  <a:t>中。要重复步骤3到步骤 7，直到经验样本的数量超过了</a:t>
                </a:r>
                <a14:m>
                  <m:oMath xmlns:m="http://schemas.openxmlformats.org/officeDocument/2006/math">
                    <m:r>
                      <a:rPr lang="en-US" altLang="zh-CN" sz="1400">
                        <a:latin typeface="Cambria Math" panose="02040503050406030204" charset="0"/>
                        <a:ea typeface="微软雅黑" panose="020B0503020204020204" pitchFamily="34" charset="-122"/>
                        <a:cs typeface="Cambria Math" panose="02040503050406030204" charset="0"/>
                      </a:rPr>
                      <m:t>ℳ</m:t>
                    </m:r>
                  </m:oMath>
                </a14:m>
                <a:r>
                  <a:rPr lang="zh-CN" altLang="en-US" sz="1400">
                    <a:latin typeface="微软雅黑" panose="020B0503020204020204" pitchFamily="34" charset="-122"/>
                    <a:ea typeface="微软雅黑" panose="020B0503020204020204" pitchFamily="34" charset="-122"/>
                    <a:cs typeface="微软雅黑" panose="020B0503020204020204" pitchFamily="34" charset="-122"/>
                  </a:rPr>
                  <a:t>的大小，这些样本首先被输入到目标网络 </a:t>
                </a:r>
                <a14:m>
                  <m:oMath xmlns:m="http://schemas.openxmlformats.org/officeDocument/2006/math">
                    <m:sSub>
                      <m:sSubPr>
                        <m:ctrlPr>
                          <a:rPr lang="en-US" altLang="zh-CN" sz="1400" i="1">
                            <a:latin typeface="Cambria Math" panose="02040503050406030204" charset="0"/>
                            <a:ea typeface="微软雅黑" panose="020B0503020204020204" pitchFamily="34" charset="-122"/>
                            <a:cs typeface="Cambria Math" panose="02040503050406030204" charset="0"/>
                          </a:rPr>
                        </m:ctrlPr>
                      </m:sSubPr>
                      <m:e>
                        <m:r>
                          <a:rPr lang="en-US" altLang="zh-CN" sz="1400" i="1">
                            <a:latin typeface="Cambria Math" panose="02040503050406030204" charset="0"/>
                            <a:ea typeface="微软雅黑" panose="020B0503020204020204" pitchFamily="34" charset="-122"/>
                            <a:cs typeface="Cambria Math" panose="02040503050406030204" charset="0"/>
                          </a:rPr>
                          <m:t>𝜃</m:t>
                        </m:r>
                      </m:e>
                      <m:sub>
                        <m:r>
                          <a:rPr lang="en-US" altLang="zh-CN" sz="1400" i="1">
                            <a:latin typeface="Cambria Math" panose="02040503050406030204" charset="0"/>
                            <a:ea typeface="微软雅黑" panose="020B0503020204020204" pitchFamily="34" charset="-122"/>
                            <a:cs typeface="Cambria Math" panose="02040503050406030204" charset="0"/>
                          </a:rPr>
                          <m:t>𝑡</m:t>
                        </m:r>
                      </m:sub>
                    </m:sSub>
                  </m:oMath>
                </a14:m>
                <a:r>
                  <a:rPr lang="zh-CN" altLang="en-US" sz="1400">
                    <a:latin typeface="微软雅黑" panose="020B0503020204020204" pitchFamily="34" charset="-122"/>
                    <a:ea typeface="微软雅黑" panose="020B0503020204020204" pitchFamily="34" charset="-122"/>
                    <a:cs typeface="微软雅黑" panose="020B0503020204020204" pitchFamily="34" charset="-122"/>
                  </a:rPr>
                  <a:t>计算目标函数并创建状态和</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目标样本。</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746760" y="996950"/>
                <a:ext cx="7284085" cy="1060450"/>
              </a:xfrm>
              <a:prstGeom prst="rect">
                <a:avLst/>
              </a:prstGeom>
              <a:blipFill rotWithShape="1">
                <a:blip r:embed="rId1"/>
                <a:stretch>
                  <a:fillRect/>
                </a:stretch>
              </a:blipFill>
            </p:spPr>
            <p:txBody>
              <a:bodyPr/>
              <a:lstStyle/>
              <a:p>
                <a:r>
                  <a:rPr lang="zh-CN" altLang="en-US">
                    <a:noFill/>
                  </a:rPr>
                  <a:t> </a:t>
                </a:r>
              </a:p>
            </p:txBody>
          </p:sp>
        </mc:Fallback>
      </mc:AlternateContent>
      <p:pic>
        <p:nvPicPr>
          <p:cNvPr id="9" name="图片 8"/>
          <p:cNvPicPr>
            <a:picLocks noChangeAspect="1"/>
          </p:cNvPicPr>
          <p:nvPr/>
        </p:nvPicPr>
        <p:blipFill>
          <a:blip r:embed="rId2"/>
          <a:stretch>
            <a:fillRect/>
          </a:stretch>
        </p:blipFill>
        <p:spPr>
          <a:xfrm>
            <a:off x="1030605" y="2032635"/>
            <a:ext cx="4418965" cy="789940"/>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791210" y="2967355"/>
                <a:ext cx="6524625" cy="310515"/>
              </a:xfrm>
              <a:prstGeom prst="rect">
                <a:avLst/>
              </a:prstGeom>
              <a:noFill/>
            </p:spPr>
            <p:txBody>
              <a:bodyPr wrap="square" rtlCol="0" anchor="t">
                <a:spAutoFit/>
              </a:bodyPr>
              <a:p>
                <a:r>
                  <a:rPr lang="zh-CN" altLang="en-US" sz="1400">
                    <a:latin typeface="微软雅黑" panose="020B0503020204020204" pitchFamily="34" charset="-122"/>
                    <a:ea typeface="微软雅黑" panose="020B0503020204020204" pitchFamily="34" charset="-122"/>
                  </a:rPr>
                  <a:t>使用创建的状态和目标样本来训练主网络</a:t>
                </a:r>
                <a14:m>
                  <m:oMath xmlns:m="http://schemas.openxmlformats.org/officeDocument/2006/math">
                    <m:sSub>
                      <m:sSubPr>
                        <m:ctrlPr>
                          <a:rPr lang="en-US" altLang="zh-CN" sz="1400" i="1">
                            <a:latin typeface="Cambria Math" panose="02040503050406030204" charset="0"/>
                            <a:ea typeface="微软雅黑" panose="020B0503020204020204" pitchFamily="34" charset="-122"/>
                            <a:cs typeface="Cambria Math" panose="02040503050406030204" charset="0"/>
                          </a:rPr>
                        </m:ctrlPr>
                      </m:sSubPr>
                      <m:e>
                        <m:r>
                          <a:rPr lang="en-US" altLang="zh-CN" sz="1400" i="1">
                            <a:latin typeface="Cambria Math" panose="02040503050406030204" charset="0"/>
                            <a:ea typeface="微软雅黑" panose="020B0503020204020204" pitchFamily="34" charset="-122"/>
                            <a:cs typeface="Cambria Math" panose="02040503050406030204" charset="0"/>
                          </a:rPr>
                          <m:t>𝜃</m:t>
                        </m:r>
                      </m:e>
                      <m:sub>
                        <m:r>
                          <a:rPr lang="en-US" altLang="zh-CN" sz="1400" i="1">
                            <a:latin typeface="Cambria Math" panose="02040503050406030204" charset="0"/>
                            <a:ea typeface="微软雅黑" panose="020B0503020204020204" pitchFamily="34" charset="-122"/>
                            <a:cs typeface="Cambria Math" panose="02040503050406030204" charset="0"/>
                          </a:rPr>
                          <m:t>𝑝</m:t>
                        </m:r>
                      </m:sub>
                    </m:sSub>
                  </m:oMath>
                </a14:m>
                <a:r>
                  <a:rPr lang="zh-CN" altLang="en-US" sz="1400">
                    <a:latin typeface="Cambria Math" panose="02040503050406030204" charset="0"/>
                    <a:ea typeface="微软雅黑" panose="020B0503020204020204" pitchFamily="34" charset="-122"/>
                    <a:cs typeface="Cambria Math" panose="02040503050406030204" charset="0"/>
                  </a:rPr>
                  <a:t>，计算损失函数</a:t>
                </a:r>
                <a14:m>
                  <m:oMath xmlns:m="http://schemas.openxmlformats.org/officeDocument/2006/math">
                    <m:sSub>
                      <m:sSubPr>
                        <m:ctrlPr>
                          <a:rPr lang="en-US" altLang="zh-CN" sz="1400" i="1">
                            <a:latin typeface="Cambria Math" panose="02040503050406030204" charset="0"/>
                            <a:ea typeface="微软雅黑" panose="020B0503020204020204" pitchFamily="34" charset="-122"/>
                            <a:cs typeface="Cambria Math" panose="02040503050406030204" charset="0"/>
                          </a:rPr>
                        </m:ctrlPr>
                      </m:sSubPr>
                      <m:e>
                        <m:r>
                          <a:rPr lang="en-US" altLang="zh-CN" sz="1400" i="1">
                            <a:latin typeface="Cambria Math" panose="02040503050406030204" charset="0"/>
                            <a:ea typeface="微软雅黑" panose="020B0503020204020204" pitchFamily="34" charset="-122"/>
                            <a:cs typeface="Cambria Math" panose="02040503050406030204" charset="0"/>
                          </a:rPr>
                          <m:t>𝐿</m:t>
                        </m:r>
                      </m:e>
                      <m:sub>
                        <m:r>
                          <a:rPr lang="en-US" altLang="zh-CN" sz="1400" i="1">
                            <a:latin typeface="Cambria Math" panose="02040503050406030204" charset="0"/>
                            <a:ea typeface="微软雅黑" panose="020B0503020204020204" pitchFamily="34" charset="-122"/>
                            <a:cs typeface="Cambria Math" panose="02040503050406030204" charset="0"/>
                          </a:rPr>
                          <m:t>p</m:t>
                        </m:r>
                      </m:sub>
                    </m:sSub>
                  </m:oMath>
                </a14:m>
                <a:endParaRPr lang="zh-CN" altLang="en-US" sz="1400">
                  <a:latin typeface="Cambria Math" panose="02040503050406030204" charset="0"/>
                  <a:ea typeface="微软雅黑" panose="020B0503020204020204" pitchFamily="34" charset="-122"/>
                  <a:cs typeface="Cambria Math" panose="02040503050406030204"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791210" y="2967355"/>
                <a:ext cx="6524625" cy="310515"/>
              </a:xfrm>
              <a:prstGeom prst="rect">
                <a:avLst/>
              </a:prstGeom>
              <a:blipFill rotWithShape="1">
                <a:blip r:embed="rId3"/>
                <a:stretch>
                  <a:fillRect/>
                </a:stretch>
              </a:blipFill>
            </p:spPr>
            <p:txBody>
              <a:bodyPr/>
              <a:lstStyle/>
              <a:p>
                <a:r>
                  <a:rPr lang="zh-CN" altLang="en-US">
                    <a:noFill/>
                  </a:rPr>
                  <a:t> </a:t>
                </a:r>
              </a:p>
            </p:txBody>
          </p:sp>
        </mc:Fallback>
      </mc:AlternateContent>
      <p:pic>
        <p:nvPicPr>
          <p:cNvPr id="11" name="图片 10"/>
          <p:cNvPicPr>
            <a:picLocks noChangeAspect="1"/>
          </p:cNvPicPr>
          <p:nvPr/>
        </p:nvPicPr>
        <p:blipFill>
          <a:blip r:embed="rId4"/>
          <a:stretch>
            <a:fillRect/>
          </a:stretch>
        </p:blipFill>
        <p:spPr>
          <a:xfrm>
            <a:off x="1376680" y="3336925"/>
            <a:ext cx="3190240" cy="567055"/>
          </a:xfrm>
          <a:prstGeom prst="rect">
            <a:avLst/>
          </a:prstGeom>
        </p:spPr>
      </p:pic>
      <mc:AlternateContent xmlns:mc="http://schemas.openxmlformats.org/markup-compatibility/2006">
        <mc:Choice xmlns:a14="http://schemas.microsoft.com/office/drawing/2010/main" Requires="a14">
          <p:sp>
            <p:nvSpPr>
              <p:cNvPr id="12" name="文本框 11"/>
              <p:cNvSpPr txBox="1"/>
              <p:nvPr/>
            </p:nvSpPr>
            <p:spPr>
              <a:xfrm>
                <a:off x="746760" y="3927475"/>
                <a:ext cx="4572000" cy="306705"/>
              </a:xfrm>
              <a:prstGeom prst="rect">
                <a:avLst/>
              </a:prstGeom>
              <a:noFill/>
            </p:spPr>
            <p:txBody>
              <a:bodyPr wrap="square" rtlCol="0" anchor="t">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9</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：更新目标网络参数</a:t>
                </a:r>
                <a14:m>
                  <m:oMath xmlns:m="http://schemas.openxmlformats.org/officeDocument/2006/math">
                    <m:sSub>
                      <m:sSubPr>
                        <m:ctrlPr>
                          <a:rPr lang="en-US" altLang="zh-CN" sz="1400" i="1">
                            <a:latin typeface="Cambria Math" panose="02040503050406030204" charset="0"/>
                            <a:ea typeface="微软雅黑" panose="020B0503020204020204" pitchFamily="34" charset="-122"/>
                            <a:cs typeface="Cambria Math" panose="02040503050406030204" charset="0"/>
                          </a:rPr>
                        </m:ctrlPr>
                      </m:sSubPr>
                      <m:e>
                        <m:r>
                          <a:rPr lang="en-US" altLang="zh-CN" sz="1400" i="1">
                            <a:latin typeface="Cambria Math" panose="02040503050406030204" charset="0"/>
                            <a:ea typeface="微软雅黑" panose="020B0503020204020204" pitchFamily="34" charset="-122"/>
                            <a:cs typeface="Cambria Math" panose="02040503050406030204" charset="0"/>
                          </a:rPr>
                          <m:t>𝜃</m:t>
                        </m:r>
                      </m:e>
                      <m:sub>
                        <m:r>
                          <a:rPr lang="en-US" altLang="zh-CN" sz="1400" i="1">
                            <a:latin typeface="Cambria Math" panose="02040503050406030204" charset="0"/>
                            <a:ea typeface="微软雅黑" panose="020B0503020204020204" pitchFamily="34" charset="-122"/>
                            <a:cs typeface="Cambria Math" panose="02040503050406030204" charset="0"/>
                          </a:rPr>
                          <m:t>𝑡</m:t>
                        </m:r>
                      </m:sub>
                    </m:sSub>
                  </m:oMath>
                </a14:m>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12" name="文本框 11"/>
              <p:cNvSpPr txBox="1">
                <a:spLocks noRot="1" noChangeAspect="1" noMove="1" noResize="1" noEditPoints="1" noAdjustHandles="1" noChangeArrowheads="1" noChangeShapeType="1" noTextEdit="1"/>
              </p:cNvSpPr>
              <p:nvPr/>
            </p:nvSpPr>
            <p:spPr>
              <a:xfrm>
                <a:off x="746760" y="3927475"/>
                <a:ext cx="4572000" cy="306705"/>
              </a:xfrm>
              <a:prstGeom prst="rect">
                <a:avLst/>
              </a:prstGeom>
              <a:blipFill rotWithShape="1">
                <a:blip r:embed="rId5"/>
                <a:stretch>
                  <a:fillRect/>
                </a:stretch>
              </a:blipFill>
            </p:spPr>
            <p:txBody>
              <a:bodyPr/>
              <a:lstStyle/>
              <a:p>
                <a:r>
                  <a:rPr lang="zh-CN" altLang="en-US">
                    <a:noFill/>
                  </a:rPr>
                  <a:t> </a:t>
                </a:r>
              </a:p>
            </p:txBody>
          </p:sp>
        </mc:Fallback>
      </mc:AlternateContent>
      <p:pic>
        <p:nvPicPr>
          <p:cNvPr id="16" name="图片 15"/>
          <p:cNvPicPr>
            <a:picLocks noChangeAspect="1"/>
          </p:cNvPicPr>
          <p:nvPr/>
        </p:nvPicPr>
        <p:blipFill>
          <a:blip r:embed="rId6"/>
          <a:stretch>
            <a:fillRect/>
          </a:stretch>
        </p:blipFill>
        <p:spPr>
          <a:xfrm>
            <a:off x="1241425" y="4329430"/>
            <a:ext cx="2231390" cy="422275"/>
          </a:xfrm>
          <a:prstGeom prst="rect">
            <a:avLst/>
          </a:prstGeom>
        </p:spPr>
      </p:pic>
      <p:sp>
        <p:nvSpPr>
          <p:cNvPr id="17" name="文本框 16"/>
          <p:cNvSpPr txBox="1"/>
          <p:nvPr/>
        </p:nvSpPr>
        <p:spPr>
          <a:xfrm>
            <a:off x="3131820" y="3928110"/>
            <a:ext cx="4572000" cy="306705"/>
          </a:xfrm>
          <a:prstGeom prst="rect">
            <a:avLst/>
          </a:prstGeom>
          <a:noFill/>
        </p:spPr>
        <p:txBody>
          <a:bodyPr wrap="square" rtlCol="0" anchor="t">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重复步骤3到步骤</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9</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，直到模拟结束</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 name="文本框 39"/>
          <p:cNvSpPr txBox="1"/>
          <p:nvPr/>
        </p:nvSpPr>
        <p:spPr>
          <a:xfrm>
            <a:off x="2006600" y="6985"/>
            <a:ext cx="3149600" cy="368300"/>
          </a:xfrm>
          <a:prstGeom prst="rect">
            <a:avLst/>
          </a:prstGeom>
          <a:noFill/>
        </p:spPr>
        <p:txBody>
          <a:bodyPr wrap="none" rtlCol="0" anchor="t">
            <a:spAutoFit/>
          </a:bodyPr>
          <a:p>
            <a:pPr algn="l"/>
            <a:r>
              <a:rPr lang="en-US" altLang="zh-CN" dirty="0">
                <a:latin typeface="微软雅黑" panose="020B0503020204020204" pitchFamily="34" charset="-122"/>
                <a:ea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sym typeface="+mn-ea"/>
              </a:rPr>
              <a:t>采用</a:t>
            </a:r>
            <a:r>
              <a:rPr lang="en-US" altLang="zh-CN" dirty="0">
                <a:latin typeface="微软雅黑" panose="020B0503020204020204" pitchFamily="34" charset="-122"/>
                <a:ea typeface="微软雅黑" panose="020B0503020204020204" pitchFamily="34" charset="-122"/>
                <a:sym typeface="+mn-ea"/>
              </a:rPr>
              <a:t>DDQN</a:t>
            </a:r>
            <a:r>
              <a:rPr lang="zh-CN" altLang="en-US" dirty="0">
                <a:latin typeface="微软雅黑" panose="020B0503020204020204" pitchFamily="34" charset="-122"/>
                <a:ea typeface="微软雅黑" panose="020B0503020204020204" pitchFamily="34" charset="-122"/>
                <a:sym typeface="+mn-ea"/>
              </a:rPr>
              <a:t>的交通信号算法</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pic>
        <p:nvPicPr>
          <p:cNvPr id="2" name="图片 1"/>
          <p:cNvPicPr>
            <a:picLocks noChangeAspect="1"/>
          </p:cNvPicPr>
          <p:nvPr/>
        </p:nvPicPr>
        <p:blipFill>
          <a:blip r:embed="rId1"/>
          <a:stretch>
            <a:fillRect/>
          </a:stretch>
        </p:blipFill>
        <p:spPr>
          <a:xfrm>
            <a:off x="566420" y="726440"/>
            <a:ext cx="5991225" cy="4343400"/>
          </a:xfrm>
          <a:prstGeom prst="rect">
            <a:avLst/>
          </a:prstGeom>
        </p:spPr>
      </p:pic>
      <p:sp>
        <p:nvSpPr>
          <p:cNvPr id="40" name="文本框 39"/>
          <p:cNvSpPr txBox="1"/>
          <p:nvPr/>
        </p:nvSpPr>
        <p:spPr>
          <a:xfrm>
            <a:off x="2006600" y="6985"/>
            <a:ext cx="3149600" cy="368300"/>
          </a:xfrm>
          <a:prstGeom prst="rect">
            <a:avLst/>
          </a:prstGeom>
          <a:noFill/>
        </p:spPr>
        <p:txBody>
          <a:bodyPr wrap="none" rtlCol="0" anchor="t">
            <a:spAutoFit/>
          </a:bodyPr>
          <a:p>
            <a:pPr algn="l"/>
            <a:r>
              <a:rPr lang="en-US" altLang="zh-CN" dirty="0">
                <a:latin typeface="微软雅黑" panose="020B0503020204020204" pitchFamily="34" charset="-122"/>
                <a:ea typeface="微软雅黑" panose="020B0503020204020204" pitchFamily="34" charset="-122"/>
                <a:sym typeface="+mn-ea"/>
              </a:rPr>
              <a:t>4.</a:t>
            </a:r>
            <a:r>
              <a:rPr lang="zh-CN" altLang="en-US" dirty="0">
                <a:latin typeface="微软雅黑" panose="020B0503020204020204" pitchFamily="34" charset="-122"/>
                <a:ea typeface="微软雅黑" panose="020B0503020204020204" pitchFamily="34" charset="-122"/>
                <a:sym typeface="+mn-ea"/>
              </a:rPr>
              <a:t>采用</a:t>
            </a:r>
            <a:r>
              <a:rPr lang="en-US" altLang="zh-CN" dirty="0">
                <a:latin typeface="微软雅黑" panose="020B0503020204020204" pitchFamily="34" charset="-122"/>
                <a:ea typeface="微软雅黑" panose="020B0503020204020204" pitchFamily="34" charset="-122"/>
                <a:sym typeface="+mn-ea"/>
              </a:rPr>
              <a:t>DDQN</a:t>
            </a:r>
            <a:r>
              <a:rPr lang="zh-CN" altLang="en-US" dirty="0">
                <a:latin typeface="微软雅黑" panose="020B0503020204020204" pitchFamily="34" charset="-122"/>
                <a:ea typeface="微软雅黑" panose="020B0503020204020204" pitchFamily="34" charset="-122"/>
                <a:sym typeface="+mn-ea"/>
              </a:rPr>
              <a:t>的交通信号算法</a:t>
            </a:r>
            <a:endParaRPr lang="zh-CN" altLang="en-US"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68679" y="1719684"/>
            <a:ext cx="2713990"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实验结果</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4"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实验</a:t>
            </a:r>
            <a:r>
              <a:rPr lang="zh-CN" altLang="en-US" dirty="0"/>
              <a:t>结果</a:t>
            </a:r>
            <a:endParaRPr lang="zh-CN" altLang="en-US" dirty="0"/>
          </a:p>
        </p:txBody>
      </p:sp>
      <p:sp>
        <p:nvSpPr>
          <p:cNvPr id="2" name="文本框 1"/>
          <p:cNvSpPr txBox="1"/>
          <p:nvPr/>
        </p:nvSpPr>
        <p:spPr>
          <a:xfrm>
            <a:off x="881380" y="906780"/>
            <a:ext cx="3336290" cy="2353310"/>
          </a:xfrm>
          <a:prstGeom prst="rect">
            <a:avLst/>
          </a:prstGeom>
          <a:noFill/>
        </p:spPr>
        <p:txBody>
          <a:bodyPr wrap="square" rtlCol="0" anchor="t">
            <a:spAutoFit/>
          </a:bodyPr>
          <a:p>
            <a:pPr eaLnBrk="1" latinLnBrk="0" hangingPunct="1">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本次实验研究地点澳大利亚综合多式联运生态系统测试平台中的一个孤立交叉口，在交叉口内设置摄像头用于实时收集交通数据。并利用仿真软件</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vissm</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进行建模，将上述模型命名为</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ivpl</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。将采用SCATS方法作为信号灯配时方法的模型命名为</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favpl</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p:cNvPicPr>
            <a:picLocks noChangeAspect="1"/>
          </p:cNvPicPr>
          <p:nvPr>
            <p:custDataLst>
              <p:tags r:id="rId1"/>
            </p:custDataLst>
          </p:nvPr>
        </p:nvPicPr>
        <p:blipFill>
          <a:blip r:embed="rId2"/>
          <a:stretch>
            <a:fillRect/>
          </a:stretch>
        </p:blipFill>
        <p:spPr>
          <a:xfrm>
            <a:off x="4796790" y="771525"/>
            <a:ext cx="3636645" cy="3223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实验</a:t>
            </a:r>
            <a:r>
              <a:rPr lang="zh-CN" altLang="en-US" dirty="0"/>
              <a:t>结果</a:t>
            </a:r>
            <a:endParaRPr lang="zh-CN" altLang="en-US" dirty="0"/>
          </a:p>
        </p:txBody>
      </p:sp>
      <p:sp>
        <p:nvSpPr>
          <p:cNvPr id="3" name="文本框 2"/>
          <p:cNvSpPr txBox="1"/>
          <p:nvPr/>
        </p:nvSpPr>
        <p:spPr>
          <a:xfrm>
            <a:off x="305435" y="687705"/>
            <a:ext cx="3205480" cy="737235"/>
          </a:xfrm>
          <a:prstGeom prst="rect">
            <a:avLst/>
          </a:prstGeom>
          <a:noFill/>
        </p:spPr>
        <p:txBody>
          <a:bodyPr wrap="none" rtlCol="0" anchor="t">
            <a:spAutoFit/>
          </a:bodyPr>
          <a:p>
            <a:pPr eaLnBrk="1" latinLnBrk="0" hangingPunct="1">
              <a:lnSpc>
                <a:spcPct val="150000"/>
              </a:lnSpc>
            </a:pPr>
            <a:r>
              <a:rPr lang="zh-CN" altLang="en-US" sz="1400">
                <a:latin typeface="Cambria Math" panose="02040503050406030204" charset="0"/>
                <a:ea typeface="微软雅黑" panose="020B0503020204020204" pitchFamily="34" charset="-122"/>
                <a:cs typeface="Cambria Math" panose="02040503050406030204" charset="0"/>
                <a:sym typeface="+mn-ea"/>
              </a:rPr>
              <a:t>模型将在三种情况下进行测试和</a:t>
            </a:r>
            <a:r>
              <a:rPr lang="zh-CN" altLang="en-US" sz="1400">
                <a:latin typeface="Cambria Math" panose="02040503050406030204" charset="0"/>
                <a:ea typeface="微软雅黑" panose="020B0503020204020204" pitchFamily="34" charset="-122"/>
                <a:cs typeface="Cambria Math" panose="02040503050406030204" charset="0"/>
                <a:sym typeface="+mn-ea"/>
              </a:rPr>
              <a:t>评估：</a:t>
            </a:r>
            <a:endParaRPr lang="zh-CN" altLang="en-US" sz="1400">
              <a:latin typeface="Cambria Math" panose="02040503050406030204" charset="0"/>
              <a:ea typeface="微软雅黑" panose="020B0503020204020204" pitchFamily="34" charset="-122"/>
              <a:cs typeface="Cambria Math" panose="02040503050406030204" charset="0"/>
              <a:sym typeface="+mn-ea"/>
            </a:endParaRPr>
          </a:p>
          <a:p>
            <a:pPr eaLnBrk="1" latinLnBrk="0" hangingPunct="1">
              <a:lnSpc>
                <a:spcPct val="150000"/>
              </a:lnSpc>
            </a:pPr>
            <a:endParaRPr lang="zh-CN" altLang="en-US" sz="1400">
              <a:latin typeface="Cambria Math" panose="02040503050406030204" charset="0"/>
              <a:ea typeface="微软雅黑" panose="020B0503020204020204" pitchFamily="34" charset="-122"/>
              <a:cs typeface="Cambria Math" panose="02040503050406030204" charset="0"/>
              <a:sym typeface="+mn-ea"/>
            </a:endParaRPr>
          </a:p>
        </p:txBody>
      </p:sp>
      <p:graphicFrame>
        <p:nvGraphicFramePr>
          <p:cNvPr id="6" name="表格 5"/>
          <p:cNvGraphicFramePr/>
          <p:nvPr>
            <p:custDataLst>
              <p:tags r:id="rId1"/>
            </p:custDataLst>
          </p:nvPr>
        </p:nvGraphicFramePr>
        <p:xfrm>
          <a:off x="485140" y="1143000"/>
          <a:ext cx="6398895" cy="2080895"/>
        </p:xfrm>
        <a:graphic>
          <a:graphicData uri="http://schemas.openxmlformats.org/drawingml/2006/table">
            <a:tbl>
              <a:tblPr firstRow="1" bandRow="1">
                <a:tableStyleId>{5C22544A-7EE6-4342-B048-85BDC9FD1C3A}</a:tableStyleId>
              </a:tblPr>
              <a:tblGrid>
                <a:gridCol w="748665"/>
                <a:gridCol w="2976880"/>
                <a:gridCol w="2673350"/>
              </a:tblGrid>
              <a:tr h="313055">
                <a:tc>
                  <a:txBody>
                    <a:bodyPr/>
                    <a:p>
                      <a:pPr algn="ctr">
                        <a:buNone/>
                      </a:pPr>
                      <a:r>
                        <a:rPr lang="zh-CN" altLang="en-US" sz="1400"/>
                        <a:t>场景</a:t>
                      </a:r>
                      <a:endParaRPr lang="zh-CN" altLang="en-US" sz="1400"/>
                    </a:p>
                  </a:txBody>
                  <a:tcPr/>
                </a:tc>
                <a:tc>
                  <a:txBody>
                    <a:bodyPr/>
                    <a:p>
                      <a:pPr algn="ctr">
                        <a:buNone/>
                      </a:pPr>
                      <a:r>
                        <a:rPr lang="zh-CN" altLang="en-US" sz="1400"/>
                        <a:t>车辆需求</a:t>
                      </a:r>
                      <a:endParaRPr lang="zh-CN" altLang="en-US" sz="1400"/>
                    </a:p>
                  </a:txBody>
                  <a:tcPr/>
                </a:tc>
                <a:tc>
                  <a:txBody>
                    <a:bodyPr/>
                    <a:p>
                      <a:pPr algn="ctr">
                        <a:buNone/>
                      </a:pPr>
                      <a:r>
                        <a:rPr lang="zh-CN" altLang="en-US" sz="1400"/>
                        <a:t>行人需求</a:t>
                      </a:r>
                      <a:endParaRPr lang="zh-CN" altLang="en-US" sz="1400"/>
                    </a:p>
                  </a:txBody>
                  <a:tcPr/>
                </a:tc>
              </a:tr>
              <a:tr h="381000">
                <a:tc>
                  <a:txBody>
                    <a:bodyPr/>
                    <a:p>
                      <a:pPr algn="ctr">
                        <a:buNone/>
                      </a:pPr>
                      <a:r>
                        <a:rPr lang="en-US" altLang="zh-CN"/>
                        <a:t>1</a:t>
                      </a:r>
                      <a:endParaRPr lang="en-US" altLang="zh-CN"/>
                    </a:p>
                  </a:txBody>
                  <a:tcPr/>
                </a:tc>
                <a:tc>
                  <a:txBody>
                    <a:bodyPr/>
                    <a:p>
                      <a:pPr algn="ctr">
                        <a:buNone/>
                      </a:pPr>
                      <a:r>
                        <a:rPr lang="zh-CN" altLang="en-US" sz="1400"/>
                        <a:t>高峰时期，大量右转车辆，南北方向为主干道，东西方向为</a:t>
                      </a:r>
                      <a:r>
                        <a:rPr lang="zh-CN" altLang="en-US" sz="1400"/>
                        <a:t>次干道</a:t>
                      </a:r>
                      <a:endParaRPr lang="zh-CN" altLang="en-US" sz="1400"/>
                    </a:p>
                  </a:txBody>
                  <a:tcPr/>
                </a:tc>
                <a:tc>
                  <a:txBody>
                    <a:bodyPr/>
                    <a:p>
                      <a:pPr algn="ctr">
                        <a:buNone/>
                      </a:pPr>
                      <a:r>
                        <a:rPr lang="zh-CN" altLang="en-US" sz="1400"/>
                        <a:t>无</a:t>
                      </a:r>
                      <a:endParaRPr lang="zh-CN" altLang="en-US" sz="1400"/>
                    </a:p>
                  </a:txBody>
                  <a:tcPr/>
                </a:tc>
              </a:tr>
              <a:tr h="518160">
                <a:tc>
                  <a:txBody>
                    <a:bodyPr/>
                    <a:p>
                      <a:pPr algn="ctr">
                        <a:buNone/>
                      </a:pPr>
                      <a:r>
                        <a:rPr lang="en-US" altLang="zh-CN"/>
                        <a:t>2</a:t>
                      </a:r>
                      <a:endParaRPr lang="en-US" altLang="zh-CN"/>
                    </a:p>
                  </a:txBody>
                  <a:tcPr/>
                </a:tc>
                <a:tc>
                  <a:txBody>
                    <a:bodyPr/>
                    <a:p>
                      <a:pPr algn="ctr">
                        <a:lnSpc>
                          <a:spcPct val="110000"/>
                        </a:lnSpc>
                        <a:buNone/>
                      </a:pPr>
                      <a:r>
                        <a:rPr lang="zh-CN" altLang="en-US" sz="1400"/>
                        <a:t>中高峰时期</a:t>
                      </a:r>
                      <a:endParaRPr lang="zh-CN" altLang="en-US" sz="1400"/>
                    </a:p>
                  </a:txBody>
                  <a:tcPr/>
                </a:tc>
                <a:tc>
                  <a:txBody>
                    <a:bodyPr/>
                    <a:p>
                      <a:pPr algn="ctr">
                        <a:buNone/>
                      </a:pPr>
                      <a:r>
                        <a:rPr lang="zh-CN" altLang="en-US" sz="1400"/>
                        <a:t>高峰时期，南北方向需求多于东西方向</a:t>
                      </a:r>
                      <a:endParaRPr lang="zh-CN" altLang="en-US" sz="1400"/>
                    </a:p>
                  </a:txBody>
                  <a:tcPr/>
                </a:tc>
              </a:tr>
              <a:tr h="381000">
                <a:tc>
                  <a:txBody>
                    <a:bodyPr/>
                    <a:p>
                      <a:pPr algn="ctr">
                        <a:buNone/>
                      </a:pPr>
                      <a:r>
                        <a:rPr lang="en-US" altLang="zh-CN"/>
                        <a:t>3</a:t>
                      </a:r>
                      <a:endParaRPr lang="en-US" altLang="zh-CN"/>
                    </a:p>
                  </a:txBody>
                  <a:tcPr/>
                </a:tc>
                <a:tc>
                  <a:txBody>
                    <a:bodyPr/>
                    <a:p>
                      <a:pPr algn="ctr">
                        <a:buNone/>
                      </a:pPr>
                      <a:r>
                        <a:rPr lang="zh-CN" altLang="en-US" sz="1400"/>
                        <a:t>车辆过饱和，</a:t>
                      </a:r>
                      <a:r>
                        <a:rPr lang="zh-CN" altLang="en-US" sz="1400">
                          <a:sym typeface="+mn-ea"/>
                        </a:rPr>
                        <a:t>南北方向为主干道，东西方向为次干道</a:t>
                      </a:r>
                      <a:endParaRPr lang="zh-CN" altLang="en-US" sz="1400">
                        <a:sym typeface="+mn-ea"/>
                      </a:endParaRPr>
                    </a:p>
                  </a:txBody>
                  <a:tcPr/>
                </a:tc>
                <a:tc>
                  <a:txBody>
                    <a:bodyPr/>
                    <a:p>
                      <a:pPr algn="ctr">
                        <a:buNone/>
                      </a:pPr>
                      <a:r>
                        <a:rPr lang="zh-CN" altLang="en-US" sz="1400"/>
                        <a:t>高峰时期，南北和东西方向需求相同，仅限前 30 分钟 – 最后 30 分钟无行人</a:t>
                      </a:r>
                      <a:endParaRPr lang="zh-CN" altLang="en-US" sz="1400"/>
                    </a:p>
                  </a:txBody>
                  <a:tcPr/>
                </a:tc>
              </a:tr>
            </a:tbl>
          </a:graphicData>
        </a:graphic>
      </p:graphicFrame>
      <p:sp>
        <p:nvSpPr>
          <p:cNvPr id="7" name="文本框 6"/>
          <p:cNvSpPr txBox="1"/>
          <p:nvPr/>
        </p:nvSpPr>
        <p:spPr>
          <a:xfrm>
            <a:off x="431165" y="3386455"/>
            <a:ext cx="5265420" cy="306705"/>
          </a:xfrm>
          <a:prstGeom prst="rect">
            <a:avLst/>
          </a:prstGeom>
          <a:noFill/>
        </p:spPr>
        <p:txBody>
          <a:bodyPr wrap="square" rtlCol="0" anchor="t">
            <a:spAutoFit/>
          </a:bodyPr>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基于不同的性能度量 （PM</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），结果以三种方式呈现</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396240" y="3726815"/>
            <a:ext cx="7918450" cy="1060450"/>
          </a:xfrm>
          <a:prstGeom prst="rect">
            <a:avLst/>
          </a:prstGeom>
          <a:noFill/>
        </p:spPr>
        <p:txBody>
          <a:bodyPr wrap="square" rtlCol="0" anchor="t">
            <a:spAutoFit/>
          </a:bodyPr>
          <a:p>
            <a:pPr eaLnBrk="1" latinLnBrk="0" hangingPunct="1">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模型表现（PMs：车辆平均行驶时间、车辆平均排队长度和行人平均步行时间）</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模型性能（PMs：车辆总延误，行人总延误，</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延误车辆和行人</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数量）</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模型策略分析(PMs：</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RL动作和交通信号</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相位的选择频率）</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实验</a:t>
            </a:r>
            <a:r>
              <a:rPr lang="zh-CN" altLang="en-US" dirty="0"/>
              <a:t>结果</a:t>
            </a:r>
            <a:endParaRPr lang="zh-CN" altLang="en-US" dirty="0"/>
          </a:p>
        </p:txBody>
      </p:sp>
      <p:pic>
        <p:nvPicPr>
          <p:cNvPr id="5" name="图片 4"/>
          <p:cNvPicPr>
            <a:picLocks noChangeAspect="1"/>
          </p:cNvPicPr>
          <p:nvPr/>
        </p:nvPicPr>
        <p:blipFill>
          <a:blip r:embed="rId1"/>
          <a:stretch>
            <a:fillRect/>
          </a:stretch>
        </p:blipFill>
        <p:spPr>
          <a:xfrm>
            <a:off x="476885" y="771525"/>
            <a:ext cx="4025265" cy="842010"/>
          </a:xfrm>
          <a:prstGeom prst="rect">
            <a:avLst/>
          </a:prstGeom>
        </p:spPr>
      </p:pic>
      <p:pic>
        <p:nvPicPr>
          <p:cNvPr id="6" name="图片 5"/>
          <p:cNvPicPr>
            <a:picLocks noChangeAspect="1"/>
          </p:cNvPicPr>
          <p:nvPr/>
        </p:nvPicPr>
        <p:blipFill>
          <a:blip r:embed="rId2"/>
          <a:stretch>
            <a:fillRect/>
          </a:stretch>
        </p:blipFill>
        <p:spPr>
          <a:xfrm>
            <a:off x="4751705" y="805180"/>
            <a:ext cx="4281170" cy="808355"/>
          </a:xfrm>
          <a:prstGeom prst="rect">
            <a:avLst/>
          </a:prstGeom>
        </p:spPr>
      </p:pic>
      <p:pic>
        <p:nvPicPr>
          <p:cNvPr id="9" name="图片 8"/>
          <p:cNvPicPr>
            <a:picLocks noChangeAspect="1"/>
          </p:cNvPicPr>
          <p:nvPr/>
        </p:nvPicPr>
        <p:blipFill>
          <a:blip r:embed="rId3"/>
          <a:stretch>
            <a:fillRect/>
          </a:stretch>
        </p:blipFill>
        <p:spPr>
          <a:xfrm>
            <a:off x="4662170" y="1941830"/>
            <a:ext cx="4542155" cy="901700"/>
          </a:xfrm>
          <a:prstGeom prst="rect">
            <a:avLst/>
          </a:prstGeom>
        </p:spPr>
      </p:pic>
      <p:pic>
        <p:nvPicPr>
          <p:cNvPr id="10" name="图片 9"/>
          <p:cNvPicPr>
            <a:picLocks noChangeAspect="1"/>
          </p:cNvPicPr>
          <p:nvPr/>
        </p:nvPicPr>
        <p:blipFill>
          <a:blip r:embed="rId4"/>
          <a:stretch>
            <a:fillRect/>
          </a:stretch>
        </p:blipFill>
        <p:spPr>
          <a:xfrm>
            <a:off x="353695" y="1941830"/>
            <a:ext cx="4271645" cy="886460"/>
          </a:xfrm>
          <a:prstGeom prst="rect">
            <a:avLst/>
          </a:prstGeom>
        </p:spPr>
      </p:pic>
      <p:pic>
        <p:nvPicPr>
          <p:cNvPr id="14" name="图片 13"/>
          <p:cNvPicPr>
            <a:picLocks noChangeAspect="1"/>
          </p:cNvPicPr>
          <p:nvPr/>
        </p:nvPicPr>
        <p:blipFill>
          <a:blip r:embed="rId5"/>
          <a:stretch>
            <a:fillRect/>
          </a:stretch>
        </p:blipFill>
        <p:spPr>
          <a:xfrm>
            <a:off x="836930" y="3111500"/>
            <a:ext cx="7607935" cy="15919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实验结果</a:t>
            </a:r>
            <a:endParaRPr lang="zh-CN" altLang="en-US" dirty="0"/>
          </a:p>
        </p:txBody>
      </p:sp>
      <p:pic>
        <p:nvPicPr>
          <p:cNvPr id="48" name="图片 4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p:cNvSpPr txBox="1"/>
          <p:nvPr/>
        </p:nvSpPr>
        <p:spPr>
          <a:xfrm>
            <a:off x="746760" y="951865"/>
            <a:ext cx="7727950" cy="2676525"/>
          </a:xfrm>
          <a:prstGeom prst="rect">
            <a:avLst/>
          </a:prstGeom>
          <a:noFill/>
        </p:spPr>
        <p:txBody>
          <a:bodyPr wrap="square" rtlCol="0" anchor="t">
            <a:spAutoFit/>
          </a:bodyPr>
          <a:p>
            <a:pPr eaLnBrk="1" latinLnBrk="0" hangingPunct="1">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结果显示，在没有行人的情况下，IVPL在车辆行驶时间方面比FAVPL高出9%以上。在有行人的情况下，IVPL相比</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favpl</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减少了近5%的总用户延迟。IVPL以将总体出行时间提高1%为代价，将行人的出行时间</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减少了13 %以上。</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在具有车辆的过饱和情况下，IVPL 改善了总体延误 1.5%以上。</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且</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结果表明，未考虑行人的</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RL模型无法</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做出最优策略。</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文献中提出的模型不仅改善了考虑使用十字路口的车辆和行人的总系统行驶时间，而且</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eaLnBrk="1" latinLnBrk="0" hangingPunct="1">
              <a:lnSpc>
                <a:spcPct val="150000"/>
              </a:lnSpc>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因为它可以捕获行人延误并避免对他们施加过多不必要</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的延误，减少了行人乱穿马路的概率，从而减少绿灯期间的交通</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拥堵和潜在的安全隐患。</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68679" y="1719684"/>
            <a:ext cx="2680970"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总结与</a:t>
            </a:r>
            <a:r>
              <a:rPr lang="zh-CN" altLang="en-US" sz="3600" b="1" dirty="0">
                <a:solidFill>
                  <a:schemeClr val="accent1"/>
                </a:solidFill>
                <a:latin typeface="微软雅黑" panose="020B0503020204020204" pitchFamily="34" charset="-122"/>
                <a:ea typeface="微软雅黑" panose="020B0503020204020204" pitchFamily="34" charset="-122"/>
              </a:rPr>
              <a:t>思考</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4"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直接连接符 19"/>
          <p:cNvSpPr>
            <a:spLocks noChangeShapeType="1"/>
          </p:cNvSpPr>
          <p:nvPr/>
        </p:nvSpPr>
        <p:spPr bwMode="auto">
          <a:xfrm>
            <a:off x="0" y="1131888"/>
            <a:ext cx="4662488" cy="0"/>
          </a:xfrm>
          <a:prstGeom prst="line">
            <a:avLst/>
          </a:prstGeom>
          <a:noFill/>
          <a:ln w="38100" cap="flat" cmpd="sng">
            <a:solidFill>
              <a:schemeClr val="accent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2545" name="矩形 25"/>
          <p:cNvSpPr>
            <a:spLocks noChangeArrowheads="1"/>
          </p:cNvSpPr>
          <p:nvPr/>
        </p:nvSpPr>
        <p:spPr bwMode="auto">
          <a:xfrm>
            <a:off x="4366895" y="1358265"/>
            <a:ext cx="641985"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200" b="1" dirty="0">
                <a:solidFill>
                  <a:schemeClr val="bg1"/>
                </a:solidFill>
                <a:latin typeface="微软雅黑" panose="020B0503020204020204" pitchFamily="34" charset="-122"/>
                <a:sym typeface="微软雅黑" panose="020B0503020204020204" pitchFamily="34" charset="-122"/>
              </a:rPr>
              <a:t>输入标</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49" name="矩形 34"/>
          <p:cNvSpPr>
            <a:spLocks noChangeArrowheads="1"/>
          </p:cNvSpPr>
          <p:nvPr/>
        </p:nvSpPr>
        <p:spPr bwMode="auto">
          <a:xfrm>
            <a:off x="4287520" y="2615565"/>
            <a:ext cx="80010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200" b="1" dirty="0">
                <a:solidFill>
                  <a:schemeClr val="bg1"/>
                </a:solidFill>
                <a:latin typeface="微软雅黑" panose="020B0503020204020204" pitchFamily="34" charset="-122"/>
                <a:sym typeface="微软雅黑" panose="020B0503020204020204" pitchFamily="34" charset="-122"/>
              </a:rPr>
              <a:t>输入标题</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9" name="文本占位符 2"/>
          <p:cNvSpPr>
            <a:spLocks noGrp="1"/>
          </p:cNvSpPr>
          <p:nvPr>
            <p:ph type="body" sz="quarter" idx="12"/>
          </p:nvPr>
        </p:nvSpPr>
        <p:spPr>
          <a:xfrm>
            <a:off x="395698" y="50533"/>
            <a:ext cx="3690794" cy="461536"/>
          </a:xfrm>
        </p:spPr>
        <p:txBody>
          <a:bodyPr/>
          <a:lstStyle/>
          <a:p>
            <a:r>
              <a:rPr lang="en-US" altLang="zh-CN" dirty="0"/>
              <a:t>5.</a:t>
            </a:r>
            <a:r>
              <a:rPr lang="zh-CN" altLang="en-US" dirty="0"/>
              <a:t>总结</a:t>
            </a:r>
            <a:endParaRPr lang="zh-CN" altLang="en-US" dirty="0"/>
          </a:p>
        </p:txBody>
      </p:sp>
      <p:sp>
        <p:nvSpPr>
          <p:cNvPr id="7" name="文本框 6"/>
          <p:cNvSpPr txBox="1"/>
          <p:nvPr/>
        </p:nvSpPr>
        <p:spPr>
          <a:xfrm>
            <a:off x="656590" y="2395220"/>
            <a:ext cx="7255510" cy="968375"/>
          </a:xfrm>
          <a:prstGeom prst="rect">
            <a:avLst/>
          </a:prstGeom>
          <a:noFill/>
        </p:spPr>
        <p:txBody>
          <a:bodyPr wrap="square" rtlCol="0" anchor="t">
            <a:spAutoFit/>
          </a:bodyPr>
          <a:p>
            <a:pPr eaLnBrk="1" latinLnBrk="0" hangingPunct="1">
              <a:lnSpc>
                <a:spcPct val="150000"/>
              </a:lnSpc>
            </a:pPr>
            <a:r>
              <a:rPr lang="en-US" sz="1400" dirty="0">
                <a:latin typeface="+mj-ea"/>
                <a:ea typeface="+mj-ea"/>
                <a:cs typeface="+mj-ea"/>
              </a:rPr>
              <a:t>2</a:t>
            </a:r>
            <a:r>
              <a:rPr sz="1400" dirty="0">
                <a:latin typeface="+mj-ea"/>
                <a:ea typeface="+mj-ea"/>
                <a:cs typeface="+mj-ea"/>
              </a:rPr>
              <a:t>设计了交通信号控制策略，以便在</a:t>
            </a:r>
            <a:r>
              <a:rPr lang="zh-CN" sz="1400" dirty="0">
                <a:latin typeface="+mj-ea"/>
                <a:ea typeface="+mj-ea"/>
                <a:cs typeface="+mj-ea"/>
              </a:rPr>
              <a:t>无行人或有行人的</a:t>
            </a:r>
            <a:r>
              <a:rPr sz="1400" dirty="0">
                <a:latin typeface="+mj-ea"/>
                <a:ea typeface="+mj-ea"/>
                <a:cs typeface="+mj-ea"/>
              </a:rPr>
              <a:t>情况下执行。然后使用深度强化学习来找到最佳车辆</a:t>
            </a:r>
            <a:r>
              <a:rPr lang="zh-CN" sz="1400" dirty="0">
                <a:latin typeface="+mj-ea"/>
                <a:ea typeface="+mj-ea"/>
                <a:cs typeface="+mj-ea"/>
              </a:rPr>
              <a:t>和</a:t>
            </a:r>
            <a:r>
              <a:rPr sz="1400" dirty="0">
                <a:latin typeface="+mj-ea"/>
                <a:ea typeface="+mj-ea"/>
                <a:cs typeface="+mj-ea"/>
              </a:rPr>
              <a:t>行人相位的信号</a:t>
            </a:r>
            <a:r>
              <a:rPr lang="zh-CN" sz="1400" dirty="0">
                <a:latin typeface="+mj-ea"/>
                <a:ea typeface="+mj-ea"/>
                <a:cs typeface="+mj-ea"/>
              </a:rPr>
              <a:t>配时</a:t>
            </a:r>
            <a:r>
              <a:rPr sz="1400" dirty="0">
                <a:latin typeface="+mj-ea"/>
                <a:ea typeface="+mj-ea"/>
                <a:cs typeface="+mj-ea"/>
              </a:rPr>
              <a:t>。</a:t>
            </a:r>
            <a:r>
              <a:rPr lang="en-US" altLang="zh-CN" sz="1000" dirty="0">
                <a:latin typeface="Cambria Math" panose="02040503050406030204" charset="0"/>
                <a:ea typeface="微软雅黑" panose="020B0503020204020204" pitchFamily="34" charset="-122"/>
                <a:cs typeface="Cambria Math" panose="02040503050406030204" charset="0"/>
              </a:rPr>
              <a:t>。</a:t>
            </a:r>
            <a:endParaRPr lang="en-US" altLang="zh-CN" sz="1000" dirty="0">
              <a:latin typeface="Cambria Math" panose="02040503050406030204" charset="0"/>
              <a:ea typeface="微软雅黑" panose="020B0503020204020204" pitchFamily="34" charset="-122"/>
              <a:cs typeface="Cambria Math" panose="02040503050406030204" charset="0"/>
            </a:endParaRPr>
          </a:p>
          <a:p>
            <a:pPr eaLnBrk="1" latinLnBrk="0" hangingPunct="1">
              <a:lnSpc>
                <a:spcPct val="150000"/>
              </a:lnSpc>
            </a:pPr>
            <a:endParaRPr lang="en-US" altLang="zh-CN" sz="1000" dirty="0">
              <a:latin typeface="Cambria Math" panose="02040503050406030204" charset="0"/>
              <a:ea typeface="微软雅黑" panose="020B0503020204020204" pitchFamily="34" charset="-122"/>
              <a:cs typeface="Cambria Math" panose="02040503050406030204" charset="0"/>
            </a:endParaRPr>
          </a:p>
        </p:txBody>
      </p:sp>
      <p:sp>
        <p:nvSpPr>
          <p:cNvPr id="8" name="文本框 7"/>
          <p:cNvSpPr txBox="1"/>
          <p:nvPr/>
        </p:nvSpPr>
        <p:spPr>
          <a:xfrm>
            <a:off x="611505" y="1450340"/>
            <a:ext cx="7856855" cy="737235"/>
          </a:xfrm>
          <a:prstGeom prst="rect">
            <a:avLst/>
          </a:prstGeom>
          <a:noFill/>
        </p:spPr>
        <p:txBody>
          <a:bodyPr wrap="square" rtlCol="0" anchor="t">
            <a:spAutoFit/>
          </a:bodyPr>
          <a:p>
            <a:pPr eaLnBrk="1" latinLnBrk="0" hangingPunct="1">
              <a:lnSpc>
                <a:spcPct val="150000"/>
              </a:lnSpc>
            </a:pPr>
            <a:r>
              <a:rPr lang="en-US" altLang="zh-CN" sz="1400" dirty="0">
                <a:latin typeface="+mj-ea"/>
                <a:ea typeface="+mj-ea"/>
                <a:cs typeface="+mj-ea"/>
              </a:rPr>
              <a:t>1.</a:t>
            </a:r>
            <a:r>
              <a:rPr lang="zh-CN" sz="1400" dirty="0">
                <a:latin typeface="+mj-ea"/>
                <a:ea typeface="+mj-ea"/>
                <a:cs typeface="+mj-ea"/>
              </a:rPr>
              <a:t>全面</a:t>
            </a:r>
            <a:r>
              <a:rPr sz="1400" dirty="0">
                <a:latin typeface="+mj-ea"/>
                <a:ea typeface="+mj-ea"/>
                <a:cs typeface="+mj-ea"/>
              </a:rPr>
              <a:t>考虑道路使用者之间的相互作用，</a:t>
            </a:r>
            <a:r>
              <a:rPr lang="zh-CN" sz="1400" dirty="0">
                <a:latin typeface="+mj-ea"/>
                <a:ea typeface="+mj-ea"/>
                <a:cs typeface="+mj-ea"/>
              </a:rPr>
              <a:t>加入了跨箱区域和剩余列队的</a:t>
            </a:r>
            <a:r>
              <a:rPr sz="1400" dirty="0">
                <a:latin typeface="+mj-ea"/>
                <a:ea typeface="+mj-ea"/>
                <a:cs typeface="+mj-ea"/>
              </a:rPr>
              <a:t>额外延迟。在模式规范和奖励功能中，帮助</a:t>
            </a:r>
            <a:r>
              <a:rPr lang="zh-CN" sz="1400" dirty="0">
                <a:latin typeface="+mj-ea"/>
                <a:ea typeface="+mj-ea"/>
                <a:cs typeface="+mj-ea"/>
              </a:rPr>
              <a:t>智能体</a:t>
            </a:r>
            <a:r>
              <a:rPr sz="1400" dirty="0">
                <a:latin typeface="+mj-ea"/>
                <a:ea typeface="+mj-ea"/>
                <a:cs typeface="+mj-ea"/>
              </a:rPr>
              <a:t>在混合流</a:t>
            </a:r>
            <a:r>
              <a:rPr lang="zh-CN" sz="1400" dirty="0">
                <a:latin typeface="+mj-ea"/>
                <a:ea typeface="+mj-ea"/>
                <a:cs typeface="+mj-ea"/>
              </a:rPr>
              <a:t>环境</a:t>
            </a:r>
            <a:r>
              <a:rPr sz="1400" dirty="0">
                <a:latin typeface="+mj-ea"/>
                <a:ea typeface="+mj-ea"/>
                <a:cs typeface="+mj-ea"/>
              </a:rPr>
              <a:t>中更高效地运行。</a:t>
            </a:r>
            <a:endParaRPr sz="1400" dirty="0">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2253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968842" y="1306438"/>
            <a:ext cx="2414270"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第一部分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a:t>
            </a:r>
            <a:r>
              <a:rPr lang="zh-CN" altLang="en-US" sz="3600" b="1" dirty="0">
                <a:solidFill>
                  <a:schemeClr val="accent1"/>
                </a:solidFill>
                <a:latin typeface="微软雅黑" panose="020B0503020204020204" pitchFamily="34" charset="-122"/>
                <a:ea typeface="微软雅黑" panose="020B0503020204020204" pitchFamily="34" charset="-122"/>
              </a:rPr>
              <a:t>背景</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4"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9" name="直接连接符 19"/>
          <p:cNvSpPr>
            <a:spLocks noChangeShapeType="1"/>
          </p:cNvSpPr>
          <p:nvPr/>
        </p:nvSpPr>
        <p:spPr bwMode="auto">
          <a:xfrm>
            <a:off x="0" y="1131888"/>
            <a:ext cx="4662488" cy="0"/>
          </a:xfrm>
          <a:prstGeom prst="line">
            <a:avLst/>
          </a:prstGeom>
          <a:noFill/>
          <a:ln w="38100" cap="flat" cmpd="sng">
            <a:solidFill>
              <a:schemeClr val="accent1"/>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22545" name="矩形 25"/>
          <p:cNvSpPr>
            <a:spLocks noChangeArrowheads="1"/>
          </p:cNvSpPr>
          <p:nvPr/>
        </p:nvSpPr>
        <p:spPr bwMode="auto">
          <a:xfrm>
            <a:off x="4366895" y="1358265"/>
            <a:ext cx="641985"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200" b="1" dirty="0">
                <a:solidFill>
                  <a:schemeClr val="bg1"/>
                </a:solidFill>
                <a:latin typeface="微软雅黑" panose="020B0503020204020204" pitchFamily="34" charset="-122"/>
                <a:sym typeface="微软雅黑" panose="020B0503020204020204" pitchFamily="34" charset="-122"/>
              </a:rPr>
              <a:t>输入标</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549" name="矩形 34"/>
          <p:cNvSpPr>
            <a:spLocks noChangeArrowheads="1"/>
          </p:cNvSpPr>
          <p:nvPr/>
        </p:nvSpPr>
        <p:spPr bwMode="auto">
          <a:xfrm>
            <a:off x="4287520" y="2882265"/>
            <a:ext cx="800100" cy="276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1200" b="1" dirty="0">
                <a:solidFill>
                  <a:schemeClr val="bg1"/>
                </a:solidFill>
                <a:latin typeface="微软雅黑" panose="020B0503020204020204" pitchFamily="34" charset="-122"/>
                <a:sym typeface="微软雅黑" panose="020B0503020204020204" pitchFamily="34" charset="-122"/>
              </a:rPr>
              <a:t>输入标题</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9" name="文本占位符 2"/>
          <p:cNvSpPr>
            <a:spLocks noGrp="1"/>
          </p:cNvSpPr>
          <p:nvPr>
            <p:ph type="body" sz="quarter" idx="12"/>
          </p:nvPr>
        </p:nvSpPr>
        <p:spPr>
          <a:xfrm>
            <a:off x="395698" y="50533"/>
            <a:ext cx="3690794" cy="461536"/>
          </a:xfrm>
        </p:spPr>
        <p:txBody>
          <a:bodyPr/>
          <a:lstStyle/>
          <a:p>
            <a:r>
              <a:rPr lang="en-US" altLang="zh-CN" dirty="0"/>
              <a:t>5.</a:t>
            </a:r>
            <a:r>
              <a:rPr lang="zh-CN" altLang="en-US" dirty="0"/>
              <a:t>思考</a:t>
            </a:r>
            <a:endParaRPr lang="zh-CN" altLang="en-US" dirty="0"/>
          </a:p>
        </p:txBody>
      </p:sp>
      <p:sp>
        <p:nvSpPr>
          <p:cNvPr id="7" name="文本框 6"/>
          <p:cNvSpPr txBox="1"/>
          <p:nvPr/>
        </p:nvSpPr>
        <p:spPr>
          <a:xfrm>
            <a:off x="611505" y="2715895"/>
            <a:ext cx="7255510" cy="968375"/>
          </a:xfrm>
          <a:prstGeom prst="rect">
            <a:avLst/>
          </a:prstGeom>
          <a:noFill/>
        </p:spPr>
        <p:txBody>
          <a:bodyPr wrap="square" rtlCol="0" anchor="t">
            <a:spAutoFit/>
          </a:bodyPr>
          <a:p>
            <a:pPr eaLnBrk="1" latinLnBrk="0" hangingPunct="1">
              <a:lnSpc>
                <a:spcPct val="150000"/>
              </a:lnSpc>
            </a:pPr>
            <a:r>
              <a:rPr lang="en-US" sz="1400" dirty="0">
                <a:latin typeface="+mj-ea"/>
                <a:ea typeface="+mj-ea"/>
                <a:cs typeface="+mj-ea"/>
              </a:rPr>
              <a:t>2</a:t>
            </a:r>
            <a:r>
              <a:rPr lang="zh-CN" altLang="en-US" sz="1400" dirty="0">
                <a:latin typeface="+mj-ea"/>
                <a:ea typeface="+mj-ea"/>
                <a:cs typeface="+mj-ea"/>
              </a:rPr>
              <a:t>可以在此基础上加入其他交通方式对信号灯的影响，例如非机动车、公交车（</a:t>
            </a:r>
            <a:r>
              <a:rPr lang="zh-CN" altLang="en-US" sz="1400" dirty="0">
                <a:latin typeface="+mj-ea"/>
                <a:ea typeface="+mj-ea"/>
                <a:cs typeface="+mj-ea"/>
              </a:rPr>
              <a:t>权重）、有轨电车等。</a:t>
            </a:r>
            <a:endParaRPr lang="en-US" altLang="zh-CN" sz="1000" dirty="0">
              <a:latin typeface="Cambria Math" panose="02040503050406030204" charset="0"/>
              <a:ea typeface="微软雅黑" panose="020B0503020204020204" pitchFamily="34" charset="-122"/>
              <a:cs typeface="Cambria Math" panose="02040503050406030204" charset="0"/>
            </a:endParaRPr>
          </a:p>
          <a:p>
            <a:pPr eaLnBrk="1" latinLnBrk="0" hangingPunct="1">
              <a:lnSpc>
                <a:spcPct val="150000"/>
              </a:lnSpc>
            </a:pPr>
            <a:endParaRPr lang="en-US" altLang="zh-CN" sz="1000" dirty="0">
              <a:latin typeface="Cambria Math" panose="02040503050406030204" charset="0"/>
              <a:ea typeface="微软雅黑" panose="020B0503020204020204" pitchFamily="34" charset="-122"/>
              <a:cs typeface="Cambria Math" panose="02040503050406030204" charset="0"/>
            </a:endParaRPr>
          </a:p>
        </p:txBody>
      </p:sp>
      <p:sp>
        <p:nvSpPr>
          <p:cNvPr id="8" name="文本框 7"/>
          <p:cNvSpPr txBox="1"/>
          <p:nvPr/>
        </p:nvSpPr>
        <p:spPr>
          <a:xfrm>
            <a:off x="611505" y="1717040"/>
            <a:ext cx="7856855" cy="414020"/>
          </a:xfrm>
          <a:prstGeom prst="rect">
            <a:avLst/>
          </a:prstGeom>
          <a:noFill/>
        </p:spPr>
        <p:txBody>
          <a:bodyPr wrap="square" rtlCol="0" anchor="t">
            <a:spAutoFit/>
          </a:bodyPr>
          <a:p>
            <a:pPr eaLnBrk="1" latinLnBrk="0" hangingPunct="1">
              <a:lnSpc>
                <a:spcPct val="150000"/>
              </a:lnSpc>
            </a:pPr>
            <a:r>
              <a:rPr lang="en-US" altLang="zh-CN" sz="1400" dirty="0">
                <a:latin typeface="+mj-ea"/>
                <a:ea typeface="+mj-ea"/>
                <a:cs typeface="+mj-ea"/>
              </a:rPr>
              <a:t>1.</a:t>
            </a:r>
            <a:r>
              <a:rPr lang="zh-CN" sz="1400" dirty="0">
                <a:latin typeface="+mj-ea"/>
                <a:ea typeface="+mj-ea"/>
                <a:cs typeface="+mj-ea"/>
              </a:rPr>
              <a:t>该研究是在一个孤立的交叉口进行的，可以将该方法扩展到交叉口路口网</a:t>
            </a:r>
            <a:r>
              <a:rPr lang="zh-CN" sz="1400" dirty="0">
                <a:latin typeface="+mj-ea"/>
                <a:ea typeface="+mj-ea"/>
                <a:cs typeface="+mj-ea"/>
              </a:rPr>
              <a:t>络中。</a:t>
            </a:r>
            <a:endParaRPr lang="zh-CN" sz="1400" dirty="0">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2253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观</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看</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9" name="文本占位符 2"/>
          <p:cNvSpPr>
            <a:spLocks noGrp="1"/>
          </p:cNvSpPr>
          <p:nvPr>
            <p:ph type="body" sz="quarter" idx="12"/>
          </p:nvPr>
        </p:nvSpPr>
        <p:spPr>
          <a:xfrm>
            <a:off x="395698" y="50533"/>
            <a:ext cx="3690794" cy="461536"/>
          </a:xfrm>
        </p:spPr>
        <p:txBody>
          <a:bodyPr/>
          <a:lstStyle/>
          <a:p>
            <a:r>
              <a:rPr lang="zh-CN" altLang="en-US" dirty="0">
                <a:sym typeface="+mn-ea"/>
              </a:rPr>
              <a:t>研究背景</a:t>
            </a:r>
            <a:endParaRPr lang="zh-CN" altLang="en-US" dirty="0"/>
          </a:p>
        </p:txBody>
      </p:sp>
      <p:sp>
        <p:nvSpPr>
          <p:cNvPr id="33" name="圆角矩形 32"/>
          <p:cNvSpPr/>
          <p:nvPr/>
        </p:nvSpPr>
        <p:spPr>
          <a:xfrm>
            <a:off x="640715" y="1308735"/>
            <a:ext cx="4520565" cy="2606040"/>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1015"/>
          </a:p>
        </p:txBody>
      </p:sp>
      <p:sp>
        <p:nvSpPr>
          <p:cNvPr id="36" name="文本框 11"/>
          <p:cNvSpPr txBox="1"/>
          <p:nvPr/>
        </p:nvSpPr>
        <p:spPr>
          <a:xfrm flipH="1">
            <a:off x="929005" y="1622425"/>
            <a:ext cx="3999865" cy="2653665"/>
          </a:xfrm>
          <a:prstGeom prst="rect">
            <a:avLst/>
          </a:prstGeom>
          <a:noFill/>
        </p:spPr>
        <p:txBody>
          <a:bodyPr wrap="square" lIns="68615" tIns="34308" rIns="68615" bIns="34308" rtlCol="0">
            <a:spAutoFit/>
          </a:bodyPr>
          <a:lstStyle/>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随着城市综合运输系统的发展</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出行者能够在出行中选择多种交通方式，然而大部分的交通工具通常无法完全到达，仍需要一定距离的步行或者骑行才能到达最终目的地。</a:t>
            </a:r>
            <a:r>
              <a:rPr lang="zh-CN" altLang="en-US" sz="1400" dirty="0">
                <a:latin typeface="微软雅黑" panose="020B0503020204020204" pitchFamily="34" charset="-122"/>
                <a:ea typeface="微软雅黑" panose="020B0503020204020204" pitchFamily="34" charset="-122"/>
                <a:sym typeface="+mn-ea"/>
              </a:rPr>
              <a:t>在城市人流密集区域的交叉口中，行人数量经常会多于机动车的数量，对于交通信号的配时方案有更高的要求。</a:t>
            </a:r>
            <a:endParaRPr lang="zh-CN" altLang="en-US" sz="1400" dirty="0">
              <a:latin typeface="微软雅黑" panose="020B0503020204020204" pitchFamily="34" charset="-122"/>
              <a:ea typeface="微软雅黑" panose="020B0503020204020204" pitchFamily="34" charset="-122"/>
            </a:endParaRPr>
          </a:p>
          <a:p>
            <a:pPr>
              <a:lnSpc>
                <a:spcPct val="150000"/>
              </a:lnSpc>
            </a:pPr>
            <a:endParaRPr lang="zh-CN" altLang="en-US" sz="1400" dirty="0">
              <a:latin typeface="微软雅黑" panose="020B0503020204020204" pitchFamily="34" charset="-122"/>
              <a:ea typeface="微软雅黑" panose="020B0503020204020204" pitchFamily="34" charset="-122"/>
            </a:endParaRPr>
          </a:p>
          <a:p>
            <a:pPr>
              <a:lnSpc>
                <a:spcPct val="150000"/>
              </a:lnSpc>
            </a:pPr>
            <a:endParaRPr lang="zh-CN" altLang="en-US" sz="1400" dirty="0">
              <a:latin typeface="微软雅黑" panose="020B0503020204020204" pitchFamily="34" charset="-122"/>
              <a:ea typeface="微软雅黑" panose="020B0503020204020204" pitchFamily="34" charset="-122"/>
            </a:endParaRPr>
          </a:p>
        </p:txBody>
      </p:sp>
      <p:pic>
        <p:nvPicPr>
          <p:cNvPr id="22" name="图片 21"/>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11" name="文本框 10"/>
          <p:cNvSpPr txBox="1"/>
          <p:nvPr/>
        </p:nvSpPr>
        <p:spPr>
          <a:xfrm>
            <a:off x="658495" y="911225"/>
            <a:ext cx="309880" cy="368300"/>
          </a:xfrm>
          <a:prstGeom prst="rect">
            <a:avLst/>
          </a:prstGeom>
          <a:noFill/>
        </p:spPr>
        <p:txBody>
          <a:bodyPr wrap="none" rtlCol="0">
            <a:spAutoFit/>
          </a:bodyPr>
          <a:p>
            <a:endParaRPr lang="zh-CN" altLang="en-US"/>
          </a:p>
        </p:txBody>
      </p:sp>
      <p:sp>
        <p:nvSpPr>
          <p:cNvPr id="15" name="文本框 14"/>
          <p:cNvSpPr txBox="1"/>
          <p:nvPr/>
        </p:nvSpPr>
        <p:spPr>
          <a:xfrm>
            <a:off x="4979035" y="1586230"/>
            <a:ext cx="309880" cy="368300"/>
          </a:xfrm>
          <a:prstGeom prst="rect">
            <a:avLst/>
          </a:prstGeom>
          <a:noFill/>
        </p:spPr>
        <p:txBody>
          <a:bodyPr wrap="none" rtlCol="0">
            <a:spAutoFit/>
          </a:bodyPr>
          <a:p>
            <a:endParaRPr lang="zh-CN" altLang="en-US"/>
          </a:p>
        </p:txBody>
      </p:sp>
      <p:pic>
        <p:nvPicPr>
          <p:cNvPr id="101" name="图片 100"/>
          <p:cNvPicPr/>
          <p:nvPr/>
        </p:nvPicPr>
        <p:blipFill>
          <a:blip r:embed="rId3"/>
          <a:stretch>
            <a:fillRect/>
          </a:stretch>
        </p:blipFill>
        <p:spPr>
          <a:xfrm>
            <a:off x="5288915" y="1264920"/>
            <a:ext cx="3893185" cy="25946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33" grpId="0" animBg="1"/>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65"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背景</a:t>
            </a:r>
            <a:endParaRPr lang="zh-CN" altLang="en-US" dirty="0"/>
          </a:p>
        </p:txBody>
      </p:sp>
      <p:pic>
        <p:nvPicPr>
          <p:cNvPr id="66" name="图片 6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3" name="圆角矩形 32"/>
          <p:cNvSpPr/>
          <p:nvPr/>
        </p:nvSpPr>
        <p:spPr>
          <a:xfrm>
            <a:off x="3683635" y="637540"/>
            <a:ext cx="4106545" cy="4349750"/>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p>
            <a:pPr algn="ctr"/>
            <a:endParaRPr lang="zh-CN" altLang="en-US" sz="1015"/>
          </a:p>
        </p:txBody>
      </p:sp>
      <p:sp>
        <p:nvSpPr>
          <p:cNvPr id="36" name="文本框 11"/>
          <p:cNvSpPr txBox="1"/>
          <p:nvPr/>
        </p:nvSpPr>
        <p:spPr>
          <a:xfrm flipH="1">
            <a:off x="3880485" y="906780"/>
            <a:ext cx="3712210" cy="3946525"/>
          </a:xfrm>
          <a:prstGeom prst="rect">
            <a:avLst/>
          </a:prstGeom>
          <a:noFill/>
        </p:spPr>
        <p:txBody>
          <a:bodyPr wrap="square" lIns="68615" tIns="34308" rIns="68615" bIns="34308" rtlCol="0">
            <a:spAutoFit/>
          </a:bodyPr>
          <a:p>
            <a:pPr>
              <a:lnSpc>
                <a:spcPct val="150000"/>
              </a:lnSpc>
            </a:pPr>
            <a:r>
              <a:rPr lang="en-US" altLang="zh-CN" sz="1400" dirty="0">
                <a:latin typeface="微软雅黑" panose="020B0503020204020204" pitchFamily="34" charset="-122"/>
                <a:ea typeface="微软雅黑" panose="020B0503020204020204" pitchFamily="34" charset="-122"/>
                <a:sym typeface="+mn-ea"/>
              </a:rPr>
              <a:t>       </a:t>
            </a:r>
            <a:r>
              <a:rPr lang="zh-CN" altLang="en-US" sz="1400" dirty="0">
                <a:latin typeface="微软雅黑" panose="020B0503020204020204" pitchFamily="34" charset="-122"/>
                <a:ea typeface="微软雅黑" panose="020B0503020204020204" pitchFamily="34" charset="-122"/>
                <a:sym typeface="+mn-ea"/>
              </a:rPr>
              <a:t>目前深度强化学习在交通信号控制中得到了广泛的研究，但更多</a:t>
            </a:r>
            <a:r>
              <a:rPr lang="zh-CN" altLang="en-US" sz="1400" dirty="0">
                <a:latin typeface="微软雅黑" panose="020B0503020204020204" pitchFamily="34" charset="-122"/>
                <a:ea typeface="微软雅黑" panose="020B0503020204020204" pitchFamily="34" charset="-122"/>
                <a:sym typeface="+mn-ea"/>
              </a:rPr>
              <a:t>是围绕机动车进行优化。虽然此类方法可以有效减少车辆延误，但这会对行人和非机动车造成不必要的延误，进而导致行人闯红灯的比例增加，特别是在行人交通</a:t>
            </a:r>
            <a:endParaRPr lang="zh-CN" altLang="en-US" sz="1400" dirty="0">
              <a:latin typeface="微软雅黑" panose="020B0503020204020204" pitchFamily="34" charset="-122"/>
              <a:ea typeface="微软雅黑" panose="020B0503020204020204" pitchFamily="34" charset="-122"/>
              <a:sym typeface="+mn-ea"/>
            </a:endParaRPr>
          </a:p>
          <a:p>
            <a:pPr>
              <a:lnSpc>
                <a:spcPct val="150000"/>
              </a:lnSpc>
            </a:pPr>
            <a:r>
              <a:rPr lang="zh-CN" altLang="en-US" sz="1400" dirty="0">
                <a:latin typeface="微软雅黑" panose="020B0503020204020204" pitchFamily="34" charset="-122"/>
                <a:ea typeface="微软雅黑" panose="020B0503020204020204" pitchFamily="34" charset="-122"/>
                <a:sym typeface="+mn-ea"/>
              </a:rPr>
              <a:t>量</a:t>
            </a:r>
            <a:r>
              <a:rPr lang="zh-CN" altLang="en-US" sz="1400" dirty="0">
                <a:latin typeface="微软雅黑" panose="020B0503020204020204" pitchFamily="34" charset="-122"/>
                <a:ea typeface="微软雅黑" panose="020B0503020204020204" pitchFamily="34" charset="-122"/>
                <a:sym typeface="+mn-ea"/>
              </a:rPr>
              <a:t>较大的中心地区。</a:t>
            </a:r>
            <a:endParaRPr lang="zh-CN" altLang="en-US"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尽管许多实验结果表明，深度强化学习在信号控制的质量和最优性方面优于固定时间信号控制，但现实交通环境的复杂交通流，尤其是是行人，没有得到适当的考虑和充分的研究。因此本篇文献设计了一种用</a:t>
            </a:r>
            <a:r>
              <a:rPr lang="en-US" altLang="zh-CN" sz="1400" dirty="0">
                <a:latin typeface="微软雅黑" panose="020B0503020204020204" pitchFamily="34" charset="-122"/>
                <a:ea typeface="微软雅黑" panose="020B0503020204020204" pitchFamily="34" charset="-122"/>
              </a:rPr>
              <a:t>DRL来为车辆</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行人寻找一个最佳的</a:t>
            </a:r>
            <a:r>
              <a:rPr lang="zh-CN" altLang="en-US" sz="1400" dirty="0">
                <a:latin typeface="微软雅黑" panose="020B0503020204020204" pitchFamily="34" charset="-122"/>
                <a:ea typeface="微软雅黑" panose="020B0503020204020204" pitchFamily="34" charset="-122"/>
              </a:rPr>
              <a:t>配时</a:t>
            </a:r>
            <a:r>
              <a:rPr lang="zh-CN" altLang="en-US" sz="1400" dirty="0">
                <a:latin typeface="微软雅黑" panose="020B0503020204020204" pitchFamily="34" charset="-122"/>
                <a:ea typeface="微软雅黑" panose="020B0503020204020204" pitchFamily="34" charset="-122"/>
              </a:rPr>
              <a:t>的交通信号控制策略，</a:t>
            </a:r>
            <a:endParaRPr lang="zh-CN" altLang="en-US" sz="1400"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1113790" y="913765"/>
            <a:ext cx="1738630" cy="1738630"/>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672465" y="2018030"/>
            <a:ext cx="400685" cy="400685"/>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2" name="组合 31"/>
          <p:cNvGrpSpPr/>
          <p:nvPr/>
        </p:nvGrpSpPr>
        <p:grpSpPr>
          <a:xfrm>
            <a:off x="2702560" y="806450"/>
            <a:ext cx="209550" cy="209550"/>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7" name="椭圆 3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38" name="矩形 1"/>
          <p:cNvSpPr>
            <a:spLocks noChangeArrowheads="1"/>
          </p:cNvSpPr>
          <p:nvPr/>
        </p:nvSpPr>
        <p:spPr bwMode="auto">
          <a:xfrm>
            <a:off x="1491615" y="1306830"/>
            <a:ext cx="1101090"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200" dirty="0">
                <a:latin typeface="微软雅黑" panose="020B0503020204020204" pitchFamily="34" charset="-122"/>
                <a:ea typeface="微软雅黑" panose="020B0503020204020204" pitchFamily="34" charset="-122"/>
                <a:sym typeface="+mn-ea"/>
              </a:rPr>
              <a:t>基于强化学习或深度学习的方法</a:t>
            </a:r>
            <a:endParaRPr lang="zh-CN" altLang="en-US" sz="1200" b="0" dirty="0">
              <a:solidFill>
                <a:srgbClr val="595959"/>
              </a:solidFill>
              <a:latin typeface="微软雅黑" panose="020B0503020204020204" pitchFamily="34" charset="-122"/>
              <a:ea typeface="微软雅黑" panose="020B0503020204020204" pitchFamily="34" charset="-122"/>
              <a:sym typeface="+mn-ea"/>
            </a:endParaRPr>
          </a:p>
        </p:txBody>
      </p:sp>
      <p:grpSp>
        <p:nvGrpSpPr>
          <p:cNvPr id="39" name="组合 38"/>
          <p:cNvGrpSpPr/>
          <p:nvPr/>
        </p:nvGrpSpPr>
        <p:grpSpPr>
          <a:xfrm>
            <a:off x="810895" y="906780"/>
            <a:ext cx="271145" cy="271145"/>
            <a:chOff x="5252030" y="2008764"/>
            <a:chExt cx="809336" cy="809336"/>
          </a:xfrm>
          <a:solidFill>
            <a:schemeClr val="accent1"/>
          </a:solidFill>
        </p:grpSpPr>
        <p:sp>
          <p:nvSpPr>
            <p:cNvPr id="40" name="椭圆 39"/>
            <p:cNvSpPr/>
            <p:nvPr/>
          </p:nvSpPr>
          <p:spPr>
            <a:xfrm>
              <a:off x="5252030" y="2008764"/>
              <a:ext cx="809336" cy="809336"/>
            </a:xfrm>
            <a:prstGeom prst="ellipse">
              <a:avLst/>
            </a:prstGeom>
            <a:grpFill/>
            <a:ln w="25400" cap="flat" cmpd="sng" algn="ctr">
              <a:noFill/>
              <a:prstDash val="solid"/>
            </a:ln>
            <a:effectLst>
              <a:outerShdw blurRad="444500" dist="254000" dir="8100000" algn="tr" rotWithShape="0">
                <a:prstClr val="black">
                  <a:alpha val="5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5269270" y="2029388"/>
              <a:ext cx="769580" cy="769580"/>
            </a:xfrm>
            <a:prstGeom prst="ellipse">
              <a:avLst/>
            </a:prstGeom>
            <a:grp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09642" y="1617090"/>
            <a:ext cx="2729865" cy="1076325"/>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研究方法</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5"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grpSp>
        <p:nvGrpSpPr>
          <p:cNvPr id="36" name="组合 35"/>
          <p:cNvGrpSpPr/>
          <p:nvPr/>
        </p:nvGrpSpPr>
        <p:grpSpPr>
          <a:xfrm>
            <a:off x="5095381" y="1021291"/>
            <a:ext cx="2552558" cy="607336"/>
            <a:chOff x="5303122" y="2104842"/>
            <a:chExt cx="2725262" cy="648072"/>
          </a:xfrm>
        </p:grpSpPr>
        <p:grpSp>
          <p:nvGrpSpPr>
            <p:cNvPr id="37" name="组合 36"/>
            <p:cNvGrpSpPr/>
            <p:nvPr/>
          </p:nvGrpSpPr>
          <p:grpSpPr>
            <a:xfrm>
              <a:off x="5303122" y="2104842"/>
              <a:ext cx="1080120" cy="648072"/>
              <a:chOff x="741980" y="4365225"/>
              <a:chExt cx="1080120" cy="648072"/>
            </a:xfrm>
          </p:grpSpPr>
          <p:sp>
            <p:nvSpPr>
              <p:cNvPr id="40" name="Text Box 104"/>
              <p:cNvSpPr txBox="1">
                <a:spLocks noChangeArrowheads="1"/>
              </p:cNvSpPr>
              <p:nvPr/>
            </p:nvSpPr>
            <p:spPr bwMode="auto">
              <a:xfrm>
                <a:off x="768943" y="4365225"/>
                <a:ext cx="1053157" cy="59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3000" b="1" i="1" dirty="0">
                    <a:latin typeface="+mn-lt"/>
                    <a:ea typeface="+mn-ea"/>
                    <a:cs typeface="+mn-ea"/>
                    <a:sym typeface="+mn-lt"/>
                  </a:rPr>
                  <a:t>01</a:t>
                </a:r>
                <a:endParaRPr lang="zh-CN" altLang="en-US" sz="3000" b="1" i="1" dirty="0">
                  <a:latin typeface="+mn-lt"/>
                  <a:ea typeface="+mn-ea"/>
                  <a:cs typeface="+mn-ea"/>
                  <a:sym typeface="+mn-lt"/>
                </a:endParaRPr>
              </a:p>
            </p:txBody>
          </p:sp>
          <p:sp>
            <p:nvSpPr>
              <p:cNvPr id="41" name="Line 103"/>
              <p:cNvSpPr>
                <a:spLocks noChangeShapeType="1"/>
              </p:cNvSpPr>
              <p:nvPr/>
            </p:nvSpPr>
            <p:spPr bwMode="auto">
              <a:xfrm rot="16200000">
                <a:off x="1173980" y="3933225"/>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ln>
                    <a:solidFill>
                      <a:srgbClr val="EA6254"/>
                    </a:solidFill>
                  </a:ln>
                  <a:cs typeface="+mn-ea"/>
                  <a:sym typeface="+mn-lt"/>
                </a:endParaRPr>
              </a:p>
            </p:txBody>
          </p:sp>
          <p:sp>
            <p:nvSpPr>
              <p:cNvPr id="42" name="Line 103"/>
              <p:cNvSpPr>
                <a:spLocks noChangeShapeType="1"/>
              </p:cNvSpPr>
              <p:nvPr/>
            </p:nvSpPr>
            <p:spPr bwMode="auto">
              <a:xfrm rot="16200000">
                <a:off x="1176533" y="4581297"/>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ln>
                    <a:solidFill>
                      <a:srgbClr val="EA6254"/>
                    </a:solidFill>
                  </a:ln>
                  <a:cs typeface="+mn-ea"/>
                  <a:sym typeface="+mn-lt"/>
                </a:endParaRPr>
              </a:p>
            </p:txBody>
          </p:sp>
        </p:grpSp>
        <p:sp>
          <p:nvSpPr>
            <p:cNvPr id="39" name="矩形 18"/>
            <p:cNvSpPr>
              <a:spLocks noChangeArrowheads="1"/>
            </p:cNvSpPr>
            <p:nvPr/>
          </p:nvSpPr>
          <p:spPr bwMode="auto">
            <a:xfrm>
              <a:off x="6273229" y="2330140"/>
              <a:ext cx="1755155" cy="27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endParaRPr lang="zh-CN" altLang="en-US" sz="900" dirty="0">
                <a:cs typeface="+mn-ea"/>
                <a:sym typeface="+mn-lt"/>
              </a:endParaRPr>
            </a:p>
          </p:txBody>
        </p:sp>
      </p:grpSp>
      <p:grpSp>
        <p:nvGrpSpPr>
          <p:cNvPr id="44" name="组合 43"/>
          <p:cNvGrpSpPr/>
          <p:nvPr/>
        </p:nvGrpSpPr>
        <p:grpSpPr>
          <a:xfrm rot="0">
            <a:off x="5095240" y="3084830"/>
            <a:ext cx="1011555" cy="607060"/>
            <a:chOff x="741980" y="4365225"/>
            <a:chExt cx="1080120" cy="648072"/>
          </a:xfrm>
        </p:grpSpPr>
        <p:sp>
          <p:nvSpPr>
            <p:cNvPr id="48" name="Text Box 104"/>
            <p:cNvSpPr txBox="1">
              <a:spLocks noChangeArrowheads="1"/>
            </p:cNvSpPr>
            <p:nvPr/>
          </p:nvSpPr>
          <p:spPr bwMode="auto">
            <a:xfrm>
              <a:off x="768943" y="4365225"/>
              <a:ext cx="1053157" cy="5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3000" b="1" i="1" dirty="0">
                  <a:latin typeface="+mn-lt"/>
                  <a:ea typeface="+mn-ea"/>
                  <a:cs typeface="+mn-ea"/>
                  <a:sym typeface="+mn-lt"/>
                </a:rPr>
                <a:t>03</a:t>
              </a:r>
              <a:endParaRPr lang="zh-CN" altLang="en-US" sz="3000" b="1" i="1" dirty="0">
                <a:latin typeface="+mn-lt"/>
                <a:ea typeface="+mn-ea"/>
                <a:cs typeface="+mn-ea"/>
                <a:sym typeface="+mn-lt"/>
              </a:endParaRPr>
            </a:p>
          </p:txBody>
        </p:sp>
        <p:sp>
          <p:nvSpPr>
            <p:cNvPr id="49" name="Line 103"/>
            <p:cNvSpPr>
              <a:spLocks noChangeShapeType="1"/>
            </p:cNvSpPr>
            <p:nvPr/>
          </p:nvSpPr>
          <p:spPr bwMode="auto">
            <a:xfrm rot="16200000">
              <a:off x="1173980" y="3933225"/>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50" name="Line 103"/>
            <p:cNvSpPr>
              <a:spLocks noChangeShapeType="1"/>
            </p:cNvSpPr>
            <p:nvPr/>
          </p:nvSpPr>
          <p:spPr bwMode="auto">
            <a:xfrm rot="16200000">
              <a:off x="1176533" y="4581297"/>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grpSp>
        <p:nvGrpSpPr>
          <p:cNvPr id="52" name="组合 51"/>
          <p:cNvGrpSpPr/>
          <p:nvPr/>
        </p:nvGrpSpPr>
        <p:grpSpPr>
          <a:xfrm rot="0">
            <a:off x="2186940" y="4202430"/>
            <a:ext cx="1011555" cy="607060"/>
            <a:chOff x="741980" y="4365225"/>
            <a:chExt cx="1080120" cy="648072"/>
          </a:xfrm>
        </p:grpSpPr>
        <p:sp>
          <p:nvSpPr>
            <p:cNvPr id="56" name="Text Box 104"/>
            <p:cNvSpPr txBox="1">
              <a:spLocks noChangeArrowheads="1"/>
            </p:cNvSpPr>
            <p:nvPr/>
          </p:nvSpPr>
          <p:spPr bwMode="auto">
            <a:xfrm>
              <a:off x="768943" y="4365225"/>
              <a:ext cx="1053157" cy="5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3000" b="1" i="1" dirty="0">
                  <a:latin typeface="+mn-lt"/>
                  <a:ea typeface="+mn-ea"/>
                  <a:cs typeface="+mn-ea"/>
                  <a:sym typeface="+mn-lt"/>
                </a:rPr>
                <a:t>04</a:t>
              </a:r>
              <a:endParaRPr lang="zh-CN" altLang="en-US" sz="3000" b="1" i="1" dirty="0">
                <a:latin typeface="+mn-lt"/>
                <a:ea typeface="+mn-ea"/>
                <a:cs typeface="+mn-ea"/>
                <a:sym typeface="+mn-lt"/>
              </a:endParaRPr>
            </a:p>
          </p:txBody>
        </p:sp>
        <p:sp>
          <p:nvSpPr>
            <p:cNvPr id="57" name="Line 103"/>
            <p:cNvSpPr>
              <a:spLocks noChangeShapeType="1"/>
            </p:cNvSpPr>
            <p:nvPr/>
          </p:nvSpPr>
          <p:spPr bwMode="auto">
            <a:xfrm rot="16200000">
              <a:off x="1173980" y="3933225"/>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58" name="Line 103"/>
            <p:cNvSpPr>
              <a:spLocks noChangeShapeType="1"/>
            </p:cNvSpPr>
            <p:nvPr/>
          </p:nvSpPr>
          <p:spPr bwMode="auto">
            <a:xfrm rot="16200000">
              <a:off x="1176533" y="4581297"/>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grpSp>
        <p:nvGrpSpPr>
          <p:cNvPr id="61" name="组合 60"/>
          <p:cNvGrpSpPr/>
          <p:nvPr/>
        </p:nvGrpSpPr>
        <p:grpSpPr>
          <a:xfrm rot="0">
            <a:off x="2195195" y="2018030"/>
            <a:ext cx="1011555" cy="622935"/>
            <a:chOff x="741980" y="4348535"/>
            <a:chExt cx="1080120" cy="664762"/>
          </a:xfrm>
        </p:grpSpPr>
        <p:sp>
          <p:nvSpPr>
            <p:cNvPr id="62" name="Text Box 104"/>
            <p:cNvSpPr txBox="1">
              <a:spLocks noChangeArrowheads="1"/>
            </p:cNvSpPr>
            <p:nvPr/>
          </p:nvSpPr>
          <p:spPr bwMode="auto">
            <a:xfrm>
              <a:off x="768943" y="4348535"/>
              <a:ext cx="1053157" cy="59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3000" b="1" i="1" dirty="0">
                  <a:latin typeface="+mn-lt"/>
                  <a:ea typeface="+mn-ea"/>
                  <a:cs typeface="+mn-ea"/>
                  <a:sym typeface="+mn-lt"/>
                </a:rPr>
                <a:t>02</a:t>
              </a:r>
              <a:endParaRPr lang="zh-CN" altLang="en-US" sz="3000" b="1" i="1" dirty="0">
                <a:latin typeface="+mn-lt"/>
                <a:ea typeface="+mn-ea"/>
                <a:cs typeface="+mn-ea"/>
                <a:sym typeface="+mn-lt"/>
              </a:endParaRPr>
            </a:p>
          </p:txBody>
        </p:sp>
        <p:sp>
          <p:nvSpPr>
            <p:cNvPr id="63" name="Line 103"/>
            <p:cNvSpPr>
              <a:spLocks noChangeShapeType="1"/>
            </p:cNvSpPr>
            <p:nvPr/>
          </p:nvSpPr>
          <p:spPr bwMode="auto">
            <a:xfrm rot="16200000">
              <a:off x="1173980" y="3933225"/>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sp>
          <p:nvSpPr>
            <p:cNvPr id="64" name="Line 103"/>
            <p:cNvSpPr>
              <a:spLocks noChangeShapeType="1"/>
            </p:cNvSpPr>
            <p:nvPr/>
          </p:nvSpPr>
          <p:spPr bwMode="auto">
            <a:xfrm rot="16200000">
              <a:off x="1176533" y="4581297"/>
              <a:ext cx="0" cy="864000"/>
            </a:xfrm>
            <a:prstGeom prst="line">
              <a:avLst/>
            </a:prstGeom>
            <a:noFill/>
            <a:ln w="9525">
              <a:solidFill>
                <a:schemeClr val="accent1"/>
              </a:solidFill>
              <a:prstDash val="dash"/>
              <a:round/>
              <a:headEnd type="oval" w="med" len="med"/>
              <a:tailEnd type="ova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015">
                <a:cs typeface="+mn-ea"/>
                <a:sym typeface="+mn-lt"/>
              </a:endParaRPr>
            </a:p>
          </p:txBody>
        </p:sp>
      </p:grpSp>
      <p:sp>
        <p:nvSpPr>
          <p:cNvPr id="67" name="Freeform 6"/>
          <p:cNvSpPr/>
          <p:nvPr/>
        </p:nvSpPr>
        <p:spPr bwMode="auto">
          <a:xfrm>
            <a:off x="3463666" y="3315673"/>
            <a:ext cx="1294492" cy="1241595"/>
          </a:xfrm>
          <a:custGeom>
            <a:avLst/>
            <a:gdLst>
              <a:gd name="T0" fmla="*/ 912 w 1310"/>
              <a:gd name="T1" fmla="*/ 87 h 1310"/>
              <a:gd name="T2" fmla="*/ 847 w 1310"/>
              <a:gd name="T3" fmla="*/ 243 h 1310"/>
              <a:gd name="T4" fmla="*/ 243 w 1310"/>
              <a:gd name="T5" fmla="*/ 847 h 1310"/>
              <a:gd name="T6" fmla="*/ 87 w 1310"/>
              <a:gd name="T7" fmla="*/ 912 h 1310"/>
              <a:gd name="T8" fmla="*/ 87 w 1310"/>
              <a:gd name="T9" fmla="*/ 1224 h 1310"/>
              <a:gd name="T10" fmla="*/ 399 w 1310"/>
              <a:gd name="T11" fmla="*/ 1224 h 1310"/>
              <a:gd name="T12" fmla="*/ 463 w 1310"/>
              <a:gd name="T13" fmla="*/ 1068 h 1310"/>
              <a:gd name="T14" fmla="*/ 463 w 1310"/>
              <a:gd name="T15" fmla="*/ 1068 h 1310"/>
              <a:gd name="T16" fmla="*/ 1068 w 1310"/>
              <a:gd name="T17" fmla="*/ 463 h 1310"/>
              <a:gd name="T18" fmla="*/ 1068 w 1310"/>
              <a:gd name="T19" fmla="*/ 463 h 1310"/>
              <a:gd name="T20" fmla="*/ 1224 w 1310"/>
              <a:gd name="T21" fmla="*/ 399 h 1310"/>
              <a:gd name="T22" fmla="*/ 1224 w 1310"/>
              <a:gd name="T23" fmla="*/ 87 h 1310"/>
              <a:gd name="T24" fmla="*/ 912 w 1310"/>
              <a:gd name="T25" fmla="*/ 87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0" h="1310">
                <a:moveTo>
                  <a:pt x="912" y="87"/>
                </a:moveTo>
                <a:cubicBezTo>
                  <a:pt x="869" y="130"/>
                  <a:pt x="847" y="186"/>
                  <a:pt x="847" y="243"/>
                </a:cubicBezTo>
                <a:cubicBezTo>
                  <a:pt x="847" y="463"/>
                  <a:pt x="463" y="847"/>
                  <a:pt x="243" y="847"/>
                </a:cubicBezTo>
                <a:cubicBezTo>
                  <a:pt x="186" y="847"/>
                  <a:pt x="130" y="869"/>
                  <a:pt x="87" y="912"/>
                </a:cubicBezTo>
                <a:cubicBezTo>
                  <a:pt x="0" y="998"/>
                  <a:pt x="0" y="1138"/>
                  <a:pt x="87" y="1224"/>
                </a:cubicBezTo>
                <a:cubicBezTo>
                  <a:pt x="173" y="1310"/>
                  <a:pt x="313" y="1310"/>
                  <a:pt x="399" y="1224"/>
                </a:cubicBezTo>
                <a:cubicBezTo>
                  <a:pt x="442" y="1181"/>
                  <a:pt x="463" y="1125"/>
                  <a:pt x="463" y="1068"/>
                </a:cubicBezTo>
                <a:cubicBezTo>
                  <a:pt x="463" y="1068"/>
                  <a:pt x="463" y="1068"/>
                  <a:pt x="463" y="1068"/>
                </a:cubicBezTo>
                <a:cubicBezTo>
                  <a:pt x="463" y="847"/>
                  <a:pt x="847" y="463"/>
                  <a:pt x="1068" y="463"/>
                </a:cubicBezTo>
                <a:cubicBezTo>
                  <a:pt x="1068" y="463"/>
                  <a:pt x="1068" y="463"/>
                  <a:pt x="1068" y="463"/>
                </a:cubicBezTo>
                <a:cubicBezTo>
                  <a:pt x="1125" y="463"/>
                  <a:pt x="1181" y="442"/>
                  <a:pt x="1224" y="399"/>
                </a:cubicBezTo>
                <a:cubicBezTo>
                  <a:pt x="1310" y="313"/>
                  <a:pt x="1310" y="173"/>
                  <a:pt x="1224" y="87"/>
                </a:cubicBezTo>
                <a:cubicBezTo>
                  <a:pt x="1138" y="0"/>
                  <a:pt x="998" y="0"/>
                  <a:pt x="912" y="87"/>
                </a:cubicBezTo>
                <a:close/>
              </a:path>
            </a:pathLst>
          </a:custGeom>
          <a:solidFill>
            <a:schemeClr val="bg1"/>
          </a:solidFill>
          <a:ln>
            <a:solidFill>
              <a:srgbClr val="B6B6B6"/>
            </a:solidFill>
          </a:ln>
          <a:effectLst>
            <a:outerShdw blurRad="50800" dist="38100" dir="2700000" algn="tl" rotWithShape="0">
              <a:prstClr val="black">
                <a:alpha val="40000"/>
              </a:prstClr>
            </a:outerShdw>
          </a:effectLst>
        </p:spPr>
        <p:txBody>
          <a:bodyPr vert="horz" wrap="square" lIns="68539" tIns="34270" rIns="68539" bIns="34270" numCol="1" anchor="t" anchorCtr="0" compatLnSpc="1"/>
          <a:lstStyle/>
          <a:p>
            <a:endParaRPr lang="zh-CN" altLang="en-US" sz="1015">
              <a:cs typeface="+mn-ea"/>
              <a:sym typeface="+mn-lt"/>
            </a:endParaRPr>
          </a:p>
        </p:txBody>
      </p:sp>
      <p:sp>
        <p:nvSpPr>
          <p:cNvPr id="68" name="Freeform 6"/>
          <p:cNvSpPr/>
          <p:nvPr/>
        </p:nvSpPr>
        <p:spPr bwMode="auto">
          <a:xfrm flipV="1">
            <a:off x="3409262" y="2180953"/>
            <a:ext cx="1388447" cy="1404647"/>
          </a:xfrm>
          <a:custGeom>
            <a:avLst/>
            <a:gdLst>
              <a:gd name="T0" fmla="*/ 912 w 1310"/>
              <a:gd name="T1" fmla="*/ 87 h 1310"/>
              <a:gd name="T2" fmla="*/ 847 w 1310"/>
              <a:gd name="T3" fmla="*/ 243 h 1310"/>
              <a:gd name="T4" fmla="*/ 243 w 1310"/>
              <a:gd name="T5" fmla="*/ 847 h 1310"/>
              <a:gd name="T6" fmla="*/ 87 w 1310"/>
              <a:gd name="T7" fmla="*/ 912 h 1310"/>
              <a:gd name="T8" fmla="*/ 87 w 1310"/>
              <a:gd name="T9" fmla="*/ 1224 h 1310"/>
              <a:gd name="T10" fmla="*/ 399 w 1310"/>
              <a:gd name="T11" fmla="*/ 1224 h 1310"/>
              <a:gd name="T12" fmla="*/ 463 w 1310"/>
              <a:gd name="T13" fmla="*/ 1068 h 1310"/>
              <a:gd name="T14" fmla="*/ 463 w 1310"/>
              <a:gd name="T15" fmla="*/ 1068 h 1310"/>
              <a:gd name="T16" fmla="*/ 1068 w 1310"/>
              <a:gd name="T17" fmla="*/ 463 h 1310"/>
              <a:gd name="T18" fmla="*/ 1068 w 1310"/>
              <a:gd name="T19" fmla="*/ 463 h 1310"/>
              <a:gd name="T20" fmla="*/ 1224 w 1310"/>
              <a:gd name="T21" fmla="*/ 399 h 1310"/>
              <a:gd name="T22" fmla="*/ 1224 w 1310"/>
              <a:gd name="T23" fmla="*/ 87 h 1310"/>
              <a:gd name="T24" fmla="*/ 912 w 1310"/>
              <a:gd name="T25" fmla="*/ 87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0" h="1310">
                <a:moveTo>
                  <a:pt x="912" y="87"/>
                </a:moveTo>
                <a:cubicBezTo>
                  <a:pt x="869" y="130"/>
                  <a:pt x="847" y="186"/>
                  <a:pt x="847" y="243"/>
                </a:cubicBezTo>
                <a:cubicBezTo>
                  <a:pt x="847" y="463"/>
                  <a:pt x="463" y="847"/>
                  <a:pt x="243" y="847"/>
                </a:cubicBezTo>
                <a:cubicBezTo>
                  <a:pt x="186" y="847"/>
                  <a:pt x="130" y="869"/>
                  <a:pt x="87" y="912"/>
                </a:cubicBezTo>
                <a:cubicBezTo>
                  <a:pt x="0" y="998"/>
                  <a:pt x="0" y="1138"/>
                  <a:pt x="87" y="1224"/>
                </a:cubicBezTo>
                <a:cubicBezTo>
                  <a:pt x="173" y="1310"/>
                  <a:pt x="313" y="1310"/>
                  <a:pt x="399" y="1224"/>
                </a:cubicBezTo>
                <a:cubicBezTo>
                  <a:pt x="442" y="1181"/>
                  <a:pt x="463" y="1125"/>
                  <a:pt x="463" y="1068"/>
                </a:cubicBezTo>
                <a:cubicBezTo>
                  <a:pt x="463" y="1068"/>
                  <a:pt x="463" y="1068"/>
                  <a:pt x="463" y="1068"/>
                </a:cubicBezTo>
                <a:cubicBezTo>
                  <a:pt x="463" y="847"/>
                  <a:pt x="847" y="463"/>
                  <a:pt x="1068" y="463"/>
                </a:cubicBezTo>
                <a:cubicBezTo>
                  <a:pt x="1068" y="463"/>
                  <a:pt x="1068" y="463"/>
                  <a:pt x="1068" y="463"/>
                </a:cubicBezTo>
                <a:cubicBezTo>
                  <a:pt x="1125" y="463"/>
                  <a:pt x="1181" y="442"/>
                  <a:pt x="1224" y="399"/>
                </a:cubicBezTo>
                <a:cubicBezTo>
                  <a:pt x="1310" y="313"/>
                  <a:pt x="1310" y="173"/>
                  <a:pt x="1224" y="87"/>
                </a:cubicBezTo>
                <a:cubicBezTo>
                  <a:pt x="1138" y="0"/>
                  <a:pt x="998" y="0"/>
                  <a:pt x="912" y="87"/>
                </a:cubicBezTo>
                <a:close/>
              </a:path>
            </a:pathLst>
          </a:custGeom>
          <a:solidFill>
            <a:schemeClr val="bg1"/>
          </a:solidFill>
          <a:ln>
            <a:solidFill>
              <a:srgbClr val="B6B6B6"/>
            </a:solidFill>
          </a:ln>
          <a:effectLst>
            <a:outerShdw blurRad="50800" dist="38100" dir="2700000" algn="tl" rotWithShape="0">
              <a:prstClr val="black">
                <a:alpha val="40000"/>
              </a:prstClr>
            </a:outerShdw>
          </a:effectLst>
        </p:spPr>
        <p:txBody>
          <a:bodyPr vert="horz" wrap="square" lIns="68539" tIns="34270" rIns="68539" bIns="34270" numCol="1" anchor="t" anchorCtr="0" compatLnSpc="1"/>
          <a:lstStyle/>
          <a:p>
            <a:endParaRPr lang="zh-CN" altLang="en-US" sz="1015">
              <a:cs typeface="+mn-ea"/>
              <a:sym typeface="+mn-lt"/>
            </a:endParaRPr>
          </a:p>
        </p:txBody>
      </p:sp>
      <p:grpSp>
        <p:nvGrpSpPr>
          <p:cNvPr id="69" name="组合 68"/>
          <p:cNvGrpSpPr/>
          <p:nvPr/>
        </p:nvGrpSpPr>
        <p:grpSpPr>
          <a:xfrm>
            <a:off x="4121106" y="2975183"/>
            <a:ext cx="903020" cy="903516"/>
            <a:chOff x="4555028" y="3794217"/>
            <a:chExt cx="964118" cy="964117"/>
          </a:xfrm>
        </p:grpSpPr>
        <p:sp>
          <p:nvSpPr>
            <p:cNvPr id="70" name="椭圆 69"/>
            <p:cNvSpPr/>
            <p:nvPr/>
          </p:nvSpPr>
          <p:spPr>
            <a:xfrm flipV="1">
              <a:off x="4555028" y="3794217"/>
              <a:ext cx="964118" cy="964117"/>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71" name="椭圆 70"/>
            <p:cNvSpPr/>
            <p:nvPr/>
          </p:nvSpPr>
          <p:spPr>
            <a:xfrm flipV="1">
              <a:off x="4628319" y="3863322"/>
              <a:ext cx="826835" cy="826835"/>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sp>
        <p:nvSpPr>
          <p:cNvPr id="73" name="Freeform 6"/>
          <p:cNvSpPr/>
          <p:nvPr/>
        </p:nvSpPr>
        <p:spPr bwMode="auto">
          <a:xfrm>
            <a:off x="3409262" y="1264297"/>
            <a:ext cx="1294492" cy="1241595"/>
          </a:xfrm>
          <a:custGeom>
            <a:avLst/>
            <a:gdLst>
              <a:gd name="T0" fmla="*/ 912 w 1310"/>
              <a:gd name="T1" fmla="*/ 87 h 1310"/>
              <a:gd name="T2" fmla="*/ 847 w 1310"/>
              <a:gd name="T3" fmla="*/ 243 h 1310"/>
              <a:gd name="T4" fmla="*/ 243 w 1310"/>
              <a:gd name="T5" fmla="*/ 847 h 1310"/>
              <a:gd name="T6" fmla="*/ 87 w 1310"/>
              <a:gd name="T7" fmla="*/ 912 h 1310"/>
              <a:gd name="T8" fmla="*/ 87 w 1310"/>
              <a:gd name="T9" fmla="*/ 1224 h 1310"/>
              <a:gd name="T10" fmla="*/ 399 w 1310"/>
              <a:gd name="T11" fmla="*/ 1224 h 1310"/>
              <a:gd name="T12" fmla="*/ 463 w 1310"/>
              <a:gd name="T13" fmla="*/ 1068 h 1310"/>
              <a:gd name="T14" fmla="*/ 463 w 1310"/>
              <a:gd name="T15" fmla="*/ 1068 h 1310"/>
              <a:gd name="T16" fmla="*/ 1068 w 1310"/>
              <a:gd name="T17" fmla="*/ 463 h 1310"/>
              <a:gd name="T18" fmla="*/ 1068 w 1310"/>
              <a:gd name="T19" fmla="*/ 463 h 1310"/>
              <a:gd name="T20" fmla="*/ 1224 w 1310"/>
              <a:gd name="T21" fmla="*/ 399 h 1310"/>
              <a:gd name="T22" fmla="*/ 1224 w 1310"/>
              <a:gd name="T23" fmla="*/ 87 h 1310"/>
              <a:gd name="T24" fmla="*/ 912 w 1310"/>
              <a:gd name="T25" fmla="*/ 87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0" h="1310">
                <a:moveTo>
                  <a:pt x="912" y="87"/>
                </a:moveTo>
                <a:cubicBezTo>
                  <a:pt x="869" y="130"/>
                  <a:pt x="847" y="186"/>
                  <a:pt x="847" y="243"/>
                </a:cubicBezTo>
                <a:cubicBezTo>
                  <a:pt x="847" y="463"/>
                  <a:pt x="463" y="847"/>
                  <a:pt x="243" y="847"/>
                </a:cubicBezTo>
                <a:cubicBezTo>
                  <a:pt x="186" y="847"/>
                  <a:pt x="130" y="869"/>
                  <a:pt x="87" y="912"/>
                </a:cubicBezTo>
                <a:cubicBezTo>
                  <a:pt x="0" y="998"/>
                  <a:pt x="0" y="1138"/>
                  <a:pt x="87" y="1224"/>
                </a:cubicBezTo>
                <a:cubicBezTo>
                  <a:pt x="173" y="1310"/>
                  <a:pt x="313" y="1310"/>
                  <a:pt x="399" y="1224"/>
                </a:cubicBezTo>
                <a:cubicBezTo>
                  <a:pt x="442" y="1181"/>
                  <a:pt x="463" y="1125"/>
                  <a:pt x="463" y="1068"/>
                </a:cubicBezTo>
                <a:cubicBezTo>
                  <a:pt x="463" y="1068"/>
                  <a:pt x="463" y="1068"/>
                  <a:pt x="463" y="1068"/>
                </a:cubicBezTo>
                <a:cubicBezTo>
                  <a:pt x="463" y="847"/>
                  <a:pt x="847" y="463"/>
                  <a:pt x="1068" y="463"/>
                </a:cubicBezTo>
                <a:cubicBezTo>
                  <a:pt x="1068" y="463"/>
                  <a:pt x="1068" y="463"/>
                  <a:pt x="1068" y="463"/>
                </a:cubicBezTo>
                <a:cubicBezTo>
                  <a:pt x="1125" y="463"/>
                  <a:pt x="1181" y="442"/>
                  <a:pt x="1224" y="399"/>
                </a:cubicBezTo>
                <a:cubicBezTo>
                  <a:pt x="1310" y="313"/>
                  <a:pt x="1310" y="173"/>
                  <a:pt x="1224" y="87"/>
                </a:cubicBezTo>
                <a:cubicBezTo>
                  <a:pt x="1138" y="0"/>
                  <a:pt x="998" y="0"/>
                  <a:pt x="912" y="87"/>
                </a:cubicBezTo>
                <a:close/>
              </a:path>
            </a:pathLst>
          </a:custGeom>
          <a:solidFill>
            <a:schemeClr val="bg1"/>
          </a:solidFill>
          <a:ln>
            <a:solidFill>
              <a:srgbClr val="B6B6B6"/>
            </a:solidFill>
          </a:ln>
          <a:effectLst>
            <a:outerShdw blurRad="50800" dist="38100" dir="2700000" algn="tl" rotWithShape="0">
              <a:prstClr val="black">
                <a:alpha val="40000"/>
              </a:prstClr>
            </a:outerShdw>
          </a:effectLst>
        </p:spPr>
        <p:txBody>
          <a:bodyPr vert="horz" wrap="square" lIns="68539" tIns="34270" rIns="68539" bIns="34270" numCol="1" anchor="t" anchorCtr="0" compatLnSpc="1"/>
          <a:lstStyle/>
          <a:p>
            <a:endParaRPr lang="zh-CN" altLang="en-US" sz="1015">
              <a:cs typeface="+mn-ea"/>
              <a:sym typeface="+mn-lt"/>
            </a:endParaRPr>
          </a:p>
        </p:txBody>
      </p:sp>
      <p:grpSp>
        <p:nvGrpSpPr>
          <p:cNvPr id="74" name="组合 73"/>
          <p:cNvGrpSpPr/>
          <p:nvPr/>
        </p:nvGrpSpPr>
        <p:grpSpPr>
          <a:xfrm>
            <a:off x="4128827" y="863155"/>
            <a:ext cx="903020" cy="903516"/>
            <a:chOff x="4548356" y="1556792"/>
            <a:chExt cx="964118" cy="964117"/>
          </a:xfrm>
        </p:grpSpPr>
        <p:sp>
          <p:nvSpPr>
            <p:cNvPr id="75" name="椭圆 74"/>
            <p:cNvSpPr/>
            <p:nvPr/>
          </p:nvSpPr>
          <p:spPr>
            <a:xfrm>
              <a:off x="4548356" y="1556792"/>
              <a:ext cx="964118" cy="964117"/>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76" name="椭圆 75"/>
            <p:cNvSpPr/>
            <p:nvPr/>
          </p:nvSpPr>
          <p:spPr>
            <a:xfrm>
              <a:off x="4612769" y="1624969"/>
              <a:ext cx="826835" cy="826834"/>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grpSp>
        <p:nvGrpSpPr>
          <p:cNvPr id="78" name="组合 77"/>
          <p:cNvGrpSpPr/>
          <p:nvPr/>
        </p:nvGrpSpPr>
        <p:grpSpPr>
          <a:xfrm>
            <a:off x="3104990" y="3996207"/>
            <a:ext cx="903020" cy="903517"/>
            <a:chOff x="3258885" y="5273194"/>
            <a:chExt cx="964117" cy="964118"/>
          </a:xfrm>
        </p:grpSpPr>
        <p:sp>
          <p:nvSpPr>
            <p:cNvPr id="79" name="椭圆 78"/>
            <p:cNvSpPr/>
            <p:nvPr/>
          </p:nvSpPr>
          <p:spPr>
            <a:xfrm>
              <a:off x="3258885" y="5273194"/>
              <a:ext cx="964117" cy="964118"/>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0" name="椭圆 79"/>
            <p:cNvSpPr/>
            <p:nvPr/>
          </p:nvSpPr>
          <p:spPr>
            <a:xfrm>
              <a:off x="3323128" y="5343555"/>
              <a:ext cx="826835" cy="826835"/>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grpSp>
        <p:nvGrpSpPr>
          <p:cNvPr id="82" name="组合 81"/>
          <p:cNvGrpSpPr/>
          <p:nvPr/>
        </p:nvGrpSpPr>
        <p:grpSpPr>
          <a:xfrm>
            <a:off x="3112512" y="1909164"/>
            <a:ext cx="903020" cy="903517"/>
            <a:chOff x="3267594" y="3058364"/>
            <a:chExt cx="964117" cy="964118"/>
          </a:xfrm>
        </p:grpSpPr>
        <p:sp>
          <p:nvSpPr>
            <p:cNvPr id="83" name="椭圆 82"/>
            <p:cNvSpPr/>
            <p:nvPr/>
          </p:nvSpPr>
          <p:spPr>
            <a:xfrm>
              <a:off x="3267594" y="3058364"/>
              <a:ext cx="964117" cy="964118"/>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84" name="椭圆 83"/>
            <p:cNvSpPr/>
            <p:nvPr/>
          </p:nvSpPr>
          <p:spPr>
            <a:xfrm>
              <a:off x="3331837" y="3119847"/>
              <a:ext cx="826835" cy="826835"/>
            </a:xfrm>
            <a:prstGeom prst="ellipse">
              <a:avLst/>
            </a:prstGeom>
            <a:solidFill>
              <a:schemeClr val="accent1"/>
            </a:solidFill>
            <a:ln w="38100">
              <a:gradFill flip="none" rotWithShape="1">
                <a:gsLst>
                  <a:gs pos="0">
                    <a:schemeClr val="bg1"/>
                  </a:gs>
                  <a:gs pos="100000">
                    <a:schemeClr val="bg1">
                      <a:lumMod val="85000"/>
                    </a:schemeClr>
                  </a:gs>
                </a:gsLst>
                <a:lin ang="2700000" scaled="1"/>
                <a:tileRect/>
              </a:gradFill>
            </a:ln>
            <a:effectLst>
              <a:outerShdw blurRad="88900" dist="1016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grpSp>
      <p:pic>
        <p:nvPicPr>
          <p:cNvPr id="86" name="图片 8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10" name="文本框 9"/>
          <p:cNvSpPr txBox="1"/>
          <p:nvPr/>
        </p:nvSpPr>
        <p:spPr>
          <a:xfrm>
            <a:off x="6097270" y="1161415"/>
            <a:ext cx="1457325" cy="306705"/>
          </a:xfrm>
          <a:prstGeom prst="rect">
            <a:avLst/>
          </a:prstGeom>
          <a:noFill/>
        </p:spPr>
        <p:txBody>
          <a:bodyPr wrap="none" rtlCol="0" anchor="t">
            <a:spAutoFit/>
          </a:bodyPr>
          <a:p>
            <a:pPr algn="l"/>
            <a:r>
              <a:rPr lang="zh-CN" altLang="en-US" sz="1400" dirty="0">
                <a:latin typeface="微软雅黑" panose="020B0503020204020204" pitchFamily="34" charset="-122"/>
                <a:ea typeface="微软雅黑" panose="020B0503020204020204" pitchFamily="34" charset="-122"/>
                <a:sym typeface="+mn-ea"/>
              </a:rPr>
              <a:t>强化学习（</a:t>
            </a:r>
            <a:r>
              <a:rPr lang="en-US" altLang="zh-CN" sz="1400" dirty="0">
                <a:latin typeface="微软雅黑" panose="020B0503020204020204" pitchFamily="34" charset="-122"/>
                <a:ea typeface="微软雅黑" panose="020B0503020204020204" pitchFamily="34" charset="-122"/>
                <a:sym typeface="+mn-ea"/>
              </a:rPr>
              <a:t>RL</a:t>
            </a:r>
            <a:r>
              <a:rPr lang="zh-CN" altLang="en-US" sz="1400" dirty="0">
                <a:latin typeface="微软雅黑" panose="020B0503020204020204" pitchFamily="34" charset="-122"/>
                <a:ea typeface="微软雅黑" panose="020B0503020204020204" pitchFamily="34" charset="-122"/>
                <a:sym typeface="+mn-ea"/>
              </a:rPr>
              <a:t>）</a:t>
            </a:r>
            <a:endParaRPr lang="zh-CN" altLang="en-US" sz="1400" dirty="0">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545465" y="2166620"/>
            <a:ext cx="1249680" cy="521970"/>
          </a:xfrm>
          <a:prstGeom prst="rect">
            <a:avLst/>
          </a:prstGeom>
          <a:noFill/>
        </p:spPr>
        <p:txBody>
          <a:bodyPr wrap="square" rtlCol="0" anchor="t">
            <a:spAutoFit/>
          </a:bodyPr>
          <a:p>
            <a:pPr algn="l"/>
            <a:r>
              <a:rPr lang="zh-CN" altLang="en-US" sz="1400" dirty="0">
                <a:latin typeface="微软雅黑" panose="020B0503020204020204" pitchFamily="34" charset="-122"/>
                <a:ea typeface="微软雅黑" panose="020B0503020204020204" pitchFamily="34" charset="-122"/>
                <a:sym typeface="+mn-ea"/>
              </a:rPr>
              <a:t>深度强化学习构成</a:t>
            </a:r>
            <a:r>
              <a:rPr lang="zh-CN" altLang="en-US" sz="1400" dirty="0">
                <a:latin typeface="微软雅黑" panose="020B0503020204020204" pitchFamily="34" charset="-122"/>
                <a:ea typeface="微软雅黑" panose="020B0503020204020204" pitchFamily="34" charset="-122"/>
                <a:sym typeface="+mn-ea"/>
              </a:rPr>
              <a:t>要素</a:t>
            </a:r>
            <a:endParaRPr lang="zh-CN" altLang="en-US" sz="1400" dirty="0">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6263005" y="3246755"/>
            <a:ext cx="2748280" cy="306705"/>
          </a:xfrm>
          <a:prstGeom prst="rect">
            <a:avLst/>
          </a:prstGeom>
          <a:noFill/>
        </p:spPr>
        <p:txBody>
          <a:bodyPr wrap="square" rtlCol="0" anchor="t">
            <a:spAutoFit/>
          </a:bodyPr>
          <a:p>
            <a:pPr algn="l"/>
            <a:r>
              <a:rPr lang="zh-CN" altLang="en-US" sz="1400" dirty="0">
                <a:latin typeface="微软雅黑" panose="020B0503020204020204" pitchFamily="34" charset="-122"/>
                <a:ea typeface="微软雅黑" panose="020B0503020204020204" pitchFamily="34" charset="-122"/>
                <a:sym typeface="+mn-ea"/>
              </a:rPr>
              <a:t>奖励</a:t>
            </a:r>
            <a:r>
              <a:rPr lang="zh-CN" altLang="en-US" sz="1400" dirty="0">
                <a:latin typeface="微软雅黑" panose="020B0503020204020204" pitchFamily="34" charset="-122"/>
                <a:ea typeface="微软雅黑" panose="020B0503020204020204" pitchFamily="34" charset="-122"/>
                <a:sym typeface="+mn-ea"/>
              </a:rPr>
              <a:t>函数</a:t>
            </a:r>
            <a:endParaRPr lang="zh-CN" altLang="en-US" sz="14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611505" y="4343400"/>
            <a:ext cx="1706245" cy="521970"/>
          </a:xfrm>
          <a:prstGeom prst="rect">
            <a:avLst/>
          </a:prstGeom>
          <a:noFill/>
        </p:spPr>
        <p:txBody>
          <a:bodyPr wrap="square" rtlCol="0" anchor="t">
            <a:spAutoFit/>
          </a:bodyPr>
          <a:p>
            <a:pPr algn="l"/>
            <a:r>
              <a:rPr lang="zh-CN" altLang="en-US" sz="1400" dirty="0">
                <a:latin typeface="微软雅黑" panose="020B0503020204020204" pitchFamily="34" charset="-122"/>
                <a:ea typeface="微软雅黑" panose="020B0503020204020204" pitchFamily="34" charset="-122"/>
                <a:sym typeface="+mn-ea"/>
              </a:rPr>
              <a:t>采用</a:t>
            </a:r>
            <a:r>
              <a:rPr lang="en-US" sz="1400" dirty="0">
                <a:latin typeface="微软雅黑" panose="020B0503020204020204" pitchFamily="34" charset="-122"/>
                <a:ea typeface="微软雅黑" panose="020B0503020204020204" pitchFamily="34" charset="-122"/>
                <a:sym typeface="+mn-ea"/>
              </a:rPr>
              <a:t>DDQN</a:t>
            </a:r>
            <a:r>
              <a:rPr lang="zh-CN" altLang="en-US" sz="1400" dirty="0">
                <a:latin typeface="微软雅黑" panose="020B0503020204020204" pitchFamily="34" charset="-122"/>
                <a:ea typeface="微软雅黑" panose="020B0503020204020204" pitchFamily="34" charset="-122"/>
                <a:sym typeface="+mn-ea"/>
              </a:rPr>
              <a:t>的交通</a:t>
            </a:r>
            <a:r>
              <a:rPr lang="zh-CN" altLang="en-US" sz="1400" dirty="0">
                <a:latin typeface="微软雅黑" panose="020B0503020204020204" pitchFamily="34" charset="-122"/>
                <a:ea typeface="微软雅黑" panose="020B0503020204020204" pitchFamily="34" charset="-122"/>
                <a:sym typeface="+mn-ea"/>
              </a:rPr>
              <a:t>信号算法</a:t>
            </a:r>
            <a:endParaRPr lang="zh-CN" altLang="en-US" sz="1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bldLst>
      <p:bldP spid="67" grpId="0" animBg="1"/>
      <p:bldP spid="68" grpId="0" animBg="1"/>
      <p:bldP spid="7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8" name="文本占位符 2"/>
          <p:cNvSpPr>
            <a:spLocks noGrp="1"/>
          </p:cNvSpPr>
          <p:nvPr>
            <p:ph type="body" sz="quarter" idx="12"/>
          </p:nvPr>
        </p:nvSpPr>
        <p:spPr>
          <a:xfrm>
            <a:off x="395698" y="50533"/>
            <a:ext cx="3690794" cy="461536"/>
          </a:xfrm>
        </p:spPr>
        <p:txBody>
          <a:bodyPr/>
          <a:lstStyle/>
          <a:p>
            <a:r>
              <a:rPr lang="zh-CN" altLang="en-US" dirty="0"/>
              <a:t>研究方法</a:t>
            </a:r>
            <a:endParaRPr lang="zh-CN" altLang="en-US" dirty="0"/>
          </a:p>
        </p:txBody>
      </p:sp>
      <p:pic>
        <p:nvPicPr>
          <p:cNvPr id="57" name="图片 5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11"/>
          <p:cNvSpPr txBox="1"/>
          <p:nvPr/>
        </p:nvSpPr>
        <p:spPr>
          <a:xfrm flipH="1">
            <a:off x="656590" y="816610"/>
            <a:ext cx="8371205" cy="391160"/>
          </a:xfrm>
          <a:prstGeom prst="rect">
            <a:avLst/>
          </a:prstGeom>
          <a:noFill/>
        </p:spPr>
        <p:txBody>
          <a:bodyPr wrap="square" lIns="68615" tIns="34308" rIns="68615" bIns="34308" rtlCol="0">
            <a:spAutoFit/>
          </a:bodyPr>
          <a:p>
            <a:pPr>
              <a:lnSpc>
                <a:spcPct val="150000"/>
              </a:lnSpc>
            </a:pPr>
            <a:r>
              <a:rPr lang="en-US" sz="1400" dirty="0">
                <a:latin typeface="微软雅黑" panose="020B0503020204020204" pitchFamily="34" charset="-122"/>
                <a:ea typeface="微软雅黑" panose="020B0503020204020204" pitchFamily="34" charset="-122"/>
              </a:rPr>
              <a:t>DL</a:t>
            </a:r>
            <a:r>
              <a:rPr lang="zh-CN" altLang="en-US" sz="1400" dirty="0">
                <a:latin typeface="微软雅黑" panose="020B0503020204020204" pitchFamily="34" charset="-122"/>
                <a:ea typeface="微软雅黑" panose="020B0503020204020204" pitchFamily="34" charset="-122"/>
              </a:rPr>
              <a:t>在</a:t>
            </a:r>
            <a:r>
              <a:rPr sz="1400" dirty="0">
                <a:latin typeface="微软雅黑" panose="020B0503020204020204" pitchFamily="34" charset="-122"/>
                <a:ea typeface="微软雅黑" panose="020B0503020204020204" pitchFamily="34" charset="-122"/>
              </a:rPr>
              <a:t>马尔可夫决策过程（MDP）的数学框架下制定的</a:t>
            </a:r>
            <a:r>
              <a:rPr lang="en-US"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由</a:t>
            </a:r>
            <a:r>
              <a:rPr lang="en-US" sz="1400" dirty="0">
                <a:latin typeface="微软雅黑" panose="020B0503020204020204" pitchFamily="34" charset="-122"/>
                <a:ea typeface="微软雅黑" panose="020B0503020204020204" pitchFamily="34" charset="-122"/>
              </a:rPr>
              <a:t>状态</a:t>
            </a:r>
            <a:r>
              <a:rPr lang="zh-CN" altLang="en-US" sz="1400" dirty="0">
                <a:latin typeface="微软雅黑" panose="020B0503020204020204" pitchFamily="34" charset="-122"/>
                <a:ea typeface="微软雅黑" panose="020B0503020204020204" pitchFamily="34" charset="-122"/>
              </a:rPr>
              <a:t>、行动、奖励</a:t>
            </a:r>
            <a:r>
              <a:rPr lang="en-US" sz="1400" dirty="0">
                <a:latin typeface="微软雅黑" panose="020B0503020204020204" pitchFamily="34" charset="-122"/>
                <a:ea typeface="微软雅黑" panose="020B0503020204020204" pitchFamily="34" charset="-122"/>
              </a:rPr>
              <a:t>作为其主要组成部分组成</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	</a:t>
            </a:r>
            <a:endParaRPr lang="en-US" altLang="zh-CN" sz="14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950595" y="2890520"/>
            <a:ext cx="591185" cy="603250"/>
          </a:xfrm>
          <a:prstGeom prst="rect">
            <a:avLst/>
          </a:prstGeom>
        </p:spPr>
      </p:pic>
      <p:sp>
        <p:nvSpPr>
          <p:cNvPr id="8" name="文本框 11"/>
          <p:cNvSpPr txBox="1"/>
          <p:nvPr/>
        </p:nvSpPr>
        <p:spPr>
          <a:xfrm flipH="1">
            <a:off x="1715135" y="2973070"/>
            <a:ext cx="1205230" cy="391160"/>
          </a:xfrm>
          <a:prstGeom prst="rect">
            <a:avLst/>
          </a:prstGeom>
          <a:noFill/>
        </p:spPr>
        <p:txBody>
          <a:bodyPr wrap="square" lIns="68615" tIns="34308" rIns="68615" bIns="34308" rtlCol="0">
            <a:spAutoFit/>
          </a:bodyPr>
          <a:p>
            <a:pPr>
              <a:lnSpc>
                <a:spcPct val="150000"/>
              </a:lnSpc>
            </a:pPr>
            <a:r>
              <a:rPr lang="zh-CN" altLang="en-US" sz="1400" dirty="0">
                <a:latin typeface="微软雅黑" panose="020B0503020204020204" pitchFamily="34" charset="-122"/>
                <a:ea typeface="微软雅黑" panose="020B0503020204020204" pitchFamily="34" charset="-122"/>
              </a:rPr>
              <a:t>动作集</a:t>
            </a:r>
            <a:endParaRPr lang="zh-CN" altLang="en-US" sz="14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3"/>
          <a:stretch>
            <a:fillRect/>
          </a:stretch>
        </p:blipFill>
        <p:spPr>
          <a:xfrm>
            <a:off x="861060" y="3538855"/>
            <a:ext cx="541020" cy="550545"/>
          </a:xfrm>
          <a:prstGeom prst="rect">
            <a:avLst/>
          </a:prstGeom>
        </p:spPr>
      </p:pic>
      <p:sp>
        <p:nvSpPr>
          <p:cNvPr id="10" name="文本框 9"/>
          <p:cNvSpPr txBox="1"/>
          <p:nvPr/>
        </p:nvSpPr>
        <p:spPr>
          <a:xfrm>
            <a:off x="1670685" y="3630295"/>
            <a:ext cx="1249680" cy="306705"/>
          </a:xfrm>
          <a:prstGeom prst="rect">
            <a:avLst/>
          </a:prstGeom>
          <a:noFill/>
        </p:spPr>
        <p:txBody>
          <a:bodyPr wrap="none" rtlCol="0" anchor="t">
            <a:spAutoFit/>
          </a:bodyPr>
          <a:p>
            <a:pPr algn="l"/>
            <a:r>
              <a:rPr lang="zh-CN" altLang="en-US" sz="1400" dirty="0">
                <a:latin typeface="微软雅黑" panose="020B0503020204020204" pitchFamily="34" charset="-122"/>
                <a:ea typeface="微软雅黑" panose="020B0503020204020204" pitchFamily="34" charset="-122"/>
                <a:sym typeface="+mn-ea"/>
              </a:rPr>
              <a:t>状态转移概率</a:t>
            </a:r>
            <a:endParaRPr lang="zh-CN" altLang="en-US" sz="1400" dirty="0">
              <a:latin typeface="微软雅黑" panose="020B0503020204020204" pitchFamily="34" charset="-122"/>
              <a:ea typeface="微软雅黑" panose="020B0503020204020204" pitchFamily="34" charset="-122"/>
              <a:sym typeface="+mn-ea"/>
            </a:endParaRPr>
          </a:p>
        </p:txBody>
      </p:sp>
      <p:pic>
        <p:nvPicPr>
          <p:cNvPr id="11" name="图片 10"/>
          <p:cNvPicPr>
            <a:picLocks noChangeAspect="1"/>
          </p:cNvPicPr>
          <p:nvPr/>
        </p:nvPicPr>
        <p:blipFill>
          <a:blip r:embed="rId4"/>
          <a:stretch>
            <a:fillRect/>
          </a:stretch>
        </p:blipFill>
        <p:spPr>
          <a:xfrm>
            <a:off x="992505" y="4105275"/>
            <a:ext cx="507365" cy="548640"/>
          </a:xfrm>
          <a:prstGeom prst="rect">
            <a:avLst/>
          </a:prstGeom>
        </p:spPr>
      </p:pic>
      <p:sp>
        <p:nvSpPr>
          <p:cNvPr id="12" name="文本框 11"/>
          <p:cNvSpPr txBox="1"/>
          <p:nvPr/>
        </p:nvSpPr>
        <p:spPr>
          <a:xfrm>
            <a:off x="1715135" y="4240530"/>
            <a:ext cx="894080" cy="306705"/>
          </a:xfrm>
          <a:prstGeom prst="rect">
            <a:avLst/>
          </a:prstGeom>
          <a:noFill/>
        </p:spPr>
        <p:txBody>
          <a:bodyPr wrap="none" rtlCol="0" anchor="t">
            <a:spAutoFit/>
          </a:bodyPr>
          <a:p>
            <a:pPr algn="l"/>
            <a:r>
              <a:rPr lang="zh-CN" altLang="en-US" sz="1400" dirty="0">
                <a:latin typeface="微软雅黑" panose="020B0503020204020204" pitchFamily="34" charset="-122"/>
                <a:ea typeface="微软雅黑" panose="020B0503020204020204" pitchFamily="34" charset="-122"/>
                <a:sym typeface="+mn-ea"/>
              </a:rPr>
              <a:t>奖励</a:t>
            </a:r>
            <a:r>
              <a:rPr lang="zh-CN" altLang="en-US" sz="1400" dirty="0">
                <a:latin typeface="微软雅黑" panose="020B0503020204020204" pitchFamily="34" charset="-122"/>
                <a:ea typeface="微软雅黑" panose="020B0503020204020204" pitchFamily="34" charset="-122"/>
                <a:sym typeface="+mn-ea"/>
              </a:rPr>
              <a:t>函数</a:t>
            </a:r>
            <a:endParaRPr lang="zh-CN" altLang="en-US" sz="1400" dirty="0">
              <a:latin typeface="微软雅黑" panose="020B0503020204020204" pitchFamily="34" charset="-122"/>
              <a:ea typeface="微软雅黑" panose="020B0503020204020204" pitchFamily="34" charset="-122"/>
              <a:sym typeface="+mn-ea"/>
            </a:endParaRPr>
          </a:p>
        </p:txBody>
      </p:sp>
      <p:pic>
        <p:nvPicPr>
          <p:cNvPr id="14" name="图片 13"/>
          <p:cNvPicPr>
            <a:picLocks noChangeAspect="1"/>
          </p:cNvPicPr>
          <p:nvPr/>
        </p:nvPicPr>
        <p:blipFill>
          <a:blip r:embed="rId5"/>
          <a:stretch>
            <a:fillRect/>
          </a:stretch>
        </p:blipFill>
        <p:spPr>
          <a:xfrm>
            <a:off x="992505" y="2305685"/>
            <a:ext cx="474980" cy="547370"/>
          </a:xfrm>
          <a:prstGeom prst="rect">
            <a:avLst/>
          </a:prstGeom>
        </p:spPr>
      </p:pic>
      <p:sp>
        <p:nvSpPr>
          <p:cNvPr id="15" name="文本框 14"/>
          <p:cNvSpPr txBox="1"/>
          <p:nvPr/>
        </p:nvSpPr>
        <p:spPr>
          <a:xfrm>
            <a:off x="1670685" y="2310130"/>
            <a:ext cx="3148965" cy="1060450"/>
          </a:xfrm>
          <a:prstGeom prst="rect">
            <a:avLst/>
          </a:prstGeom>
          <a:noFill/>
        </p:spPr>
        <p:txBody>
          <a:bodyPr wrap="square" rtlCol="0" anchor="t">
            <a:spAutoFit/>
          </a:bodyPr>
          <a:p>
            <a:pPr>
              <a:lnSpc>
                <a:spcPct val="150000"/>
              </a:lnSpc>
            </a:pPr>
            <a:r>
              <a:rPr lang="zh-CN" altLang="en-US" sz="1400" dirty="0">
                <a:latin typeface="微软雅黑" panose="020B0503020204020204" pitchFamily="34" charset="-122"/>
                <a:ea typeface="微软雅黑" panose="020B0503020204020204" pitchFamily="34" charset="-122"/>
                <a:sym typeface="+mn-ea"/>
              </a:rPr>
              <a:t>环境状态集</a:t>
            </a:r>
            <a:endParaRPr lang="zh-CN" altLang="en-US" sz="1400" dirty="0">
              <a:latin typeface="微软雅黑" panose="020B0503020204020204" pitchFamily="34" charset="-122"/>
              <a:ea typeface="微软雅黑" panose="020B0503020204020204" pitchFamily="34" charset="-122"/>
              <a:sym typeface="+mn-ea"/>
            </a:endParaRPr>
          </a:p>
          <a:p>
            <a:pPr>
              <a:lnSpc>
                <a:spcPct val="150000"/>
              </a:lnSpc>
            </a:pPr>
            <a:endParaRPr lang="zh-CN" altLang="en-US" sz="1400" dirty="0">
              <a:latin typeface="微软雅黑" panose="020B0503020204020204" pitchFamily="34" charset="-122"/>
              <a:ea typeface="微软雅黑" panose="020B0503020204020204" pitchFamily="34" charset="-122"/>
              <a:sym typeface="+mn-ea"/>
            </a:endParaRPr>
          </a:p>
          <a:p>
            <a:pPr>
              <a:lnSpc>
                <a:spcPct val="150000"/>
              </a:lnSpc>
            </a:pPr>
            <a:endParaRPr lang="zh-CN" altLang="en-US" sz="1400" dirty="0">
              <a:latin typeface="微软雅黑" panose="020B0503020204020204" pitchFamily="34" charset="-122"/>
              <a:ea typeface="微软雅黑" panose="020B0503020204020204" pitchFamily="34" charset="-122"/>
              <a:sym typeface="+mn-ea"/>
            </a:endParaRPr>
          </a:p>
        </p:txBody>
      </p:sp>
      <p:pic>
        <p:nvPicPr>
          <p:cNvPr id="17" name="图片 16"/>
          <p:cNvPicPr>
            <a:picLocks noChangeAspect="1"/>
          </p:cNvPicPr>
          <p:nvPr/>
        </p:nvPicPr>
        <p:blipFill>
          <a:blip r:embed="rId6"/>
          <a:stretch>
            <a:fillRect/>
          </a:stretch>
        </p:blipFill>
        <p:spPr>
          <a:xfrm>
            <a:off x="2951480" y="1356995"/>
            <a:ext cx="3150235" cy="953135"/>
          </a:xfrm>
          <a:prstGeom prst="rect">
            <a:avLst/>
          </a:prstGeom>
        </p:spPr>
      </p:pic>
      <p:sp>
        <p:nvSpPr>
          <p:cNvPr id="40" name="Text Box 104"/>
          <p:cNvSpPr txBox="1">
            <a:spLocks noChangeArrowheads="1"/>
          </p:cNvSpPr>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1800" dirty="0">
                <a:latin typeface="微软雅黑" panose="020B0503020204020204" pitchFamily="34" charset="-122"/>
                <a:ea typeface="微软雅黑" panose="020B0503020204020204" pitchFamily="34" charset="-122"/>
                <a:sym typeface="+mn-ea"/>
              </a:rPr>
              <a:t>1.</a:t>
            </a:r>
            <a:r>
              <a:rPr lang="zh-CN" altLang="en-US" sz="1800" dirty="0">
                <a:latin typeface="微软雅黑" panose="020B0503020204020204" pitchFamily="34" charset="-122"/>
                <a:ea typeface="微软雅黑" panose="020B0503020204020204" pitchFamily="34" charset="-122"/>
                <a:sym typeface="+mn-ea"/>
              </a:rPr>
              <a:t>强化</a:t>
            </a:r>
            <a:r>
              <a:rPr lang="zh-CN" altLang="en-US" sz="1800" dirty="0">
                <a:latin typeface="微软雅黑" panose="020B0503020204020204" pitchFamily="34" charset="-122"/>
                <a:ea typeface="微软雅黑" panose="020B0503020204020204" pitchFamily="34" charset="-122"/>
                <a:sym typeface="+mn-ea"/>
              </a:rPr>
              <a:t>学习</a:t>
            </a:r>
            <a:endParaRPr lang="zh-CN" altLang="en-US" sz="1800" dirty="0">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896360" y="2482215"/>
            <a:ext cx="5080000" cy="1706880"/>
          </a:xfrm>
          <a:prstGeom prst="rect">
            <a:avLst/>
          </a:prstGeom>
          <a:noFill/>
        </p:spPr>
        <p:txBody>
          <a:bodyPr wrap="square" rtlCol="0" anchor="t">
            <a:spAutoFit/>
          </a:bodyPr>
          <a:p>
            <a:pPr eaLnBrk="1" latinLnBrk="0" hangingPunct="1">
              <a:lnSpc>
                <a:spcPct val="150000"/>
              </a:lnSpc>
            </a:pPr>
            <a:r>
              <a:rPr sz="1400" dirty="0">
                <a:latin typeface="微软雅黑" panose="020B0503020204020204" pitchFamily="34" charset="-122"/>
                <a:ea typeface="微软雅黑" panose="020B0503020204020204" pitchFamily="34" charset="-122"/>
              </a:rPr>
              <a:t>每一时刻，智能体根据环境的状态，依据一定的策略选择一个动作，然后环境依据一定的状态转移概率转移到下一个状态，同时根据状态反馈给智能体一个奖励</a:t>
            </a:r>
            <a:r>
              <a:rPr lang="zh-CN" sz="1400" dirty="0">
                <a:latin typeface="微软雅黑" panose="020B0503020204020204" pitchFamily="34" charset="-122"/>
                <a:ea typeface="微软雅黑" panose="020B0503020204020204" pitchFamily="34" charset="-122"/>
              </a:rPr>
              <a:t>，智能体可以根据环境的反馈调整其策略，然后继续在环境中探索，最终学习到一个能够获得最多奖励的最优策略。</a:t>
            </a:r>
            <a:endParaRPr lang="zh-CN" sz="1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a:t>
            </a:r>
            <a:r>
              <a:rPr lang="zh-CN" altLang="en-US" dirty="0"/>
              <a:t>方法</a:t>
            </a:r>
            <a:endParaRPr lang="zh-CN" altLang="en-US" dirty="0"/>
          </a:p>
        </p:txBody>
      </p:sp>
      <p:pic>
        <p:nvPicPr>
          <p:cNvPr id="44" name="图片 4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Text Box 104"/>
          <p:cNvSpPr txBox="1">
            <a:spLocks noChangeArrowheads="1"/>
          </p:cNvSpPr>
          <p:nvPr/>
        </p:nvSpPr>
        <p:spPr bwMode="auto">
          <a:xfrm>
            <a:off x="1666240" y="10795"/>
            <a:ext cx="476631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indent="457200">
              <a:defRPr>
                <a:solidFill>
                  <a:schemeClr val="tx1"/>
                </a:solidFill>
                <a:latin typeface="Arial" panose="020B0604020202020204" pitchFamily="34" charset="0"/>
                <a:ea typeface="宋体" panose="02010600030101010101" pitchFamily="2" charset="-122"/>
              </a:defRPr>
            </a:lvl2pPr>
            <a:lvl3pPr marL="457200" indent="457200">
              <a:defRPr>
                <a:solidFill>
                  <a:schemeClr val="tx1"/>
                </a:solidFill>
                <a:latin typeface="Arial" panose="020B0604020202020204" pitchFamily="34" charset="0"/>
                <a:ea typeface="宋体" panose="02010600030101010101" pitchFamily="2" charset="-122"/>
              </a:defRPr>
            </a:lvl3pPr>
            <a:lvl4pPr marL="587375" indent="784225">
              <a:defRPr>
                <a:solidFill>
                  <a:schemeClr val="tx1"/>
                </a:solidFill>
                <a:latin typeface="Arial" panose="020B0604020202020204" pitchFamily="34" charset="0"/>
                <a:ea typeface="宋体" panose="02010600030101010101" pitchFamily="2" charset="-122"/>
              </a:defRPr>
            </a:lvl4pPr>
            <a:lvl5pPr marL="587375" indent="1241425">
              <a:defRPr>
                <a:solidFill>
                  <a:schemeClr val="tx1"/>
                </a:solidFill>
                <a:latin typeface="Arial" panose="020B0604020202020204" pitchFamily="34" charset="0"/>
                <a:ea typeface="宋体" panose="02010600030101010101" pitchFamily="2" charset="-122"/>
              </a:defRPr>
            </a:lvl5pPr>
            <a:lvl6pPr marL="10445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15017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9589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2416175" indent="1241425"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defRPr/>
            </a:pPr>
            <a:r>
              <a:rPr lang="en-US" altLang="zh-CN" sz="1800" dirty="0">
                <a:latin typeface="微软雅黑" panose="020B0503020204020204" pitchFamily="34" charset="-122"/>
                <a:ea typeface="微软雅黑" panose="020B0503020204020204" pitchFamily="34" charset="-122"/>
                <a:sym typeface="+mn-ea"/>
              </a:rPr>
              <a:t>1.</a:t>
            </a:r>
            <a:r>
              <a:rPr lang="zh-CN" altLang="en-US" sz="1800" dirty="0">
                <a:latin typeface="微软雅黑" panose="020B0503020204020204" pitchFamily="34" charset="-122"/>
                <a:ea typeface="微软雅黑" panose="020B0503020204020204" pitchFamily="34" charset="-122"/>
                <a:sym typeface="+mn-ea"/>
              </a:rPr>
              <a:t>强化学习</a:t>
            </a:r>
            <a:endParaRPr lang="zh-CN" altLang="en-US" sz="1800" dirty="0">
              <a:latin typeface="微软雅黑" panose="020B0503020204020204" pitchFamily="34" charset="-122"/>
              <a:ea typeface="微软雅黑" panose="020B0503020204020204" pitchFamily="34" charset="-122"/>
              <a:sym typeface="+mn-ea"/>
            </a:endParaRPr>
          </a:p>
        </p:txBody>
      </p:sp>
      <mc:AlternateContent xmlns:mc="http://schemas.openxmlformats.org/markup-compatibility/2006">
        <mc:Choice xmlns:a14="http://schemas.microsoft.com/office/drawing/2010/main" Requires="a14">
          <p:sp>
            <p:nvSpPr>
              <p:cNvPr id="3" name="文本框 2"/>
              <p:cNvSpPr txBox="1"/>
              <p:nvPr/>
            </p:nvSpPr>
            <p:spPr>
              <a:xfrm>
                <a:off x="476250" y="771525"/>
                <a:ext cx="6898640" cy="1153160"/>
              </a:xfrm>
              <a:prstGeom prst="rect">
                <a:avLst/>
              </a:prstGeom>
              <a:noFill/>
            </p:spPr>
            <p:txBody>
              <a:bodyPr wrap="square" rtlCol="0" anchor="t">
                <a:spAutoFit/>
              </a:bodyPr>
              <a:p>
                <a:pPr eaLnBrk="1" latinLnBrk="0" hangingPunct="1">
                  <a:lnSpc>
                    <a:spcPct val="150000"/>
                  </a:lnSpc>
                </a:pPr>
                <a:r>
                  <a:rPr sz="1400" dirty="0">
                    <a:latin typeface="微软雅黑" panose="020B0503020204020204" pitchFamily="34" charset="-122"/>
                    <a:ea typeface="微软雅黑" panose="020B0503020204020204" pitchFamily="34" charset="-122"/>
                  </a:rPr>
                  <a:t>在时间t，具有策略</a:t>
                </a:r>
                <a14:m>
                  <m:oMath xmlns:m="http://schemas.openxmlformats.org/officeDocument/2006/math">
                    <m:r>
                      <a:rPr lang="en-US" altLang="zh-CN" i="1" dirty="0">
                        <a:latin typeface="Cambria Math" panose="02040503050406030204" charset="0"/>
                        <a:ea typeface="微软雅黑" panose="020B0503020204020204" pitchFamily="34" charset="-122"/>
                        <a:cs typeface="Cambria Math" panose="02040503050406030204" charset="0"/>
                        <a:sym typeface="+mn-ea"/>
                      </a:rPr>
                      <m:t>𝜋</m:t>
                    </m:r>
                  </m:oMath>
                </a14:m>
                <a:r>
                  <a:rPr sz="1400" dirty="0">
                    <a:latin typeface="微软雅黑" panose="020B0503020204020204" pitchFamily="34" charset="-122"/>
                    <a:ea typeface="微软雅黑" panose="020B0503020204020204" pitchFamily="34" charset="-122"/>
                    <a:sym typeface="+mn-ea"/>
                  </a:rPr>
                  <a:t>的</a:t>
                </a:r>
                <a:r>
                  <a:rPr sz="1400" dirty="0">
                    <a:latin typeface="微软雅黑" panose="020B0503020204020204" pitchFamily="34" charset="-122"/>
                    <a:ea typeface="微软雅黑" panose="020B0503020204020204" pitchFamily="34" charset="-122"/>
                  </a:rPr>
                  <a:t>ai</a:t>
                </a:r>
                <a:r>
                  <a:rPr lang="zh-CN" sz="1400" dirty="0">
                    <a:latin typeface="微软雅黑" panose="020B0503020204020204" pitchFamily="34" charset="-122"/>
                    <a:ea typeface="微软雅黑" panose="020B0503020204020204" pitchFamily="34" charset="-122"/>
                  </a:rPr>
                  <a:t>在状态</a:t>
                </a:r>
                <a14:m>
                  <m:oMath xmlns:m="http://schemas.openxmlformats.org/officeDocument/2006/math">
                    <m:sSub>
                      <m:sSubPr>
                        <m:ctrlPr>
                          <a:rPr lang="en-US" altLang="zh-CN" sz="1400" i="1" dirty="0">
                            <a:latin typeface="Cambria Math" panose="02040503050406030204" charset="0"/>
                            <a:ea typeface="微软雅黑" panose="020B0503020204020204" pitchFamily="34" charset="-122"/>
                            <a:cs typeface="Cambria Math" panose="02040503050406030204" charset="0"/>
                          </a:rPr>
                        </m:ctrlPr>
                      </m:sSubPr>
                      <m:e>
                        <m:r>
                          <a:rPr lang="en-US" altLang="zh-CN" sz="1400" i="1" dirty="0">
                            <a:latin typeface="Cambria Math" panose="02040503050406030204" charset="0"/>
                            <a:ea typeface="微软雅黑" panose="020B0503020204020204" pitchFamily="34" charset="-122"/>
                            <a:cs typeface="Cambria Math" panose="02040503050406030204" charset="0"/>
                          </a:rPr>
                          <m:t>𝑠</m:t>
                        </m:r>
                      </m:e>
                      <m:sub>
                        <m:r>
                          <a:rPr lang="en-US" altLang="zh-CN" sz="1400" i="1" dirty="0">
                            <a:latin typeface="Cambria Math" panose="02040503050406030204" charset="0"/>
                            <a:ea typeface="微软雅黑" panose="020B0503020204020204" pitchFamily="34" charset="-122"/>
                            <a:cs typeface="Cambria Math" panose="02040503050406030204" charset="0"/>
                          </a:rPr>
                          <m:t>𝑡</m:t>
                        </m:r>
                      </m:sub>
                    </m:sSub>
                  </m:oMath>
                </a14:m>
                <a:r>
                  <a:rPr lang="zh-CN" altLang="en-US" sz="1400" dirty="0">
                    <a:latin typeface="Cambria Math" panose="02040503050406030204" charset="0"/>
                    <a:ea typeface="微软雅黑" panose="020B0503020204020204" pitchFamily="34" charset="-122"/>
                    <a:cs typeface="Cambria Math" panose="02040503050406030204" charset="0"/>
                  </a:rPr>
                  <a:t>中</a:t>
                </a:r>
                <a:r>
                  <a:rPr sz="1400" dirty="0">
                    <a:latin typeface="微软雅黑" panose="020B0503020204020204" pitchFamily="34" charset="-122"/>
                    <a:ea typeface="微软雅黑" panose="020B0503020204020204" pitchFamily="34" charset="-122"/>
                  </a:rPr>
                  <a:t>采取操作</a:t>
                </a:r>
                <a14:m>
                  <m:oMath xmlns:m="http://schemas.openxmlformats.org/officeDocument/2006/math">
                    <m:sSub>
                      <m:sSubPr>
                        <m:ctrlPr>
                          <a:rPr lang="en-US" sz="1400" i="1" dirty="0">
                            <a:latin typeface="Cambria Math" panose="02040503050406030204" charset="0"/>
                            <a:ea typeface="微软雅黑" panose="020B0503020204020204" pitchFamily="34" charset="-122"/>
                            <a:cs typeface="Cambria Math" panose="02040503050406030204" charset="0"/>
                          </a:rPr>
                        </m:ctrlPr>
                      </m:sSubPr>
                      <m:e>
                        <m:r>
                          <a:rPr lang="en-US" sz="1400" i="1" dirty="0">
                            <a:latin typeface="Cambria Math" panose="02040503050406030204" charset="0"/>
                            <a:ea typeface="微软雅黑" panose="020B0503020204020204" pitchFamily="34" charset="-122"/>
                            <a:cs typeface="Cambria Math" panose="02040503050406030204" charset="0"/>
                          </a:rPr>
                          <m:t>𝑎</m:t>
                        </m:r>
                      </m:e>
                      <m:sub>
                        <m:r>
                          <a:rPr lang="en-US" sz="1400" i="1" dirty="0">
                            <a:latin typeface="Cambria Math" panose="02040503050406030204" charset="0"/>
                            <a:ea typeface="微软雅黑" panose="020B0503020204020204" pitchFamily="34" charset="-122"/>
                            <a:cs typeface="Cambria Math" panose="02040503050406030204" charset="0"/>
                          </a:rPr>
                          <m:t>𝑡</m:t>
                        </m:r>
                      </m:sub>
                    </m:sSub>
                  </m:oMath>
                </a14:m>
                <a:r>
                  <a:rPr sz="1400" dirty="0">
                    <a:latin typeface="微软雅黑" panose="020B0503020204020204" pitchFamily="34" charset="-122"/>
                    <a:ea typeface="微软雅黑" panose="020B0503020204020204" pitchFamily="34" charset="-122"/>
                  </a:rPr>
                  <a:t>，获得奖励</a:t>
                </a:r>
                <a:r>
                  <a:rPr lang="zh-CN" sz="1400" dirty="0">
                    <a:latin typeface="微软雅黑" panose="020B0503020204020204" pitchFamily="34" charset="-122"/>
                    <a:ea typeface="微软雅黑" panose="020B0503020204020204" pitchFamily="34" charset="-122"/>
                  </a:rPr>
                  <a:t>值</a:t>
                </a:r>
                <a14:m>
                  <m:oMath xmlns:m="http://schemas.openxmlformats.org/officeDocument/2006/math">
                    <m:sSub>
                      <m:sSubPr>
                        <m:ctrlPr>
                          <a:rPr lang="en-US" altLang="zh-CN" sz="1400" i="1" dirty="0">
                            <a:latin typeface="Cambria Math" panose="02040503050406030204" charset="0"/>
                            <a:ea typeface="微软雅黑" panose="020B0503020204020204" pitchFamily="34" charset="-122"/>
                            <a:cs typeface="Cambria Math" panose="02040503050406030204" charset="0"/>
                          </a:rPr>
                        </m:ctrlPr>
                      </m:sSubPr>
                      <m:e>
                        <m:r>
                          <a:rPr lang="en-US" altLang="zh-CN" sz="1400" i="1" dirty="0">
                            <a:latin typeface="Cambria Math" panose="02040503050406030204" charset="0"/>
                            <a:ea typeface="微软雅黑" panose="020B0503020204020204" pitchFamily="34" charset="-122"/>
                            <a:cs typeface="Cambria Math" panose="02040503050406030204" charset="0"/>
                          </a:rPr>
                          <m:t>𝑟</m:t>
                        </m:r>
                      </m:e>
                      <m:sub>
                        <m:r>
                          <a:rPr lang="en-US" altLang="zh-CN" sz="1400" i="1" dirty="0">
                            <a:latin typeface="Cambria Math" panose="02040503050406030204" charset="0"/>
                            <a:ea typeface="微软雅黑" panose="020B0503020204020204" pitchFamily="34" charset="-122"/>
                            <a:cs typeface="Cambria Math" panose="02040503050406030204" charset="0"/>
                          </a:rPr>
                          <m:t>𝑡</m:t>
                        </m:r>
                      </m:sub>
                    </m:sSub>
                  </m:oMath>
                </a14:m>
                <a:r>
                  <a:rPr lang="zh-CN" altLang="en-US" sz="1400" dirty="0">
                    <a:latin typeface="Cambria Math" panose="02040503050406030204" charset="0"/>
                    <a:ea typeface="微软雅黑" panose="020B0503020204020204" pitchFamily="34" charset="-122"/>
                    <a:cs typeface="Cambria Math" panose="02040503050406030204" charset="0"/>
                  </a:rPr>
                  <a:t>，</a:t>
                </a:r>
                <a:r>
                  <a:rPr sz="1400" dirty="0">
                    <a:latin typeface="微软雅黑" panose="020B0503020204020204" pitchFamily="34" charset="-122"/>
                    <a:ea typeface="微软雅黑" panose="020B0503020204020204" pitchFamily="34" charset="-122"/>
                  </a:rPr>
                  <a:t>并最终进入了一个新的状态</a:t>
                </a:r>
                <a14:m>
                  <m:oMath xmlns:m="http://schemas.openxmlformats.org/officeDocument/2006/math">
                    <m:sSub>
                      <m:sSubPr>
                        <m:ctrlPr>
                          <a:rPr lang="en-US" altLang="zh-CN" sz="1400" i="1" dirty="0">
                            <a:latin typeface="Cambria Math" panose="02040503050406030204" charset="0"/>
                            <a:ea typeface="微软雅黑" panose="020B0503020204020204" pitchFamily="34" charset="-122"/>
                            <a:cs typeface="Cambria Math" panose="02040503050406030204" charset="0"/>
                          </a:rPr>
                        </m:ctrlPr>
                      </m:sSubPr>
                      <m:e>
                        <m:r>
                          <a:rPr lang="en-US" altLang="zh-CN" sz="1400" i="1" dirty="0">
                            <a:latin typeface="Cambria Math" panose="02040503050406030204" charset="0"/>
                            <a:ea typeface="微软雅黑" panose="020B0503020204020204" pitchFamily="34" charset="-122"/>
                            <a:cs typeface="Cambria Math" panose="02040503050406030204" charset="0"/>
                          </a:rPr>
                          <m:t>𝑠</m:t>
                        </m:r>
                      </m:e>
                      <m:sub>
                        <m:r>
                          <a:rPr lang="en-US" altLang="zh-CN" sz="1400" i="1" dirty="0">
                            <a:latin typeface="Cambria Math" panose="02040503050406030204" charset="0"/>
                            <a:ea typeface="微软雅黑" panose="020B0503020204020204" pitchFamily="34" charset="-122"/>
                            <a:cs typeface="Cambria Math" panose="02040503050406030204" charset="0"/>
                          </a:rPr>
                          <m:t>𝑡</m:t>
                        </m:r>
                        <m:r>
                          <a:rPr lang="en-US" altLang="zh-CN" sz="1400" i="1" dirty="0">
                            <a:latin typeface="Cambria Math" panose="02040503050406030204" charset="0"/>
                            <a:ea typeface="微软雅黑" panose="020B0503020204020204" pitchFamily="34" charset="-122"/>
                            <a:cs typeface="Cambria Math" panose="02040503050406030204" charset="0"/>
                          </a:rPr>
                          <m:t>+</m:t>
                        </m:r>
                        <m:r>
                          <a:rPr lang="en-US" altLang="zh-CN" sz="1400" i="1" dirty="0">
                            <a:latin typeface="Cambria Math" panose="02040503050406030204" charset="0"/>
                            <a:ea typeface="微软雅黑" panose="020B0503020204020204" pitchFamily="34" charset="-122"/>
                            <a:cs typeface="Cambria Math" panose="02040503050406030204" charset="0"/>
                          </a:rPr>
                          <m:t>1</m:t>
                        </m:r>
                      </m:sub>
                    </m:sSub>
                  </m:oMath>
                </a14:m>
                <a:r>
                  <a:rPr lang="zh-CN" altLang="en-US" sz="1400" dirty="0">
                    <a:latin typeface="Cambria Math" panose="02040503050406030204" charset="0"/>
                    <a:ea typeface="微软雅黑" panose="020B0503020204020204" pitchFamily="34" charset="-122"/>
                    <a:cs typeface="Cambria Math" panose="02040503050406030204" charset="0"/>
                  </a:rPr>
                  <a:t>。</a:t>
                </a:r>
                <a:r>
                  <a:rPr sz="1400" dirty="0">
                    <a:latin typeface="微软雅黑" panose="020B0503020204020204" pitchFamily="34" charset="-122"/>
                    <a:ea typeface="微软雅黑" panose="020B0503020204020204" pitchFamily="34" charset="-122"/>
                  </a:rPr>
                  <a:t>通过长期迭代采取行动，</a:t>
                </a:r>
                <a:r>
                  <a:rPr lang="en-US" sz="1400" dirty="0">
                    <a:latin typeface="微软雅黑" panose="020B0503020204020204" pitchFamily="34" charset="-122"/>
                    <a:ea typeface="微软雅黑" panose="020B0503020204020204" pitchFamily="34" charset="-122"/>
                  </a:rPr>
                  <a:t>ai</a:t>
                </a:r>
                <a:r>
                  <a:rPr lang="zh-CN" altLang="en-US" sz="1400" dirty="0">
                    <a:latin typeface="微软雅黑" panose="020B0503020204020204" pitchFamily="34" charset="-122"/>
                    <a:ea typeface="微软雅黑" panose="020B0503020204020204" pitchFamily="34" charset="-122"/>
                  </a:rPr>
                  <a:t>会</a:t>
                </a:r>
                <a:r>
                  <a:rPr sz="1400" dirty="0">
                    <a:latin typeface="微软雅黑" panose="020B0503020204020204" pitchFamily="34" charset="-122"/>
                    <a:ea typeface="微软雅黑" panose="020B0503020204020204" pitchFamily="34" charset="-122"/>
                  </a:rPr>
                  <a:t>寻求</a:t>
                </a:r>
                <a:r>
                  <a:rPr lang="zh-CN" sz="1400" dirty="0">
                    <a:latin typeface="微软雅黑" panose="020B0503020204020204" pitchFamily="34" charset="-122"/>
                    <a:ea typeface="微软雅黑" panose="020B0503020204020204" pitchFamily="34" charset="-122"/>
                  </a:rPr>
                  <a:t>最大的累计奖励值，从而为下一步决策做出指导。在状态</a:t>
                </a:r>
                <a:r>
                  <a:rPr lang="en-US" altLang="zh-CN" sz="1400" dirty="0">
                    <a:latin typeface="微软雅黑" panose="020B0503020204020204" pitchFamily="34" charset="-122"/>
                    <a:ea typeface="微软雅黑" panose="020B0503020204020204" pitchFamily="34" charset="-122"/>
                  </a:rPr>
                  <a:t>s</a:t>
                </a:r>
                <a:r>
                  <a:rPr lang="zh-CN" altLang="en-US" sz="1400" dirty="0">
                    <a:latin typeface="微软雅黑" panose="020B0503020204020204" pitchFamily="34" charset="-122"/>
                    <a:ea typeface="微软雅黑" panose="020B0503020204020204" pitchFamily="34" charset="-122"/>
                  </a:rPr>
                  <a:t>中采取决策</a:t>
                </a:r>
                <a:r>
                  <a:rPr lang="en-US" altLang="zh-CN" sz="1400" dirty="0">
                    <a:latin typeface="微软雅黑" panose="020B0503020204020204" pitchFamily="34" charset="-122"/>
                    <a:ea typeface="微软雅黑" panose="020B0503020204020204" pitchFamily="34" charset="-122"/>
                  </a:rPr>
                  <a:t>a</a:t>
                </a:r>
                <a:r>
                  <a:rPr lang="zh-CN" altLang="en-US" sz="1400" dirty="0">
                    <a:latin typeface="微软雅黑" panose="020B0503020204020204" pitchFamily="34" charset="-122"/>
                    <a:ea typeface="微软雅黑" panose="020B0503020204020204" pitchFamily="34" charset="-122"/>
                  </a:rPr>
                  <a:t>的价值函数可以</a:t>
                </a:r>
                <a:r>
                  <a:rPr lang="zh-CN" altLang="en-US" sz="1400" dirty="0">
                    <a:latin typeface="微软雅黑" panose="020B0503020204020204" pitchFamily="34" charset="-122"/>
                    <a:ea typeface="微软雅黑" panose="020B0503020204020204" pitchFamily="34" charset="-122"/>
                  </a:rPr>
                  <a:t>表示为：</a:t>
                </a:r>
                <a:endParaRPr lang="zh-CN" altLang="en-US" sz="1400" dirty="0">
                  <a:latin typeface="微软雅黑" panose="020B0503020204020204" pitchFamily="34" charset="-122"/>
                  <a:ea typeface="微软雅黑" panose="020B0503020204020204" pitchFamily="34"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476250" y="771525"/>
                <a:ext cx="6898640" cy="1153160"/>
              </a:xfrm>
              <a:prstGeom prst="rect">
                <a:avLst/>
              </a:prstGeom>
              <a:blipFill rotWithShape="1">
                <a:blip r:embed="rId2"/>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521335" y="1983740"/>
            <a:ext cx="7812405" cy="882650"/>
          </a:xfrm>
          <a:prstGeom prst="rect">
            <a:avLst/>
          </a:prstGeom>
        </p:spPr>
      </p:pic>
      <p:pic>
        <p:nvPicPr>
          <p:cNvPr id="21" name="图片 20"/>
          <p:cNvPicPr>
            <a:picLocks noChangeAspect="1"/>
          </p:cNvPicPr>
          <p:nvPr>
            <p:custDataLst>
              <p:tags r:id="rId4"/>
            </p:custDataLst>
          </p:nvPr>
        </p:nvPicPr>
        <p:blipFill>
          <a:blip r:embed="rId5"/>
          <a:stretch>
            <a:fillRect/>
          </a:stretch>
        </p:blipFill>
        <p:spPr>
          <a:xfrm>
            <a:off x="664845" y="3607435"/>
            <a:ext cx="738505" cy="302260"/>
          </a:xfrm>
          <a:prstGeom prst="rect">
            <a:avLst/>
          </a:prstGeom>
        </p:spPr>
      </p:pic>
      <p:sp>
        <p:nvSpPr>
          <p:cNvPr id="8" name="文本框 7"/>
          <p:cNvSpPr txBox="1"/>
          <p:nvPr/>
        </p:nvSpPr>
        <p:spPr>
          <a:xfrm>
            <a:off x="1475105" y="3650615"/>
            <a:ext cx="5694680" cy="306705"/>
          </a:xfrm>
          <a:prstGeom prst="rect">
            <a:avLst/>
          </a:prstGeom>
          <a:noFill/>
        </p:spPr>
        <p:txBody>
          <a:bodyPr wrap="none" rtlCol="0" anchor="t">
            <a:spAutoFit/>
          </a:bodyPr>
          <a:p>
            <a:pPr algn="l"/>
            <a:r>
              <a:rPr lang="zh-CN" altLang="en-US" sz="1400" dirty="0">
                <a:latin typeface="微软雅黑" panose="020B0503020204020204" pitchFamily="34" charset="-122"/>
                <a:ea typeface="微软雅黑" panose="020B0503020204020204" pitchFamily="34" charset="-122"/>
                <a:sym typeface="+mn-ea"/>
              </a:rPr>
              <a:t>折扣因子，区分</a:t>
            </a:r>
            <a:r>
              <a:rPr lang="zh-CN" altLang="en-US" sz="1400" dirty="0">
                <a:latin typeface="微软雅黑" panose="020B0503020204020204" pitchFamily="34" charset="-122"/>
                <a:ea typeface="微软雅黑" panose="020B0503020204020204" pitchFamily="34" charset="-122"/>
                <a:sym typeface="+mn-ea"/>
              </a:rPr>
              <a:t>即使奖励和未来</a:t>
            </a:r>
            <a:r>
              <a:rPr lang="zh-CN" altLang="en-US" sz="1400" dirty="0">
                <a:latin typeface="微软雅黑" panose="020B0503020204020204" pitchFamily="34" charset="-122"/>
                <a:ea typeface="微软雅黑" panose="020B0503020204020204" pitchFamily="34" charset="-122"/>
                <a:sym typeface="+mn-ea"/>
              </a:rPr>
              <a:t>奖励，避免陷入无限循环，达到收敛。</a:t>
            </a:r>
            <a:endParaRPr lang="zh-CN" altLang="en-US" sz="1400" dirty="0">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1475105" y="4025900"/>
            <a:ext cx="894080" cy="306705"/>
          </a:xfrm>
          <a:prstGeom prst="rect">
            <a:avLst/>
          </a:prstGeom>
          <a:noFill/>
        </p:spPr>
        <p:txBody>
          <a:bodyPr wrap="none" rtlCol="0" anchor="t">
            <a:spAutoFit/>
          </a:bodyPr>
          <a:p>
            <a:pPr algn="l"/>
            <a:r>
              <a:rPr lang="zh-CN" altLang="en-US" sz="1400" dirty="0">
                <a:latin typeface="微软雅黑" panose="020B0503020204020204" pitchFamily="34" charset="-122"/>
                <a:ea typeface="微软雅黑" panose="020B0503020204020204" pitchFamily="34" charset="-122"/>
                <a:sym typeface="+mn-ea"/>
              </a:rPr>
              <a:t>奖励函数</a:t>
            </a:r>
            <a:endParaRPr lang="zh-CN" altLang="en-US" sz="1400" dirty="0">
              <a:latin typeface="微软雅黑" panose="020B0503020204020204" pitchFamily="34" charset="-122"/>
              <a:ea typeface="微软雅黑" panose="020B0503020204020204" pitchFamily="34" charset="-122"/>
              <a:sym typeface="+mn-ea"/>
            </a:endParaRPr>
          </a:p>
        </p:txBody>
      </p:sp>
      <p:pic>
        <p:nvPicPr>
          <p:cNvPr id="12" name="图片 11"/>
          <p:cNvPicPr>
            <a:picLocks noChangeAspect="1"/>
          </p:cNvPicPr>
          <p:nvPr/>
        </p:nvPicPr>
        <p:blipFill>
          <a:blip r:embed="rId6"/>
          <a:stretch>
            <a:fillRect/>
          </a:stretch>
        </p:blipFill>
        <p:spPr>
          <a:xfrm>
            <a:off x="664845" y="4017010"/>
            <a:ext cx="580390" cy="309880"/>
          </a:xfrm>
          <a:prstGeom prst="rect">
            <a:avLst/>
          </a:prstGeom>
        </p:spPr>
      </p:pic>
      <p:pic>
        <p:nvPicPr>
          <p:cNvPr id="13" name="图片 12"/>
          <p:cNvPicPr>
            <a:picLocks noChangeAspect="1"/>
          </p:cNvPicPr>
          <p:nvPr/>
        </p:nvPicPr>
        <p:blipFill>
          <a:blip r:embed="rId7"/>
          <a:stretch>
            <a:fillRect/>
          </a:stretch>
        </p:blipFill>
        <p:spPr>
          <a:xfrm>
            <a:off x="668655" y="4460240"/>
            <a:ext cx="219710" cy="240030"/>
          </a:xfrm>
          <a:prstGeom prst="rect">
            <a:avLst/>
          </a:prstGeom>
        </p:spPr>
      </p:pic>
      <p:sp>
        <p:nvSpPr>
          <p:cNvPr id="14" name="文本框 13"/>
          <p:cNvSpPr txBox="1"/>
          <p:nvPr/>
        </p:nvSpPr>
        <p:spPr>
          <a:xfrm>
            <a:off x="1475105" y="4430395"/>
            <a:ext cx="1071880" cy="306705"/>
          </a:xfrm>
          <a:prstGeom prst="rect">
            <a:avLst/>
          </a:prstGeom>
          <a:noFill/>
        </p:spPr>
        <p:txBody>
          <a:bodyPr wrap="none" rtlCol="0" anchor="t">
            <a:spAutoFit/>
          </a:bodyPr>
          <a:p>
            <a:pPr algn="l"/>
            <a:r>
              <a:rPr lang="zh-CN" altLang="en-US" sz="1400" dirty="0">
                <a:latin typeface="微软雅黑" panose="020B0503020204020204" pitchFamily="34" charset="-122"/>
                <a:ea typeface="微软雅黑" panose="020B0503020204020204" pitchFamily="34" charset="-122"/>
                <a:sym typeface="+mn-ea"/>
              </a:rPr>
              <a:t>累积</a:t>
            </a:r>
            <a:r>
              <a:rPr lang="zh-CN" altLang="en-US" sz="1400" dirty="0">
                <a:latin typeface="微软雅黑" panose="020B0503020204020204" pitchFamily="34" charset="-122"/>
                <a:ea typeface="微软雅黑" panose="020B0503020204020204" pitchFamily="34" charset="-122"/>
                <a:sym typeface="+mn-ea"/>
              </a:rPr>
              <a:t>奖励值</a:t>
            </a:r>
            <a:endParaRPr lang="zh-CN" altLang="en-US" sz="1400" dirty="0">
              <a:latin typeface="微软雅黑" panose="020B0503020204020204" pitchFamily="34" charset="-122"/>
              <a:ea typeface="微软雅黑" panose="020B0503020204020204" pitchFamily="34" charset="-122"/>
              <a:sym typeface="+mn-ea"/>
            </a:endParaRPr>
          </a:p>
        </p:txBody>
      </p:sp>
      <p:sp>
        <p:nvSpPr>
          <p:cNvPr id="15" name="文本框 14"/>
          <p:cNvSpPr txBox="1"/>
          <p:nvPr/>
        </p:nvSpPr>
        <p:spPr>
          <a:xfrm>
            <a:off x="4932045" y="2976880"/>
            <a:ext cx="2926080" cy="306705"/>
          </a:xfrm>
          <a:prstGeom prst="rect">
            <a:avLst/>
          </a:prstGeom>
          <a:noFill/>
        </p:spPr>
        <p:txBody>
          <a:bodyPr wrap="none" rtlCol="0" anchor="t">
            <a:spAutoFit/>
          </a:bodyPr>
          <a:p>
            <a:pPr algn="l"/>
            <a:r>
              <a:rPr lang="zh-CN" altLang="en-US" sz="1400" dirty="0">
                <a:latin typeface="微软雅黑" panose="020B0503020204020204" pitchFamily="34" charset="-122"/>
                <a:ea typeface="微软雅黑" panose="020B0503020204020204" pitchFamily="34" charset="-122"/>
                <a:sym typeface="+mn-ea"/>
              </a:rPr>
              <a:t>即时奖励</a:t>
            </a:r>
            <a:r>
              <a:rPr lang="en-US" altLang="zh-CN" sz="1400" dirty="0">
                <a:latin typeface="微软雅黑" panose="020B0503020204020204" pitchFamily="34" charset="-122"/>
                <a:ea typeface="微软雅黑" panose="020B0503020204020204" pitchFamily="34" charset="-122"/>
                <a:sym typeface="+mn-ea"/>
              </a:rPr>
              <a:t>+</a:t>
            </a:r>
            <a:r>
              <a:rPr lang="zh-CN" altLang="en-US" sz="1400" dirty="0">
                <a:latin typeface="微软雅黑" panose="020B0503020204020204" pitchFamily="34" charset="-122"/>
                <a:ea typeface="微软雅黑" panose="020B0503020204020204" pitchFamily="34" charset="-122"/>
                <a:sym typeface="+mn-ea"/>
              </a:rPr>
              <a:t>权重</a:t>
            </a:r>
            <a:r>
              <a:rPr lang="en-US" altLang="zh-CN" sz="1400" dirty="0">
                <a:latin typeface="微软雅黑" panose="020B0503020204020204" pitchFamily="34" charset="-122"/>
                <a:ea typeface="微软雅黑" panose="020B0503020204020204" pitchFamily="34" charset="-122"/>
                <a:sym typeface="+mn-ea"/>
              </a:rPr>
              <a:t>*</a:t>
            </a:r>
            <a:r>
              <a:rPr lang="zh-CN" altLang="en-US" sz="1400" dirty="0">
                <a:latin typeface="微软雅黑" panose="020B0503020204020204" pitchFamily="34" charset="-122"/>
                <a:ea typeface="微软雅黑" panose="020B0503020204020204" pitchFamily="34" charset="-122"/>
                <a:sym typeface="+mn-ea"/>
              </a:rPr>
              <a:t>未来奖励</a:t>
            </a:r>
            <a:r>
              <a:rPr lang="en-US" altLang="zh-CN" sz="1400" dirty="0">
                <a:latin typeface="微软雅黑" panose="020B0503020204020204" pitchFamily="34" charset="-122"/>
                <a:ea typeface="微软雅黑" panose="020B0503020204020204" pitchFamily="34" charset="-122"/>
                <a:sym typeface="+mn-ea"/>
              </a:rPr>
              <a:t>	</a:t>
            </a:r>
            <a:endParaRPr lang="zh-CN" altLang="en-US" sz="1400" dirty="0">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806.407874015748,&quot;width&quot;:2123.540157480315}"/>
</p:tagLst>
</file>

<file path=ppt/tags/tag2.xml><?xml version="1.0" encoding="utf-8"?>
<p:tagLst xmlns:p="http://schemas.openxmlformats.org/presentationml/2006/main">
  <p:tag name="KSO_WM_UNIT_PLACING_PICTURE_USER_VIEWPORT" val="{&quot;height&quot;:540,&quot;width&quot;:1320}"/>
</p:tagLst>
</file>

<file path=ppt/tags/tag3.xml><?xml version="1.0" encoding="utf-8"?>
<p:tagLst xmlns:p="http://schemas.openxmlformats.org/presentationml/2006/main">
  <p:tag name="KSO_WM_UNIT_PLACING_PICTURE_USER_VIEWPORT" val="{&quot;height&quot;:3852,&quot;width&quot;:8328}"/>
</p:tagLst>
</file>

<file path=ppt/tags/tag4.xml><?xml version="1.0" encoding="utf-8"?>
<p:tagLst xmlns:p="http://schemas.openxmlformats.org/presentationml/2006/main">
  <p:tag name="KSO_WM_UNIT_PLACING_PICTURE_USER_VIEWPORT" val="{&quot;height&quot;:5904,&quot;width&quot;:6660}"/>
</p:tagLst>
</file>

<file path=ppt/tags/tag5.xml><?xml version="1.0" encoding="utf-8"?>
<p:tagLst xmlns:p="http://schemas.openxmlformats.org/presentationml/2006/main">
  <p:tag name="KSO_WM_UNIT_TABLE_BEAUTIFY" val="smartTable{98d5b629-f7b8-43b6-b895-5ce3ba14c3a0}"/>
</p:tagLst>
</file>

<file path=ppt/tags/tag6.xml><?xml version="1.0" encoding="utf-8"?>
<p:tagLst xmlns:p="http://schemas.openxmlformats.org/presentationml/2006/main">
  <p:tag name="KSO_WPP_MARK_KEY" val="2ef9f740-a619-4862-893c-8039af2f8cb6"/>
  <p:tag name="COMMONDATA" val="eyJoZGlkIjoiNTdlOTg1MjUwNDdlMDAwZTcxNDlkZjYzMjU4OTgxY2Q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4562</Words>
  <Application>WPS 演示</Application>
  <PresentationFormat>全屏显示(16:9)</PresentationFormat>
  <Paragraphs>371</Paragraphs>
  <Slides>31</Slides>
  <Notes>42</Notes>
  <HiddenSlides>0</HiddenSlides>
  <MMClips>1</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31</vt:i4>
      </vt:variant>
    </vt:vector>
  </HeadingPairs>
  <TitlesOfParts>
    <vt:vector size="46" baseType="lpstr">
      <vt:lpstr>Arial</vt:lpstr>
      <vt:lpstr>宋体</vt:lpstr>
      <vt:lpstr>Wingdings</vt:lpstr>
      <vt:lpstr>Impact</vt:lpstr>
      <vt:lpstr>微软雅黑</vt:lpstr>
      <vt:lpstr>仿宋_GB2312</vt:lpstr>
      <vt:lpstr>仿宋</vt:lpstr>
      <vt:lpstr>Arial</vt:lpstr>
      <vt:lpstr>DFGothic-EB</vt:lpstr>
      <vt:lpstr>MS UI Gothic</vt:lpstr>
      <vt:lpstr>Calibri</vt:lpstr>
      <vt:lpstr>Calibri</vt:lpstr>
      <vt:lpstr>Cambria Math</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微^-^微笑</cp:lastModifiedBy>
  <cp:revision>633</cp:revision>
  <dcterms:created xsi:type="dcterms:W3CDTF">2015-07-27T04:24:00Z</dcterms:created>
  <dcterms:modified xsi:type="dcterms:W3CDTF">2023-10-18T08:03:40Z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2052-11.1.0.12155</vt:lpwstr>
  </property>
  <property fmtid="{D5CDD505-2E9C-101B-9397-08002B2CF9AE}" pid="3" name="ICV">
    <vt:lpwstr>A7F8A2A512944722B4ACD7B0F0328BBA</vt:lpwstr>
  </property>
</Properties>
</file>