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12" r:id="rId5"/>
    <p:sldId id="313" r:id="rId6"/>
    <p:sldId id="284" r:id="rId7"/>
    <p:sldId id="314" r:id="rId8"/>
    <p:sldId id="320" r:id="rId9"/>
    <p:sldId id="291" r:id="rId10"/>
    <p:sldId id="287" r:id="rId11"/>
    <p:sldId id="316" r:id="rId12"/>
    <p:sldId id="353" r:id="rId13"/>
    <p:sldId id="288" r:id="rId14"/>
    <p:sldId id="290" r:id="rId15"/>
    <p:sldId id="292" r:id="rId16"/>
    <p:sldId id="516" r:id="rId17"/>
    <p:sldId id="289" r:id="rId18"/>
    <p:sldId id="487" r:id="rId19"/>
    <p:sldId id="472" r:id="rId20"/>
    <p:sldId id="488" r:id="rId21"/>
    <p:sldId id="323" r:id="rId22"/>
    <p:sldId id="304" r:id="rId23"/>
    <p:sldId id="425" r:id="rId24"/>
    <p:sldId id="318" r:id="rId25"/>
    <p:sldId id="499" r:id="rId26"/>
    <p:sldId id="329" r:id="rId27"/>
    <p:sldId id="301" r:id="rId28"/>
    <p:sldId id="311" r:id="rId29"/>
  </p:sldIdLst>
  <p:sldSz cx="9144000" cy="5143500" type="screen16x9"/>
  <p:notesSz cx="6858000" cy="9144000"/>
  <p:custDataLst>
    <p:tags r:id="rId3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35" userDrawn="1">
          <p15:clr>
            <a:srgbClr val="A4A3A4"/>
          </p15:clr>
        </p15:guide>
        <p15:guide id="2" orient="horz" pos="1070" userDrawn="1">
          <p15:clr>
            <a:srgbClr val="A4A3A4"/>
          </p15:clr>
        </p15:guide>
        <p15:guide id="3" pos="3844" userDrawn="1">
          <p15:clr>
            <a:srgbClr val="A4A3A4"/>
          </p15:clr>
        </p15:guide>
        <p15:guide id="4" pos="19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335"/>
        <p:guide orient="horz" pos="1070"/>
        <p:guide pos="3844"/>
        <p:guide pos="1957"/>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47.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tags" Target="../tags/tag13.xml"/><Relationship Id="rId3" Type="http://schemas.openxmlformats.org/officeDocument/2006/relationships/image" Target="../media/image7.png"/><Relationship Id="rId2" Type="http://schemas.openxmlformats.org/officeDocument/2006/relationships/tags" Target="../tags/tag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tags" Target="../tags/tag15.xml"/><Relationship Id="rId3" Type="http://schemas.openxmlformats.org/officeDocument/2006/relationships/image" Target="../media/image9.png"/><Relationship Id="rId2" Type="http://schemas.openxmlformats.org/officeDocument/2006/relationships/tags" Target="../tags/tag1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4.png"/><Relationship Id="rId7" Type="http://schemas.openxmlformats.org/officeDocument/2006/relationships/tags" Target="../tags/tag21.xml"/><Relationship Id="rId6" Type="http://schemas.openxmlformats.org/officeDocument/2006/relationships/image" Target="../media/image13.png"/><Relationship Id="rId5" Type="http://schemas.openxmlformats.org/officeDocument/2006/relationships/tags" Target="../tags/tag20.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19.xml"/><Relationship Id="rId10" Type="http://schemas.openxmlformats.org/officeDocument/2006/relationships/notesSlide" Target="../notesSlides/notesSlide13.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tags" Target="../tags/tag26.xml"/><Relationship Id="rId6" Type="http://schemas.openxmlformats.org/officeDocument/2006/relationships/image" Target="../media/image16.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5.png"/><Relationship Id="rId2" Type="http://schemas.openxmlformats.org/officeDocument/2006/relationships/tags" Target="../tags/tag23.xml"/><Relationship Id="rId13" Type="http://schemas.openxmlformats.org/officeDocument/2006/relationships/notesSlide" Target="../notesSlides/notesSlide14.xml"/><Relationship Id="rId12" Type="http://schemas.openxmlformats.org/officeDocument/2006/relationships/slideLayout" Target="../slideLayouts/slideLayout1.xml"/><Relationship Id="rId11" Type="http://schemas.openxmlformats.org/officeDocument/2006/relationships/image" Target="../media/image19.png"/><Relationship Id="rId10" Type="http://schemas.openxmlformats.org/officeDocument/2006/relationships/tags" Target="../tags/tag27.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tags" Target="../tags/tag33.xml"/><Relationship Id="rId7" Type="http://schemas.openxmlformats.org/officeDocument/2006/relationships/image" Target="../media/image21.png"/><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image" Target="../media/image20.png"/><Relationship Id="rId3" Type="http://schemas.openxmlformats.org/officeDocument/2006/relationships/tags" Target="../tags/tag30.xml"/><Relationship Id="rId2" Type="http://schemas.openxmlformats.org/officeDocument/2006/relationships/tags" Target="../tags/tag29.xml"/><Relationship Id="rId11" Type="http://schemas.openxmlformats.org/officeDocument/2006/relationships/notesSlide" Target="../notesSlides/notesSlide15.xml"/><Relationship Id="rId10"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1.xml"/><Relationship Id="rId5" Type="http://schemas.openxmlformats.org/officeDocument/2006/relationships/tags" Target="../tags/tag37.xml"/><Relationship Id="rId4" Type="http://schemas.openxmlformats.org/officeDocument/2006/relationships/image" Target="../media/image23.png"/><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40.xml"/><Relationship Id="rId3" Type="http://schemas.openxmlformats.org/officeDocument/2006/relationships/image" Target="../media/image24.png"/><Relationship Id="rId2" Type="http://schemas.openxmlformats.org/officeDocument/2006/relationships/tags" Target="../tags/tag39.xml"/><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tags" Target="../tags/tag43.xml"/><Relationship Id="rId3" Type="http://schemas.openxmlformats.org/officeDocument/2006/relationships/image" Target="../media/image25.png"/><Relationship Id="rId2" Type="http://schemas.openxmlformats.org/officeDocument/2006/relationships/tags" Target="../tags/tag42.xml"/><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tags" Target="../tags/tag45.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tags" Target="../tags/tag46.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5.png"/><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3" Type="http://schemas.openxmlformats.org/officeDocument/2006/relationships/notesSlide" Target="../notesSlides/notesSlide9.xml"/><Relationship Id="rId12" Type="http://schemas.openxmlformats.org/officeDocument/2006/relationships/slideLayout" Target="../slideLayouts/slideLayout1.xml"/><Relationship Id="rId11" Type="http://schemas.openxmlformats.org/officeDocument/2006/relationships/image" Target="../media/image6.png"/><Relationship Id="rId10" Type="http://schemas.openxmlformats.org/officeDocument/2006/relationships/tags" Target="../tags/tag1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5"/>
          <p:cNvSpPr>
            <a:spLocks noChangeArrowheads="1"/>
          </p:cNvSpPr>
          <p:nvPr/>
        </p:nvSpPr>
        <p:spPr bwMode="auto">
          <a:xfrm>
            <a:off x="2007032" y="4278075"/>
            <a:ext cx="5086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汇报人：周智浩</a:t>
            </a:r>
            <a:r>
              <a:rPr lang="en-US" altLang="zh-CN" sz="1200" dirty="0">
                <a:solidFill>
                  <a:schemeClr val="accent1"/>
                </a:solidFill>
                <a:ea typeface="微软雅黑" panose="020B0503020204020204" pitchFamily="34" charset="-122"/>
                <a:sym typeface="Arial" panose="020B0604020202020204" pitchFamily="34" charset="0"/>
              </a:rPr>
              <a:t>    </a:t>
            </a:r>
            <a:r>
              <a:rPr lang="zh-CN" altLang="en-US" sz="1200" dirty="0">
                <a:solidFill>
                  <a:schemeClr val="accent1"/>
                </a:solidFill>
                <a:ea typeface="微软雅黑" panose="020B0503020204020204" pitchFamily="34" charset="-122"/>
                <a:sym typeface="Arial" panose="020B0604020202020204" pitchFamily="34" charset="0"/>
              </a:rPr>
              <a:t>指导老师：叶</a:t>
            </a:r>
            <a:r>
              <a:rPr lang="zh-CN" altLang="en-US" sz="1200" dirty="0">
                <a:solidFill>
                  <a:schemeClr val="accent1"/>
                </a:solidFill>
                <a:ea typeface="微软雅黑" panose="020B0503020204020204" pitchFamily="34" charset="-122"/>
                <a:sym typeface="Arial" panose="020B0604020202020204" pitchFamily="34" charset="0"/>
              </a:rPr>
              <a:t>韫</a:t>
            </a:r>
            <a:endParaRPr lang="zh-CN" altLang="en-US" sz="1200" dirty="0">
              <a:solidFill>
                <a:schemeClr val="accent1"/>
              </a:solidFill>
              <a:ea typeface="微软雅黑" panose="020B0503020204020204" pitchFamily="34" charset="-122"/>
              <a:sym typeface="Arial" panose="020B0604020202020204" pitchFamily="34" charset="0"/>
            </a:endParaRPr>
          </a:p>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学校</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宁波大学    学院</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海运学院      专业</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交通运输</a:t>
            </a:r>
            <a:endParaRPr lang="zh-CN" altLang="en-US" sz="1200" dirty="0">
              <a:solidFill>
                <a:schemeClr val="accent1"/>
              </a:solidFill>
              <a:ea typeface="微软雅黑" panose="020B0503020204020204" pitchFamily="34" charset="-122"/>
              <a:sym typeface="Arial" panose="020B0604020202020204" pitchFamily="34" charset="0"/>
            </a:endParaRPr>
          </a:p>
        </p:txBody>
      </p:sp>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902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0269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4208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5900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1687"/>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32510" y="2219960"/>
            <a:ext cx="7306310" cy="1480185"/>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202690" y="2443480"/>
            <a:ext cx="6987540" cy="1506855"/>
          </a:xfrm>
          <a:prstGeom prst="rect">
            <a:avLst/>
          </a:prstGeom>
        </p:spPr>
        <p:txBody>
          <a:bodyPr wrap="square">
            <a:spAutoFit/>
          </a:bodyPr>
          <a:lstStyle/>
          <a:p>
            <a:pPr lvl="0" algn="ctr"/>
            <a:r>
              <a:rPr lang="zh-CN" altLang="en-US" sz="1600" b="1" dirty="0">
                <a:solidFill>
                  <a:schemeClr val="accent1"/>
                </a:solidFill>
                <a:ea typeface="微软雅黑" panose="020B0503020204020204" pitchFamily="34" charset="-122"/>
                <a:sym typeface="Arial" panose="020B0604020202020204" pitchFamily="34" charset="0"/>
              </a:rPr>
              <a:t>Designing van-based mobile battery swapping and rebalancing </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r>
              <a:rPr lang="zh-CN" altLang="en-US" sz="1600" b="1" dirty="0">
                <a:solidFill>
                  <a:schemeClr val="accent1"/>
                </a:solidFill>
                <a:ea typeface="微软雅黑" panose="020B0503020204020204" pitchFamily="34" charset="-122"/>
                <a:sym typeface="Arial" panose="020B0604020202020204" pitchFamily="34" charset="0"/>
              </a:rPr>
              <a:t>services for dockless ebike-sharing systems based on the dueling </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r>
              <a:rPr lang="zh-CN" altLang="en-US" sz="1600" b="1" dirty="0">
                <a:solidFill>
                  <a:schemeClr val="accent1"/>
                </a:solidFill>
                <a:ea typeface="微软雅黑" panose="020B0503020204020204" pitchFamily="34" charset="-122"/>
                <a:sym typeface="Arial" panose="020B0604020202020204" pitchFamily="34" charset="0"/>
              </a:rPr>
              <a:t>double deep Q-network</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r>
              <a:rPr lang="zh-CN" altLang="en-US" sz="1600" b="1" dirty="0">
                <a:solidFill>
                  <a:schemeClr val="accent1"/>
                </a:solidFill>
                <a:ea typeface="微软雅黑" panose="020B0503020204020204" pitchFamily="34" charset="-122"/>
                <a:sym typeface="Arial" panose="020B0604020202020204" pitchFamily="34" charset="0"/>
              </a:rPr>
              <a:t>基于近似动态规划的自由浮动共享单车系统动态小区内再分配</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r>
              <a:rPr lang="zh-CN" altLang="en-US" sz="1400" b="1" dirty="0">
                <a:solidFill>
                  <a:schemeClr val="accent1"/>
                </a:solidFill>
                <a:ea typeface="微软雅黑" panose="020B0503020204020204" pitchFamily="34" charset="-122"/>
                <a:sym typeface="Arial" panose="020B0604020202020204" pitchFamily="34" charset="0"/>
              </a:rPr>
              <a:t>出处：</a:t>
            </a:r>
            <a:r>
              <a:rPr lang="en-US" altLang="zh-CN" sz="1200" b="1" dirty="0">
                <a:solidFill>
                  <a:schemeClr val="accent1"/>
                </a:solidFill>
                <a:ea typeface="微软雅黑" panose="020B0503020204020204" pitchFamily="34" charset="-122"/>
                <a:sym typeface="Arial" panose="020B0604020202020204" pitchFamily="34" charset="0"/>
              </a:rPr>
              <a:t>Transportation part c</a:t>
            </a:r>
            <a:r>
              <a:rPr lang="en-US" altLang="zh-CN" sz="1400" b="1" dirty="0">
                <a:solidFill>
                  <a:schemeClr val="accent1"/>
                </a:solidFill>
                <a:ea typeface="微软雅黑" panose="020B0503020204020204" pitchFamily="34" charset="-122"/>
                <a:sym typeface="Arial" panose="020B0604020202020204" pitchFamily="34" charset="0"/>
              </a:rPr>
              <a:t> </a:t>
            </a:r>
            <a:endParaRPr lang="en-US" altLang="zh-CN" sz="1400" b="1" dirty="0">
              <a:solidFill>
                <a:schemeClr val="accent1"/>
              </a:solidFill>
              <a:ea typeface="微软雅黑" panose="020B0503020204020204" pitchFamily="34" charset="-122"/>
              <a:sym typeface="Arial" panose="020B0604020202020204" pitchFamily="34" charset="0"/>
            </a:endParaRPr>
          </a:p>
          <a:p>
            <a:pPr lvl="0" algn="ctr"/>
            <a:r>
              <a:rPr lang="zh-CN" altLang="en-US" sz="1400" b="1" dirty="0">
                <a:solidFill>
                  <a:schemeClr val="accent1"/>
                </a:solidFill>
                <a:ea typeface="微软雅黑" panose="020B0503020204020204" pitchFamily="34" charset="-122"/>
                <a:sym typeface="Arial" panose="020B0604020202020204" pitchFamily="34" charset="0"/>
              </a:rPr>
              <a:t>作者：</a:t>
            </a:r>
            <a:r>
              <a:rPr lang="zh-CN" altLang="en-US" sz="1000" b="1" dirty="0">
                <a:solidFill>
                  <a:schemeClr val="accent1"/>
                </a:solidFill>
                <a:ea typeface="微软雅黑" panose="020B0503020204020204" pitchFamily="34" charset="-122"/>
                <a:sym typeface="Arial" panose="020B0604020202020204" pitchFamily="34" charset="0"/>
              </a:rPr>
              <a:t>Meng Xu , Yining D</a:t>
            </a:r>
            <a:r>
              <a:rPr lang="en-US" altLang="zh-CN" sz="1000" b="1" dirty="0">
                <a:solidFill>
                  <a:schemeClr val="accent1"/>
                </a:solidFill>
                <a:ea typeface="微软雅黑" panose="020B0503020204020204" pitchFamily="34" charset="-122"/>
                <a:sym typeface="Arial" panose="020B0604020202020204" pitchFamily="34" charset="0"/>
              </a:rPr>
              <a:t>i,</a:t>
            </a:r>
            <a:r>
              <a:rPr lang="zh-CN" altLang="en-US" sz="1000" b="1" dirty="0">
                <a:solidFill>
                  <a:schemeClr val="accent1"/>
                </a:solidFill>
                <a:ea typeface="微软雅黑" panose="020B0503020204020204" pitchFamily="34" charset="-122"/>
                <a:sym typeface="Arial" panose="020B0604020202020204" pitchFamily="34" charset="0"/>
              </a:rPr>
              <a:t> Zheng Zhu , Hai Yang  Xiqun Chen b</a:t>
            </a:r>
            <a:endParaRPr lang="zh-CN" altLang="en-US" sz="10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717711"/>
            <a:ext cx="1288851" cy="13072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11" grpId="0" uiExpand="1" build="p"/>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Text Box 104"/>
          <p:cNvSpPr txBox="1">
            <a:spLocks noChangeArrowheads="1"/>
          </p:cNvSpPr>
          <p:nvPr>
            <p:custDataLst>
              <p:tags r:id="rId2"/>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zh-CN" altLang="en-US" sz="1800" dirty="0">
                <a:latin typeface="微软雅黑" panose="020B0503020204020204" pitchFamily="34" charset="-122"/>
                <a:ea typeface="微软雅黑" panose="020B0503020204020204" pitchFamily="34" charset="-122"/>
                <a:sym typeface="+mn-ea"/>
              </a:rPr>
              <a:t>模型</a:t>
            </a:r>
            <a:endParaRPr lang="zh-CN" altLang="en-US" sz="1800"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2" name="文本框 1"/>
              <p:cNvSpPr txBox="1"/>
              <p:nvPr/>
            </p:nvSpPr>
            <p:spPr>
              <a:xfrm>
                <a:off x="341630" y="771525"/>
                <a:ext cx="6932930" cy="2903220"/>
              </a:xfrm>
              <a:prstGeom prst="rect">
                <a:avLst/>
              </a:prstGeom>
              <a:noFill/>
            </p:spPr>
            <p:txBody>
              <a:bodyPr wrap="square" rtlCol="0" anchor="t">
                <a:spAutoFit/>
              </a:bodyPr>
              <a:p>
                <a:pPr marL="0" indent="0" eaLnBrk="1" latinLnBrk="0" hangingPunct="1">
                  <a:lnSpc>
                    <a:spcPct val="200000"/>
                  </a:lnSpc>
                </a:pPr>
                <a:r>
                  <a:rPr lang="zh-CN" altLang="en-US" sz="1400" dirty="0">
                    <a:latin typeface="Cambria Math" panose="02040503050406030204" charset="0"/>
                    <a:ea typeface="微软雅黑" panose="020B0503020204020204" pitchFamily="34" charset="-122"/>
                    <a:cs typeface="Cambria Math" panose="02040503050406030204" charset="0"/>
                    <a:sym typeface="+mn-ea"/>
                  </a:rPr>
                  <a:t>利用真实数据集来生成环境中的电动自行车行程，每个序列都是由t时刻开始时位于</a:t>
                </a:r>
                <a:r>
                  <a:rPr lang="zh-CN" altLang="en-US" sz="1400" dirty="0">
                    <a:latin typeface="Cambria Math" panose="02040503050406030204" charset="0"/>
                    <a:ea typeface="微软雅黑" panose="020B0503020204020204" pitchFamily="34" charset="-122"/>
                    <a:cs typeface="Cambria Math" panose="02040503050406030204" charset="0"/>
                    <a:sym typeface="+mn-ea"/>
                  </a:rPr>
                  <a:t>区域z的某</a:t>
                </a:r>
                <a:r>
                  <a:rPr lang="zh-CN" altLang="en-US" sz="1400" dirty="0">
                    <a:latin typeface="Cambria Math" panose="02040503050406030204" charset="0"/>
                    <a:ea typeface="微软雅黑" panose="020B0503020204020204" pitchFamily="34" charset="-122"/>
                    <a:cs typeface="Cambria Math" panose="02040503050406030204" charset="0"/>
                    <a:sym typeface="+mn-ea"/>
                  </a:rPr>
                  <a:t>辆自行车完成的</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marL="0" indent="0" eaLnBrk="1" latinLnBrk="0" hangingPunct="1">
                  <a:lnSpc>
                    <a:spcPct val="200000"/>
                  </a:lnSpc>
                </a:pPr>
                <a14:m>
                  <m:oMath xmlns:m="http://schemas.openxmlformats.org/officeDocument/2006/math">
                    <m:sSubSup>
                      <m:sSubSup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𝑍</m:t>
                        </m:r>
                      </m:e>
                      <m:sub>
                        <m:sSup>
                          <m:sSup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p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𝑥</m:t>
                            </m:r>
                          </m:e>
                          <m:sup>
                            <m:r>
                              <a:rPr lang="en-US" altLang="zh-CN" sz="1400" i="1" dirty="0">
                                <a:latin typeface="Cambria Math" panose="02040503050406030204" charset="0"/>
                                <a:ea typeface="微软雅黑" panose="020B0503020204020204" pitchFamily="34" charset="-122"/>
                                <a:cs typeface="Cambria Math" panose="02040503050406030204" charset="0"/>
                                <a:sym typeface="+mn-ea"/>
                              </a:rPr>
                              <m:t>𝑖</m:t>
                            </m:r>
                          </m:sup>
                        </m:sSup>
                      </m:sub>
                      <m:sup>
                        <m:r>
                          <a:rPr lang="en-US" altLang="zh-CN" sz="1400" i="1" dirty="0">
                            <a:latin typeface="Cambria Math" panose="02040503050406030204" charset="0"/>
                            <a:ea typeface="微软雅黑" panose="020B0503020204020204" pitchFamily="34" charset="-122"/>
                            <a:cs typeface="Cambria Math" panose="02040503050406030204" charset="0"/>
                            <a:sym typeface="+mn-ea"/>
                          </a:rPr>
                          <m:t>𝑡𝑧</m:t>
                        </m:r>
                      </m:sup>
                    </m:sSubSup>
                  </m:oMath>
                </a14:m>
                <a:r>
                  <a:rPr lang="en-US" altLang="zh-CN" sz="1400" dirty="0">
                    <a:latin typeface="Cambria Math" panose="02040503050406030204" charset="0"/>
                    <a:ea typeface="微软雅黑" panose="020B0503020204020204" pitchFamily="34" charset="-122"/>
                    <a:cs typeface="Cambria Math" panose="02040503050406030204" charset="0"/>
                    <a:sym typeface="+mn-ea"/>
                  </a:rPr>
                  <a:t>:</a:t>
                </a:r>
                <a:r>
                  <a:rPr lang="zh-CN" altLang="en-US" sz="1400" dirty="0">
                    <a:latin typeface="Cambria Math" panose="02040503050406030204" charset="0"/>
                    <a:ea typeface="微软雅黑" panose="020B0503020204020204" pitchFamily="34" charset="-122"/>
                    <a:cs typeface="Cambria Math" panose="02040503050406030204" charset="0"/>
                    <a:sym typeface="+mn-ea"/>
                  </a:rPr>
                  <a:t>第</a:t>
                </a:r>
                <a:r>
                  <a:rPr lang="en-US" altLang="zh-CN" sz="1400" dirty="0">
                    <a:latin typeface="Cambria Math" panose="02040503050406030204" charset="0"/>
                    <a:ea typeface="微软雅黑" panose="020B0503020204020204" pitchFamily="34" charset="-122"/>
                    <a:cs typeface="Cambria Math" panose="02040503050406030204" charset="0"/>
                    <a:sym typeface="+mn-ea"/>
                  </a:rPr>
                  <a:t>i</a:t>
                </a:r>
                <a:r>
                  <a:rPr lang="zh-CN" altLang="en-US" sz="1400" dirty="0">
                    <a:latin typeface="Cambria Math" panose="02040503050406030204" charset="0"/>
                    <a:ea typeface="微软雅黑" panose="020B0503020204020204" pitchFamily="34" charset="-122"/>
                    <a:cs typeface="Cambria Math" panose="02040503050406030204" charset="0"/>
                    <a:sym typeface="+mn-ea"/>
                  </a:rPr>
                  <a:t>次行程目的地的区域编号</a:t>
                </a:r>
                <a:endParaRPr lang="zh-CN" sz="1400" dirty="0">
                  <a:latin typeface="Cambria Math" panose="02040503050406030204" charset="0"/>
                  <a:ea typeface="微软雅黑" panose="020B0503020204020204" pitchFamily="34" charset="-122"/>
                  <a:cs typeface="Cambria Math" panose="02040503050406030204" charset="0"/>
                  <a:sym typeface="+mn-ea"/>
                </a:endParaRPr>
              </a:p>
              <a:p>
                <a:pPr marL="0" indent="0" eaLnBrk="1" latinLnBrk="0" hangingPunct="1">
                  <a:lnSpc>
                    <a:spcPct val="200000"/>
                  </a:lnSpc>
                </a:pPr>
                <a14:m>
                  <m:oMath xmlns:m="http://schemas.openxmlformats.org/officeDocument/2006/math">
                    <m:sSubSup>
                      <m:sSubSup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𝑑</m:t>
                        </m:r>
                      </m:e>
                      <m:sub>
                        <m:sSup>
                          <m:sSup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p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𝑥</m:t>
                            </m:r>
                          </m:e>
                          <m:sup>
                            <m:r>
                              <a:rPr lang="en-US" altLang="zh-CN" sz="1400" i="1" dirty="0">
                                <a:latin typeface="Cambria Math" panose="02040503050406030204" charset="0"/>
                                <a:ea typeface="微软雅黑" panose="020B0503020204020204" pitchFamily="34" charset="-122"/>
                                <a:cs typeface="Cambria Math" panose="02040503050406030204" charset="0"/>
                                <a:sym typeface="+mn-ea"/>
                              </a:rPr>
                              <m:t>𝑖</m:t>
                            </m:r>
                          </m:sup>
                        </m:sSup>
                      </m:sub>
                      <m:sup>
                        <m:r>
                          <a:rPr lang="en-US" altLang="zh-CN" sz="1400" i="1" dirty="0">
                            <a:latin typeface="Cambria Math" panose="02040503050406030204" charset="0"/>
                            <a:ea typeface="微软雅黑" panose="020B0503020204020204" pitchFamily="34" charset="-122"/>
                            <a:cs typeface="Cambria Math" panose="02040503050406030204" charset="0"/>
                            <a:sym typeface="+mn-ea"/>
                          </a:rPr>
                          <m:t>𝑡𝑧</m:t>
                        </m:r>
                      </m:sup>
                    </m:sSubSup>
                  </m:oMath>
                </a14:m>
                <a:r>
                  <a:rPr lang="en-US" altLang="zh-CN" sz="1400" dirty="0">
                    <a:latin typeface="Cambria Math" panose="02040503050406030204" charset="0"/>
                    <a:ea typeface="微软雅黑" panose="020B0503020204020204" pitchFamily="34" charset="-122"/>
                    <a:cs typeface="Cambria Math" panose="02040503050406030204" charset="0"/>
                    <a:sym typeface="+mn-ea"/>
                  </a:rPr>
                  <a:t>:</a:t>
                </a:r>
                <a:r>
                  <a:rPr lang="zh-CN" altLang="en-US" sz="1400" dirty="0">
                    <a:latin typeface="Cambria Math" panose="02040503050406030204" charset="0"/>
                    <a:ea typeface="微软雅黑" panose="020B0503020204020204" pitchFamily="34" charset="-122"/>
                    <a:cs typeface="Cambria Math" panose="02040503050406030204" charset="0"/>
                    <a:sym typeface="+mn-ea"/>
                  </a:rPr>
                  <a:t>行程</a:t>
                </a:r>
                <a:r>
                  <a:rPr lang="zh-CN" altLang="en-US" sz="1400" dirty="0">
                    <a:latin typeface="Cambria Math" panose="02040503050406030204" charset="0"/>
                    <a:ea typeface="微软雅黑" panose="020B0503020204020204" pitchFamily="34" charset="-122"/>
                    <a:cs typeface="Cambria Math" panose="02040503050406030204" charset="0"/>
                    <a:sym typeface="+mn-ea"/>
                  </a:rPr>
                  <a:t>时间</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marL="0" indent="0" eaLnBrk="1" latinLnBrk="0" hangingPunct="1">
                  <a:lnSpc>
                    <a:spcPct val="200000"/>
                  </a:lnSpc>
                </a:pP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marL="0" indent="0" eaLnBrk="1" latinLnBrk="0" hangingPunct="1">
                  <a:lnSpc>
                    <a:spcPct val="200000"/>
                  </a:lnSpc>
                </a:pPr>
                <a:r>
                  <a:rPr lang="zh-CN" altLang="en-US" sz="1400" dirty="0">
                    <a:latin typeface="Cambria Math" panose="02040503050406030204" charset="0"/>
                    <a:ea typeface="微软雅黑" panose="020B0503020204020204" pitchFamily="34" charset="-122"/>
                    <a:cs typeface="Cambria Math" panose="02040503050406030204" charset="0"/>
                    <a:sym typeface="+mn-ea"/>
                  </a:rPr>
                  <a:t>电池电量随机生成</a:t>
                </a:r>
                <a:endParaRPr lang="en-US" altLang="zh-CN" sz="1400" dirty="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341630" y="771525"/>
                <a:ext cx="6932930" cy="2903220"/>
              </a:xfrm>
              <a:prstGeom prst="rect">
                <a:avLst/>
              </a:prstGeom>
              <a:blipFill rotWithShape="1">
                <a:blip r:embed="rId3"/>
                <a:stretch>
                  <a:fillRect/>
                </a:stretch>
              </a:blipFill>
            </p:spPr>
            <p:txBody>
              <a:bodyPr/>
              <a:lstStyle/>
              <a:p>
                <a:r>
                  <a:rPr lang="zh-CN" altLang="en-US">
                    <a:noFill/>
                  </a:rPr>
                  <a:t> </a:t>
                </a:r>
              </a:p>
            </p:txBody>
          </p:sp>
        </mc:Fallback>
      </mc:AlternateContent>
      <p:pic>
        <p:nvPicPr>
          <p:cNvPr id="3" name="图片 2"/>
          <p:cNvPicPr>
            <a:picLocks noChangeAspect="1"/>
          </p:cNvPicPr>
          <p:nvPr>
            <p:custDataLst>
              <p:tags r:id="rId4"/>
            </p:custDataLst>
          </p:nvPr>
        </p:nvPicPr>
        <p:blipFill>
          <a:blip r:embed="rId5"/>
          <a:stretch>
            <a:fillRect/>
          </a:stretch>
        </p:blipFill>
        <p:spPr>
          <a:xfrm>
            <a:off x="206375" y="2751455"/>
            <a:ext cx="8168640" cy="2453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0" name="Text Box 104"/>
          <p:cNvSpPr txBox="1">
            <a:spLocks noChangeArrowheads="1"/>
          </p:cNvSpPr>
          <p:nvPr>
            <p:custDataLst>
              <p:tags r:id="rId2"/>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zh-CN" altLang="en-US" sz="1800" dirty="0">
                <a:latin typeface="微软雅黑" panose="020B0503020204020204" pitchFamily="34" charset="-122"/>
                <a:ea typeface="微软雅黑" panose="020B0503020204020204" pitchFamily="34" charset="-122"/>
                <a:sym typeface="+mn-ea"/>
              </a:rPr>
              <a:t>模型</a:t>
            </a:r>
            <a:endParaRPr lang="zh-CN" altLang="en-US" sz="1800"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2" name="文本框 1"/>
              <p:cNvSpPr txBox="1"/>
              <p:nvPr/>
            </p:nvSpPr>
            <p:spPr>
              <a:xfrm>
                <a:off x="5201920" y="10795"/>
                <a:ext cx="2645410" cy="4248785"/>
              </a:xfrm>
              <a:prstGeom prst="rect">
                <a:avLst/>
              </a:prstGeom>
              <a:noFill/>
            </p:spPr>
            <p:txBody>
              <a:bodyPr wrap="square" rtlCol="0" anchor="t">
                <a:spAutoFit/>
              </a:bodyPr>
              <a:p>
                <a:pPr algn="l"/>
                <a14:m>
                  <m:oMath xmlns:m="http://schemas.openxmlformats.org/officeDocument/2006/math">
                    <m:sSubSup>
                      <m:sSubSupPr>
                        <m:ctrlPr>
                          <a:rPr lang="en-US" altLang="zh-CN" sz="1600" i="1">
                            <a:latin typeface="Cambria Math" panose="02040503050406030204" charset="0"/>
                            <a:ea typeface="微软雅黑" panose="020B0503020204020204" pitchFamily="34" charset="-122"/>
                            <a:cs typeface="Cambria Math" panose="02040503050406030204" charset="0"/>
                          </a:rPr>
                        </m:ctrlPr>
                      </m:sSubSupPr>
                      <m:e>
                        <m:r>
                          <a:rPr lang="en-US" altLang="zh-CN" sz="1600" i="1">
                            <a:latin typeface="Cambria Math" panose="02040503050406030204" charset="0"/>
                            <a:ea typeface="微软雅黑" panose="020B0503020204020204" pitchFamily="34" charset="-122"/>
                            <a:cs typeface="Cambria Math" panose="02040503050406030204" charset="0"/>
                          </a:rPr>
                          <m:t>z</m:t>
                        </m:r>
                      </m:e>
                      <m:sub>
                        <m:r>
                          <a:rPr lang="en-US" altLang="zh-CN" sz="1600" i="1">
                            <a:latin typeface="Cambria Math" panose="02040503050406030204" charset="0"/>
                            <a:ea typeface="微软雅黑" panose="020B0503020204020204" pitchFamily="34" charset="-122"/>
                            <a:cs typeface="Cambria Math" panose="02040503050406030204" charset="0"/>
                          </a:rPr>
                          <m:t>n</m:t>
                        </m:r>
                      </m:sub>
                      <m:sup>
                        <m:r>
                          <a:rPr lang="en-US" altLang="zh-CN" sz="1600" i="1">
                            <a:latin typeface="Cambria Math" panose="02040503050406030204" charset="0"/>
                            <a:ea typeface="微软雅黑" panose="020B0503020204020204" pitchFamily="34" charset="-122"/>
                            <a:cs typeface="Cambria Math" panose="02040503050406030204" charset="0"/>
                          </a:rPr>
                          <m:t>c</m:t>
                        </m:r>
                      </m:sup>
                    </m:sSubSup>
                  </m:oMath>
                </a14:m>
                <a:r>
                  <a:rPr lang="zh-CN" altLang="en-US" sz="1600">
                    <a:latin typeface="微软雅黑" panose="020B0503020204020204" pitchFamily="34" charset="-122"/>
                    <a:ea typeface="微软雅黑" panose="020B0503020204020204" pitchFamily="34" charset="-122"/>
                    <a:cs typeface="微软雅黑" panose="020B0503020204020204" pitchFamily="34" charset="-122"/>
                  </a:rPr>
                  <a:t>：当前电动自行车位于的区域编号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400">
                    <a:latin typeface="微软雅黑" panose="020B0503020204020204" pitchFamily="34" charset="-122"/>
                    <a:ea typeface="微软雅黑" panose="020B0503020204020204" pitchFamily="34" charset="-122"/>
                    <a:cs typeface="微软雅黑" panose="020B0503020204020204" pitchFamily="34" charset="-122"/>
                  </a:rPr>
                  <a:t>当电池小于阈值θ，则将电动自行车n加入到该区域的电池交换列表</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𝐵</m:t>
                        </m:r>
                      </m:e>
                      <m:sub>
                        <m:sSubSup>
                          <m:sSubSupPr>
                            <m:ctrlPr>
                              <a:rPr lang="en-US" altLang="zh-CN" sz="1400" i="1">
                                <a:latin typeface="Cambria Math" panose="02040503050406030204" charset="0"/>
                                <a:ea typeface="微软雅黑" panose="020B0503020204020204" pitchFamily="34" charset="-122"/>
                                <a:cs typeface="Cambria Math" panose="02040503050406030204" charset="0"/>
                              </a:rPr>
                            </m:ctrlPr>
                          </m:sSubSupPr>
                          <m:e>
                            <m:r>
                              <a:rPr lang="en-US" altLang="zh-CN" sz="1400" i="1">
                                <a:latin typeface="Cambria Math" panose="02040503050406030204" charset="0"/>
                                <a:ea typeface="微软雅黑" panose="020B0503020204020204" pitchFamily="34" charset="-122"/>
                                <a:cs typeface="Cambria Math" panose="02040503050406030204" charset="0"/>
                              </a:rPr>
                              <m:t>𝑧</m:t>
                            </m:r>
                          </m:e>
                          <m:sub>
                            <m:r>
                              <a:rPr lang="en-US" altLang="zh-CN" sz="1400" i="1">
                                <a:latin typeface="Cambria Math" panose="02040503050406030204" charset="0"/>
                                <a:ea typeface="微软雅黑" panose="020B0503020204020204" pitchFamily="34" charset="-122"/>
                                <a:cs typeface="Cambria Math" panose="02040503050406030204" charset="0"/>
                              </a:rPr>
                              <m:t>𝑛</m:t>
                            </m:r>
                          </m:sub>
                          <m:sup>
                            <m:r>
                              <a:rPr lang="en-US" altLang="zh-CN" sz="1400" i="1">
                                <a:latin typeface="Cambria Math" panose="02040503050406030204" charset="0"/>
                                <a:ea typeface="微软雅黑" panose="020B0503020204020204" pitchFamily="34" charset="-122"/>
                                <a:cs typeface="Cambria Math" panose="02040503050406030204" charset="0"/>
                              </a:rPr>
                              <m:t>𝑐</m:t>
                            </m:r>
                          </m:sup>
                        </m:sSubSup>
                      </m:sub>
                    </m:sSub>
                  </m:oMath>
                </a14:m>
                <a:r>
                  <a:rPr lang="zh-CN" altLang="en-US" sz="1400">
                    <a:latin typeface="Cambria Math" panose="02040503050406030204" charset="0"/>
                    <a:ea typeface="微软雅黑" panose="020B0503020204020204" pitchFamily="34" charset="-122"/>
                    <a:cs typeface="Cambria Math" panose="02040503050406030204" charset="0"/>
                  </a:rPr>
                  <a:t>中。</a:t>
                </a:r>
                <a:endParaRPr lang="zh-CN" altLang="en-US" sz="1400">
                  <a:latin typeface="Cambria Math" panose="02040503050406030204" charset="0"/>
                  <a:ea typeface="微软雅黑" panose="020B0503020204020204" pitchFamily="34" charset="-122"/>
                  <a:cs typeface="Cambria Math" panose="02040503050406030204" charset="0"/>
                </a:endParaRPr>
              </a:p>
              <a:p>
                <a:pPr algn="l"/>
                <a:r>
                  <a:rPr lang="zh-CN" altLang="en-US" sz="1400">
                    <a:latin typeface="Cambria Math" panose="02040503050406030204" charset="0"/>
                    <a:ea typeface="微软雅黑" panose="020B0503020204020204" pitchFamily="34" charset="-122"/>
                    <a:cs typeface="Cambria Math" panose="02040503050406030204" charset="0"/>
                  </a:rPr>
                  <a:t>在每个时间段结束时，只有闲置的电动自行车加入到重新平衡或更换电池的队列</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𝐺</m:t>
                        </m:r>
                      </m:e>
                      <m:sub>
                        <m:r>
                          <a:rPr lang="en-US" altLang="zh-CN" sz="1400" i="1">
                            <a:latin typeface="Cambria Math" panose="02040503050406030204" charset="0"/>
                            <a:ea typeface="微软雅黑" panose="020B0503020204020204" pitchFamily="34" charset="-122"/>
                            <a:cs typeface="Cambria Math" panose="02040503050406030204" charset="0"/>
                          </a:rPr>
                          <m:t>0</m:t>
                        </m:r>
                      </m:sub>
                    </m:sSub>
                  </m:oMath>
                </a14:m>
                <a:r>
                  <a:rPr lang="zh-CN" altLang="en-US" sz="1400">
                    <a:latin typeface="Cambria Math" panose="02040503050406030204" charset="0"/>
                    <a:ea typeface="微软雅黑" panose="020B0503020204020204" pitchFamily="34" charset="-122"/>
                    <a:cs typeface="Cambria Math" panose="02040503050406030204" charset="0"/>
                  </a:rPr>
                  <a:t>中。</a:t>
                </a:r>
                <a:endParaRPr lang="zh-CN" altLang="en-US" sz="1400">
                  <a:latin typeface="Cambria Math" panose="02040503050406030204" charset="0"/>
                  <a:ea typeface="微软雅黑" panose="020B0503020204020204" pitchFamily="34" charset="-122"/>
                  <a:cs typeface="Cambria Math" panose="02040503050406030204" charset="0"/>
                </a:endParaRPr>
              </a:p>
              <a:p>
                <a:pPr algn="l"/>
                <a:endParaRPr lang="zh-CN" altLang="en-US" sz="1400">
                  <a:latin typeface="Cambria Math" panose="02040503050406030204" charset="0"/>
                  <a:ea typeface="微软雅黑" panose="020B0503020204020204" pitchFamily="34" charset="-122"/>
                  <a:cs typeface="Cambria Math" panose="02040503050406030204" charset="0"/>
                </a:endParaRPr>
              </a:p>
              <a:p>
                <a:pPr algn="l"/>
                <a:endParaRPr lang="zh-CN" altLang="en-US" sz="1400">
                  <a:latin typeface="Cambria Math" panose="02040503050406030204" charset="0"/>
                  <a:ea typeface="微软雅黑" panose="020B0503020204020204" pitchFamily="34" charset="-122"/>
                  <a:cs typeface="Cambria Math" panose="02040503050406030204" charset="0"/>
                </a:endParaRPr>
              </a:p>
              <a:p>
                <a:pPr algn="l"/>
                <a:r>
                  <a:rPr lang="zh-CN" altLang="en-US" sz="1400">
                    <a:latin typeface="Cambria Math" panose="02040503050406030204" charset="0"/>
                    <a:ea typeface="微软雅黑" panose="020B0503020204020204" pitchFamily="34" charset="-122"/>
                    <a:cs typeface="Cambria Math" panose="02040503050406030204" charset="0"/>
                  </a:rPr>
                  <a:t>环境将当前状态</a:t>
                </a:r>
                <a:r>
                  <a:rPr lang="en-US" altLang="zh-CN" sz="1400">
                    <a:latin typeface="Cambria Math" panose="02040503050406030204" charset="0"/>
                    <a:ea typeface="微软雅黑" panose="020B0503020204020204" pitchFamily="34" charset="-122"/>
                    <a:cs typeface="Cambria Math" panose="02040503050406030204" charset="0"/>
                  </a:rPr>
                  <a:t>e</a:t>
                </a:r>
                <a:r>
                  <a:rPr lang="zh-CN" altLang="en-US" sz="1400">
                    <a:latin typeface="Cambria Math" panose="02040503050406030204" charset="0"/>
                    <a:ea typeface="微软雅黑" panose="020B0503020204020204" pitchFamily="34" charset="-122"/>
                    <a:cs typeface="Cambria Math" panose="02040503050406030204" charset="0"/>
                  </a:rPr>
                  <a:t>传递给智能体。智能体将总结它们的状态和奖励，做出下一个动作，知道一个时间段</a:t>
                </a:r>
                <a:r>
                  <a:rPr lang="zh-CN" altLang="en-US" sz="1400">
                    <a:latin typeface="Cambria Math" panose="02040503050406030204" charset="0"/>
                    <a:ea typeface="微软雅黑" panose="020B0503020204020204" pitchFamily="34" charset="-122"/>
                    <a:cs typeface="Cambria Math" panose="02040503050406030204" charset="0"/>
                  </a:rPr>
                  <a:t>结束。</a:t>
                </a:r>
                <a:endParaRPr lang="zh-CN" altLang="en-US" sz="1400">
                  <a:latin typeface="Cambria Math" panose="02040503050406030204" charset="0"/>
                  <a:ea typeface="微软雅黑" panose="020B0503020204020204" pitchFamily="34" charset="-122"/>
                  <a:cs typeface="Cambria Math" panose="02040503050406030204" charset="0"/>
                </a:endParaRPr>
              </a:p>
              <a:p>
                <a:pPr algn="l"/>
                <a:endParaRPr lang="zh-CN" altLang="en-US" sz="1400">
                  <a:latin typeface="Cambria Math" panose="02040503050406030204" charset="0"/>
                  <a:ea typeface="微软雅黑" panose="020B0503020204020204" pitchFamily="34"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201920" y="10795"/>
                <a:ext cx="2645410" cy="4248785"/>
              </a:xfrm>
              <a:prstGeom prst="rect">
                <a:avLst/>
              </a:prstGeom>
              <a:blipFill rotWithShape="1">
                <a:blip r:embed="rId3"/>
                <a:stretch>
                  <a:fillRect r="-840"/>
                </a:stretch>
              </a:blipFill>
            </p:spPr>
            <p:txBody>
              <a:bodyPr/>
              <a:lstStyle/>
              <a:p>
                <a:r>
                  <a:rPr lang="zh-CN" altLang="en-US">
                    <a:noFill/>
                  </a:rPr>
                  <a:t> </a:t>
                </a:r>
              </a:p>
            </p:txBody>
          </p:sp>
        </mc:Fallback>
      </mc:AlternateContent>
      <p:pic>
        <p:nvPicPr>
          <p:cNvPr id="3" name="图片 2"/>
          <p:cNvPicPr>
            <a:picLocks noChangeAspect="1"/>
          </p:cNvPicPr>
          <p:nvPr>
            <p:custDataLst>
              <p:tags r:id="rId4"/>
            </p:custDataLst>
          </p:nvPr>
        </p:nvPicPr>
        <p:blipFill>
          <a:blip r:embed="rId5"/>
          <a:stretch>
            <a:fillRect/>
          </a:stretch>
        </p:blipFill>
        <p:spPr>
          <a:xfrm>
            <a:off x="296545" y="1086485"/>
            <a:ext cx="4670425" cy="2529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6"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0" name="Text Box 104"/>
          <p:cNvSpPr txBox="1">
            <a:spLocks noChangeArrowheads="1"/>
          </p:cNvSpPr>
          <p:nvPr>
            <p:custDataLst>
              <p:tags r:id="rId2"/>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zh-CN" altLang="en-US" sz="1800" dirty="0">
                <a:latin typeface="微软雅黑" panose="020B0503020204020204" pitchFamily="34" charset="-122"/>
                <a:ea typeface="微软雅黑" panose="020B0503020204020204" pitchFamily="34" charset="-122"/>
                <a:sym typeface="+mn-ea"/>
              </a:rPr>
              <a:t>模型</a:t>
            </a:r>
            <a:endParaRPr lang="zh-CN" altLang="en-US" sz="18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022215" y="3921760"/>
            <a:ext cx="3335020" cy="737235"/>
          </a:xfrm>
          <a:prstGeom prst="rect">
            <a:avLst/>
          </a:prstGeom>
          <a:noFill/>
        </p:spPr>
        <p:txBody>
          <a:bodyPr wrap="square" rtlCol="0" anchor="t">
            <a:spAutoFit/>
          </a:bodyPr>
          <a:p>
            <a:pPr algn="l"/>
            <a:r>
              <a:rPr lang="zh-CN" altLang="en-US" sz="1400">
                <a:latin typeface="Cambria Math" panose="02040503050406030204" charset="0"/>
                <a:ea typeface="微软雅黑" panose="020B0503020204020204" pitchFamily="34" charset="-122"/>
                <a:cs typeface="Cambria Math" panose="02040503050406030204" charset="0"/>
                <a:sym typeface="+mn-ea"/>
              </a:rPr>
              <a:t>强化学习模块根据转换函数学习新的知识并将其传递给代理，用于下一次的环境模拟。</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p:txBody>
      </p:sp>
      <p:pic>
        <p:nvPicPr>
          <p:cNvPr id="4" name="图片 3"/>
          <p:cNvPicPr>
            <a:picLocks noChangeAspect="1"/>
          </p:cNvPicPr>
          <p:nvPr>
            <p:custDataLst>
              <p:tags r:id="rId3"/>
            </p:custDataLst>
          </p:nvPr>
        </p:nvPicPr>
        <p:blipFill>
          <a:blip r:embed="rId4"/>
          <a:stretch>
            <a:fillRect/>
          </a:stretch>
        </p:blipFill>
        <p:spPr>
          <a:xfrm>
            <a:off x="431800" y="1391920"/>
            <a:ext cx="4670425" cy="2529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9"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sp>
        <p:nvSpPr>
          <p:cNvPr id="40" name="Text Box 104"/>
          <p:cNvSpPr txBox="1">
            <a:spLocks noChangeArrowheads="1"/>
          </p:cNvSpPr>
          <p:nvPr>
            <p:custDataLst>
              <p:tags r:id="rId1"/>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zh-CN" altLang="en-US" sz="1800" dirty="0">
                <a:latin typeface="微软雅黑" panose="020B0503020204020204" pitchFamily="34" charset="-122"/>
                <a:ea typeface="微软雅黑" panose="020B0503020204020204" pitchFamily="34" charset="-122"/>
                <a:sym typeface="+mn-ea"/>
              </a:rPr>
              <a:t>模型</a:t>
            </a:r>
            <a:endParaRPr lang="zh-CN" altLang="en-US" sz="1800"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431800" y="996315"/>
            <a:ext cx="7315200" cy="39624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746760" y="1626235"/>
                <a:ext cx="8009890" cy="660400"/>
              </a:xfrm>
              <a:prstGeom prst="rect">
                <a:avLst/>
              </a:prstGeom>
              <a:noFill/>
            </p:spPr>
            <p:txBody>
              <a:bodyPr wrap="square" rtlCol="0" anchor="t">
                <a:spAutoFit/>
              </a:bodyPr>
              <a:p>
                <a14:m>
                  <m:oMath xmlns:m="http://schemas.openxmlformats.org/officeDocument/2006/math">
                    <m:sSubSup>
                      <m:sSubSupPr>
                        <m:ctrlPr>
                          <a:rPr lang="en-US" altLang="zh-CN" sz="12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1200" i="1" dirty="0">
                            <a:latin typeface="Cambria Math" panose="02040503050406030204" charset="0"/>
                            <a:ea typeface="微软雅黑" panose="020B0503020204020204" pitchFamily="34" charset="-122"/>
                            <a:cs typeface="Cambria Math" panose="02040503050406030204" charset="0"/>
                            <a:sym typeface="+mn-ea"/>
                          </a:rPr>
                          <m:t>s</m:t>
                        </m:r>
                      </m:e>
                      <m:sub>
                        <m:r>
                          <a:rPr lang="en-US" altLang="zh-CN" sz="1200" i="1" dirty="0">
                            <a:latin typeface="Cambria Math" panose="02040503050406030204" charset="0"/>
                            <a:ea typeface="微软雅黑" panose="020B0503020204020204" pitchFamily="34" charset="-122"/>
                            <a:cs typeface="Cambria Math" panose="02040503050406030204" charset="0"/>
                            <a:sym typeface="+mn-ea"/>
                          </a:rPr>
                          <m:t>o</m:t>
                        </m:r>
                      </m:sub>
                      <m:sup>
                        <m:r>
                          <a:rPr lang="en-US" altLang="zh-CN" sz="1200" i="1" dirty="0">
                            <a:latin typeface="Cambria Math" panose="02040503050406030204" charset="0"/>
                            <a:ea typeface="微软雅黑" panose="020B0503020204020204" pitchFamily="34" charset="-122"/>
                            <a:cs typeface="Cambria Math" panose="02040503050406030204" charset="0"/>
                            <a:sym typeface="+mn-ea"/>
                          </a:rPr>
                          <m:t>fr</m:t>
                        </m:r>
                      </m:sup>
                    </m:sSubSup>
                  </m:oMath>
                </a14:m>
                <a:r>
                  <a:rPr lang="zh-CN" altLang="en-US" sz="1200" dirty="0">
                    <a:latin typeface="Cambria Math" panose="02040503050406030204" charset="0"/>
                    <a:ea typeface="微软雅黑" panose="020B0503020204020204" pitchFamily="34" charset="-122"/>
                    <a:cs typeface="Cambria Math" panose="02040503050406030204" charset="0"/>
                    <a:sym typeface="+mn-ea"/>
                  </a:rPr>
                  <a:t>：</a:t>
                </a:r>
                <a:r>
                  <a:rPr lang="zh-CN" altLang="en-US" sz="1200" dirty="0">
                    <a:latin typeface="Cambria Math" panose="02040503050406030204" charset="0"/>
                    <a:ea typeface="微软雅黑" panose="020B0503020204020204" pitchFamily="34" charset="-122"/>
                    <a:cs typeface="Cambria Math" panose="02040503050406030204" charset="0"/>
                    <a:sym typeface="+mn-ea"/>
                  </a:rPr>
                  <a:t>所有从该区域更换电池或重新平衡电动自行车的货车司机将获得的补贴。</a:t>
                </a:r>
                <a:endParaRPr lang="zh-CN" altLang="en-US" sz="1200" dirty="0">
                  <a:latin typeface="Cambria Math" panose="02040503050406030204" charset="0"/>
                  <a:ea typeface="微软雅黑" panose="020B0503020204020204" pitchFamily="34" charset="-122"/>
                  <a:cs typeface="Cambria Math" panose="02040503050406030204" charset="0"/>
                  <a:sym typeface="+mn-ea"/>
                </a:endParaRPr>
              </a:p>
              <a:p>
                <a:endParaRPr lang="zh-CN" altLang="en-US" sz="1200" dirty="0">
                  <a:latin typeface="Cambria Math" panose="02040503050406030204" charset="0"/>
                  <a:ea typeface="微软雅黑" panose="020B0503020204020204" pitchFamily="34" charset="-122"/>
                  <a:cs typeface="Cambria Math" panose="02040503050406030204" charset="0"/>
                  <a:sym typeface="+mn-ea"/>
                </a:endParaRPr>
              </a:p>
              <a:p>
                <a14:m>
                  <m:oMath xmlns:m="http://schemas.openxmlformats.org/officeDocument/2006/math">
                    <m:sSubSup>
                      <m:sSubSupPr>
                        <m:ctrlPr>
                          <a:rPr lang="en-US" altLang="zh-CN" sz="1200" i="1" dirty="0">
                            <a:latin typeface="Cambria Math" panose="02040503050406030204" charset="0"/>
                            <a:ea typeface="微软雅黑" panose="020B0503020204020204" pitchFamily="34" charset="-122"/>
                            <a:cs typeface="Cambria Math" panose="02040503050406030204" charset="0"/>
                            <a:sym typeface="+mn-ea"/>
                          </a:rPr>
                        </m:ctrlPr>
                      </m:sSubSupPr>
                      <m:e>
                        <m:r>
                          <a:rPr lang="en-US" altLang="zh-CN" sz="1200" i="1" dirty="0">
                            <a:latin typeface="Cambria Math" panose="02040503050406030204" charset="0"/>
                            <a:ea typeface="微软雅黑" panose="020B0503020204020204" pitchFamily="34" charset="-122"/>
                            <a:cs typeface="Cambria Math" panose="02040503050406030204" charset="0"/>
                            <a:sym typeface="+mn-ea"/>
                          </a:rPr>
                          <m:t>𝑠</m:t>
                        </m:r>
                      </m:e>
                      <m:sub>
                        <m:r>
                          <a:rPr lang="en-US" altLang="zh-CN" sz="1200" i="1" dirty="0">
                            <a:latin typeface="Cambria Math" panose="02040503050406030204" charset="0"/>
                            <a:ea typeface="微软雅黑" panose="020B0503020204020204" pitchFamily="34" charset="-122"/>
                            <a:cs typeface="Cambria Math" panose="02040503050406030204" charset="0"/>
                            <a:sym typeface="+mn-ea"/>
                          </a:rPr>
                          <m:t>𝑜</m:t>
                        </m:r>
                      </m:sub>
                      <m:sup>
                        <m:r>
                          <a:rPr lang="en-US" altLang="zh-CN" sz="1200" i="1" dirty="0">
                            <a:latin typeface="Cambria Math" panose="02040503050406030204" charset="0"/>
                            <a:ea typeface="微软雅黑" panose="020B0503020204020204" pitchFamily="34" charset="-122"/>
                            <a:cs typeface="Cambria Math" panose="02040503050406030204" charset="0"/>
                            <a:sym typeface="+mn-ea"/>
                          </a:rPr>
                          <m:t>to</m:t>
                        </m:r>
                      </m:sup>
                    </m:sSubSup>
                  </m:oMath>
                </a14:m>
                <a:r>
                  <a:rPr lang="zh-CN" altLang="en-US" sz="1200" dirty="0">
                    <a:latin typeface="Cambria Math" panose="02040503050406030204" charset="0"/>
                    <a:ea typeface="微软雅黑" panose="020B0503020204020204" pitchFamily="34" charset="-122"/>
                    <a:cs typeface="Cambria Math" panose="02040503050406030204" charset="0"/>
                    <a:sym typeface="+mn-ea"/>
                  </a:rPr>
                  <a:t>：</a:t>
                </a:r>
                <a:r>
                  <a:rPr lang="zh-CN" altLang="en-US" sz="1200" dirty="0">
                    <a:latin typeface="Cambria Math" panose="02040503050406030204" charset="0"/>
                    <a:ea typeface="微软雅黑" panose="020B0503020204020204" pitchFamily="34" charset="-122"/>
                    <a:cs typeface="Cambria Math" panose="02040503050406030204" charset="0"/>
                    <a:sym typeface="+mn-ea"/>
                  </a:rPr>
                  <a:t>所有将电动自行车重新平衡到该区域的货车司机会获得的补贴</a:t>
                </a:r>
                <a:endParaRPr lang="zh-CN" altLang="en-US" sz="1200" dirty="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746760" y="1626235"/>
                <a:ext cx="8009890" cy="660400"/>
              </a:xfrm>
              <a:prstGeom prst="rect">
                <a:avLst/>
              </a:prstGeom>
              <a:blipFill rotWithShape="1">
                <a:blip r:embed="rId4"/>
                <a:stretch>
                  <a:fillRect/>
                </a:stretch>
              </a:blipFill>
            </p:spPr>
            <p:txBody>
              <a:bodyPr/>
              <a:lstStyle/>
              <a:p>
                <a:r>
                  <a:rPr lang="zh-CN" altLang="en-US">
                    <a:noFill/>
                  </a:rPr>
                  <a:t> </a:t>
                </a:r>
              </a:p>
            </p:txBody>
          </p:sp>
        </mc:Fallback>
      </mc:AlternateContent>
      <p:pic>
        <p:nvPicPr>
          <p:cNvPr id="6" name="图片 5"/>
          <p:cNvPicPr>
            <a:picLocks noChangeAspect="1"/>
          </p:cNvPicPr>
          <p:nvPr>
            <p:custDataLst>
              <p:tags r:id="rId5"/>
            </p:custDataLst>
          </p:nvPr>
        </p:nvPicPr>
        <p:blipFill>
          <a:blip r:embed="rId6"/>
          <a:stretch>
            <a:fillRect/>
          </a:stretch>
        </p:blipFill>
        <p:spPr>
          <a:xfrm>
            <a:off x="521335" y="2489200"/>
            <a:ext cx="5029200" cy="434340"/>
          </a:xfrm>
          <a:prstGeom prst="rect">
            <a:avLst/>
          </a:prstGeom>
        </p:spPr>
      </p:pic>
      <p:sp>
        <p:nvSpPr>
          <p:cNvPr id="10" name="文本框 9"/>
          <p:cNvSpPr txBox="1"/>
          <p:nvPr/>
        </p:nvSpPr>
        <p:spPr>
          <a:xfrm>
            <a:off x="978535" y="3156585"/>
            <a:ext cx="4572000" cy="275590"/>
          </a:xfrm>
          <a:prstGeom prst="rect">
            <a:avLst/>
          </a:prstGeom>
          <a:noFill/>
        </p:spPr>
        <p:txBody>
          <a:bodyPr wrap="square" rtlCol="0" anchor="t">
            <a:spAutoFit/>
          </a:bodyPr>
          <a:p>
            <a:r>
              <a:rPr lang="zh-CN" altLang="en-US" sz="1200" dirty="0">
                <a:latin typeface="Cambria Math" panose="02040503050406030204" charset="0"/>
                <a:ea typeface="微软雅黑" panose="020B0503020204020204" pitchFamily="34" charset="-122"/>
                <a:cs typeface="Cambria Math" panose="02040503050406030204" charset="0"/>
              </a:rPr>
              <a:t>下一个时间段向区域o提供的两次补贴</a:t>
            </a:r>
            <a:endParaRPr lang="zh-CN" altLang="en-US" sz="1200" dirty="0">
              <a:latin typeface="Cambria Math" panose="02040503050406030204" charset="0"/>
              <a:ea typeface="微软雅黑" panose="020B0503020204020204" pitchFamily="34" charset="-122"/>
              <a:cs typeface="Cambria Math" panose="02040503050406030204" charset="0"/>
            </a:endParaRPr>
          </a:p>
        </p:txBody>
      </p:sp>
      <p:pic>
        <p:nvPicPr>
          <p:cNvPr id="14" name="图片 13"/>
          <p:cNvPicPr>
            <a:picLocks noChangeAspect="1"/>
          </p:cNvPicPr>
          <p:nvPr>
            <p:custDataLst>
              <p:tags r:id="rId7"/>
            </p:custDataLst>
          </p:nvPr>
        </p:nvPicPr>
        <p:blipFill>
          <a:blip r:embed="rId8"/>
          <a:stretch>
            <a:fillRect/>
          </a:stretch>
        </p:blipFill>
        <p:spPr>
          <a:xfrm>
            <a:off x="431800" y="3471545"/>
            <a:ext cx="4579620" cy="731520"/>
          </a:xfrm>
          <a:prstGeom prst="rect">
            <a:avLst/>
          </a:prstGeom>
        </p:spPr>
      </p:pic>
      <p:sp>
        <p:nvSpPr>
          <p:cNvPr id="15" name="文本框 14"/>
          <p:cNvSpPr txBox="1"/>
          <p:nvPr/>
        </p:nvSpPr>
        <p:spPr>
          <a:xfrm>
            <a:off x="4436745" y="433070"/>
            <a:ext cx="4572000" cy="368300"/>
          </a:xfrm>
          <a:prstGeom prst="rect">
            <a:avLst/>
          </a:prstGeom>
          <a:noFill/>
        </p:spPr>
        <p:txBody>
          <a:bodyPr wrap="square" rtlCol="0" anchor="t">
            <a:spAutoFit/>
          </a:bodyPr>
          <a:p>
            <a:r>
              <a:rPr lang="zh-CN" altLang="en-US"/>
              <a:t>平台的状态和动作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9"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sp>
        <p:nvSpPr>
          <p:cNvPr id="40" name="Text Box 104"/>
          <p:cNvSpPr txBox="1">
            <a:spLocks noChangeArrowheads="1"/>
          </p:cNvSpPr>
          <p:nvPr>
            <p:custDataLst>
              <p:tags r:id="rId1"/>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zh-CN" altLang="en-US" sz="1800" dirty="0">
                <a:latin typeface="微软雅黑" panose="020B0503020204020204" pitchFamily="34" charset="-122"/>
                <a:ea typeface="微软雅黑" panose="020B0503020204020204" pitchFamily="34" charset="-122"/>
                <a:sym typeface="+mn-ea"/>
              </a:rPr>
              <a:t>模型</a:t>
            </a:r>
            <a:endParaRPr lang="zh-CN" altLang="en-US" sz="1800" dirty="0">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2"/>
            </p:custDataLst>
          </p:nvPr>
        </p:nvSpPr>
        <p:spPr>
          <a:xfrm>
            <a:off x="4436745" y="433070"/>
            <a:ext cx="4572000" cy="368300"/>
          </a:xfrm>
          <a:prstGeom prst="rect">
            <a:avLst/>
          </a:prstGeom>
          <a:noFill/>
        </p:spPr>
        <p:txBody>
          <a:bodyPr wrap="square" rtlCol="0" anchor="t">
            <a:spAutoFit/>
          </a:bodyPr>
          <a:p>
            <a:r>
              <a:rPr lang="zh-CN" altLang="en-US"/>
              <a:t>司机的状态和动作</a:t>
            </a: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791845" y="996315"/>
                <a:ext cx="3754120" cy="407035"/>
              </a:xfrm>
              <a:prstGeom prst="rect">
                <a:avLst/>
              </a:prstGeom>
              <a:noFill/>
            </p:spPr>
            <p:txBody>
              <a:bodyPr wrap="square" rtlCol="0" anchor="t">
                <a:spAutoFit/>
              </a:bodyPr>
              <a:p>
                <a:pPr algn="l"/>
                <a14:m>
                  <m:oMath xmlns:m="http://schemas.openxmlformats.org/officeDocument/2006/math">
                    <m:sSubSup>
                      <m:sSubSupPr>
                        <m:ctrlPr>
                          <a:rPr lang="en-US" altLang="zh-CN" sz="2000" i="1">
                            <a:latin typeface="Cambria Math" panose="02040503050406030204" charset="0"/>
                            <a:ea typeface="+mn-ea"/>
                            <a:cs typeface="Cambria Math" panose="02040503050406030204" charset="0"/>
                          </a:rPr>
                        </m:ctrlPr>
                      </m:sSubSupPr>
                      <m:e>
                        <m:r>
                          <a:rPr lang="en-US" altLang="zh-CN" sz="2000" i="1">
                            <a:latin typeface="Cambria Math" panose="02040503050406030204" charset="0"/>
                            <a:ea typeface="+mn-ea"/>
                            <a:cs typeface="Cambria Math" panose="02040503050406030204" charset="0"/>
                          </a:rPr>
                          <m:t>s</m:t>
                        </m:r>
                      </m:e>
                      <m:sub>
                        <m:r>
                          <a:rPr lang="en-US" altLang="zh-CN" sz="2000" i="1">
                            <a:latin typeface="Cambria Math" panose="02040503050406030204" charset="0"/>
                            <a:ea typeface="+mn-ea"/>
                            <a:cs typeface="Cambria Math" panose="02040503050406030204" charset="0"/>
                          </a:rPr>
                          <m:t>d</m:t>
                        </m:r>
                      </m:sub>
                      <m:sup>
                        <m:r>
                          <a:rPr lang="en-US" altLang="zh-CN" sz="2000" i="1">
                            <a:latin typeface="Cambria Math" panose="02040503050406030204" charset="0"/>
                            <a:ea typeface="+mn-ea"/>
                            <a:cs typeface="Cambria Math" panose="02040503050406030204" charset="0"/>
                          </a:rPr>
                          <m:t>v</m:t>
                        </m:r>
                      </m:sup>
                    </m:sSubSup>
                  </m:oMath>
                </a14:m>
                <a:r>
                  <a:rPr lang="en-US" altLang="zh-CN" sz="2000">
                    <a:latin typeface="+mn-ea"/>
                    <a:ea typeface="+mn-ea"/>
                    <a:cs typeface="+mn-ea"/>
                  </a:rPr>
                  <a:t>=[t,</a:t>
                </a:r>
                <a14:m>
                  <m:oMath xmlns:m="http://schemas.openxmlformats.org/officeDocument/2006/math">
                    <m:sSubSup>
                      <m:sSubSupPr>
                        <m:ctrlPr>
                          <a:rPr lang="en-US" altLang="zh-CN" sz="2000" i="1">
                            <a:latin typeface="Cambria Math" panose="02040503050406030204" charset="0"/>
                            <a:ea typeface="+mn-ea"/>
                            <a:cs typeface="Cambria Math" panose="02040503050406030204" charset="0"/>
                          </a:rPr>
                        </m:ctrlPr>
                      </m:sSubSupPr>
                      <m:e>
                        <m:r>
                          <a:rPr lang="en-US" altLang="zh-CN" sz="2000" i="1">
                            <a:latin typeface="Cambria Math" panose="02040503050406030204" charset="0"/>
                            <a:ea typeface="+mn-ea"/>
                            <a:cs typeface="Cambria Math" panose="02040503050406030204" charset="0"/>
                          </a:rPr>
                          <m:t>𝑠</m:t>
                        </m:r>
                      </m:e>
                      <m:sub>
                        <m:r>
                          <a:rPr lang="en-US" altLang="zh-CN" sz="2000" i="1">
                            <a:latin typeface="Cambria Math" panose="02040503050406030204" charset="0"/>
                            <a:ea typeface="+mn-ea"/>
                            <a:cs typeface="Cambria Math" panose="02040503050406030204" charset="0"/>
                          </a:rPr>
                          <m:t>𝑑</m:t>
                        </m:r>
                      </m:sub>
                      <m:sup>
                        <m:r>
                          <a:rPr lang="en-US" altLang="zh-CN" sz="2000" i="1">
                            <a:latin typeface="Cambria Math" panose="02040503050406030204" charset="0"/>
                            <a:ea typeface="+mn-ea"/>
                            <a:cs typeface="Cambria Math" panose="02040503050406030204" charset="0"/>
                          </a:rPr>
                          <m:t>𝑣</m:t>
                        </m:r>
                      </m:sup>
                    </m:sSubSup>
                    <m:r>
                      <a:rPr lang="en-US" altLang="zh-CN" sz="2000" i="1">
                        <a:latin typeface="Cambria Math" panose="02040503050406030204" charset="0"/>
                        <a:ea typeface="MS Mincho" charset="0"/>
                        <a:cs typeface="Cambria Math" panose="02040503050406030204" charset="0"/>
                      </a:rPr>
                      <m:t>,</m:t>
                    </m:r>
                    <m:sSubSup>
                      <m:sSubSupPr>
                        <m:ctrlPr>
                          <a:rPr lang="en-US" altLang="zh-CN" sz="2000" i="1">
                            <a:latin typeface="Cambria Math" panose="02040503050406030204" charset="0"/>
                            <a:ea typeface="+mn-ea"/>
                            <a:cs typeface="Cambria Math" panose="02040503050406030204" charset="0"/>
                          </a:rPr>
                        </m:ctrlPr>
                      </m:sSubSupPr>
                      <m:e>
                        <m:r>
                          <a:rPr lang="en-US" altLang="zh-CN" sz="2000" i="1">
                            <a:latin typeface="Cambria Math" panose="02040503050406030204" charset="0"/>
                            <a:ea typeface="+mn-ea"/>
                            <a:cs typeface="Cambria Math" panose="02040503050406030204" charset="0"/>
                          </a:rPr>
                          <m:t>𝑠</m:t>
                        </m:r>
                      </m:e>
                      <m:sub>
                        <m:r>
                          <a:rPr lang="en-US" altLang="zh-CN" sz="2000" i="1">
                            <a:latin typeface="Cambria Math" panose="02040503050406030204" charset="0"/>
                            <a:ea typeface="+mn-ea"/>
                            <a:cs typeface="Cambria Math" panose="02040503050406030204" charset="0"/>
                          </a:rPr>
                          <m:t>𝑑</m:t>
                        </m:r>
                      </m:sub>
                      <m:sup>
                        <m:r>
                          <a:rPr lang="en-US" altLang="zh-CN" sz="2000" i="1">
                            <a:latin typeface="Cambria Math" panose="02040503050406030204" charset="0"/>
                            <a:ea typeface="+mn-ea"/>
                            <a:cs typeface="Cambria Math" panose="02040503050406030204" charset="0"/>
                          </a:rPr>
                          <m:t>𝑣</m:t>
                        </m:r>
                      </m:sup>
                    </m:sSubSup>
                  </m:oMath>
                </a14:m>
                <a:r>
                  <a:rPr lang="en-US" altLang="zh-CN" sz="2000">
                    <a:latin typeface="+mn-ea"/>
                    <a:ea typeface="+mn-ea"/>
                    <a:cs typeface="+mn-ea"/>
                  </a:rPr>
                  <a:t>]</a:t>
                </a:r>
                <a:endParaRPr lang="en-US" altLang="zh-CN" sz="2000">
                  <a:latin typeface="+mn-ea"/>
                  <a:ea typeface="+mn-ea"/>
                  <a:cs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791845" y="996315"/>
                <a:ext cx="3754120" cy="40703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custDataLst>
                  <p:tags r:id="rId4"/>
                </p:custDataLst>
              </p:nvPr>
            </p:nvSpPr>
            <p:spPr>
              <a:xfrm>
                <a:off x="1151890" y="1581150"/>
                <a:ext cx="7384415" cy="1202690"/>
              </a:xfrm>
              <a:prstGeom prst="rect">
                <a:avLst/>
              </a:prstGeom>
              <a:noFill/>
            </p:spPr>
            <p:txBody>
              <a:bodyPr wrap="square" rtlCol="0" anchor="t">
                <a:spAutoFit/>
              </a:bodyPr>
              <a:p>
                <a:r>
                  <a:rPr lang="en-US" altLang="zh-CN" sz="1200" dirty="0">
                    <a:latin typeface="Cambria Math" panose="02040503050406030204" charset="0"/>
                    <a:ea typeface="微软雅黑" panose="020B0503020204020204" pitchFamily="34" charset="-122"/>
                    <a:cs typeface="Cambria Math" panose="02040503050406030204" charset="0"/>
                  </a:rPr>
                  <a:t>t:</a:t>
                </a:r>
                <a:r>
                  <a:rPr lang="zh-CN" altLang="en-US" sz="1200" dirty="0">
                    <a:latin typeface="Cambria Math" panose="02040503050406030204" charset="0"/>
                    <a:ea typeface="微软雅黑" panose="020B0503020204020204" pitchFamily="34" charset="-122"/>
                    <a:cs typeface="Cambria Math" panose="02040503050406030204" charset="0"/>
                  </a:rPr>
                  <a:t>当前</a:t>
                </a:r>
                <a:r>
                  <a:rPr lang="zh-CN" altLang="en-US" sz="1200" dirty="0">
                    <a:latin typeface="Cambria Math" panose="02040503050406030204" charset="0"/>
                    <a:ea typeface="微软雅黑" panose="020B0503020204020204" pitchFamily="34" charset="-122"/>
                    <a:cs typeface="Cambria Math" panose="02040503050406030204" charset="0"/>
                  </a:rPr>
                  <a:t>时间</a:t>
                </a:r>
                <a:endParaRPr lang="zh-CN" altLang="en-US" sz="1200" dirty="0">
                  <a:latin typeface="+mn-ea"/>
                  <a:ea typeface="+mn-ea"/>
                  <a:cs typeface="+mn-ea"/>
                </a:endParaRPr>
              </a:p>
              <a:p>
                <a14:m>
                  <m:oMath xmlns:m="http://schemas.openxmlformats.org/officeDocument/2006/math">
                    <m:sSubSup>
                      <m:sSubSupPr>
                        <m:ctrlPr>
                          <a:rPr lang="en-US" altLang="zh-CN" sz="1200" i="1">
                            <a:latin typeface="Cambria Math" panose="02040503050406030204" charset="0"/>
                            <a:ea typeface="+mn-ea"/>
                            <a:cs typeface="Cambria Math" panose="02040503050406030204" charset="0"/>
                          </a:rPr>
                        </m:ctrlPr>
                      </m:sSubSupPr>
                      <m:e>
                        <m:r>
                          <a:rPr lang="en-US" altLang="zh-CN" sz="1200" i="1">
                            <a:latin typeface="Cambria Math" panose="02040503050406030204" charset="0"/>
                            <a:ea typeface="+mn-ea"/>
                            <a:cs typeface="Cambria Math" panose="02040503050406030204" charset="0"/>
                          </a:rPr>
                          <m:t>𝑠</m:t>
                        </m:r>
                      </m:e>
                      <m:sub>
                        <m:r>
                          <a:rPr lang="en-US" altLang="zh-CN" sz="1200" i="1">
                            <a:latin typeface="Cambria Math" panose="02040503050406030204" charset="0"/>
                            <a:ea typeface="+mn-ea"/>
                            <a:cs typeface="Cambria Math" panose="02040503050406030204" charset="0"/>
                          </a:rPr>
                          <m:t>𝑑</m:t>
                        </m:r>
                      </m:sub>
                      <m:sup>
                        <m:r>
                          <a:rPr lang="en-US" altLang="zh-CN" sz="1200" i="1">
                            <a:latin typeface="Cambria Math" panose="02040503050406030204" charset="0"/>
                            <a:ea typeface="+mn-ea"/>
                            <a:cs typeface="Cambria Math" panose="02040503050406030204" charset="0"/>
                          </a:rPr>
                          <m:t>𝑣</m:t>
                        </m:r>
                      </m:sup>
                    </m:sSubSup>
                  </m:oMath>
                </a14:m>
                <a:r>
                  <a:rPr lang="zh-CN" altLang="en-US" sz="1200" dirty="0">
                    <a:latin typeface="+mn-ea"/>
                    <a:ea typeface="+mn-ea"/>
                    <a:cs typeface="+mn-ea"/>
                  </a:rPr>
                  <a:t>：</a:t>
                </a:r>
                <a:r>
                  <a:rPr lang="en-US" altLang="zh-CN" sz="1200" dirty="0">
                    <a:latin typeface="+mn-ea"/>
                    <a:ea typeface="+mn-ea"/>
                    <a:cs typeface="+mn-ea"/>
                  </a:rPr>
                  <a:t>∈</a:t>
                </a:r>
                <a:r>
                  <a:rPr lang="zh-CN" altLang="en-US" sz="1200" dirty="0">
                    <a:latin typeface="+mn-ea"/>
                    <a:ea typeface="+mn-ea"/>
                    <a:cs typeface="+mn-ea"/>
                  </a:rPr>
                  <a:t>（</a:t>
                </a:r>
                <a:r>
                  <a:rPr lang="en-US" altLang="zh-CN" sz="1200" dirty="0">
                    <a:latin typeface="+mn-ea"/>
                    <a:ea typeface="+mn-ea"/>
                    <a:cs typeface="+mn-ea"/>
                  </a:rPr>
                  <a:t>0</a:t>
                </a:r>
                <a:r>
                  <a:rPr lang="zh-CN" altLang="en-US" sz="1200" dirty="0">
                    <a:latin typeface="+mn-ea"/>
                    <a:ea typeface="+mn-ea"/>
                    <a:cs typeface="+mn-ea"/>
                  </a:rPr>
                  <a:t>，</a:t>
                </a:r>
                <a:r>
                  <a:rPr lang="en-US" altLang="zh-CN" sz="1200" dirty="0">
                    <a:latin typeface="+mn-ea"/>
                    <a:ea typeface="+mn-ea"/>
                    <a:cs typeface="+mn-ea"/>
                  </a:rPr>
                  <a:t>1</a:t>
                </a:r>
                <a:r>
                  <a:rPr lang="zh-CN" altLang="en-US" sz="1200" dirty="0">
                    <a:latin typeface="+mn-ea"/>
                    <a:ea typeface="+mn-ea"/>
                    <a:cs typeface="+mn-ea"/>
                  </a:rPr>
                  <a:t>，</a:t>
                </a:r>
                <a:r>
                  <a:rPr lang="en-US" altLang="zh-CN" sz="1200" dirty="0">
                    <a:latin typeface="+mn-ea"/>
                    <a:ea typeface="+mn-ea"/>
                    <a:cs typeface="+mn-ea"/>
                  </a:rPr>
                  <a:t>2</a:t>
                </a:r>
                <a:r>
                  <a:rPr lang="zh-CN" altLang="en-US" sz="1200" dirty="0">
                    <a:latin typeface="+mn-ea"/>
                    <a:ea typeface="+mn-ea"/>
                    <a:cs typeface="+mn-ea"/>
                  </a:rPr>
                  <a:t>），0,1,2分别表示满载电池的交换，满载电动自行车再平衡，以及用一半的容量进行再平衡和一半的容量进行电池交换。</a:t>
                </a:r>
                <a:endParaRPr lang="zh-CN" altLang="en-US" sz="1200" dirty="0">
                  <a:latin typeface="+mn-ea"/>
                  <a:ea typeface="+mn-ea"/>
                  <a:cs typeface="+mn-ea"/>
                </a:endParaRPr>
              </a:p>
              <a:p>
                <a14:m>
                  <m:oMath xmlns:m="http://schemas.openxmlformats.org/officeDocument/2006/math">
                    <m:sSubSup>
                      <m:sSubSupPr>
                        <m:ctrlPr>
                          <a:rPr lang="en-US" altLang="zh-CN" sz="1200" i="1">
                            <a:latin typeface="Cambria Math" panose="02040503050406030204" charset="0"/>
                            <a:ea typeface="+mn-ea"/>
                            <a:cs typeface="Cambria Math" panose="02040503050406030204" charset="0"/>
                          </a:rPr>
                        </m:ctrlPr>
                      </m:sSubSupPr>
                      <m:e>
                        <m:r>
                          <a:rPr lang="en-US" altLang="zh-CN" sz="1200" i="1">
                            <a:latin typeface="Cambria Math" panose="02040503050406030204" charset="0"/>
                            <a:ea typeface="+mn-ea"/>
                            <a:cs typeface="Cambria Math" panose="02040503050406030204" charset="0"/>
                          </a:rPr>
                          <m:t>𝑠</m:t>
                        </m:r>
                      </m:e>
                      <m:sub>
                        <m:r>
                          <a:rPr lang="en-US" altLang="zh-CN" sz="1200" i="1">
                            <a:latin typeface="Cambria Math" panose="02040503050406030204" charset="0"/>
                            <a:ea typeface="+mn-ea"/>
                            <a:cs typeface="Cambria Math" panose="02040503050406030204" charset="0"/>
                          </a:rPr>
                          <m:t>𝑑</m:t>
                        </m:r>
                      </m:sub>
                      <m:sup>
                        <m:r>
                          <a:rPr lang="en-US" altLang="zh-CN" sz="1200" i="1">
                            <a:latin typeface="Cambria Math" panose="02040503050406030204" charset="0"/>
                            <a:ea typeface="+mn-ea"/>
                            <a:cs typeface="Cambria Math" panose="02040503050406030204" charset="0"/>
                          </a:rPr>
                          <m:t>𝑣</m:t>
                        </m:r>
                      </m:sup>
                    </m:sSubSup>
                  </m:oMath>
                </a14:m>
                <a:r>
                  <a:rPr lang="zh-CN" altLang="en-US" sz="1200" dirty="0">
                    <a:latin typeface="+mn-ea"/>
                    <a:ea typeface="+mn-ea"/>
                    <a:cs typeface="+mn-ea"/>
                  </a:rPr>
                  <a:t>：嵌入工作区信息</a:t>
                </a:r>
                <a:endParaRPr lang="zh-CN" altLang="en-US" sz="1200" dirty="0">
                  <a:latin typeface="+mn-ea"/>
                  <a:ea typeface="+mn-ea"/>
                  <a:cs typeface="+mn-ea"/>
                </a:endParaRPr>
              </a:p>
              <a:p>
                <a:endParaRPr lang="zh-CN" altLang="en-US" sz="1200" dirty="0">
                  <a:latin typeface="Cambria Math" panose="02040503050406030204" charset="0"/>
                  <a:ea typeface="微软雅黑" panose="020B0503020204020204" pitchFamily="34" charset="-122"/>
                  <a:cs typeface="Cambria Math" panose="02040503050406030204" charset="0"/>
                </a:endParaRPr>
              </a:p>
              <a:p>
                <a:endParaRPr lang="zh-CN" altLang="en-US" sz="1200" dirty="0">
                  <a:latin typeface="Cambria Math" panose="02040503050406030204" charset="0"/>
                  <a:ea typeface="微软雅黑" panose="020B0503020204020204" pitchFamily="34"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custDataLst>
                  <p:tags r:id="rId5"/>
                </p:custDataLst>
              </p:nvPr>
            </p:nvSpPr>
            <p:spPr>
              <a:xfrm>
                <a:off x="1151890" y="1581150"/>
                <a:ext cx="7384415" cy="1202690"/>
              </a:xfrm>
              <a:prstGeom prst="rect">
                <a:avLst/>
              </a:prstGeom>
              <a:blipFill rotWithShape="1">
                <a:blip r:embed="rId6"/>
                <a:stretch>
                  <a:fillRect/>
                </a:stretch>
              </a:blipFill>
            </p:spPr>
            <p:txBody>
              <a:bodyPr/>
              <a:lstStyle/>
              <a:p>
                <a:r>
                  <a:rPr lang="zh-CN" altLang="en-US">
                    <a:noFill/>
                  </a:rPr>
                  <a:t> </a:t>
                </a:r>
              </a:p>
            </p:txBody>
          </p:sp>
        </mc:Fallback>
      </mc:AlternateContent>
      <p:pic>
        <p:nvPicPr>
          <p:cNvPr id="9" name="图片 8"/>
          <p:cNvPicPr>
            <a:picLocks noChangeAspect="1"/>
          </p:cNvPicPr>
          <p:nvPr>
            <p:custDataLst>
              <p:tags r:id="rId7"/>
            </p:custDataLst>
          </p:nvPr>
        </p:nvPicPr>
        <p:blipFill>
          <a:blip r:embed="rId8"/>
          <a:stretch>
            <a:fillRect/>
          </a:stretch>
        </p:blipFill>
        <p:spPr>
          <a:xfrm>
            <a:off x="882015" y="2436495"/>
            <a:ext cx="1659890" cy="368300"/>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836930" y="2886710"/>
                <a:ext cx="4572000" cy="464185"/>
              </a:xfrm>
              <a:prstGeom prst="rect">
                <a:avLst/>
              </a:prstGeom>
              <a:noFill/>
            </p:spPr>
            <p:txBody>
              <a:bodyPr wrap="square" rtlCol="0" anchor="t">
                <a:spAutoFit/>
              </a:bodyPr>
              <a:p>
                <a14:m>
                  <m:oMath xmlns:m="http://schemas.openxmlformats.org/officeDocument/2006/math">
                    <m:sSubSup>
                      <m:sSubSupPr>
                        <m:ctrlPr>
                          <a:rPr lang="en-US" altLang="zh-CN" sz="1200" i="1">
                            <a:latin typeface="Cambria Math" panose="02040503050406030204" charset="0"/>
                            <a:ea typeface="+mn-ea"/>
                            <a:cs typeface="Cambria Math" panose="02040503050406030204" charset="0"/>
                          </a:rPr>
                        </m:ctrlPr>
                      </m:sSubSupPr>
                      <m:e>
                        <m:r>
                          <a:rPr lang="en-US" altLang="zh-CN" sz="1200" i="1">
                            <a:latin typeface="Cambria Math" panose="02040503050406030204" charset="0"/>
                            <a:ea typeface="+mn-ea"/>
                            <a:cs typeface="Cambria Math" panose="02040503050406030204" charset="0"/>
                          </a:rPr>
                          <m:t>𝑎</m:t>
                        </m:r>
                      </m:e>
                      <m:sub>
                        <m:r>
                          <a:rPr lang="en-US" altLang="zh-CN" sz="1200" i="1">
                            <a:latin typeface="Cambria Math" panose="02040503050406030204" charset="0"/>
                            <a:ea typeface="+mn-ea"/>
                            <a:cs typeface="Cambria Math" panose="02040503050406030204" charset="0"/>
                          </a:rPr>
                          <m:t>𝑑</m:t>
                        </m:r>
                        <m:r>
                          <a:rPr lang="en-US" altLang="zh-CN" sz="1200" i="1">
                            <a:latin typeface="Cambria Math" panose="02040503050406030204" charset="0"/>
                            <a:ea typeface="+mn-ea"/>
                            <a:cs typeface="Cambria Math" panose="02040503050406030204" charset="0"/>
                          </a:rPr>
                          <m:t>1</m:t>
                        </m:r>
                      </m:sub>
                      <m:sup>
                        <m:r>
                          <a:rPr lang="en-US" altLang="zh-CN" sz="1200" i="1">
                            <a:latin typeface="Cambria Math" panose="02040503050406030204" charset="0"/>
                            <a:ea typeface="+mn-ea"/>
                            <a:cs typeface="Cambria Math" panose="02040503050406030204" charset="0"/>
                          </a:rPr>
                          <m:t>𝑣</m:t>
                        </m:r>
                      </m:sup>
                    </m:sSubSup>
                  </m:oMath>
                </a14:m>
                <a:r>
                  <a:rPr lang="en-US" altLang="zh-CN" sz="1200">
                    <a:latin typeface="Cambria Math" panose="02040503050406030204" charset="0"/>
                    <a:ea typeface="+mn-ea"/>
                    <a:cs typeface="Cambria Math" panose="02040503050406030204" charset="0"/>
                  </a:rPr>
                  <a:t>:</a:t>
                </a:r>
                <a:r>
                  <a:rPr lang="zh-CN" altLang="en-US" sz="1200">
                    <a:latin typeface="Cambria Math" panose="02040503050406030204" charset="0"/>
                    <a:ea typeface="+mn-ea"/>
                    <a:cs typeface="Cambria Math" panose="02040503050406030204" charset="0"/>
                  </a:rPr>
                  <a:t>货车司机的</a:t>
                </a:r>
                <a:r>
                  <a:rPr lang="zh-CN" altLang="en-US" sz="1200">
                    <a:latin typeface="Cambria Math" panose="02040503050406030204" charset="0"/>
                    <a:ea typeface="+mn-ea"/>
                    <a:cs typeface="Cambria Math" panose="02040503050406030204" charset="0"/>
                  </a:rPr>
                  <a:t>下一个任务</a:t>
                </a:r>
                <a:endParaRPr lang="zh-CN" altLang="en-US" sz="1200">
                  <a:latin typeface="Cambria Math" panose="02040503050406030204" charset="0"/>
                  <a:ea typeface="+mn-ea"/>
                  <a:cs typeface="Cambria Math" panose="02040503050406030204" charset="0"/>
                </a:endParaRPr>
              </a:p>
              <a:p>
                <a14:m>
                  <m:oMath xmlns:m="http://schemas.openxmlformats.org/officeDocument/2006/math">
                    <m:sSubSup>
                      <m:sSubSupPr>
                        <m:ctrlPr>
                          <a:rPr lang="en-US" altLang="zh-CN" sz="1200" i="1">
                            <a:latin typeface="Cambria Math" panose="02040503050406030204" charset="0"/>
                            <a:ea typeface="+mn-ea"/>
                            <a:cs typeface="Cambria Math" panose="02040503050406030204" charset="0"/>
                          </a:rPr>
                        </m:ctrlPr>
                      </m:sSubSupPr>
                      <m:e>
                        <m:r>
                          <a:rPr lang="en-US" altLang="zh-CN" sz="1200" i="1">
                            <a:latin typeface="Cambria Math" panose="02040503050406030204" charset="0"/>
                            <a:ea typeface="+mn-ea"/>
                            <a:cs typeface="Cambria Math" panose="02040503050406030204" charset="0"/>
                          </a:rPr>
                          <m:t>𝑎</m:t>
                        </m:r>
                      </m:e>
                      <m:sub>
                        <m:r>
                          <a:rPr lang="en-US" altLang="zh-CN" sz="1200" i="1">
                            <a:latin typeface="Cambria Math" panose="02040503050406030204" charset="0"/>
                            <a:ea typeface="+mn-ea"/>
                            <a:cs typeface="Cambria Math" panose="02040503050406030204" charset="0"/>
                          </a:rPr>
                          <m:t>𝑑</m:t>
                        </m:r>
                        <m:r>
                          <a:rPr lang="en-US" altLang="zh-CN" sz="1200" i="1">
                            <a:latin typeface="Cambria Math" panose="02040503050406030204" charset="0"/>
                            <a:ea typeface="+mn-ea"/>
                            <a:cs typeface="Cambria Math" panose="02040503050406030204" charset="0"/>
                          </a:rPr>
                          <m:t>2</m:t>
                        </m:r>
                      </m:sub>
                      <m:sup>
                        <m:r>
                          <a:rPr lang="en-US" altLang="zh-CN" sz="1200" i="1">
                            <a:latin typeface="Cambria Math" panose="02040503050406030204" charset="0"/>
                            <a:ea typeface="+mn-ea"/>
                            <a:cs typeface="Cambria Math" panose="02040503050406030204" charset="0"/>
                          </a:rPr>
                          <m:t>𝑣</m:t>
                        </m:r>
                      </m:sup>
                    </m:sSubSup>
                  </m:oMath>
                </a14:m>
                <a:r>
                  <a:rPr lang="en-US" altLang="zh-CN" sz="1200">
                    <a:latin typeface="Cambria Math" panose="02040503050406030204" charset="0"/>
                    <a:ea typeface="+mn-ea"/>
                    <a:cs typeface="Cambria Math" panose="02040503050406030204" charset="0"/>
                  </a:rPr>
                  <a:t>:</a:t>
                </a:r>
                <a:r>
                  <a:rPr lang="zh-CN" altLang="en-US" sz="1200">
                    <a:latin typeface="Cambria Math" panose="02040503050406030204" charset="0"/>
                    <a:ea typeface="+mn-ea"/>
                    <a:cs typeface="Cambria Math" panose="02040503050406030204" charset="0"/>
                  </a:rPr>
                  <a:t>下一个嵌入的</a:t>
                </a:r>
                <a:r>
                  <a:rPr lang="zh-CN" altLang="en-US" sz="1200">
                    <a:latin typeface="Cambria Math" panose="02040503050406030204" charset="0"/>
                    <a:ea typeface="+mn-ea"/>
                    <a:cs typeface="Cambria Math" panose="02040503050406030204" charset="0"/>
                  </a:rPr>
                  <a:t>工作区域</a:t>
                </a:r>
                <a:endParaRPr lang="zh-CN" altLang="en-US" sz="1200">
                  <a:latin typeface="Cambria Math" panose="02040503050406030204" charset="0"/>
                  <a:ea typeface="+mn-ea"/>
                  <a:cs typeface="Cambria Math" panose="02040503050406030204"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836930" y="2886710"/>
                <a:ext cx="4572000" cy="464185"/>
              </a:xfrm>
              <a:prstGeom prst="rect">
                <a:avLst/>
              </a:prstGeom>
              <a:blipFill rotWithShape="1">
                <a:blip r:embed="rId9"/>
                <a:stretch>
                  <a:fillRect/>
                </a:stretch>
              </a:blipFill>
            </p:spPr>
            <p:txBody>
              <a:bodyPr/>
              <a:lstStyle/>
              <a:p>
                <a:r>
                  <a:rPr lang="zh-CN" altLang="en-US">
                    <a:noFill/>
                  </a:rPr>
                  <a:t> </a:t>
                </a:r>
              </a:p>
            </p:txBody>
          </p:sp>
        </mc:Fallback>
      </mc:AlternateContent>
      <p:pic>
        <p:nvPicPr>
          <p:cNvPr id="12" name="图片 11"/>
          <p:cNvPicPr>
            <a:picLocks noChangeAspect="1"/>
          </p:cNvPicPr>
          <p:nvPr>
            <p:custDataLst>
              <p:tags r:id="rId10"/>
            </p:custDataLst>
          </p:nvPr>
        </p:nvPicPr>
        <p:blipFill>
          <a:blip r:embed="rId11"/>
          <a:stretch>
            <a:fillRect/>
          </a:stretch>
        </p:blipFill>
        <p:spPr>
          <a:xfrm>
            <a:off x="521970" y="3381375"/>
            <a:ext cx="4198620" cy="853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4" name="文本框 3"/>
          <p:cNvSpPr txBox="1"/>
          <p:nvPr>
            <p:custDataLst>
              <p:tags r:id="rId1"/>
            </p:custDataLst>
          </p:nvPr>
        </p:nvSpPr>
        <p:spPr>
          <a:xfrm>
            <a:off x="2006600" y="26035"/>
            <a:ext cx="220091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近似动态规划</a:t>
            </a:r>
            <a:r>
              <a:rPr lang="zh-CN" altLang="en-US" dirty="0">
                <a:latin typeface="微软雅黑" panose="020B0503020204020204" pitchFamily="34" charset="-122"/>
                <a:ea typeface="微软雅黑" panose="020B0503020204020204" pitchFamily="34" charset="-122"/>
                <a:sym typeface="+mn-ea"/>
              </a:rPr>
              <a:t>算法</a:t>
            </a:r>
            <a:endParaRPr lang="zh-CN" altLang="en-US" dirty="0">
              <a:latin typeface="微软雅黑" panose="020B0503020204020204" pitchFamily="34" charset="-122"/>
              <a:ea typeface="微软雅黑" panose="020B0503020204020204" pitchFamily="34" charset="-122"/>
              <a:sym typeface="+mn-ea"/>
            </a:endParaRPr>
          </a:p>
        </p:txBody>
      </p:sp>
      <p:sp>
        <p:nvSpPr>
          <p:cNvPr id="5" name="文本框 4"/>
          <p:cNvSpPr txBox="1"/>
          <p:nvPr>
            <p:custDataLst>
              <p:tags r:id="rId2"/>
            </p:custDataLst>
          </p:nvPr>
        </p:nvSpPr>
        <p:spPr>
          <a:xfrm>
            <a:off x="4751705" y="276225"/>
            <a:ext cx="4572000" cy="368300"/>
          </a:xfrm>
          <a:prstGeom prst="rect">
            <a:avLst/>
          </a:prstGeom>
          <a:noFill/>
        </p:spPr>
        <p:txBody>
          <a:bodyPr wrap="square" rtlCol="0" anchor="t">
            <a:spAutoFit/>
          </a:bodyPr>
          <a:p>
            <a:r>
              <a:rPr lang="zh-CN" altLang="en-US"/>
              <a:t>货车</a:t>
            </a:r>
            <a:r>
              <a:rPr lang="zh-CN" altLang="en-US"/>
              <a:t>司机奖励函数</a:t>
            </a:r>
            <a:endParaRPr lang="zh-CN" altLang="en-US"/>
          </a:p>
        </p:txBody>
      </p:sp>
      <p:pic>
        <p:nvPicPr>
          <p:cNvPr id="6" name="图片 5"/>
          <p:cNvPicPr>
            <a:picLocks noChangeAspect="1"/>
          </p:cNvPicPr>
          <p:nvPr>
            <p:custDataLst>
              <p:tags r:id="rId3"/>
            </p:custDataLst>
          </p:nvPr>
        </p:nvPicPr>
        <p:blipFill>
          <a:blip r:embed="rId4"/>
          <a:stretch>
            <a:fillRect/>
          </a:stretch>
        </p:blipFill>
        <p:spPr>
          <a:xfrm>
            <a:off x="521970" y="726440"/>
            <a:ext cx="4945380" cy="701040"/>
          </a:xfrm>
          <a:prstGeom prst="rect">
            <a:avLst/>
          </a:prstGeom>
        </p:spPr>
      </p:pic>
      <p:sp>
        <p:nvSpPr>
          <p:cNvPr id="7" name="文本框 6"/>
          <p:cNvSpPr txBox="1"/>
          <p:nvPr>
            <p:custDataLst>
              <p:tags r:id="rId5"/>
            </p:custDataLst>
          </p:nvPr>
        </p:nvSpPr>
        <p:spPr>
          <a:xfrm>
            <a:off x="2051685" y="1356360"/>
            <a:ext cx="3335020" cy="306705"/>
          </a:xfrm>
          <a:prstGeom prst="rect">
            <a:avLst/>
          </a:prstGeom>
          <a:noFill/>
        </p:spPr>
        <p:txBody>
          <a:bodyPr wrap="square" rtlCol="0" anchor="t">
            <a:spAutoFit/>
          </a:bodyPr>
          <a:p>
            <a:pPr algn="l"/>
            <a:r>
              <a:rPr lang="zh-CN" altLang="en-US" sz="1400">
                <a:latin typeface="Cambria Math" panose="02040503050406030204" charset="0"/>
                <a:ea typeface="微软雅黑" panose="020B0503020204020204" pitchFamily="34" charset="-122"/>
                <a:cs typeface="Cambria Math" panose="02040503050406030204" charset="0"/>
                <a:sym typeface="+mn-ea"/>
              </a:rPr>
              <a:t>工作收入</a:t>
            </a:r>
            <a:r>
              <a:rPr lang="en-US" altLang="zh-CN" sz="1400">
                <a:latin typeface="Cambria Math" panose="02040503050406030204" charset="0"/>
                <a:ea typeface="微软雅黑" panose="020B0503020204020204" pitchFamily="34" charset="-122"/>
                <a:cs typeface="Cambria Math" panose="02040503050406030204" charset="0"/>
                <a:sym typeface="+mn-ea"/>
              </a:rPr>
              <a:t>+</a:t>
            </a:r>
            <a:r>
              <a:rPr lang="zh-CN" altLang="en-US" sz="1400">
                <a:latin typeface="Cambria Math" panose="02040503050406030204" charset="0"/>
                <a:ea typeface="微软雅黑" panose="020B0503020204020204" pitchFamily="34" charset="-122"/>
                <a:cs typeface="Cambria Math" panose="02040503050406030204" charset="0"/>
                <a:sym typeface="+mn-ea"/>
              </a:rPr>
              <a:t>补贴收入</a:t>
            </a:r>
            <a:r>
              <a:rPr lang="en-US" altLang="zh-CN" sz="1400">
                <a:latin typeface="Cambria Math" panose="02040503050406030204" charset="0"/>
                <a:ea typeface="微软雅黑" panose="020B0503020204020204" pitchFamily="34" charset="-122"/>
                <a:cs typeface="Cambria Math" panose="02040503050406030204" charset="0"/>
                <a:sym typeface="+mn-ea"/>
              </a:rPr>
              <a:t>—</a:t>
            </a:r>
            <a:r>
              <a:rPr lang="zh-CN" altLang="en-US" sz="1400">
                <a:latin typeface="Cambria Math" panose="02040503050406030204" charset="0"/>
                <a:ea typeface="微软雅黑" panose="020B0503020204020204" pitchFamily="34" charset="-122"/>
                <a:cs typeface="Cambria Math" panose="02040503050406030204" charset="0"/>
                <a:sym typeface="+mn-ea"/>
              </a:rPr>
              <a:t>差旅</a:t>
            </a:r>
            <a:r>
              <a:rPr lang="zh-CN" altLang="en-US" sz="1400">
                <a:latin typeface="Cambria Math" panose="02040503050406030204" charset="0"/>
                <a:ea typeface="微软雅黑" panose="020B0503020204020204" pitchFamily="34" charset="-122"/>
                <a:cs typeface="Cambria Math" panose="02040503050406030204" charset="0"/>
                <a:sym typeface="+mn-ea"/>
              </a:rPr>
              <a:t>费用</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p:txBody>
      </p:sp>
      <p:pic>
        <p:nvPicPr>
          <p:cNvPr id="8" name="图片 7"/>
          <p:cNvPicPr>
            <a:picLocks noChangeAspect="1"/>
          </p:cNvPicPr>
          <p:nvPr>
            <p:custDataLst>
              <p:tags r:id="rId6"/>
            </p:custDataLst>
          </p:nvPr>
        </p:nvPicPr>
        <p:blipFill>
          <a:blip r:embed="rId7"/>
          <a:stretch>
            <a:fillRect/>
          </a:stretch>
        </p:blipFill>
        <p:spPr>
          <a:xfrm>
            <a:off x="341630" y="1872615"/>
            <a:ext cx="6075045" cy="142367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521970" y="3741420"/>
            <a:ext cx="2194560" cy="7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8" name="文本框 7"/>
          <p:cNvSpPr txBox="1"/>
          <p:nvPr>
            <p:custDataLst>
              <p:tags r:id="rId1"/>
            </p:custDataLst>
          </p:nvPr>
        </p:nvSpPr>
        <p:spPr>
          <a:xfrm>
            <a:off x="2006600" y="26035"/>
            <a:ext cx="220091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近似动态规划</a:t>
            </a:r>
            <a:r>
              <a:rPr lang="zh-CN" altLang="en-US" dirty="0">
                <a:latin typeface="微软雅黑" panose="020B0503020204020204" pitchFamily="34" charset="-122"/>
                <a:ea typeface="微软雅黑" panose="020B0503020204020204" pitchFamily="34" charset="-122"/>
                <a:sym typeface="+mn-ea"/>
              </a:rPr>
              <a:t>算法</a:t>
            </a:r>
            <a:endParaRPr lang="zh-CN" altLang="en-US" dirty="0">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2"/>
            </p:custDataLst>
          </p:nvPr>
        </p:nvSpPr>
        <p:spPr>
          <a:xfrm>
            <a:off x="4751705" y="321310"/>
            <a:ext cx="4572000" cy="368300"/>
          </a:xfrm>
          <a:prstGeom prst="rect">
            <a:avLst/>
          </a:prstGeom>
          <a:noFill/>
        </p:spPr>
        <p:txBody>
          <a:bodyPr wrap="square" rtlCol="0" anchor="t">
            <a:spAutoFit/>
          </a:bodyPr>
          <a:p>
            <a:r>
              <a:rPr lang="zh-CN" altLang="en-US"/>
              <a:t>平台奖励函数</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567055" y="861060"/>
            <a:ext cx="4968240" cy="3611880"/>
          </a:xfrm>
          <a:prstGeom prst="rect">
            <a:avLst/>
          </a:prstGeom>
        </p:spPr>
      </p:pic>
      <p:sp>
        <p:nvSpPr>
          <p:cNvPr id="13" name="文本框 12"/>
          <p:cNvSpPr txBox="1"/>
          <p:nvPr>
            <p:custDataLst>
              <p:tags r:id="rId5"/>
            </p:custDataLst>
          </p:nvPr>
        </p:nvSpPr>
        <p:spPr>
          <a:xfrm>
            <a:off x="5112385" y="959485"/>
            <a:ext cx="4102735" cy="306705"/>
          </a:xfrm>
          <a:prstGeom prst="rect">
            <a:avLst/>
          </a:prstGeom>
          <a:noFill/>
        </p:spPr>
        <p:txBody>
          <a:bodyPr wrap="square" rtlCol="0" anchor="t">
            <a:spAutoFit/>
          </a:bodyPr>
          <a:p>
            <a:pPr algn="l"/>
            <a:r>
              <a:rPr lang="zh-CN" altLang="en-US" sz="1400">
                <a:latin typeface="Cambria Math" panose="02040503050406030204" charset="0"/>
                <a:ea typeface="微软雅黑" panose="020B0503020204020204" pitchFamily="34" charset="-122"/>
                <a:cs typeface="Cambria Math" panose="02040503050406030204" charset="0"/>
                <a:sym typeface="+mn-ea"/>
              </a:rPr>
              <a:t>电动自行车总收费</a:t>
            </a:r>
            <a:r>
              <a:rPr lang="en-US" altLang="zh-CN" sz="1400">
                <a:latin typeface="Cambria Math" panose="02040503050406030204" charset="0"/>
                <a:ea typeface="微软雅黑" panose="020B0503020204020204" pitchFamily="34" charset="-122"/>
                <a:cs typeface="Cambria Math" panose="02040503050406030204" charset="0"/>
                <a:sym typeface="+mn-ea"/>
              </a:rPr>
              <a:t>—</a:t>
            </a:r>
            <a:r>
              <a:rPr lang="zh-CN" altLang="en-US" sz="1400">
                <a:latin typeface="Cambria Math" panose="02040503050406030204" charset="0"/>
                <a:ea typeface="微软雅黑" panose="020B0503020204020204" pitchFamily="34" charset="-122"/>
                <a:cs typeface="Cambria Math" panose="02040503050406030204" charset="0"/>
                <a:sym typeface="+mn-ea"/>
              </a:rPr>
              <a:t>司机工资</a:t>
            </a:r>
            <a:r>
              <a:rPr lang="en-US" altLang="zh-CN" sz="1400">
                <a:latin typeface="Cambria Math" panose="02040503050406030204" charset="0"/>
                <a:ea typeface="微软雅黑" panose="020B0503020204020204" pitchFamily="34" charset="-122"/>
                <a:cs typeface="Cambria Math" panose="02040503050406030204" charset="0"/>
                <a:sym typeface="+mn-ea"/>
              </a:rPr>
              <a:t>—</a:t>
            </a:r>
            <a:r>
              <a:rPr lang="zh-CN" altLang="en-US" sz="1400">
                <a:latin typeface="Cambria Math" panose="02040503050406030204" charset="0"/>
                <a:ea typeface="微软雅黑" panose="020B0503020204020204" pitchFamily="34" charset="-122"/>
                <a:cs typeface="Cambria Math" panose="02040503050406030204" charset="0"/>
                <a:sym typeface="+mn-ea"/>
              </a:rPr>
              <a:t>司机补贴</a:t>
            </a:r>
            <a:r>
              <a:rPr lang="zh-CN" altLang="en-US" sz="1400">
                <a:latin typeface="Cambria Math" panose="02040503050406030204" charset="0"/>
                <a:ea typeface="微软雅黑" panose="020B0503020204020204" pitchFamily="34" charset="-122"/>
                <a:cs typeface="Cambria Math" panose="02040503050406030204" charset="0"/>
                <a:sym typeface="+mn-ea"/>
              </a:rPr>
              <a:t>费</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21" name="文本框 20"/>
          <p:cNvSpPr txBox="1"/>
          <p:nvPr>
            <p:custDataLst>
              <p:tags r:id="rId1"/>
            </p:custDataLst>
          </p:nvPr>
        </p:nvSpPr>
        <p:spPr>
          <a:xfrm>
            <a:off x="2006600" y="26035"/>
            <a:ext cx="220091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近似动态规划</a:t>
            </a:r>
            <a:r>
              <a:rPr lang="zh-CN" altLang="en-US" dirty="0">
                <a:latin typeface="微软雅黑" panose="020B0503020204020204" pitchFamily="34" charset="-122"/>
                <a:ea typeface="微软雅黑" panose="020B0503020204020204" pitchFamily="34" charset="-122"/>
                <a:sym typeface="+mn-ea"/>
              </a:rPr>
              <a:t>算法</a:t>
            </a:r>
            <a:endParaRPr lang="zh-CN" altLang="en-US"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1016635" y="861060"/>
            <a:ext cx="4541520" cy="617220"/>
          </a:xfrm>
          <a:prstGeom prst="rect">
            <a:avLst/>
          </a:prstGeom>
        </p:spPr>
      </p:pic>
      <p:sp>
        <p:nvSpPr>
          <p:cNvPr id="3" name="文本框 2"/>
          <p:cNvSpPr txBox="1"/>
          <p:nvPr>
            <p:custDataLst>
              <p:tags r:id="rId4"/>
            </p:custDataLst>
          </p:nvPr>
        </p:nvSpPr>
        <p:spPr>
          <a:xfrm>
            <a:off x="927100" y="2121535"/>
            <a:ext cx="5779135" cy="1753235"/>
          </a:xfrm>
          <a:prstGeom prst="rect">
            <a:avLst/>
          </a:prstGeom>
          <a:noFill/>
        </p:spPr>
        <p:txBody>
          <a:bodyPr wrap="square" rtlCol="0" anchor="t">
            <a:spAutoFit/>
          </a:bodyPr>
          <a:p>
            <a:pPr marL="0" indent="0" algn="l" eaLnBrk="1" latinLnBrk="0" hangingPunct="1">
              <a:lnSpc>
                <a:spcPct val="200000"/>
              </a:lnSpc>
            </a:pPr>
            <a:r>
              <a:rPr lang="en-US" sz="1800">
                <a:latin typeface="Cambria Math" panose="02040503050406030204" charset="0"/>
                <a:ea typeface="微软雅黑" panose="020B0503020204020204" pitchFamily="34" charset="-122"/>
                <a:cs typeface="Cambria Math" panose="02040503050406030204" charset="0"/>
                <a:sym typeface="+mn-ea"/>
              </a:rPr>
              <a:t>Double dueling Deep Q-network(D3QN)</a:t>
            </a:r>
            <a:r>
              <a:rPr lang="zh-CN" altLang="en-US" sz="1800">
                <a:latin typeface="Cambria Math" panose="02040503050406030204" charset="0"/>
                <a:ea typeface="微软雅黑" panose="020B0503020204020204" pitchFamily="34" charset="-122"/>
                <a:cs typeface="Cambria Math" panose="02040503050406030204" charset="0"/>
                <a:sym typeface="+mn-ea"/>
              </a:rPr>
              <a:t>基于价值学习的方法关注价值函数和动作价值函数，迭代后求解贝尔曼方程</a:t>
            </a:r>
            <a:endParaRPr lang="zh-CN" altLang="en-US" sz="1800">
              <a:latin typeface="Cambria Math" panose="02040503050406030204" charset="0"/>
              <a:ea typeface="微软雅黑" panose="020B0503020204020204" pitchFamily="34" charset="-122"/>
              <a:cs typeface="Cambria Math" panose="02040503050406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3" name="文本框 2"/>
          <p:cNvSpPr txBox="1"/>
          <p:nvPr>
            <p:custDataLst>
              <p:tags r:id="rId1"/>
            </p:custDataLst>
          </p:nvPr>
        </p:nvSpPr>
        <p:spPr>
          <a:xfrm>
            <a:off x="2006600" y="26035"/>
            <a:ext cx="220091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近似动态规划</a:t>
            </a:r>
            <a:r>
              <a:rPr lang="zh-CN" altLang="en-US" dirty="0">
                <a:latin typeface="微软雅黑" panose="020B0503020204020204" pitchFamily="34" charset="-122"/>
                <a:ea typeface="微软雅黑" panose="020B0503020204020204" pitchFamily="34" charset="-122"/>
                <a:sym typeface="+mn-ea"/>
              </a:rPr>
              <a:t>算法</a:t>
            </a:r>
            <a:endParaRPr lang="zh-CN" altLang="en-US"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63500" y="859790"/>
            <a:ext cx="5189220" cy="280416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4751705" y="906145"/>
            <a:ext cx="4809490" cy="26276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190563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26" name="组合 25"/>
          <p:cNvGrpSpPr/>
          <p:nvPr/>
        </p:nvGrpSpPr>
        <p:grpSpPr>
          <a:xfrm>
            <a:off x="449496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204110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327096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72146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2402339" y="3488878"/>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3530685" y="2062758"/>
            <a:ext cx="121303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a:t>
            </a:r>
            <a:r>
              <a:rPr lang="zh-CN" altLang="en-US" sz="1600" dirty="0">
                <a:solidFill>
                  <a:schemeClr val="accent1"/>
                </a:solidFill>
                <a:ea typeface="微软雅黑" panose="020B0503020204020204" pitchFamily="34" charset="-122"/>
                <a:sym typeface="Arial" panose="020B0604020202020204" pitchFamily="34" charset="0"/>
              </a:rPr>
              <a:t>方法</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856861" y="3521864"/>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a:t>
            </a:r>
            <a:endParaRPr lang="en-US" altLang="zh-CN"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6022928" y="2062759"/>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r>
              <a:rPr lang="en-US" altLang="zh-CN" dirty="0"/>
              <a:t>-</a:t>
            </a:r>
            <a:endParaRPr lang="zh-CN" altLang="en-US" dirty="0"/>
          </a:p>
        </p:txBody>
      </p:sp>
      <p:sp>
        <p:nvSpPr>
          <p:cNvPr id="3" name="文本框 2"/>
          <p:cNvSpPr txBox="1"/>
          <p:nvPr/>
        </p:nvSpPr>
        <p:spPr>
          <a:xfrm>
            <a:off x="594995" y="951230"/>
            <a:ext cx="7953375" cy="2553335"/>
          </a:xfrm>
          <a:prstGeom prst="rect">
            <a:avLst/>
          </a:prstGeom>
          <a:noFill/>
        </p:spPr>
        <p:txBody>
          <a:bodyPr wrap="square" rtlCol="0">
            <a:spAutoFit/>
          </a:bodyPr>
          <a:p>
            <a:pPr marL="0" indent="0" eaLnBrk="1" latinLnBrk="0" hangingPunct="1">
              <a:lnSpc>
                <a:spcPct val="200000"/>
              </a:lnSpc>
            </a:pPr>
            <a:r>
              <a:rPr lang="en-US" altLang="zh-CN" sz="1600">
                <a:latin typeface="+mn-ea"/>
                <a:ea typeface="+mn-ea"/>
                <a:cs typeface="+mn-ea"/>
              </a:rPr>
              <a:t>   </a:t>
            </a:r>
            <a:r>
              <a:rPr lang="zh-CN" altLang="en-US" sz="1600">
                <a:latin typeface="+mn-ea"/>
                <a:ea typeface="+mn-ea"/>
                <a:cs typeface="+mn-ea"/>
              </a:rPr>
              <a:t>提取某家共享单车公司两个月的共享自行车使用数据，包括骑行时间、开始时间、开始位置、结束时间、结束位置、自行车编号。将模型的时间段设置为上午</a:t>
            </a:r>
            <a:r>
              <a:rPr lang="en-US" altLang="zh-CN" sz="1600">
                <a:latin typeface="+mn-ea"/>
                <a:ea typeface="+mn-ea"/>
                <a:cs typeface="+mn-ea"/>
              </a:rPr>
              <a:t>7</a:t>
            </a:r>
            <a:r>
              <a:rPr lang="zh-CN" altLang="en-US" sz="1600">
                <a:latin typeface="+mn-ea"/>
                <a:ea typeface="+mn-ea"/>
                <a:cs typeface="+mn-ea"/>
              </a:rPr>
              <a:t>点到晚上</a:t>
            </a:r>
            <a:r>
              <a:rPr lang="en-US" altLang="zh-CN" sz="1600">
                <a:latin typeface="+mn-ea"/>
                <a:ea typeface="+mn-ea"/>
                <a:cs typeface="+mn-ea"/>
              </a:rPr>
              <a:t>10</a:t>
            </a:r>
            <a:r>
              <a:rPr lang="zh-CN" altLang="en-US" sz="1600">
                <a:latin typeface="+mn-ea"/>
                <a:ea typeface="+mn-ea"/>
                <a:cs typeface="+mn-ea"/>
              </a:rPr>
              <a:t>点，划分为</a:t>
            </a:r>
            <a:r>
              <a:rPr lang="en-US" altLang="zh-CN" sz="1600">
                <a:latin typeface="+mn-ea"/>
                <a:ea typeface="+mn-ea"/>
                <a:cs typeface="+mn-ea"/>
              </a:rPr>
              <a:t>6</a:t>
            </a:r>
            <a:r>
              <a:rPr lang="zh-CN" altLang="en-US" sz="1600">
                <a:latin typeface="+mn-ea"/>
                <a:ea typeface="+mn-ea"/>
                <a:cs typeface="+mn-ea"/>
              </a:rPr>
              <a:t>个小区，每个时间段长度设置为</a:t>
            </a:r>
            <a:r>
              <a:rPr lang="en-US" altLang="zh-CN" sz="1600">
                <a:latin typeface="+mn-ea"/>
                <a:ea typeface="+mn-ea"/>
                <a:cs typeface="+mn-ea"/>
              </a:rPr>
              <a:t>1.5h</a:t>
            </a:r>
            <a:r>
              <a:rPr lang="zh-CN" altLang="en-US" sz="1600">
                <a:latin typeface="+mn-ea"/>
                <a:ea typeface="+mn-ea"/>
                <a:cs typeface="+mn-ea"/>
              </a:rPr>
              <a:t>，电单车数量</a:t>
            </a:r>
            <a:r>
              <a:rPr lang="en-US" altLang="zh-CN" sz="1600">
                <a:latin typeface="+mn-ea"/>
                <a:ea typeface="+mn-ea"/>
                <a:cs typeface="+mn-ea"/>
              </a:rPr>
              <a:t>N=1100</a:t>
            </a:r>
            <a:r>
              <a:rPr lang="zh-CN" altLang="en-US" sz="1600">
                <a:latin typeface="+mn-ea"/>
                <a:ea typeface="+mn-ea"/>
                <a:cs typeface="+mn-ea"/>
              </a:rPr>
              <a:t>辆，</a:t>
            </a:r>
            <a:r>
              <a:rPr lang="en-US" altLang="zh-CN" sz="1600">
                <a:latin typeface="+mn-ea"/>
                <a:ea typeface="+mn-ea"/>
                <a:cs typeface="+mn-ea"/>
              </a:rPr>
              <a:t>8</a:t>
            </a:r>
            <a:r>
              <a:rPr lang="zh-CN" altLang="en-US" sz="1600">
                <a:latin typeface="+mn-ea"/>
                <a:ea typeface="+mn-ea"/>
                <a:cs typeface="+mn-ea"/>
              </a:rPr>
              <a:t>名货车司机，一辆货车可以携带80个电池或</a:t>
            </a:r>
            <a:r>
              <a:rPr lang="en-US" altLang="zh-CN" sz="1600">
                <a:latin typeface="+mn-ea"/>
                <a:ea typeface="+mn-ea"/>
                <a:cs typeface="+mn-ea"/>
              </a:rPr>
              <a:t>20</a:t>
            </a:r>
            <a:r>
              <a:rPr lang="zh-CN" altLang="en-US" sz="1600">
                <a:latin typeface="+mn-ea"/>
                <a:ea typeface="+mn-ea"/>
                <a:cs typeface="+mn-ea"/>
              </a:rPr>
              <a:t>量</a:t>
            </a:r>
            <a:r>
              <a:rPr lang="zh-CN" altLang="en-US" sz="1600">
                <a:latin typeface="+mn-ea"/>
                <a:ea typeface="+mn-ea"/>
                <a:cs typeface="+mn-ea"/>
              </a:rPr>
              <a:t>电动自行车。补贴</a:t>
            </a:r>
            <a:r>
              <a:rPr lang="en-US" altLang="zh-CN" sz="1600">
                <a:latin typeface="+mn-ea"/>
                <a:ea typeface="+mn-ea"/>
                <a:cs typeface="+mn-ea"/>
              </a:rPr>
              <a:t>β=4</a:t>
            </a:r>
            <a:r>
              <a:rPr lang="zh-CN" altLang="en-US" sz="1600">
                <a:latin typeface="+mn-ea"/>
                <a:ea typeface="+mn-ea"/>
                <a:cs typeface="+mn-ea"/>
              </a:rPr>
              <a:t>美元，电池阈值设置为</a:t>
            </a:r>
            <a:r>
              <a:rPr lang="en-US" altLang="zh-CN" sz="1600">
                <a:latin typeface="+mn-ea"/>
                <a:ea typeface="+mn-ea"/>
                <a:cs typeface="+mn-ea"/>
              </a:rPr>
              <a:t>20</a:t>
            </a:r>
            <a:r>
              <a:rPr lang="zh-CN" altLang="en-US" sz="1600">
                <a:latin typeface="+mn-ea"/>
                <a:ea typeface="+mn-ea"/>
                <a:cs typeface="+mn-ea"/>
              </a:rPr>
              <a:t>，初始化的电量随机设置为（</a:t>
            </a:r>
            <a:r>
              <a:rPr lang="en-US" altLang="zh-CN" sz="1600">
                <a:latin typeface="+mn-ea"/>
                <a:ea typeface="+mn-ea"/>
                <a:cs typeface="+mn-ea"/>
              </a:rPr>
              <a:t>25</a:t>
            </a:r>
            <a:r>
              <a:rPr lang="zh-CN" altLang="en-US" sz="1600">
                <a:latin typeface="+mn-ea"/>
                <a:ea typeface="+mn-ea"/>
                <a:cs typeface="+mn-ea"/>
              </a:rPr>
              <a:t>，</a:t>
            </a:r>
            <a:r>
              <a:rPr lang="en-US" altLang="zh-CN" sz="1600">
                <a:latin typeface="+mn-ea"/>
                <a:ea typeface="+mn-ea"/>
                <a:cs typeface="+mn-ea"/>
              </a:rPr>
              <a:t>60</a:t>
            </a:r>
            <a:r>
              <a:rPr lang="zh-CN" altLang="en-US" sz="1600">
                <a:latin typeface="+mn-ea"/>
                <a:ea typeface="+mn-ea"/>
                <a:cs typeface="+mn-ea"/>
              </a:rPr>
              <a:t>）</a:t>
            </a:r>
            <a:endParaRPr lang="zh-CN" altLang="en-US" sz="1600">
              <a:latin typeface="+mn-ea"/>
              <a:ea typeface="+mn-ea"/>
              <a:cs typeface="+mn-ea"/>
            </a:endParaRPr>
          </a:p>
        </p:txBody>
      </p:sp>
      <p:sp>
        <p:nvSpPr>
          <p:cNvPr id="2" name="文本框 1"/>
          <p:cNvSpPr txBox="1"/>
          <p:nvPr/>
        </p:nvSpPr>
        <p:spPr>
          <a:xfrm>
            <a:off x="4797425" y="394335"/>
            <a:ext cx="4572000" cy="368300"/>
          </a:xfrm>
          <a:prstGeom prst="rect">
            <a:avLst/>
          </a:prstGeom>
          <a:noFill/>
        </p:spPr>
        <p:txBody>
          <a:bodyPr wrap="square" rtlCol="0" anchor="t">
            <a:spAutoFit/>
          </a:bodyPr>
          <a:p>
            <a:r>
              <a:rPr lang="zh-CN" altLang="en-US" dirty="0">
                <a:sym typeface="+mn-ea"/>
              </a:rPr>
              <a:t>场景设置</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endParaRPr lang="zh-CN" altLang="en-US" dirty="0"/>
          </a:p>
        </p:txBody>
      </p:sp>
      <p:sp>
        <p:nvSpPr>
          <p:cNvPr id="2" name="文本框 1"/>
          <p:cNvSpPr txBox="1"/>
          <p:nvPr>
            <p:custDataLst>
              <p:tags r:id="rId1"/>
            </p:custDataLst>
          </p:nvPr>
        </p:nvSpPr>
        <p:spPr>
          <a:xfrm>
            <a:off x="594995" y="951230"/>
            <a:ext cx="7953375" cy="3046095"/>
          </a:xfrm>
          <a:prstGeom prst="rect">
            <a:avLst/>
          </a:prstGeom>
          <a:noFill/>
        </p:spPr>
        <p:txBody>
          <a:bodyPr wrap="square" rtlCol="0">
            <a:spAutoFit/>
          </a:bodyPr>
          <a:p>
            <a:pPr marL="0" indent="0" eaLnBrk="1" latinLnBrk="0" hangingPunct="1">
              <a:lnSpc>
                <a:spcPct val="200000"/>
              </a:lnSpc>
            </a:pPr>
            <a:r>
              <a:rPr lang="en-US" altLang="zh-CN" sz="1600">
                <a:latin typeface="+mn-ea"/>
                <a:ea typeface="+mn-ea"/>
                <a:cs typeface="+mn-ea"/>
              </a:rPr>
              <a:t>   </a:t>
            </a:r>
            <a:r>
              <a:rPr lang="zh-CN" altLang="en-US" sz="1600">
                <a:latin typeface="+mn-ea"/>
                <a:ea typeface="+mn-ea"/>
                <a:cs typeface="+mn-ea"/>
              </a:rPr>
              <a:t>另外采取</a:t>
            </a:r>
            <a:r>
              <a:rPr lang="en-US" altLang="zh-CN" sz="1600">
                <a:latin typeface="+mn-ea"/>
                <a:ea typeface="+mn-ea"/>
                <a:cs typeface="+mn-ea"/>
              </a:rPr>
              <a:t>4</a:t>
            </a:r>
            <a:r>
              <a:rPr lang="zh-CN" altLang="en-US" sz="1600">
                <a:latin typeface="+mn-ea"/>
                <a:ea typeface="+mn-ea"/>
                <a:cs typeface="+mn-ea"/>
              </a:rPr>
              <a:t>种方案分别研究</a:t>
            </a:r>
            <a:r>
              <a:rPr lang="zh-CN" altLang="en-US" sz="1600">
                <a:latin typeface="+mn-ea"/>
                <a:ea typeface="+mn-ea"/>
                <a:cs typeface="+mn-ea"/>
              </a:rPr>
              <a:t>对比</a:t>
            </a:r>
            <a:endParaRPr lang="zh-CN" altLang="en-US" sz="1600">
              <a:latin typeface="+mn-ea"/>
              <a:ea typeface="+mn-ea"/>
              <a:cs typeface="+mn-ea"/>
            </a:endParaRPr>
          </a:p>
          <a:p>
            <a:pPr marL="0" indent="0" eaLnBrk="1" latinLnBrk="0" hangingPunct="1">
              <a:lnSpc>
                <a:spcPct val="200000"/>
              </a:lnSpc>
            </a:pPr>
            <a:r>
              <a:rPr lang="en-US" altLang="zh-CN" sz="1600">
                <a:latin typeface="+mn-ea"/>
                <a:ea typeface="+mn-ea"/>
                <a:cs typeface="+mn-ea"/>
              </a:rPr>
              <a:t>S1.所有智能体通过D3QN</a:t>
            </a:r>
            <a:r>
              <a:rPr lang="zh-CN" altLang="en-US" sz="1600">
                <a:latin typeface="+mn-ea"/>
                <a:ea typeface="+mn-ea"/>
                <a:cs typeface="+mn-ea"/>
              </a:rPr>
              <a:t>算法</a:t>
            </a:r>
            <a:r>
              <a:rPr lang="en-US" altLang="zh-CN" sz="1600">
                <a:latin typeface="+mn-ea"/>
                <a:ea typeface="+mn-ea"/>
                <a:cs typeface="+mn-ea"/>
              </a:rPr>
              <a:t>随机选择动作，</a:t>
            </a:r>
            <a:r>
              <a:rPr lang="zh-CN" altLang="en-US" sz="1600">
                <a:latin typeface="+mn-ea"/>
                <a:ea typeface="+mn-ea"/>
                <a:cs typeface="+mn-ea"/>
              </a:rPr>
              <a:t>没有</a:t>
            </a:r>
            <a:r>
              <a:rPr lang="en-US" altLang="zh-CN" sz="1600">
                <a:latin typeface="+mn-ea"/>
                <a:ea typeface="+mn-ea"/>
                <a:cs typeface="+mn-ea"/>
              </a:rPr>
              <a:t>学习过程</a:t>
            </a:r>
            <a:r>
              <a:rPr lang="zh-CN" altLang="en-US" sz="1600">
                <a:latin typeface="+mn-ea"/>
                <a:ea typeface="+mn-ea"/>
                <a:cs typeface="+mn-ea"/>
              </a:rPr>
              <a:t>（验证算法的有效</a:t>
            </a:r>
            <a:r>
              <a:rPr lang="zh-CN" altLang="en-US" sz="1600">
                <a:latin typeface="+mn-ea"/>
                <a:ea typeface="+mn-ea"/>
                <a:cs typeface="+mn-ea"/>
              </a:rPr>
              <a:t>性）</a:t>
            </a:r>
            <a:endParaRPr lang="zh-CN" altLang="en-US" sz="1600">
              <a:latin typeface="+mn-ea"/>
              <a:ea typeface="+mn-ea"/>
              <a:cs typeface="+mn-ea"/>
            </a:endParaRPr>
          </a:p>
          <a:p>
            <a:pPr marL="0" indent="0" eaLnBrk="1" latinLnBrk="0" hangingPunct="1">
              <a:lnSpc>
                <a:spcPct val="200000"/>
              </a:lnSpc>
            </a:pPr>
            <a:r>
              <a:rPr lang="en-US" altLang="zh-CN" sz="1600">
                <a:latin typeface="+mn-ea"/>
                <a:ea typeface="+mn-ea"/>
                <a:cs typeface="+mn-ea"/>
              </a:rPr>
              <a:t>S2.平台采用</a:t>
            </a:r>
            <a:r>
              <a:rPr lang="zh-CN" altLang="en-US" sz="1600">
                <a:latin typeface="+mn-ea"/>
                <a:ea typeface="+mn-ea"/>
                <a:cs typeface="+mn-ea"/>
              </a:rPr>
              <a:t>无</a:t>
            </a:r>
            <a:r>
              <a:rPr lang="en-US" altLang="zh-CN" sz="1600">
                <a:latin typeface="+mn-ea"/>
                <a:ea typeface="+mn-ea"/>
                <a:cs typeface="+mn-ea"/>
              </a:rPr>
              <a:t>补贴策略(即β = 0)，</a:t>
            </a:r>
            <a:r>
              <a:rPr lang="zh-CN" altLang="en-US" sz="1600">
                <a:latin typeface="+mn-ea"/>
                <a:ea typeface="+mn-ea"/>
                <a:cs typeface="+mn-ea"/>
              </a:rPr>
              <a:t>（</a:t>
            </a:r>
            <a:r>
              <a:rPr lang="en-US" altLang="zh-CN" sz="1600">
                <a:latin typeface="+mn-ea"/>
                <a:ea typeface="+mn-ea"/>
                <a:cs typeface="+mn-ea"/>
              </a:rPr>
              <a:t>研究补贴对系统性能的影响</a:t>
            </a:r>
            <a:r>
              <a:rPr lang="zh-CN" altLang="en-US" sz="1600">
                <a:latin typeface="+mn-ea"/>
                <a:ea typeface="+mn-ea"/>
                <a:cs typeface="+mn-ea"/>
              </a:rPr>
              <a:t>）</a:t>
            </a:r>
            <a:endParaRPr lang="zh-CN" altLang="en-US" sz="1600">
              <a:latin typeface="+mn-ea"/>
              <a:ea typeface="+mn-ea"/>
              <a:cs typeface="+mn-ea"/>
            </a:endParaRPr>
          </a:p>
          <a:p>
            <a:pPr marL="0" indent="0" eaLnBrk="1" latinLnBrk="0" hangingPunct="1">
              <a:lnSpc>
                <a:spcPct val="200000"/>
              </a:lnSpc>
            </a:pPr>
            <a:r>
              <a:rPr lang="en-US" altLang="zh-CN" sz="1600">
                <a:latin typeface="+mn-ea"/>
                <a:ea typeface="+mn-ea"/>
                <a:cs typeface="+mn-ea"/>
              </a:rPr>
              <a:t>S3.不允许一半一半的任务，</a:t>
            </a:r>
            <a:r>
              <a:rPr lang="zh-CN" altLang="en-US" sz="1600">
                <a:latin typeface="+mn-ea"/>
                <a:ea typeface="+mn-ea"/>
                <a:cs typeface="+mn-ea"/>
              </a:rPr>
              <a:t>即司机只能选择全装载自行车或全装载电池。（评估一半一半任务的</a:t>
            </a:r>
            <a:r>
              <a:rPr lang="zh-CN" altLang="en-US" sz="1600">
                <a:latin typeface="+mn-ea"/>
                <a:ea typeface="+mn-ea"/>
                <a:cs typeface="+mn-ea"/>
              </a:rPr>
              <a:t>有效性）</a:t>
            </a:r>
            <a:endParaRPr lang="zh-CN" altLang="en-US" sz="1600">
              <a:latin typeface="+mn-ea"/>
              <a:ea typeface="+mn-ea"/>
              <a:cs typeface="+mn-ea"/>
            </a:endParaRPr>
          </a:p>
          <a:p>
            <a:pPr marL="0" indent="0" eaLnBrk="1" latinLnBrk="0" hangingPunct="1">
              <a:lnSpc>
                <a:spcPct val="200000"/>
              </a:lnSpc>
            </a:pPr>
            <a:r>
              <a:rPr lang="en-US" altLang="zh-CN" sz="1600">
                <a:latin typeface="+mn-ea"/>
                <a:ea typeface="+mn-ea"/>
                <a:cs typeface="+mn-ea"/>
              </a:rPr>
              <a:t>S4.</a:t>
            </a:r>
            <a:r>
              <a:rPr lang="zh-CN" altLang="en-US" sz="1600">
                <a:latin typeface="+mn-ea"/>
                <a:ea typeface="+mn-ea"/>
                <a:cs typeface="+mn-ea"/>
              </a:rPr>
              <a:t>引入基于规则的决策</a:t>
            </a:r>
            <a:r>
              <a:rPr lang="zh-CN" altLang="en-US" sz="1600">
                <a:latin typeface="+mn-ea"/>
                <a:ea typeface="+mn-ea"/>
                <a:cs typeface="+mn-ea"/>
              </a:rPr>
              <a:t>方案</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实验</a:t>
            </a:r>
            <a:endParaRPr lang="zh-CN" altLang="en-US" dirty="0"/>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p:cNvSpPr txBox="1"/>
          <p:nvPr/>
        </p:nvSpPr>
        <p:spPr>
          <a:xfrm>
            <a:off x="521335" y="951230"/>
            <a:ext cx="7473315" cy="1076325"/>
          </a:xfrm>
          <a:prstGeom prst="rect">
            <a:avLst/>
          </a:prstGeom>
          <a:noFill/>
        </p:spPr>
        <p:txBody>
          <a:bodyPr wrap="square" rtlCol="0" anchor="t">
            <a:spAutoFit/>
          </a:bodyPr>
          <a:p>
            <a:pPr marL="0" indent="0" eaLnBrk="1" latinLnBrk="0" hangingPunct="1">
              <a:lnSpc>
                <a:spcPct val="20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对于每个方案的强化学习过程，我们从后50个迭代中选择20个在平台奖励方面表现最好的集，并使用平均指标来评估系统性能</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custDataLst>
              <p:tags r:id="rId2"/>
            </p:custDataLst>
          </p:nvPr>
        </p:nvPicPr>
        <p:blipFill>
          <a:blip r:embed="rId3"/>
          <a:stretch>
            <a:fillRect/>
          </a:stretch>
        </p:blipFill>
        <p:spPr>
          <a:xfrm>
            <a:off x="621030" y="2346325"/>
            <a:ext cx="7901940" cy="1920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实验</a:t>
            </a:r>
            <a:endParaRPr lang="zh-CN" altLang="en-US" dirty="0"/>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p:cNvSpPr txBox="1"/>
          <p:nvPr/>
        </p:nvSpPr>
        <p:spPr>
          <a:xfrm>
            <a:off x="521335" y="726440"/>
            <a:ext cx="8413750" cy="1568450"/>
          </a:xfrm>
          <a:prstGeom prst="rect">
            <a:avLst/>
          </a:prstGeom>
          <a:noFill/>
        </p:spPr>
        <p:txBody>
          <a:bodyPr wrap="square" rtlCol="0" anchor="t">
            <a:spAutoFit/>
          </a:bodyPr>
          <a:p>
            <a:pPr marL="0" indent="0" eaLnBrk="1" latinLnBrk="0" hangingPunct="1">
              <a:lnSpc>
                <a:spcPct val="20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主方案S对平台的利润最高，货车司机的收入</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也比较高。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eaLnBrk="1" latinLnBrk="0" hangingPunct="1">
              <a:lnSpc>
                <a:spcPct val="20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方案S1导致平台和货车司机的总奖励都要低得多，验证了</a:t>
            </a:r>
            <a:r>
              <a:rPr lang="zh-CN" altLang="en-US" sz="1600">
                <a:latin typeface="+mn-ea"/>
                <a:ea typeface="+mn-ea"/>
                <a:cs typeface="+mn-ea"/>
                <a:sym typeface="+mn-ea"/>
              </a:rPr>
              <a:t>算法的有效性</a:t>
            </a:r>
            <a:endParaRPr lang="zh-CN" altLang="en-US" sz="1600">
              <a:latin typeface="+mn-ea"/>
              <a:ea typeface="+mn-ea"/>
              <a:cs typeface="+mn-ea"/>
              <a:sym typeface="+mn-ea"/>
            </a:endParaRPr>
          </a:p>
          <a:p>
            <a:pPr marL="0" indent="0" eaLnBrk="1" latinLnBrk="0" hangingPunct="1">
              <a:lnSpc>
                <a:spcPct val="20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对比S和S2，补贴可以显著增加面包车司机的收入，也会带来更高的平台收益。</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8" name="图片 7"/>
          <p:cNvPicPr>
            <a:picLocks noChangeAspect="1"/>
          </p:cNvPicPr>
          <p:nvPr>
            <p:custDataLst>
              <p:tags r:id="rId2"/>
            </p:custDataLst>
          </p:nvPr>
        </p:nvPicPr>
        <p:blipFill>
          <a:blip r:embed="rId3"/>
          <a:stretch>
            <a:fillRect/>
          </a:stretch>
        </p:blipFill>
        <p:spPr>
          <a:xfrm>
            <a:off x="611505" y="2796540"/>
            <a:ext cx="7901940" cy="1920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188912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直接连接符 19"/>
          <p:cNvSpPr>
            <a:spLocks noChangeShapeType="1"/>
          </p:cNvSpPr>
          <p:nvPr/>
        </p:nvSpPr>
        <p:spPr bwMode="auto">
          <a:xfrm>
            <a:off x="0" y="1131888"/>
            <a:ext cx="4662488" cy="0"/>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5" name="矩形 25"/>
          <p:cNvSpPr>
            <a:spLocks noChangeArrowheads="1"/>
          </p:cNvSpPr>
          <p:nvPr/>
        </p:nvSpPr>
        <p:spPr bwMode="auto">
          <a:xfrm>
            <a:off x="4366895" y="1358265"/>
            <a:ext cx="64198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49" name="矩形 34"/>
          <p:cNvSpPr>
            <a:spLocks noChangeArrowheads="1"/>
          </p:cNvSpPr>
          <p:nvPr/>
        </p:nvSpPr>
        <p:spPr bwMode="auto">
          <a:xfrm>
            <a:off x="4287520" y="2615565"/>
            <a:ext cx="8001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en-US" altLang="zh-CN" dirty="0"/>
              <a:t>5.</a:t>
            </a:r>
            <a:r>
              <a:rPr lang="zh-CN" altLang="en-US" dirty="0"/>
              <a:t>总结</a:t>
            </a:r>
            <a:endParaRPr lang="zh-CN" altLang="en-US" dirty="0"/>
          </a:p>
        </p:txBody>
      </p:sp>
      <p:sp>
        <p:nvSpPr>
          <p:cNvPr id="2" name="文本框 1"/>
          <p:cNvSpPr txBox="1"/>
          <p:nvPr/>
        </p:nvSpPr>
        <p:spPr>
          <a:xfrm>
            <a:off x="341630" y="1312545"/>
            <a:ext cx="6841490" cy="3107690"/>
          </a:xfrm>
          <a:prstGeom prst="rect">
            <a:avLst/>
          </a:prstGeom>
          <a:noFill/>
        </p:spPr>
        <p:txBody>
          <a:bodyPr wrap="square" rtlCol="0">
            <a:spAutoFit/>
          </a:bodyPr>
          <a:p>
            <a:pPr marL="0" indent="0" eaLnBrk="1" latinLnBrk="0" hangingPunct="1">
              <a:lnSpc>
                <a:spcPct val="200000"/>
              </a:lnSpc>
            </a:pPr>
            <a:r>
              <a:rPr lang="en-US" sz="1400" dirty="0">
                <a:latin typeface="+mj-ea"/>
                <a:ea typeface="+mj-ea"/>
                <a:cs typeface="+mj-ea"/>
                <a:sym typeface="+mn-ea"/>
              </a:rPr>
              <a:t>     </a:t>
            </a:r>
            <a:r>
              <a:rPr sz="1400" dirty="0">
                <a:latin typeface="+mj-ea"/>
                <a:ea typeface="+mj-ea"/>
                <a:cs typeface="+mj-ea"/>
                <a:sym typeface="+mn-ea"/>
              </a:rPr>
              <a:t>本文中提出了新的</a:t>
            </a:r>
            <a:r>
              <a:rPr lang="zh-CN" sz="1400" dirty="0">
                <a:latin typeface="+mj-ea"/>
                <a:ea typeface="+mj-ea"/>
                <a:cs typeface="+mj-ea"/>
                <a:sym typeface="+mn-ea"/>
              </a:rPr>
              <a:t>共享电单车的</a:t>
            </a:r>
            <a:r>
              <a:rPr sz="1400" dirty="0">
                <a:latin typeface="+mj-ea"/>
                <a:ea typeface="+mj-ea"/>
                <a:cs typeface="+mj-ea"/>
                <a:sym typeface="+mn-ea"/>
              </a:rPr>
              <a:t>运营策略，将多辆货车引入共享单车系统</a:t>
            </a:r>
            <a:r>
              <a:rPr lang="zh-CN" sz="1400" dirty="0">
                <a:latin typeface="+mj-ea"/>
                <a:ea typeface="+mj-ea"/>
                <a:cs typeface="+mj-ea"/>
                <a:sym typeface="+mn-ea"/>
              </a:rPr>
              <a:t>，考虑了电池的更换并给多种货车装载</a:t>
            </a:r>
            <a:r>
              <a:rPr lang="zh-CN" sz="1400" dirty="0">
                <a:latin typeface="+mj-ea"/>
                <a:ea typeface="+mj-ea"/>
                <a:cs typeface="+mj-ea"/>
                <a:sym typeface="+mn-ea"/>
              </a:rPr>
              <a:t>方案，通过设计时空补贴激励货车司机，采用</a:t>
            </a:r>
            <a:r>
              <a:rPr lang="en-US" altLang="zh-CN" sz="1400" dirty="0">
                <a:latin typeface="+mj-ea"/>
                <a:ea typeface="+mj-ea"/>
                <a:cs typeface="+mj-ea"/>
                <a:sym typeface="+mn-ea"/>
              </a:rPr>
              <a:t>D3QN</a:t>
            </a:r>
            <a:r>
              <a:rPr lang="zh-CN" altLang="en-US" sz="1400" dirty="0">
                <a:latin typeface="+mj-ea"/>
                <a:ea typeface="+mj-ea"/>
                <a:cs typeface="+mj-ea"/>
                <a:sym typeface="+mn-ea"/>
              </a:rPr>
              <a:t>算法解决动态决策模型，基于真实数据进行实验，考察各个机制的</a:t>
            </a:r>
            <a:r>
              <a:rPr lang="zh-CN" altLang="en-US" sz="1400" dirty="0">
                <a:latin typeface="+mj-ea"/>
                <a:ea typeface="+mj-ea"/>
                <a:cs typeface="+mj-ea"/>
                <a:sym typeface="+mn-ea"/>
              </a:rPr>
              <a:t>有效性。</a:t>
            </a:r>
            <a:endParaRPr lang="zh-CN" altLang="en-US" sz="1400" dirty="0">
              <a:latin typeface="+mj-ea"/>
              <a:ea typeface="+mj-ea"/>
              <a:cs typeface="+mj-ea"/>
              <a:sym typeface="+mn-ea"/>
            </a:endParaRPr>
          </a:p>
          <a:p>
            <a:pPr marL="0" indent="0" eaLnBrk="1" latinLnBrk="0" hangingPunct="1">
              <a:lnSpc>
                <a:spcPct val="200000"/>
              </a:lnSpc>
            </a:pPr>
            <a:r>
              <a:rPr lang="en-US" altLang="zh-CN" sz="1400" dirty="0">
                <a:latin typeface="+mj-ea"/>
                <a:ea typeface="+mj-ea"/>
                <a:cs typeface="+mj-ea"/>
                <a:sym typeface="+mn-ea"/>
              </a:rPr>
              <a:t>     </a:t>
            </a:r>
            <a:r>
              <a:rPr lang="zh-CN" altLang="en-US" sz="1400" dirty="0">
                <a:latin typeface="+mj-ea"/>
                <a:ea typeface="+mj-ea"/>
                <a:cs typeface="+mj-ea"/>
                <a:sym typeface="+mn-ea"/>
              </a:rPr>
              <a:t>存在的缺陷</a:t>
            </a:r>
            <a:endParaRPr lang="zh-CN" altLang="en-US" sz="1400" dirty="0">
              <a:latin typeface="+mj-ea"/>
              <a:ea typeface="+mj-ea"/>
              <a:cs typeface="+mj-ea"/>
              <a:sym typeface="+mn-ea"/>
            </a:endParaRPr>
          </a:p>
          <a:p>
            <a:pPr marL="0" indent="0" eaLnBrk="1" latinLnBrk="0" hangingPunct="1">
              <a:lnSpc>
                <a:spcPct val="200000"/>
              </a:lnSpc>
            </a:pPr>
            <a:r>
              <a:rPr lang="en-US" altLang="zh-CN" sz="1400" dirty="0">
                <a:latin typeface="+mj-ea"/>
                <a:ea typeface="+mj-ea"/>
                <a:cs typeface="+mj-ea"/>
                <a:sym typeface="+mn-ea"/>
              </a:rPr>
              <a:t>                    1.</a:t>
            </a:r>
            <a:r>
              <a:rPr lang="zh-CN" altLang="en-US" sz="1400" dirty="0">
                <a:latin typeface="+mj-ea"/>
                <a:ea typeface="+mj-ea"/>
                <a:cs typeface="+mj-ea"/>
                <a:sym typeface="+mn-ea"/>
              </a:rPr>
              <a:t>未考虑骑行者的物理特性和群体差异，需求分布存在</a:t>
            </a:r>
            <a:r>
              <a:rPr lang="zh-CN" altLang="en-US" sz="1400" dirty="0">
                <a:latin typeface="+mj-ea"/>
                <a:ea typeface="+mj-ea"/>
                <a:cs typeface="+mj-ea"/>
                <a:sym typeface="+mn-ea"/>
              </a:rPr>
              <a:t>不确定性给</a:t>
            </a:r>
            <a:endParaRPr lang="zh-CN" altLang="en-US" sz="1400" dirty="0">
              <a:latin typeface="+mj-ea"/>
              <a:ea typeface="+mj-ea"/>
              <a:cs typeface="+mj-ea"/>
              <a:sym typeface="+mn-ea"/>
            </a:endParaRPr>
          </a:p>
          <a:p>
            <a:pPr marL="0" indent="0" eaLnBrk="1" latinLnBrk="0" hangingPunct="1">
              <a:lnSpc>
                <a:spcPct val="200000"/>
              </a:lnSpc>
            </a:pPr>
            <a:r>
              <a:rPr lang="en-US" altLang="zh-CN" sz="1400" dirty="0">
                <a:latin typeface="+mj-ea"/>
                <a:ea typeface="+mj-ea"/>
                <a:cs typeface="+mj-ea"/>
                <a:sym typeface="+mn-ea"/>
              </a:rPr>
              <a:t>                    2.</a:t>
            </a:r>
            <a:r>
              <a:rPr lang="zh-CN" altLang="en-US" sz="1400" dirty="0">
                <a:latin typeface="+mj-ea"/>
                <a:ea typeface="+mj-ea"/>
                <a:cs typeface="+mj-ea"/>
                <a:sym typeface="+mn-ea"/>
              </a:rPr>
              <a:t>提出的补贴机制相对简单，仍需要建立多层次的补贴</a:t>
            </a:r>
            <a:r>
              <a:rPr lang="zh-CN" altLang="en-US" sz="1400" dirty="0">
                <a:latin typeface="+mj-ea"/>
                <a:ea typeface="+mj-ea"/>
                <a:cs typeface="+mj-ea"/>
                <a:sym typeface="+mn-ea"/>
              </a:rPr>
              <a:t>体系</a:t>
            </a:r>
            <a:endParaRPr lang="zh-CN" altLang="en-US" sz="1400" dirty="0">
              <a:latin typeface="+mj-ea"/>
              <a:ea typeface="+mj-ea"/>
              <a:cs typeface="+mj-ea"/>
              <a:sym typeface="+mn-ea"/>
            </a:endParaRPr>
          </a:p>
          <a:p>
            <a:pPr marL="0" indent="0" eaLnBrk="1" latinLnBrk="0" hangingPunct="1">
              <a:lnSpc>
                <a:spcPct val="200000"/>
              </a:lnSpc>
            </a:pPr>
            <a:r>
              <a:rPr lang="en-US" altLang="zh-CN" sz="1400" dirty="0">
                <a:latin typeface="+mj-ea"/>
                <a:ea typeface="+mj-ea"/>
                <a:cs typeface="+mj-ea"/>
                <a:sym typeface="+mn-ea"/>
              </a:rPr>
              <a:t>                    3.</a:t>
            </a:r>
            <a:r>
              <a:rPr lang="zh-CN" altLang="en-US" sz="1400" dirty="0">
                <a:latin typeface="+mj-ea"/>
                <a:ea typeface="+mj-ea"/>
                <a:cs typeface="+mj-ea"/>
                <a:sym typeface="+mn-ea"/>
              </a:rPr>
              <a:t>未考虑动态决策导致的需求</a:t>
            </a:r>
            <a:r>
              <a:rPr lang="zh-CN" altLang="en-US" sz="1400" dirty="0">
                <a:latin typeface="+mj-ea"/>
                <a:ea typeface="+mj-ea"/>
                <a:cs typeface="+mj-ea"/>
                <a:sym typeface="+mn-ea"/>
              </a:rPr>
              <a:t>变化</a:t>
            </a:r>
            <a:endParaRPr lang="zh-CN" altLang="en-US" sz="1400" dirty="0">
              <a:latin typeface="+mj-ea"/>
              <a:ea typeface="+mj-ea"/>
              <a:cs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25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241427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a:t>
            </a:r>
            <a:r>
              <a:rPr lang="zh-CN" altLang="en-US" sz="3600" b="1" dirty="0">
                <a:solidFill>
                  <a:schemeClr val="accent1"/>
                </a:solidFill>
                <a:latin typeface="微软雅黑" panose="020B0503020204020204" pitchFamily="34" charset="-122"/>
                <a:ea typeface="微软雅黑" panose="020B0503020204020204" pitchFamily="34" charset="-122"/>
              </a:rPr>
              <a:t>背景</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sym typeface="+mn-ea"/>
              </a:rPr>
              <a:t>研究背景</a:t>
            </a:r>
            <a:endParaRPr lang="zh-CN" altLang="en-US" dirty="0"/>
          </a:p>
        </p:txBody>
      </p:sp>
      <p:sp>
        <p:nvSpPr>
          <p:cNvPr id="33" name="圆角矩形 32"/>
          <p:cNvSpPr/>
          <p:nvPr/>
        </p:nvSpPr>
        <p:spPr>
          <a:xfrm>
            <a:off x="658495" y="1042035"/>
            <a:ext cx="7972425" cy="318897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6" name="文本框 11"/>
          <p:cNvSpPr txBox="1"/>
          <p:nvPr/>
        </p:nvSpPr>
        <p:spPr>
          <a:xfrm flipH="1">
            <a:off x="929005" y="1355725"/>
            <a:ext cx="7247255" cy="1483995"/>
          </a:xfrm>
          <a:prstGeom prst="rect">
            <a:avLst/>
          </a:prstGeom>
          <a:noFill/>
        </p:spPr>
        <p:txBody>
          <a:bodyPr wrap="square" lIns="68615" tIns="34308" rIns="68615" bIns="34308" rtlCol="0">
            <a:spAutoFit/>
          </a:bodyPr>
          <a:lstStyle/>
          <a:p>
            <a:pPr marL="0" indent="0" eaLnBrk="1" latinLnBrk="0" hangingPunct="1">
              <a:lnSpc>
                <a:spcPct val="200000"/>
              </a:lnSpc>
            </a:pPr>
            <a:r>
              <a:rPr lang="en-US" altLang="zh-CN" sz="14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    </a:t>
            </a:r>
            <a:r>
              <a:rPr sz="1400" dirty="0">
                <a:latin typeface="微软雅黑" panose="020B0503020204020204" pitchFamily="34" charset="-122"/>
                <a:ea typeface="微软雅黑" panose="020B0503020204020204" pitchFamily="34" charset="-122"/>
              </a:rPr>
              <a:t>电动自行车</a:t>
            </a:r>
            <a:r>
              <a:rPr lang="zh-CN" sz="1400" dirty="0">
                <a:latin typeface="微软雅黑" panose="020B0503020204020204" pitchFamily="34" charset="-122"/>
                <a:ea typeface="微软雅黑" panose="020B0503020204020204" pitchFamily="34" charset="-122"/>
              </a:rPr>
              <a:t>近年来越来越受欢迎，相比传统自行车具有速度更快，在长途骑行和不平坦地形更加轻松等优点，但同时由于电动自行车需要同时考虑电电池电量和供需不平衡</a:t>
            </a:r>
            <a:r>
              <a:rPr lang="zh-CN" sz="1400" dirty="0">
                <a:latin typeface="微软雅黑" panose="020B0503020204020204" pitchFamily="34" charset="-122"/>
                <a:ea typeface="微软雅黑" panose="020B0503020204020204" pitchFamily="34" charset="-122"/>
              </a:rPr>
              <a:t>问题，在系统设计和运营方面面临更大的挑战。</a:t>
            </a:r>
            <a:r>
              <a:rPr lang="en-US" altLang="zh-CN" sz="1400" dirty="0">
                <a:latin typeface="微软雅黑" panose="020B0503020204020204" pitchFamily="34" charset="-122"/>
                <a:ea typeface="微软雅黑" panose="020B0503020204020204" pitchFamily="34" charset="-122"/>
              </a:rPr>
              <a:t>      </a:t>
            </a:r>
            <a:endParaRPr lang="zh-CN" altLang="en-US" sz="1400"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1" name="文本框 10"/>
          <p:cNvSpPr txBox="1"/>
          <p:nvPr/>
        </p:nvSpPr>
        <p:spPr>
          <a:xfrm>
            <a:off x="658495" y="911225"/>
            <a:ext cx="309880" cy="368300"/>
          </a:xfrm>
          <a:prstGeom prst="rect">
            <a:avLst/>
          </a:prstGeom>
          <a:noFill/>
        </p:spPr>
        <p:txBody>
          <a:bodyPr wrap="none" rtlCol="0">
            <a:spAutoFit/>
          </a:bodyPr>
          <a:p>
            <a:endParaRPr lang="zh-CN" altLang="en-US"/>
          </a:p>
        </p:txBody>
      </p:sp>
      <p:sp>
        <p:nvSpPr>
          <p:cNvPr id="15" name="文本框 14"/>
          <p:cNvSpPr txBox="1"/>
          <p:nvPr/>
        </p:nvSpPr>
        <p:spPr>
          <a:xfrm>
            <a:off x="4979035" y="1586230"/>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3"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背景</a:t>
            </a:r>
            <a:endParaRPr lang="zh-CN" altLang="en-US" dirty="0"/>
          </a:p>
        </p:txBody>
      </p:sp>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6" name="文本框 11"/>
          <p:cNvSpPr txBox="1"/>
          <p:nvPr/>
        </p:nvSpPr>
        <p:spPr>
          <a:xfrm flipH="1">
            <a:off x="746760" y="1491615"/>
            <a:ext cx="6774180" cy="3005455"/>
          </a:xfrm>
          <a:prstGeom prst="rect">
            <a:avLst/>
          </a:prstGeom>
          <a:noFill/>
        </p:spPr>
        <p:txBody>
          <a:bodyPr wrap="square" lIns="68615" tIns="34308" rIns="68615" bIns="34308" rtlCol="0">
            <a:noAutofit/>
          </a:bodyPr>
          <a:p>
            <a:pPr>
              <a:lnSpc>
                <a:spcPct val="150000"/>
              </a:lnSpc>
            </a:pPr>
            <a:r>
              <a:rPr lang="en-US" altLang="zh-CN" sz="1400" dirty="0">
                <a:latin typeface="微软雅黑" panose="020B0503020204020204" pitchFamily="34" charset="-122"/>
                <a:ea typeface="微软雅黑" panose="020B0503020204020204" pitchFamily="34" charset="-122"/>
                <a:sym typeface="+mn-ea"/>
              </a:rPr>
              <a:t>1.</a:t>
            </a:r>
            <a:r>
              <a:rPr lang="zh-CN" altLang="en-US" sz="1400" dirty="0">
                <a:latin typeface="微软雅黑" panose="020B0503020204020204" pitchFamily="34" charset="-122"/>
                <a:ea typeface="微软雅黑" panose="020B0503020204020204" pitchFamily="34" charset="-122"/>
                <a:sym typeface="+mn-ea"/>
              </a:rPr>
              <a:t>建立了一个共享电动车系统作为环境，并将平台和多个货车司机作为混合参与者</a:t>
            </a:r>
            <a:endParaRPr lang="en-US" altLang="zh-CN" sz="1400" dirty="0">
              <a:latin typeface="微软雅黑" panose="020B0503020204020204" pitchFamily="34" charset="-122"/>
              <a:ea typeface="微软雅黑" panose="020B0503020204020204" pitchFamily="34" charset="-122"/>
              <a:sym typeface="+mn-ea"/>
            </a:endParaRPr>
          </a:p>
          <a:p>
            <a:pPr>
              <a:lnSpc>
                <a:spcPct val="150000"/>
              </a:lnSpc>
            </a:pPr>
            <a:endParaRPr lang="en-US" altLang="zh-CN" sz="1400" dirty="0">
              <a:latin typeface="微软雅黑" panose="020B0503020204020204" pitchFamily="34" charset="-122"/>
              <a:ea typeface="微软雅黑" panose="020B0503020204020204" pitchFamily="34" charset="-122"/>
              <a:sym typeface="+mn-ea"/>
            </a:endParaRPr>
          </a:p>
          <a:p>
            <a:pPr>
              <a:lnSpc>
                <a:spcPct val="150000"/>
              </a:lnSpc>
            </a:pPr>
            <a:r>
              <a:rPr lang="en-US" altLang="zh-CN" sz="1400" dirty="0">
                <a:latin typeface="微软雅黑" panose="020B0503020204020204" pitchFamily="34" charset="-122"/>
                <a:ea typeface="微软雅黑" panose="020B0503020204020204" pitchFamily="34" charset="-122"/>
                <a:sym typeface="+mn-ea"/>
              </a:rPr>
              <a:t>2.</a:t>
            </a:r>
            <a:r>
              <a:rPr lang="zh-CN" altLang="en-US" sz="1400" dirty="0">
                <a:latin typeface="微软雅黑" panose="020B0503020204020204" pitchFamily="34" charset="-122"/>
                <a:ea typeface="微软雅黑" panose="020B0503020204020204" pitchFamily="34" charset="-122"/>
                <a:sym typeface="+mn-ea"/>
              </a:rPr>
              <a:t>利用强化学习中的双深</a:t>
            </a:r>
            <a:r>
              <a:rPr lang="en-US" altLang="zh-CN" sz="1400" dirty="0">
                <a:latin typeface="微软雅黑" panose="020B0503020204020204" pitchFamily="34" charset="-122"/>
                <a:ea typeface="微软雅黑" panose="020B0503020204020204" pitchFamily="34" charset="-122"/>
                <a:sym typeface="+mn-ea"/>
              </a:rPr>
              <a:t>q</a:t>
            </a:r>
            <a:r>
              <a:rPr lang="zh-CN" altLang="en-US" sz="1400" dirty="0">
                <a:latin typeface="微软雅黑" panose="020B0503020204020204" pitchFamily="34" charset="-122"/>
                <a:ea typeface="微软雅黑" panose="020B0503020204020204" pitchFamily="34" charset="-122"/>
                <a:sym typeface="+mn-ea"/>
              </a:rPr>
              <a:t>网络来解决动态决策模型</a:t>
            </a: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r>
              <a:rPr lang="en-US" altLang="zh-CN" sz="1400" dirty="0">
                <a:latin typeface="微软雅黑" panose="020B0503020204020204" pitchFamily="34" charset="-122"/>
                <a:ea typeface="微软雅黑" panose="020B0503020204020204" pitchFamily="34" charset="-122"/>
                <a:sym typeface="+mn-ea"/>
              </a:rPr>
              <a:t>3.</a:t>
            </a:r>
            <a:r>
              <a:rPr lang="zh-CN" altLang="en-US" sz="1400" dirty="0">
                <a:latin typeface="微软雅黑" panose="020B0503020204020204" pitchFamily="34" charset="-122"/>
                <a:ea typeface="微软雅黑" panose="020B0503020204020204" pitchFamily="34" charset="-122"/>
                <a:sym typeface="+mn-ea"/>
              </a:rPr>
              <a:t>加入货车司机补贴机制提高系统</a:t>
            </a:r>
            <a:r>
              <a:rPr lang="zh-CN" altLang="en-US" sz="1400" dirty="0">
                <a:latin typeface="微软雅黑" panose="020B0503020204020204" pitchFamily="34" charset="-122"/>
                <a:ea typeface="微软雅黑" panose="020B0503020204020204" pitchFamily="34" charset="-122"/>
                <a:sym typeface="+mn-ea"/>
              </a:rPr>
              <a:t>效率</a:t>
            </a: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r>
              <a:rPr lang="en-US" altLang="zh-CN" sz="1400" dirty="0">
                <a:latin typeface="微软雅黑" panose="020B0503020204020204" pitchFamily="34" charset="-122"/>
                <a:ea typeface="微软雅黑" panose="020B0503020204020204" pitchFamily="34" charset="-122"/>
                <a:sym typeface="+mn-ea"/>
              </a:rPr>
              <a:t>      </a:t>
            </a:r>
            <a:endParaRPr lang="en-US" altLang="zh-CN"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205613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a:t>
            </a:r>
            <a:r>
              <a:rPr lang="zh-CN" altLang="en-US" sz="2800" b="1" dirty="0">
                <a:solidFill>
                  <a:schemeClr val="accent1"/>
                </a:solidFill>
                <a:latin typeface="微软雅黑" panose="020B0503020204020204" pitchFamily="34" charset="-122"/>
                <a:ea typeface="微软雅黑" panose="020B0503020204020204" pitchFamily="34" charset="-122"/>
              </a:rPr>
              <a:t>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5"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grpSp>
        <p:nvGrpSpPr>
          <p:cNvPr id="36" name="组合 35"/>
          <p:cNvGrpSpPr/>
          <p:nvPr/>
        </p:nvGrpSpPr>
        <p:grpSpPr>
          <a:xfrm>
            <a:off x="5095381" y="1021291"/>
            <a:ext cx="2552558" cy="607336"/>
            <a:chOff x="5303122" y="2104842"/>
            <a:chExt cx="2725262" cy="648072"/>
          </a:xfrm>
        </p:grpSpPr>
        <p:grpSp>
          <p:nvGrpSpPr>
            <p:cNvPr id="37" name="组合 36"/>
            <p:cNvGrpSpPr/>
            <p:nvPr/>
          </p:nvGrpSpPr>
          <p:grpSpPr>
            <a:xfrm>
              <a:off x="5303122" y="2104842"/>
              <a:ext cx="1080120" cy="648072"/>
              <a:chOff x="741980" y="4365225"/>
              <a:chExt cx="1080120" cy="648072"/>
            </a:xfrm>
          </p:grpSpPr>
          <p:sp>
            <p:nvSpPr>
              <p:cNvPr id="40" name="Text Box 104"/>
              <p:cNvSpPr txBox="1">
                <a:spLocks noChangeArrowheads="1"/>
              </p:cNvSpPr>
              <p:nvPr/>
            </p:nvSpPr>
            <p:spPr bwMode="auto">
              <a:xfrm>
                <a:off x="768943" y="4365225"/>
                <a:ext cx="1053157" cy="59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01</a:t>
                </a:r>
                <a:endParaRPr lang="zh-CN" altLang="en-US" sz="3000" b="1" i="1" dirty="0">
                  <a:latin typeface="+mn-lt"/>
                  <a:ea typeface="+mn-ea"/>
                  <a:cs typeface="+mn-ea"/>
                  <a:sym typeface="+mn-lt"/>
                </a:endParaRPr>
              </a:p>
            </p:txBody>
          </p:sp>
          <p:sp>
            <p:nvSpPr>
              <p:cNvPr id="41"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sp>
            <p:nvSpPr>
              <p:cNvPr id="42"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grpSp>
        <p:sp>
          <p:nvSpPr>
            <p:cNvPr id="39" name="矩形 18"/>
            <p:cNvSpPr>
              <a:spLocks noChangeArrowheads="1"/>
            </p:cNvSpPr>
            <p:nvPr/>
          </p:nvSpPr>
          <p:spPr bwMode="auto">
            <a:xfrm>
              <a:off x="6273229" y="2330140"/>
              <a:ext cx="1755155" cy="27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endParaRPr lang="zh-CN" altLang="en-US" sz="900" dirty="0">
                <a:cs typeface="+mn-ea"/>
                <a:sym typeface="+mn-lt"/>
              </a:endParaRPr>
            </a:p>
          </p:txBody>
        </p:sp>
      </p:grpSp>
      <p:grpSp>
        <p:nvGrpSpPr>
          <p:cNvPr id="44" name="组合 43"/>
          <p:cNvGrpSpPr/>
          <p:nvPr/>
        </p:nvGrpSpPr>
        <p:grpSpPr>
          <a:xfrm rot="0">
            <a:off x="5095240" y="3084830"/>
            <a:ext cx="1011555" cy="607060"/>
            <a:chOff x="741980" y="4365225"/>
            <a:chExt cx="1080120" cy="648072"/>
          </a:xfrm>
        </p:grpSpPr>
        <p:sp>
          <p:nvSpPr>
            <p:cNvPr id="48"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03</a:t>
              </a:r>
              <a:endParaRPr lang="zh-CN" altLang="en-US" sz="3000" b="1" i="1" dirty="0">
                <a:latin typeface="+mn-lt"/>
                <a:ea typeface="+mn-ea"/>
                <a:cs typeface="+mn-ea"/>
                <a:sym typeface="+mn-lt"/>
              </a:endParaRPr>
            </a:p>
          </p:txBody>
        </p:sp>
        <p:sp>
          <p:nvSpPr>
            <p:cNvPr id="49"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0"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61" name="组合 60"/>
          <p:cNvGrpSpPr/>
          <p:nvPr/>
        </p:nvGrpSpPr>
        <p:grpSpPr>
          <a:xfrm rot="0">
            <a:off x="2195195" y="2018030"/>
            <a:ext cx="1011555" cy="622935"/>
            <a:chOff x="741980" y="4348535"/>
            <a:chExt cx="1080120" cy="664762"/>
          </a:xfrm>
        </p:grpSpPr>
        <p:sp>
          <p:nvSpPr>
            <p:cNvPr id="62" name="Text Box 104"/>
            <p:cNvSpPr txBox="1">
              <a:spLocks noChangeArrowheads="1"/>
            </p:cNvSpPr>
            <p:nvPr/>
          </p:nvSpPr>
          <p:spPr bwMode="auto">
            <a:xfrm>
              <a:off x="768943" y="434853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02</a:t>
              </a:r>
              <a:endParaRPr lang="zh-CN" altLang="en-US" sz="3000" b="1" i="1" dirty="0">
                <a:latin typeface="+mn-lt"/>
                <a:ea typeface="+mn-ea"/>
                <a:cs typeface="+mn-ea"/>
                <a:sym typeface="+mn-lt"/>
              </a:endParaRPr>
            </a:p>
          </p:txBody>
        </p:sp>
        <p:sp>
          <p:nvSpPr>
            <p:cNvPr id="63"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4"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sp>
        <p:nvSpPr>
          <p:cNvPr id="67" name="Freeform 6"/>
          <p:cNvSpPr/>
          <p:nvPr/>
        </p:nvSpPr>
        <p:spPr bwMode="auto">
          <a:xfrm>
            <a:off x="3463666" y="3315673"/>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sp>
        <p:nvSpPr>
          <p:cNvPr id="68" name="Freeform 6"/>
          <p:cNvSpPr/>
          <p:nvPr/>
        </p:nvSpPr>
        <p:spPr bwMode="auto">
          <a:xfrm flipV="1">
            <a:off x="3409262" y="2180953"/>
            <a:ext cx="1388447" cy="1404647"/>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69" name="组合 68"/>
          <p:cNvGrpSpPr/>
          <p:nvPr/>
        </p:nvGrpSpPr>
        <p:grpSpPr>
          <a:xfrm>
            <a:off x="4121106" y="2975183"/>
            <a:ext cx="903020" cy="903516"/>
            <a:chOff x="4555028" y="3794217"/>
            <a:chExt cx="964118" cy="964117"/>
          </a:xfrm>
        </p:grpSpPr>
        <p:sp>
          <p:nvSpPr>
            <p:cNvPr id="70" name="椭圆 69"/>
            <p:cNvSpPr/>
            <p:nvPr/>
          </p:nvSpPr>
          <p:spPr>
            <a:xfrm flipV="1">
              <a:off x="4555028" y="3794217"/>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1" name="椭圆 70"/>
            <p:cNvSpPr/>
            <p:nvPr/>
          </p:nvSpPr>
          <p:spPr>
            <a:xfrm flipV="1">
              <a:off x="4628319" y="3863322"/>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
        <p:nvSpPr>
          <p:cNvPr id="73" name="Freeform 6"/>
          <p:cNvSpPr/>
          <p:nvPr/>
        </p:nvSpPr>
        <p:spPr bwMode="auto">
          <a:xfrm>
            <a:off x="3409262" y="1264297"/>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74" name="组合 73"/>
          <p:cNvGrpSpPr/>
          <p:nvPr/>
        </p:nvGrpSpPr>
        <p:grpSpPr>
          <a:xfrm>
            <a:off x="4128827" y="863155"/>
            <a:ext cx="903020" cy="903516"/>
            <a:chOff x="4548356" y="1556792"/>
            <a:chExt cx="964118" cy="964117"/>
          </a:xfrm>
        </p:grpSpPr>
        <p:sp>
          <p:nvSpPr>
            <p:cNvPr id="75" name="椭圆 74"/>
            <p:cNvSpPr/>
            <p:nvPr/>
          </p:nvSpPr>
          <p:spPr>
            <a:xfrm>
              <a:off x="4548356" y="1556792"/>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6" name="椭圆 75"/>
            <p:cNvSpPr/>
            <p:nvPr/>
          </p:nvSpPr>
          <p:spPr>
            <a:xfrm>
              <a:off x="4612769" y="1624969"/>
              <a:ext cx="826835" cy="826834"/>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82" name="组合 81"/>
          <p:cNvGrpSpPr/>
          <p:nvPr/>
        </p:nvGrpSpPr>
        <p:grpSpPr>
          <a:xfrm>
            <a:off x="3112512" y="1909164"/>
            <a:ext cx="903020" cy="903517"/>
            <a:chOff x="3267594" y="3058364"/>
            <a:chExt cx="964117" cy="964118"/>
          </a:xfrm>
        </p:grpSpPr>
        <p:sp>
          <p:nvSpPr>
            <p:cNvPr id="83" name="椭圆 82"/>
            <p:cNvSpPr/>
            <p:nvPr/>
          </p:nvSpPr>
          <p:spPr>
            <a:xfrm>
              <a:off x="3267594" y="305836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4" name="椭圆 83"/>
            <p:cNvSpPr/>
            <p:nvPr/>
          </p:nvSpPr>
          <p:spPr>
            <a:xfrm>
              <a:off x="3331837" y="3119847"/>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pic>
        <p:nvPicPr>
          <p:cNvPr id="86" name="图片 8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0" name="文本框 9"/>
          <p:cNvSpPr txBox="1"/>
          <p:nvPr/>
        </p:nvSpPr>
        <p:spPr>
          <a:xfrm>
            <a:off x="6146800" y="1161415"/>
            <a:ext cx="16052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建立共享单车</a:t>
            </a:r>
            <a:r>
              <a:rPr lang="zh-CN" altLang="en-US" sz="1400" dirty="0">
                <a:latin typeface="微软雅黑" panose="020B0503020204020204" pitchFamily="34" charset="-122"/>
                <a:ea typeface="微软雅黑" panose="020B0503020204020204" pitchFamily="34" charset="-122"/>
                <a:sym typeface="+mn-ea"/>
              </a:rPr>
              <a:t>系统</a:t>
            </a:r>
            <a:endParaRPr lang="zh-CN" altLang="en-US" sz="1400"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66420" y="2166620"/>
            <a:ext cx="1689735" cy="306705"/>
          </a:xfrm>
          <a:prstGeom prst="rect">
            <a:avLst/>
          </a:prstGeom>
          <a:noFill/>
        </p:spPr>
        <p:txBody>
          <a:bodyPr wrap="square" rtlCol="0" anchor="t">
            <a:spAutoFit/>
          </a:bodyPr>
          <a:p>
            <a:pPr algn="l"/>
            <a:r>
              <a:rPr lang="zh-CN" altLang="en-US" sz="1400" dirty="0">
                <a:latin typeface="微软雅黑" panose="020B0503020204020204" pitchFamily="34" charset="-122"/>
                <a:ea typeface="微软雅黑" panose="020B0503020204020204" pitchFamily="34" charset="-122"/>
                <a:sym typeface="+mn-ea"/>
              </a:rPr>
              <a:t>近似动态规划算法</a:t>
            </a:r>
            <a:endParaRPr lang="zh-CN" altLang="en-US" sz="1400" dirty="0">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2"/>
            </p:custDataLst>
          </p:nvPr>
        </p:nvSpPr>
        <p:spPr>
          <a:xfrm>
            <a:off x="6282055" y="3246755"/>
            <a:ext cx="2277745" cy="337185"/>
          </a:xfrm>
          <a:prstGeom prst="rect">
            <a:avLst/>
          </a:prstGeom>
          <a:noFill/>
        </p:spPr>
        <p:txBody>
          <a:bodyPr wrap="none" rtlCol="0" anchor="t">
            <a:spAutoFit/>
          </a:bodyPr>
          <a:p>
            <a:r>
              <a:rPr lang="zh-CN" altLang="en-US" sz="1600" dirty="0">
                <a:latin typeface="微软雅黑" panose="020B0503020204020204" pitchFamily="34" charset="-122"/>
                <a:ea typeface="微软雅黑" panose="020B0503020204020204" pitchFamily="34" charset="-122"/>
                <a:sym typeface="+mn-ea"/>
              </a:rPr>
              <a:t>利用</a:t>
            </a:r>
            <a:r>
              <a:rPr lang="en-US" altLang="zh-CN" sz="1600" dirty="0">
                <a:latin typeface="微软雅黑" panose="020B0503020204020204" pitchFamily="34" charset="-122"/>
                <a:ea typeface="微软雅黑" panose="020B0503020204020204" pitchFamily="34" charset="-122"/>
                <a:sym typeface="+mn-ea"/>
              </a:rPr>
              <a:t>ocba</a:t>
            </a:r>
            <a:r>
              <a:rPr lang="zh-CN" altLang="en-US" sz="1600" dirty="0">
                <a:latin typeface="微软雅黑" panose="020B0503020204020204" pitchFamily="34" charset="-122"/>
                <a:ea typeface="微软雅黑" panose="020B0503020204020204" pitchFamily="34" charset="-122"/>
                <a:sym typeface="+mn-ea"/>
              </a:rPr>
              <a:t>寻找</a:t>
            </a:r>
            <a:r>
              <a:rPr lang="zh-CN" altLang="en-US" sz="1600" dirty="0">
                <a:latin typeface="微软雅黑" panose="020B0503020204020204" pitchFamily="34" charset="-122"/>
                <a:ea typeface="微软雅黑" panose="020B0503020204020204" pitchFamily="34" charset="-122"/>
                <a:sym typeface="+mn-ea"/>
              </a:rPr>
              <a:t>最优参数</a:t>
            </a:r>
            <a:endParaRPr lang="zh-CN" altLang="en-US" sz="16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67" grpId="0" animBg="1"/>
      <p:bldP spid="68" grpId="0" animBg="1"/>
      <p:bldP spid="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57" name="图片 5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0" name="Text Box 104"/>
          <p:cNvSpPr txBox="1">
            <a:spLocks noChangeArrowheads="1"/>
          </p:cNvSpPr>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建立共享单车</a:t>
            </a:r>
            <a:r>
              <a:rPr lang="zh-CN" altLang="en-US" sz="1800" dirty="0">
                <a:latin typeface="微软雅黑" panose="020B0503020204020204" pitchFamily="34" charset="-122"/>
                <a:ea typeface="微软雅黑" panose="020B0503020204020204" pitchFamily="34" charset="-122"/>
                <a:sym typeface="+mn-ea"/>
              </a:rPr>
              <a:t>系统</a:t>
            </a:r>
            <a:endParaRPr lang="zh-CN" altLang="en-US" sz="1800"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116840" y="1986280"/>
            <a:ext cx="5516880" cy="1950720"/>
          </a:xfrm>
          <a:prstGeom prst="rect">
            <a:avLst/>
          </a:prstGeom>
        </p:spPr>
      </p:pic>
      <p:sp>
        <p:nvSpPr>
          <p:cNvPr id="3" name="文本框 2"/>
          <p:cNvSpPr txBox="1"/>
          <p:nvPr/>
        </p:nvSpPr>
        <p:spPr>
          <a:xfrm>
            <a:off x="521335" y="756920"/>
            <a:ext cx="7153910" cy="1076325"/>
          </a:xfrm>
          <a:prstGeom prst="rect">
            <a:avLst/>
          </a:prstGeom>
          <a:noFill/>
        </p:spPr>
        <p:txBody>
          <a:bodyPr wrap="square" rtlCol="0" anchor="t">
            <a:spAutoFit/>
          </a:bodyPr>
          <a:p>
            <a:pPr marL="0" indent="0" eaLnBrk="1" latinLnBrk="0" hangingPunct="1">
              <a:lnSpc>
                <a:spcPct val="20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假设货车司机可以自主决策，将运营平台和多个货车司机作为混合</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参与者。</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0" eaLnBrk="1" latinLnBrk="0" hangingPunct="1">
              <a:lnSpc>
                <a:spcPct val="20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在每个时间段内，平台和货车司机将分别根据他们当前的状态执行动作。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395698" y="50533"/>
            <a:ext cx="3690794" cy="461536"/>
          </a:xfrm>
        </p:spPr>
        <p:txBody>
          <a:bodyPr/>
          <a:lstStyle/>
          <a:p>
            <a:r>
              <a:rPr lang="zh-CN" altLang="en-US" dirty="0">
                <a:sym typeface="+mn-ea"/>
              </a:rPr>
              <a:t>研究方法</a:t>
            </a:r>
            <a:r>
              <a:rPr lang="en-US" altLang="zh-CN" dirty="0">
                <a:sym typeface="+mn-ea"/>
              </a:rPr>
              <a:t>	</a:t>
            </a:r>
            <a:endParaRPr lang="en-US" altLang="zh-CN" dirty="0">
              <a:sym typeface="+mn-ea"/>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2" name="文本占位符 31"/>
          <p:cNvSpPr/>
          <p:nvPr>
            <p:ph type="body" sz="quarter" idx="11"/>
          </p:nvPr>
        </p:nvSpPr>
        <p:spPr/>
        <p:txBody>
          <a:bodyPr/>
          <a:p>
            <a:endParaRPr lang="zh-CN" altLang="en-US"/>
          </a:p>
        </p:txBody>
      </p:sp>
      <p:sp>
        <p:nvSpPr>
          <p:cNvPr id="40" name="Text Box 104"/>
          <p:cNvSpPr txBox="1">
            <a:spLocks noChangeArrowheads="1"/>
          </p:cNvSpPr>
          <p:nvPr>
            <p:custDataLst>
              <p:tags r:id="rId2"/>
            </p:custDataLst>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建立</a:t>
            </a:r>
            <a:r>
              <a:rPr lang="zh-CN" altLang="en-US" sz="1800" dirty="0">
                <a:latin typeface="微软雅黑" panose="020B0503020204020204" pitchFamily="34" charset="-122"/>
                <a:ea typeface="微软雅黑" panose="020B0503020204020204" pitchFamily="34" charset="-122"/>
                <a:sym typeface="+mn-ea"/>
              </a:rPr>
              <a:t>模型</a:t>
            </a:r>
            <a:endParaRPr lang="zh-CN" altLang="en-US" sz="1800" dirty="0">
              <a:latin typeface="微软雅黑" panose="020B0503020204020204" pitchFamily="34" charset="-122"/>
              <a:ea typeface="微软雅黑" panose="020B0503020204020204" pitchFamily="34" charset="-122"/>
              <a:sym typeface="+mn-ea"/>
            </a:endParaRPr>
          </a:p>
        </p:txBody>
      </p:sp>
      <p:sp>
        <p:nvSpPr>
          <p:cNvPr id="2" name="矩形 1"/>
          <p:cNvSpPr/>
          <p:nvPr>
            <p:custDataLst>
              <p:tags r:id="rId3"/>
            </p:custDataLst>
          </p:nvPr>
        </p:nvSpPr>
        <p:spPr>
          <a:xfrm>
            <a:off x="521335" y="1430655"/>
            <a:ext cx="2107565" cy="92202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初始化</a:t>
            </a:r>
            <a:r>
              <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rPr>
              <a:t>环境</a:t>
            </a:r>
            <a:endParaRPr kumimoji="0" lang="zh-CN" altLang="en-US"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custDataLst>
              <p:tags r:id="rId4"/>
            </p:custDataLst>
          </p:nvPr>
        </p:nvSpPr>
        <p:spPr>
          <a:xfrm>
            <a:off x="3356610" y="1401445"/>
            <a:ext cx="2107565" cy="92202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构建动态逻辑</a:t>
            </a:r>
            <a:endParaRPr kumimoji="0" lang="zh-CN" altLang="zh-CN" sz="14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文本框 8"/>
              <p:cNvSpPr txBox="1"/>
              <p:nvPr>
                <p:custDataLst>
                  <p:tags r:id="rId5"/>
                </p:custDataLst>
              </p:nvPr>
            </p:nvSpPr>
            <p:spPr>
              <a:xfrm>
                <a:off x="2275840" y="1673225"/>
                <a:ext cx="1421130" cy="368300"/>
              </a:xfrm>
              <a:prstGeom prst="rect">
                <a:avLst/>
              </a:prstGeom>
              <a:noFill/>
            </p:spPr>
            <p:txBody>
              <a:bodyPr wrap="square" rtlCol="0" anchor="t">
                <a:spAutoFit/>
              </a:bodyPr>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US" altLang="zh-CN" sz="1800" i="1" u="none" strike="noStrike" cap="none" normalizeH="0" baseline="0" smtClean="0">
                          <a:ln>
                            <a:noFill/>
                          </a:ln>
                          <a:solidFill>
                            <a:schemeClr val="tx1"/>
                          </a:solidFill>
                          <a:effectLst/>
                          <a:latin typeface="Cambria Math" panose="02040503050406030204" charset="0"/>
                          <a:ea typeface="宋体" panose="02010600030101010101" pitchFamily="2" charset="-122"/>
                          <a:cs typeface="Cambria Math" panose="02040503050406030204" charset="0"/>
                        </a:rPr>
                        <m:t>⟶</m:t>
                      </m:r>
                    </m:oMath>
                  </m:oMathPara>
                </a14:m>
                <a:endParaRPr kumimoji="0" lang="en-US" altLang="zh-CN" sz="1800" i="1" u="none" strike="noStrike" cap="none" normalizeH="0" baseline="0" smtClean="0">
                  <a:ln>
                    <a:noFill/>
                  </a:ln>
                  <a:solidFill>
                    <a:schemeClr val="tx1"/>
                  </a:solidFill>
                  <a:effectLst/>
                  <a:latin typeface="Cambria Math" panose="02040503050406030204" charset="0"/>
                  <a:ea typeface="宋体" panose="02010600030101010101" pitchFamily="2" charset="-122"/>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custDataLst>
                  <p:tags r:id="rId6"/>
                </p:custDataLst>
              </p:nvPr>
            </p:nvSpPr>
            <p:spPr>
              <a:xfrm>
                <a:off x="2275840" y="1673225"/>
                <a:ext cx="1421130" cy="36830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custDataLst>
                  <p:tags r:id="rId8"/>
                </p:custDataLst>
              </p:nvPr>
            </p:nvSpPr>
            <p:spPr>
              <a:xfrm>
                <a:off x="5156200" y="1668145"/>
                <a:ext cx="1421130" cy="368300"/>
              </a:xfrm>
              <a:prstGeom prst="rect">
                <a:avLst/>
              </a:prstGeom>
              <a:noFill/>
            </p:spPr>
            <p:txBody>
              <a:bodyPr wrap="square" rtlCol="0" anchor="t">
                <a:spAutoFit/>
              </a:bodyPr>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14:m>
                  <m:oMathPara xmlns:m="http://schemas.openxmlformats.org/officeDocument/2006/math">
                    <m:oMathParaPr>
                      <m:jc m:val="centerGroup"/>
                    </m:oMathParaPr>
                    <m:oMath xmlns:m="http://schemas.openxmlformats.org/officeDocument/2006/math">
                      <m:r>
                        <a:rPr kumimoji="0" lang="en-US" altLang="zh-CN" sz="1800" i="1" u="none" strike="noStrike" cap="none" normalizeH="0" baseline="0" smtClean="0">
                          <a:ln>
                            <a:noFill/>
                          </a:ln>
                          <a:solidFill>
                            <a:schemeClr val="tx1"/>
                          </a:solidFill>
                          <a:effectLst/>
                          <a:latin typeface="Cambria Math" panose="02040503050406030204" charset="0"/>
                          <a:ea typeface="宋体" panose="02010600030101010101" pitchFamily="2" charset="-122"/>
                          <a:cs typeface="Cambria Math" panose="02040503050406030204" charset="0"/>
                        </a:rPr>
                        <m:t>⟶</m:t>
                      </m:r>
                    </m:oMath>
                  </m:oMathPara>
                </a14:m>
                <a:endParaRPr kumimoji="0" lang="en-US" altLang="zh-CN" sz="1800" i="1" u="none" strike="noStrike" cap="none" normalizeH="0" baseline="0" smtClean="0">
                  <a:ln>
                    <a:noFill/>
                  </a:ln>
                  <a:solidFill>
                    <a:schemeClr val="tx1"/>
                  </a:solidFill>
                  <a:effectLst/>
                  <a:latin typeface="Cambria Math" panose="02040503050406030204" charset="0"/>
                  <a:ea typeface="宋体" panose="02010600030101010101" pitchFamily="2" charset="-122"/>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custDataLst>
                  <p:tags r:id="rId9"/>
                </p:custDataLst>
              </p:nvPr>
            </p:nvSpPr>
            <p:spPr>
              <a:xfrm>
                <a:off x="5156200" y="1668145"/>
                <a:ext cx="1421130" cy="368300"/>
              </a:xfrm>
              <a:prstGeom prst="rect">
                <a:avLst/>
              </a:prstGeom>
              <a:blipFill rotWithShape="1">
                <a:blip r:embed="rId7"/>
                <a:stretch>
                  <a:fillRect/>
                </a:stretch>
              </a:blipFill>
            </p:spPr>
            <p:txBody>
              <a:bodyPr/>
              <a:lstStyle/>
              <a:p>
                <a:r>
                  <a:rPr lang="zh-CN" altLang="en-US">
                    <a:noFill/>
                  </a:rPr>
                  <a:t> </a:t>
                </a:r>
              </a:p>
            </p:txBody>
          </p:sp>
        </mc:Fallback>
      </mc:AlternateContent>
      <p:pic>
        <p:nvPicPr>
          <p:cNvPr id="3" name="图片 2"/>
          <p:cNvPicPr>
            <a:picLocks noChangeAspect="1"/>
          </p:cNvPicPr>
          <p:nvPr>
            <p:custDataLst>
              <p:tags r:id="rId10"/>
            </p:custDataLst>
          </p:nvPr>
        </p:nvPicPr>
        <p:blipFill>
          <a:blip r:embed="rId11"/>
          <a:stretch>
            <a:fillRect/>
          </a:stretch>
        </p:blipFill>
        <p:spPr>
          <a:xfrm>
            <a:off x="5464175" y="681990"/>
            <a:ext cx="5264785" cy="4142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06.407874015748,&quot;width&quot;:2123.54015748031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PP_MARK_KEY" val="2ef9f740-a619-4862-893c-8039af2f8cb6"/>
  <p:tag name="COMMONDATA" val="eyJoZGlkIjoiNTdlOTg1MjUwNDdlMDAwZTcxNDlkZjYzMjU4OTgxY2Q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2844</Words>
  <Application>WPS 演示</Application>
  <PresentationFormat>全屏显示(16:9)</PresentationFormat>
  <Paragraphs>263</Paragraphs>
  <Slides>26</Slides>
  <Notes>42</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26</vt:i4>
      </vt:variant>
    </vt:vector>
  </HeadingPairs>
  <TitlesOfParts>
    <vt:vector size="42" baseType="lpstr">
      <vt:lpstr>Arial</vt:lpstr>
      <vt:lpstr>宋体</vt:lpstr>
      <vt:lpstr>Wingdings</vt:lpstr>
      <vt:lpstr>Impact</vt:lpstr>
      <vt:lpstr>微软雅黑</vt:lpstr>
      <vt:lpstr>仿宋_GB2312</vt:lpstr>
      <vt:lpstr>仿宋</vt:lpstr>
      <vt:lpstr>Arial</vt:lpstr>
      <vt:lpstr>DFGothic-EB</vt:lpstr>
      <vt:lpstr>MS UI Gothic</vt:lpstr>
      <vt:lpstr>Calibri</vt:lpstr>
      <vt:lpstr>Cambria Math</vt:lpstr>
      <vt:lpstr>Arial Unicode MS</vt:lpstr>
      <vt:lpstr>MS Mincho</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微^-^微笑</cp:lastModifiedBy>
  <cp:revision>654</cp:revision>
  <dcterms:created xsi:type="dcterms:W3CDTF">2015-07-27T04:24:00Z</dcterms:created>
  <dcterms:modified xsi:type="dcterms:W3CDTF">2023-11-06T12:48:30Z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DCC704BE1E2C4DDCB53D6D5FA97847FF_13</vt:lpwstr>
  </property>
</Properties>
</file>