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81" r:id="rId2"/>
    <p:sldId id="312" r:id="rId3"/>
    <p:sldId id="313" r:id="rId4"/>
    <p:sldId id="314" r:id="rId5"/>
    <p:sldId id="317" r:id="rId6"/>
    <p:sldId id="288" r:id="rId7"/>
    <p:sldId id="287" r:id="rId8"/>
    <p:sldId id="320" r:id="rId9"/>
    <p:sldId id="316" r:id="rId10"/>
    <p:sldId id="315" r:id="rId11"/>
    <p:sldId id="330" r:id="rId12"/>
    <p:sldId id="331" r:id="rId13"/>
    <p:sldId id="332" r:id="rId14"/>
    <p:sldId id="333" r:id="rId15"/>
    <p:sldId id="334" r:id="rId16"/>
    <p:sldId id="323" r:id="rId17"/>
    <p:sldId id="300" r:id="rId18"/>
    <p:sldId id="335" r:id="rId19"/>
    <p:sldId id="329" r:id="rId20"/>
    <p:sldId id="304" r:id="rId21"/>
    <p:sldId id="311" r:id="rId22"/>
  </p:sldIdLst>
  <p:sldSz cx="9144000" cy="5143500" type="screen16x9"/>
  <p:notesSz cx="6858000" cy="9144000"/>
  <p:custDataLst>
    <p:tags r:id="rId2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9" userDrawn="1">
          <p15:clr>
            <a:srgbClr val="A4A3A4"/>
          </p15:clr>
        </p15:guide>
        <p15:guide id="2" orient="horz" pos="1052" userDrawn="1">
          <p15:clr>
            <a:srgbClr val="A4A3A4"/>
          </p15:clr>
        </p15:guide>
        <p15:guide id="3" pos="3844" userDrawn="1">
          <p15:clr>
            <a:srgbClr val="A4A3A4"/>
          </p15:clr>
        </p15:guide>
        <p15:guide id="4" pos="19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53" autoAdjust="0"/>
    <p:restoredTop sz="83866" autoAdjust="0"/>
  </p:normalViewPr>
  <p:slideViewPr>
    <p:cSldViewPr showGuides="1">
      <p:cViewPr varScale="1">
        <p:scale>
          <a:sx n="95" d="100"/>
          <a:sy n="95" d="100"/>
        </p:scale>
        <p:origin x="1301" y="154"/>
      </p:cViewPr>
      <p:guideLst>
        <p:guide orient="horz" pos="2159"/>
        <p:guide orient="horz" pos="1052"/>
        <p:guide pos="3844"/>
        <p:guide pos="1916"/>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t>2023/10/11</a:t>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p>
          <a:p>
            <a:pPr>
              <a:buFontTx/>
              <a:buNone/>
            </a:pPr>
            <a:r>
              <a:rPr lang="zh-CN" altLang="en-US"/>
              <a:t>第二级</a:t>
            </a:r>
          </a:p>
          <a:p>
            <a:pPr>
              <a:buFontTx/>
              <a:buNone/>
            </a:pPr>
            <a:r>
              <a:rPr lang="zh-CN" altLang="en-US"/>
              <a:t>第三级</a:t>
            </a:r>
          </a:p>
          <a:p>
            <a:pPr>
              <a:buFontTx/>
              <a:buNone/>
            </a:pPr>
            <a:r>
              <a:rPr lang="zh-CN" altLang="en-US"/>
              <a:t>第四级</a:t>
            </a:r>
          </a:p>
          <a:p>
            <a:pPr>
              <a:buFontTx/>
              <a:buNone/>
            </a:pPr>
            <a:r>
              <a:rPr lang="zh-CN" altLang="en-US"/>
              <a:t>第五级</a:t>
            </a:r>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t>‹#›</a:t>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将规划和学习相结合的框架，用于自动驾驶领域的战术决策。该方法通过训练神经网络来引导</a:t>
            </a:r>
            <a:r>
              <a:rPr lang="en-US" altLang="zh-CN" dirty="0"/>
              <a:t>MCTS</a:t>
            </a:r>
            <a:r>
              <a:rPr lang="zh-CN" altLang="en-US" dirty="0"/>
              <a:t>到达搜索树的相关区域，同时利用</a:t>
            </a:r>
            <a:r>
              <a:rPr lang="en-US" altLang="zh-CN" dirty="0"/>
              <a:t>MCTS</a:t>
            </a:r>
            <a:r>
              <a:rPr lang="zh-CN" altLang="en-US" dirty="0"/>
              <a:t>改进神经网络的训练过程。这个想法是基于</a:t>
            </a:r>
            <a:r>
              <a:rPr lang="en-US" altLang="zh-CN" dirty="0"/>
              <a:t>AlphaGo Zero</a:t>
            </a:r>
            <a:r>
              <a:rPr lang="zh-CN" altLang="en-US" dirty="0"/>
              <a:t>算法，最初是为围棋游戏开发的。</a:t>
            </a:r>
          </a:p>
          <a:p>
            <a:r>
              <a:rPr lang="zh-CN" altLang="en-US" dirty="0"/>
              <a:t>然而，这种零和棋盘游戏领域具有一些不能用于更一般领域的属性，如离散状态、对称属性和自对弈的可能性。本节将展示如何将</a:t>
            </a:r>
            <a:r>
              <a:rPr lang="en-US" altLang="zh-CN" dirty="0"/>
              <a:t>AlphaGo Zero</a:t>
            </a:r>
            <a:r>
              <a:rPr lang="zh-CN" altLang="en-US" dirty="0"/>
              <a:t>算法推广到具有连续状态空间的域，并且不能使用自对弈。</a:t>
            </a:r>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10</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11</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简而言之，描述周围车辆状态的输入通过两个卷积层传递，然后是最大池化层。然后将其与描述自我车辆状态的输入连接起来，并通过两个完全连接的层，然后分成两个平行的头部，它们估计行动分布</a:t>
            </a:r>
            <a:r>
              <a:rPr lang="en-US" altLang="zh-CN" dirty="0"/>
              <a:t>p</a:t>
            </a:r>
            <a:r>
              <a:rPr lang="zh-CN" altLang="en-US" dirty="0"/>
              <a:t>和输入状态</a:t>
            </a:r>
            <a:r>
              <a:rPr lang="en-US" altLang="zh-CN" dirty="0"/>
              <a:t>s</a:t>
            </a:r>
            <a:r>
              <a:rPr lang="zh-CN" altLang="en-US" dirty="0"/>
              <a:t>。所有层都有</a:t>
            </a:r>
            <a:r>
              <a:rPr lang="en-US" altLang="zh-CN" dirty="0" err="1"/>
              <a:t>ReLU</a:t>
            </a:r>
            <a:r>
              <a:rPr lang="zh-CN" altLang="en-US" dirty="0"/>
              <a:t>激活函数，除了动作头有一个</a:t>
            </a:r>
            <a:r>
              <a:rPr lang="en-US" altLang="zh-CN" dirty="0" err="1"/>
              <a:t>softmax</a:t>
            </a:r>
            <a:r>
              <a:rPr lang="zh-CN" altLang="en-US" dirty="0"/>
              <a:t>激活函数，值头有一个</a:t>
            </a:r>
            <a:r>
              <a:rPr lang="en-US" altLang="zh-CN" dirty="0"/>
              <a:t>sigmoid</a:t>
            </a:r>
            <a:r>
              <a:rPr lang="zh-CN" altLang="en-US" dirty="0"/>
              <a:t>激活函数。最后，输出值按因子</a:t>
            </a:r>
            <a:r>
              <a:rPr lang="en-US" altLang="zh-CN" dirty="0"/>
              <a:t>1=(1−γ)</a:t>
            </a:r>
            <a:r>
              <a:rPr lang="zh-CN" altLang="en-US" dirty="0"/>
              <a:t>缩放</a:t>
            </a:r>
            <a:r>
              <a:rPr lang="en-US" altLang="zh-CN" dirty="0"/>
              <a:t>(</a:t>
            </a:r>
            <a:r>
              <a:rPr lang="zh-CN" altLang="en-US" dirty="0"/>
              <a:t>因为这是状态的最大可能值</a:t>
            </a:r>
            <a:r>
              <a:rPr lang="en-US" altLang="zh-CN" dirty="0"/>
              <a:t>)</a:t>
            </a:r>
            <a:r>
              <a:rPr lang="zh-CN" altLang="en-US" dirty="0"/>
              <a:t>。</a:t>
            </a:r>
            <a:endParaRPr lang="en-US" altLang="zh-CN" dirty="0"/>
          </a:p>
          <a:p>
            <a:r>
              <a:rPr lang="zh-CN" altLang="en-US" b="0" i="0" dirty="0">
                <a:solidFill>
                  <a:srgbClr val="121212"/>
                </a:solidFill>
                <a:effectLst/>
                <a:latin typeface="-apple-system"/>
              </a:rPr>
              <a:t>采用</a:t>
            </a:r>
            <a:r>
              <a:rPr lang="en-US" altLang="zh-CN" b="0" i="0" dirty="0" err="1">
                <a:solidFill>
                  <a:srgbClr val="121212"/>
                </a:solidFill>
                <a:effectLst/>
                <a:latin typeface="-apple-system"/>
              </a:rPr>
              <a:t>Relu</a:t>
            </a:r>
            <a:r>
              <a:rPr lang="zh-CN" altLang="en-US" b="0" i="0" dirty="0">
                <a:solidFill>
                  <a:srgbClr val="121212"/>
                </a:solidFill>
                <a:effectLst/>
                <a:latin typeface="-apple-system"/>
              </a:rPr>
              <a:t>激活函数，整个过程的计算量节省很多，防止梯度消失以及缓解过拟合问题</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12</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en-US" altLang="zh-CN" b="0" i="0" dirty="0">
                <a:solidFill>
                  <a:srgbClr val="333333"/>
                </a:solidFill>
                <a:effectLst/>
                <a:latin typeface="Arial" panose="020B0604020202020204" pitchFamily="34" charset="0"/>
              </a:rPr>
              <a:t>minimize overall braking induced by lane change</a:t>
            </a:r>
            <a:r>
              <a:rPr lang="zh-CN" altLang="en-US" b="0" i="0" dirty="0">
                <a:solidFill>
                  <a:srgbClr val="333333"/>
                </a:solidFill>
                <a:effectLst/>
                <a:latin typeface="Arial" panose="020B0604020202020204" pitchFamily="34" charset="0"/>
              </a:rPr>
              <a:t>最大限度地减少变道引起的整体制动</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13</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14</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15</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16</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17</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18</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19</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20</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21</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3</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latin typeface="Times New Roman" panose="02020603050405020304" pitchFamily="18" charset="0"/>
              </a:rPr>
              <a:t> 在当今交通逐渐趋于智能化的情况下，为了增强交通系统的安全性，提高道路交通的运行效率与安全，自动驾驶技术应运而生。自动驾驶车辆的出现能够带来很多社会效益，譬如自动驾驶汽车有望带来许多社会效益，如提高生产率、减少事故和提高能源效率，但目前仍会出现因自动驾驶技术无法在复杂环境下及时有效的做出决策而造成的诸多问题。基于此，如何让自动驾驶技术在复杂多变的环境中做出安全有效的决策便成为研究的重点。</a:t>
            </a:r>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4</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5</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6</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在强化学习中，智能体获得指导的唯一途径是通过奖励，并且奖励通常是稀疏的和延迟的。例如，如果智能体在</a:t>
            </a:r>
            <a:r>
              <a:rPr lang="en-US" altLang="zh-CN" dirty="0"/>
              <a:t>100</a:t>
            </a:r>
            <a:r>
              <a:rPr lang="zh-CN" altLang="en-US" dirty="0"/>
              <a:t>个步骤内设法平衡杆，它怎么知道它采取的</a:t>
            </a:r>
            <a:r>
              <a:rPr lang="en-US" altLang="zh-CN" dirty="0"/>
              <a:t>100</a:t>
            </a:r>
            <a:r>
              <a:rPr lang="zh-CN" altLang="en-US" dirty="0"/>
              <a:t>个行动中的哪一个是好的，哪些是坏的？它所知道的只是在最后一次行动之后，杆子坠落了，但我们知道，这肯定不能完全怪最后一次行动。这被称为信用分配问题：当智能体得到奖励时，很难知道哪些行为应该被信任（或责备）。</a:t>
            </a:r>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7</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8</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t>2023/10/11</a:t>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t>9</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1063721" y="2986075"/>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83059" y="3285266"/>
            <a:ext cx="6377881" cy="400110"/>
          </a:xfrm>
          <a:prstGeom prst="rect">
            <a:avLst/>
          </a:prstGeom>
        </p:spPr>
        <p:txBody>
          <a:bodyPr wrap="square">
            <a:spAutoFit/>
          </a:bodyPr>
          <a:lstStyle/>
          <a:p>
            <a:pPr lvl="0" algn="ctr"/>
            <a:r>
              <a:rPr lang="zh-CN" altLang="en-US" sz="2000" b="1" dirty="0">
                <a:solidFill>
                  <a:schemeClr val="accent1"/>
                </a:solidFill>
                <a:latin typeface="Times New Roman" panose="02020603050405020304" pitchFamily="18" charset="0"/>
                <a:sym typeface="Arial" panose="020B0604020202020204" pitchFamily="34" charset="0"/>
              </a:rPr>
              <a:t>自动驾驶战术决策中规划与深度强化学习的结合</a:t>
            </a:r>
            <a:endParaRPr lang="en-US" altLang="zh-CN" sz="2000" b="1" dirty="0">
              <a:solidFill>
                <a:schemeClr val="accent1"/>
              </a:solidFill>
              <a:latin typeface="Times New Roman" panose="02020603050405020304" pitchFamily="18"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矩形 25">
            <a:extLst>
              <a:ext uri="{FF2B5EF4-FFF2-40B4-BE49-F238E27FC236}">
                <a16:creationId xmlns:a16="http://schemas.microsoft.com/office/drawing/2014/main" id="{2A9AE42A-0DFA-87CD-C725-D43E79D17840}"/>
              </a:ext>
            </a:extLst>
          </p:cNvPr>
          <p:cNvSpPr>
            <a:spLocks noChangeArrowheads="1"/>
          </p:cNvSpPr>
          <p:nvPr/>
        </p:nvSpPr>
        <p:spPr bwMode="auto">
          <a:xfrm>
            <a:off x="1161926" y="4027670"/>
            <a:ext cx="6820146" cy="336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zh-CN" altLang="en-US" sz="1200" dirty="0">
                <a:solidFill>
                  <a:schemeClr val="accent1"/>
                </a:solidFill>
                <a:ea typeface="微软雅黑" panose="020B0503020204020204" pitchFamily="34" charset="-122"/>
                <a:sym typeface="Arial" panose="020B0604020202020204" pitchFamily="34" charset="0"/>
              </a:rPr>
              <a:t>汇报人：李泽漩</a:t>
            </a:r>
          </a:p>
        </p:txBody>
      </p:sp>
      <p:sp>
        <p:nvSpPr>
          <p:cNvPr id="4" name="矩形 25">
            <a:extLst>
              <a:ext uri="{FF2B5EF4-FFF2-40B4-BE49-F238E27FC236}">
                <a16:creationId xmlns:a16="http://schemas.microsoft.com/office/drawing/2014/main" id="{5C85CBFF-F78B-089E-66D7-7DE5EA95BB4F}"/>
              </a:ext>
            </a:extLst>
          </p:cNvPr>
          <p:cNvSpPr>
            <a:spLocks noChangeArrowheads="1"/>
          </p:cNvSpPr>
          <p:nvPr/>
        </p:nvSpPr>
        <p:spPr bwMode="auto">
          <a:xfrm>
            <a:off x="1134434" y="4259867"/>
            <a:ext cx="6820146" cy="889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US" altLang="zh-CN" sz="1200" dirty="0">
                <a:solidFill>
                  <a:schemeClr val="accent1"/>
                </a:solidFill>
                <a:ea typeface="微软雅黑" panose="020B0503020204020204" pitchFamily="34" charset="-122"/>
                <a:sym typeface="Arial" panose="020B0604020202020204" pitchFamily="34" charset="0"/>
              </a:rPr>
              <a:t>C. -J. </a:t>
            </a:r>
            <a:r>
              <a:rPr lang="en-US" altLang="zh-CN" sz="1200" dirty="0" err="1">
                <a:solidFill>
                  <a:schemeClr val="accent1"/>
                </a:solidFill>
                <a:ea typeface="微软雅黑" panose="020B0503020204020204" pitchFamily="34" charset="-122"/>
                <a:sym typeface="Arial" panose="020B0604020202020204" pitchFamily="34" charset="0"/>
              </a:rPr>
              <a:t>Hoel</a:t>
            </a:r>
            <a:r>
              <a:rPr lang="en-US" altLang="zh-CN" sz="1200" dirty="0">
                <a:solidFill>
                  <a:schemeClr val="accent1"/>
                </a:solidFill>
                <a:ea typeface="微软雅黑" panose="020B0503020204020204" pitchFamily="34" charset="-122"/>
                <a:sym typeface="Arial" panose="020B0604020202020204" pitchFamily="34" charset="0"/>
              </a:rPr>
              <a:t>, K. Driggs-Campbell, K. Wolff, L. Laine and M. J. </a:t>
            </a:r>
            <a:r>
              <a:rPr lang="en-US" altLang="zh-CN" sz="1200" dirty="0" err="1">
                <a:solidFill>
                  <a:schemeClr val="accent1"/>
                </a:solidFill>
                <a:ea typeface="微软雅黑" panose="020B0503020204020204" pitchFamily="34" charset="-122"/>
                <a:sym typeface="Arial" panose="020B0604020202020204" pitchFamily="34" charset="0"/>
              </a:rPr>
              <a:t>Kochenderfer</a:t>
            </a:r>
            <a:r>
              <a:rPr lang="en-US" altLang="zh-CN" sz="1200" dirty="0">
                <a:solidFill>
                  <a:schemeClr val="accent1"/>
                </a:solidFill>
                <a:ea typeface="微软雅黑" panose="020B0503020204020204" pitchFamily="34" charset="-122"/>
                <a:sym typeface="Arial" panose="020B0604020202020204" pitchFamily="34" charset="0"/>
              </a:rPr>
              <a:t>, "Combining Planning and Deep Reinforcement Learning in Tactical Decision Making for Autonomous Driving," in IEEE Transactions on Intelligent Vehicles, vol. 5, no. 2, pp. 294-305, June 2020.</a:t>
            </a:r>
            <a:endParaRPr lang="zh-CN" altLang="en-US" sz="12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sp>
        <p:nvSpPr>
          <p:cNvPr id="56" name="矩形 17"/>
          <p:cNvSpPr/>
          <p:nvPr/>
        </p:nvSpPr>
        <p:spPr>
          <a:xfrm rot="16200000" flipH="1" flipV="1">
            <a:off x="3247783" y="1959192"/>
            <a:ext cx="1968484" cy="671065"/>
          </a:xfrm>
          <a:custGeom>
            <a:avLst/>
            <a:gdLst/>
            <a:ahLst/>
            <a:cxnLst/>
            <a:rect l="l" t="t" r="r" b="b"/>
            <a:pathLst>
              <a:path w="4515686" h="1537879">
                <a:moveTo>
                  <a:pt x="587233" y="0"/>
                </a:moveTo>
                <a:lnTo>
                  <a:pt x="4515686" y="0"/>
                </a:lnTo>
                <a:lnTo>
                  <a:pt x="4515686" y="538212"/>
                </a:lnTo>
                <a:lnTo>
                  <a:pt x="629735" y="538212"/>
                </a:lnTo>
                <a:cubicBezTo>
                  <a:pt x="538736" y="538934"/>
                  <a:pt x="448251" y="574477"/>
                  <a:pt x="378821" y="643908"/>
                </a:cubicBezTo>
                <a:cubicBezTo>
                  <a:pt x="236566" y="786163"/>
                  <a:pt x="236566" y="1016803"/>
                  <a:pt x="378821" y="1159058"/>
                </a:cubicBezTo>
                <a:cubicBezTo>
                  <a:pt x="521076" y="1301313"/>
                  <a:pt x="751716" y="1301313"/>
                  <a:pt x="893971" y="1159058"/>
                </a:cubicBezTo>
                <a:cubicBezTo>
                  <a:pt x="965098" y="1087931"/>
                  <a:pt x="1000662" y="994707"/>
                  <a:pt x="1000662" y="901483"/>
                </a:cubicBezTo>
                <a:lnTo>
                  <a:pt x="1536396" y="901483"/>
                </a:lnTo>
                <a:cubicBezTo>
                  <a:pt x="1536396" y="1131813"/>
                  <a:pt x="1448528" y="1362143"/>
                  <a:pt x="1272792" y="1537879"/>
                </a:cubicBezTo>
                <a:cubicBezTo>
                  <a:pt x="921321" y="1889351"/>
                  <a:pt x="351471" y="1889351"/>
                  <a:pt x="0" y="1537879"/>
                </a:cubicBezTo>
                <a:cubicBezTo>
                  <a:pt x="-351472" y="1186408"/>
                  <a:pt x="-351472" y="616559"/>
                  <a:pt x="0" y="265087"/>
                </a:cubicBezTo>
                <a:cubicBezTo>
                  <a:pt x="163214" y="101873"/>
                  <a:pt x="373519" y="14452"/>
                  <a:pt x="587233" y="3987"/>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2400">
              <a:solidFill>
                <a:schemeClr val="accent1"/>
              </a:solidFill>
              <a:latin typeface="+mj-ea"/>
              <a:ea typeface="+mj-ea"/>
            </a:endParaRPr>
          </a:p>
        </p:txBody>
      </p:sp>
      <p:sp>
        <p:nvSpPr>
          <p:cNvPr id="57" name="矩形 17"/>
          <p:cNvSpPr/>
          <p:nvPr/>
        </p:nvSpPr>
        <p:spPr>
          <a:xfrm rot="5400000" flipV="1">
            <a:off x="3927734" y="1959191"/>
            <a:ext cx="1968484" cy="671065"/>
          </a:xfrm>
          <a:custGeom>
            <a:avLst/>
            <a:gdLst/>
            <a:ahLst/>
            <a:cxnLst/>
            <a:rect l="l" t="t" r="r" b="b"/>
            <a:pathLst>
              <a:path w="4515686" h="1537879">
                <a:moveTo>
                  <a:pt x="587233" y="0"/>
                </a:moveTo>
                <a:lnTo>
                  <a:pt x="4515686" y="0"/>
                </a:lnTo>
                <a:lnTo>
                  <a:pt x="4515686" y="538212"/>
                </a:lnTo>
                <a:lnTo>
                  <a:pt x="629735" y="538212"/>
                </a:lnTo>
                <a:cubicBezTo>
                  <a:pt x="538736" y="538934"/>
                  <a:pt x="448251" y="574477"/>
                  <a:pt x="378821" y="643908"/>
                </a:cubicBezTo>
                <a:cubicBezTo>
                  <a:pt x="236566" y="786163"/>
                  <a:pt x="236566" y="1016803"/>
                  <a:pt x="378821" y="1159058"/>
                </a:cubicBezTo>
                <a:cubicBezTo>
                  <a:pt x="521076" y="1301313"/>
                  <a:pt x="751716" y="1301313"/>
                  <a:pt x="893971" y="1159058"/>
                </a:cubicBezTo>
                <a:cubicBezTo>
                  <a:pt x="965098" y="1087931"/>
                  <a:pt x="1000662" y="994707"/>
                  <a:pt x="1000662" y="901483"/>
                </a:cubicBezTo>
                <a:lnTo>
                  <a:pt x="1536396" y="901483"/>
                </a:lnTo>
                <a:cubicBezTo>
                  <a:pt x="1536396" y="1131813"/>
                  <a:pt x="1448528" y="1362143"/>
                  <a:pt x="1272792" y="1537879"/>
                </a:cubicBezTo>
                <a:cubicBezTo>
                  <a:pt x="921321" y="1889351"/>
                  <a:pt x="351471" y="1889351"/>
                  <a:pt x="0" y="1537879"/>
                </a:cubicBezTo>
                <a:cubicBezTo>
                  <a:pt x="-351472" y="1186408"/>
                  <a:pt x="-351472" y="616559"/>
                  <a:pt x="0" y="265087"/>
                </a:cubicBezTo>
                <a:cubicBezTo>
                  <a:pt x="163214" y="101873"/>
                  <a:pt x="373519" y="14452"/>
                  <a:pt x="587233" y="3987"/>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2400">
              <a:solidFill>
                <a:schemeClr val="accent1"/>
              </a:solidFill>
              <a:latin typeface="+mj-ea"/>
              <a:ea typeface="+mj-ea"/>
            </a:endParaRPr>
          </a:p>
        </p:txBody>
      </p:sp>
      <p:sp>
        <p:nvSpPr>
          <p:cNvPr id="58" name="矩形 15"/>
          <p:cNvSpPr/>
          <p:nvPr/>
        </p:nvSpPr>
        <p:spPr>
          <a:xfrm rot="16200000" flipH="1">
            <a:off x="3961062" y="3436638"/>
            <a:ext cx="2715302" cy="1493423"/>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2400">
              <a:solidFill>
                <a:schemeClr val="accent1"/>
              </a:solidFill>
            </a:endParaRPr>
          </a:p>
        </p:txBody>
      </p:sp>
      <p:sp>
        <p:nvSpPr>
          <p:cNvPr id="59" name="矩形 15"/>
          <p:cNvSpPr/>
          <p:nvPr/>
        </p:nvSpPr>
        <p:spPr>
          <a:xfrm rot="5400000">
            <a:off x="2467639" y="3434938"/>
            <a:ext cx="2715302" cy="1493423"/>
          </a:xfrm>
          <a:custGeom>
            <a:avLst/>
            <a:gdLst/>
            <a:ahLst/>
            <a:cxnLst/>
            <a:rect l="l" t="t" r="r" b="b"/>
            <a:pathLst>
              <a:path w="5030643" h="2764467">
                <a:moveTo>
                  <a:pt x="1102190" y="0"/>
                </a:moveTo>
                <a:lnTo>
                  <a:pt x="5030643" y="0"/>
                </a:lnTo>
                <a:lnTo>
                  <a:pt x="5030643" y="540842"/>
                </a:lnTo>
                <a:lnTo>
                  <a:pt x="1115812" y="540842"/>
                </a:lnTo>
                <a:lnTo>
                  <a:pt x="1115812" y="542035"/>
                </a:lnTo>
                <a:cubicBezTo>
                  <a:pt x="849806" y="548315"/>
                  <a:pt x="586010" y="653458"/>
                  <a:pt x="383014" y="856454"/>
                </a:cubicBezTo>
                <a:cubicBezTo>
                  <a:pt x="-38103" y="1277571"/>
                  <a:pt x="-38103" y="1960337"/>
                  <a:pt x="383014" y="2381453"/>
                </a:cubicBezTo>
                <a:cubicBezTo>
                  <a:pt x="804131" y="2802570"/>
                  <a:pt x="1486896" y="2802570"/>
                  <a:pt x="1908013" y="2381453"/>
                </a:cubicBezTo>
                <a:cubicBezTo>
                  <a:pt x="2110512" y="2178954"/>
                  <a:pt x="2215638" y="1915954"/>
                  <a:pt x="2222339" y="1650608"/>
                </a:cubicBezTo>
                <a:lnTo>
                  <a:pt x="2764003" y="1650608"/>
                </a:lnTo>
                <a:cubicBezTo>
                  <a:pt x="2757354" y="2054603"/>
                  <a:pt x="2599295" y="2456199"/>
                  <a:pt x="2291027" y="2764467"/>
                </a:cubicBezTo>
                <a:cubicBezTo>
                  <a:pt x="1658378" y="3397116"/>
                  <a:pt x="632650" y="3397116"/>
                  <a:pt x="0" y="2764467"/>
                </a:cubicBezTo>
                <a:cubicBezTo>
                  <a:pt x="-632649" y="2131818"/>
                  <a:pt x="-632649" y="1106090"/>
                  <a:pt x="0" y="473441"/>
                </a:cubicBezTo>
                <a:cubicBezTo>
                  <a:pt x="305297" y="168145"/>
                  <a:pt x="702131" y="10175"/>
                  <a:pt x="1102190" y="1222"/>
                </a:cubicBezTo>
                <a:close/>
              </a:path>
            </a:pathLst>
          </a:custGeom>
          <a:gradFill flip="none" rotWithShape="1">
            <a:gsLst>
              <a:gs pos="100000">
                <a:schemeClr val="bg1"/>
              </a:gs>
              <a:gs pos="0">
                <a:srgbClr val="E4E4E4"/>
              </a:gs>
            </a:gsLst>
            <a:lin ang="2700000" scaled="1"/>
            <a:tileRect/>
          </a:gradFill>
          <a:ln w="19050">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59" tIns="34280" rIns="68559" bIns="34280" rtlCol="0" anchor="ctr"/>
          <a:lstStyle/>
          <a:p>
            <a:pPr algn="ctr"/>
            <a:endParaRPr lang="zh-CN" altLang="en-US" sz="2400">
              <a:solidFill>
                <a:schemeClr val="accent1"/>
              </a:solidFill>
            </a:endParaRPr>
          </a:p>
        </p:txBody>
      </p:sp>
      <p:sp>
        <p:nvSpPr>
          <p:cNvPr id="61" name="文本框 60"/>
          <p:cNvSpPr txBox="1"/>
          <p:nvPr/>
        </p:nvSpPr>
        <p:spPr>
          <a:xfrm>
            <a:off x="5349949" y="1249333"/>
            <a:ext cx="755309" cy="584775"/>
          </a:xfrm>
          <a:prstGeom prst="rect">
            <a:avLst/>
          </a:prstGeom>
          <a:noFill/>
        </p:spPr>
        <p:txBody>
          <a:bodyPr wrap="square" rtlCol="0">
            <a:spAutoFit/>
          </a:bodyPr>
          <a:lstStyle/>
          <a:p>
            <a:pPr algn="ctr"/>
            <a:r>
              <a:rPr lang="en-US" altLang="zh-CN" sz="3200" dirty="0">
                <a:solidFill>
                  <a:schemeClr val="accent1"/>
                </a:solidFill>
                <a:latin typeface="+mj-ea"/>
                <a:ea typeface="+mj-ea"/>
              </a:rPr>
              <a:t>02</a:t>
            </a:r>
            <a:endParaRPr lang="zh-CN" altLang="en-US" sz="3200" dirty="0">
              <a:solidFill>
                <a:schemeClr val="accent1"/>
              </a:solidFill>
              <a:latin typeface="+mj-ea"/>
              <a:ea typeface="+mj-ea"/>
            </a:endParaRPr>
          </a:p>
        </p:txBody>
      </p:sp>
      <p:sp>
        <p:nvSpPr>
          <p:cNvPr id="64" name="文本框 63"/>
          <p:cNvSpPr txBox="1"/>
          <p:nvPr/>
        </p:nvSpPr>
        <p:spPr>
          <a:xfrm>
            <a:off x="5101486" y="3208285"/>
            <a:ext cx="755309" cy="584775"/>
          </a:xfrm>
          <a:prstGeom prst="rect">
            <a:avLst/>
          </a:prstGeom>
          <a:noFill/>
        </p:spPr>
        <p:txBody>
          <a:bodyPr wrap="square" rtlCol="0">
            <a:spAutoFit/>
          </a:bodyPr>
          <a:lstStyle/>
          <a:p>
            <a:pPr algn="ctr"/>
            <a:r>
              <a:rPr lang="en-US" altLang="zh-CN" sz="3200" dirty="0">
                <a:solidFill>
                  <a:schemeClr val="accent1"/>
                </a:solidFill>
                <a:latin typeface="+mj-ea"/>
                <a:ea typeface="+mj-ea"/>
              </a:rPr>
              <a:t>04</a:t>
            </a:r>
            <a:endParaRPr lang="zh-CN" altLang="en-US" sz="3200" dirty="0">
              <a:solidFill>
                <a:schemeClr val="accent1"/>
              </a:solidFill>
              <a:latin typeface="+mj-ea"/>
              <a:ea typeface="+mj-ea"/>
            </a:endParaRPr>
          </a:p>
        </p:txBody>
      </p:sp>
      <p:sp>
        <p:nvSpPr>
          <p:cNvPr id="67" name="文本框 66"/>
          <p:cNvSpPr txBox="1"/>
          <p:nvPr/>
        </p:nvSpPr>
        <p:spPr>
          <a:xfrm>
            <a:off x="3443920" y="3208285"/>
            <a:ext cx="755309" cy="584775"/>
          </a:xfrm>
          <a:prstGeom prst="rect">
            <a:avLst/>
          </a:prstGeom>
          <a:noFill/>
        </p:spPr>
        <p:txBody>
          <a:bodyPr wrap="square" rtlCol="0">
            <a:spAutoFit/>
          </a:bodyPr>
          <a:lstStyle/>
          <a:p>
            <a:pPr algn="ctr"/>
            <a:r>
              <a:rPr lang="en-US" altLang="zh-CN" sz="3200" dirty="0">
                <a:solidFill>
                  <a:schemeClr val="accent1"/>
                </a:solidFill>
                <a:latin typeface="+mj-ea"/>
                <a:ea typeface="+mj-ea"/>
              </a:rPr>
              <a:t>03</a:t>
            </a:r>
            <a:endParaRPr lang="zh-CN" altLang="en-US" sz="3200" dirty="0">
              <a:solidFill>
                <a:schemeClr val="accent1"/>
              </a:solidFill>
              <a:latin typeface="+mj-ea"/>
              <a:ea typeface="+mj-ea"/>
            </a:endParaRPr>
          </a:p>
        </p:txBody>
      </p:sp>
      <p:grpSp>
        <p:nvGrpSpPr>
          <p:cNvPr id="69" name="组合 68"/>
          <p:cNvGrpSpPr/>
          <p:nvPr/>
        </p:nvGrpSpPr>
        <p:grpSpPr>
          <a:xfrm>
            <a:off x="5795229" y="1389697"/>
            <a:ext cx="2478317" cy="666266"/>
            <a:chOff x="8226385" y="1875441"/>
            <a:chExt cx="3304422" cy="888843"/>
          </a:xfrm>
        </p:grpSpPr>
        <p:grpSp>
          <p:nvGrpSpPr>
            <p:cNvPr id="70" name="组合 69"/>
            <p:cNvGrpSpPr/>
            <p:nvPr/>
          </p:nvGrpSpPr>
          <p:grpSpPr>
            <a:xfrm>
              <a:off x="8377359" y="1875441"/>
              <a:ext cx="324000" cy="324000"/>
              <a:chOff x="10718520" y="905912"/>
              <a:chExt cx="279679" cy="279987"/>
            </a:xfrm>
            <a:solidFill>
              <a:srgbClr val="78458D"/>
            </a:solidFill>
          </p:grpSpPr>
          <p:sp>
            <p:nvSpPr>
              <p:cNvPr id="74" name="Freeform 492"/>
              <p:cNvSpPr/>
              <p:nvPr/>
            </p:nvSpPr>
            <p:spPr bwMode="auto">
              <a:xfrm>
                <a:off x="10996867" y="1185899"/>
                <a:ext cx="1332"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75" name="Freeform 493"/>
              <p:cNvSpPr/>
              <p:nvPr/>
            </p:nvSpPr>
            <p:spPr bwMode="auto">
              <a:xfrm>
                <a:off x="10944926" y="1132568"/>
                <a:ext cx="53272" cy="53331"/>
              </a:xfrm>
              <a:custGeom>
                <a:avLst/>
                <a:gdLst>
                  <a:gd name="T0" fmla="*/ 39 w 40"/>
                  <a:gd name="T1" fmla="*/ 40 h 40"/>
                  <a:gd name="T2" fmla="*/ 40 w 40"/>
                  <a:gd name="T3" fmla="*/ 40 h 40"/>
                  <a:gd name="T4" fmla="*/ 40 w 40"/>
                  <a:gd name="T5" fmla="*/ 0 h 40"/>
                  <a:gd name="T6" fmla="*/ 0 w 40"/>
                  <a:gd name="T7" fmla="*/ 40 h 40"/>
                  <a:gd name="T8" fmla="*/ 39 w 40"/>
                  <a:gd name="T9" fmla="*/ 40 h 40"/>
                </a:gdLst>
                <a:ahLst/>
                <a:cxnLst>
                  <a:cxn ang="0">
                    <a:pos x="T0" y="T1"/>
                  </a:cxn>
                  <a:cxn ang="0">
                    <a:pos x="T2" y="T3"/>
                  </a:cxn>
                  <a:cxn ang="0">
                    <a:pos x="T4" y="T5"/>
                  </a:cxn>
                  <a:cxn ang="0">
                    <a:pos x="T6" y="T7"/>
                  </a:cxn>
                  <a:cxn ang="0">
                    <a:pos x="T8" y="T9"/>
                  </a:cxn>
                </a:cxnLst>
                <a:rect l="0" t="0" r="r" b="b"/>
                <a:pathLst>
                  <a:path w="40" h="40">
                    <a:moveTo>
                      <a:pt x="39" y="40"/>
                    </a:moveTo>
                    <a:lnTo>
                      <a:pt x="40" y="40"/>
                    </a:lnTo>
                    <a:lnTo>
                      <a:pt x="40" y="0"/>
                    </a:lnTo>
                    <a:lnTo>
                      <a:pt x="0" y="40"/>
                    </a:lnTo>
                    <a:lnTo>
                      <a:pt x="39" y="4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76" name="Freeform 494"/>
              <p:cNvSpPr/>
              <p:nvPr/>
            </p:nvSpPr>
            <p:spPr bwMode="auto">
              <a:xfrm>
                <a:off x="10831723" y="1020573"/>
                <a:ext cx="166476" cy="165326"/>
              </a:xfrm>
              <a:custGeom>
                <a:avLst/>
                <a:gdLst>
                  <a:gd name="T0" fmla="*/ 39 w 125"/>
                  <a:gd name="T1" fmla="*/ 124 h 124"/>
                  <a:gd name="T2" fmla="*/ 125 w 125"/>
                  <a:gd name="T3" fmla="*/ 38 h 124"/>
                  <a:gd name="T4" fmla="*/ 125 w 125"/>
                  <a:gd name="T5" fmla="*/ 0 h 124"/>
                  <a:gd name="T6" fmla="*/ 0 w 125"/>
                  <a:gd name="T7" fmla="*/ 124 h 124"/>
                  <a:gd name="T8" fmla="*/ 39 w 125"/>
                  <a:gd name="T9" fmla="*/ 124 h 124"/>
                </a:gdLst>
                <a:ahLst/>
                <a:cxnLst>
                  <a:cxn ang="0">
                    <a:pos x="T0" y="T1"/>
                  </a:cxn>
                  <a:cxn ang="0">
                    <a:pos x="T2" y="T3"/>
                  </a:cxn>
                  <a:cxn ang="0">
                    <a:pos x="T4" y="T5"/>
                  </a:cxn>
                  <a:cxn ang="0">
                    <a:pos x="T6" y="T7"/>
                  </a:cxn>
                  <a:cxn ang="0">
                    <a:pos x="T8" y="T9"/>
                  </a:cxn>
                </a:cxnLst>
                <a:rect l="0" t="0" r="r" b="b"/>
                <a:pathLst>
                  <a:path w="125" h="124">
                    <a:moveTo>
                      <a:pt x="39" y="124"/>
                    </a:moveTo>
                    <a:lnTo>
                      <a:pt x="125" y="38"/>
                    </a:lnTo>
                    <a:lnTo>
                      <a:pt x="125" y="0"/>
                    </a:lnTo>
                    <a:lnTo>
                      <a:pt x="0" y="124"/>
                    </a:lnTo>
                    <a:lnTo>
                      <a:pt x="39" y="124"/>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77" name="Freeform 495"/>
              <p:cNvSpPr/>
              <p:nvPr/>
            </p:nvSpPr>
            <p:spPr bwMode="auto">
              <a:xfrm>
                <a:off x="10718520" y="905912"/>
                <a:ext cx="279678" cy="279987"/>
              </a:xfrm>
              <a:custGeom>
                <a:avLst/>
                <a:gdLst>
                  <a:gd name="T0" fmla="*/ 0 w 210"/>
                  <a:gd name="T1" fmla="*/ 210 h 210"/>
                  <a:gd name="T2" fmla="*/ 39 w 210"/>
                  <a:gd name="T3" fmla="*/ 210 h 210"/>
                  <a:gd name="T4" fmla="*/ 210 w 210"/>
                  <a:gd name="T5" fmla="*/ 39 h 210"/>
                  <a:gd name="T6" fmla="*/ 210 w 210"/>
                  <a:gd name="T7" fmla="*/ 0 h 210"/>
                  <a:gd name="T8" fmla="*/ 0 w 210"/>
                  <a:gd name="T9" fmla="*/ 210 h 210"/>
                </a:gdLst>
                <a:ahLst/>
                <a:cxnLst>
                  <a:cxn ang="0">
                    <a:pos x="T0" y="T1"/>
                  </a:cxn>
                  <a:cxn ang="0">
                    <a:pos x="T2" y="T3"/>
                  </a:cxn>
                  <a:cxn ang="0">
                    <a:pos x="T4" y="T5"/>
                  </a:cxn>
                  <a:cxn ang="0">
                    <a:pos x="T6" y="T7"/>
                  </a:cxn>
                  <a:cxn ang="0">
                    <a:pos x="T8" y="T9"/>
                  </a:cxn>
                </a:cxnLst>
                <a:rect l="0" t="0" r="r" b="b"/>
                <a:pathLst>
                  <a:path w="210" h="210">
                    <a:moveTo>
                      <a:pt x="0" y="210"/>
                    </a:moveTo>
                    <a:lnTo>
                      <a:pt x="39" y="210"/>
                    </a:lnTo>
                    <a:lnTo>
                      <a:pt x="210" y="39"/>
                    </a:lnTo>
                    <a:lnTo>
                      <a:pt x="210" y="0"/>
                    </a:lnTo>
                    <a:lnTo>
                      <a:pt x="0" y="210"/>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grpSp>
        <p:sp>
          <p:nvSpPr>
            <p:cNvPr id="73" name="TextBox 10"/>
            <p:cNvSpPr>
              <a:spLocks noChangeArrowheads="1"/>
            </p:cNvSpPr>
            <p:nvPr/>
          </p:nvSpPr>
          <p:spPr bwMode="auto">
            <a:xfrm>
              <a:off x="8226385" y="2400224"/>
              <a:ext cx="3304422" cy="364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auto">
                <a:lnSpc>
                  <a:spcPct val="130000"/>
                </a:lnSpc>
                <a:spcBef>
                  <a:spcPts val="0"/>
                </a:spcBef>
                <a:spcAft>
                  <a:spcPts val="0"/>
                </a:spcAft>
                <a:defRPr/>
              </a:pPr>
              <a:r>
                <a:rPr lang="zh-CN" altLang="en-US" sz="1000" b="0" kern="0" dirty="0">
                  <a:latin typeface="+mj-ea"/>
                  <a:ea typeface="+mj-ea"/>
                </a:rPr>
                <a:t>方法通用，可以适用于不同的驾驶场景</a:t>
              </a:r>
            </a:p>
          </p:txBody>
        </p:sp>
      </p:grpSp>
      <p:grpSp>
        <p:nvGrpSpPr>
          <p:cNvPr id="78" name="组合 77"/>
          <p:cNvGrpSpPr/>
          <p:nvPr/>
        </p:nvGrpSpPr>
        <p:grpSpPr>
          <a:xfrm>
            <a:off x="6309740" y="3162575"/>
            <a:ext cx="2545686" cy="1005183"/>
            <a:chOff x="8727846" y="3596176"/>
            <a:chExt cx="3394248" cy="1340981"/>
          </a:xfrm>
        </p:grpSpPr>
        <p:sp>
          <p:nvSpPr>
            <p:cNvPr id="82" name="TextBox 10"/>
            <p:cNvSpPr>
              <a:spLocks noChangeArrowheads="1"/>
            </p:cNvSpPr>
            <p:nvPr/>
          </p:nvSpPr>
          <p:spPr bwMode="auto">
            <a:xfrm>
              <a:off x="8727846" y="4306210"/>
              <a:ext cx="3394248" cy="630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auto">
                <a:lnSpc>
                  <a:spcPct val="130000"/>
                </a:lnSpc>
                <a:spcBef>
                  <a:spcPts val="0"/>
                </a:spcBef>
                <a:spcAft>
                  <a:spcPts val="0"/>
                </a:spcAft>
                <a:defRPr/>
              </a:pPr>
              <a:r>
                <a:rPr lang="en-US" altLang="zh-CN" sz="1000" b="0" kern="0" dirty="0">
                  <a:latin typeface="+mj-ea"/>
                  <a:ea typeface="+mj-ea"/>
                </a:rPr>
                <a:t>AlphaGo Zero</a:t>
              </a:r>
              <a:r>
                <a:rPr lang="zh-CN" altLang="en-US" sz="1000" b="0" kern="0" dirty="0">
                  <a:latin typeface="+mj-ea"/>
                  <a:ea typeface="+mj-ea"/>
                </a:rPr>
                <a:t>算法扩展到了一个具有连续状态空间的领域，不能使用自对弈。</a:t>
              </a:r>
            </a:p>
          </p:txBody>
        </p:sp>
        <p:sp>
          <p:nvSpPr>
            <p:cNvPr id="80" name="Freeform 44"/>
            <p:cNvSpPr/>
            <p:nvPr/>
          </p:nvSpPr>
          <p:spPr bwMode="auto">
            <a:xfrm>
              <a:off x="8842484" y="3596176"/>
              <a:ext cx="324000" cy="324000"/>
            </a:xfrm>
            <a:custGeom>
              <a:avLst/>
              <a:gdLst>
                <a:gd name="T0" fmla="*/ 0 w 176"/>
                <a:gd name="T1" fmla="*/ 94 h 177"/>
                <a:gd name="T2" fmla="*/ 83 w 176"/>
                <a:gd name="T3" fmla="*/ 94 h 177"/>
                <a:gd name="T4" fmla="*/ 83 w 176"/>
                <a:gd name="T5" fmla="*/ 177 h 177"/>
                <a:gd name="T6" fmla="*/ 176 w 176"/>
                <a:gd name="T7" fmla="*/ 0 h 177"/>
                <a:gd name="T8" fmla="*/ 0 w 176"/>
                <a:gd name="T9" fmla="*/ 94 h 177"/>
              </a:gdLst>
              <a:ahLst/>
              <a:cxnLst>
                <a:cxn ang="0">
                  <a:pos x="T0" y="T1"/>
                </a:cxn>
                <a:cxn ang="0">
                  <a:pos x="T2" y="T3"/>
                </a:cxn>
                <a:cxn ang="0">
                  <a:pos x="T4" y="T5"/>
                </a:cxn>
                <a:cxn ang="0">
                  <a:pos x="T6" y="T7"/>
                </a:cxn>
                <a:cxn ang="0">
                  <a:pos x="T8" y="T9"/>
                </a:cxn>
              </a:cxnLst>
              <a:rect l="0" t="0" r="r" b="b"/>
              <a:pathLst>
                <a:path w="176" h="177">
                  <a:moveTo>
                    <a:pt x="0" y="94"/>
                  </a:moveTo>
                  <a:lnTo>
                    <a:pt x="83" y="94"/>
                  </a:lnTo>
                  <a:lnTo>
                    <a:pt x="83" y="177"/>
                  </a:lnTo>
                  <a:lnTo>
                    <a:pt x="176" y="0"/>
                  </a:lnTo>
                  <a:lnTo>
                    <a:pt x="0" y="94"/>
                  </a:lnTo>
                  <a:close/>
                </a:path>
              </a:pathLst>
            </a:cu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grpSp>
      <p:grpSp>
        <p:nvGrpSpPr>
          <p:cNvPr id="83" name="组合 82"/>
          <p:cNvGrpSpPr/>
          <p:nvPr/>
        </p:nvGrpSpPr>
        <p:grpSpPr>
          <a:xfrm>
            <a:off x="1212546" y="1409266"/>
            <a:ext cx="2564771" cy="1282005"/>
            <a:chOff x="1408955" y="1740272"/>
            <a:chExt cx="3419694" cy="1710279"/>
          </a:xfrm>
        </p:grpSpPr>
        <p:grpSp>
          <p:nvGrpSpPr>
            <p:cNvPr id="84" name="组合 83"/>
            <p:cNvGrpSpPr/>
            <p:nvPr/>
          </p:nvGrpSpPr>
          <p:grpSpPr>
            <a:xfrm>
              <a:off x="3838254" y="1740272"/>
              <a:ext cx="324000" cy="324000"/>
              <a:chOff x="4550948" y="3164476"/>
              <a:chExt cx="281010" cy="254656"/>
            </a:xfrm>
            <a:solidFill>
              <a:srgbClr val="FFB850"/>
            </a:solidFill>
          </p:grpSpPr>
          <p:sp>
            <p:nvSpPr>
              <p:cNvPr id="88" name="Freeform 635"/>
              <p:cNvSpPr/>
              <p:nvPr/>
            </p:nvSpPr>
            <p:spPr bwMode="auto">
              <a:xfrm>
                <a:off x="4672142" y="3164476"/>
                <a:ext cx="159816" cy="254656"/>
              </a:xfrm>
              <a:custGeom>
                <a:avLst/>
                <a:gdLst>
                  <a:gd name="T0" fmla="*/ 148 w 164"/>
                  <a:gd name="T1" fmla="*/ 0 h 262"/>
                  <a:gd name="T2" fmla="*/ 16 w 164"/>
                  <a:gd name="T3" fmla="*/ 0 h 262"/>
                  <a:gd name="T4" fmla="*/ 0 w 164"/>
                  <a:gd name="T5" fmla="*/ 16 h 262"/>
                  <a:gd name="T6" fmla="*/ 0 w 164"/>
                  <a:gd name="T7" fmla="*/ 40 h 262"/>
                  <a:gd name="T8" fmla="*/ 37 w 164"/>
                  <a:gd name="T9" fmla="*/ 71 h 262"/>
                  <a:gd name="T10" fmla="*/ 37 w 164"/>
                  <a:gd name="T11" fmla="*/ 37 h 262"/>
                  <a:gd name="T12" fmla="*/ 128 w 164"/>
                  <a:gd name="T13" fmla="*/ 37 h 262"/>
                  <a:gd name="T14" fmla="*/ 128 w 164"/>
                  <a:gd name="T15" fmla="*/ 262 h 262"/>
                  <a:gd name="T16" fmla="*/ 164 w 164"/>
                  <a:gd name="T17" fmla="*/ 262 h 262"/>
                  <a:gd name="T18" fmla="*/ 164 w 164"/>
                  <a:gd name="T19" fmla="*/ 16 h 262"/>
                  <a:gd name="T20" fmla="*/ 148 w 164"/>
                  <a:gd name="T21" fmla="*/ 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4" h="262">
                    <a:moveTo>
                      <a:pt x="148" y="0"/>
                    </a:moveTo>
                    <a:cubicBezTo>
                      <a:pt x="16" y="0"/>
                      <a:pt x="16" y="0"/>
                      <a:pt x="16" y="0"/>
                    </a:cubicBezTo>
                    <a:cubicBezTo>
                      <a:pt x="5" y="0"/>
                      <a:pt x="0" y="5"/>
                      <a:pt x="0" y="16"/>
                    </a:cubicBezTo>
                    <a:cubicBezTo>
                      <a:pt x="0" y="40"/>
                      <a:pt x="0" y="40"/>
                      <a:pt x="0" y="40"/>
                    </a:cubicBezTo>
                    <a:cubicBezTo>
                      <a:pt x="37" y="71"/>
                      <a:pt x="37" y="71"/>
                      <a:pt x="37" y="71"/>
                    </a:cubicBezTo>
                    <a:cubicBezTo>
                      <a:pt x="37" y="37"/>
                      <a:pt x="37" y="37"/>
                      <a:pt x="37" y="37"/>
                    </a:cubicBezTo>
                    <a:cubicBezTo>
                      <a:pt x="128" y="37"/>
                      <a:pt x="128" y="37"/>
                      <a:pt x="128" y="37"/>
                    </a:cubicBezTo>
                    <a:cubicBezTo>
                      <a:pt x="128" y="262"/>
                      <a:pt x="128" y="262"/>
                      <a:pt x="128" y="262"/>
                    </a:cubicBezTo>
                    <a:cubicBezTo>
                      <a:pt x="164" y="262"/>
                      <a:pt x="164" y="262"/>
                      <a:pt x="164" y="262"/>
                    </a:cubicBezTo>
                    <a:cubicBezTo>
                      <a:pt x="164" y="16"/>
                      <a:pt x="164" y="16"/>
                      <a:pt x="164" y="16"/>
                    </a:cubicBezTo>
                    <a:cubicBezTo>
                      <a:pt x="164" y="5"/>
                      <a:pt x="159" y="0"/>
                      <a:pt x="148" y="0"/>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89" name="Freeform 636"/>
              <p:cNvSpPr/>
              <p:nvPr/>
            </p:nvSpPr>
            <p:spPr bwMode="auto">
              <a:xfrm>
                <a:off x="4672142" y="3363133"/>
                <a:ext cx="35959" cy="55997"/>
              </a:xfrm>
              <a:custGeom>
                <a:avLst/>
                <a:gdLst>
                  <a:gd name="T0" fmla="*/ 0 w 27"/>
                  <a:gd name="T1" fmla="*/ 42 h 42"/>
                  <a:gd name="T2" fmla="*/ 27 w 27"/>
                  <a:gd name="T3" fmla="*/ 42 h 42"/>
                  <a:gd name="T4" fmla="*/ 27 w 27"/>
                  <a:gd name="T5" fmla="*/ 0 h 42"/>
                  <a:gd name="T6" fmla="*/ 0 w 27"/>
                  <a:gd name="T7" fmla="*/ 23 h 42"/>
                  <a:gd name="T8" fmla="*/ 0 w 27"/>
                  <a:gd name="T9" fmla="*/ 42 h 42"/>
                </a:gdLst>
                <a:ahLst/>
                <a:cxnLst>
                  <a:cxn ang="0">
                    <a:pos x="T0" y="T1"/>
                  </a:cxn>
                  <a:cxn ang="0">
                    <a:pos x="T2" y="T3"/>
                  </a:cxn>
                  <a:cxn ang="0">
                    <a:pos x="T4" y="T5"/>
                  </a:cxn>
                  <a:cxn ang="0">
                    <a:pos x="T6" y="T7"/>
                  </a:cxn>
                  <a:cxn ang="0">
                    <a:pos x="T8" y="T9"/>
                  </a:cxn>
                </a:cxnLst>
                <a:rect l="0" t="0" r="r" b="b"/>
                <a:pathLst>
                  <a:path w="27" h="42">
                    <a:moveTo>
                      <a:pt x="0" y="42"/>
                    </a:moveTo>
                    <a:lnTo>
                      <a:pt x="27" y="42"/>
                    </a:lnTo>
                    <a:lnTo>
                      <a:pt x="27" y="0"/>
                    </a:lnTo>
                    <a:lnTo>
                      <a:pt x="0" y="23"/>
                    </a:lnTo>
                    <a:lnTo>
                      <a:pt x="0" y="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sp>
            <p:nvSpPr>
              <p:cNvPr id="90" name="Freeform 637"/>
              <p:cNvSpPr/>
              <p:nvPr/>
            </p:nvSpPr>
            <p:spPr bwMode="auto">
              <a:xfrm>
                <a:off x="4550948" y="3215140"/>
                <a:ext cx="195775" cy="166660"/>
              </a:xfrm>
              <a:custGeom>
                <a:avLst/>
                <a:gdLst>
                  <a:gd name="T0" fmla="*/ 108 w 201"/>
                  <a:gd name="T1" fmla="*/ 3 h 171"/>
                  <a:gd name="T2" fmla="*/ 102 w 201"/>
                  <a:gd name="T3" fmla="*/ 0 h 171"/>
                  <a:gd name="T4" fmla="*/ 97 w 201"/>
                  <a:gd name="T5" fmla="*/ 8 h 171"/>
                  <a:gd name="T6" fmla="*/ 97 w 201"/>
                  <a:gd name="T7" fmla="*/ 47 h 171"/>
                  <a:gd name="T8" fmla="*/ 97 w 201"/>
                  <a:gd name="T9" fmla="*/ 62 h 171"/>
                  <a:gd name="T10" fmla="*/ 15 w 201"/>
                  <a:gd name="T11" fmla="*/ 62 h 171"/>
                  <a:gd name="T12" fmla="*/ 0 w 201"/>
                  <a:gd name="T13" fmla="*/ 77 h 171"/>
                  <a:gd name="T14" fmla="*/ 0 w 201"/>
                  <a:gd name="T15" fmla="*/ 94 h 171"/>
                  <a:gd name="T16" fmla="*/ 15 w 201"/>
                  <a:gd name="T17" fmla="*/ 109 h 171"/>
                  <a:gd name="T18" fmla="*/ 97 w 201"/>
                  <a:gd name="T19" fmla="*/ 109 h 171"/>
                  <a:gd name="T20" fmla="*/ 97 w 201"/>
                  <a:gd name="T21" fmla="*/ 124 h 171"/>
                  <a:gd name="T22" fmla="*/ 97 w 201"/>
                  <a:gd name="T23" fmla="*/ 163 h 171"/>
                  <a:gd name="T24" fmla="*/ 102 w 201"/>
                  <a:gd name="T25" fmla="*/ 171 h 171"/>
                  <a:gd name="T26" fmla="*/ 108 w 201"/>
                  <a:gd name="T27" fmla="*/ 168 h 171"/>
                  <a:gd name="T28" fmla="*/ 195 w 201"/>
                  <a:gd name="T29" fmla="*/ 95 h 171"/>
                  <a:gd name="T30" fmla="*/ 195 w 201"/>
                  <a:gd name="T31" fmla="*/ 76 h 171"/>
                  <a:gd name="T32" fmla="*/ 108 w 201"/>
                  <a:gd name="T33" fmla="*/ 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1" h="171">
                    <a:moveTo>
                      <a:pt x="108" y="3"/>
                    </a:moveTo>
                    <a:cubicBezTo>
                      <a:pt x="106" y="1"/>
                      <a:pt x="104" y="0"/>
                      <a:pt x="102" y="0"/>
                    </a:cubicBezTo>
                    <a:cubicBezTo>
                      <a:pt x="99" y="0"/>
                      <a:pt x="97" y="3"/>
                      <a:pt x="97" y="8"/>
                    </a:cubicBezTo>
                    <a:cubicBezTo>
                      <a:pt x="97" y="47"/>
                      <a:pt x="97" y="47"/>
                      <a:pt x="97" y="47"/>
                    </a:cubicBezTo>
                    <a:cubicBezTo>
                      <a:pt x="97" y="51"/>
                      <a:pt x="97" y="56"/>
                      <a:pt x="97" y="62"/>
                    </a:cubicBezTo>
                    <a:cubicBezTo>
                      <a:pt x="15" y="62"/>
                      <a:pt x="15" y="62"/>
                      <a:pt x="15" y="62"/>
                    </a:cubicBezTo>
                    <a:cubicBezTo>
                      <a:pt x="7" y="62"/>
                      <a:pt x="0" y="69"/>
                      <a:pt x="0" y="77"/>
                    </a:cubicBezTo>
                    <a:cubicBezTo>
                      <a:pt x="0" y="94"/>
                      <a:pt x="0" y="94"/>
                      <a:pt x="0" y="94"/>
                    </a:cubicBezTo>
                    <a:cubicBezTo>
                      <a:pt x="0" y="102"/>
                      <a:pt x="7" y="109"/>
                      <a:pt x="15" y="109"/>
                    </a:cubicBezTo>
                    <a:cubicBezTo>
                      <a:pt x="97" y="109"/>
                      <a:pt x="97" y="109"/>
                      <a:pt x="97" y="109"/>
                    </a:cubicBezTo>
                    <a:cubicBezTo>
                      <a:pt x="97" y="115"/>
                      <a:pt x="97" y="120"/>
                      <a:pt x="97" y="124"/>
                    </a:cubicBezTo>
                    <a:cubicBezTo>
                      <a:pt x="97" y="163"/>
                      <a:pt x="97" y="163"/>
                      <a:pt x="97" y="163"/>
                    </a:cubicBezTo>
                    <a:cubicBezTo>
                      <a:pt x="97" y="168"/>
                      <a:pt x="99" y="171"/>
                      <a:pt x="102" y="171"/>
                    </a:cubicBezTo>
                    <a:cubicBezTo>
                      <a:pt x="104" y="171"/>
                      <a:pt x="106" y="170"/>
                      <a:pt x="108" y="168"/>
                    </a:cubicBezTo>
                    <a:cubicBezTo>
                      <a:pt x="195" y="95"/>
                      <a:pt x="195" y="95"/>
                      <a:pt x="195" y="95"/>
                    </a:cubicBezTo>
                    <a:cubicBezTo>
                      <a:pt x="201" y="90"/>
                      <a:pt x="201" y="81"/>
                      <a:pt x="195" y="76"/>
                    </a:cubicBezTo>
                    <a:lnTo>
                      <a:pt x="108" y="3"/>
                    </a:ln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68526" tIns="34263" rIns="68526" bIns="34263" numCol="1" anchor="t" anchorCtr="0" compatLnSpc="1"/>
              <a:lstStyle/>
              <a:p>
                <a:endParaRPr lang="zh-CN" altLang="en-US">
                  <a:latin typeface="+mj-ea"/>
                  <a:ea typeface="+mj-ea"/>
                </a:endParaRPr>
              </a:p>
            </p:txBody>
          </p:sp>
        </p:grpSp>
        <p:sp>
          <p:nvSpPr>
            <p:cNvPr id="87" name="TextBox 10"/>
            <p:cNvSpPr>
              <a:spLocks noChangeArrowheads="1"/>
            </p:cNvSpPr>
            <p:nvPr/>
          </p:nvSpPr>
          <p:spPr bwMode="auto">
            <a:xfrm>
              <a:off x="1408955" y="2233738"/>
              <a:ext cx="3419694" cy="121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auto">
                <a:lnSpc>
                  <a:spcPct val="130000"/>
                </a:lnSpc>
                <a:spcBef>
                  <a:spcPts val="0"/>
                </a:spcBef>
                <a:spcAft>
                  <a:spcPts val="0"/>
                </a:spcAft>
                <a:defRPr/>
              </a:pPr>
              <a:r>
                <a:rPr lang="zh-CN" altLang="en-US" sz="1050" b="0" kern="0" dirty="0">
                  <a:latin typeface="+mj-ea"/>
                  <a:ea typeface="+mj-ea"/>
                </a:rPr>
                <a:t>在线使用时，计划可以被任何一个合理的决定打断，即使只有一次迭代也会返回所学到的动作，更多的计算时间改善了结果。</a:t>
              </a:r>
            </a:p>
          </p:txBody>
        </p:sp>
      </p:grpSp>
      <p:grpSp>
        <p:nvGrpSpPr>
          <p:cNvPr id="91" name="组合 90"/>
          <p:cNvGrpSpPr/>
          <p:nvPr/>
        </p:nvGrpSpPr>
        <p:grpSpPr>
          <a:xfrm>
            <a:off x="624048" y="3165551"/>
            <a:ext cx="2454530" cy="1002208"/>
            <a:chOff x="743454" y="3445846"/>
            <a:chExt cx="3272706" cy="1337009"/>
          </a:xfrm>
        </p:grpSpPr>
        <p:grpSp>
          <p:nvGrpSpPr>
            <p:cNvPr id="92" name="组合 91"/>
            <p:cNvGrpSpPr/>
            <p:nvPr/>
          </p:nvGrpSpPr>
          <p:grpSpPr>
            <a:xfrm>
              <a:off x="3221361" y="3445846"/>
              <a:ext cx="324000" cy="324000"/>
              <a:chOff x="1791656" y="5719615"/>
              <a:chExt cx="255400" cy="311759"/>
            </a:xfrm>
            <a:solidFill>
              <a:srgbClr val="17B6C6"/>
            </a:solidFill>
          </p:grpSpPr>
          <p:sp>
            <p:nvSpPr>
              <p:cNvPr id="96" name="Freeform 665"/>
              <p:cNvSpPr/>
              <p:nvPr/>
            </p:nvSpPr>
            <p:spPr bwMode="auto">
              <a:xfrm>
                <a:off x="1791656" y="5719615"/>
                <a:ext cx="255400" cy="220152"/>
              </a:xfrm>
              <a:custGeom>
                <a:avLst/>
                <a:gdLst>
                  <a:gd name="T0" fmla="*/ 179 w 193"/>
                  <a:gd name="T1" fmla="*/ 54 h 149"/>
                  <a:gd name="T2" fmla="*/ 193 w 193"/>
                  <a:gd name="T3" fmla="*/ 0 h 149"/>
                  <a:gd name="T4" fmla="*/ 138 w 193"/>
                  <a:gd name="T5" fmla="*/ 13 h 149"/>
                  <a:gd name="T6" fmla="*/ 152 w 193"/>
                  <a:gd name="T7" fmla="*/ 27 h 149"/>
                  <a:gd name="T8" fmla="*/ 99 w 193"/>
                  <a:gd name="T9" fmla="*/ 79 h 149"/>
                  <a:gd name="T10" fmla="*/ 77 w 193"/>
                  <a:gd name="T11" fmla="*/ 57 h 149"/>
                  <a:gd name="T12" fmla="*/ 0 w 193"/>
                  <a:gd name="T13" fmla="*/ 134 h 149"/>
                  <a:gd name="T14" fmla="*/ 15 w 193"/>
                  <a:gd name="T15" fmla="*/ 149 h 149"/>
                  <a:gd name="T16" fmla="*/ 15 w 193"/>
                  <a:gd name="T17" fmla="*/ 149 h 149"/>
                  <a:gd name="T18" fmla="*/ 77 w 193"/>
                  <a:gd name="T19" fmla="*/ 87 h 149"/>
                  <a:gd name="T20" fmla="*/ 99 w 193"/>
                  <a:gd name="T21" fmla="*/ 108 h 149"/>
                  <a:gd name="T22" fmla="*/ 167 w 193"/>
                  <a:gd name="T23" fmla="*/ 41 h 149"/>
                  <a:gd name="T24" fmla="*/ 179 w 193"/>
                  <a:gd name="T25" fmla="*/ 5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3" h="149">
                    <a:moveTo>
                      <a:pt x="179" y="54"/>
                    </a:moveTo>
                    <a:lnTo>
                      <a:pt x="193" y="0"/>
                    </a:lnTo>
                    <a:lnTo>
                      <a:pt x="138" y="13"/>
                    </a:lnTo>
                    <a:lnTo>
                      <a:pt x="152" y="27"/>
                    </a:lnTo>
                    <a:lnTo>
                      <a:pt x="99" y="79"/>
                    </a:lnTo>
                    <a:lnTo>
                      <a:pt x="77" y="57"/>
                    </a:lnTo>
                    <a:lnTo>
                      <a:pt x="0" y="134"/>
                    </a:lnTo>
                    <a:lnTo>
                      <a:pt x="15" y="149"/>
                    </a:lnTo>
                    <a:lnTo>
                      <a:pt x="15" y="149"/>
                    </a:lnTo>
                    <a:lnTo>
                      <a:pt x="77" y="87"/>
                    </a:lnTo>
                    <a:lnTo>
                      <a:pt x="99" y="108"/>
                    </a:lnTo>
                    <a:lnTo>
                      <a:pt x="167" y="41"/>
                    </a:lnTo>
                    <a:lnTo>
                      <a:pt x="179" y="54"/>
                    </a:lnTo>
                    <a:close/>
                  </a:path>
                </a:pathLst>
              </a:cu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sp>
            <p:nvSpPr>
              <p:cNvPr id="97" name="Rectangle 666"/>
              <p:cNvSpPr>
                <a:spLocks noChangeArrowheads="1"/>
              </p:cNvSpPr>
              <p:nvPr/>
            </p:nvSpPr>
            <p:spPr bwMode="auto">
              <a:xfrm>
                <a:off x="1814153" y="5956020"/>
                <a:ext cx="37053" cy="75354"/>
              </a:xfrm>
              <a:prstGeom prst="rect">
                <a:avLst/>
              </a:pr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sp>
            <p:nvSpPr>
              <p:cNvPr id="98" name="Rectangle 667"/>
              <p:cNvSpPr>
                <a:spLocks noChangeArrowheads="1"/>
              </p:cNvSpPr>
              <p:nvPr/>
            </p:nvSpPr>
            <p:spPr bwMode="auto">
              <a:xfrm>
                <a:off x="1875025" y="5919081"/>
                <a:ext cx="37053" cy="112292"/>
              </a:xfrm>
              <a:prstGeom prst="rect">
                <a:avLst/>
              </a:pr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sp>
            <p:nvSpPr>
              <p:cNvPr id="99" name="Rectangle 668"/>
              <p:cNvSpPr>
                <a:spLocks noChangeArrowheads="1"/>
              </p:cNvSpPr>
              <p:nvPr/>
            </p:nvSpPr>
            <p:spPr bwMode="auto">
              <a:xfrm>
                <a:off x="1937220" y="5882143"/>
                <a:ext cx="37053" cy="149231"/>
              </a:xfrm>
              <a:prstGeom prst="rect">
                <a:avLst/>
              </a:pr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sp>
            <p:nvSpPr>
              <p:cNvPr id="100" name="Rectangle 669"/>
              <p:cNvSpPr>
                <a:spLocks noChangeArrowheads="1"/>
              </p:cNvSpPr>
              <p:nvPr/>
            </p:nvSpPr>
            <p:spPr bwMode="auto">
              <a:xfrm>
                <a:off x="1998093" y="5845204"/>
                <a:ext cx="37053" cy="186169"/>
              </a:xfrm>
              <a:prstGeom prst="rect">
                <a:avLst/>
              </a:prstGeom>
              <a:solidFill>
                <a:srgbClr val="C00000"/>
              </a:solidFill>
              <a:ln>
                <a:noFill/>
              </a:ln>
            </p:spPr>
            <p:txBody>
              <a:bodyPr vert="horz" wrap="square" lIns="68526" tIns="34263" rIns="68526" bIns="34263" numCol="1" anchor="t" anchorCtr="0" compatLnSpc="1"/>
              <a:lstStyle/>
              <a:p>
                <a:endParaRPr lang="zh-CN" altLang="en-US">
                  <a:latin typeface="+mj-ea"/>
                  <a:ea typeface="+mj-ea"/>
                </a:endParaRPr>
              </a:p>
            </p:txBody>
          </p:sp>
        </p:grpSp>
        <p:sp>
          <p:nvSpPr>
            <p:cNvPr id="95" name="TextBox 10"/>
            <p:cNvSpPr>
              <a:spLocks noChangeArrowheads="1"/>
            </p:cNvSpPr>
            <p:nvPr/>
          </p:nvSpPr>
          <p:spPr bwMode="auto">
            <a:xfrm>
              <a:off x="743454" y="4151909"/>
              <a:ext cx="3272706" cy="6309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913765" fontAlgn="auto">
                <a:lnSpc>
                  <a:spcPct val="130000"/>
                </a:lnSpc>
                <a:spcBef>
                  <a:spcPts val="0"/>
                </a:spcBef>
                <a:spcAft>
                  <a:spcPts val="0"/>
                </a:spcAft>
                <a:defRPr/>
              </a:pPr>
              <a:r>
                <a:rPr lang="zh-CN" altLang="en-US" sz="1000" b="0" kern="0" dirty="0">
                  <a:latin typeface="+mj-ea"/>
                  <a:ea typeface="+mj-ea"/>
                </a:rPr>
                <a:t>在预测时考虑了其他车辆的行驶意图，算法是在连续状态空间运行的。</a:t>
              </a:r>
            </a:p>
          </p:txBody>
        </p:sp>
      </p:grpSp>
      <p:sp>
        <p:nvSpPr>
          <p:cNvPr id="102" name="文本框 101"/>
          <p:cNvSpPr txBox="1"/>
          <p:nvPr/>
        </p:nvSpPr>
        <p:spPr>
          <a:xfrm>
            <a:off x="3199884" y="1201327"/>
            <a:ext cx="755309" cy="584775"/>
          </a:xfrm>
          <a:prstGeom prst="rect">
            <a:avLst/>
          </a:prstGeom>
          <a:noFill/>
        </p:spPr>
        <p:txBody>
          <a:bodyPr wrap="square" rtlCol="0">
            <a:spAutoFit/>
          </a:bodyPr>
          <a:lstStyle/>
          <a:p>
            <a:pPr algn="ctr"/>
            <a:r>
              <a:rPr lang="en-US" altLang="zh-CN" sz="3200" dirty="0">
                <a:solidFill>
                  <a:schemeClr val="accent1"/>
                </a:solidFill>
                <a:latin typeface="+mj-ea"/>
                <a:ea typeface="+mj-ea"/>
              </a:rPr>
              <a:t>01</a:t>
            </a:r>
            <a:endParaRPr lang="zh-CN" altLang="en-US" sz="3200" dirty="0">
              <a:solidFill>
                <a:schemeClr val="accent1"/>
              </a:solidFill>
              <a:latin typeface="+mj-ea"/>
              <a:ea typeface="+mj-ea"/>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p:cNvPicPr>
            <a:picLocks noChangeAspect="1"/>
          </p:cNvPicPr>
          <p:nvPr/>
        </p:nvPicPr>
        <p:blipFill>
          <a:blip r:embed="rId4"/>
          <a:stretch>
            <a:fillRect/>
          </a:stretch>
        </p:blipFill>
        <p:spPr>
          <a:xfrm>
            <a:off x="1215099" y="1446675"/>
            <a:ext cx="6713802" cy="2080440"/>
          </a:xfrm>
          <a:prstGeom prst="rect">
            <a:avLst/>
          </a:prstGeom>
        </p:spPr>
      </p:pic>
      <p:sp>
        <p:nvSpPr>
          <p:cNvPr id="2" name="文本框 1"/>
          <p:cNvSpPr txBox="1"/>
          <p:nvPr/>
        </p:nvSpPr>
        <p:spPr>
          <a:xfrm>
            <a:off x="1939324" y="3786831"/>
            <a:ext cx="5265351" cy="369332"/>
          </a:xfrm>
          <a:prstGeom prst="rect">
            <a:avLst/>
          </a:prstGeom>
          <a:noFill/>
        </p:spPr>
        <p:txBody>
          <a:bodyPr wrap="square" rtlCol="0">
            <a:spAutoFit/>
          </a:bodyPr>
          <a:lstStyle/>
          <a:p>
            <a:r>
              <a:rPr lang="en-US" altLang="zh-CN" dirty="0"/>
              <a:t>a</a:t>
            </a:r>
            <a:r>
              <a:rPr lang="zh-CN" altLang="en-US" dirty="0"/>
              <a:t>图为公路连续驾驶案例，</a:t>
            </a:r>
            <a:r>
              <a:rPr lang="en-US" altLang="zh-CN" dirty="0"/>
              <a:t>b</a:t>
            </a:r>
            <a:r>
              <a:rPr lang="zh-CN" altLang="en-US" dirty="0"/>
              <a:t>图为高速公路出口案例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4" name="图片 3"/>
          <p:cNvPicPr>
            <a:picLocks noChangeAspect="1"/>
          </p:cNvPicPr>
          <p:nvPr/>
        </p:nvPicPr>
        <p:blipFill>
          <a:blip r:embed="rId4"/>
          <a:stretch>
            <a:fillRect/>
          </a:stretch>
        </p:blipFill>
        <p:spPr>
          <a:xfrm>
            <a:off x="1184616" y="1447702"/>
            <a:ext cx="6774767" cy="2248095"/>
          </a:xfrm>
          <a:prstGeom prst="rect">
            <a:avLst/>
          </a:prstGeom>
        </p:spPr>
      </p:pic>
      <p:sp>
        <p:nvSpPr>
          <p:cNvPr id="2" name="文本框 1"/>
          <p:cNvSpPr txBox="1"/>
          <p:nvPr/>
        </p:nvSpPr>
        <p:spPr>
          <a:xfrm>
            <a:off x="3896955" y="3921840"/>
            <a:ext cx="1605700" cy="369332"/>
          </a:xfrm>
          <a:prstGeom prst="rect">
            <a:avLst/>
          </a:prstGeom>
          <a:noFill/>
        </p:spPr>
        <p:txBody>
          <a:bodyPr wrap="square" rtlCol="0">
            <a:spAutoFit/>
          </a:bodyPr>
          <a:lstStyle/>
          <a:p>
            <a:r>
              <a:rPr lang="zh-CN" altLang="en-US" dirty="0"/>
              <a:t>神经网络架构</a:t>
            </a:r>
            <a:endParaRPr lang="en-US" altLang="zh-CN"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921" y="2931774"/>
            <a:ext cx="3655066" cy="1800120"/>
          </a:xfrm>
          <a:prstGeom prst="rect">
            <a:avLst/>
          </a:prstGeom>
        </p:spPr>
      </p:pic>
      <p:pic>
        <p:nvPicPr>
          <p:cNvPr id="8" name="图片 7"/>
          <p:cNvPicPr>
            <a:picLocks noChangeAspect="1"/>
          </p:cNvPicPr>
          <p:nvPr/>
        </p:nvPicPr>
        <p:blipFill>
          <a:blip r:embed="rId5"/>
          <a:stretch>
            <a:fillRect/>
          </a:stretch>
        </p:blipFill>
        <p:spPr>
          <a:xfrm>
            <a:off x="431724" y="1041648"/>
            <a:ext cx="3330229" cy="1417443"/>
          </a:xfrm>
          <a:prstGeom prst="rect">
            <a:avLst/>
          </a:prstGeom>
        </p:spPr>
      </p:pic>
      <p:sp>
        <p:nvSpPr>
          <p:cNvPr id="9" name="文本框 8"/>
          <p:cNvSpPr txBox="1"/>
          <p:nvPr/>
        </p:nvSpPr>
        <p:spPr>
          <a:xfrm>
            <a:off x="4076967" y="951642"/>
            <a:ext cx="4635309" cy="1384995"/>
          </a:xfrm>
          <a:prstGeom prst="rect">
            <a:avLst/>
          </a:prstGeom>
          <a:noFill/>
        </p:spPr>
        <p:txBody>
          <a:bodyPr wrap="square" rtlCol="0">
            <a:spAutoFit/>
          </a:bodyPr>
          <a:lstStyle/>
          <a:p>
            <a:r>
              <a:rPr lang="zh-CN" altLang="en-US" sz="1400" dirty="0">
                <a:latin typeface="+mn-ea"/>
                <a:ea typeface="+mn-ea"/>
              </a:rPr>
              <a:t>该图显示了在训练过程中每一步所获得的训练值。其中，每一步的最大可能奖励为</a:t>
            </a:r>
            <a:r>
              <a:rPr lang="en-US" altLang="zh-CN" sz="1400" dirty="0">
                <a:latin typeface="+mn-ea"/>
                <a:ea typeface="+mn-ea"/>
              </a:rPr>
              <a:t>1</a:t>
            </a:r>
            <a:r>
              <a:rPr lang="zh-CN" altLang="en-US" sz="1400" dirty="0">
                <a:latin typeface="+mn-ea"/>
                <a:ea typeface="+mn-ea"/>
              </a:rPr>
              <a:t>，当智能体偏离预期速度或改变车道时，回报会减少。在案例中，经过了</a:t>
            </a:r>
            <a:r>
              <a:rPr lang="en-US" altLang="zh-CN" sz="1400" dirty="0">
                <a:latin typeface="+mn-ea"/>
                <a:ea typeface="+mn-ea"/>
              </a:rPr>
              <a:t>20000</a:t>
            </a:r>
            <a:r>
              <a:rPr lang="zh-CN" altLang="en-US" sz="1400" dirty="0">
                <a:latin typeface="+mn-ea"/>
                <a:ea typeface="+mn-ea"/>
              </a:rPr>
              <a:t>步的训练，智能体的表现明显提高了。随着训练的增加，获得的平均奖励会略有增加，在大约</a:t>
            </a:r>
            <a:r>
              <a:rPr lang="en-US" altLang="zh-CN" sz="1400" dirty="0">
                <a:latin typeface="+mn-ea"/>
                <a:ea typeface="+mn-ea"/>
              </a:rPr>
              <a:t>10</a:t>
            </a:r>
            <a:r>
              <a:rPr lang="zh-CN" altLang="en-US" sz="1400" dirty="0">
                <a:latin typeface="+mn-ea"/>
                <a:ea typeface="+mn-ea"/>
              </a:rPr>
              <a:t>万步左右，表现会稳定下来。</a:t>
            </a:r>
          </a:p>
        </p:txBody>
      </p:sp>
      <p:sp>
        <p:nvSpPr>
          <p:cNvPr id="10" name="文本框 9"/>
          <p:cNvSpPr txBox="1"/>
          <p:nvPr/>
        </p:nvSpPr>
        <p:spPr>
          <a:xfrm>
            <a:off x="4076967" y="2914426"/>
            <a:ext cx="4472652" cy="1384995"/>
          </a:xfrm>
          <a:prstGeom prst="rect">
            <a:avLst/>
          </a:prstGeom>
          <a:noFill/>
        </p:spPr>
        <p:txBody>
          <a:bodyPr wrap="square" rtlCol="0">
            <a:spAutoFit/>
          </a:bodyPr>
          <a:lstStyle/>
          <a:p>
            <a:r>
              <a:rPr lang="zh-CN" altLang="en-US" sz="1400" dirty="0">
                <a:latin typeface="+mn-ea"/>
                <a:ea typeface="+mn-ea"/>
              </a:rPr>
              <a:t>该图显示了应用</a:t>
            </a:r>
            <a:r>
              <a:rPr lang="en-US" altLang="zh-CN" sz="1400" dirty="0">
                <a:latin typeface="+mn-ea"/>
                <a:ea typeface="+mn-ea"/>
              </a:rPr>
              <a:t>IDM</a:t>
            </a:r>
            <a:r>
              <a:rPr lang="zh-CN" altLang="en-US" sz="1400" dirty="0">
                <a:latin typeface="+mn-ea"/>
                <a:ea typeface="+mn-ea"/>
              </a:rPr>
              <a:t>时的平均速度，整个过程</a:t>
            </a:r>
            <a:r>
              <a:rPr lang="en-US" altLang="zh-CN" sz="1400" dirty="0">
                <a:latin typeface="+mn-ea"/>
                <a:ea typeface="+mn-ea"/>
              </a:rPr>
              <a:t>IDM</a:t>
            </a:r>
            <a:r>
              <a:rPr lang="zh-CN" altLang="en-US" sz="1400" dirty="0">
                <a:latin typeface="+mn-ea"/>
                <a:ea typeface="+mn-ea"/>
              </a:rPr>
              <a:t>始终保持在其原始车道上，因此可以认为是最低性能。此外还有道路空无一人时的理想平均速度。从图中可以看出，标准</a:t>
            </a:r>
            <a:r>
              <a:rPr lang="en-US" altLang="zh-CN" sz="1400" dirty="0">
                <a:latin typeface="+mn-ea"/>
                <a:ea typeface="+mn-ea"/>
              </a:rPr>
              <a:t>MCTS</a:t>
            </a:r>
            <a:r>
              <a:rPr lang="zh-CN" altLang="en-US" sz="1400" dirty="0">
                <a:latin typeface="+mn-ea"/>
                <a:ea typeface="+mn-ea"/>
              </a:rPr>
              <a:t>模型的表现优于</a:t>
            </a:r>
            <a:r>
              <a:rPr lang="en-US" altLang="zh-CN" sz="1400" dirty="0">
                <a:latin typeface="+mn-ea"/>
                <a:ea typeface="+mn-ea"/>
              </a:rPr>
              <a:t>IDM/MOBIL</a:t>
            </a:r>
            <a:r>
              <a:rPr lang="zh-CN" altLang="en-US" sz="1400" dirty="0">
                <a:latin typeface="+mn-ea"/>
                <a:ea typeface="+mn-ea"/>
              </a:rPr>
              <a:t>模型，而</a:t>
            </a:r>
            <a:r>
              <a:rPr lang="en-US" altLang="zh-CN" sz="1400" dirty="0">
                <a:latin typeface="+mn-ea"/>
                <a:ea typeface="+mn-ea"/>
              </a:rPr>
              <a:t>MCTS/NN</a:t>
            </a:r>
            <a:r>
              <a:rPr lang="zh-CN" altLang="en-US" sz="1400" dirty="0">
                <a:latin typeface="+mn-ea"/>
                <a:ea typeface="+mn-ea"/>
              </a:rPr>
              <a:t>模型很快与</a:t>
            </a:r>
            <a:r>
              <a:rPr lang="en-US" altLang="zh-CN" sz="1400" dirty="0">
                <a:latin typeface="+mn-ea"/>
                <a:ea typeface="+mn-ea"/>
              </a:rPr>
              <a:t>MCTS</a:t>
            </a:r>
            <a:r>
              <a:rPr lang="zh-CN" altLang="en-US" sz="1400" dirty="0">
                <a:latin typeface="+mn-ea"/>
                <a:ea typeface="+mn-ea"/>
              </a:rPr>
              <a:t>模型的表现相匹配，并在大约</a:t>
            </a:r>
            <a:r>
              <a:rPr lang="en-US" altLang="zh-CN" sz="1400" dirty="0">
                <a:latin typeface="+mn-ea"/>
                <a:ea typeface="+mn-ea"/>
              </a:rPr>
              <a:t>6</a:t>
            </a:r>
            <a:r>
              <a:rPr lang="zh-CN" altLang="en-US" sz="1400" dirty="0">
                <a:latin typeface="+mn-ea"/>
                <a:ea typeface="+mn-ea"/>
              </a:rPr>
              <a:t>万步的训练后超过了</a:t>
            </a:r>
            <a:r>
              <a:rPr lang="en-US" altLang="zh-CN" sz="1400" dirty="0">
                <a:latin typeface="+mn-ea"/>
                <a:ea typeface="+mn-ea"/>
              </a:rPr>
              <a:t>MCTS</a:t>
            </a:r>
            <a:r>
              <a:rPr lang="zh-CN" altLang="en-US" sz="1400" dirty="0">
                <a:latin typeface="+mn-ea"/>
                <a:ea typeface="+mn-ea"/>
              </a:rPr>
              <a:t>模型。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p:cNvPicPr>
            <a:picLocks noChangeAspect="1"/>
          </p:cNvPicPr>
          <p:nvPr/>
        </p:nvPicPr>
        <p:blipFill>
          <a:blip r:embed="rId4"/>
          <a:stretch>
            <a:fillRect/>
          </a:stretch>
        </p:blipFill>
        <p:spPr>
          <a:xfrm>
            <a:off x="3220055" y="707869"/>
            <a:ext cx="2782569" cy="1208979"/>
          </a:xfrm>
          <a:prstGeom prst="rect">
            <a:avLst/>
          </a:prstGeom>
        </p:spPr>
      </p:pic>
      <p:sp>
        <p:nvSpPr>
          <p:cNvPr id="4" name="文本框 3"/>
          <p:cNvSpPr txBox="1"/>
          <p:nvPr/>
        </p:nvSpPr>
        <p:spPr>
          <a:xfrm>
            <a:off x="664002" y="2009052"/>
            <a:ext cx="8055537" cy="738664"/>
          </a:xfrm>
          <a:prstGeom prst="rect">
            <a:avLst/>
          </a:prstGeom>
          <a:noFill/>
        </p:spPr>
        <p:txBody>
          <a:bodyPr wrap="square" rtlCol="0">
            <a:spAutoFit/>
          </a:bodyPr>
          <a:lstStyle/>
          <a:p>
            <a:r>
              <a:rPr lang="zh-CN" altLang="en-US" sz="1400" dirty="0"/>
              <a:t>该图显示了模型中需要规划的情况。自我车辆被放置在相邻车道上的两辆慢速车辆后面，驾驶员被设定为谨慎行驶。自我车辆的最佳行为是向左变道两次，以便超车，标准</a:t>
            </a:r>
            <a:r>
              <a:rPr lang="en-US" altLang="zh-CN" sz="1400" dirty="0"/>
              <a:t>MCTS</a:t>
            </a:r>
            <a:r>
              <a:rPr lang="zh-CN" altLang="en-US" sz="1400" dirty="0"/>
              <a:t>模型和经过训练的</a:t>
            </a:r>
            <a:r>
              <a:rPr lang="en-US" altLang="zh-CN" sz="1400" dirty="0"/>
              <a:t>MCTS/NN</a:t>
            </a:r>
            <a:r>
              <a:rPr lang="zh-CN" altLang="en-US" sz="1400" dirty="0"/>
              <a:t>模型都解决了这种情况，而</a:t>
            </a:r>
            <a:r>
              <a:rPr lang="en-US" altLang="zh-CN" sz="1400" dirty="0"/>
              <a:t>IDM/MOBIL</a:t>
            </a:r>
            <a:r>
              <a:rPr lang="zh-CN" altLang="en-US" sz="1400" dirty="0"/>
              <a:t>模型则被卡在原始车道上。</a:t>
            </a:r>
          </a:p>
        </p:txBody>
      </p:sp>
      <p:pic>
        <p:nvPicPr>
          <p:cNvPr id="11" name="图片 10"/>
          <p:cNvPicPr>
            <a:picLocks noChangeAspect="1"/>
          </p:cNvPicPr>
          <p:nvPr/>
        </p:nvPicPr>
        <p:blipFill>
          <a:blip r:embed="rId5"/>
          <a:stretch>
            <a:fillRect/>
          </a:stretch>
        </p:blipFill>
        <p:spPr>
          <a:xfrm>
            <a:off x="3319178" y="2744138"/>
            <a:ext cx="2745183" cy="1242623"/>
          </a:xfrm>
          <a:prstGeom prst="rect">
            <a:avLst/>
          </a:prstGeom>
        </p:spPr>
      </p:pic>
      <p:sp>
        <p:nvSpPr>
          <p:cNvPr id="12" name="文本框 11"/>
          <p:cNvSpPr txBox="1"/>
          <p:nvPr/>
        </p:nvSpPr>
        <p:spPr>
          <a:xfrm>
            <a:off x="660245" y="3983183"/>
            <a:ext cx="8055537" cy="523220"/>
          </a:xfrm>
          <a:prstGeom prst="rect">
            <a:avLst/>
          </a:prstGeom>
          <a:noFill/>
        </p:spPr>
        <p:txBody>
          <a:bodyPr wrap="square" rtlCol="0">
            <a:spAutoFit/>
          </a:bodyPr>
          <a:lstStyle/>
          <a:p>
            <a:r>
              <a:rPr lang="zh-CN" altLang="en-US" sz="1400" dirty="0"/>
              <a:t>该图为</a:t>
            </a:r>
            <a:r>
              <a:rPr lang="en-US" altLang="zh-CN" sz="1400" dirty="0"/>
              <a:t>MCTS</a:t>
            </a:r>
            <a:r>
              <a:rPr lang="zh-CN" altLang="en-US" sz="1400" dirty="0"/>
              <a:t>迭代次数</a:t>
            </a:r>
            <a:r>
              <a:rPr lang="en-US" altLang="zh-CN" sz="1400" dirty="0"/>
              <a:t>n</a:t>
            </a:r>
            <a:r>
              <a:rPr lang="zh-CN" altLang="en-US" sz="1400" dirty="0"/>
              <a:t>对训练性能的影响，仅执行一次迭代其性能即优于</a:t>
            </a:r>
            <a:r>
              <a:rPr lang="en-US" altLang="zh-CN" sz="1400" dirty="0"/>
              <a:t>IDM/MOBIL</a:t>
            </a:r>
            <a:r>
              <a:rPr lang="zh-CN" altLang="en-US" sz="1400" dirty="0"/>
              <a:t>。在大约</a:t>
            </a:r>
            <a:r>
              <a:rPr lang="en-US" altLang="zh-CN" sz="1400" dirty="0"/>
              <a:t>30</a:t>
            </a:r>
            <a:r>
              <a:rPr lang="zh-CN" altLang="en-US" sz="1400" dirty="0"/>
              <a:t>次迭代时，</a:t>
            </a:r>
            <a:r>
              <a:rPr lang="en-US" altLang="zh-CN" sz="1400" dirty="0"/>
              <a:t>MCTS/NN</a:t>
            </a:r>
            <a:r>
              <a:rPr lang="zh-CN" altLang="en-US" sz="1400" dirty="0"/>
              <a:t>超过了使用</a:t>
            </a:r>
            <a:r>
              <a:rPr lang="en-US" altLang="zh-CN" sz="1400" dirty="0"/>
              <a:t>2000</a:t>
            </a:r>
            <a:r>
              <a:rPr lang="zh-CN" altLang="en-US" sz="1400" dirty="0"/>
              <a:t>次迭代的标准</a:t>
            </a:r>
            <a:r>
              <a:rPr lang="en-US" altLang="zh-CN" sz="1400" dirty="0"/>
              <a:t>MCTS</a:t>
            </a:r>
            <a:r>
              <a:rPr lang="zh-CN" altLang="en-US" sz="1400" dirty="0"/>
              <a:t>，并且在</a:t>
            </a:r>
            <a:r>
              <a:rPr lang="en-US" altLang="zh-CN" sz="1400" dirty="0"/>
              <a:t>n = 1000</a:t>
            </a:r>
            <a:r>
              <a:rPr lang="zh-CN" altLang="en-US" sz="1400" dirty="0"/>
              <a:t>时性能稳定。</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503827" y="246333"/>
            <a:ext cx="3690794" cy="461536"/>
          </a:xfrm>
        </p:spPr>
        <p:txBody>
          <a:bodyPr/>
          <a:lstStyle/>
          <a:p>
            <a:r>
              <a:rPr lang="zh-CN" altLang="en-US" dirty="0"/>
              <a:t>研究方法</a:t>
            </a:r>
            <a:endParaRPr lang="en-US" altLang="zh-CN" dirty="0"/>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3220055" y="751251"/>
            <a:ext cx="2782569" cy="1122215"/>
          </a:xfrm>
          <a:prstGeom prst="rect">
            <a:avLst/>
          </a:prstGeom>
        </p:spPr>
      </p:pic>
      <p:sp>
        <p:nvSpPr>
          <p:cNvPr id="4" name="文本框 3"/>
          <p:cNvSpPr txBox="1"/>
          <p:nvPr/>
        </p:nvSpPr>
        <p:spPr>
          <a:xfrm>
            <a:off x="664002" y="2009052"/>
            <a:ext cx="8055537" cy="738664"/>
          </a:xfrm>
          <a:prstGeom prst="rect">
            <a:avLst/>
          </a:prstGeom>
          <a:noFill/>
        </p:spPr>
        <p:txBody>
          <a:bodyPr wrap="square" rtlCol="0">
            <a:spAutoFit/>
          </a:bodyPr>
          <a:lstStyle/>
          <a:p>
            <a:r>
              <a:rPr lang="zh-CN" altLang="en-US" sz="1400" dirty="0"/>
              <a:t>高速公路出口情况涉及到通过出口与不通过的情况，所以其目标为到达出口，其次是通过出口。在大多数情况下，模型都能学会如何到达出口。标准</a:t>
            </a:r>
            <a:r>
              <a:rPr lang="en-US" altLang="zh-CN" sz="1400" dirty="0"/>
              <a:t>MCTS</a:t>
            </a:r>
            <a:r>
              <a:rPr lang="zh-CN" altLang="en-US" sz="1400" dirty="0"/>
              <a:t>基线方法成功率为</a:t>
            </a:r>
            <a:r>
              <a:rPr lang="en-US" altLang="zh-CN" sz="1400" dirty="0"/>
              <a:t>70%</a:t>
            </a:r>
            <a:r>
              <a:rPr lang="zh-CN" altLang="en-US" sz="1400" dirty="0"/>
              <a:t>，改良</a:t>
            </a:r>
            <a:r>
              <a:rPr lang="en-US" altLang="zh-CN" sz="1400" dirty="0"/>
              <a:t>IDM/MOBIL</a:t>
            </a:r>
            <a:r>
              <a:rPr lang="zh-CN" altLang="en-US" sz="1400" dirty="0"/>
              <a:t>基线方法成功率为</a:t>
            </a:r>
            <a:r>
              <a:rPr lang="en-US" altLang="zh-CN" sz="1400" dirty="0"/>
              <a:t>54%</a:t>
            </a:r>
            <a:r>
              <a:rPr lang="zh-CN" altLang="en-US" sz="1400" dirty="0"/>
              <a:t>。</a:t>
            </a:r>
          </a:p>
        </p:txBody>
      </p:sp>
      <p:pic>
        <p:nvPicPr>
          <p:cNvPr id="11"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a:xfrm>
            <a:off x="3319178" y="2745463"/>
            <a:ext cx="2745183" cy="1239973"/>
          </a:xfrm>
          <a:prstGeom prst="rect">
            <a:avLst/>
          </a:prstGeom>
        </p:spPr>
      </p:pic>
      <p:sp>
        <p:nvSpPr>
          <p:cNvPr id="12" name="文本框 11"/>
          <p:cNvSpPr txBox="1"/>
          <p:nvPr/>
        </p:nvSpPr>
        <p:spPr>
          <a:xfrm>
            <a:off x="660245" y="3983183"/>
            <a:ext cx="8055537" cy="1169551"/>
          </a:xfrm>
          <a:prstGeom prst="rect">
            <a:avLst/>
          </a:prstGeom>
          <a:noFill/>
        </p:spPr>
        <p:txBody>
          <a:bodyPr wrap="square" rtlCol="0">
            <a:spAutoFit/>
          </a:bodyPr>
          <a:lstStyle/>
          <a:p>
            <a:r>
              <a:rPr lang="zh-CN" altLang="en-US" sz="1400" dirty="0"/>
              <a:t>该图显示了规划的情况。自我车辆从离出口</a:t>
            </a:r>
            <a:r>
              <a:rPr lang="en-US" altLang="zh-CN" sz="1400" dirty="0"/>
              <a:t>300</a:t>
            </a:r>
            <a:r>
              <a:rPr lang="zh-CN" altLang="en-US" sz="1400" dirty="0"/>
              <a:t>米的最左边车道出发，</a:t>
            </a:r>
            <a:r>
              <a:rPr lang="en-US" altLang="zh-CN" sz="1400" dirty="0"/>
              <a:t>6</a:t>
            </a:r>
            <a:r>
              <a:rPr lang="zh-CN" altLang="en-US" sz="1400" dirty="0"/>
              <a:t>辆车位于其他车道，其中</a:t>
            </a:r>
            <a:r>
              <a:rPr lang="en-US" altLang="zh-CN" sz="1400" dirty="0"/>
              <a:t>3</a:t>
            </a:r>
            <a:r>
              <a:rPr lang="zh-CN" altLang="en-US" sz="1400" dirty="0"/>
              <a:t>辆车的驾驶员设定为胆小型，其余</a:t>
            </a:r>
            <a:r>
              <a:rPr lang="en-US" altLang="zh-CN" sz="1400" dirty="0"/>
              <a:t>3</a:t>
            </a:r>
            <a:r>
              <a:rPr lang="zh-CN" altLang="en-US" sz="1400" dirty="0"/>
              <a:t>辆车的驾驶员设定为进攻型，所有车辆以</a:t>
            </a:r>
            <a:r>
              <a:rPr lang="en-US" altLang="zh-CN" sz="1400" dirty="0"/>
              <a:t>21</a:t>
            </a:r>
            <a:r>
              <a:rPr lang="zh-CN" altLang="en-US" sz="1400" dirty="0"/>
              <a:t>米</a:t>
            </a:r>
            <a:r>
              <a:rPr lang="en-US" altLang="zh-CN" sz="1400" dirty="0"/>
              <a:t>/</a:t>
            </a:r>
            <a:r>
              <a:rPr lang="zh-CN" altLang="en-US" sz="1400" dirty="0"/>
              <a:t>秒的初始速度启动。在这种情况下，自我车辆到达出口的唯一方法是首先减速，然后向右变道，这只有经过训练的</a:t>
            </a:r>
            <a:r>
              <a:rPr lang="en-US" altLang="zh-CN" sz="1400" dirty="0"/>
              <a:t>MCTS/NN</a:t>
            </a:r>
            <a:r>
              <a:rPr lang="zh-CN" altLang="en-US" sz="1400" dirty="0"/>
              <a:t>模型才能实现，标准的</a:t>
            </a:r>
            <a:r>
              <a:rPr lang="en-US" altLang="zh-CN" sz="1400" dirty="0"/>
              <a:t>MCTS</a:t>
            </a:r>
            <a:r>
              <a:rPr lang="zh-CN" altLang="en-US" sz="1400" dirty="0"/>
              <a:t>模型在树状搜索中未找到出口，一直停留在原车道上。</a:t>
            </a:r>
            <a:r>
              <a:rPr lang="en-US" altLang="zh-CN" sz="1400" dirty="0"/>
              <a:t>IDM/MOBIL</a:t>
            </a:r>
            <a:r>
              <a:rPr lang="zh-CN" altLang="en-US" sz="1400" dirty="0"/>
              <a:t>代理加速到</a:t>
            </a:r>
            <a:r>
              <a:rPr lang="en-US" altLang="zh-CN" sz="1400" dirty="0"/>
              <a:t>25</a:t>
            </a:r>
            <a:r>
              <a:rPr lang="zh-CN" altLang="en-US" sz="1400" dirty="0"/>
              <a:t>米</a:t>
            </a:r>
            <a:r>
              <a:rPr lang="en-US" altLang="zh-CN" sz="1400" dirty="0"/>
              <a:t>/</a:t>
            </a:r>
            <a:r>
              <a:rPr lang="zh-CN" altLang="en-US" sz="1400" dirty="0"/>
              <a:t>秒，并在没有到达出口的情况下尽可能地向右改变车道。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653750" y="1921136"/>
            <a:ext cx="295465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实验结果分析</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pic>
        <p:nvPicPr>
          <p:cNvPr id="4" name="图片 3"/>
          <p:cNvPicPr>
            <a:picLocks noChangeAspect="1"/>
          </p:cNvPicPr>
          <p:nvPr/>
        </p:nvPicPr>
        <p:blipFill>
          <a:blip r:embed="rId3"/>
          <a:stretch>
            <a:fillRect/>
          </a:stretch>
        </p:blipFill>
        <p:spPr>
          <a:xfrm>
            <a:off x="1176996" y="1536681"/>
            <a:ext cx="6790008" cy="868755"/>
          </a:xfrm>
          <a:prstGeom prst="rect">
            <a:avLst/>
          </a:prstGeom>
        </p:spPr>
      </p:pic>
      <p:sp>
        <p:nvSpPr>
          <p:cNvPr id="6" name="文本框 5"/>
          <p:cNvSpPr txBox="1"/>
          <p:nvPr/>
        </p:nvSpPr>
        <p:spPr>
          <a:xfrm>
            <a:off x="568154" y="2873837"/>
            <a:ext cx="8235549" cy="1200329"/>
          </a:xfrm>
          <a:prstGeom prst="rect">
            <a:avLst/>
          </a:prstGeom>
          <a:noFill/>
        </p:spPr>
        <p:txBody>
          <a:bodyPr wrap="square" rtlCol="0">
            <a:spAutoFit/>
          </a:bodyPr>
          <a:lstStyle/>
          <a:p>
            <a:r>
              <a:rPr lang="zh-CN" altLang="en-US" dirty="0"/>
              <a:t>该图显示了在没有其他车辆存在的情况下，接近出口时不同状态下的学习值和所采取的行动。如预期所示，对于靠近出口的状态，除了最右边的车道之外，所有车道的学习值都在减小。在远离出口的地方，模型总是选择保持在当前车道并保持当前速度，而在靠近出口的地方，模型则向右变道，使其进入最右边的车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占位符 2"/>
          <p:cNvSpPr>
            <a:spLocks noGrp="1"/>
          </p:cNvSpPr>
          <p:nvPr>
            <p:ph type="body" sz="quarter" idx="12"/>
          </p:nvPr>
        </p:nvSpPr>
        <p:spPr>
          <a:xfrm>
            <a:off x="566733" y="186591"/>
            <a:ext cx="1836146" cy="461536"/>
          </a:xfrm>
        </p:spPr>
        <p:txBody>
          <a:bodyPr/>
          <a:lstStyle/>
          <a:p>
            <a:r>
              <a:rPr lang="zh-CN" altLang="en-US" dirty="0"/>
              <a:t>实验结果分析</a:t>
            </a:r>
          </a:p>
        </p:txBody>
      </p:sp>
      <p:sp>
        <p:nvSpPr>
          <p:cNvPr id="6" name="文本框 5"/>
          <p:cNvSpPr txBox="1"/>
          <p:nvPr/>
        </p:nvSpPr>
        <p:spPr>
          <a:xfrm>
            <a:off x="566733" y="1833086"/>
            <a:ext cx="8235549" cy="1477328"/>
          </a:xfrm>
          <a:prstGeom prst="rect">
            <a:avLst/>
          </a:prstGeom>
          <a:noFill/>
        </p:spPr>
        <p:txBody>
          <a:bodyPr wrap="square" rtlCol="0">
            <a:spAutoFit/>
          </a:bodyPr>
          <a:lstStyle/>
          <a:p>
            <a:r>
              <a:rPr lang="zh-CN" altLang="en-US" dirty="0"/>
              <a:t>本文的研究结果表明，该框架将规划和学习相结合，可用于创建自动驾驶战术决策代理。对于两个概念上不同的高速公路驾驶案例，生成的智能体比单独使用</a:t>
            </a:r>
            <a:r>
              <a:rPr lang="en-US" altLang="zh-CN" dirty="0"/>
              <a:t>MCTS</a:t>
            </a:r>
            <a:r>
              <a:rPr lang="zh-CN" altLang="en-US" dirty="0"/>
              <a:t>形式的规划或单独以训练神经网络形式的学习表现更好。该模型的性能也优于基于</a:t>
            </a:r>
            <a:r>
              <a:rPr lang="en-US" altLang="zh-CN" dirty="0"/>
              <a:t>IDM</a:t>
            </a:r>
            <a:r>
              <a:rPr lang="zh-CN" altLang="en-US" dirty="0"/>
              <a:t>和</a:t>
            </a:r>
            <a:r>
              <a:rPr lang="en-US" altLang="zh-CN" dirty="0"/>
              <a:t>MOBIL</a:t>
            </a:r>
            <a:r>
              <a:rPr lang="zh-CN" altLang="en-US" dirty="0"/>
              <a:t>模型的基线方法。所提出的框架是灵活的，可以很容易地适应其他驾驶环境。</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776539" y="1903435"/>
            <a:ext cx="2492990"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思考与总结</a:t>
            </a: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研究背景</a:t>
            </a:r>
          </a:p>
        </p:txBody>
      </p:sp>
      <p:sp>
        <p:nvSpPr>
          <p:cNvPr id="57" name="TextBox 114"/>
          <p:cNvSpPr txBox="1"/>
          <p:nvPr/>
        </p:nvSpPr>
        <p:spPr>
          <a:xfrm>
            <a:off x="2910074" y="2308980"/>
            <a:ext cx="121303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研究现状</a:t>
            </a:r>
          </a:p>
        </p:txBody>
      </p:sp>
      <p:sp>
        <p:nvSpPr>
          <p:cNvPr id="60" name="TextBox 117"/>
          <p:cNvSpPr txBox="1"/>
          <p:nvPr/>
        </p:nvSpPr>
        <p:spPr>
          <a:xfrm>
            <a:off x="4190111" y="3521864"/>
            <a:ext cx="1027882"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研究方法</a:t>
            </a: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p>
        </p:txBody>
      </p:sp>
      <p:sp>
        <p:nvSpPr>
          <p:cNvPr id="66" name="TextBox 123"/>
          <p:cNvSpPr txBox="1"/>
          <p:nvPr/>
        </p:nvSpPr>
        <p:spPr>
          <a:xfrm>
            <a:off x="6635159" y="3521861"/>
            <a:ext cx="1312066" cy="338554"/>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思考与总结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占位符 2"/>
          <p:cNvSpPr>
            <a:spLocks noGrp="1"/>
          </p:cNvSpPr>
          <p:nvPr>
            <p:ph type="body" sz="quarter" idx="12"/>
          </p:nvPr>
        </p:nvSpPr>
        <p:spPr>
          <a:xfrm>
            <a:off x="431724" y="276597"/>
            <a:ext cx="3690794" cy="461536"/>
          </a:xfrm>
        </p:spPr>
        <p:txBody>
          <a:bodyPr/>
          <a:lstStyle/>
          <a:p>
            <a:r>
              <a:rPr lang="zh-CN" altLang="en-US" dirty="0"/>
              <a:t>思考与总结</a:t>
            </a:r>
          </a:p>
        </p:txBody>
      </p:sp>
      <p:sp>
        <p:nvSpPr>
          <p:cNvPr id="4" name="文本框 3"/>
          <p:cNvSpPr txBox="1"/>
          <p:nvPr/>
        </p:nvSpPr>
        <p:spPr>
          <a:xfrm>
            <a:off x="454225" y="1581131"/>
            <a:ext cx="8235549" cy="2030095"/>
          </a:xfrm>
          <a:prstGeom prst="rect">
            <a:avLst/>
          </a:prstGeom>
          <a:noFill/>
        </p:spPr>
        <p:txBody>
          <a:bodyPr wrap="square" rtlCol="0">
            <a:spAutoFit/>
          </a:bodyPr>
          <a:lstStyle/>
          <a:p>
            <a:r>
              <a:rPr lang="en-US" altLang="zh-CN" dirty="0"/>
              <a:t> </a:t>
            </a:r>
            <a:r>
              <a:rPr lang="zh-CN" altLang="en-US" dirty="0"/>
              <a:t>本文中将规划与深度学习相结合并利用卷积神经网络</a:t>
            </a:r>
            <a:r>
              <a:rPr lang="en-US" altLang="zh-CN" dirty="0"/>
              <a:t>CNN</a:t>
            </a:r>
            <a:r>
              <a:rPr lang="zh-CN" altLang="en-US" dirty="0"/>
              <a:t>进行训练的研究思想值得学习借鉴</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，因为采用规则的方法与单独采用蒙特卡洛树搜索的方法一般情况下不能达到预期效果，采用深度学习又需要大量的训练样本，</a:t>
            </a:r>
            <a:r>
              <a:rPr lang="zh-CN" altLang="en-US" dirty="0"/>
              <a:t>通过训练神经网络将所需训练的范围缩小到某一区域从而减少了训练量。</a:t>
            </a:r>
          </a:p>
          <a:p>
            <a:r>
              <a:rPr lang="zh-CN" altLang="en-US" dirty="0"/>
              <a:t>顺着该研究思想，可以将其推广至类似的项目中，例如自动驾驶与人车交互相当于将本文中的研究模型里的车车交互改为人车交互，或者是自动驾驶车辆eHMI影响下行人群体过街认知-决策-行为模型研究中用于车辆自动驾驶的决策生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1945143" y="1821249"/>
            <a:ext cx="5253714" cy="938719"/>
          </a:xfrm>
          <a:prstGeom prst="rect">
            <a:avLst/>
          </a:prstGeom>
        </p:spPr>
        <p:txBody>
          <a:bodyPr wrap="squar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请老师批评指导</a:t>
            </a: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862021" y="1697475"/>
            <a:ext cx="2031326"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第一部分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研究背景</a:t>
            </a: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65" name="文本占位符 2"/>
          <p:cNvSpPr>
            <a:spLocks noGrp="1"/>
          </p:cNvSpPr>
          <p:nvPr>
            <p:ph type="body" sz="quarter" idx="12"/>
          </p:nvPr>
        </p:nvSpPr>
        <p:spPr>
          <a:xfrm>
            <a:off x="395698" y="50533"/>
            <a:ext cx="3690794" cy="461536"/>
          </a:xfrm>
        </p:spPr>
        <p:txBody>
          <a:bodyPr/>
          <a:lstStyle/>
          <a:p>
            <a:r>
              <a:rPr lang="zh-CN" altLang="en-US" dirty="0"/>
              <a:t>课题背景及内容</a:t>
            </a:r>
          </a:p>
        </p:txBody>
      </p:sp>
      <p:pic>
        <p:nvPicPr>
          <p:cNvPr id="66" name="图片 6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椭圆 8"/>
          <p:cNvSpPr>
            <a:spLocks noChangeArrowheads="1"/>
          </p:cNvSpPr>
          <p:nvPr/>
        </p:nvSpPr>
        <p:spPr bwMode="auto">
          <a:xfrm>
            <a:off x="-26584" y="1829559"/>
            <a:ext cx="1800000" cy="1800000"/>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ea typeface="微软雅黑" panose="020B0503020204020204" pitchFamily="34" charset="-122"/>
              </a:rPr>
              <a:t>智能交通的普及，自动驾驶的诞生</a:t>
            </a:r>
            <a:endParaRPr lang="zh-CN" altLang="en-US" sz="1200" dirty="0">
              <a:solidFill>
                <a:schemeClr val="lt1"/>
              </a:solidFill>
              <a:ea typeface="微软雅黑" panose="020B0503020204020204" pitchFamily="34" charset="-122"/>
            </a:endParaRPr>
          </a:p>
        </p:txBody>
      </p:sp>
      <p:sp>
        <p:nvSpPr>
          <p:cNvPr id="5" name="椭圆 8"/>
          <p:cNvSpPr>
            <a:spLocks noChangeArrowheads="1"/>
          </p:cNvSpPr>
          <p:nvPr/>
        </p:nvSpPr>
        <p:spPr bwMode="auto">
          <a:xfrm>
            <a:off x="2438954" y="1835520"/>
            <a:ext cx="1800000" cy="1800000"/>
          </a:xfrm>
          <a:prstGeom prst="ellipse">
            <a:avLst/>
          </a:prstGeom>
          <a:no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微软雅黑" panose="020B0503020204020204" pitchFamily="34" charset="-122"/>
              </a:rPr>
              <a:t>自动驾驶技术带来效益的同时产生诸多问题</a:t>
            </a:r>
          </a:p>
        </p:txBody>
      </p:sp>
      <p:sp>
        <p:nvSpPr>
          <p:cNvPr id="67" name="椭圆 8"/>
          <p:cNvSpPr>
            <a:spLocks noChangeArrowheads="1"/>
          </p:cNvSpPr>
          <p:nvPr/>
        </p:nvSpPr>
        <p:spPr bwMode="auto">
          <a:xfrm>
            <a:off x="4904492" y="1848342"/>
            <a:ext cx="1800000" cy="1800000"/>
          </a:xfrm>
          <a:prstGeom prst="ellipse">
            <a:avLst/>
          </a:prstGeom>
          <a:solidFill>
            <a:schemeClr val="accent1"/>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lt1"/>
                </a:solidFill>
                <a:latin typeface="+mn-lt"/>
                <a:ea typeface="微软雅黑" panose="020B0503020204020204" pitchFamily="34" charset="-122"/>
              </a:rPr>
              <a:t>造成问题的主要矛盾在于决策与环境</a:t>
            </a:r>
          </a:p>
        </p:txBody>
      </p:sp>
      <p:sp>
        <p:nvSpPr>
          <p:cNvPr id="68" name="椭圆 8"/>
          <p:cNvSpPr>
            <a:spLocks noChangeArrowheads="1"/>
          </p:cNvSpPr>
          <p:nvPr/>
        </p:nvSpPr>
        <p:spPr bwMode="auto">
          <a:xfrm>
            <a:off x="7370030" y="1851702"/>
            <a:ext cx="1800000" cy="1800000"/>
          </a:xfrm>
          <a:prstGeom prst="ellipse">
            <a:avLst/>
          </a:prstGeom>
          <a:no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solidFill>
                <a:ea typeface="微软雅黑" panose="020B0503020204020204" pitchFamily="34" charset="-122"/>
              </a:rPr>
              <a:t>如何在复杂环境下做出有效决策是研究的重点</a:t>
            </a:r>
          </a:p>
        </p:txBody>
      </p:sp>
      <p:cxnSp>
        <p:nvCxnSpPr>
          <p:cNvPr id="70" name="直接箭头连接符 69"/>
          <p:cNvCxnSpPr>
            <a:stCxn id="3" idx="6"/>
            <a:endCxn id="5" idx="2"/>
          </p:cNvCxnSpPr>
          <p:nvPr/>
        </p:nvCxnSpPr>
        <p:spPr bwMode="auto">
          <a:xfrm>
            <a:off x="1773416" y="2729559"/>
            <a:ext cx="665538" cy="5961"/>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72" name="直接箭头连接符 71"/>
          <p:cNvCxnSpPr>
            <a:stCxn id="5" idx="6"/>
            <a:endCxn id="67" idx="2"/>
          </p:cNvCxnSpPr>
          <p:nvPr/>
        </p:nvCxnSpPr>
        <p:spPr bwMode="auto">
          <a:xfrm>
            <a:off x="4238954" y="2735520"/>
            <a:ext cx="665538" cy="12822"/>
          </a:xfrm>
          <a:prstGeom prst="straightConnector1">
            <a:avLst/>
          </a:prstGeom>
          <a:solidFill>
            <a:schemeClr val="accent1"/>
          </a:solidFill>
          <a:ln w="9525" cap="flat" cmpd="sng" algn="ctr">
            <a:solidFill>
              <a:schemeClr val="tx1"/>
            </a:solidFill>
            <a:prstDash val="solid"/>
            <a:round/>
            <a:headEnd type="none" w="med" len="med"/>
            <a:tailEnd type="triangle"/>
          </a:ln>
        </p:spPr>
      </p:cxnSp>
      <p:cxnSp>
        <p:nvCxnSpPr>
          <p:cNvPr id="74" name="直接箭头连接符 73"/>
          <p:cNvCxnSpPr>
            <a:stCxn id="67" idx="6"/>
            <a:endCxn id="68" idx="2"/>
          </p:cNvCxnSpPr>
          <p:nvPr/>
        </p:nvCxnSpPr>
        <p:spPr bwMode="auto">
          <a:xfrm>
            <a:off x="6704492" y="2748342"/>
            <a:ext cx="665538" cy="3360"/>
          </a:xfrm>
          <a:prstGeom prst="straightConnector1">
            <a:avLst/>
          </a:prstGeom>
          <a:solidFill>
            <a:schemeClr val="accent1"/>
          </a:solidFill>
          <a:ln w="9525" cap="flat" cmpd="sng" algn="ctr">
            <a:solidFill>
              <a:schemeClr val="tx1"/>
            </a:solidFill>
            <a:prstDash val="solid"/>
            <a:round/>
            <a:headEnd type="none" w="med" len="med"/>
            <a:tailEnd type="triangle"/>
          </a:ln>
        </p:spPr>
      </p:cxn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72000" y="189151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第二部分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r>
              <a:rPr lang="zh-CN" altLang="en-US" sz="3600" b="1" dirty="0">
                <a:solidFill>
                  <a:schemeClr val="accent1"/>
                </a:solidFill>
                <a:latin typeface="微软雅黑" panose="020B0503020204020204" pitchFamily="34" charset="-122"/>
                <a:ea typeface="微软雅黑" panose="020B0503020204020204" pitchFamily="34" charset="-122"/>
              </a:rPr>
              <a:t>研究现状</a:t>
            </a: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组合 6"/>
          <p:cNvGrpSpPr/>
          <p:nvPr/>
        </p:nvGrpSpPr>
        <p:grpSpPr bwMode="auto">
          <a:xfrm rot="10800000">
            <a:off x="8801100" y="4962525"/>
            <a:ext cx="106363" cy="180975"/>
            <a:chOff x="0" y="0"/>
            <a:chExt cx="105725" cy="721610"/>
          </a:xfrm>
        </p:grpSpPr>
        <p:sp>
          <p:nvSpPr>
            <p:cNvPr id="9222"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9223"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229" name="椭圆 75"/>
          <p:cNvSpPr>
            <a:spLocks noChangeArrowheads="1"/>
          </p:cNvSpPr>
          <p:nvPr/>
        </p:nvSpPr>
        <p:spPr bwMode="auto">
          <a:xfrm>
            <a:off x="3206750" y="995165"/>
            <a:ext cx="1425575" cy="1433512"/>
          </a:xfrm>
          <a:custGeom>
            <a:avLst/>
            <a:gdLst>
              <a:gd name="T0" fmla="*/ 0 w 1425662"/>
              <a:gd name="T1" fmla="*/ 0 h 1433908"/>
              <a:gd name="T2" fmla="*/ 1425662 w 1425662"/>
              <a:gd name="T3" fmla="*/ 1433908 h 1433908"/>
            </a:gdLst>
            <a:ahLst/>
            <a:cxnLst/>
            <a:rect l="T0" t="T1" r="T2" b="T3"/>
            <a:pathLst>
              <a:path w="1425662" h="1433908">
                <a:moveTo>
                  <a:pt x="584366" y="0"/>
                </a:moveTo>
                <a:cubicBezTo>
                  <a:pt x="667535" y="0"/>
                  <a:pt x="734956" y="67421"/>
                  <a:pt x="734956" y="150590"/>
                </a:cubicBezTo>
                <a:cubicBezTo>
                  <a:pt x="734956" y="197370"/>
                  <a:pt x="713626" y="239167"/>
                  <a:pt x="678832" y="265176"/>
                </a:cubicBezTo>
                <a:lnTo>
                  <a:pt x="1168733" y="265176"/>
                </a:lnTo>
                <a:lnTo>
                  <a:pt x="1168733" y="716520"/>
                </a:lnTo>
                <a:cubicBezTo>
                  <a:pt x="1193634" y="695548"/>
                  <a:pt x="1225973" y="684721"/>
                  <a:pt x="1260841" y="684721"/>
                </a:cubicBezTo>
                <a:cubicBezTo>
                  <a:pt x="1351870" y="684721"/>
                  <a:pt x="1425662" y="758513"/>
                  <a:pt x="1425662" y="849542"/>
                </a:cubicBezTo>
                <a:cubicBezTo>
                  <a:pt x="1425662" y="940571"/>
                  <a:pt x="1351870" y="1014363"/>
                  <a:pt x="1260841" y="1014363"/>
                </a:cubicBezTo>
                <a:cubicBezTo>
                  <a:pt x="1225973" y="1014363"/>
                  <a:pt x="1193634" y="1003536"/>
                  <a:pt x="1168733" y="982566"/>
                </a:cubicBezTo>
                <a:lnTo>
                  <a:pt x="1168733" y="1433908"/>
                </a:lnTo>
                <a:lnTo>
                  <a:pt x="765724" y="1433908"/>
                </a:lnTo>
                <a:cubicBezTo>
                  <a:pt x="770905" y="1418114"/>
                  <a:pt x="773249" y="1401256"/>
                  <a:pt x="773249" y="1383851"/>
                </a:cubicBezTo>
                <a:cubicBezTo>
                  <a:pt x="773249" y="1279093"/>
                  <a:pt x="688325" y="1194168"/>
                  <a:pt x="583566" y="1194168"/>
                </a:cubicBezTo>
                <a:cubicBezTo>
                  <a:pt x="478807" y="1194168"/>
                  <a:pt x="393882" y="1279093"/>
                  <a:pt x="393882" y="1383851"/>
                </a:cubicBezTo>
                <a:cubicBezTo>
                  <a:pt x="393882" y="1401256"/>
                  <a:pt x="396227" y="1418114"/>
                  <a:pt x="401408" y="1433908"/>
                </a:cubicBezTo>
                <a:lnTo>
                  <a:pt x="0" y="1433908"/>
                </a:lnTo>
                <a:lnTo>
                  <a:pt x="0" y="265176"/>
                </a:lnTo>
                <a:lnTo>
                  <a:pt x="489901" y="265176"/>
                </a:lnTo>
                <a:cubicBezTo>
                  <a:pt x="455106" y="239167"/>
                  <a:pt x="433776" y="197370"/>
                  <a:pt x="433776" y="150590"/>
                </a:cubicBezTo>
                <a:cubicBezTo>
                  <a:pt x="433776" y="67421"/>
                  <a:pt x="501197" y="0"/>
                  <a:pt x="584366" y="0"/>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28" name="矩形 65"/>
          <p:cNvSpPr>
            <a:spLocks noChangeArrowheads="1"/>
          </p:cNvSpPr>
          <p:nvPr/>
        </p:nvSpPr>
        <p:spPr bwMode="auto">
          <a:xfrm>
            <a:off x="2990110" y="2316562"/>
            <a:ext cx="1406525" cy="1392238"/>
          </a:xfrm>
          <a:custGeom>
            <a:avLst/>
            <a:gdLst>
              <a:gd name="T0" fmla="*/ 0 w 1406366"/>
              <a:gd name="T1" fmla="*/ 0 h 1392560"/>
              <a:gd name="T2" fmla="*/ 1406366 w 1406366"/>
              <a:gd name="T3" fmla="*/ 1392560 h 1392560"/>
            </a:gdLst>
            <a:ahLst/>
            <a:cxnLst/>
            <a:rect l="T0" t="T1" r="T2" b="T3"/>
            <a:pathLst>
              <a:path w="1406366" h="1392560">
                <a:moveTo>
                  <a:pt x="822000" y="0"/>
                </a:moveTo>
                <a:cubicBezTo>
                  <a:pt x="913029" y="0"/>
                  <a:pt x="986821" y="73793"/>
                  <a:pt x="986821" y="164821"/>
                </a:cubicBezTo>
                <a:cubicBezTo>
                  <a:pt x="986821" y="185675"/>
                  <a:pt x="982948" y="205623"/>
                  <a:pt x="975467" y="223828"/>
                </a:cubicBezTo>
                <a:lnTo>
                  <a:pt x="1406366" y="223828"/>
                </a:lnTo>
                <a:lnTo>
                  <a:pt x="1406366" y="633859"/>
                </a:lnTo>
                <a:cubicBezTo>
                  <a:pt x="1386081" y="625588"/>
                  <a:pt x="1363875" y="621361"/>
                  <a:pt x="1340681" y="621361"/>
                </a:cubicBezTo>
                <a:cubicBezTo>
                  <a:pt x="1237497" y="621361"/>
                  <a:pt x="1153848" y="705009"/>
                  <a:pt x="1153848" y="808194"/>
                </a:cubicBezTo>
                <a:cubicBezTo>
                  <a:pt x="1153848" y="911379"/>
                  <a:pt x="1237497" y="995027"/>
                  <a:pt x="1340681" y="995027"/>
                </a:cubicBezTo>
                <a:cubicBezTo>
                  <a:pt x="1363875" y="995027"/>
                  <a:pt x="1386081" y="990802"/>
                  <a:pt x="1406366" y="982530"/>
                </a:cubicBezTo>
                <a:lnTo>
                  <a:pt x="1406366" y="1392560"/>
                </a:lnTo>
                <a:lnTo>
                  <a:pt x="237634" y="1392560"/>
                </a:lnTo>
                <a:lnTo>
                  <a:pt x="237634" y="927784"/>
                </a:lnTo>
                <a:cubicBezTo>
                  <a:pt x="214351" y="948086"/>
                  <a:pt x="183720" y="958784"/>
                  <a:pt x="150590" y="958784"/>
                </a:cubicBezTo>
                <a:cubicBezTo>
                  <a:pt x="67421" y="958784"/>
                  <a:pt x="0" y="891363"/>
                  <a:pt x="0" y="808194"/>
                </a:cubicBezTo>
                <a:cubicBezTo>
                  <a:pt x="0" y="725025"/>
                  <a:pt x="67421" y="657604"/>
                  <a:pt x="150590" y="657604"/>
                </a:cubicBezTo>
                <a:cubicBezTo>
                  <a:pt x="183720" y="657604"/>
                  <a:pt x="214351" y="668302"/>
                  <a:pt x="237634" y="688604"/>
                </a:cubicBezTo>
                <a:lnTo>
                  <a:pt x="237634" y="223828"/>
                </a:lnTo>
                <a:lnTo>
                  <a:pt x="668533" y="223828"/>
                </a:lnTo>
                <a:cubicBezTo>
                  <a:pt x="661052" y="205623"/>
                  <a:pt x="657179" y="185675"/>
                  <a:pt x="657179" y="164821"/>
                </a:cubicBezTo>
                <a:cubicBezTo>
                  <a:pt x="657179" y="73793"/>
                  <a:pt x="730972" y="0"/>
                  <a:pt x="822000" y="0"/>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0" name="椭圆 76"/>
          <p:cNvSpPr>
            <a:spLocks noChangeArrowheads="1"/>
          </p:cNvSpPr>
          <p:nvPr/>
        </p:nvSpPr>
        <p:spPr bwMode="auto">
          <a:xfrm>
            <a:off x="4508544" y="1252063"/>
            <a:ext cx="1384300" cy="1408113"/>
          </a:xfrm>
          <a:custGeom>
            <a:avLst/>
            <a:gdLst>
              <a:gd name="T0" fmla="*/ 0 w 1384756"/>
              <a:gd name="T1" fmla="*/ 0 h 1408472"/>
              <a:gd name="T2" fmla="*/ 1384756 w 1384756"/>
              <a:gd name="T3" fmla="*/ 1408472 h 1408472"/>
            </a:gdLst>
            <a:ahLst/>
            <a:cxnLst/>
            <a:rect l="T0" t="T1" r="T2" b="T3"/>
            <a:pathLst>
              <a:path w="1384756" h="1408472">
                <a:moveTo>
                  <a:pt x="0" y="0"/>
                </a:moveTo>
                <a:lnTo>
                  <a:pt x="1168732" y="0"/>
                </a:lnTo>
                <a:lnTo>
                  <a:pt x="1168732" y="450207"/>
                </a:lnTo>
                <a:cubicBezTo>
                  <a:pt x="1188073" y="439244"/>
                  <a:pt x="1210481" y="433776"/>
                  <a:pt x="1234166" y="433776"/>
                </a:cubicBezTo>
                <a:cubicBezTo>
                  <a:pt x="1317335" y="433776"/>
                  <a:pt x="1384756" y="501197"/>
                  <a:pt x="1384756" y="584366"/>
                </a:cubicBezTo>
                <a:cubicBezTo>
                  <a:pt x="1384756" y="667535"/>
                  <a:pt x="1317335" y="734956"/>
                  <a:pt x="1234166" y="734956"/>
                </a:cubicBezTo>
                <a:cubicBezTo>
                  <a:pt x="1210481" y="734956"/>
                  <a:pt x="1188073" y="729488"/>
                  <a:pt x="1168732" y="718526"/>
                </a:cubicBezTo>
                <a:lnTo>
                  <a:pt x="1168732" y="1168732"/>
                </a:lnTo>
                <a:lnTo>
                  <a:pt x="728979" y="1168732"/>
                </a:lnTo>
                <a:cubicBezTo>
                  <a:pt x="742528" y="1190517"/>
                  <a:pt x="749187" y="1216306"/>
                  <a:pt x="749187" y="1243651"/>
                </a:cubicBezTo>
                <a:cubicBezTo>
                  <a:pt x="749187" y="1334680"/>
                  <a:pt x="675394" y="1408472"/>
                  <a:pt x="584366" y="1408472"/>
                </a:cubicBezTo>
                <a:cubicBezTo>
                  <a:pt x="493337" y="1408472"/>
                  <a:pt x="419545" y="1334680"/>
                  <a:pt x="419545" y="1243651"/>
                </a:cubicBezTo>
                <a:cubicBezTo>
                  <a:pt x="419545" y="1216306"/>
                  <a:pt x="426204" y="1190517"/>
                  <a:pt x="439754" y="1168732"/>
                </a:cubicBezTo>
                <a:lnTo>
                  <a:pt x="0" y="1168732"/>
                </a:lnTo>
                <a:lnTo>
                  <a:pt x="0" y="761099"/>
                </a:lnTo>
                <a:cubicBezTo>
                  <a:pt x="24839" y="773303"/>
                  <a:pt x="52809" y="779836"/>
                  <a:pt x="82305" y="779836"/>
                </a:cubicBezTo>
                <a:cubicBezTo>
                  <a:pt x="190260" y="779836"/>
                  <a:pt x="277774" y="692321"/>
                  <a:pt x="277774" y="584366"/>
                </a:cubicBezTo>
                <a:cubicBezTo>
                  <a:pt x="277774" y="476411"/>
                  <a:pt x="190260" y="388896"/>
                  <a:pt x="82305" y="388896"/>
                </a:cubicBezTo>
                <a:cubicBezTo>
                  <a:pt x="52809" y="388896"/>
                  <a:pt x="24839" y="395429"/>
                  <a:pt x="0" y="407633"/>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27" name="椭圆 68"/>
          <p:cNvSpPr>
            <a:spLocks noChangeArrowheads="1"/>
          </p:cNvSpPr>
          <p:nvPr/>
        </p:nvSpPr>
        <p:spPr bwMode="auto">
          <a:xfrm>
            <a:off x="4256979" y="2535953"/>
            <a:ext cx="1401763" cy="1385887"/>
          </a:xfrm>
          <a:custGeom>
            <a:avLst/>
            <a:gdLst>
              <a:gd name="T0" fmla="*/ 0 w 1401767"/>
              <a:gd name="T1" fmla="*/ 0 h 1386644"/>
              <a:gd name="T2" fmla="*/ 1401767 w 1401767"/>
              <a:gd name="T3" fmla="*/ 1386644 h 1386644"/>
            </a:gdLst>
            <a:ahLst/>
            <a:cxnLst/>
            <a:rect l="T0" t="T1" r="T2" b="T3"/>
            <a:pathLst>
              <a:path w="1401767" h="1386644">
                <a:moveTo>
                  <a:pt x="233035" y="0"/>
                </a:moveTo>
                <a:lnTo>
                  <a:pt x="640881" y="0"/>
                </a:lnTo>
                <a:cubicBezTo>
                  <a:pt x="633096" y="19935"/>
                  <a:pt x="629318" y="41634"/>
                  <a:pt x="629318" y="64216"/>
                </a:cubicBezTo>
                <a:cubicBezTo>
                  <a:pt x="629318" y="173647"/>
                  <a:pt x="718028" y="262357"/>
                  <a:pt x="827459" y="262357"/>
                </a:cubicBezTo>
                <a:cubicBezTo>
                  <a:pt x="936890" y="262357"/>
                  <a:pt x="1025600" y="173647"/>
                  <a:pt x="1025600" y="64216"/>
                </a:cubicBezTo>
                <a:cubicBezTo>
                  <a:pt x="1025600" y="41634"/>
                  <a:pt x="1021823" y="19935"/>
                  <a:pt x="1014038" y="0"/>
                </a:cubicBezTo>
                <a:lnTo>
                  <a:pt x="1401767" y="0"/>
                </a:lnTo>
                <a:lnTo>
                  <a:pt x="1401767" y="1168732"/>
                </a:lnTo>
                <a:lnTo>
                  <a:pt x="956993" y="1168732"/>
                </a:lnTo>
                <a:cubicBezTo>
                  <a:pt x="968847" y="1188427"/>
                  <a:pt x="974696" y="1211557"/>
                  <a:pt x="974696" y="1236054"/>
                </a:cubicBezTo>
                <a:cubicBezTo>
                  <a:pt x="974696" y="1319223"/>
                  <a:pt x="907275" y="1386644"/>
                  <a:pt x="824106" y="1386644"/>
                </a:cubicBezTo>
                <a:cubicBezTo>
                  <a:pt x="740937" y="1386644"/>
                  <a:pt x="673516" y="1319223"/>
                  <a:pt x="673516" y="1236054"/>
                </a:cubicBezTo>
                <a:cubicBezTo>
                  <a:pt x="673516" y="1211557"/>
                  <a:pt x="679365" y="1188427"/>
                  <a:pt x="691220" y="1168732"/>
                </a:cubicBezTo>
                <a:lnTo>
                  <a:pt x="233035" y="1168732"/>
                </a:lnTo>
                <a:lnTo>
                  <a:pt x="233035" y="733499"/>
                </a:lnTo>
                <a:cubicBezTo>
                  <a:pt x="212516" y="743855"/>
                  <a:pt x="189291" y="749187"/>
                  <a:pt x="164821" y="749187"/>
                </a:cubicBezTo>
                <a:cubicBezTo>
                  <a:pt x="73793" y="749187"/>
                  <a:pt x="0" y="675395"/>
                  <a:pt x="0" y="584366"/>
                </a:cubicBezTo>
                <a:cubicBezTo>
                  <a:pt x="0" y="493338"/>
                  <a:pt x="73793" y="419545"/>
                  <a:pt x="164821" y="419545"/>
                </a:cubicBezTo>
                <a:cubicBezTo>
                  <a:pt x="189291" y="419545"/>
                  <a:pt x="212516" y="424878"/>
                  <a:pt x="233035" y="435233"/>
                </a:cubicBezTo>
                <a:close/>
              </a:path>
            </a:pathLst>
          </a:cu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defTabSz="914400"/>
            <a:endParaRPr lang="zh-CN" altLang="zh-CN" sz="1350">
              <a:solidFill>
                <a:schemeClr val="accent1"/>
              </a:solidFill>
              <a:latin typeface="黑体" panose="02010609060101010101" pitchFamily="49" charset="-122"/>
              <a:ea typeface="黑体" panose="02010609060101010101" pitchFamily="49" charset="-122"/>
            </a:endParaRPr>
          </a:p>
        </p:txBody>
      </p:sp>
      <p:sp>
        <p:nvSpPr>
          <p:cNvPr id="9235" name="矩形 23"/>
          <p:cNvSpPr>
            <a:spLocks noChangeArrowheads="1"/>
          </p:cNvSpPr>
          <p:nvPr/>
        </p:nvSpPr>
        <p:spPr bwMode="auto">
          <a:xfrm>
            <a:off x="1079500" y="1069975"/>
            <a:ext cx="193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dirty="0">
                <a:solidFill>
                  <a:schemeClr val="accent1"/>
                </a:solidFill>
                <a:ea typeface="微软雅黑" panose="020B0503020204020204" pitchFamily="34" charset="-122"/>
                <a:sym typeface="Arial" panose="020B0604020202020204" pitchFamily="34" charset="0"/>
              </a:rPr>
              <a:t>01.</a:t>
            </a:r>
            <a:r>
              <a:rPr lang="zh-CN" altLang="en-US" sz="1400" b="1" dirty="0">
                <a:solidFill>
                  <a:schemeClr val="accent1"/>
                </a:solidFill>
                <a:ea typeface="微软雅黑" panose="020B0503020204020204" pitchFamily="34" charset="-122"/>
                <a:sym typeface="Arial" panose="020B0604020202020204" pitchFamily="34" charset="0"/>
              </a:rPr>
              <a:t>基于规则的方法</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6" name="TextBox 24"/>
          <p:cNvSpPr>
            <a:spLocks noChangeArrowheads="1"/>
          </p:cNvSpPr>
          <p:nvPr/>
        </p:nvSpPr>
        <p:spPr bwMode="auto">
          <a:xfrm>
            <a:off x="1079500" y="1390650"/>
            <a:ext cx="1938338" cy="102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从数据中发现结构，并基于发现的结构进行聚类，将聚类结果用于后续的数据分析。</a:t>
            </a:r>
          </a:p>
        </p:txBody>
      </p:sp>
      <p:sp>
        <p:nvSpPr>
          <p:cNvPr id="9237" name="矩形 25"/>
          <p:cNvSpPr>
            <a:spLocks noChangeArrowheads="1"/>
          </p:cNvSpPr>
          <p:nvPr/>
        </p:nvSpPr>
        <p:spPr bwMode="auto">
          <a:xfrm>
            <a:off x="1079500" y="2778125"/>
            <a:ext cx="200740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b="1" dirty="0">
                <a:solidFill>
                  <a:schemeClr val="accent1"/>
                </a:solidFill>
                <a:ea typeface="微软雅黑" panose="020B0503020204020204" pitchFamily="34" charset="-122"/>
                <a:sym typeface="Arial" panose="020B0604020202020204" pitchFamily="34" charset="0"/>
              </a:rPr>
              <a:t>03.</a:t>
            </a:r>
            <a:r>
              <a:rPr lang="zh-CN" altLang="en-US" sz="1400" b="1" dirty="0">
                <a:solidFill>
                  <a:schemeClr val="accent1"/>
                </a:solidFill>
                <a:ea typeface="微软雅黑" panose="020B0503020204020204" pitchFamily="34" charset="-122"/>
                <a:sym typeface="Arial" panose="020B0604020202020204" pitchFamily="34" charset="0"/>
              </a:rPr>
              <a:t>蒙特卡洛树搜索</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38" name="TextBox 26"/>
          <p:cNvSpPr>
            <a:spLocks noChangeArrowheads="1"/>
          </p:cNvSpPr>
          <p:nvPr/>
        </p:nvSpPr>
        <p:spPr bwMode="auto">
          <a:xfrm>
            <a:off x="1065636" y="3228896"/>
            <a:ext cx="1938338" cy="126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通过某种“试验”的方法，得到这种事件出现的频率，或者这个随机变数的平均值，并用它们作为问题的解。</a:t>
            </a:r>
          </a:p>
        </p:txBody>
      </p:sp>
      <p:sp>
        <p:nvSpPr>
          <p:cNvPr id="9239" name="矩形 27"/>
          <p:cNvSpPr>
            <a:spLocks noChangeArrowheads="1"/>
          </p:cNvSpPr>
          <p:nvPr/>
        </p:nvSpPr>
        <p:spPr bwMode="auto">
          <a:xfrm>
            <a:off x="6048374" y="1069975"/>
            <a:ext cx="20938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1400" b="1" dirty="0">
                <a:solidFill>
                  <a:schemeClr val="accent1"/>
                </a:solidFill>
                <a:ea typeface="微软雅黑" panose="020B0503020204020204" pitchFamily="34" charset="-122"/>
                <a:sym typeface="Arial" panose="020B0604020202020204" pitchFamily="34" charset="0"/>
              </a:rPr>
              <a:t>02.</a:t>
            </a:r>
            <a:r>
              <a:rPr lang="zh-CN" altLang="en-US" sz="1400" b="1" dirty="0">
                <a:solidFill>
                  <a:schemeClr val="accent1"/>
                </a:solidFill>
                <a:ea typeface="微软雅黑" panose="020B0503020204020204" pitchFamily="34" charset="-122"/>
                <a:sym typeface="Arial" panose="020B0604020202020204" pitchFamily="34" charset="0"/>
              </a:rPr>
              <a:t>运动规划问题的方法</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40" name="TextBox 28"/>
          <p:cNvSpPr>
            <a:spLocks noChangeArrowheads="1"/>
          </p:cNvSpPr>
          <p:nvPr/>
        </p:nvSpPr>
        <p:spPr bwMode="auto">
          <a:xfrm>
            <a:off x="6048375" y="1390650"/>
            <a:ext cx="1938338" cy="102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将决策行为看做运动规划问题，在给定的位置</a:t>
            </a:r>
            <a:r>
              <a:rPr lang="en-US" altLang="zh-CN" sz="1200" dirty="0">
                <a:solidFill>
                  <a:srgbClr val="7F7F7F"/>
                </a:solidFill>
                <a:ea typeface="微软雅黑" panose="020B0503020204020204" pitchFamily="34" charset="-122"/>
                <a:sym typeface="Arial" panose="020B0604020202020204" pitchFamily="34" charset="0"/>
              </a:rPr>
              <a:t>A </a:t>
            </a:r>
            <a:r>
              <a:rPr lang="zh-CN" altLang="en-US" sz="1200" dirty="0">
                <a:solidFill>
                  <a:srgbClr val="7F7F7F"/>
                </a:solidFill>
                <a:ea typeface="微软雅黑" panose="020B0503020204020204" pitchFamily="34" charset="-122"/>
                <a:sym typeface="Arial" panose="020B0604020202020204" pitchFamily="34" charset="0"/>
              </a:rPr>
              <a:t>与位置 </a:t>
            </a:r>
            <a:r>
              <a:rPr lang="en-US" altLang="zh-CN" sz="1200" dirty="0">
                <a:solidFill>
                  <a:srgbClr val="7F7F7F"/>
                </a:solidFill>
                <a:ea typeface="微软雅黑" panose="020B0503020204020204" pitchFamily="34" charset="-122"/>
                <a:sym typeface="Arial" panose="020B0604020202020204" pitchFamily="34" charset="0"/>
              </a:rPr>
              <a:t>B </a:t>
            </a:r>
            <a:r>
              <a:rPr lang="zh-CN" altLang="en-US" sz="1200" dirty="0">
                <a:solidFill>
                  <a:srgbClr val="7F7F7F"/>
                </a:solidFill>
                <a:ea typeface="微软雅黑" panose="020B0503020204020204" pitchFamily="34" charset="-122"/>
                <a:sym typeface="Arial" panose="020B0604020202020204" pitchFamily="34" charset="0"/>
              </a:rPr>
              <a:t>之间找到一条符合约束条件的路径。</a:t>
            </a:r>
          </a:p>
        </p:txBody>
      </p:sp>
      <p:sp>
        <p:nvSpPr>
          <p:cNvPr id="9241" name="矩形 29"/>
          <p:cNvSpPr>
            <a:spLocks noChangeArrowheads="1"/>
          </p:cNvSpPr>
          <p:nvPr/>
        </p:nvSpPr>
        <p:spPr bwMode="auto">
          <a:xfrm>
            <a:off x="6048375" y="2778125"/>
            <a:ext cx="19383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400" b="1" dirty="0">
                <a:solidFill>
                  <a:schemeClr val="accent1"/>
                </a:solidFill>
                <a:ea typeface="微软雅黑" panose="020B0503020204020204" pitchFamily="34" charset="-122"/>
                <a:sym typeface="Arial" panose="020B0604020202020204" pitchFamily="34" charset="0"/>
              </a:rPr>
              <a:t>04.</a:t>
            </a:r>
            <a:r>
              <a:rPr lang="zh-CN" altLang="en-US" sz="1400" b="1" dirty="0">
                <a:solidFill>
                  <a:schemeClr val="accent1"/>
                </a:solidFill>
                <a:ea typeface="微软雅黑" panose="020B0503020204020204" pitchFamily="34" charset="-122"/>
                <a:sym typeface="Arial" panose="020B0604020202020204" pitchFamily="34" charset="0"/>
              </a:rPr>
              <a:t>强化学习</a:t>
            </a:r>
            <a:endParaRPr lang="en-US" altLang="zh-CN" sz="14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242" name="TextBox 30"/>
          <p:cNvSpPr>
            <a:spLocks noChangeArrowheads="1"/>
          </p:cNvSpPr>
          <p:nvPr/>
        </p:nvSpPr>
        <p:spPr bwMode="auto">
          <a:xfrm>
            <a:off x="6048375" y="3101975"/>
            <a:ext cx="1938338" cy="1028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spcBef>
                <a:spcPts val="600"/>
              </a:spcBef>
            </a:pPr>
            <a:r>
              <a:rPr lang="zh-CN" altLang="en-US" sz="1200" dirty="0">
                <a:solidFill>
                  <a:srgbClr val="7F7F7F"/>
                </a:solidFill>
                <a:ea typeface="微软雅黑" panose="020B0503020204020204" pitchFamily="34" charset="-122"/>
                <a:sym typeface="Arial" panose="020B0604020202020204" pitchFamily="34" charset="0"/>
              </a:rPr>
              <a:t>用于描述和解决智能体在与环境的交互过程中通过学习策略以达成回报最大化或实现特定目标的问题</a:t>
            </a:r>
          </a:p>
        </p:txBody>
      </p:sp>
      <p:sp>
        <p:nvSpPr>
          <p:cNvPr id="28" name="文本占位符 2"/>
          <p:cNvSpPr>
            <a:spLocks noGrp="1"/>
          </p:cNvSpPr>
          <p:nvPr>
            <p:ph type="body" sz="quarter" idx="12"/>
          </p:nvPr>
        </p:nvSpPr>
        <p:spPr>
          <a:xfrm>
            <a:off x="476727" y="209053"/>
            <a:ext cx="3690794" cy="461536"/>
          </a:xfrm>
        </p:spPr>
        <p:txBody>
          <a:bodyPr/>
          <a:lstStyle/>
          <a:p>
            <a:r>
              <a:rPr lang="zh-CN" altLang="en-US" dirty="0"/>
              <a:t>研究现状</a:t>
            </a:r>
          </a:p>
        </p:txBody>
      </p:sp>
      <p:pic>
        <p:nvPicPr>
          <p:cNvPr id="29" name="图片 2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占位符 2"/>
          <p:cNvSpPr>
            <a:spLocks noGrp="1"/>
          </p:cNvSpPr>
          <p:nvPr>
            <p:ph type="body" sz="quarter" idx="12"/>
          </p:nvPr>
        </p:nvSpPr>
        <p:spPr>
          <a:xfrm>
            <a:off x="398159" y="249943"/>
            <a:ext cx="3690794" cy="461536"/>
          </a:xfrm>
        </p:spPr>
        <p:txBody>
          <a:bodyPr/>
          <a:lstStyle/>
          <a:p>
            <a:r>
              <a:rPr lang="zh-CN" altLang="en-US" dirty="0"/>
              <a:t>研究现状</a:t>
            </a:r>
          </a:p>
        </p:txBody>
      </p:sp>
      <p:grpSp>
        <p:nvGrpSpPr>
          <p:cNvPr id="29" name="组合 28"/>
          <p:cNvGrpSpPr/>
          <p:nvPr/>
        </p:nvGrpSpPr>
        <p:grpSpPr>
          <a:xfrm>
            <a:off x="3098884" y="1673103"/>
            <a:ext cx="1264061" cy="1093886"/>
            <a:chOff x="4131845" y="2230803"/>
            <a:chExt cx="1685414" cy="1458515"/>
          </a:xfrm>
        </p:grpSpPr>
        <p:sp>
          <p:nvSpPr>
            <p:cNvPr id="30" name="圆角矩形 29"/>
            <p:cNvSpPr/>
            <p:nvPr/>
          </p:nvSpPr>
          <p:spPr>
            <a:xfrm>
              <a:off x="4131845" y="2230803"/>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1" name="图片 30"/>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515470" y="2542001"/>
              <a:ext cx="915922" cy="880655"/>
            </a:xfrm>
            <a:prstGeom prst="rect">
              <a:avLst/>
            </a:prstGeom>
          </p:spPr>
        </p:pic>
      </p:grpSp>
      <p:grpSp>
        <p:nvGrpSpPr>
          <p:cNvPr id="32" name="组合 31"/>
          <p:cNvGrpSpPr/>
          <p:nvPr/>
        </p:nvGrpSpPr>
        <p:grpSpPr>
          <a:xfrm>
            <a:off x="4700811" y="2997944"/>
            <a:ext cx="1264061" cy="1093886"/>
            <a:chOff x="6267748" y="3997258"/>
            <a:chExt cx="1685414" cy="1458515"/>
          </a:xfrm>
        </p:grpSpPr>
        <p:sp>
          <p:nvSpPr>
            <p:cNvPr id="33" name="圆角矩形 32"/>
            <p:cNvSpPr/>
            <p:nvPr/>
          </p:nvSpPr>
          <p:spPr>
            <a:xfrm>
              <a:off x="6267748" y="3997258"/>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4" name="图片 33"/>
            <p:cNvPicPr>
              <a:picLocks noChangeAspect="1"/>
            </p:cNvPicPr>
            <p:nvPr/>
          </p:nvPicPr>
          <p:blipFill rotWithShape="1">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6709075" y="4338057"/>
              <a:ext cx="853397" cy="810808"/>
            </a:xfrm>
            <a:prstGeom prst="rect">
              <a:avLst/>
            </a:prstGeom>
          </p:spPr>
        </p:pic>
      </p:grpSp>
      <p:grpSp>
        <p:nvGrpSpPr>
          <p:cNvPr id="35" name="组合 34"/>
          <p:cNvGrpSpPr/>
          <p:nvPr/>
        </p:nvGrpSpPr>
        <p:grpSpPr>
          <a:xfrm>
            <a:off x="3098884" y="2997945"/>
            <a:ext cx="1264061" cy="1093886"/>
            <a:chOff x="4131845" y="3997259"/>
            <a:chExt cx="1685414" cy="1458515"/>
          </a:xfrm>
        </p:grpSpPr>
        <p:sp>
          <p:nvSpPr>
            <p:cNvPr id="36" name="圆角矩形 35"/>
            <p:cNvSpPr/>
            <p:nvPr/>
          </p:nvSpPr>
          <p:spPr>
            <a:xfrm>
              <a:off x="4131845" y="3997259"/>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37" name="图片 36"/>
            <p:cNvPicPr>
              <a:picLocks noChangeAspect="1"/>
            </p:cNvPicPr>
            <p:nvPr/>
          </p:nvPicPr>
          <p:blipFill rotWithShape="1">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515471" y="4426908"/>
              <a:ext cx="825065" cy="803997"/>
            </a:xfrm>
            <a:prstGeom prst="rect">
              <a:avLst/>
            </a:prstGeom>
          </p:spPr>
        </p:pic>
      </p:grpSp>
      <p:grpSp>
        <p:nvGrpSpPr>
          <p:cNvPr id="38" name="组合 37"/>
          <p:cNvGrpSpPr/>
          <p:nvPr/>
        </p:nvGrpSpPr>
        <p:grpSpPr>
          <a:xfrm>
            <a:off x="4696970" y="1673103"/>
            <a:ext cx="1264061" cy="1093886"/>
            <a:chOff x="6262627" y="2230803"/>
            <a:chExt cx="1685414" cy="1458515"/>
          </a:xfrm>
        </p:grpSpPr>
        <p:sp>
          <p:nvSpPr>
            <p:cNvPr id="39" name="圆角矩形 38"/>
            <p:cNvSpPr/>
            <p:nvPr/>
          </p:nvSpPr>
          <p:spPr>
            <a:xfrm>
              <a:off x="6262627" y="2230803"/>
              <a:ext cx="1685414" cy="1458515"/>
            </a:xfrm>
            <a:prstGeom prst="roundRect">
              <a:avLst/>
            </a:prstGeom>
            <a:gradFill>
              <a:gsLst>
                <a:gs pos="0">
                  <a:srgbClr val="E4E4E4"/>
                </a:gs>
                <a:gs pos="100000">
                  <a:schemeClr val="bg1"/>
                </a:gs>
              </a:gsLst>
              <a:lin ang="2700000" scaled="0"/>
            </a:gradFill>
            <a:ln w="1905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5035" algn="l" defTabSz="914400" rtl="0" eaLnBrk="1" latinLnBrk="0" hangingPunct="1">
                <a:defRPr sz="1800" kern="1200">
                  <a:solidFill>
                    <a:schemeClr val="lt1"/>
                  </a:solidFill>
                  <a:latin typeface="+mn-lt"/>
                  <a:ea typeface="+mn-ea"/>
                  <a:cs typeface="+mn-cs"/>
                </a:defRPr>
              </a:lvl3pPr>
              <a:lvl4pPr marL="1372235" algn="l" defTabSz="914400" rtl="0" eaLnBrk="1" latinLnBrk="0" hangingPunct="1">
                <a:defRPr sz="1800" kern="1200">
                  <a:solidFill>
                    <a:schemeClr val="lt1"/>
                  </a:solidFill>
                  <a:latin typeface="+mn-lt"/>
                  <a:ea typeface="+mn-ea"/>
                  <a:cs typeface="+mn-cs"/>
                </a:defRPr>
              </a:lvl4pPr>
              <a:lvl5pPr marL="1829435" algn="l" defTabSz="914400" rtl="0" eaLnBrk="1" latinLnBrk="0" hangingPunct="1">
                <a:defRPr sz="1800" kern="1200">
                  <a:solidFill>
                    <a:schemeClr val="lt1"/>
                  </a:solidFill>
                  <a:latin typeface="+mn-lt"/>
                  <a:ea typeface="+mn-ea"/>
                  <a:cs typeface="+mn-cs"/>
                </a:defRPr>
              </a:lvl5pPr>
              <a:lvl6pPr marL="2287270" algn="l" defTabSz="914400" rtl="0" eaLnBrk="1" latinLnBrk="0" hangingPunct="1">
                <a:defRPr sz="1800" kern="1200">
                  <a:solidFill>
                    <a:schemeClr val="lt1"/>
                  </a:solidFill>
                  <a:latin typeface="+mn-lt"/>
                  <a:ea typeface="+mn-ea"/>
                  <a:cs typeface="+mn-cs"/>
                </a:defRPr>
              </a:lvl6pPr>
              <a:lvl7pPr marL="2744470" algn="l" defTabSz="914400" rtl="0" eaLnBrk="1" latinLnBrk="0" hangingPunct="1">
                <a:defRPr sz="1800" kern="1200">
                  <a:solidFill>
                    <a:schemeClr val="lt1"/>
                  </a:solidFill>
                  <a:latin typeface="+mn-lt"/>
                  <a:ea typeface="+mn-ea"/>
                  <a:cs typeface="+mn-cs"/>
                </a:defRPr>
              </a:lvl7pPr>
              <a:lvl8pPr marL="3202305" algn="l" defTabSz="914400" rtl="0" eaLnBrk="1" latinLnBrk="0" hangingPunct="1">
                <a:defRPr sz="1800" kern="1200">
                  <a:solidFill>
                    <a:schemeClr val="lt1"/>
                  </a:solidFill>
                  <a:latin typeface="+mn-lt"/>
                  <a:ea typeface="+mn-ea"/>
                  <a:cs typeface="+mn-cs"/>
                </a:defRPr>
              </a:lvl8pPr>
              <a:lvl9pPr marL="3659505" algn="l" defTabSz="914400" rtl="0" eaLnBrk="1" latinLnBrk="0" hangingPunct="1">
                <a:defRPr sz="1800" kern="1200">
                  <a:solidFill>
                    <a:schemeClr val="lt1"/>
                  </a:solidFill>
                  <a:latin typeface="+mn-lt"/>
                  <a:ea typeface="+mn-ea"/>
                  <a:cs typeface="+mn-cs"/>
                </a:defRPr>
              </a:lvl9pPr>
            </a:lstStyle>
            <a:p>
              <a:pPr algn="ctr"/>
              <a:endParaRPr lang="zh-CN" altLang="en-US" sz="1350">
                <a:latin typeface="黑体" panose="02010609060101010101" pitchFamily="49" charset="-122"/>
                <a:ea typeface="黑体" panose="02010609060101010101" pitchFamily="49" charset="-122"/>
              </a:endParaRPr>
            </a:p>
          </p:txBody>
        </p:sp>
        <p:pic>
          <p:nvPicPr>
            <p:cNvPr id="40" name="图片 39"/>
            <p:cNvPicPr>
              <a:picLocks noChangeAspect="1"/>
            </p:cNvPicPr>
            <p:nvPr/>
          </p:nvPicPr>
          <p:blipFill rotWithShape="1">
            <a:blip r:embed="rId6"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6705435" y="2530106"/>
              <a:ext cx="857038" cy="927134"/>
            </a:xfrm>
            <a:prstGeom prst="rect">
              <a:avLst/>
            </a:prstGeom>
          </p:spPr>
        </p:pic>
      </p:grpSp>
      <p:grpSp>
        <p:nvGrpSpPr>
          <p:cNvPr id="41" name="组合 40"/>
          <p:cNvGrpSpPr/>
          <p:nvPr/>
        </p:nvGrpSpPr>
        <p:grpSpPr>
          <a:xfrm>
            <a:off x="635096" y="1565150"/>
            <a:ext cx="1969052" cy="1157048"/>
            <a:chOff x="896334" y="2168992"/>
            <a:chExt cx="2623353" cy="1542371"/>
          </a:xfrm>
        </p:grpSpPr>
        <p:sp>
          <p:nvSpPr>
            <p:cNvPr id="42" name="文本框 73"/>
            <p:cNvSpPr txBox="1"/>
            <p:nvPr/>
          </p:nvSpPr>
          <p:spPr>
            <a:xfrm flipH="1">
              <a:off x="896334" y="2168992"/>
              <a:ext cx="2623353" cy="15423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mn-ea"/>
                </a:rPr>
                <a:t>基于规则的方法缺乏推广到未知情况的能力，这使得很难将它们扩展到现实世界驾驶的复杂性。</a:t>
              </a:r>
            </a:p>
          </p:txBody>
        </p:sp>
        <p:cxnSp>
          <p:nvCxnSpPr>
            <p:cNvPr id="44" name="直接连接符 43"/>
            <p:cNvCxnSpPr/>
            <p:nvPr/>
          </p:nvCxnSpPr>
          <p:spPr>
            <a:xfrm>
              <a:off x="3392828"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45" name="组合 44"/>
          <p:cNvGrpSpPr/>
          <p:nvPr/>
        </p:nvGrpSpPr>
        <p:grpSpPr>
          <a:xfrm>
            <a:off x="625496" y="2940765"/>
            <a:ext cx="1969052" cy="1711046"/>
            <a:chOff x="882685" y="2199789"/>
            <a:chExt cx="2623353" cy="2280862"/>
          </a:xfrm>
        </p:grpSpPr>
        <p:sp>
          <p:nvSpPr>
            <p:cNvPr id="46" name="文本框 82"/>
            <p:cNvSpPr txBox="1"/>
            <p:nvPr/>
          </p:nvSpPr>
          <p:spPr>
            <a:xfrm flipH="1">
              <a:off x="882685" y="2199789"/>
              <a:ext cx="2623353" cy="228086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蒙特卡洛树搜索方法由于现实中存在大量可能的场景，且有限的计算资源降低了解决方案的质量，无法预先计算出通常有效的策略。</a:t>
              </a:r>
            </a:p>
          </p:txBody>
        </p:sp>
        <p:cxnSp>
          <p:nvCxnSpPr>
            <p:cNvPr id="48" name="直接连接符 47"/>
            <p:cNvCxnSpPr/>
            <p:nvPr/>
          </p:nvCxnSpPr>
          <p:spPr>
            <a:xfrm>
              <a:off x="3392828"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49" name="组合 48"/>
          <p:cNvGrpSpPr/>
          <p:nvPr/>
        </p:nvGrpSpPr>
        <p:grpSpPr>
          <a:xfrm>
            <a:off x="6515187" y="1553253"/>
            <a:ext cx="2387677" cy="1444691"/>
            <a:chOff x="824445" y="2153132"/>
            <a:chExt cx="3181083" cy="1925805"/>
          </a:xfrm>
        </p:grpSpPr>
        <p:sp>
          <p:nvSpPr>
            <p:cNvPr id="50" name="文本框 86"/>
            <p:cNvSpPr txBox="1"/>
            <p:nvPr/>
          </p:nvSpPr>
          <p:spPr>
            <a:xfrm flipH="1">
              <a:off x="884188" y="2153132"/>
              <a:ext cx="3121340" cy="19258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运动规划问题的方法，顺序设计首先需要预测周围车辆的轨迹，再相应的规划自我车辆的轨迹，导致在轨迹规划过程中无法考虑相互作用的反应行为。</a:t>
              </a:r>
            </a:p>
          </p:txBody>
        </p:sp>
        <p:cxnSp>
          <p:nvCxnSpPr>
            <p:cNvPr id="52" name="直接连接符 51"/>
            <p:cNvCxnSpPr/>
            <p:nvPr/>
          </p:nvCxnSpPr>
          <p:spPr>
            <a:xfrm>
              <a:off x="824445"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grpSp>
        <p:nvGrpSpPr>
          <p:cNvPr id="53" name="组合 52"/>
          <p:cNvGrpSpPr/>
          <p:nvPr/>
        </p:nvGrpSpPr>
        <p:grpSpPr>
          <a:xfrm>
            <a:off x="6515187" y="3155241"/>
            <a:ext cx="2003318" cy="1157048"/>
            <a:chOff x="824445" y="2554941"/>
            <a:chExt cx="2669005" cy="1542370"/>
          </a:xfrm>
        </p:grpSpPr>
        <p:sp>
          <p:nvSpPr>
            <p:cNvPr id="54" name="文本框 90"/>
            <p:cNvSpPr txBox="1"/>
            <p:nvPr/>
          </p:nvSpPr>
          <p:spPr>
            <a:xfrm flipH="1">
              <a:off x="870097" y="2554941"/>
              <a:ext cx="2623353" cy="1542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5035" algn="l" defTabSz="914400" rtl="0" eaLnBrk="1" latinLnBrk="0" hangingPunct="1">
                <a:defRPr sz="1800" kern="1200">
                  <a:solidFill>
                    <a:schemeClr val="tx1"/>
                  </a:solidFill>
                  <a:latin typeface="+mn-lt"/>
                  <a:ea typeface="+mn-ea"/>
                  <a:cs typeface="+mn-cs"/>
                </a:defRPr>
              </a:lvl3pPr>
              <a:lvl4pPr marL="1372235" algn="l" defTabSz="914400" rtl="0" eaLnBrk="1" latinLnBrk="0" hangingPunct="1">
                <a:defRPr sz="1800" kern="1200">
                  <a:solidFill>
                    <a:schemeClr val="tx1"/>
                  </a:solidFill>
                  <a:latin typeface="+mn-lt"/>
                  <a:ea typeface="+mn-ea"/>
                  <a:cs typeface="+mn-cs"/>
                </a:defRPr>
              </a:lvl4pPr>
              <a:lvl5pPr marL="1829435" algn="l" defTabSz="914400" rtl="0" eaLnBrk="1" latinLnBrk="0" hangingPunct="1">
                <a:defRPr sz="1800" kern="1200">
                  <a:solidFill>
                    <a:schemeClr val="tx1"/>
                  </a:solidFill>
                  <a:latin typeface="+mn-lt"/>
                  <a:ea typeface="+mn-ea"/>
                  <a:cs typeface="+mn-cs"/>
                </a:defRPr>
              </a:lvl5pPr>
              <a:lvl6pPr marL="2287270" algn="l" defTabSz="914400" rtl="0" eaLnBrk="1" latinLnBrk="0" hangingPunct="1">
                <a:defRPr sz="1800" kern="1200">
                  <a:solidFill>
                    <a:schemeClr val="tx1"/>
                  </a:solidFill>
                  <a:latin typeface="+mn-lt"/>
                  <a:ea typeface="+mn-ea"/>
                  <a:cs typeface="+mn-cs"/>
                </a:defRPr>
              </a:lvl6pPr>
              <a:lvl7pPr marL="2744470" algn="l" defTabSz="914400" rtl="0" eaLnBrk="1" latinLnBrk="0" hangingPunct="1">
                <a:defRPr sz="1800" kern="1200">
                  <a:solidFill>
                    <a:schemeClr val="tx1"/>
                  </a:solidFill>
                  <a:latin typeface="+mn-lt"/>
                  <a:ea typeface="+mn-ea"/>
                  <a:cs typeface="+mn-cs"/>
                </a:defRPr>
              </a:lvl7pPr>
              <a:lvl8pPr marL="3202305" algn="l" defTabSz="914400" rtl="0" eaLnBrk="1" latinLnBrk="0" hangingPunct="1">
                <a:defRPr sz="1800" kern="1200">
                  <a:solidFill>
                    <a:schemeClr val="tx1"/>
                  </a:solidFill>
                  <a:latin typeface="+mn-lt"/>
                  <a:ea typeface="+mn-ea"/>
                  <a:cs typeface="+mn-cs"/>
                </a:defRPr>
              </a:lvl8pPr>
              <a:lvl9pPr marL="3659505" algn="l" defTabSz="914400" rtl="0" eaLnBrk="1" latinLnBrk="0" hangingPunct="1">
                <a:defRPr sz="1800" kern="1200">
                  <a:solidFill>
                    <a:schemeClr val="tx1"/>
                  </a:solidFill>
                  <a:latin typeface="+mn-lt"/>
                  <a:ea typeface="+mn-ea"/>
                  <a:cs typeface="+mn-cs"/>
                </a:defRPr>
              </a:lvl9pPr>
            </a:lstStyle>
            <a:p>
              <a:pPr>
                <a:lnSpc>
                  <a:spcPct val="150000"/>
                </a:lnSpc>
              </a:pPr>
              <a:r>
                <a:rPr lang="zh-CN" altLang="en-US" sz="1200" dirty="0">
                  <a:latin typeface="微软雅黑" panose="020B0503020204020204" pitchFamily="34" charset="-122"/>
                  <a:ea typeface="微软雅黑" panose="020B0503020204020204" pitchFamily="34" charset="-122"/>
                </a:rPr>
                <a:t>强化学习方法的缺点是需要大量的训练样本才能达到收敛，同时受到信用分配问题的影响。</a:t>
              </a:r>
            </a:p>
          </p:txBody>
        </p:sp>
        <p:cxnSp>
          <p:nvCxnSpPr>
            <p:cNvPr id="56" name="直接连接符 55"/>
            <p:cNvCxnSpPr/>
            <p:nvPr/>
          </p:nvCxnSpPr>
          <p:spPr>
            <a:xfrm>
              <a:off x="824445" y="2624190"/>
              <a:ext cx="0" cy="923330"/>
            </a:xfrm>
            <a:prstGeom prst="line">
              <a:avLst/>
            </a:prstGeom>
            <a:ln>
              <a:solidFill>
                <a:srgbClr val="1A7BAE"/>
              </a:solidFill>
            </a:ln>
          </p:spPr>
          <p:style>
            <a:lnRef idx="1">
              <a:schemeClr val="accent1"/>
            </a:lnRef>
            <a:fillRef idx="0">
              <a:schemeClr val="accent1"/>
            </a:fillRef>
            <a:effectRef idx="0">
              <a:schemeClr val="accent1"/>
            </a:effectRef>
            <a:fontRef idx="minor">
              <a:schemeClr val="tx1"/>
            </a:fontRef>
          </p:style>
        </p:cxnSp>
      </p:grpSp>
      <p:pic>
        <p:nvPicPr>
          <p:cNvPr id="57" name="图片 5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02568" y="1917254"/>
            <a:ext cx="2031325" cy="1077218"/>
          </a:xfrm>
          <a:prstGeom prst="rect">
            <a:avLst/>
          </a:prstGeom>
          <a:noFill/>
        </p:spPr>
        <p:txBody>
          <a:bodyPr wrap="none" rtlCol="0">
            <a:spAutoFit/>
          </a:bodyPr>
          <a:lstStyle/>
          <a:p>
            <a:pPr marL="0" lvl="1"/>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研究方法</a:t>
            </a: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2"/>
          <p:cNvSpPr>
            <a:spLocks noGrp="1"/>
          </p:cNvSpPr>
          <p:nvPr>
            <p:ph type="body" sz="quarter" idx="12"/>
          </p:nvPr>
        </p:nvSpPr>
        <p:spPr>
          <a:xfrm>
            <a:off x="450772" y="186733"/>
            <a:ext cx="3690794" cy="461536"/>
          </a:xfrm>
        </p:spPr>
        <p:txBody>
          <a:bodyPr/>
          <a:lstStyle/>
          <a:p>
            <a:r>
              <a:rPr lang="zh-CN" altLang="en-US" dirty="0"/>
              <a:t>研究方法</a:t>
            </a:r>
          </a:p>
        </p:txBody>
      </p:sp>
      <p:sp>
        <p:nvSpPr>
          <p:cNvPr id="8" name="Freeform 5"/>
          <p:cNvSpPr>
            <a:spLocks noEditPoints="1"/>
          </p:cNvSpPr>
          <p:nvPr/>
        </p:nvSpPr>
        <p:spPr bwMode="auto">
          <a:xfrm>
            <a:off x="2624535" y="2755595"/>
            <a:ext cx="1867391" cy="1673296"/>
          </a:xfrm>
          <a:custGeom>
            <a:avLst/>
            <a:gdLst>
              <a:gd name="T0" fmla="*/ 3055 w 3055"/>
              <a:gd name="T1" fmla="*/ 1674 h 2735"/>
              <a:gd name="T2" fmla="*/ 2121 w 3055"/>
              <a:gd name="T3" fmla="*/ 1674 h 2735"/>
              <a:gd name="T4" fmla="*/ 1060 w 3055"/>
              <a:gd name="T5" fmla="*/ 2735 h 2735"/>
              <a:gd name="T6" fmla="*/ 0 w 3055"/>
              <a:gd name="T7" fmla="*/ 1674 h 2735"/>
              <a:gd name="T8" fmla="*/ 1060 w 3055"/>
              <a:gd name="T9" fmla="*/ 613 h 2735"/>
              <a:gd name="T10" fmla="*/ 1632 w 3055"/>
              <a:gd name="T11" fmla="*/ 780 h 2735"/>
              <a:gd name="T12" fmla="*/ 2089 w 3055"/>
              <a:gd name="T13" fmla="*/ 68 h 2735"/>
              <a:gd name="T14" fmla="*/ 2133 w 3055"/>
              <a:gd name="T15" fmla="*/ 0 h 2735"/>
              <a:gd name="T16" fmla="*/ 3055 w 3055"/>
              <a:gd name="T17" fmla="*/ 532 h 2735"/>
              <a:gd name="T18" fmla="*/ 3055 w 3055"/>
              <a:gd name="T19" fmla="*/ 1674 h 2735"/>
              <a:gd name="T20" fmla="*/ 1909 w 3055"/>
              <a:gd name="T21" fmla="*/ 1674 h 2735"/>
              <a:gd name="T22" fmla="*/ 1058 w 3055"/>
              <a:gd name="T23" fmla="*/ 1674 h 2735"/>
              <a:gd name="T24" fmla="*/ 1518 w 3055"/>
              <a:gd name="T25" fmla="*/ 958 h 2735"/>
              <a:gd name="T26" fmla="*/ 1060 w 3055"/>
              <a:gd name="T27" fmla="*/ 824 h 2735"/>
              <a:gd name="T28" fmla="*/ 212 w 3055"/>
              <a:gd name="T29" fmla="*/ 1674 h 2735"/>
              <a:gd name="T30" fmla="*/ 1060 w 3055"/>
              <a:gd name="T31" fmla="*/ 2523 h 2735"/>
              <a:gd name="T32" fmla="*/ 1909 w 3055"/>
              <a:gd name="T33" fmla="*/ 1674 h 2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55" h="2735">
                <a:moveTo>
                  <a:pt x="3055" y="1674"/>
                </a:moveTo>
                <a:cubicBezTo>
                  <a:pt x="2121" y="1674"/>
                  <a:pt x="2121" y="1674"/>
                  <a:pt x="2121" y="1674"/>
                </a:cubicBezTo>
                <a:cubicBezTo>
                  <a:pt x="2121" y="2260"/>
                  <a:pt x="1646" y="2735"/>
                  <a:pt x="1060" y="2735"/>
                </a:cubicBezTo>
                <a:cubicBezTo>
                  <a:pt x="475" y="2735"/>
                  <a:pt x="0" y="2260"/>
                  <a:pt x="0" y="1674"/>
                </a:cubicBezTo>
                <a:cubicBezTo>
                  <a:pt x="0" y="1088"/>
                  <a:pt x="475" y="613"/>
                  <a:pt x="1060" y="613"/>
                </a:cubicBezTo>
                <a:cubicBezTo>
                  <a:pt x="1271" y="613"/>
                  <a:pt x="1467" y="674"/>
                  <a:pt x="1632" y="780"/>
                </a:cubicBezTo>
                <a:cubicBezTo>
                  <a:pt x="2089" y="68"/>
                  <a:pt x="2089" y="68"/>
                  <a:pt x="2089" y="68"/>
                </a:cubicBezTo>
                <a:cubicBezTo>
                  <a:pt x="2133" y="0"/>
                  <a:pt x="2133" y="0"/>
                  <a:pt x="2133" y="0"/>
                </a:cubicBezTo>
                <a:cubicBezTo>
                  <a:pt x="3055" y="532"/>
                  <a:pt x="3055" y="532"/>
                  <a:pt x="3055" y="532"/>
                </a:cubicBezTo>
                <a:lnTo>
                  <a:pt x="3055" y="1674"/>
                </a:lnTo>
                <a:close/>
                <a:moveTo>
                  <a:pt x="1909" y="1674"/>
                </a:moveTo>
                <a:cubicBezTo>
                  <a:pt x="1058" y="1674"/>
                  <a:pt x="1058" y="1674"/>
                  <a:pt x="1058" y="1674"/>
                </a:cubicBezTo>
                <a:cubicBezTo>
                  <a:pt x="1518" y="958"/>
                  <a:pt x="1518" y="958"/>
                  <a:pt x="1518" y="958"/>
                </a:cubicBezTo>
                <a:cubicBezTo>
                  <a:pt x="1386" y="873"/>
                  <a:pt x="1229" y="824"/>
                  <a:pt x="1060" y="824"/>
                </a:cubicBezTo>
                <a:cubicBezTo>
                  <a:pt x="592" y="824"/>
                  <a:pt x="212" y="1205"/>
                  <a:pt x="212" y="1674"/>
                </a:cubicBezTo>
                <a:cubicBezTo>
                  <a:pt x="212" y="2143"/>
                  <a:pt x="592" y="2523"/>
                  <a:pt x="1060" y="2523"/>
                </a:cubicBezTo>
                <a:cubicBezTo>
                  <a:pt x="1529" y="2523"/>
                  <a:pt x="1909" y="2143"/>
                  <a:pt x="1909" y="1674"/>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9" name="Freeform 6"/>
          <p:cNvSpPr>
            <a:spLocks noEditPoints="1"/>
          </p:cNvSpPr>
          <p:nvPr/>
        </p:nvSpPr>
        <p:spPr bwMode="auto">
          <a:xfrm>
            <a:off x="4562839" y="2751160"/>
            <a:ext cx="1879209" cy="1677730"/>
          </a:xfrm>
          <a:custGeom>
            <a:avLst/>
            <a:gdLst>
              <a:gd name="T0" fmla="*/ 933 w 3073"/>
              <a:gd name="T1" fmla="*/ 0 h 2742"/>
              <a:gd name="T2" fmla="*/ 981 w 3073"/>
              <a:gd name="T3" fmla="*/ 75 h 2742"/>
              <a:gd name="T4" fmla="*/ 1439 w 3073"/>
              <a:gd name="T5" fmla="*/ 788 h 2742"/>
              <a:gd name="T6" fmla="*/ 2012 w 3073"/>
              <a:gd name="T7" fmla="*/ 620 h 2742"/>
              <a:gd name="T8" fmla="*/ 3073 w 3073"/>
              <a:gd name="T9" fmla="*/ 1681 h 2742"/>
              <a:gd name="T10" fmla="*/ 2012 w 3073"/>
              <a:gd name="T11" fmla="*/ 2742 h 2742"/>
              <a:gd name="T12" fmla="*/ 952 w 3073"/>
              <a:gd name="T13" fmla="*/ 1681 h 2742"/>
              <a:gd name="T14" fmla="*/ 0 w 3073"/>
              <a:gd name="T15" fmla="*/ 1681 h 2742"/>
              <a:gd name="T16" fmla="*/ 0 w 3073"/>
              <a:gd name="T17" fmla="*/ 539 h 2742"/>
              <a:gd name="T18" fmla="*/ 933 w 3073"/>
              <a:gd name="T19" fmla="*/ 0 h 2742"/>
              <a:gd name="T20" fmla="*/ 1553 w 3073"/>
              <a:gd name="T21" fmla="*/ 966 h 2742"/>
              <a:gd name="T22" fmla="*/ 2012 w 3073"/>
              <a:gd name="T23" fmla="*/ 1681 h 2742"/>
              <a:gd name="T24" fmla="*/ 1163 w 3073"/>
              <a:gd name="T25" fmla="*/ 1681 h 2742"/>
              <a:gd name="T26" fmla="*/ 2012 w 3073"/>
              <a:gd name="T27" fmla="*/ 2530 h 2742"/>
              <a:gd name="T28" fmla="*/ 2861 w 3073"/>
              <a:gd name="T29" fmla="*/ 1681 h 2742"/>
              <a:gd name="T30" fmla="*/ 2012 w 3073"/>
              <a:gd name="T31" fmla="*/ 831 h 2742"/>
              <a:gd name="T32" fmla="*/ 1553 w 3073"/>
              <a:gd name="T33" fmla="*/ 966 h 2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073" h="2742">
                <a:moveTo>
                  <a:pt x="933" y="0"/>
                </a:moveTo>
                <a:cubicBezTo>
                  <a:pt x="981" y="75"/>
                  <a:pt x="981" y="75"/>
                  <a:pt x="981" y="75"/>
                </a:cubicBezTo>
                <a:cubicBezTo>
                  <a:pt x="1439" y="788"/>
                  <a:pt x="1439" y="788"/>
                  <a:pt x="1439" y="788"/>
                </a:cubicBezTo>
                <a:cubicBezTo>
                  <a:pt x="1604" y="681"/>
                  <a:pt x="1801" y="620"/>
                  <a:pt x="2012" y="620"/>
                </a:cubicBezTo>
                <a:cubicBezTo>
                  <a:pt x="2598" y="620"/>
                  <a:pt x="3073" y="1095"/>
                  <a:pt x="3073" y="1681"/>
                </a:cubicBezTo>
                <a:cubicBezTo>
                  <a:pt x="3073" y="2267"/>
                  <a:pt x="2598" y="2742"/>
                  <a:pt x="2012" y="2742"/>
                </a:cubicBezTo>
                <a:cubicBezTo>
                  <a:pt x="1427" y="2742"/>
                  <a:pt x="952" y="2267"/>
                  <a:pt x="952" y="1681"/>
                </a:cubicBezTo>
                <a:cubicBezTo>
                  <a:pt x="0" y="1681"/>
                  <a:pt x="0" y="1681"/>
                  <a:pt x="0" y="1681"/>
                </a:cubicBezTo>
                <a:cubicBezTo>
                  <a:pt x="0" y="539"/>
                  <a:pt x="0" y="539"/>
                  <a:pt x="0" y="539"/>
                </a:cubicBezTo>
                <a:lnTo>
                  <a:pt x="933" y="0"/>
                </a:lnTo>
                <a:close/>
                <a:moveTo>
                  <a:pt x="1553" y="966"/>
                </a:moveTo>
                <a:cubicBezTo>
                  <a:pt x="2012" y="1681"/>
                  <a:pt x="2012" y="1681"/>
                  <a:pt x="2012" y="1681"/>
                </a:cubicBezTo>
                <a:cubicBezTo>
                  <a:pt x="1163" y="1681"/>
                  <a:pt x="1163" y="1681"/>
                  <a:pt x="1163" y="1681"/>
                </a:cubicBezTo>
                <a:cubicBezTo>
                  <a:pt x="1163" y="2150"/>
                  <a:pt x="1543" y="2530"/>
                  <a:pt x="2012" y="2530"/>
                </a:cubicBezTo>
                <a:cubicBezTo>
                  <a:pt x="2481" y="2530"/>
                  <a:pt x="2861" y="2150"/>
                  <a:pt x="2861" y="1681"/>
                </a:cubicBezTo>
                <a:cubicBezTo>
                  <a:pt x="2861" y="1212"/>
                  <a:pt x="2481" y="831"/>
                  <a:pt x="2012" y="831"/>
                </a:cubicBezTo>
                <a:cubicBezTo>
                  <a:pt x="1843" y="831"/>
                  <a:pt x="1686" y="881"/>
                  <a:pt x="1553" y="966"/>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0" name="Freeform 7"/>
          <p:cNvSpPr>
            <a:spLocks noEditPoints="1"/>
          </p:cNvSpPr>
          <p:nvPr/>
        </p:nvSpPr>
        <p:spPr bwMode="auto">
          <a:xfrm>
            <a:off x="3883251" y="1165077"/>
            <a:ext cx="1297127" cy="1855112"/>
          </a:xfrm>
          <a:custGeom>
            <a:avLst/>
            <a:gdLst>
              <a:gd name="T0" fmla="*/ 1061 w 2121"/>
              <a:gd name="T1" fmla="*/ 1061 h 3032"/>
              <a:gd name="T2" fmla="*/ 1520 w 2121"/>
              <a:gd name="T3" fmla="*/ 1776 h 3032"/>
              <a:gd name="T4" fmla="*/ 1910 w 2121"/>
              <a:gd name="T5" fmla="*/ 1061 h 3032"/>
              <a:gd name="T6" fmla="*/ 1061 w 2121"/>
              <a:gd name="T7" fmla="*/ 212 h 3032"/>
              <a:gd name="T8" fmla="*/ 212 w 2121"/>
              <a:gd name="T9" fmla="*/ 1061 h 3032"/>
              <a:gd name="T10" fmla="*/ 602 w 2121"/>
              <a:gd name="T11" fmla="*/ 1776 h 3032"/>
              <a:gd name="T12" fmla="*/ 1061 w 2121"/>
              <a:gd name="T13" fmla="*/ 1061 h 3032"/>
              <a:gd name="T14" fmla="*/ 1634 w 2121"/>
              <a:gd name="T15" fmla="*/ 1954 h 3032"/>
              <a:gd name="T16" fmla="*/ 1981 w 2121"/>
              <a:gd name="T17" fmla="*/ 2494 h 3032"/>
              <a:gd name="T18" fmla="*/ 1055 w 2121"/>
              <a:gd name="T19" fmla="*/ 3029 h 3032"/>
              <a:gd name="T20" fmla="*/ 1055 w 2121"/>
              <a:gd name="T21" fmla="*/ 3032 h 3032"/>
              <a:gd name="T22" fmla="*/ 136 w 2121"/>
              <a:gd name="T23" fmla="*/ 2501 h 3032"/>
              <a:gd name="T24" fmla="*/ 487 w 2121"/>
              <a:gd name="T25" fmla="*/ 1954 h 3032"/>
              <a:gd name="T26" fmla="*/ 0 w 2121"/>
              <a:gd name="T27" fmla="*/ 1061 h 3032"/>
              <a:gd name="T28" fmla="*/ 1061 w 2121"/>
              <a:gd name="T29" fmla="*/ 0 h 3032"/>
              <a:gd name="T30" fmla="*/ 2121 w 2121"/>
              <a:gd name="T31" fmla="*/ 1061 h 3032"/>
              <a:gd name="T32" fmla="*/ 1634 w 2121"/>
              <a:gd name="T33" fmla="*/ 1954 h 3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1" h="3032">
                <a:moveTo>
                  <a:pt x="1061" y="1061"/>
                </a:moveTo>
                <a:cubicBezTo>
                  <a:pt x="1520" y="1776"/>
                  <a:pt x="1520" y="1776"/>
                  <a:pt x="1520" y="1776"/>
                </a:cubicBezTo>
                <a:cubicBezTo>
                  <a:pt x="1754" y="1625"/>
                  <a:pt x="1910" y="1361"/>
                  <a:pt x="1910" y="1061"/>
                </a:cubicBezTo>
                <a:cubicBezTo>
                  <a:pt x="1910" y="592"/>
                  <a:pt x="1530" y="212"/>
                  <a:pt x="1061" y="212"/>
                </a:cubicBezTo>
                <a:cubicBezTo>
                  <a:pt x="592" y="212"/>
                  <a:pt x="212" y="592"/>
                  <a:pt x="212" y="1061"/>
                </a:cubicBezTo>
                <a:cubicBezTo>
                  <a:pt x="212" y="1361"/>
                  <a:pt x="367" y="1625"/>
                  <a:pt x="602" y="1776"/>
                </a:cubicBezTo>
                <a:lnTo>
                  <a:pt x="1061" y="1061"/>
                </a:lnTo>
                <a:close/>
                <a:moveTo>
                  <a:pt x="1634" y="1954"/>
                </a:moveTo>
                <a:cubicBezTo>
                  <a:pt x="1981" y="2494"/>
                  <a:pt x="1981" y="2494"/>
                  <a:pt x="1981" y="2494"/>
                </a:cubicBezTo>
                <a:cubicBezTo>
                  <a:pt x="1055" y="3029"/>
                  <a:pt x="1055" y="3029"/>
                  <a:pt x="1055" y="3029"/>
                </a:cubicBezTo>
                <a:cubicBezTo>
                  <a:pt x="1055" y="3032"/>
                  <a:pt x="1055" y="3032"/>
                  <a:pt x="1055" y="3032"/>
                </a:cubicBezTo>
                <a:cubicBezTo>
                  <a:pt x="136" y="2501"/>
                  <a:pt x="136" y="2501"/>
                  <a:pt x="136" y="2501"/>
                </a:cubicBezTo>
                <a:cubicBezTo>
                  <a:pt x="487" y="1954"/>
                  <a:pt x="487" y="1954"/>
                  <a:pt x="487" y="1954"/>
                </a:cubicBezTo>
                <a:cubicBezTo>
                  <a:pt x="194" y="1765"/>
                  <a:pt x="0" y="1436"/>
                  <a:pt x="0" y="1061"/>
                </a:cubicBezTo>
                <a:cubicBezTo>
                  <a:pt x="0" y="475"/>
                  <a:pt x="475" y="0"/>
                  <a:pt x="1061" y="0"/>
                </a:cubicBezTo>
                <a:cubicBezTo>
                  <a:pt x="1646" y="0"/>
                  <a:pt x="2121" y="475"/>
                  <a:pt x="2121" y="1061"/>
                </a:cubicBezTo>
                <a:cubicBezTo>
                  <a:pt x="2121" y="1436"/>
                  <a:pt x="1927" y="1765"/>
                  <a:pt x="1634" y="1954"/>
                </a:cubicBezTo>
                <a:close/>
              </a:path>
            </a:pathLst>
          </a:custGeom>
          <a:solidFill>
            <a:srgbClr val="C0C0C0"/>
          </a:solidFill>
          <a:ln w="38100">
            <a:gradFill flip="none" rotWithShape="1">
              <a:gsLst>
                <a:gs pos="0">
                  <a:schemeClr val="bg1"/>
                </a:gs>
                <a:gs pos="100000">
                  <a:schemeClr val="bg1">
                    <a:lumMod val="85000"/>
                  </a:schemeClr>
                </a:gs>
              </a:gsLst>
              <a:lin ang="2700000" scaled="1"/>
              <a:tileRect/>
            </a:gradFill>
          </a:ln>
          <a:effectLst>
            <a:innerShdw blurRad="114300" dist="127000" dir="16200000">
              <a:prstClr val="black">
                <a:alpha val="30000"/>
              </a:prstClr>
            </a:innerShdw>
          </a:effectLst>
        </p:spPr>
        <p:style>
          <a:lnRef idx="2">
            <a:schemeClr val="accent1">
              <a:shade val="50000"/>
            </a:schemeClr>
          </a:lnRef>
          <a:fillRef idx="1">
            <a:schemeClr val="accent1"/>
          </a:fillRef>
          <a:effectRef idx="0">
            <a:schemeClr val="accent1"/>
          </a:effectRef>
          <a:fontRef idx="minor">
            <a:schemeClr val="lt1"/>
          </a:fontRef>
        </p:style>
        <p:txBody>
          <a:bodyPr lIns="68539" tIns="34270" rIns="68539" bIns="34270" anchor="ctr"/>
          <a:lstStyle/>
          <a:p>
            <a:pPr algn="ctr"/>
            <a:endParaRPr lang="zh-CN" altLang="en-US" sz="1015" b="1">
              <a:cs typeface="+mn-ea"/>
              <a:sym typeface="+mn-lt"/>
            </a:endParaRPr>
          </a:p>
        </p:txBody>
      </p:sp>
      <p:sp>
        <p:nvSpPr>
          <p:cNvPr id="11" name="TextBox 11"/>
          <p:cNvSpPr txBox="1">
            <a:spLocks noChangeArrowheads="1"/>
          </p:cNvSpPr>
          <p:nvPr/>
        </p:nvSpPr>
        <p:spPr bwMode="auto">
          <a:xfrm flipH="1">
            <a:off x="5180378" y="1230356"/>
            <a:ext cx="1402629"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扩展了</a:t>
            </a:r>
            <a:r>
              <a:rPr lang="en-US" altLang="zh-CN" sz="1200" kern="0" dirty="0">
                <a:solidFill>
                  <a:sysClr val="windowText" lastClr="000000">
                    <a:lumMod val="85000"/>
                    <a:lumOff val="15000"/>
                  </a:sysClr>
                </a:solidFill>
                <a:latin typeface="+mn-lt"/>
                <a:ea typeface="+mn-ea"/>
                <a:cs typeface="+mn-ea"/>
                <a:sym typeface="+mn-lt"/>
              </a:rPr>
              <a:t>AlphaGo Zero</a:t>
            </a:r>
            <a:r>
              <a:rPr lang="zh-CN" altLang="en-US" sz="1200" kern="0" dirty="0">
                <a:solidFill>
                  <a:sysClr val="windowText" lastClr="000000">
                    <a:lumMod val="85000"/>
                    <a:lumOff val="15000"/>
                  </a:sysClr>
                </a:solidFill>
                <a:latin typeface="+mn-lt"/>
                <a:ea typeface="+mn-ea"/>
                <a:cs typeface="+mn-ea"/>
                <a:sym typeface="+mn-lt"/>
              </a:rPr>
              <a:t>算法，将其应用于自动驾驶领域</a:t>
            </a:r>
            <a:endParaRPr lang="en-US" altLang="zh-CN" sz="1200" kern="0" dirty="0">
              <a:solidFill>
                <a:prstClr val="black">
                  <a:lumMod val="75000"/>
                  <a:lumOff val="25000"/>
                </a:prstClr>
              </a:solidFill>
              <a:latin typeface="+mn-lt"/>
              <a:ea typeface="+mn-ea"/>
              <a:cs typeface="+mn-ea"/>
              <a:sym typeface="+mn-lt"/>
            </a:endParaRPr>
          </a:p>
        </p:txBody>
      </p:sp>
      <p:sp>
        <p:nvSpPr>
          <p:cNvPr id="12" name="任意多边形 11"/>
          <p:cNvSpPr/>
          <p:nvPr/>
        </p:nvSpPr>
        <p:spPr>
          <a:xfrm>
            <a:off x="4842018" y="1176657"/>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sp>
        <p:nvSpPr>
          <p:cNvPr id="13" name="任意多边形 12"/>
          <p:cNvSpPr/>
          <p:nvPr/>
        </p:nvSpPr>
        <p:spPr>
          <a:xfrm>
            <a:off x="6118874" y="3290943"/>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sp>
        <p:nvSpPr>
          <p:cNvPr id="14" name="任意多边形 13"/>
          <p:cNvSpPr/>
          <p:nvPr/>
        </p:nvSpPr>
        <p:spPr>
          <a:xfrm flipH="1">
            <a:off x="1336050" y="3290943"/>
            <a:ext cx="1619099" cy="365303"/>
          </a:xfrm>
          <a:custGeom>
            <a:avLst/>
            <a:gdLst>
              <a:gd name="connsiteX0" fmla="*/ 0 w 2286000"/>
              <a:gd name="connsiteY0" fmla="*/ 472440 h 472440"/>
              <a:gd name="connsiteX1" fmla="*/ 472440 w 2286000"/>
              <a:gd name="connsiteY1" fmla="*/ 0 h 472440"/>
              <a:gd name="connsiteX2" fmla="*/ 2286000 w 2286000"/>
              <a:gd name="connsiteY2" fmla="*/ 0 h 472440"/>
            </a:gdLst>
            <a:ahLst/>
            <a:cxnLst>
              <a:cxn ang="0">
                <a:pos x="connsiteX0" y="connsiteY0"/>
              </a:cxn>
              <a:cxn ang="0">
                <a:pos x="connsiteX1" y="connsiteY1"/>
              </a:cxn>
              <a:cxn ang="0">
                <a:pos x="connsiteX2" y="connsiteY2"/>
              </a:cxn>
            </a:cxnLst>
            <a:rect l="l" t="t" r="r" b="b"/>
            <a:pathLst>
              <a:path w="2286000" h="472440">
                <a:moveTo>
                  <a:pt x="0" y="472440"/>
                </a:moveTo>
                <a:lnTo>
                  <a:pt x="472440" y="0"/>
                </a:lnTo>
                <a:lnTo>
                  <a:pt x="2286000" y="0"/>
                </a:lnTo>
              </a:path>
            </a:pathLst>
          </a:custGeom>
          <a:noFill/>
          <a:ln w="12700" cap="flat" cmpd="sng" algn="ctr">
            <a:solidFill>
              <a:sysClr val="windowText" lastClr="000000">
                <a:lumMod val="75000"/>
                <a:lumOff val="25000"/>
              </a:sysClr>
            </a:solidFill>
            <a:prstDash val="sysDot"/>
            <a:miter lim="800000"/>
            <a:headEnd type="oval" w="sm" len="sm"/>
            <a:tailEnd type="oval" w="sm" len="sm"/>
          </a:ln>
          <a:effectLst/>
        </p:spPr>
        <p:txBody>
          <a:bodyPr lIns="68539" tIns="34270" rIns="68539" bIns="34270" rtlCol="0" anchor="ctr"/>
          <a:lstStyle/>
          <a:p>
            <a:pPr algn="ctr" defTabSz="685165">
              <a:defRPr/>
            </a:pPr>
            <a:endParaRPr lang="zh-CN" altLang="en-US" sz="1015" kern="0">
              <a:solidFill>
                <a:sysClr val="window" lastClr="FFFFFF"/>
              </a:solidFill>
              <a:cs typeface="+mn-ea"/>
              <a:sym typeface="+mn-lt"/>
            </a:endParaRPr>
          </a:p>
        </p:txBody>
      </p:sp>
      <p:grpSp>
        <p:nvGrpSpPr>
          <p:cNvPr id="15" name="组合 14"/>
          <p:cNvGrpSpPr/>
          <p:nvPr/>
        </p:nvGrpSpPr>
        <p:grpSpPr>
          <a:xfrm>
            <a:off x="2748354" y="3256382"/>
            <a:ext cx="1038589" cy="1039158"/>
            <a:chOff x="3130712" y="4011592"/>
            <a:chExt cx="1385867" cy="1385865"/>
          </a:xfrm>
          <a:solidFill>
            <a:schemeClr val="bg1"/>
          </a:solidFill>
        </p:grpSpPr>
        <p:sp>
          <p:nvSpPr>
            <p:cNvPr id="16" name="Oval 8"/>
            <p:cNvSpPr>
              <a:spLocks noChangeArrowheads="1"/>
            </p:cNvSpPr>
            <p:nvPr/>
          </p:nvSpPr>
          <p:spPr bwMode="auto">
            <a:xfrm>
              <a:off x="3130712" y="4011592"/>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17" name="图片 16" descr="未标题-1.png"/>
            <p:cNvPicPr>
              <a:picLocks noChangeAspect="1"/>
            </p:cNvPicPr>
            <p:nvPr/>
          </p:nvPicPr>
          <p:blipFill>
            <a:blip r:embed="rId3" cstate="print">
              <a:duotone>
                <a:schemeClr val="accent2">
                  <a:shade val="45000"/>
                  <a:satMod val="135000"/>
                </a:schemeClr>
                <a:prstClr val="white"/>
              </a:duotone>
            </a:blip>
            <a:srcRect/>
            <a:stretch>
              <a:fillRect/>
            </a:stretch>
          </p:blipFill>
          <p:spPr>
            <a:xfrm>
              <a:off x="3377320" y="4283480"/>
              <a:ext cx="892653" cy="909150"/>
            </a:xfrm>
            <a:prstGeom prst="rect">
              <a:avLst/>
            </a:prstGeom>
            <a:grpFill/>
            <a:ln w="38100">
              <a:noFill/>
            </a:ln>
            <a:effectLst/>
          </p:spPr>
        </p:pic>
      </p:grpSp>
      <p:grpSp>
        <p:nvGrpSpPr>
          <p:cNvPr id="18" name="组合 17"/>
          <p:cNvGrpSpPr/>
          <p:nvPr/>
        </p:nvGrpSpPr>
        <p:grpSpPr>
          <a:xfrm>
            <a:off x="5273135" y="3256382"/>
            <a:ext cx="1038589" cy="1039158"/>
            <a:chOff x="6499717" y="4011592"/>
            <a:chExt cx="1385867" cy="1385865"/>
          </a:xfrm>
          <a:gradFill>
            <a:gsLst>
              <a:gs pos="0">
                <a:schemeClr val="bg1"/>
              </a:gs>
              <a:gs pos="100000">
                <a:schemeClr val="bg1">
                  <a:lumMod val="95000"/>
                </a:schemeClr>
              </a:gs>
            </a:gsLst>
            <a:lin ang="2700000" scaled="1"/>
          </a:gradFill>
        </p:grpSpPr>
        <p:sp>
          <p:nvSpPr>
            <p:cNvPr id="19" name="Oval 8"/>
            <p:cNvSpPr>
              <a:spLocks noChangeArrowheads="1"/>
            </p:cNvSpPr>
            <p:nvPr/>
          </p:nvSpPr>
          <p:spPr bwMode="auto">
            <a:xfrm>
              <a:off x="6499717" y="4011592"/>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20" name="图片 19" descr="未标题-1.png"/>
            <p:cNvPicPr>
              <a:picLocks noChangeAspect="1"/>
            </p:cNvPicPr>
            <p:nvPr/>
          </p:nvPicPr>
          <p:blipFill>
            <a:blip r:embed="rId4" cstate="print">
              <a:duotone>
                <a:schemeClr val="accent2">
                  <a:shade val="45000"/>
                  <a:satMod val="135000"/>
                </a:schemeClr>
                <a:prstClr val="white"/>
              </a:duotone>
            </a:blip>
            <a:srcRect/>
            <a:stretch>
              <a:fillRect/>
            </a:stretch>
          </p:blipFill>
          <p:spPr>
            <a:xfrm>
              <a:off x="6742127" y="4364090"/>
              <a:ext cx="928223" cy="835402"/>
            </a:xfrm>
            <a:prstGeom prst="rect">
              <a:avLst/>
            </a:prstGeom>
            <a:grpFill/>
            <a:ln w="38100">
              <a:noFill/>
            </a:ln>
            <a:effectLst/>
          </p:spPr>
        </p:pic>
      </p:grpSp>
      <p:grpSp>
        <p:nvGrpSpPr>
          <p:cNvPr id="21" name="组合 20"/>
          <p:cNvGrpSpPr/>
          <p:nvPr/>
        </p:nvGrpSpPr>
        <p:grpSpPr>
          <a:xfrm>
            <a:off x="4012521" y="1294103"/>
            <a:ext cx="1038589" cy="1039158"/>
            <a:chOff x="4817585" y="1394614"/>
            <a:chExt cx="1385867" cy="1385865"/>
          </a:xfrm>
          <a:gradFill flip="none" rotWithShape="0">
            <a:gsLst>
              <a:gs pos="0">
                <a:schemeClr val="bg1"/>
              </a:gs>
              <a:gs pos="100000">
                <a:schemeClr val="bg1">
                  <a:lumMod val="95000"/>
                </a:schemeClr>
              </a:gs>
            </a:gsLst>
            <a:lin ang="2700000" scaled="1"/>
            <a:tileRect/>
          </a:gradFill>
        </p:grpSpPr>
        <p:sp>
          <p:nvSpPr>
            <p:cNvPr id="22" name="Oval 8"/>
            <p:cNvSpPr>
              <a:spLocks noChangeArrowheads="1"/>
            </p:cNvSpPr>
            <p:nvPr/>
          </p:nvSpPr>
          <p:spPr bwMode="auto">
            <a:xfrm>
              <a:off x="4817585" y="1394614"/>
              <a:ext cx="1385867" cy="1385865"/>
            </a:xfrm>
            <a:prstGeom prst="ellipse">
              <a:avLst/>
            </a:prstGeom>
            <a:gradFill>
              <a:gsLst>
                <a:gs pos="0">
                  <a:schemeClr val="bg1"/>
                </a:gs>
                <a:gs pos="100000">
                  <a:schemeClr val="bg1">
                    <a:lumMod val="95000"/>
                  </a:schemeClr>
                </a:gs>
              </a:gsLst>
              <a:lin ang="2700000" scaled="1"/>
            </a:gradFill>
            <a:ln w="38100">
              <a:gradFill>
                <a:gsLst>
                  <a:gs pos="0">
                    <a:schemeClr val="bg1">
                      <a:lumMod val="65000"/>
                    </a:schemeClr>
                  </a:gs>
                  <a:gs pos="100000">
                    <a:schemeClr val="bg1"/>
                  </a:gs>
                </a:gsLst>
                <a:lin ang="13500000" scaled="0"/>
              </a:gradFill>
            </a:ln>
            <a:effectLst>
              <a:outerShdw blurRad="177800" dist="114300" dir="2700000" sx="101000" sy="101000" algn="tl"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615" tIns="34308" rIns="68615" bIns="34308" rtlCol="0" anchor="ctr"/>
            <a:lstStyle/>
            <a:p>
              <a:pPr algn="ctr"/>
              <a:endParaRPr lang="zh-CN" altLang="en-US" sz="3000">
                <a:sym typeface="+mn-lt"/>
              </a:endParaRPr>
            </a:p>
          </p:txBody>
        </p:sp>
        <p:pic>
          <p:nvPicPr>
            <p:cNvPr id="23" name="图片 22" descr="未标题-1.png"/>
            <p:cNvPicPr>
              <a:picLocks noChangeAspect="1"/>
            </p:cNvPicPr>
            <p:nvPr/>
          </p:nvPicPr>
          <p:blipFill>
            <a:blip r:embed="rId5" cstate="print">
              <a:duotone>
                <a:schemeClr val="accent2">
                  <a:shade val="45000"/>
                  <a:satMod val="135000"/>
                </a:schemeClr>
                <a:prstClr val="white"/>
              </a:duotone>
            </a:blip>
            <a:srcRect/>
            <a:stretch>
              <a:fillRect/>
            </a:stretch>
          </p:blipFill>
          <p:spPr>
            <a:xfrm>
              <a:off x="5030978" y="1772696"/>
              <a:ext cx="961131" cy="660779"/>
            </a:xfrm>
            <a:prstGeom prst="rect">
              <a:avLst/>
            </a:prstGeom>
            <a:grpFill/>
            <a:ln w="38100">
              <a:noFill/>
            </a:ln>
            <a:effectLst/>
          </p:spPr>
        </p:pic>
      </p:grpSp>
      <p:sp>
        <p:nvSpPr>
          <p:cNvPr id="25" name="TextBox 11"/>
          <p:cNvSpPr txBox="1">
            <a:spLocks noChangeArrowheads="1"/>
          </p:cNvSpPr>
          <p:nvPr/>
        </p:nvSpPr>
        <p:spPr bwMode="auto">
          <a:xfrm flipH="1">
            <a:off x="6467300" y="3344693"/>
            <a:ext cx="1429942"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对框架进行性能分析，并应用于两个不同的测试用例</a:t>
            </a:r>
            <a:endParaRPr lang="en-US" altLang="zh-CN" sz="1200" kern="0" dirty="0">
              <a:solidFill>
                <a:prstClr val="black">
                  <a:lumMod val="75000"/>
                  <a:lumOff val="25000"/>
                </a:prstClr>
              </a:solidFill>
              <a:latin typeface="+mn-lt"/>
              <a:ea typeface="+mn-ea"/>
              <a:cs typeface="+mn-ea"/>
              <a:sym typeface="+mn-lt"/>
            </a:endParaRPr>
          </a:p>
        </p:txBody>
      </p:sp>
      <p:sp>
        <p:nvSpPr>
          <p:cNvPr id="27" name="TextBox 11"/>
          <p:cNvSpPr txBox="1">
            <a:spLocks noChangeArrowheads="1"/>
          </p:cNvSpPr>
          <p:nvPr/>
        </p:nvSpPr>
        <p:spPr bwMode="auto">
          <a:xfrm flipH="1">
            <a:off x="1210526" y="3344693"/>
            <a:ext cx="1429942" cy="623207"/>
          </a:xfrm>
          <a:prstGeom prst="rect">
            <a:avLst/>
          </a:prstGeom>
          <a:noFill/>
          <a:ln>
            <a:noFill/>
          </a:ln>
          <a:effectLst/>
        </p:spPr>
        <p:txBody>
          <a:bodyPr wrap="square" lIns="68539" tIns="34270" rIns="68539" bIns="3427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513715" eaLnBrk="1" hangingPunct="1">
              <a:defRPr/>
            </a:pPr>
            <a:r>
              <a:rPr lang="zh-CN" altLang="en-US" sz="1200" kern="0" dirty="0">
                <a:solidFill>
                  <a:sysClr val="windowText" lastClr="000000">
                    <a:lumMod val="85000"/>
                    <a:lumOff val="15000"/>
                  </a:sysClr>
                </a:solidFill>
                <a:latin typeface="+mn-lt"/>
                <a:ea typeface="+mn-ea"/>
                <a:cs typeface="+mn-ea"/>
                <a:sym typeface="+mn-lt"/>
              </a:rPr>
              <a:t>引入基于扩展算法的自动驾驶通用战术决策框架</a:t>
            </a:r>
            <a:endParaRPr lang="en-US" altLang="zh-CN" sz="1200" kern="0" dirty="0">
              <a:solidFill>
                <a:prstClr val="black">
                  <a:lumMod val="75000"/>
                  <a:lumOff val="25000"/>
                </a:prstClr>
              </a:solidFill>
              <a:latin typeface="+mn-lt"/>
              <a:ea typeface="+mn-ea"/>
              <a:cs typeface="+mn-ea"/>
              <a:sym typeface="+mn-lt"/>
            </a:endParaRPr>
          </a:p>
        </p:txBody>
      </p:sp>
      <p:pic>
        <p:nvPicPr>
          <p:cNvPr id="29" name="图片 2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3" name="文本框 2"/>
          <p:cNvSpPr txBox="1"/>
          <p:nvPr/>
        </p:nvSpPr>
        <p:spPr>
          <a:xfrm>
            <a:off x="388666" y="833466"/>
            <a:ext cx="3148265"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结合规划和强化学习的特性，</a:t>
            </a:r>
            <a:r>
              <a:rPr lang="zh-CN" altLang="en-US" dirty="0">
                <a:latin typeface="+mn-ea"/>
                <a:ea typeface="+mn-ea"/>
              </a:rPr>
              <a:t>通过训练神经网络来引导</a:t>
            </a:r>
            <a:r>
              <a:rPr lang="en-US" altLang="zh-CN" dirty="0">
                <a:latin typeface="+mn-ea"/>
                <a:ea typeface="+mn-ea"/>
              </a:rPr>
              <a:t>MCTS</a:t>
            </a:r>
            <a:r>
              <a:rPr lang="zh-CN" altLang="en-US" dirty="0">
                <a:latin typeface="+mn-ea"/>
                <a:ea typeface="+mn-ea"/>
              </a:rPr>
              <a:t>到达搜索树的相关区域，同时利用</a:t>
            </a:r>
            <a:r>
              <a:rPr lang="en-US" altLang="zh-CN" dirty="0">
                <a:latin typeface="+mn-ea"/>
                <a:ea typeface="+mn-ea"/>
              </a:rPr>
              <a:t>MCTS</a:t>
            </a:r>
            <a:r>
              <a:rPr lang="zh-CN" altLang="en-US" dirty="0">
                <a:latin typeface="+mn-ea"/>
                <a:ea typeface="+mn-ea"/>
              </a:rPr>
              <a:t>改进神经网络的训练过程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U0MDk5NzRlMGY4MjI4MDdkNzdiOTlhMWUzZjE5NDg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1956</Words>
  <Application>Microsoft Office PowerPoint</Application>
  <PresentationFormat>全屏显示(16:9)</PresentationFormat>
  <Paragraphs>134</Paragraphs>
  <Slides>21</Slides>
  <Notes>21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-apple-system</vt:lpstr>
      <vt:lpstr>DFGothic-EB</vt:lpstr>
      <vt:lpstr>黑体</vt:lpstr>
      <vt:lpstr>宋体</vt:lpstr>
      <vt:lpstr>微软雅黑</vt:lpstr>
      <vt:lpstr>Arial</vt:lpstr>
      <vt:lpstr>Calibri</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泽漩 李</cp:lastModifiedBy>
  <cp:revision>640</cp:revision>
  <dcterms:created xsi:type="dcterms:W3CDTF">2015-07-27T04:24:00Z</dcterms:created>
  <dcterms:modified xsi:type="dcterms:W3CDTF">2023-10-11T05:46:52Z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33847BFB810845AD9CA440682C648EB9_12</vt:lpwstr>
  </property>
</Properties>
</file>