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81" r:id="rId2"/>
    <p:sldId id="312" r:id="rId3"/>
    <p:sldId id="313" r:id="rId4"/>
    <p:sldId id="314" r:id="rId5"/>
    <p:sldId id="317" r:id="rId6"/>
    <p:sldId id="288" r:id="rId7"/>
    <p:sldId id="287" r:id="rId8"/>
    <p:sldId id="320" r:id="rId9"/>
    <p:sldId id="316" r:id="rId10"/>
    <p:sldId id="330" r:id="rId11"/>
    <p:sldId id="331" r:id="rId12"/>
    <p:sldId id="332" r:id="rId13"/>
    <p:sldId id="333" r:id="rId14"/>
    <p:sldId id="334"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23" r:id="rId28"/>
    <p:sldId id="300" r:id="rId29"/>
    <p:sldId id="335" r:id="rId30"/>
    <p:sldId id="348" r:id="rId31"/>
    <p:sldId id="350" r:id="rId32"/>
    <p:sldId id="349" r:id="rId33"/>
    <p:sldId id="351" r:id="rId34"/>
    <p:sldId id="352" r:id="rId35"/>
    <p:sldId id="353" r:id="rId36"/>
    <p:sldId id="354" r:id="rId37"/>
    <p:sldId id="355" r:id="rId38"/>
    <p:sldId id="356" r:id="rId39"/>
    <p:sldId id="329" r:id="rId40"/>
    <p:sldId id="304" r:id="rId41"/>
    <p:sldId id="311" r:id="rId42"/>
  </p:sldIdLst>
  <p:sldSz cx="9144000" cy="5143500" type="screen16x9"/>
  <p:notesSz cx="6858000" cy="9144000"/>
  <p:custDataLst>
    <p:tags r:id="rId4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3" autoAdjust="0"/>
    <p:restoredTop sz="83866" autoAdjust="0"/>
  </p:normalViewPr>
  <p:slideViewPr>
    <p:cSldViewPr showGuides="1">
      <p:cViewPr varScale="1">
        <p:scale>
          <a:sx n="95" d="100"/>
          <a:sy n="95" d="100"/>
        </p:scale>
        <p:origin x="1301" y="72"/>
      </p:cViewPr>
      <p:guideLst>
        <p:guide orient="horz" pos="2159"/>
        <p:guide orient="horz" pos="1052"/>
        <p:guide pos="3844"/>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2023/10/17</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DNN</a:t>
            </a:r>
            <a:r>
              <a:rPr lang="zh-CN" altLang="en-US" b="0" i="0" dirty="0">
                <a:solidFill>
                  <a:srgbClr val="000000"/>
                </a:solidFill>
                <a:effectLst/>
                <a:latin typeface="微软雅黑" panose="020B0503020204020204" pitchFamily="34" charset="-122"/>
                <a:ea typeface="微软雅黑" panose="020B0503020204020204" pitchFamily="34" charset="-122"/>
              </a:rPr>
              <a:t>模型有多层，每层由多个神经元组成，捕获两个相邻层之间的转换。</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通过调整网络结构和权重矩阵的值，深度神经网络可以很好地捕捉输入和输出之间的线性或非线性关系。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在本文中使用两个深度神经网络来预测动作状态转换并获得动作选择概率。</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从搜索树的根节点</a:t>
            </a:r>
            <a:r>
              <a:rPr lang="en-US" altLang="zh-CN" dirty="0"/>
              <a:t>v0</a:t>
            </a:r>
            <a:r>
              <a:rPr lang="zh-CN" altLang="en-US" dirty="0"/>
              <a:t>开始，首先根据访问次数和平均奖励递归地选择最优子节点，直到到达状态为</a:t>
            </a:r>
            <a:r>
              <a:rPr lang="en-US" altLang="zh-CN" dirty="0" err="1"/>
              <a:t>sn</a:t>
            </a:r>
            <a:r>
              <a:rPr lang="zh-CN" altLang="en-US" dirty="0"/>
              <a:t>的终止节点或可扩展节点</a:t>
            </a:r>
            <a:r>
              <a:rPr lang="en-US" altLang="zh-CN" dirty="0" err="1"/>
              <a:t>vn</a:t>
            </a:r>
            <a:r>
              <a:rPr lang="zh-CN" altLang="en-US" dirty="0"/>
              <a:t>。如果节点</a:t>
            </a:r>
            <a:r>
              <a:rPr lang="en-US" altLang="zh-CN" dirty="0" err="1"/>
              <a:t>vn</a:t>
            </a:r>
            <a:r>
              <a:rPr lang="zh-CN" altLang="en-US" dirty="0"/>
              <a:t>是一个可扩展的节点，则通过选择一个未访问的操作</a:t>
            </a:r>
            <a:r>
              <a:rPr lang="en-US" altLang="zh-CN" dirty="0"/>
              <a:t>a</a:t>
            </a:r>
            <a:r>
              <a:rPr lang="zh-CN" altLang="en-US" dirty="0"/>
              <a:t>来展开搜索树，这将导致从</a:t>
            </a:r>
            <a:r>
              <a:rPr lang="en-US" altLang="zh-CN" dirty="0" err="1"/>
              <a:t>sn</a:t>
            </a:r>
            <a:r>
              <a:rPr lang="zh-CN" altLang="en-US" dirty="0"/>
              <a:t>到</a:t>
            </a:r>
            <a:r>
              <a:rPr lang="en-US" altLang="zh-CN" dirty="0" err="1"/>
              <a:t>sl</a:t>
            </a:r>
            <a:r>
              <a:rPr lang="zh-CN" altLang="en-US" dirty="0"/>
              <a:t>的状态转换。然后将状态为</a:t>
            </a:r>
            <a:r>
              <a:rPr lang="en-US" altLang="zh-CN" dirty="0" err="1"/>
              <a:t>sl</a:t>
            </a:r>
            <a:r>
              <a:rPr lang="zh-CN" altLang="en-US" dirty="0"/>
              <a:t>的新叶节点</a:t>
            </a:r>
            <a:r>
              <a:rPr lang="en-US" altLang="zh-CN" dirty="0" err="1"/>
              <a:t>vl</a:t>
            </a:r>
            <a:r>
              <a:rPr lang="zh-CN" altLang="en-US" dirty="0"/>
              <a:t>附加到节点</a:t>
            </a:r>
            <a:r>
              <a:rPr lang="en-US" altLang="zh-CN" dirty="0" err="1"/>
              <a:t>vn</a:t>
            </a:r>
            <a:r>
              <a:rPr lang="zh-CN" altLang="en-US" dirty="0"/>
              <a:t>上。然后算法根据节点</a:t>
            </a:r>
            <a:r>
              <a:rPr lang="en-US" altLang="zh-CN" dirty="0" err="1"/>
              <a:t>vl</a:t>
            </a:r>
            <a:r>
              <a:rPr lang="zh-CN" altLang="en-US" dirty="0"/>
              <a:t>的默认策略运行仿真，计算奖励∆。最简单的默认策略是均匀随机抽样。最后，在反向传播步骤中，奖励∆被传播回根节点，并用于更新路径沿线节点的统计信息。</a:t>
            </a:r>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模拟环境。</a:t>
            </a:r>
            <a:r>
              <a:rPr lang="en-US" altLang="zh-CN" dirty="0"/>
              <a:t>USS</a:t>
            </a:r>
            <a:r>
              <a:rPr lang="zh-CN" altLang="en-US" dirty="0"/>
              <a:t>和</a:t>
            </a:r>
            <a:r>
              <a:rPr lang="en-US" altLang="zh-CN" dirty="0"/>
              <a:t>Torcs</a:t>
            </a:r>
            <a:r>
              <a:rPr lang="zh-CN" altLang="en-US" b="0" i="0" dirty="0">
                <a:solidFill>
                  <a:srgbClr val="000000"/>
                </a:solidFill>
                <a:effectLst/>
                <a:latin typeface="微软雅黑" panose="020B0503020204020204" pitchFamily="34" charset="-122"/>
                <a:ea typeface="微软雅黑" panose="020B0503020204020204" pitchFamily="34" charset="-122"/>
              </a:rPr>
              <a:t>是两个自动驾驶的开源平台。在确定了我们实验测试的基本平台配置后，两个模拟器都主要由传感器、控制接口和车辆模型三部分组成。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控制接口通过工具</a:t>
            </a:r>
            <a:r>
              <a:rPr lang="en-US" altLang="zh-CN" b="0" i="0" dirty="0" err="1">
                <a:solidFill>
                  <a:srgbClr val="000000"/>
                </a:solidFill>
                <a:effectLst/>
                <a:latin typeface="微软雅黑" panose="020B0503020204020204" pitchFamily="34" charset="-122"/>
                <a:ea typeface="微软雅黑" panose="020B0503020204020204" pitchFamily="34" charset="-122"/>
              </a:rPr>
              <a:t>socketio</a:t>
            </a:r>
            <a:r>
              <a:rPr lang="zh-CN" altLang="en-US" b="0" i="0" dirty="0">
                <a:solidFill>
                  <a:srgbClr val="000000"/>
                </a:solidFill>
                <a:effectLst/>
                <a:latin typeface="微软雅黑" panose="020B0503020204020204" pitchFamily="34" charset="-122"/>
                <a:ea typeface="微软雅黑" panose="020B0503020204020204" pitchFamily="34" charset="-122"/>
              </a:rPr>
              <a:t>与外部控制代理通信。</a:t>
            </a:r>
            <a:r>
              <a:rPr lang="en-US" altLang="zh-CN" b="0" i="0" dirty="0" err="1">
                <a:solidFill>
                  <a:srgbClr val="000000"/>
                </a:solidFill>
                <a:effectLst/>
                <a:latin typeface="微软雅黑" panose="020B0503020204020204" pitchFamily="34" charset="-122"/>
                <a:ea typeface="微软雅黑" panose="020B0503020204020204" pitchFamily="34" charset="-122"/>
              </a:rPr>
              <a:t>Socketio</a:t>
            </a:r>
            <a:r>
              <a:rPr lang="zh-CN" altLang="en-US" b="0" i="0" dirty="0">
                <a:solidFill>
                  <a:srgbClr val="000000"/>
                </a:solidFill>
                <a:effectLst/>
                <a:latin typeface="微软雅黑" panose="020B0503020204020204" pitchFamily="34" charset="-122"/>
                <a:ea typeface="微软雅黑" panose="020B0503020204020204" pitchFamily="34" charset="-122"/>
              </a:rPr>
              <a:t>是一个标准的通信库，它支持实时、双向通信。它已被广泛应用于各种</a:t>
            </a:r>
            <a:r>
              <a:rPr lang="en-US" altLang="zh-CN" b="0" i="0" dirty="0">
                <a:solidFill>
                  <a:srgbClr val="000000"/>
                </a:solidFill>
                <a:effectLst/>
                <a:latin typeface="微软雅黑" panose="020B0503020204020204" pitchFamily="34" charset="-122"/>
                <a:ea typeface="微软雅黑" panose="020B0503020204020204" pitchFamily="34" charset="-122"/>
              </a:rPr>
              <a:t>web</a:t>
            </a:r>
            <a:r>
              <a:rPr lang="zh-CN" altLang="en-US" b="0" i="0" dirty="0">
                <a:solidFill>
                  <a:srgbClr val="000000"/>
                </a:solidFill>
                <a:effectLst/>
                <a:latin typeface="微软雅黑" panose="020B0503020204020204" pitchFamily="34" charset="-122"/>
                <a:ea typeface="微软雅黑" panose="020B0503020204020204" pitchFamily="34" charset="-122"/>
              </a:rPr>
              <a:t>应用程序中。当传感器收集到数据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包括</a:t>
            </a:r>
            <a:r>
              <a:rPr lang="en-US" altLang="zh-CN" b="0" i="0" dirty="0">
                <a:solidFill>
                  <a:srgbClr val="000000"/>
                </a:solidFill>
                <a:effectLst/>
                <a:latin typeface="微软雅黑" panose="020B0503020204020204" pitchFamily="34" charset="-122"/>
                <a:ea typeface="微软雅黑" panose="020B0503020204020204" pitchFamily="34" charset="-122"/>
              </a:rPr>
              <a:t>GPS</a:t>
            </a:r>
            <a:r>
              <a:rPr lang="zh-CN" altLang="en-US" b="0" i="0" dirty="0">
                <a:solidFill>
                  <a:srgbClr val="000000"/>
                </a:solidFill>
                <a:effectLst/>
                <a:latin typeface="微软雅黑" panose="020B0503020204020204" pitchFamily="34" charset="-122"/>
                <a:ea typeface="微软雅黑" panose="020B0503020204020204" pitchFamily="34" charset="-122"/>
              </a:rPr>
              <a:t>位置、速度和</a:t>
            </a:r>
            <a:r>
              <a:rPr lang="en-US" altLang="zh-CN" b="0" i="0" dirty="0">
                <a:solidFill>
                  <a:srgbClr val="000000"/>
                </a:solidFill>
                <a:effectLst/>
                <a:latin typeface="微软雅黑" panose="020B0503020204020204" pitchFamily="34" charset="-122"/>
                <a:ea typeface="微软雅黑" panose="020B0503020204020204" pitchFamily="34" charset="-122"/>
              </a:rPr>
              <a:t>RGB</a:t>
            </a:r>
            <a:r>
              <a:rPr lang="zh-CN" altLang="en-US" b="0" i="0" dirty="0">
                <a:solidFill>
                  <a:srgbClr val="000000"/>
                </a:solidFill>
                <a:effectLst/>
                <a:latin typeface="微软雅黑" panose="020B0503020204020204" pitchFamily="34" charset="-122"/>
                <a:ea typeface="微软雅黑" panose="020B0503020204020204" pitchFamily="34" charset="-122"/>
              </a:rPr>
              <a:t>图像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时，车辆模型将这些数据发送到控制接口，然后控制接口使用这些数据来估计车辆的状态。</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本文采用强化学习对车辆进行控制。然后将信息传送给外部控制代理以进行决策。控制代理发出控制命令后，通过控制接口将控制命令传递给车辆模型。车辆模型最终执行命令。</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14:m>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𝑃</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𝑡</m:t>
                            </m:r>
                            <m:r>
                              <a:rPr lang="zh-CN" altLang="en-US" i="0">
                                <a:latin typeface="Cambria Math" panose="02040503050406030204" pitchFamily="18" charset="0"/>
                              </a:rPr>
                              <m:t>+1</m:t>
                            </m:r>
                          </m:sub>
                        </m:sSub>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𝑡</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𝑎</m:t>
                            </m:r>
                          </m:e>
                          <m:sub>
                            <m:r>
                              <a:rPr lang="zh-CN" altLang="en-US" i="1">
                                <a:latin typeface="Cambria Math" panose="02040503050406030204" pitchFamily="18" charset="0"/>
                              </a:rPr>
                              <m:t>𝑡</m:t>
                            </m:r>
                          </m:sub>
                        </m:sSub>
                        <m:r>
                          <a:rPr lang="zh-CN" altLang="en-US" i="0">
                            <a:latin typeface="Cambria Math" panose="02040503050406030204" pitchFamily="18" charset="0"/>
                          </a:rPr>
                          <m:t>)</m:t>
                        </m:r>
                      </m:e>
                    </m:d>
                  </m:oMath>
                </a14:m>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14:m>
                  <m:oMath xmlns:m="http://schemas.openxmlformats.org/officeDocument/2006/math">
                    <m:d>
                      <m:dPr>
                        <m:begChr m:val=""/>
                        <m:endChr m:val=""/>
                        <m:ctrlPr>
                          <a:rPr lang="zh-CN" altLang="en-US" sz="1200" i="1" kern="1200" smtClean="0">
                            <a:solidFill>
                              <a:schemeClr val="tx1"/>
                            </a:solidFill>
                            <a:latin typeface="Cambria Math" panose="02040503050406030204" pitchFamily="18" charset="0"/>
                            <a:ea typeface="+mn-ea"/>
                            <a:cs typeface="+mn-cs"/>
                          </a:rPr>
                        </m:ctrlPr>
                      </m:dPr>
                      <m:e>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𝑟</m:t>
                            </m:r>
                          </m:e>
                          <m:sub>
                            <m:r>
                              <a:rPr lang="zh-CN" altLang="en-US" sz="1200" i="1" kern="1200">
                                <a:solidFill>
                                  <a:schemeClr val="tx1"/>
                                </a:solidFill>
                                <a:latin typeface="Cambria Math" panose="02040503050406030204" pitchFamily="18" charset="0"/>
                                <a:ea typeface="+mn-ea"/>
                                <a:cs typeface="+mn-cs"/>
                              </a:rPr>
                              <m:t>𝑡</m:t>
                            </m:r>
                          </m:sub>
                        </m:sSub>
                        <m:r>
                          <a:rPr lang="zh-CN" altLang="en-US" sz="1200" i="0" kern="1200">
                            <a:solidFill>
                              <a:schemeClr val="tx1"/>
                            </a:solidFill>
                            <a:latin typeface="Cambria Math" panose="02040503050406030204" pitchFamily="18" charset="0"/>
                            <a:ea typeface="+mn-ea"/>
                            <a:cs typeface="+mn-cs"/>
                          </a:rPr>
                          <m:t>=</m:t>
                        </m:r>
                        <m:r>
                          <a:rPr lang="zh-CN" altLang="en-US" sz="1200" i="1" kern="1200">
                            <a:solidFill>
                              <a:schemeClr val="tx1"/>
                            </a:solidFill>
                            <a:latin typeface="Cambria Math" panose="02040503050406030204" pitchFamily="18" charset="0"/>
                            <a:ea typeface="+mn-ea"/>
                            <a:cs typeface="+mn-cs"/>
                          </a:rPr>
                          <m:t>𝑟</m:t>
                        </m:r>
                        <m:d>
                          <m:dPr>
                            <m:begChr m:val=""/>
                            <m:endChr m:val=""/>
                            <m:ctrlPr>
                              <a:rPr lang="zh-CN" altLang="en-US" sz="1200" i="1" kern="1200">
                                <a:solidFill>
                                  <a:schemeClr val="tx1"/>
                                </a:solidFill>
                                <a:latin typeface="Cambria Math" panose="02040503050406030204" pitchFamily="18" charset="0"/>
                                <a:ea typeface="+mn-ea"/>
                                <a:cs typeface="+mn-cs"/>
                              </a:rPr>
                            </m:ctrlPr>
                          </m:dPr>
                          <m:e>
                            <m:r>
                              <a:rPr lang="zh-CN" altLang="en-US" sz="1200" i="0" kern="1200">
                                <a:solidFill>
                                  <a:schemeClr val="tx1"/>
                                </a:solidFill>
                                <a:latin typeface="Cambria Math" panose="02040503050406030204" pitchFamily="18" charset="0"/>
                                <a:ea typeface="+mn-ea"/>
                                <a:cs typeface="+mn-cs"/>
                              </a:rPr>
                              <m:t>(</m:t>
                            </m:r>
                          </m:e>
                        </m:d>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𝑠</m:t>
                            </m:r>
                          </m:e>
                          <m:sub>
                            <m:r>
                              <a:rPr lang="zh-CN" altLang="en-US" sz="1200" i="1" kern="1200">
                                <a:solidFill>
                                  <a:schemeClr val="tx1"/>
                                </a:solidFill>
                                <a:latin typeface="Cambria Math" panose="02040503050406030204" pitchFamily="18" charset="0"/>
                                <a:ea typeface="+mn-ea"/>
                                <a:cs typeface="+mn-cs"/>
                              </a:rPr>
                              <m:t>𝑡</m:t>
                            </m:r>
                          </m:sub>
                        </m:sSub>
                        <m:r>
                          <a:rPr lang="zh-CN" altLang="en-US" sz="1200" i="0" kern="1200">
                            <a:solidFill>
                              <a:schemeClr val="tx1"/>
                            </a:solidFill>
                            <a:latin typeface="Cambria Math" panose="02040503050406030204" pitchFamily="18" charset="0"/>
                            <a:ea typeface="+mn-ea"/>
                            <a:cs typeface="+mn-cs"/>
                          </a:rPr>
                          <m:t>,</m:t>
                        </m:r>
                        <m:sSub>
                          <m:sSubPr>
                            <m:ctrlPr>
                              <a:rPr lang="zh-CN" altLang="en-US" sz="1200" i="1" kern="1200">
                                <a:solidFill>
                                  <a:schemeClr val="tx1"/>
                                </a:solidFill>
                                <a:latin typeface="Cambria Math" panose="02040503050406030204" pitchFamily="18" charset="0"/>
                                <a:ea typeface="+mn-ea"/>
                                <a:cs typeface="+mn-cs"/>
                              </a:rPr>
                            </m:ctrlPr>
                          </m:sSubPr>
                          <m:e>
                            <m:r>
                              <a:rPr lang="zh-CN" altLang="en-US" sz="1200" i="1" kern="1200">
                                <a:solidFill>
                                  <a:schemeClr val="tx1"/>
                                </a:solidFill>
                                <a:latin typeface="Cambria Math" panose="02040503050406030204" pitchFamily="18" charset="0"/>
                                <a:ea typeface="+mn-ea"/>
                                <a:cs typeface="+mn-cs"/>
                              </a:rPr>
                              <m:t>𝑎</m:t>
                            </m:r>
                          </m:e>
                          <m:sub>
                            <m:r>
                              <a:rPr lang="zh-CN" altLang="en-US" sz="1200" i="1" kern="1200">
                                <a:solidFill>
                                  <a:schemeClr val="tx1"/>
                                </a:solidFill>
                                <a:latin typeface="Cambria Math" panose="02040503050406030204" pitchFamily="18" charset="0"/>
                                <a:ea typeface="+mn-ea"/>
                                <a:cs typeface="+mn-cs"/>
                              </a:rPr>
                              <m:t>𝑡</m:t>
                            </m:r>
                          </m:sub>
                        </m:sSub>
                        <m:r>
                          <a:rPr lang="zh-CN" altLang="en-US" sz="1200" i="0" kern="1200">
                            <a:solidFill>
                              <a:schemeClr val="tx1"/>
                            </a:solidFill>
                            <a:latin typeface="Cambria Math" panose="02040503050406030204" pitchFamily="18" charset="0"/>
                            <a:ea typeface="+mn-ea"/>
                            <a:cs typeface="+mn-cs"/>
                          </a:rPr>
                          <m:t>)</m:t>
                        </m:r>
                      </m:e>
                    </m:d>
                  </m:oMath>
                </a14:m>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为了设计将车辆状态</a:t>
                </a:r>
                <a:r>
                  <a:rPr lang="en-US" altLang="zh-CN" dirty="0" err="1"/>
                  <a:t>st</a:t>
                </a:r>
                <a:r>
                  <a:rPr lang="zh-CN" altLang="en-US" dirty="0"/>
                  <a:t>映射到控制动作</a:t>
                </a:r>
                <a:r>
                  <a:rPr lang="en-US" altLang="zh-CN" dirty="0"/>
                  <a:t>(</a:t>
                </a:r>
                <a:r>
                  <a:rPr lang="zh-CN" altLang="en-US" dirty="0"/>
                  <a:t>即式</a:t>
                </a:r>
                <a:r>
                  <a:rPr lang="en-US" altLang="zh-CN" dirty="0"/>
                  <a:t>(2)</a:t>
                </a:r>
                <a:r>
                  <a:rPr lang="zh-CN" altLang="en-US" dirty="0"/>
                  <a:t>中的</a:t>
                </a:r>
                <a:r>
                  <a:rPr lang="en-US" altLang="zh-CN" dirty="0" err="1"/>
                  <a:t>fA</a:t>
                </a:r>
                <a:r>
                  <a:rPr lang="en-US" altLang="zh-CN" dirty="0"/>
                  <a:t>(·))</a:t>
                </a:r>
                <a:r>
                  <a:rPr lang="zh-CN" altLang="en-US" dirty="0"/>
                  <a:t>的控制器，采用</a:t>
                </a:r>
                <a:r>
                  <a:rPr lang="en-US" altLang="zh-CN" dirty="0"/>
                  <a:t>DRL</a:t>
                </a:r>
                <a:r>
                  <a:rPr lang="zh-CN" altLang="en-US" dirty="0"/>
                  <a:t>，将控制问题表述为</a:t>
                </a:r>
                <a:r>
                  <a:rPr lang="en-US" altLang="zh-CN" dirty="0"/>
                  <a:t>MDP</a:t>
                </a:r>
                <a:r>
                  <a:rPr lang="zh-CN" altLang="en-US" dirty="0"/>
                  <a:t>（马尔科夫决策）。具体来说，在每个时间步</a:t>
                </a:r>
                <a:r>
                  <a:rPr lang="en-US" altLang="zh-CN" dirty="0"/>
                  <a:t>t, DRL</a:t>
                </a:r>
                <a:r>
                  <a:rPr lang="zh-CN" altLang="en-US" dirty="0"/>
                  <a:t>选择一个动作</a:t>
                </a:r>
                <a:r>
                  <a:rPr lang="en-US" altLang="zh-CN" dirty="0"/>
                  <a:t>at</a:t>
                </a:r>
                <a:r>
                  <a:rPr lang="zh-CN" altLang="en-US" dirty="0"/>
                  <a:t>，然后根据状态转移概率</a:t>
                </a:r>
                <a:r>
                  <a:rPr lang="zh-CN" altLang="en-US" i="0">
                    <a:latin typeface="Cambria Math" panose="02040503050406030204" pitchFamily="18" charset="0"/>
                  </a:rPr>
                  <a:t>├ 𝑃├ (┤</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𝑡+1</a:t>
                </a:r>
                <a:r>
                  <a:rPr lang="zh-CN" altLang="en-US" i="0">
                    <a:solidFill>
                      <a:srgbClr val="836967"/>
                    </a:solidFill>
                    <a:latin typeface="Cambria Math" panose="02040503050406030204" pitchFamily="18" charset="0"/>
                  </a:rPr>
                  <a:t>) ├ </a:t>
                </a:r>
                <a:r>
                  <a:rPr lang="zh-CN" altLang="en-US" i="0">
                    <a:latin typeface="Cambria Math" panose="02040503050406030204" pitchFamily="18" charset="0"/>
                  </a:rPr>
                  <a:t>|┤</a:t>
                </a:r>
                <a:r>
                  <a:rPr lang="zh-CN" altLang="en-US" i="0">
                    <a:solidFill>
                      <a:srgbClr val="836967"/>
                    </a:solidFill>
                    <a:latin typeface="Cambria Math" panose="02040503050406030204" pitchFamily="18" charset="0"/>
                  </a:rPr>
                  <a:t> </a:t>
                </a:r>
                <a:r>
                  <a:rPr lang="zh-CN" altLang="en-US" i="0">
                    <a:latin typeface="Cambria Math" panose="02040503050406030204" pitchFamily="18" charset="0"/>
                  </a:rPr>
                  <a:t>𝑠</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𝑡,𝑎</a:t>
                </a:r>
                <a:r>
                  <a:rPr lang="zh-CN" altLang="en-US" i="0">
                    <a:solidFill>
                      <a:srgbClr val="836967"/>
                    </a:solidFill>
                    <a:latin typeface="Cambria Math" panose="02040503050406030204" pitchFamily="18" charset="0"/>
                  </a:rPr>
                  <a:t>_</a:t>
                </a:r>
                <a:r>
                  <a:rPr lang="zh-CN" altLang="en-US" i="0">
                    <a:latin typeface="Cambria Math" panose="02040503050406030204" pitchFamily="18" charset="0"/>
                  </a:rPr>
                  <a:t>𝑡)┤</a:t>
                </a:r>
                <a:r>
                  <a:rPr lang="zh-CN" altLang="en-US" dirty="0"/>
                  <a:t>。一个函数</a:t>
                </a:r>
                <a:r>
                  <a:rPr lang="en-US" altLang="zh-CN" dirty="0"/>
                  <a:t>π: S </a:t>
                </a:r>
                <a:r>
                  <a:rPr lang="en-US" altLang="zh-CN" dirty="0">
                    <a:sym typeface="Wingdings" panose="05000000000000000000" pitchFamily="2" charset="2"/>
                  </a:rPr>
                  <a:t></a:t>
                </a:r>
                <a:r>
                  <a:rPr lang="en-US" altLang="zh-CN" dirty="0"/>
                  <a:t>A</a:t>
                </a:r>
                <a:r>
                  <a:rPr lang="zh-CN" altLang="en-US" dirty="0"/>
                  <a:t>指定给定当前状态时要采取的操作，其中</a:t>
                </a:r>
                <a:r>
                  <a:rPr lang="en-US" altLang="zh-CN" dirty="0"/>
                  <a:t>S</a:t>
                </a:r>
                <a:r>
                  <a:rPr lang="zh-CN" altLang="en-US" dirty="0"/>
                  <a:t>和</a:t>
                </a:r>
                <a:r>
                  <a:rPr lang="en-US" altLang="zh-CN" dirty="0"/>
                  <a:t>A</a:t>
                </a:r>
                <a:r>
                  <a:rPr lang="zh-CN" altLang="en-US" dirty="0"/>
                  <a:t>分别表示状态和控制空间。为了确定控制策略，有一个奖励函数</a:t>
                </a:r>
                <a:r>
                  <a:rPr lang="zh-CN" altLang="en-US" sz="1200" i="0" kern="1200">
                    <a:solidFill>
                      <a:schemeClr val="tx1"/>
                    </a:solidFill>
                    <a:latin typeface="Arial" panose="020B0604020202020204" pitchFamily="34" charset="0"/>
                    <a:ea typeface="+mn-ea"/>
                    <a:cs typeface="+mn-cs"/>
                  </a:rPr>
                  <a:t>├ 𝑟_𝑡=𝑟├ (┤ 𝑠_𝑡,𝑎_𝑡)┤</a:t>
                </a:r>
                <a:r>
                  <a:rPr lang="zh-CN" altLang="en-US" dirty="0"/>
                  <a:t>，它评估在状态</a:t>
                </a:r>
                <a:r>
                  <a:rPr lang="en-US" altLang="zh-CN" dirty="0" err="1"/>
                  <a:t>st</a:t>
                </a:r>
                <a:r>
                  <a:rPr lang="zh-CN" altLang="en-US" dirty="0"/>
                  <a:t>时采取行动的即时回报。然后通过最大化总期望回报来找到最优控制策略</a:t>
                </a:r>
                <a:r>
                  <a:rPr lang="en-US" altLang="zh-CN" dirty="0"/>
                  <a:t>π *</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696351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410384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err="1"/>
              <a:t>Cpuct</a:t>
            </a:r>
            <a:r>
              <a:rPr lang="zh-CN" altLang="en-US" dirty="0"/>
              <a:t>是一个温度参数，求和</a:t>
            </a:r>
            <a:r>
              <a:rPr lang="zh-CN" altLang="en-US" b="0" i="0" dirty="0">
                <a:solidFill>
                  <a:srgbClr val="000000"/>
                </a:solidFill>
                <a:effectLst/>
                <a:latin typeface="微软雅黑" panose="020B0503020204020204" pitchFamily="34" charset="-122"/>
                <a:ea typeface="微软雅黑" panose="020B0503020204020204" pitchFamily="34" charset="-122"/>
              </a:rPr>
              <a:t>表示与子节点相同的级别中所有节点的总访问计数（包含子节点）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333333"/>
                </a:solidFill>
                <a:effectLst/>
                <a:latin typeface="Arial" panose="020B0604020202020204" pitchFamily="34" charset="0"/>
              </a:rPr>
              <a:t>argmax</a:t>
            </a:r>
            <a:r>
              <a:rPr lang="zh-CN" altLang="en-US" b="0" i="0" dirty="0">
                <a:solidFill>
                  <a:srgbClr val="333333"/>
                </a:solidFill>
                <a:effectLst/>
                <a:latin typeface="Arial" panose="020B0604020202020204" pitchFamily="34" charset="0"/>
              </a:rPr>
              <a:t>是一种对函数求参数</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集合</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的函数</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1377573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展开与估值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是导致状态从</a:t>
            </a:r>
            <a:r>
              <a:rPr lang="en-US" altLang="zh-CN" b="0" i="0" dirty="0">
                <a:solidFill>
                  <a:srgbClr val="000000"/>
                </a:solidFill>
                <a:effectLst/>
                <a:latin typeface="微软雅黑" panose="020B0503020204020204" pitchFamily="34" charset="-122"/>
                <a:ea typeface="微软雅黑" panose="020B0503020204020204" pitchFamily="34" charset="-122"/>
              </a:rPr>
              <a:t>&amp;(</a:t>
            </a:r>
            <a:r>
              <a:rPr lang="en-US" altLang="zh-CN" b="0" i="0" dirty="0" err="1">
                <a:solidFill>
                  <a:srgbClr val="000000"/>
                </a:solidFill>
                <a:effectLst/>
                <a:latin typeface="微软雅黑" panose="020B0503020204020204" pitchFamily="34" charset="-122"/>
                <a:ea typeface="微软雅黑" panose="020B0503020204020204" pitchFamily="34" charset="-122"/>
              </a:rPr>
              <a:t>nL</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转移到</a:t>
            </a:r>
            <a:r>
              <a:rPr lang="en-US" altLang="zh-CN" b="0" i="0" dirty="0">
                <a:solidFill>
                  <a:srgbClr val="000000"/>
                </a:solidFill>
                <a:effectLst/>
                <a:latin typeface="微软雅黑" panose="020B0503020204020204" pitchFamily="34" charset="-122"/>
                <a:ea typeface="微软雅黑" panose="020B0503020204020204" pitchFamily="34" charset="-122"/>
              </a:rPr>
              <a:t>&amp;(n0 L)</a:t>
            </a:r>
            <a:r>
              <a:rPr lang="zh-CN" altLang="en-US" b="0" i="0" dirty="0">
                <a:solidFill>
                  <a:srgbClr val="000000"/>
                </a:solidFill>
                <a:effectLst/>
                <a:latin typeface="微软雅黑" panose="020B0503020204020204" pitchFamily="34" charset="-122"/>
                <a:ea typeface="微软雅黑" panose="020B0503020204020204" pitchFamily="34" charset="-122"/>
              </a:rPr>
              <a:t>的控制动作</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pn0</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n0l</a:t>
            </a:r>
            <a:r>
              <a:rPr lang="zh-CN" altLang="en-US" b="0" i="0" dirty="0">
                <a:solidFill>
                  <a:srgbClr val="000000"/>
                </a:solidFill>
                <a:effectLst/>
                <a:latin typeface="微软雅黑" panose="020B0503020204020204" pitchFamily="34" charset="-122"/>
                <a:ea typeface="微软雅黑" panose="020B0503020204020204" pitchFamily="34" charset="-122"/>
              </a:rPr>
              <a:t>的先验选择概率，是向量</a:t>
            </a:r>
            <a:r>
              <a:rPr lang="en-US" altLang="zh-CN" b="0" i="0" dirty="0">
                <a:solidFill>
                  <a:srgbClr val="000000"/>
                </a:solidFill>
                <a:effectLst/>
                <a:latin typeface="微软雅黑" panose="020B0503020204020204" pitchFamily="34" charset="-122"/>
                <a:ea typeface="微软雅黑" panose="020B0503020204020204" pitchFamily="34" charset="-122"/>
              </a:rPr>
              <a:t>p(n0l)</a:t>
            </a:r>
            <a:r>
              <a:rPr lang="zh-CN" altLang="en-US" b="0" i="0" dirty="0">
                <a:solidFill>
                  <a:srgbClr val="000000"/>
                </a:solidFill>
                <a:effectLst/>
                <a:latin typeface="微软雅黑" panose="020B0503020204020204" pitchFamily="34" charset="-122"/>
                <a:ea typeface="微软雅黑" panose="020B0503020204020204" pitchFamily="34" charset="-122"/>
              </a:rPr>
              <a:t>的一个元素</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178740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备份：其中</a:t>
            </a:r>
            <a:r>
              <a:rPr lang="en-US" altLang="zh-CN" b="0" i="0" dirty="0">
                <a:solidFill>
                  <a:srgbClr val="000000"/>
                </a:solidFill>
                <a:effectLst/>
                <a:latin typeface="微软雅黑" panose="020B0503020204020204" pitchFamily="34" charset="-122"/>
                <a:ea typeface="微软雅黑" panose="020B0503020204020204" pitchFamily="34" charset="-122"/>
              </a:rPr>
              <a:t>τ</a:t>
            </a:r>
            <a:r>
              <a:rPr lang="zh-CN" altLang="en-US" b="0" i="0" dirty="0">
                <a:solidFill>
                  <a:srgbClr val="000000"/>
                </a:solidFill>
                <a:effectLst/>
                <a:latin typeface="微软雅黑" panose="020B0503020204020204" pitchFamily="34" charset="-122"/>
                <a:ea typeface="微软雅黑" panose="020B0503020204020204" pitchFamily="34" charset="-122"/>
              </a:rPr>
              <a:t>是控制探测水平的温度参数。子节点的所有选择概率形成一个选择概率向量</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。根据这个概率向量</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选择相应的控制动作</a:t>
            </a:r>
            <a:r>
              <a:rPr lang="en-US" altLang="zh-CN" b="0" i="0" dirty="0">
                <a:solidFill>
                  <a:srgbClr val="000000"/>
                </a:solidFill>
                <a:effectLst/>
                <a:latin typeface="微软雅黑" panose="020B0503020204020204" pitchFamily="34" charset="-122"/>
                <a:ea typeface="微软雅黑" panose="020B0503020204020204" pitchFamily="34" charset="-122"/>
              </a:rPr>
              <a:t>a(n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。最后，控制动作</a:t>
            </a:r>
            <a:r>
              <a:rPr lang="en-US" altLang="zh-CN" b="0" i="0" dirty="0">
                <a:solidFill>
                  <a:srgbClr val="000000"/>
                </a:solidFill>
                <a:effectLst/>
                <a:latin typeface="微软雅黑" panose="020B0503020204020204" pitchFamily="34" charset="-122"/>
                <a:ea typeface="微软雅黑" panose="020B0503020204020204" pitchFamily="34" charset="-122"/>
              </a:rPr>
              <a:t>a(n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将被映射到要返回的控制命令</a:t>
            </a:r>
            <a:r>
              <a:rPr lang="en-US" altLang="zh-CN" b="0" i="0" dirty="0">
                <a:solidFill>
                  <a:srgbClr val="000000"/>
                </a:solidFill>
                <a:effectLst/>
                <a:latin typeface="微软雅黑" panose="020B0503020204020204" pitchFamily="34" charset="-122"/>
                <a:ea typeface="微软雅黑" panose="020B0503020204020204" pitchFamily="34" charset="-122"/>
              </a:rPr>
              <a:t>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extLst>
      <p:ext uri="{BB962C8B-B14F-4D97-AF65-F5344CB8AC3E}">
        <p14:creationId xmlns:p14="http://schemas.microsoft.com/office/powerpoint/2010/main" val="265168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WVS</a:t>
            </a:r>
            <a:r>
              <a:rPr lang="zh-CN" altLang="en-US" dirty="0"/>
              <a:t>是需要配置的网络参数</a:t>
            </a:r>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21857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WVS</a:t>
            </a:r>
            <a:r>
              <a:rPr lang="zh-CN" altLang="en-US" dirty="0"/>
              <a:t>是需要配置的网络参数</a:t>
            </a:r>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1113295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B1</a:t>
            </a:r>
            <a:r>
              <a:rPr lang="zh-CN" altLang="en-US" dirty="0"/>
              <a:t>是批量大小</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339155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wAV</a:t>
            </a:r>
            <a:r>
              <a:rPr lang="zh-CN" altLang="en-US" b="0" i="0" dirty="0">
                <a:solidFill>
                  <a:srgbClr val="000000"/>
                </a:solidFill>
                <a:effectLst/>
                <a:latin typeface="微软雅黑" panose="020B0503020204020204" pitchFamily="34" charset="-122"/>
                <a:ea typeface="微软雅黑" panose="020B0503020204020204" pitchFamily="34" charset="-122"/>
              </a:rPr>
              <a:t>为待配置的</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网络参数</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2728750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3992454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B2</a:t>
            </a:r>
            <a:r>
              <a:rPr lang="zh-CN" altLang="en-US" b="0" i="0" dirty="0">
                <a:solidFill>
                  <a:srgbClr val="000000"/>
                </a:solidFill>
                <a:effectLst/>
                <a:latin typeface="微软雅黑" panose="020B0503020204020204" pitchFamily="34" charset="-122"/>
                <a:ea typeface="微软雅黑" panose="020B0503020204020204" pitchFamily="34" charset="-122"/>
              </a:rPr>
              <a:t>是批量大小，</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是由环境返回的奖励值</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2445643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首先，初始化模拟器，创建两个数据缓冲区</a:t>
            </a:r>
            <a:r>
              <a:rPr lang="en-US" altLang="zh-CN" b="0" i="0" dirty="0">
                <a:solidFill>
                  <a:srgbClr val="000000"/>
                </a:solidFill>
                <a:effectLst/>
                <a:latin typeface="微软雅黑" panose="020B0503020204020204" pitchFamily="34" charset="-122"/>
                <a:ea typeface="微软雅黑" panose="020B0503020204020204" pitchFamily="34" charset="-122"/>
              </a:rPr>
              <a:t>D1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D2</a:t>
            </a:r>
            <a:r>
              <a:rPr lang="zh-CN" altLang="en-US" b="0" i="0" dirty="0">
                <a:solidFill>
                  <a:srgbClr val="000000"/>
                </a:solidFill>
                <a:effectLst/>
                <a:latin typeface="微软雅黑" panose="020B0503020204020204" pitchFamily="34" charset="-122"/>
                <a:ea typeface="微软雅黑" panose="020B0503020204020204" pitchFamily="34" charset="-122"/>
              </a:rPr>
              <a:t>，第一个用于存储</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网络的训练数据，第二个用于存储</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网络的训练数据，然后运行多个集来收集数据，在每一集中</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产生</a:t>
            </a:r>
            <a:r>
              <a:rPr lang="en-US" altLang="zh-CN" b="0" i="0" dirty="0">
                <a:solidFill>
                  <a:srgbClr val="000000"/>
                </a:solidFill>
                <a:effectLst/>
                <a:latin typeface="微软雅黑" panose="020B0503020204020204" pitchFamily="34" charset="-122"/>
                <a:ea typeface="微软雅黑" panose="020B0503020204020204" pitchFamily="34" charset="-122"/>
              </a:rPr>
              <a:t>at,</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基于当前状态</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，仿真器执行控制命令</a:t>
            </a:r>
            <a:r>
              <a:rPr lang="en-US" altLang="zh-CN" b="0" i="0" dirty="0">
                <a:solidFill>
                  <a:srgbClr val="000000"/>
                </a:solidFill>
                <a:effectLst/>
                <a:latin typeface="微软雅黑" panose="020B0503020204020204" pitchFamily="34" charset="-122"/>
                <a:ea typeface="微软雅黑" panose="020B0503020204020204" pitchFamily="34" charset="-122"/>
              </a:rPr>
              <a:t>at</a:t>
            </a:r>
            <a:r>
              <a:rPr lang="zh-CN" altLang="en-US" b="0" i="0" dirty="0">
                <a:solidFill>
                  <a:srgbClr val="000000"/>
                </a:solidFill>
                <a:effectLst/>
                <a:latin typeface="微软雅黑" panose="020B0503020204020204" pitchFamily="34" charset="-122"/>
                <a:ea typeface="微软雅黑" panose="020B0503020204020204" pitchFamily="34" charset="-122"/>
              </a:rPr>
              <a:t>生成下一个状态</a:t>
            </a:r>
            <a:r>
              <a:rPr lang="en-US" altLang="zh-CN" b="0" i="0" dirty="0">
                <a:solidFill>
                  <a:srgbClr val="000000"/>
                </a:solidFill>
                <a:effectLst/>
                <a:latin typeface="微软雅黑" panose="020B0503020204020204" pitchFamily="34" charset="-122"/>
                <a:ea typeface="微软雅黑" panose="020B0503020204020204" pitchFamily="34" charset="-122"/>
              </a:rPr>
              <a:t>st+1</a:t>
            </a:r>
            <a:r>
              <a:rPr lang="zh-CN" altLang="en-US" b="0" i="0" dirty="0">
                <a:solidFill>
                  <a:srgbClr val="000000"/>
                </a:solidFill>
                <a:effectLst/>
                <a:latin typeface="微软雅黑" panose="020B0503020204020204" pitchFamily="34" charset="-122"/>
                <a:ea typeface="微软雅黑" panose="020B0503020204020204" pitchFamily="34" charset="-122"/>
              </a:rPr>
              <a:t>，并从环境中获得奖励值</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，之后，</a:t>
            </a:r>
            <a:r>
              <a:rPr lang="en-US" altLang="zh-CN" b="0" i="0" dirty="0">
                <a:solidFill>
                  <a:srgbClr val="000000"/>
                </a:solidFill>
                <a:effectLst/>
                <a:latin typeface="微软雅黑" panose="020B0503020204020204" pitchFamily="34" charset="-122"/>
                <a:ea typeface="微软雅黑" panose="020B0503020204020204" pitchFamily="34" charset="-122"/>
              </a:rPr>
              <a:t>(st;at;st+1)</a:t>
            </a:r>
            <a:r>
              <a:rPr lang="zh-CN" altLang="en-US" b="0" i="0" dirty="0">
                <a:solidFill>
                  <a:srgbClr val="000000"/>
                </a:solidFill>
                <a:effectLst/>
                <a:latin typeface="微软雅黑" panose="020B0503020204020204" pitchFamily="34" charset="-122"/>
                <a:ea typeface="微软雅黑" panose="020B0503020204020204" pitchFamily="34" charset="-122"/>
              </a:rPr>
              <a:t>存储在缓冲区</a:t>
            </a:r>
            <a:r>
              <a:rPr lang="en-US" altLang="zh-CN" b="0" i="0" dirty="0">
                <a:solidFill>
                  <a:srgbClr val="000000"/>
                </a:solidFill>
                <a:effectLst/>
                <a:latin typeface="微软雅黑" panose="020B0503020204020204" pitchFamily="34" charset="-122"/>
                <a:ea typeface="微软雅黑" panose="020B0503020204020204" pitchFamily="34" charset="-122"/>
              </a:rPr>
              <a:t>D1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存储在缓冲区</a:t>
            </a:r>
            <a:r>
              <a:rPr lang="en-US" altLang="zh-CN" b="0" i="0" dirty="0">
                <a:solidFill>
                  <a:srgbClr val="000000"/>
                </a:solidFill>
                <a:effectLst/>
                <a:latin typeface="微软雅黑" panose="020B0503020204020204" pitchFamily="34" charset="-122"/>
                <a:ea typeface="微软雅黑" panose="020B0503020204020204" pitchFamily="34" charset="-122"/>
              </a:rPr>
              <a:t>D2</a:t>
            </a:r>
            <a:r>
              <a:rPr lang="zh-CN" altLang="en-US" b="0" i="0" dirty="0">
                <a:solidFill>
                  <a:srgbClr val="000000"/>
                </a:solidFill>
                <a:effectLst/>
                <a:latin typeface="微软雅黑" panose="020B0503020204020204" pitchFamily="34" charset="-122"/>
                <a:ea typeface="微软雅黑" panose="020B0503020204020204" pitchFamily="34" charset="-122"/>
              </a:rPr>
              <a:t>中。最后，用</a:t>
            </a:r>
            <a:r>
              <a:rPr lang="en-US" altLang="zh-CN" b="0" i="0" dirty="0">
                <a:solidFill>
                  <a:srgbClr val="000000"/>
                </a:solidFill>
                <a:effectLst/>
                <a:latin typeface="微软雅黑" panose="020B0503020204020204" pitchFamily="34" charset="-122"/>
                <a:ea typeface="微软雅黑" panose="020B0503020204020204" pitchFamily="34" charset="-122"/>
              </a:rPr>
              <a:t>D1</a:t>
            </a:r>
            <a:r>
              <a:rPr lang="zh-CN" altLang="en-US" b="0" i="0" dirty="0">
                <a:solidFill>
                  <a:srgbClr val="000000"/>
                </a:solidFill>
                <a:effectLst/>
                <a:latin typeface="微软雅黑" panose="020B0503020204020204" pitchFamily="34" charset="-122"/>
                <a:ea typeface="微软雅黑" panose="020B0503020204020204" pitchFamily="34" charset="-122"/>
              </a:rPr>
              <a:t>的数据训练</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a:t>
            </a:r>
            <a:r>
              <a:rPr lang="en-US" altLang="zh-CN" b="0" i="0" dirty="0" err="1">
                <a:solidFill>
                  <a:srgbClr val="000000"/>
                </a:solidFill>
                <a:effectLst/>
                <a:latin typeface="微软雅黑" panose="020B0503020204020204" pitchFamily="34" charset="-122"/>
                <a:ea typeface="微软雅黑" panose="020B0503020204020204" pitchFamily="34" charset="-122"/>
              </a:rPr>
              <a:t>fVS</a:t>
            </a:r>
            <a:r>
              <a:rPr lang="zh-CN" altLang="en-US" b="0" i="0" dirty="0">
                <a:solidFill>
                  <a:srgbClr val="000000"/>
                </a:solidFill>
                <a:effectLst/>
                <a:latin typeface="微软雅黑" panose="020B0503020204020204" pitchFamily="34" charset="-122"/>
                <a:ea typeface="微软雅黑" panose="020B0503020204020204" pitchFamily="34" charset="-122"/>
              </a:rPr>
              <a:t>，用</a:t>
            </a:r>
            <a:r>
              <a:rPr lang="en-US" altLang="zh-CN" b="0" i="0" dirty="0">
                <a:solidFill>
                  <a:srgbClr val="000000"/>
                </a:solidFill>
                <a:effectLst/>
                <a:latin typeface="微软雅黑" panose="020B0503020204020204" pitchFamily="34" charset="-122"/>
                <a:ea typeface="微软雅黑" panose="020B0503020204020204" pitchFamily="34" charset="-122"/>
              </a:rPr>
              <a:t>D2</a:t>
            </a:r>
            <a:r>
              <a:rPr lang="zh-CN" altLang="en-US" b="0" i="0" dirty="0">
                <a:solidFill>
                  <a:srgbClr val="000000"/>
                </a:solidFill>
                <a:effectLst/>
                <a:latin typeface="微软雅黑" panose="020B0503020204020204" pitchFamily="34" charset="-122"/>
                <a:ea typeface="微软雅黑" panose="020B0503020204020204" pitchFamily="34" charset="-122"/>
              </a:rPr>
              <a:t>的数据训练</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a:t>
            </a:r>
            <a:r>
              <a:rPr lang="en-US" altLang="zh-CN" b="0" i="0" dirty="0" err="1">
                <a:solidFill>
                  <a:srgbClr val="000000"/>
                </a:solidFill>
                <a:effectLst/>
                <a:latin typeface="微软雅黑" panose="020B0503020204020204" pitchFamily="34" charset="-122"/>
                <a:ea typeface="微软雅黑" panose="020B0503020204020204" pitchFamily="34" charset="-122"/>
              </a:rPr>
              <a:t>fAV</a:t>
            </a:r>
            <a:r>
              <a:rPr lang="zh-CN" altLang="en-US" b="0" i="0" dirty="0">
                <a:solidFill>
                  <a:srgbClr val="000000"/>
                </a:solidFill>
                <a:effectLst/>
                <a:latin typeface="微软雅黑" panose="020B0503020204020204" pitchFamily="34" charset="-122"/>
                <a:ea typeface="微软雅黑" panose="020B0503020204020204" pitchFamily="34" charset="-122"/>
              </a:rPr>
              <a:t>。因此，对于</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网络，输入包括</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en-US" altLang="zh-CN" b="0" i="0" dirty="0">
                <a:solidFill>
                  <a:srgbClr val="000000"/>
                </a:solidFill>
                <a:effectLst/>
                <a:latin typeface="微软雅黑" panose="020B0503020204020204" pitchFamily="34" charset="-122"/>
                <a:ea typeface="微软雅黑" panose="020B0503020204020204" pitchFamily="34" charset="-122"/>
              </a:rPr>
              <a:t>, at</a:t>
            </a:r>
            <a:r>
              <a:rPr lang="zh-CN" altLang="en-US" b="0" i="0" dirty="0">
                <a:solidFill>
                  <a:srgbClr val="000000"/>
                </a:solidFill>
                <a:effectLst/>
                <a:latin typeface="微软雅黑" panose="020B0503020204020204" pitchFamily="34" charset="-122"/>
                <a:ea typeface="微软雅黑" panose="020B0503020204020204" pitchFamily="34" charset="-122"/>
              </a:rPr>
              <a:t>，对应的标签是</a:t>
            </a:r>
            <a:r>
              <a:rPr lang="en-US" altLang="zh-CN" b="0" i="0" dirty="0">
                <a:solidFill>
                  <a:srgbClr val="000000"/>
                </a:solidFill>
                <a:effectLst/>
                <a:latin typeface="微软雅黑" panose="020B0503020204020204" pitchFamily="34" charset="-122"/>
                <a:ea typeface="微软雅黑" panose="020B0503020204020204" pitchFamily="34" charset="-122"/>
              </a:rPr>
              <a:t>st+1</a:t>
            </a:r>
            <a:r>
              <a:rPr lang="zh-CN" altLang="en-US" b="0" i="0" dirty="0">
                <a:solidFill>
                  <a:srgbClr val="000000"/>
                </a:solidFill>
                <a:effectLst/>
                <a:latin typeface="微软雅黑" panose="020B0503020204020204" pitchFamily="34" charset="-122"/>
                <a:ea typeface="微软雅黑" panose="020B0503020204020204" pitchFamily="34" charset="-122"/>
              </a:rPr>
              <a:t>。对于</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网络，输入为</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，对应的标签包括</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465301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网络的学习率设置为</a:t>
            </a:r>
            <a:r>
              <a:rPr lang="en-US" altLang="zh-CN" b="0" i="0" dirty="0">
                <a:solidFill>
                  <a:srgbClr val="000000"/>
                </a:solidFill>
                <a:effectLst/>
                <a:latin typeface="微软雅黑" panose="020B0503020204020204" pitchFamily="34" charset="-122"/>
                <a:ea typeface="微软雅黑" panose="020B0503020204020204" pitchFamily="34" charset="-122"/>
              </a:rPr>
              <a:t>0.00001,AVP</a:t>
            </a:r>
            <a:r>
              <a:rPr lang="zh-CN" altLang="en-US" b="0" i="0" dirty="0">
                <a:solidFill>
                  <a:srgbClr val="000000"/>
                </a:solidFill>
                <a:effectLst/>
                <a:latin typeface="微软雅黑" panose="020B0503020204020204" pitchFamily="34" charset="-122"/>
                <a:ea typeface="微软雅黑" panose="020B0503020204020204" pitchFamily="34" charset="-122"/>
              </a:rPr>
              <a:t>网络的学习率设置为</a:t>
            </a:r>
            <a:r>
              <a:rPr lang="en-US" altLang="zh-CN" b="0" i="0" dirty="0">
                <a:solidFill>
                  <a:srgbClr val="000000"/>
                </a:solidFill>
                <a:effectLst/>
                <a:latin typeface="微软雅黑" panose="020B0503020204020204" pitchFamily="34" charset="-122"/>
                <a:ea typeface="微软雅黑" panose="020B0503020204020204" pitchFamily="34" charset="-122"/>
              </a:rPr>
              <a:t>0.0001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MTCS</a:t>
            </a:r>
            <a:r>
              <a:rPr lang="zh-CN" altLang="en-US" b="0" i="0" dirty="0">
                <a:solidFill>
                  <a:srgbClr val="000000"/>
                </a:solidFill>
                <a:effectLst/>
                <a:latin typeface="微软雅黑" panose="020B0503020204020204" pitchFamily="34" charset="-122"/>
                <a:ea typeface="微软雅黑" panose="020B0503020204020204" pitchFamily="34" charset="-122"/>
              </a:rPr>
              <a:t>在训练中的迭代次数和搜索深度</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设为</a:t>
            </a:r>
            <a:r>
              <a:rPr lang="en-US" altLang="zh-CN" b="0" i="0" dirty="0">
                <a:solidFill>
                  <a:srgbClr val="000000"/>
                </a:solidFill>
                <a:effectLst/>
                <a:latin typeface="微软雅黑" panose="020B0503020204020204" pitchFamily="34" charset="-122"/>
                <a:ea typeface="微软雅黑" panose="020B0503020204020204" pitchFamily="34" charset="-122"/>
              </a:rPr>
              <a:t>1000</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8</a:t>
            </a:r>
            <a:r>
              <a:rPr lang="zh-CN" altLang="en-US" b="0" i="0" dirty="0">
                <a:solidFill>
                  <a:srgbClr val="000000"/>
                </a:solidFill>
                <a:effectLst/>
                <a:latin typeface="微软雅黑" panose="020B0503020204020204" pitchFamily="34" charset="-122"/>
                <a:ea typeface="微软雅黑" panose="020B0503020204020204" pitchFamily="34" charset="-122"/>
              </a:rPr>
              <a:t>，分别设置</a:t>
            </a:r>
            <a:r>
              <a:rPr lang="en-US" altLang="zh-CN" b="0" i="0" dirty="0">
                <a:solidFill>
                  <a:srgbClr val="000000"/>
                </a:solidFill>
                <a:effectLst/>
                <a:latin typeface="微软雅黑" panose="020B0503020204020204" pitchFamily="34" charset="-122"/>
                <a:ea typeface="微软雅黑" panose="020B0503020204020204" pitchFamily="34" charset="-122"/>
              </a:rPr>
              <a:t>MTCS</a:t>
            </a:r>
            <a:r>
              <a:rPr lang="zh-CN" altLang="en-US" b="0" i="0" dirty="0">
                <a:solidFill>
                  <a:srgbClr val="000000"/>
                </a:solidFill>
                <a:effectLst/>
                <a:latin typeface="微软雅黑" panose="020B0503020204020204" pitchFamily="34" charset="-122"/>
                <a:ea typeface="微软雅黑" panose="020B0503020204020204" pitchFamily="34" charset="-122"/>
              </a:rPr>
              <a:t>在测试中的迭代次数为</a:t>
            </a:r>
            <a:r>
              <a:rPr lang="en-US" altLang="zh-CN" b="0" i="0" dirty="0">
                <a:solidFill>
                  <a:srgbClr val="000000"/>
                </a:solidFill>
                <a:effectLst/>
                <a:latin typeface="微软雅黑" panose="020B0503020204020204" pitchFamily="34" charset="-122"/>
                <a:ea typeface="微软雅黑" panose="020B0503020204020204" pitchFamily="34" charset="-122"/>
              </a:rPr>
              <a:t>100</a:t>
            </a:r>
            <a:r>
              <a:rPr lang="zh-CN" altLang="en-US" b="0" i="0" dirty="0">
                <a:solidFill>
                  <a:srgbClr val="000000"/>
                </a:solidFill>
                <a:effectLst/>
                <a:latin typeface="微软雅黑" panose="020B0503020204020204" pitchFamily="34" charset="-122"/>
                <a:ea typeface="微软雅黑" panose="020B0503020204020204" pitchFamily="34" charset="-122"/>
              </a:rPr>
              <a:t>，搜索深度为</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这些超参数都是在给定范围内进行网格搜索后，通过对其可能值的试错，在精度和时间复杂度之间进行权衡得到的</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extLst>
      <p:ext uri="{BB962C8B-B14F-4D97-AF65-F5344CB8AC3E}">
        <p14:creationId xmlns:p14="http://schemas.microsoft.com/office/powerpoint/2010/main" val="3847483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深层决定性政策梯度</a:t>
            </a:r>
            <a:r>
              <a:rPr lang="en-US" altLang="zh-CN" b="0" i="0" dirty="0">
                <a:solidFill>
                  <a:srgbClr val="000000"/>
                </a:solidFill>
                <a:effectLst/>
                <a:latin typeface="微软雅黑" panose="020B0503020204020204" pitchFamily="34" charset="-122"/>
                <a:ea typeface="微软雅黑" panose="020B0503020204020204" pitchFamily="34" charset="-122"/>
              </a:rPr>
              <a:t>) DQN(</a:t>
            </a:r>
            <a:r>
              <a:rPr lang="zh-CN" altLang="en-US" b="0" i="0" dirty="0">
                <a:solidFill>
                  <a:srgbClr val="000000"/>
                </a:solidFill>
                <a:effectLst/>
                <a:latin typeface="微软雅黑" panose="020B0503020204020204" pitchFamily="34" charset="-122"/>
                <a:ea typeface="微软雅黑" panose="020B0503020204020204" pitchFamily="34" charset="-122"/>
              </a:rPr>
              <a:t>深度</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网络）</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训练损失</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都输出动作选择策略，但它们的收敛速度有显著差异。如图</a:t>
            </a:r>
            <a:r>
              <a:rPr lang="en-US" altLang="zh-CN" b="0" i="0" dirty="0">
                <a:solidFill>
                  <a:srgbClr val="000000"/>
                </a:solidFill>
                <a:effectLst/>
                <a:latin typeface="微软雅黑" panose="020B0503020204020204" pitchFamily="34" charset="-122"/>
                <a:ea typeface="微软雅黑" panose="020B0503020204020204" pitchFamily="34" charset="-122"/>
              </a:rPr>
              <a:t>9</a:t>
            </a:r>
            <a:r>
              <a:rPr lang="zh-CN" altLang="en-US" b="0" i="0" dirty="0">
                <a:solidFill>
                  <a:srgbClr val="000000"/>
                </a:solidFill>
                <a:effectLst/>
                <a:latin typeface="微软雅黑" panose="020B0503020204020204" pitchFamily="34" charset="-122"/>
                <a:ea typeface="微软雅黑" panose="020B0503020204020204" pitchFamily="34" charset="-122"/>
              </a:rPr>
              <a:t>所示，</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的训练损失分别在训练步长</a:t>
            </a:r>
            <a:r>
              <a:rPr lang="en-US" altLang="zh-CN" b="0" i="0" dirty="0">
                <a:solidFill>
                  <a:srgbClr val="000000"/>
                </a:solidFill>
                <a:effectLst/>
                <a:latin typeface="微软雅黑" panose="020B0503020204020204" pitchFamily="34" charset="-122"/>
                <a:ea typeface="微软雅黑" panose="020B0503020204020204" pitchFamily="34" charset="-122"/>
              </a:rPr>
              <a:t>40000</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80000</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70000</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30000</a:t>
            </a:r>
            <a:r>
              <a:rPr lang="zh-CN" altLang="en-US" b="0" i="0" dirty="0">
                <a:solidFill>
                  <a:srgbClr val="000000"/>
                </a:solidFill>
                <a:effectLst/>
                <a:latin typeface="微软雅黑" panose="020B0503020204020204" pitchFamily="34" charset="-122"/>
                <a:ea typeface="微软雅黑" panose="020B0503020204020204" pitchFamily="34" charset="-122"/>
              </a:rPr>
              <a:t>处收敛。</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因此，</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网络的训练效率比</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提高了</a:t>
            </a:r>
            <a:r>
              <a:rPr lang="en-US" altLang="zh-CN" b="0" i="0" dirty="0">
                <a:solidFill>
                  <a:srgbClr val="000000"/>
                </a:solidFill>
                <a:effectLst/>
                <a:latin typeface="微软雅黑" panose="020B0503020204020204" pitchFamily="34" charset="-122"/>
                <a:ea typeface="微软雅黑" panose="020B0503020204020204" pitchFamily="34" charset="-122"/>
              </a:rPr>
              <a:t>50.0%</a:t>
            </a:r>
            <a:r>
              <a:rPr lang="zh-CN" altLang="en-US" b="0" i="0" dirty="0">
                <a:solidFill>
                  <a:srgbClr val="000000"/>
                </a:solidFill>
                <a:effectLst/>
                <a:latin typeface="微软雅黑" panose="020B0503020204020204" pitchFamily="34" charset="-122"/>
                <a:ea typeface="微软雅黑" panose="020B0503020204020204" pitchFamily="34" charset="-122"/>
              </a:rPr>
              <a:t>，比</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提高了</a:t>
            </a:r>
            <a:r>
              <a:rPr lang="en-US" altLang="zh-CN" b="0" i="0" dirty="0">
                <a:solidFill>
                  <a:srgbClr val="000000"/>
                </a:solidFill>
                <a:effectLst/>
                <a:latin typeface="微软雅黑" panose="020B0503020204020204" pitchFamily="34" charset="-122"/>
                <a:ea typeface="微软雅黑" panose="020B0503020204020204" pitchFamily="34" charset="-122"/>
              </a:rPr>
              <a:t>42.9%</a:t>
            </a:r>
            <a:r>
              <a:rPr lang="zh-CN" altLang="en-US" b="0" i="0" dirty="0">
                <a:solidFill>
                  <a:srgbClr val="000000"/>
                </a:solidFill>
                <a:effectLst/>
                <a:latin typeface="微软雅黑" panose="020B0503020204020204" pitchFamily="34" charset="-122"/>
                <a:ea typeface="微软雅黑" panose="020B0503020204020204" pitchFamily="34" charset="-122"/>
              </a:rPr>
              <a:t>，而与</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相比，训练效率只损失了</a:t>
            </a:r>
            <a:r>
              <a:rPr lang="en-US" altLang="zh-CN" b="0" i="0" dirty="0">
                <a:solidFill>
                  <a:srgbClr val="000000"/>
                </a:solidFill>
                <a:effectLst/>
                <a:latin typeface="微软雅黑" panose="020B0503020204020204" pitchFamily="34" charset="-122"/>
                <a:ea typeface="微软雅黑" panose="020B0503020204020204" pitchFamily="34" charset="-122"/>
              </a:rPr>
              <a:t>33.3%</a:t>
            </a:r>
            <a:r>
              <a:rPr lang="zh-CN" altLang="en-US" b="0" i="0" dirty="0">
                <a:solidFill>
                  <a:srgbClr val="000000"/>
                </a:solidFill>
                <a:effectLst/>
                <a:latin typeface="微软雅黑" panose="020B0503020204020204" pitchFamily="34" charset="-122"/>
                <a:ea typeface="微软雅黑" panose="020B0503020204020204" pitchFamily="34" charset="-122"/>
              </a:rPr>
              <a:t>。此外，在训练过程中，</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的损失波动范围比</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大得多，表明其收敛性能更差。</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extLst>
      <p:ext uri="{BB962C8B-B14F-4D97-AF65-F5344CB8AC3E}">
        <p14:creationId xmlns:p14="http://schemas.microsoft.com/office/powerpoint/2010/main" val="2033509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驱动控制的稳定性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如图</a:t>
            </a:r>
            <a:r>
              <a:rPr lang="en-US" altLang="zh-CN" b="0" i="0" dirty="0">
                <a:solidFill>
                  <a:srgbClr val="000000"/>
                </a:solidFill>
                <a:effectLst/>
                <a:latin typeface="微软雅黑" panose="020B0503020204020204" pitchFamily="34" charset="-122"/>
                <a:ea typeface="微软雅黑" panose="020B0503020204020204" pitchFamily="34" charset="-122"/>
              </a:rPr>
              <a:t>10(a)</a:t>
            </a:r>
            <a:r>
              <a:rPr lang="zh-CN" altLang="en-US" b="0" i="0" dirty="0">
                <a:solidFill>
                  <a:srgbClr val="000000"/>
                </a:solidFill>
                <a:effectLst/>
                <a:latin typeface="微软雅黑" panose="020B0503020204020204" pitchFamily="34" charset="-122"/>
                <a:ea typeface="微软雅黑" panose="020B0503020204020204" pitchFamily="34" charset="-122"/>
              </a:rPr>
              <a:t>所示，与</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深层决定性政策梯度</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 in</a:t>
            </a:r>
            <a:r>
              <a:rPr lang="zh-CN" altLang="en-US" b="0" i="0" dirty="0">
                <a:solidFill>
                  <a:srgbClr val="000000"/>
                </a:solidFill>
                <a:effectLst/>
                <a:latin typeface="微软雅黑" panose="020B0503020204020204" pitchFamily="34" charset="-122"/>
                <a:ea typeface="微软雅黑" panose="020B0503020204020204" pitchFamily="34" charset="-122"/>
              </a:rPr>
              <a:t>相比，</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深度</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网络）产生的控制值差异较大，此外，</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err="1">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分别为</a:t>
            </a:r>
            <a:r>
              <a:rPr lang="en-US" altLang="zh-CN" b="0" i="0" dirty="0">
                <a:solidFill>
                  <a:srgbClr val="000000"/>
                </a:solidFill>
                <a:effectLst/>
                <a:latin typeface="微软雅黑" panose="020B0503020204020204" pitchFamily="34" charset="-122"/>
                <a:ea typeface="微软雅黑" panose="020B0503020204020204" pitchFamily="34" charset="-122"/>
              </a:rPr>
              <a:t>0.0365</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0.1083</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0.0564</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0.0403</a:t>
            </a:r>
            <a:r>
              <a:rPr lang="zh-CN" altLang="en-US" b="0" i="0" dirty="0">
                <a:solidFill>
                  <a:srgbClr val="000000"/>
                </a:solidFill>
                <a:effectLst/>
                <a:latin typeface="微软雅黑" panose="020B0503020204020204" pitchFamily="34" charset="-122"/>
                <a:ea typeface="微软雅黑" panose="020B0503020204020204" pitchFamily="34" charset="-122"/>
              </a:rPr>
              <a:t>，如表三所示。因此，</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的驱动控制稳定性比</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提高了</a:t>
            </a:r>
            <a:r>
              <a:rPr lang="en-US" altLang="zh-CN" b="0" i="0" dirty="0">
                <a:solidFill>
                  <a:srgbClr val="000000"/>
                </a:solidFill>
                <a:effectLst/>
                <a:latin typeface="微软雅黑" panose="020B0503020204020204" pitchFamily="34" charset="-122"/>
                <a:ea typeface="微软雅黑" panose="020B0503020204020204" pitchFamily="34" charset="-122"/>
              </a:rPr>
              <a:t>66.30%</a:t>
            </a:r>
            <a:r>
              <a:rPr lang="zh-CN" altLang="en-US" b="0" i="0" dirty="0">
                <a:solidFill>
                  <a:srgbClr val="000000"/>
                </a:solidFill>
                <a:effectLst/>
                <a:latin typeface="微软雅黑" panose="020B0503020204020204" pitchFamily="34" charset="-122"/>
                <a:ea typeface="微软雅黑" panose="020B0503020204020204" pitchFamily="34" charset="-122"/>
              </a:rPr>
              <a:t>，比</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提高了</a:t>
            </a:r>
            <a:r>
              <a:rPr lang="en-US" altLang="zh-CN" b="0" i="0" dirty="0">
                <a:solidFill>
                  <a:srgbClr val="000000"/>
                </a:solidFill>
                <a:effectLst/>
                <a:latin typeface="微软雅黑" panose="020B0503020204020204" pitchFamily="34" charset="-122"/>
                <a:ea typeface="微软雅黑" panose="020B0503020204020204" pitchFamily="34" charset="-122"/>
              </a:rPr>
              <a:t>35.28%</a:t>
            </a:r>
            <a:r>
              <a:rPr lang="zh-CN" altLang="en-US" b="0" i="0" dirty="0">
                <a:solidFill>
                  <a:srgbClr val="000000"/>
                </a:solidFill>
                <a:effectLst/>
                <a:latin typeface="微软雅黑" panose="020B0503020204020204" pitchFamily="34" charset="-122"/>
                <a:ea typeface="微软雅黑" panose="020B0503020204020204" pitchFamily="34" charset="-122"/>
              </a:rPr>
              <a:t>，比</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提高了</a:t>
            </a:r>
            <a:r>
              <a:rPr lang="en-US" altLang="zh-CN" b="0" i="0" dirty="0">
                <a:solidFill>
                  <a:srgbClr val="000000"/>
                </a:solidFill>
                <a:effectLst/>
                <a:latin typeface="微软雅黑" panose="020B0503020204020204" pitchFamily="34" charset="-122"/>
                <a:ea typeface="微软雅黑" panose="020B0503020204020204" pitchFamily="34" charset="-122"/>
              </a:rPr>
              <a:t>9.43%</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32</a:t>
            </a:fld>
            <a:endParaRPr lang="zh-CN" altLang="en-US" sz="1200"/>
          </a:p>
        </p:txBody>
      </p:sp>
    </p:spTree>
    <p:extLst>
      <p:ext uri="{BB962C8B-B14F-4D97-AF65-F5344CB8AC3E}">
        <p14:creationId xmlns:p14="http://schemas.microsoft.com/office/powerpoint/2010/main" val="1493607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当车辆进入急转弯时，车辆对轨迹中心的偏差增大。注意，控制器的优化目标是使车辆靠近轨道中心，从而产生较小的</a:t>
            </a:r>
            <a:r>
              <a:rPr lang="en-US" altLang="zh-CN" b="0" i="0" dirty="0">
                <a:solidFill>
                  <a:srgbClr val="000000"/>
                </a:solidFill>
                <a:effectLst/>
                <a:latin typeface="微软雅黑" panose="020B0503020204020204" pitchFamily="34" charset="-122"/>
                <a:ea typeface="微软雅黑" panose="020B0503020204020204" pitchFamily="34" charset="-122"/>
              </a:rPr>
              <a:t>MDC</a:t>
            </a:r>
            <a:r>
              <a:rPr lang="zh-CN" altLang="en-US" b="0" i="0" dirty="0">
                <a:solidFill>
                  <a:srgbClr val="000000"/>
                </a:solidFill>
                <a:effectLst/>
                <a:latin typeface="微软雅黑" panose="020B0503020204020204" pitchFamily="34" charset="-122"/>
                <a:ea typeface="微软雅黑" panose="020B0503020204020204" pitchFamily="34" charset="-122"/>
              </a:rPr>
              <a:t>值。</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MDCs</a:t>
            </a:r>
            <a:r>
              <a:rPr lang="zh-CN" altLang="en-US" b="0" i="0" dirty="0">
                <a:solidFill>
                  <a:srgbClr val="000000"/>
                </a:solidFill>
                <a:effectLst/>
                <a:latin typeface="微软雅黑" panose="020B0503020204020204" pitchFamily="34" charset="-122"/>
                <a:ea typeface="微软雅黑" panose="020B0503020204020204" pitchFamily="34" charset="-122"/>
              </a:rPr>
              <a:t>分别为</a:t>
            </a:r>
            <a:r>
              <a:rPr lang="en-US" altLang="zh-CN" b="0" i="0" dirty="0">
                <a:solidFill>
                  <a:srgbClr val="000000"/>
                </a:solidFill>
                <a:effectLst/>
                <a:latin typeface="微软雅黑" panose="020B0503020204020204" pitchFamily="34" charset="-122"/>
                <a:ea typeface="微软雅黑" panose="020B0503020204020204" pitchFamily="34" charset="-122"/>
              </a:rPr>
              <a:t>0.2505</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0.6118</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0.5026</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0.3557</a:t>
            </a:r>
            <a:r>
              <a:rPr lang="zh-CN" altLang="en-US" b="0" i="0" dirty="0">
                <a:solidFill>
                  <a:srgbClr val="000000"/>
                </a:solidFill>
                <a:effectLst/>
                <a:latin typeface="微软雅黑" panose="020B0503020204020204" pitchFamily="34" charset="-122"/>
                <a:ea typeface="微软雅黑" panose="020B0503020204020204" pitchFamily="34" charset="-122"/>
              </a:rPr>
              <a:t>。因此，</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的行驶轨迹稳定性比</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提高</a:t>
            </a:r>
            <a:r>
              <a:rPr lang="en-US" altLang="zh-CN" b="0" i="0" dirty="0">
                <a:solidFill>
                  <a:srgbClr val="000000"/>
                </a:solidFill>
                <a:effectLst/>
                <a:latin typeface="微软雅黑" panose="020B0503020204020204" pitchFamily="34" charset="-122"/>
                <a:ea typeface="微软雅黑" panose="020B0503020204020204" pitchFamily="34" charset="-122"/>
              </a:rPr>
              <a:t>59.06%</a:t>
            </a:r>
            <a:r>
              <a:rPr lang="zh-CN" altLang="en-US" b="0" i="0" dirty="0">
                <a:solidFill>
                  <a:srgbClr val="000000"/>
                </a:solidFill>
                <a:effectLst/>
                <a:latin typeface="微软雅黑" panose="020B0503020204020204" pitchFamily="34" charset="-122"/>
                <a:ea typeface="微软雅黑" panose="020B0503020204020204" pitchFamily="34" charset="-122"/>
              </a:rPr>
              <a:t>，比</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提高</a:t>
            </a:r>
            <a:r>
              <a:rPr lang="en-US" altLang="zh-CN" b="0" i="0" dirty="0">
                <a:solidFill>
                  <a:srgbClr val="000000"/>
                </a:solidFill>
                <a:effectLst/>
                <a:latin typeface="微软雅黑" panose="020B0503020204020204" pitchFamily="34" charset="-122"/>
                <a:ea typeface="微软雅黑" panose="020B0503020204020204" pitchFamily="34" charset="-122"/>
              </a:rPr>
              <a:t>50.16%</a:t>
            </a:r>
            <a:r>
              <a:rPr lang="zh-CN" altLang="en-US" b="0" i="0" dirty="0">
                <a:solidFill>
                  <a:srgbClr val="000000"/>
                </a:solidFill>
                <a:effectLst/>
                <a:latin typeface="微软雅黑" panose="020B0503020204020204" pitchFamily="34" charset="-122"/>
                <a:ea typeface="微软雅黑" panose="020B0503020204020204" pitchFamily="34" charset="-122"/>
              </a:rPr>
              <a:t>，比</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提高</a:t>
            </a:r>
            <a:r>
              <a:rPr lang="en-US" altLang="zh-CN" b="0" i="0" dirty="0">
                <a:solidFill>
                  <a:srgbClr val="000000"/>
                </a:solidFill>
                <a:effectLst/>
                <a:latin typeface="微软雅黑" panose="020B0503020204020204" pitchFamily="34" charset="-122"/>
                <a:ea typeface="微软雅黑" panose="020B0503020204020204" pitchFamily="34" charset="-122"/>
              </a:rPr>
              <a:t>29.58%</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33</a:t>
            </a:fld>
            <a:endParaRPr lang="zh-CN" altLang="en-US" sz="1200"/>
          </a:p>
        </p:txBody>
      </p:sp>
    </p:spTree>
    <p:extLst>
      <p:ext uri="{BB962C8B-B14F-4D97-AF65-F5344CB8AC3E}">
        <p14:creationId xmlns:p14="http://schemas.microsoft.com/office/powerpoint/2010/main" val="3651490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平均连续误差</a:t>
            </a:r>
            <a:r>
              <a:rPr lang="en-US" altLang="zh-CN" b="0" i="0" dirty="0">
                <a:solidFill>
                  <a:srgbClr val="000000"/>
                </a:solidFill>
                <a:effectLst/>
                <a:latin typeface="微软雅黑" panose="020B0503020204020204" pitchFamily="34" charset="-122"/>
                <a:ea typeface="微软雅黑" panose="020B0503020204020204" pitchFamily="34" charset="-122"/>
              </a:rPr>
              <a:t>(MCE)</a:t>
            </a:r>
          </a:p>
          <a:p>
            <a:r>
              <a:rPr lang="zh-CN" altLang="en-US" b="0" i="0" dirty="0">
                <a:solidFill>
                  <a:srgbClr val="000000"/>
                </a:solidFill>
                <a:effectLst/>
                <a:latin typeface="微软雅黑" panose="020B0503020204020204" pitchFamily="34" charset="-122"/>
                <a:ea typeface="微软雅黑" panose="020B0503020204020204" pitchFamily="34" charset="-122"/>
              </a:rPr>
              <a:t>轨迹中心偏差均值（</a:t>
            </a:r>
            <a:r>
              <a:rPr lang="en-US" altLang="zh-CN" b="0" i="0" dirty="0">
                <a:solidFill>
                  <a:srgbClr val="000000"/>
                </a:solidFill>
                <a:effectLst/>
                <a:latin typeface="微软雅黑" panose="020B0503020204020204" pitchFamily="34" charset="-122"/>
                <a:ea typeface="微软雅黑" panose="020B0503020204020204" pitchFamily="34" charset="-122"/>
              </a:rPr>
              <a:t>MDC</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对四种方法在</a:t>
            </a:r>
            <a:r>
              <a:rPr lang="en-US" altLang="zh-CN" b="0" i="0" dirty="0">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MDC</a:t>
            </a:r>
            <a:r>
              <a:rPr lang="zh-CN" altLang="en-US" b="0" i="0" dirty="0">
                <a:solidFill>
                  <a:srgbClr val="000000"/>
                </a:solidFill>
                <a:effectLst/>
                <a:latin typeface="微软雅黑" panose="020B0503020204020204" pitchFamily="34" charset="-122"/>
                <a:ea typeface="微软雅黑" panose="020B0503020204020204" pitchFamily="34" charset="-122"/>
              </a:rPr>
              <a:t>方面进行了单路方差分析。四种方法的</a:t>
            </a:r>
            <a:r>
              <a:rPr lang="en-US" altLang="zh-CN" b="0" i="0" dirty="0" err="1">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MDCs</a:t>
            </a:r>
            <a:r>
              <a:rPr lang="zh-CN" altLang="en-US" b="0" i="0" dirty="0">
                <a:solidFill>
                  <a:srgbClr val="000000"/>
                </a:solidFill>
                <a:effectLst/>
                <a:latin typeface="微软雅黑" panose="020B0503020204020204" pitchFamily="34" charset="-122"/>
                <a:ea typeface="微软雅黑" panose="020B0503020204020204" pitchFamily="34" charset="-122"/>
              </a:rPr>
              <a:t>如图所示。特别是单因素方差分析发现，四种方法的</a:t>
            </a:r>
            <a:r>
              <a:rPr lang="en-US" altLang="zh-CN" b="0" i="0" dirty="0" err="1">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之间的差异有显著性差异</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34</a:t>
            </a:fld>
            <a:endParaRPr lang="zh-CN" altLang="en-US" sz="1200"/>
          </a:p>
        </p:txBody>
      </p:sp>
    </p:spTree>
    <p:extLst>
      <p:ext uri="{BB962C8B-B14F-4D97-AF65-F5344CB8AC3E}">
        <p14:creationId xmlns:p14="http://schemas.microsoft.com/office/powerpoint/2010/main" val="2033231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35</a:t>
            </a:fld>
            <a:endParaRPr lang="zh-CN" altLang="en-US" sz="1200"/>
          </a:p>
        </p:txBody>
      </p:sp>
    </p:spTree>
    <p:extLst>
      <p:ext uri="{BB962C8B-B14F-4D97-AF65-F5344CB8AC3E}">
        <p14:creationId xmlns:p14="http://schemas.microsoft.com/office/powerpoint/2010/main" val="4231775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转向角和轨迹中心曲线偏差如图所示，随着道曲线的增大，</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方法的性能略有下降。</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36</a:t>
            </a:fld>
            <a:endParaRPr lang="zh-CN" altLang="en-US" sz="1200"/>
          </a:p>
        </p:txBody>
      </p:sp>
    </p:spTree>
    <p:extLst>
      <p:ext uri="{BB962C8B-B14F-4D97-AF65-F5344CB8AC3E}">
        <p14:creationId xmlns:p14="http://schemas.microsoft.com/office/powerpoint/2010/main" val="3473997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转向角和轨迹中心曲线偏差如图所示</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37</a:t>
            </a:fld>
            <a:endParaRPr lang="zh-CN" altLang="en-US" sz="1200"/>
          </a:p>
        </p:txBody>
      </p:sp>
    </p:spTree>
    <p:extLst>
      <p:ext uri="{BB962C8B-B14F-4D97-AF65-F5344CB8AC3E}">
        <p14:creationId xmlns:p14="http://schemas.microsoft.com/office/powerpoint/2010/main" val="1403431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我们在模拟器</a:t>
            </a:r>
            <a:r>
              <a:rPr lang="en-US" altLang="zh-CN" b="0" i="0" dirty="0">
                <a:solidFill>
                  <a:srgbClr val="000000"/>
                </a:solidFill>
                <a:effectLst/>
                <a:latin typeface="微软雅黑" panose="020B0503020204020204" pitchFamily="34" charset="-122"/>
                <a:ea typeface="微软雅黑" panose="020B0503020204020204" pitchFamily="34" charset="-122"/>
              </a:rPr>
              <a:t>USS</a:t>
            </a:r>
            <a:r>
              <a:rPr lang="zh-CN" altLang="en-US" b="0" i="0" dirty="0">
                <a:solidFill>
                  <a:srgbClr val="000000"/>
                </a:solidFill>
                <a:effectLst/>
                <a:latin typeface="微软雅黑" panose="020B0503020204020204" pitchFamily="34" charset="-122"/>
                <a:ea typeface="微软雅黑" panose="020B0503020204020204" pitchFamily="34" charset="-122"/>
              </a:rPr>
              <a:t>中添加了数十个赛道障碍物，如图</a:t>
            </a:r>
            <a:r>
              <a:rPr lang="en-US" altLang="zh-CN" b="0" i="0" dirty="0">
                <a:solidFill>
                  <a:srgbClr val="000000"/>
                </a:solidFill>
                <a:effectLst/>
                <a:latin typeface="微软雅黑" panose="020B0503020204020204" pitchFamily="34" charset="-122"/>
                <a:ea typeface="微软雅黑" panose="020B0503020204020204" pitchFamily="34" charset="-122"/>
              </a:rPr>
              <a:t>14</a:t>
            </a:r>
            <a:r>
              <a:rPr lang="zh-CN" altLang="en-US" b="0" i="0" dirty="0">
                <a:solidFill>
                  <a:srgbClr val="000000"/>
                </a:solidFill>
                <a:effectLst/>
                <a:latin typeface="微软雅黑" panose="020B0503020204020204" pitchFamily="34" charset="-122"/>
                <a:ea typeface="微软雅黑" panose="020B0503020204020204" pitchFamily="34" charset="-122"/>
              </a:rPr>
              <a:t>所示。车辆的最大速度也限制在</a:t>
            </a:r>
            <a:r>
              <a:rPr lang="en-US" altLang="zh-CN" b="0" i="0" dirty="0">
                <a:solidFill>
                  <a:srgbClr val="000000"/>
                </a:solidFill>
                <a:effectLst/>
                <a:latin typeface="微软雅黑" panose="020B0503020204020204" pitchFamily="34" charset="-122"/>
                <a:ea typeface="微软雅黑" panose="020B0503020204020204" pitchFamily="34" charset="-122"/>
              </a:rPr>
              <a:t>40</a:t>
            </a:r>
            <a:r>
              <a:rPr lang="zh-CN" altLang="en-US" b="0" i="0" dirty="0">
                <a:solidFill>
                  <a:srgbClr val="000000"/>
                </a:solidFill>
                <a:effectLst/>
                <a:latin typeface="微软雅黑" panose="020B0503020204020204" pitchFamily="34" charset="-122"/>
                <a:ea typeface="微软雅黑" panose="020B0503020204020204" pitchFamily="34" charset="-122"/>
              </a:rPr>
              <a:t>公里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小时。我们再次将所提出的深度</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自动驾驶方法与基于</a:t>
            </a:r>
            <a:r>
              <a:rPr lang="en-US" altLang="zh-CN" b="0" i="0" dirty="0" err="1">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的方法、基于</a:t>
            </a:r>
            <a:r>
              <a:rPr lang="en-US" altLang="zh-CN" b="0" i="0" dirty="0" err="1">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的方法和基于</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的方法进行了比较。由于有障碍物，车辆不能总是沿着轨道中心行驶。因此，我们只使用</a:t>
            </a:r>
            <a:r>
              <a:rPr lang="en-US" altLang="zh-CN" b="0" i="0" dirty="0">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来评估图</a:t>
            </a:r>
            <a:r>
              <a:rPr lang="en-US" altLang="zh-CN" b="0" i="0" dirty="0">
                <a:solidFill>
                  <a:srgbClr val="000000"/>
                </a:solidFill>
                <a:effectLst/>
                <a:latin typeface="微软雅黑" panose="020B0503020204020204" pitchFamily="34" charset="-122"/>
                <a:ea typeface="微软雅黑" panose="020B0503020204020204" pitchFamily="34" charset="-122"/>
              </a:rPr>
              <a:t>15</a:t>
            </a:r>
            <a:r>
              <a:rPr lang="zh-CN" altLang="en-US" b="0" i="0" dirty="0">
                <a:solidFill>
                  <a:srgbClr val="000000"/>
                </a:solidFill>
                <a:effectLst/>
                <a:latin typeface="微软雅黑" panose="020B0503020204020204" pitchFamily="34" charset="-122"/>
                <a:ea typeface="微软雅黑" panose="020B0503020204020204" pitchFamily="34" charset="-122"/>
              </a:rPr>
              <a:t>所示的四种方法的性能。</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38</a:t>
            </a:fld>
            <a:endParaRPr lang="zh-CN" altLang="en-US" sz="1200"/>
          </a:p>
        </p:txBody>
      </p:sp>
    </p:spTree>
    <p:extLst>
      <p:ext uri="{BB962C8B-B14F-4D97-AF65-F5344CB8AC3E}">
        <p14:creationId xmlns:p14="http://schemas.microsoft.com/office/powerpoint/2010/main" val="1006696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39</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40</a:t>
            </a:fld>
            <a:endParaRPr lang="zh-CN" altLang="en-US" sz="12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41</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2023/10/17</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2.png"/><Relationship Id="rId7"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 Id="rId9"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5.emf"/><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2.png"/><Relationship Id="rId7" Type="http://schemas.openxmlformats.org/officeDocument/2006/relationships/image" Target="../media/image20.emf"/><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4.emf"/><Relationship Id="rId5" Type="http://schemas.openxmlformats.org/officeDocument/2006/relationships/image" Target="../media/image23.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emf"/><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83059" y="3285266"/>
            <a:ext cx="6377881"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基于深度蒙特卡罗树搜索的自动驾驶机动预测控制</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161926" y="4123546"/>
            <a:ext cx="6820146"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J. Chen, C. Zhang, J. Luo, J. Xie and Y. Wan, "Driving Maneuvers Prediction Based Autonomous Driving Control by Deep Monte Carlo Tree Search," in IEEE Transactions on Vehicular Technology, vol. 69, no. 7, pp. 7146-7158, July 2020.</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A4362DC3-BA84-EDBE-BC24-650F5D805E69}"/>
              </a:ext>
            </a:extLst>
          </p:cNvPr>
          <p:cNvSpPr txBox="1"/>
          <p:nvPr/>
        </p:nvSpPr>
        <p:spPr>
          <a:xfrm>
            <a:off x="503827" y="3725860"/>
            <a:ext cx="8235549" cy="646331"/>
          </a:xfrm>
          <a:prstGeom prst="rect">
            <a:avLst/>
          </a:prstGeom>
          <a:noFill/>
        </p:spPr>
        <p:txBody>
          <a:bodyPr wrap="square" rtlCol="0">
            <a:spAutoFit/>
          </a:bodyPr>
          <a:lstStyle/>
          <a:p>
            <a:r>
              <a:rPr lang="zh-CN" altLang="en-US" dirty="0"/>
              <a:t>其中，</a:t>
            </a:r>
            <a:r>
              <a:rPr lang="en-US" altLang="zh-CN" dirty="0" err="1"/>
              <a:t>i</a:t>
            </a:r>
            <a:r>
              <a:rPr lang="zh-CN" altLang="en-US" dirty="0"/>
              <a:t>是索引层，</a:t>
            </a:r>
            <a:r>
              <a:rPr lang="en-US" altLang="zh-CN" dirty="0"/>
              <a:t>Xi</a:t>
            </a:r>
            <a:r>
              <a:rPr lang="zh-CN" altLang="en-US" dirty="0"/>
              <a:t>是第</a:t>
            </a:r>
            <a:r>
              <a:rPr lang="en-US" altLang="zh-CN" dirty="0" err="1"/>
              <a:t>i</a:t>
            </a:r>
            <a:r>
              <a:rPr lang="zh-CN" altLang="en-US" dirty="0"/>
              <a:t>层神经元的激活值，</a:t>
            </a:r>
            <a:r>
              <a:rPr lang="en-US" altLang="zh-CN" dirty="0"/>
              <a:t>Wi</a:t>
            </a:r>
            <a:r>
              <a:rPr lang="zh-CN" altLang="en-US" dirty="0"/>
              <a:t>是权重矩阵，</a:t>
            </a:r>
            <a:r>
              <a:rPr lang="en-US" altLang="zh-CN" dirty="0"/>
              <a:t>bi</a:t>
            </a:r>
            <a:r>
              <a:rPr lang="zh-CN" altLang="en-US" dirty="0"/>
              <a:t>是偏置向量，</a:t>
            </a:r>
            <a:r>
              <a:rPr lang="en-US" altLang="zh-CN" dirty="0"/>
              <a:t>fact</a:t>
            </a:r>
            <a:r>
              <a:rPr lang="zh-CN" altLang="en-US" dirty="0"/>
              <a:t>是激活函数。</a:t>
            </a:r>
          </a:p>
        </p:txBody>
      </p:sp>
      <p:sp>
        <p:nvSpPr>
          <p:cNvPr id="5" name="文本框 4">
            <a:extLst>
              <a:ext uri="{FF2B5EF4-FFF2-40B4-BE49-F238E27FC236}">
                <a16:creationId xmlns:a16="http://schemas.microsoft.com/office/drawing/2014/main" id="{706A4193-3806-EE3D-E95B-95F4F25DA67B}"/>
              </a:ext>
            </a:extLst>
          </p:cNvPr>
          <p:cNvSpPr txBox="1"/>
          <p:nvPr/>
        </p:nvSpPr>
        <p:spPr>
          <a:xfrm>
            <a:off x="566733" y="861636"/>
            <a:ext cx="3150210" cy="369332"/>
          </a:xfrm>
          <a:prstGeom prst="rect">
            <a:avLst/>
          </a:prstGeom>
          <a:noFill/>
        </p:spPr>
        <p:txBody>
          <a:bodyPr wrap="square" rtlCol="0">
            <a:spAutoFit/>
          </a:bodyPr>
          <a:lstStyle/>
          <a:p>
            <a:r>
              <a:rPr lang="en-US" altLang="zh-CN" dirty="0"/>
              <a:t>DNN</a:t>
            </a:r>
            <a:r>
              <a:rPr lang="zh-CN" altLang="en-US" dirty="0"/>
              <a:t>（</a:t>
            </a:r>
            <a:r>
              <a:rPr lang="en-US" altLang="zh-CN" dirty="0"/>
              <a:t>Deep Neural Network</a:t>
            </a:r>
            <a:r>
              <a:rPr lang="zh-CN" altLang="en-US" dirty="0"/>
              <a:t>）</a:t>
            </a:r>
          </a:p>
        </p:txBody>
      </p:sp>
      <p:pic>
        <p:nvPicPr>
          <p:cNvPr id="8" name="图片 7">
            <a:extLst>
              <a:ext uri="{FF2B5EF4-FFF2-40B4-BE49-F238E27FC236}">
                <a16:creationId xmlns:a16="http://schemas.microsoft.com/office/drawing/2014/main" id="{C30A3EE3-C0BA-CF5A-2370-4C55A49EFC40}"/>
              </a:ext>
            </a:extLst>
          </p:cNvPr>
          <p:cNvPicPr>
            <a:picLocks noChangeAspect="1"/>
          </p:cNvPicPr>
          <p:nvPr/>
        </p:nvPicPr>
        <p:blipFill>
          <a:blip r:embed="rId4"/>
          <a:stretch>
            <a:fillRect/>
          </a:stretch>
        </p:blipFill>
        <p:spPr>
          <a:xfrm>
            <a:off x="2568225" y="1306405"/>
            <a:ext cx="4000847" cy="1691787"/>
          </a:xfrm>
          <a:prstGeom prst="rect">
            <a:avLst/>
          </a:prstGeom>
        </p:spPr>
      </p:pic>
      <p:sp>
        <p:nvSpPr>
          <p:cNvPr id="10" name="文本框 9">
            <a:extLst>
              <a:ext uri="{FF2B5EF4-FFF2-40B4-BE49-F238E27FC236}">
                <a16:creationId xmlns:a16="http://schemas.microsoft.com/office/drawing/2014/main" id="{87AE4EA2-23E7-0C4A-986A-EE10D8B5DBC5}"/>
              </a:ext>
            </a:extLst>
          </p:cNvPr>
          <p:cNvSpPr txBox="1"/>
          <p:nvPr/>
        </p:nvSpPr>
        <p:spPr>
          <a:xfrm>
            <a:off x="2290011" y="2386081"/>
            <a:ext cx="4580020" cy="369332"/>
          </a:xfrm>
          <a:prstGeom prst="rect">
            <a:avLst/>
          </a:prstGeom>
          <a:noFill/>
        </p:spPr>
        <p:txBody>
          <a:bodyPr wrap="square">
            <a:spAutoFit/>
          </a:bodyPr>
          <a:lstStyle/>
          <a:p>
            <a:endParaRPr lang="zh-CN" altLang="en-US" dirty="0"/>
          </a:p>
        </p:txBody>
      </p:sp>
      <p:pic>
        <p:nvPicPr>
          <p:cNvPr id="14" name="图片 13">
            <a:extLst>
              <a:ext uri="{FF2B5EF4-FFF2-40B4-BE49-F238E27FC236}">
                <a16:creationId xmlns:a16="http://schemas.microsoft.com/office/drawing/2014/main" id="{C437D45C-005E-76EA-AB93-C11A4EFBFE6B}"/>
              </a:ext>
            </a:extLst>
          </p:cNvPr>
          <p:cNvPicPr>
            <a:picLocks noChangeAspect="1"/>
          </p:cNvPicPr>
          <p:nvPr/>
        </p:nvPicPr>
        <p:blipFill>
          <a:blip r:embed="rId5"/>
          <a:stretch>
            <a:fillRect/>
          </a:stretch>
        </p:blipFill>
        <p:spPr>
          <a:xfrm>
            <a:off x="3579896" y="3235853"/>
            <a:ext cx="2000250" cy="3429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5" name="图片 4">
            <a:extLst>
              <a:ext uri="{FF2B5EF4-FFF2-40B4-BE49-F238E27FC236}">
                <a16:creationId xmlns:a16="http://schemas.microsoft.com/office/drawing/2014/main" id="{3CD1BDC8-39E1-5B5F-7EB6-EED45A269F9E}"/>
              </a:ext>
            </a:extLst>
          </p:cNvPr>
          <p:cNvPicPr>
            <a:picLocks noChangeAspect="1"/>
          </p:cNvPicPr>
          <p:nvPr/>
        </p:nvPicPr>
        <p:blipFill>
          <a:blip r:embed="rId4"/>
          <a:stretch>
            <a:fillRect/>
          </a:stretch>
        </p:blipFill>
        <p:spPr>
          <a:xfrm>
            <a:off x="2501862" y="1462944"/>
            <a:ext cx="4229467" cy="2217612"/>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2228396" y="4101852"/>
            <a:ext cx="5598275" cy="646331"/>
          </a:xfrm>
          <a:prstGeom prst="rect">
            <a:avLst/>
          </a:prstGeom>
          <a:noFill/>
        </p:spPr>
        <p:txBody>
          <a:bodyPr wrap="square" rtlCol="0">
            <a:spAutoFit/>
          </a:bodyPr>
          <a:lstStyle/>
          <a:p>
            <a:r>
              <a:rPr lang="en-US" altLang="zh-CN" dirty="0"/>
              <a:t>MCTS</a:t>
            </a:r>
            <a:r>
              <a:rPr lang="zh-CN" altLang="en-US" dirty="0"/>
              <a:t>执行四个步骤</a:t>
            </a:r>
            <a:r>
              <a:rPr lang="en-US" altLang="zh-CN" dirty="0"/>
              <a:t>:</a:t>
            </a:r>
            <a:r>
              <a:rPr lang="zh-CN" altLang="en-US" dirty="0"/>
              <a:t>选择、扩展、模拟和反向传播</a:t>
            </a:r>
            <a:endParaRPr lang="en-US" altLang="zh-CN" dirty="0"/>
          </a:p>
          <a:p>
            <a:endParaRPr lang="zh-CN" altLang="en-US" dirty="0"/>
          </a:p>
        </p:txBody>
      </p:sp>
      <p:sp>
        <p:nvSpPr>
          <p:cNvPr id="8" name="文本框 7">
            <a:extLst>
              <a:ext uri="{FF2B5EF4-FFF2-40B4-BE49-F238E27FC236}">
                <a16:creationId xmlns:a16="http://schemas.microsoft.com/office/drawing/2014/main" id="{EE6E8F05-88CC-660D-D8CE-355FABE57FEA}"/>
              </a:ext>
            </a:extLst>
          </p:cNvPr>
          <p:cNvSpPr txBox="1"/>
          <p:nvPr/>
        </p:nvSpPr>
        <p:spPr>
          <a:xfrm>
            <a:off x="566733" y="861636"/>
            <a:ext cx="3870258" cy="369332"/>
          </a:xfrm>
          <a:prstGeom prst="rect">
            <a:avLst/>
          </a:prstGeom>
          <a:noFill/>
        </p:spPr>
        <p:txBody>
          <a:bodyPr wrap="square" rtlCol="0">
            <a:spAutoFit/>
          </a:bodyPr>
          <a:lstStyle/>
          <a:p>
            <a:r>
              <a:rPr lang="en-US" altLang="zh-CN" dirty="0"/>
              <a:t>Monte Carlo Tree Search (MCTS)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A25B7263-30FE-8F89-028E-10A894313F83}"/>
              </a:ext>
            </a:extLst>
          </p:cNvPr>
          <p:cNvSpPr txBox="1"/>
          <p:nvPr/>
        </p:nvSpPr>
        <p:spPr>
          <a:xfrm>
            <a:off x="525337" y="861636"/>
            <a:ext cx="4580020" cy="369332"/>
          </a:xfrm>
          <a:prstGeom prst="rect">
            <a:avLst/>
          </a:prstGeom>
          <a:noFill/>
        </p:spPr>
        <p:txBody>
          <a:bodyPr wrap="square">
            <a:spAutoFit/>
          </a:bodyPr>
          <a:lstStyle/>
          <a:p>
            <a:r>
              <a:rPr lang="zh-CN" altLang="en-US" dirty="0"/>
              <a:t>Simulation Environment</a:t>
            </a:r>
          </a:p>
        </p:txBody>
      </p:sp>
      <p:pic>
        <p:nvPicPr>
          <p:cNvPr id="6" name="图片 5">
            <a:extLst>
              <a:ext uri="{FF2B5EF4-FFF2-40B4-BE49-F238E27FC236}">
                <a16:creationId xmlns:a16="http://schemas.microsoft.com/office/drawing/2014/main" id="{C215D19C-22E5-4FF2-9EC0-E0A2273E30D8}"/>
              </a:ext>
            </a:extLst>
          </p:cNvPr>
          <p:cNvPicPr>
            <a:picLocks noChangeAspect="1"/>
          </p:cNvPicPr>
          <p:nvPr/>
        </p:nvPicPr>
        <p:blipFill>
          <a:blip r:embed="rId4"/>
          <a:stretch>
            <a:fillRect/>
          </a:stretch>
        </p:blipFill>
        <p:spPr>
          <a:xfrm>
            <a:off x="1847614" y="1233283"/>
            <a:ext cx="5448772" cy="2751058"/>
          </a:xfrm>
          <a:prstGeom prst="rect">
            <a:avLst/>
          </a:prstGeom>
        </p:spPr>
      </p:pic>
      <p:sp>
        <p:nvSpPr>
          <p:cNvPr id="11" name="文本框 10">
            <a:extLst>
              <a:ext uri="{FF2B5EF4-FFF2-40B4-BE49-F238E27FC236}">
                <a16:creationId xmlns:a16="http://schemas.microsoft.com/office/drawing/2014/main" id="{74B3AFF7-58ED-CFFA-CF73-1350E4C113C4}"/>
              </a:ext>
            </a:extLst>
          </p:cNvPr>
          <p:cNvSpPr txBox="1"/>
          <p:nvPr/>
        </p:nvSpPr>
        <p:spPr>
          <a:xfrm>
            <a:off x="1206246" y="4097198"/>
            <a:ext cx="6731508" cy="369332"/>
          </a:xfrm>
          <a:prstGeom prst="rect">
            <a:avLst/>
          </a:prstGeom>
          <a:noFill/>
        </p:spPr>
        <p:txBody>
          <a:bodyPr wrap="square" rtlCol="0">
            <a:spAutoFit/>
          </a:bodyPr>
          <a:lstStyle/>
          <a:p>
            <a:r>
              <a:rPr lang="en-US" altLang="zh-CN" dirty="0"/>
              <a:t>USS</a:t>
            </a:r>
            <a:r>
              <a:rPr lang="zh-CN" altLang="en-US" dirty="0"/>
              <a:t>或</a:t>
            </a:r>
            <a:r>
              <a:rPr lang="en-US" altLang="zh-CN" dirty="0"/>
              <a:t>Torcs</a:t>
            </a:r>
            <a:r>
              <a:rPr lang="zh-CN" altLang="en-US" dirty="0"/>
              <a:t>环境框架包含三部分</a:t>
            </a:r>
            <a:r>
              <a:rPr lang="en-US" altLang="zh-CN" dirty="0"/>
              <a:t>:</a:t>
            </a:r>
            <a:r>
              <a:rPr lang="zh-CN" altLang="en-US" dirty="0"/>
              <a:t>车辆模型，传感器和控制接口。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a:extLst>
              <a:ext uri="{FF2B5EF4-FFF2-40B4-BE49-F238E27FC236}">
                <a16:creationId xmlns:a16="http://schemas.microsoft.com/office/drawing/2014/main" id="{8D7B0234-013C-C26B-3086-4A8E3EFD613B}"/>
              </a:ext>
            </a:extLst>
          </p:cNvPr>
          <p:cNvSpPr txBox="1"/>
          <p:nvPr/>
        </p:nvSpPr>
        <p:spPr>
          <a:xfrm>
            <a:off x="503827" y="861636"/>
            <a:ext cx="5432199" cy="369332"/>
          </a:xfrm>
          <a:prstGeom prst="rect">
            <a:avLst/>
          </a:prstGeom>
          <a:noFill/>
        </p:spPr>
        <p:txBody>
          <a:bodyPr wrap="square">
            <a:spAutoFit/>
          </a:bodyPr>
          <a:lstStyle/>
          <a:p>
            <a:r>
              <a:rPr lang="en-US" altLang="zh-CN" dirty="0"/>
              <a:t> Vision-based Autonomous Driving</a:t>
            </a:r>
          </a:p>
        </p:txBody>
      </p:sp>
      <p:pic>
        <p:nvPicPr>
          <p:cNvPr id="8" name="图片 7">
            <a:extLst>
              <a:ext uri="{FF2B5EF4-FFF2-40B4-BE49-F238E27FC236}">
                <a16:creationId xmlns:a16="http://schemas.microsoft.com/office/drawing/2014/main" id="{3CB57BAE-5F3E-7866-8F59-D37D98E08210}"/>
              </a:ext>
            </a:extLst>
          </p:cNvPr>
          <p:cNvPicPr>
            <a:picLocks noChangeAspect="1"/>
          </p:cNvPicPr>
          <p:nvPr/>
        </p:nvPicPr>
        <p:blipFill>
          <a:blip r:embed="rId4"/>
          <a:stretch>
            <a:fillRect/>
          </a:stretch>
        </p:blipFill>
        <p:spPr>
          <a:xfrm>
            <a:off x="3896955" y="1491678"/>
            <a:ext cx="1438275" cy="342900"/>
          </a:xfrm>
          <a:prstGeom prst="rect">
            <a:avLst/>
          </a:prstGeom>
        </p:spPr>
      </p:pic>
      <p:sp>
        <p:nvSpPr>
          <p:cNvPr id="9" name="文本框 8">
            <a:extLst>
              <a:ext uri="{FF2B5EF4-FFF2-40B4-BE49-F238E27FC236}">
                <a16:creationId xmlns:a16="http://schemas.microsoft.com/office/drawing/2014/main" id="{09509B27-8557-8E65-EEF8-663670BD4554}"/>
              </a:ext>
            </a:extLst>
          </p:cNvPr>
          <p:cNvSpPr txBox="1"/>
          <p:nvPr/>
        </p:nvSpPr>
        <p:spPr>
          <a:xfrm>
            <a:off x="656739" y="2095288"/>
            <a:ext cx="8235549" cy="1200329"/>
          </a:xfrm>
          <a:prstGeom prst="rect">
            <a:avLst/>
          </a:prstGeom>
          <a:noFill/>
        </p:spPr>
        <p:txBody>
          <a:bodyPr wrap="square" rtlCol="0">
            <a:spAutoFit/>
          </a:bodyPr>
          <a:lstStyle/>
          <a:p>
            <a:r>
              <a:rPr lang="en-US" altLang="zh-CN" dirty="0"/>
              <a:t>USS</a:t>
            </a:r>
            <a:r>
              <a:rPr lang="zh-CN" altLang="en-US" dirty="0"/>
              <a:t>的输入是三维</a:t>
            </a:r>
            <a:r>
              <a:rPr lang="en-US" altLang="zh-CN" dirty="0"/>
              <a:t>RGB</a:t>
            </a:r>
            <a:r>
              <a:rPr lang="zh-CN" altLang="en-US" dirty="0"/>
              <a:t>图像</a:t>
            </a:r>
            <a:r>
              <a:rPr lang="en-US" altLang="zh-CN" dirty="0" err="1"/>
              <a:t>xt</a:t>
            </a:r>
            <a:r>
              <a:rPr lang="zh-CN" altLang="en-US" dirty="0"/>
              <a:t>，它表示在时间步长</a:t>
            </a:r>
            <a:r>
              <a:rPr lang="en-US" altLang="zh-CN" dirty="0"/>
              <a:t>t</a:t>
            </a:r>
            <a:r>
              <a:rPr lang="zh-CN" altLang="en-US" dirty="0"/>
              <a:t>捕获的</a:t>
            </a:r>
            <a:r>
              <a:rPr lang="en-US" altLang="zh-CN" dirty="0"/>
              <a:t>3D</a:t>
            </a:r>
            <a:r>
              <a:rPr lang="zh-CN" altLang="en-US" dirty="0"/>
              <a:t>图像。将图像压缩为车辆状态</a:t>
            </a:r>
            <a:r>
              <a:rPr lang="en-US" altLang="zh-CN" dirty="0" err="1"/>
              <a:t>st</a:t>
            </a:r>
            <a:r>
              <a:rPr lang="zh-CN" altLang="en-US" dirty="0"/>
              <a:t>的灰度图像，将自动驾驶控制器视为基于视觉输入生成控制命令的模块，</a:t>
            </a:r>
            <a:r>
              <a:rPr lang="en-US" altLang="zh-CN" dirty="0"/>
              <a:t>at</a:t>
            </a:r>
            <a:r>
              <a:rPr lang="zh-CN" altLang="en-US" dirty="0"/>
              <a:t>是</a:t>
            </a:r>
            <a:r>
              <a:rPr lang="en-US" altLang="zh-CN" dirty="0"/>
              <a:t>t</a:t>
            </a:r>
            <a:r>
              <a:rPr lang="zh-CN" altLang="en-US" dirty="0"/>
              <a:t>时刻的控制动作，</a:t>
            </a:r>
            <a:r>
              <a:rPr lang="en-US" altLang="zh-CN" dirty="0"/>
              <a:t>WA</a:t>
            </a:r>
            <a:r>
              <a:rPr lang="zh-CN" altLang="en-US" dirty="0"/>
              <a:t>是权重向量，</a:t>
            </a:r>
            <a:r>
              <a:rPr lang="en-US" altLang="zh-CN" dirty="0" err="1"/>
              <a:t>fA</a:t>
            </a:r>
            <a:r>
              <a:rPr lang="zh-CN" altLang="en-US" dirty="0"/>
              <a:t>是将图像映射到控制动作的函数。这里的控制动作为转向角，可能的控制动作总数为</a:t>
            </a:r>
            <a:r>
              <a:rPr lang="en-US" altLang="zh-CN" dirty="0"/>
              <a:t>11</a:t>
            </a:r>
            <a:r>
              <a:rPr lang="zh-CN" altLang="en-US" dirty="0"/>
              <a:t>个。</a:t>
            </a:r>
          </a:p>
        </p:txBody>
      </p:sp>
      <p:pic>
        <p:nvPicPr>
          <p:cNvPr id="13" name="图片 12">
            <a:extLst>
              <a:ext uri="{FF2B5EF4-FFF2-40B4-BE49-F238E27FC236}">
                <a16:creationId xmlns:a16="http://schemas.microsoft.com/office/drawing/2014/main" id="{A2354927-6024-8E6B-053A-27D363FC0318}"/>
              </a:ext>
            </a:extLst>
          </p:cNvPr>
          <p:cNvPicPr>
            <a:picLocks noChangeAspect="1"/>
          </p:cNvPicPr>
          <p:nvPr/>
        </p:nvPicPr>
        <p:blipFill>
          <a:blip r:embed="rId5"/>
          <a:stretch>
            <a:fillRect/>
          </a:stretch>
        </p:blipFill>
        <p:spPr>
          <a:xfrm>
            <a:off x="1294372" y="3477154"/>
            <a:ext cx="6555255" cy="68367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a:extLst>
              <a:ext uri="{FF2B5EF4-FFF2-40B4-BE49-F238E27FC236}">
                <a16:creationId xmlns:a16="http://schemas.microsoft.com/office/drawing/2014/main" id="{266D8806-4D7F-021D-6F97-1848847D4469}"/>
              </a:ext>
            </a:extLst>
          </p:cNvPr>
          <p:cNvSpPr txBox="1"/>
          <p:nvPr/>
        </p:nvSpPr>
        <p:spPr>
          <a:xfrm>
            <a:off x="506172" y="861636"/>
            <a:ext cx="4580020" cy="369332"/>
          </a:xfrm>
          <a:prstGeom prst="rect">
            <a:avLst/>
          </a:prstGeom>
          <a:noFill/>
        </p:spPr>
        <p:txBody>
          <a:bodyPr wrap="square">
            <a:spAutoFit/>
          </a:bodyPr>
          <a:lstStyle/>
          <a:p>
            <a:r>
              <a:rPr lang="zh-CN" altLang="en-US" dirty="0"/>
              <a:t>Deep Reinforcement Learning</a:t>
            </a:r>
          </a:p>
        </p:txBody>
      </p:sp>
      <p:pic>
        <p:nvPicPr>
          <p:cNvPr id="8" name="图片 7">
            <a:extLst>
              <a:ext uri="{FF2B5EF4-FFF2-40B4-BE49-F238E27FC236}">
                <a16:creationId xmlns:a16="http://schemas.microsoft.com/office/drawing/2014/main" id="{24E9E5CA-25D3-DD31-AC37-4CF3AC0AAF2E}"/>
              </a:ext>
            </a:extLst>
          </p:cNvPr>
          <p:cNvPicPr>
            <a:picLocks noChangeAspect="1"/>
          </p:cNvPicPr>
          <p:nvPr/>
        </p:nvPicPr>
        <p:blipFill>
          <a:blip r:embed="rId4"/>
          <a:stretch>
            <a:fillRect/>
          </a:stretch>
        </p:blipFill>
        <p:spPr>
          <a:xfrm>
            <a:off x="1347400" y="1236062"/>
            <a:ext cx="2758679" cy="685859"/>
          </a:xfrm>
          <a:prstGeom prst="rect">
            <a:avLst/>
          </a:prstGeom>
        </p:spPr>
      </p:pic>
      <p:pic>
        <p:nvPicPr>
          <p:cNvPr id="14" name="图片 13">
            <a:extLst>
              <a:ext uri="{FF2B5EF4-FFF2-40B4-BE49-F238E27FC236}">
                <a16:creationId xmlns:a16="http://schemas.microsoft.com/office/drawing/2014/main" id="{B79F23AB-E982-80F4-D2B8-10693E732B8C}"/>
              </a:ext>
            </a:extLst>
          </p:cNvPr>
          <p:cNvPicPr>
            <a:picLocks noChangeAspect="1"/>
          </p:cNvPicPr>
          <p:nvPr/>
        </p:nvPicPr>
        <p:blipFill>
          <a:blip r:embed="rId5"/>
          <a:stretch>
            <a:fillRect/>
          </a:stretch>
        </p:blipFill>
        <p:spPr>
          <a:xfrm>
            <a:off x="2062159" y="2668768"/>
            <a:ext cx="5019675" cy="647700"/>
          </a:xfrm>
          <a:prstGeom prst="rect">
            <a:avLst/>
          </a:prstGeom>
        </p:spPr>
      </p:pic>
      <p:sp>
        <p:nvSpPr>
          <p:cNvPr id="15" name="文本框 14">
            <a:extLst>
              <a:ext uri="{FF2B5EF4-FFF2-40B4-BE49-F238E27FC236}">
                <a16:creationId xmlns:a16="http://schemas.microsoft.com/office/drawing/2014/main" id="{B12C77FF-22CF-3DFD-868E-82E7E066B023}"/>
              </a:ext>
            </a:extLst>
          </p:cNvPr>
          <p:cNvSpPr txBox="1"/>
          <p:nvPr/>
        </p:nvSpPr>
        <p:spPr>
          <a:xfrm>
            <a:off x="1434408" y="2091320"/>
            <a:ext cx="2584661" cy="369332"/>
          </a:xfrm>
          <a:prstGeom prst="rect">
            <a:avLst/>
          </a:prstGeom>
          <a:noFill/>
        </p:spPr>
        <p:txBody>
          <a:bodyPr wrap="square" rtlCol="0">
            <a:spAutoFit/>
          </a:bodyPr>
          <a:lstStyle/>
          <a:p>
            <a:r>
              <a:rPr lang="en-US" altLang="zh-CN" dirty="0"/>
              <a:t>MDP</a:t>
            </a:r>
            <a:r>
              <a:rPr lang="zh-CN" altLang="en-US" dirty="0"/>
              <a:t>中的状态转换过程</a:t>
            </a:r>
          </a:p>
        </p:txBody>
      </p:sp>
      <p:pic>
        <p:nvPicPr>
          <p:cNvPr id="19" name="图片 18">
            <a:extLst>
              <a:ext uri="{FF2B5EF4-FFF2-40B4-BE49-F238E27FC236}">
                <a16:creationId xmlns:a16="http://schemas.microsoft.com/office/drawing/2014/main" id="{E4C79F40-C247-3550-8311-24B98D573A6C}"/>
              </a:ext>
            </a:extLst>
          </p:cNvPr>
          <p:cNvPicPr>
            <a:picLocks noChangeAspect="1"/>
          </p:cNvPicPr>
          <p:nvPr/>
        </p:nvPicPr>
        <p:blipFill>
          <a:blip r:embed="rId6"/>
          <a:stretch>
            <a:fillRect/>
          </a:stretch>
        </p:blipFill>
        <p:spPr>
          <a:xfrm>
            <a:off x="4301673" y="3333293"/>
            <a:ext cx="1228725" cy="647700"/>
          </a:xfrm>
          <a:prstGeom prst="rect">
            <a:avLst/>
          </a:prstGeom>
        </p:spPr>
      </p:pic>
      <p:pic>
        <p:nvPicPr>
          <p:cNvPr id="21" name="图片 20">
            <a:extLst>
              <a:ext uri="{FF2B5EF4-FFF2-40B4-BE49-F238E27FC236}">
                <a16:creationId xmlns:a16="http://schemas.microsoft.com/office/drawing/2014/main" id="{AA86DC8F-8E39-1402-59FA-4797919928D6}"/>
              </a:ext>
            </a:extLst>
          </p:cNvPr>
          <p:cNvPicPr>
            <a:picLocks noChangeAspect="1"/>
          </p:cNvPicPr>
          <p:nvPr/>
        </p:nvPicPr>
        <p:blipFill>
          <a:blip r:embed="rId7"/>
          <a:stretch>
            <a:fillRect/>
          </a:stretch>
        </p:blipFill>
        <p:spPr>
          <a:xfrm>
            <a:off x="4507361" y="1473901"/>
            <a:ext cx="1209675" cy="342900"/>
          </a:xfrm>
          <a:prstGeom prst="rect">
            <a:avLst/>
          </a:prstGeom>
        </p:spPr>
      </p:pic>
      <p:sp>
        <p:nvSpPr>
          <p:cNvPr id="22" name="文本框 21">
            <a:extLst>
              <a:ext uri="{FF2B5EF4-FFF2-40B4-BE49-F238E27FC236}">
                <a16:creationId xmlns:a16="http://schemas.microsoft.com/office/drawing/2014/main" id="{71CC59D9-F806-4BAD-C61C-4E21FA1FEA74}"/>
              </a:ext>
            </a:extLst>
          </p:cNvPr>
          <p:cNvSpPr txBox="1"/>
          <p:nvPr/>
        </p:nvSpPr>
        <p:spPr>
          <a:xfrm>
            <a:off x="4302144" y="2091320"/>
            <a:ext cx="1620108" cy="369332"/>
          </a:xfrm>
          <a:prstGeom prst="rect">
            <a:avLst/>
          </a:prstGeom>
          <a:noFill/>
        </p:spPr>
        <p:txBody>
          <a:bodyPr wrap="square" rtlCol="0">
            <a:spAutoFit/>
          </a:bodyPr>
          <a:lstStyle/>
          <a:p>
            <a:r>
              <a:rPr lang="zh-CN" altLang="en-US" dirty="0"/>
              <a:t>状态转移概率</a:t>
            </a:r>
          </a:p>
        </p:txBody>
      </p:sp>
      <p:pic>
        <p:nvPicPr>
          <p:cNvPr id="24" name="图片 23">
            <a:extLst>
              <a:ext uri="{FF2B5EF4-FFF2-40B4-BE49-F238E27FC236}">
                <a16:creationId xmlns:a16="http://schemas.microsoft.com/office/drawing/2014/main" id="{86FC5D67-A802-A117-50ED-EEBF2A4897B0}"/>
              </a:ext>
            </a:extLst>
          </p:cNvPr>
          <p:cNvPicPr>
            <a:picLocks noChangeAspect="1"/>
          </p:cNvPicPr>
          <p:nvPr/>
        </p:nvPicPr>
        <p:blipFill>
          <a:blip r:embed="rId8"/>
          <a:stretch>
            <a:fillRect/>
          </a:stretch>
        </p:blipFill>
        <p:spPr>
          <a:xfrm>
            <a:off x="6524621" y="1473901"/>
            <a:ext cx="1114425" cy="342900"/>
          </a:xfrm>
          <a:prstGeom prst="rect">
            <a:avLst/>
          </a:prstGeom>
        </p:spPr>
      </p:pic>
      <p:sp>
        <p:nvSpPr>
          <p:cNvPr id="25" name="文本框 24">
            <a:extLst>
              <a:ext uri="{FF2B5EF4-FFF2-40B4-BE49-F238E27FC236}">
                <a16:creationId xmlns:a16="http://schemas.microsoft.com/office/drawing/2014/main" id="{17C78257-F5FF-D98E-A46C-EA7BEB4EF163}"/>
              </a:ext>
            </a:extLst>
          </p:cNvPr>
          <p:cNvSpPr txBox="1"/>
          <p:nvPr/>
        </p:nvSpPr>
        <p:spPr>
          <a:xfrm>
            <a:off x="6524621" y="2058118"/>
            <a:ext cx="1114425" cy="369332"/>
          </a:xfrm>
          <a:prstGeom prst="rect">
            <a:avLst/>
          </a:prstGeom>
          <a:noFill/>
        </p:spPr>
        <p:txBody>
          <a:bodyPr wrap="square" rtlCol="0">
            <a:spAutoFit/>
          </a:bodyPr>
          <a:lstStyle/>
          <a:p>
            <a:r>
              <a:rPr lang="zh-CN" altLang="en-US" dirty="0"/>
              <a:t>奖励函数</a:t>
            </a:r>
          </a:p>
        </p:txBody>
      </p:sp>
      <p:sp>
        <p:nvSpPr>
          <p:cNvPr id="26" name="文本框 25">
            <a:extLst>
              <a:ext uri="{FF2B5EF4-FFF2-40B4-BE49-F238E27FC236}">
                <a16:creationId xmlns:a16="http://schemas.microsoft.com/office/drawing/2014/main" id="{C62E36EA-5A6B-F031-55D1-F4B640BC943F}"/>
              </a:ext>
            </a:extLst>
          </p:cNvPr>
          <p:cNvSpPr txBox="1"/>
          <p:nvPr/>
        </p:nvSpPr>
        <p:spPr>
          <a:xfrm>
            <a:off x="1652729" y="3955552"/>
            <a:ext cx="1504594" cy="369332"/>
          </a:xfrm>
          <a:prstGeom prst="rect">
            <a:avLst/>
          </a:prstGeom>
          <a:noFill/>
        </p:spPr>
        <p:txBody>
          <a:bodyPr wrap="square" rtlCol="0">
            <a:spAutoFit/>
          </a:bodyPr>
          <a:lstStyle/>
          <a:p>
            <a:r>
              <a:rPr lang="en-US" altLang="zh-CN" dirty="0"/>
              <a:t>T</a:t>
            </a:r>
            <a:r>
              <a:rPr lang="zh-CN" altLang="en-US" dirty="0"/>
              <a:t>是终点时间</a:t>
            </a: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27298B4C-8601-11CF-DEEA-03CBFCF68AA8}"/>
                  </a:ext>
                </a:extLst>
              </p:cNvPr>
              <p:cNvSpPr txBox="1"/>
              <p:nvPr/>
            </p:nvSpPr>
            <p:spPr>
              <a:xfrm>
                <a:off x="3171492" y="3962758"/>
                <a:ext cx="11144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smtClean="0">
                              <a:latin typeface="Cambria Math" panose="02040503050406030204" pitchFamily="18" charset="0"/>
                            </a:rPr>
                          </m:ctrlPr>
                        </m:dPr>
                        <m:e>
                          <m:r>
                            <a:rPr lang="zh-CN" altLang="en-US" i="1">
                              <a:latin typeface="Cambria Math" panose="02040503050406030204" pitchFamily="18" charset="0"/>
                            </a:rPr>
                            <m:t>𝛾</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r>
                                <a:rPr lang="zh-CN" altLang="en-US" i="0">
                                  <a:latin typeface="Cambria Math" panose="02040503050406030204" pitchFamily="18" charset="0"/>
                                </a:rPr>
                                <m:t>(</m:t>
                              </m:r>
                            </m:e>
                          </m:d>
                          <m:r>
                            <a:rPr lang="zh-CN" altLang="en-US" i="0">
                              <a:latin typeface="Cambria Math" panose="02040503050406030204" pitchFamily="18" charset="0"/>
                            </a:rPr>
                            <m:t>0,1)</m:t>
                          </m:r>
                        </m:e>
                      </m:d>
                    </m:oMath>
                  </m:oMathPara>
                </a14:m>
                <a:endParaRPr lang="zh-CN" altLang="en-US" dirty="0"/>
              </a:p>
            </p:txBody>
          </p:sp>
        </mc:Choice>
        <mc:Fallback xmlns="">
          <p:sp>
            <p:nvSpPr>
              <p:cNvPr id="38" name="文本框 37">
                <a:extLst>
                  <a:ext uri="{FF2B5EF4-FFF2-40B4-BE49-F238E27FC236}">
                    <a16:creationId xmlns:a16="http://schemas.microsoft.com/office/drawing/2014/main" id="{27298B4C-8601-11CF-DEEA-03CBFCF68AA8}"/>
                  </a:ext>
                </a:extLst>
              </p:cNvPr>
              <p:cNvSpPr txBox="1">
                <a:spLocks noRot="1" noChangeAspect="1" noMove="1" noResize="1" noEditPoints="1" noAdjustHandles="1" noChangeArrowheads="1" noChangeShapeType="1" noTextEdit="1"/>
              </p:cNvSpPr>
              <p:nvPr/>
            </p:nvSpPr>
            <p:spPr>
              <a:xfrm>
                <a:off x="3171492" y="3962758"/>
                <a:ext cx="1114426" cy="369332"/>
              </a:xfrm>
              <a:prstGeom prst="rect">
                <a:avLst/>
              </a:prstGeom>
              <a:blipFill>
                <a:blip r:embed="rId9"/>
                <a:stretch>
                  <a:fillRect b="-14754"/>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D6D0A741-F3BB-FF7A-EF93-EF1B69818565}"/>
              </a:ext>
            </a:extLst>
          </p:cNvPr>
          <p:cNvSpPr txBox="1"/>
          <p:nvPr/>
        </p:nvSpPr>
        <p:spPr>
          <a:xfrm>
            <a:off x="4194621" y="3995537"/>
            <a:ext cx="3825260" cy="369332"/>
          </a:xfrm>
          <a:prstGeom prst="rect">
            <a:avLst/>
          </a:prstGeom>
          <a:noFill/>
        </p:spPr>
        <p:txBody>
          <a:bodyPr wrap="square" rtlCol="0">
            <a:spAutoFit/>
          </a:bodyPr>
          <a:lstStyle/>
          <a:p>
            <a:r>
              <a:rPr lang="zh-CN" altLang="en-US" dirty="0"/>
              <a:t>，是降低未来奖励影响的折扣因子。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6" name="图片 5">
            <a:extLst>
              <a:ext uri="{FF2B5EF4-FFF2-40B4-BE49-F238E27FC236}">
                <a16:creationId xmlns:a16="http://schemas.microsoft.com/office/drawing/2014/main" id="{2539B1DB-C4AC-BBF8-6B95-5D26125972E7}"/>
              </a:ext>
            </a:extLst>
          </p:cNvPr>
          <p:cNvPicPr>
            <a:picLocks noChangeAspect="1"/>
          </p:cNvPicPr>
          <p:nvPr/>
        </p:nvPicPr>
        <p:blipFill>
          <a:blip r:embed="rId4"/>
          <a:stretch>
            <a:fillRect/>
          </a:stretch>
        </p:blipFill>
        <p:spPr>
          <a:xfrm>
            <a:off x="1601802" y="2349444"/>
            <a:ext cx="5562600" cy="923925"/>
          </a:xfrm>
          <a:prstGeom prst="rect">
            <a:avLst/>
          </a:prstGeom>
        </p:spPr>
      </p:pic>
      <p:pic>
        <p:nvPicPr>
          <p:cNvPr id="14" name="图片 13">
            <a:extLst>
              <a:ext uri="{FF2B5EF4-FFF2-40B4-BE49-F238E27FC236}">
                <a16:creationId xmlns:a16="http://schemas.microsoft.com/office/drawing/2014/main" id="{15EA749F-7ABF-69DD-BC90-D1E71CC55960}"/>
              </a:ext>
            </a:extLst>
          </p:cNvPr>
          <p:cNvPicPr>
            <a:picLocks noChangeAspect="1"/>
          </p:cNvPicPr>
          <p:nvPr/>
        </p:nvPicPr>
        <p:blipFill>
          <a:blip r:embed="rId5"/>
          <a:stretch>
            <a:fillRect/>
          </a:stretch>
        </p:blipFill>
        <p:spPr>
          <a:xfrm>
            <a:off x="4031964" y="941113"/>
            <a:ext cx="942975" cy="381000"/>
          </a:xfrm>
          <a:prstGeom prst="rect">
            <a:avLst/>
          </a:prstGeom>
        </p:spPr>
      </p:pic>
      <p:sp>
        <p:nvSpPr>
          <p:cNvPr id="15" name="文本框 14">
            <a:extLst>
              <a:ext uri="{FF2B5EF4-FFF2-40B4-BE49-F238E27FC236}">
                <a16:creationId xmlns:a16="http://schemas.microsoft.com/office/drawing/2014/main" id="{5A64C770-6BB0-10FD-D796-2A6C7B539145}"/>
              </a:ext>
            </a:extLst>
          </p:cNvPr>
          <p:cNvSpPr txBox="1"/>
          <p:nvPr/>
        </p:nvSpPr>
        <p:spPr>
          <a:xfrm>
            <a:off x="1106769" y="1507313"/>
            <a:ext cx="6930462" cy="646331"/>
          </a:xfrm>
          <a:prstGeom prst="rect">
            <a:avLst/>
          </a:prstGeom>
          <a:noFill/>
        </p:spPr>
        <p:txBody>
          <a:bodyPr wrap="square" rtlCol="0">
            <a:spAutoFit/>
          </a:bodyPr>
          <a:lstStyle/>
          <a:p>
            <a:r>
              <a:rPr lang="zh-CN" altLang="en-US" dirty="0"/>
              <a:t>动作值函数通过神经网络</a:t>
            </a:r>
            <a:r>
              <a:rPr lang="en-US" altLang="zh-CN" dirty="0"/>
              <a:t>Q</a:t>
            </a:r>
            <a:r>
              <a:rPr lang="zh-CN" altLang="en-US" dirty="0"/>
              <a:t>得到，其中参数</a:t>
            </a:r>
            <a:r>
              <a:rPr lang="en-US" altLang="zh-CN" dirty="0"/>
              <a:t>θ</a:t>
            </a:r>
            <a:r>
              <a:rPr lang="zh-CN" altLang="en-US" dirty="0"/>
              <a:t>可以通过迭代最小化损失函数序列来学习，第</a:t>
            </a:r>
            <a:r>
              <a:rPr lang="en-US" altLang="zh-CN" dirty="0" err="1"/>
              <a:t>i</a:t>
            </a:r>
            <a:r>
              <a:rPr lang="zh-CN" altLang="en-US" dirty="0"/>
              <a:t>个损失函数定义为</a:t>
            </a:r>
          </a:p>
        </p:txBody>
      </p:sp>
    </p:spTree>
    <p:extLst>
      <p:ext uri="{BB962C8B-B14F-4D97-AF65-F5344CB8AC3E}">
        <p14:creationId xmlns:p14="http://schemas.microsoft.com/office/powerpoint/2010/main" val="11792884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396242A7-8B61-C96D-3363-DF177631C428}"/>
              </a:ext>
            </a:extLst>
          </p:cNvPr>
          <p:cNvSpPr txBox="1"/>
          <p:nvPr/>
        </p:nvSpPr>
        <p:spPr>
          <a:xfrm>
            <a:off x="503826" y="816633"/>
            <a:ext cx="7398395" cy="369332"/>
          </a:xfrm>
          <a:prstGeom prst="rect">
            <a:avLst/>
          </a:prstGeom>
          <a:noFill/>
        </p:spPr>
        <p:txBody>
          <a:bodyPr wrap="square">
            <a:spAutoFit/>
          </a:bodyPr>
          <a:lstStyle/>
          <a:p>
            <a:r>
              <a:rPr lang="zh-CN" altLang="en-US" dirty="0"/>
              <a:t>Deep-MCTS based Autonomous Driving Control Framework</a:t>
            </a:r>
          </a:p>
        </p:txBody>
      </p:sp>
      <p:pic>
        <p:nvPicPr>
          <p:cNvPr id="5" name="图片 4">
            <a:extLst>
              <a:ext uri="{FF2B5EF4-FFF2-40B4-BE49-F238E27FC236}">
                <a16:creationId xmlns:a16="http://schemas.microsoft.com/office/drawing/2014/main" id="{5200540B-BC59-1876-F9D6-9CC791659575}"/>
              </a:ext>
            </a:extLst>
          </p:cNvPr>
          <p:cNvPicPr>
            <a:picLocks noChangeAspect="1"/>
          </p:cNvPicPr>
          <p:nvPr/>
        </p:nvPicPr>
        <p:blipFill>
          <a:blip r:embed="rId4"/>
          <a:stretch>
            <a:fillRect/>
          </a:stretch>
        </p:blipFill>
        <p:spPr>
          <a:xfrm>
            <a:off x="642394" y="1341339"/>
            <a:ext cx="3932657" cy="3555828"/>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5112036" y="2256729"/>
            <a:ext cx="3240216" cy="1477328"/>
          </a:xfrm>
          <a:prstGeom prst="rect">
            <a:avLst/>
          </a:prstGeom>
          <a:noFill/>
        </p:spPr>
        <p:txBody>
          <a:bodyPr wrap="square" rtlCol="0">
            <a:spAutoFit/>
          </a:bodyPr>
          <a:lstStyle/>
          <a:p>
            <a:r>
              <a:rPr lang="zh-CN" altLang="en-US" dirty="0"/>
              <a:t>基于深度</a:t>
            </a:r>
            <a:r>
              <a:rPr lang="en-US" altLang="zh-CN" dirty="0" err="1"/>
              <a:t>mcts</a:t>
            </a:r>
            <a:r>
              <a:rPr lang="zh-CN" altLang="en-US" dirty="0"/>
              <a:t>的自动驾驶控制方法的整体框架。整个框架主要包括图像预处理模块、</a:t>
            </a:r>
            <a:r>
              <a:rPr lang="en-US" altLang="zh-CN" dirty="0"/>
              <a:t>MCTS</a:t>
            </a:r>
            <a:r>
              <a:rPr lang="zh-CN" altLang="en-US" dirty="0"/>
              <a:t>、车辆状态预测网络、动作与价值预测网络和环境。</a:t>
            </a:r>
          </a:p>
        </p:txBody>
      </p:sp>
    </p:spTree>
    <p:extLst>
      <p:ext uri="{BB962C8B-B14F-4D97-AF65-F5344CB8AC3E}">
        <p14:creationId xmlns:p14="http://schemas.microsoft.com/office/powerpoint/2010/main" val="130243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4580020" cy="369332"/>
          </a:xfrm>
          <a:prstGeom prst="rect">
            <a:avLst/>
          </a:prstGeom>
          <a:noFill/>
        </p:spPr>
        <p:txBody>
          <a:bodyPr wrap="square">
            <a:spAutoFit/>
          </a:bodyPr>
          <a:lstStyle/>
          <a:p>
            <a:r>
              <a:rPr lang="zh-CN" altLang="en-US" dirty="0"/>
              <a:t>MCTS Searching Process</a:t>
            </a:r>
          </a:p>
        </p:txBody>
      </p:sp>
      <p:pic>
        <p:nvPicPr>
          <p:cNvPr id="9" name="图片 8">
            <a:extLst>
              <a:ext uri="{FF2B5EF4-FFF2-40B4-BE49-F238E27FC236}">
                <a16:creationId xmlns:a16="http://schemas.microsoft.com/office/drawing/2014/main" id="{7362C240-6CB0-3131-73AE-815DFC400906}"/>
              </a:ext>
            </a:extLst>
          </p:cNvPr>
          <p:cNvPicPr>
            <a:picLocks noChangeAspect="1"/>
          </p:cNvPicPr>
          <p:nvPr/>
        </p:nvPicPr>
        <p:blipFill>
          <a:blip r:embed="rId4"/>
          <a:stretch>
            <a:fillRect/>
          </a:stretch>
        </p:blipFill>
        <p:spPr>
          <a:xfrm>
            <a:off x="1016763" y="1615357"/>
            <a:ext cx="1958510" cy="1912786"/>
          </a:xfrm>
          <a:prstGeom prst="rect">
            <a:avLst/>
          </a:prstGeom>
        </p:spPr>
      </p:pic>
      <p:sp>
        <p:nvSpPr>
          <p:cNvPr id="10" name="文本框 9">
            <a:extLst>
              <a:ext uri="{FF2B5EF4-FFF2-40B4-BE49-F238E27FC236}">
                <a16:creationId xmlns:a16="http://schemas.microsoft.com/office/drawing/2014/main" id="{1896DBB4-2601-F8C5-49AD-FC665FC6023F}"/>
              </a:ext>
            </a:extLst>
          </p:cNvPr>
          <p:cNvSpPr txBox="1"/>
          <p:nvPr/>
        </p:nvSpPr>
        <p:spPr>
          <a:xfrm>
            <a:off x="4481994" y="773005"/>
            <a:ext cx="3780252" cy="646331"/>
          </a:xfrm>
          <a:prstGeom prst="rect">
            <a:avLst/>
          </a:prstGeom>
          <a:noFill/>
        </p:spPr>
        <p:txBody>
          <a:bodyPr wrap="square" rtlCol="0">
            <a:spAutoFit/>
          </a:bodyPr>
          <a:lstStyle/>
          <a:p>
            <a:r>
              <a:rPr lang="en-US" altLang="zh-CN" dirty="0"/>
              <a:t>Selection</a:t>
            </a:r>
            <a:r>
              <a:rPr lang="zh-CN" altLang="en-US" dirty="0"/>
              <a:t>：从根节点开始，根据下式选择当前节点</a:t>
            </a:r>
            <a:r>
              <a:rPr lang="en-US" altLang="zh-CN" dirty="0"/>
              <a:t>n</a:t>
            </a:r>
            <a:r>
              <a:rPr lang="zh-CN" altLang="en-US" dirty="0"/>
              <a:t>的最佳子节点</a:t>
            </a:r>
            <a:r>
              <a:rPr lang="en-US" altLang="zh-CN" dirty="0"/>
              <a:t>:</a:t>
            </a:r>
            <a:endParaRPr lang="zh-CN" altLang="en-US" dirty="0"/>
          </a:p>
        </p:txBody>
      </p:sp>
      <p:pic>
        <p:nvPicPr>
          <p:cNvPr id="16" name="图片 15">
            <a:extLst>
              <a:ext uri="{FF2B5EF4-FFF2-40B4-BE49-F238E27FC236}">
                <a16:creationId xmlns:a16="http://schemas.microsoft.com/office/drawing/2014/main" id="{AD1D53AA-C5C7-0E78-4B67-C29A0463F9F1}"/>
              </a:ext>
            </a:extLst>
          </p:cNvPr>
          <p:cNvPicPr>
            <a:picLocks noChangeAspect="1"/>
          </p:cNvPicPr>
          <p:nvPr/>
        </p:nvPicPr>
        <p:blipFill>
          <a:blip r:embed="rId5"/>
          <a:stretch>
            <a:fillRect/>
          </a:stretch>
        </p:blipFill>
        <p:spPr>
          <a:xfrm>
            <a:off x="4842018" y="1556839"/>
            <a:ext cx="2819400" cy="476250"/>
          </a:xfrm>
          <a:prstGeom prst="rect">
            <a:avLst/>
          </a:prstGeom>
        </p:spPr>
      </p:pic>
      <p:pic>
        <p:nvPicPr>
          <p:cNvPr id="20" name="图片 19">
            <a:extLst>
              <a:ext uri="{FF2B5EF4-FFF2-40B4-BE49-F238E27FC236}">
                <a16:creationId xmlns:a16="http://schemas.microsoft.com/office/drawing/2014/main" id="{19650887-B04C-3520-E8E6-9D802BDBF742}"/>
              </a:ext>
            </a:extLst>
          </p:cNvPr>
          <p:cNvPicPr>
            <a:picLocks noChangeAspect="1"/>
          </p:cNvPicPr>
          <p:nvPr/>
        </p:nvPicPr>
        <p:blipFill>
          <a:blip r:embed="rId6"/>
          <a:stretch>
            <a:fillRect/>
          </a:stretch>
        </p:blipFill>
        <p:spPr>
          <a:xfrm>
            <a:off x="4981470" y="2753137"/>
            <a:ext cx="2781300" cy="771525"/>
          </a:xfrm>
          <a:prstGeom prst="rect">
            <a:avLst/>
          </a:prstGeom>
        </p:spPr>
      </p:pic>
      <p:sp>
        <p:nvSpPr>
          <p:cNvPr id="21" name="文本框 20">
            <a:extLst>
              <a:ext uri="{FF2B5EF4-FFF2-40B4-BE49-F238E27FC236}">
                <a16:creationId xmlns:a16="http://schemas.microsoft.com/office/drawing/2014/main" id="{F673B298-7C90-0C24-5B47-812CC667DD55}"/>
              </a:ext>
            </a:extLst>
          </p:cNvPr>
          <p:cNvSpPr txBox="1"/>
          <p:nvPr/>
        </p:nvSpPr>
        <p:spPr>
          <a:xfrm>
            <a:off x="4500655" y="2071952"/>
            <a:ext cx="3780252" cy="369332"/>
          </a:xfrm>
          <a:prstGeom prst="rect">
            <a:avLst/>
          </a:prstGeom>
          <a:noFill/>
        </p:spPr>
        <p:txBody>
          <a:bodyPr wrap="square" rtlCol="0">
            <a:spAutoFit/>
          </a:bodyPr>
          <a:lstStyle/>
          <a:p>
            <a:r>
              <a:rPr lang="zh-CN" altLang="en-US" dirty="0"/>
              <a:t>子节点</a:t>
            </a:r>
            <a:r>
              <a:rPr lang="en-US" altLang="zh-CN" dirty="0"/>
              <a:t>n’</a:t>
            </a:r>
            <a:r>
              <a:rPr lang="zh-CN" altLang="en-US" dirty="0"/>
              <a:t>的概率置信上界为：</a:t>
            </a:r>
          </a:p>
        </p:txBody>
      </p:sp>
      <p:sp>
        <p:nvSpPr>
          <p:cNvPr id="22" name="文本框 21">
            <a:extLst>
              <a:ext uri="{FF2B5EF4-FFF2-40B4-BE49-F238E27FC236}">
                <a16:creationId xmlns:a16="http://schemas.microsoft.com/office/drawing/2014/main" id="{0534E88B-0E48-5E73-B586-4433DD6E417E}"/>
              </a:ext>
            </a:extLst>
          </p:cNvPr>
          <p:cNvSpPr txBox="1"/>
          <p:nvPr/>
        </p:nvSpPr>
        <p:spPr>
          <a:xfrm>
            <a:off x="4519316" y="3524662"/>
            <a:ext cx="3780252" cy="369332"/>
          </a:xfrm>
          <a:prstGeom prst="rect">
            <a:avLst/>
          </a:prstGeom>
          <a:noFill/>
        </p:spPr>
        <p:txBody>
          <a:bodyPr wrap="square" rtlCol="0">
            <a:spAutoFit/>
          </a:bodyPr>
          <a:lstStyle/>
          <a:p>
            <a:r>
              <a:rPr lang="zh-CN" altLang="en-US" dirty="0"/>
              <a:t>节点</a:t>
            </a:r>
            <a:r>
              <a:rPr lang="en-US" altLang="zh-CN" dirty="0"/>
              <a:t>n’</a:t>
            </a:r>
            <a:r>
              <a:rPr lang="zh-CN" altLang="en-US" dirty="0"/>
              <a:t>的平均奖励值：</a:t>
            </a:r>
            <a:endParaRPr lang="en-US" altLang="zh-CN" dirty="0"/>
          </a:p>
        </p:txBody>
      </p:sp>
      <p:pic>
        <p:nvPicPr>
          <p:cNvPr id="26" name="图片 25">
            <a:extLst>
              <a:ext uri="{FF2B5EF4-FFF2-40B4-BE49-F238E27FC236}">
                <a16:creationId xmlns:a16="http://schemas.microsoft.com/office/drawing/2014/main" id="{F306ED0A-F997-A7D4-BF28-4408B2CA8221}"/>
              </a:ext>
            </a:extLst>
          </p:cNvPr>
          <p:cNvPicPr>
            <a:picLocks noChangeAspect="1"/>
          </p:cNvPicPr>
          <p:nvPr/>
        </p:nvPicPr>
        <p:blipFill>
          <a:blip r:embed="rId7"/>
          <a:stretch>
            <a:fillRect/>
          </a:stretch>
        </p:blipFill>
        <p:spPr>
          <a:xfrm>
            <a:off x="4997813" y="3893994"/>
            <a:ext cx="1419225" cy="704850"/>
          </a:xfrm>
          <a:prstGeom prst="rect">
            <a:avLst/>
          </a:prstGeom>
        </p:spPr>
      </p:pic>
      <p:sp>
        <p:nvSpPr>
          <p:cNvPr id="28" name="文本框 27">
            <a:extLst>
              <a:ext uri="{FF2B5EF4-FFF2-40B4-BE49-F238E27FC236}">
                <a16:creationId xmlns:a16="http://schemas.microsoft.com/office/drawing/2014/main" id="{4984C5F4-25B7-3ABA-1CAE-BD7FF1377B2F}"/>
              </a:ext>
            </a:extLst>
          </p:cNvPr>
          <p:cNvSpPr txBox="1"/>
          <p:nvPr/>
        </p:nvSpPr>
        <p:spPr>
          <a:xfrm>
            <a:off x="2456859" y="4581924"/>
            <a:ext cx="4580020" cy="369332"/>
          </a:xfrm>
          <a:prstGeom prst="rect">
            <a:avLst/>
          </a:prstGeom>
          <a:noFill/>
        </p:spPr>
        <p:txBody>
          <a:bodyPr wrap="square">
            <a:spAutoFit/>
          </a:bodyPr>
          <a:lstStyle/>
          <a:p>
            <a:r>
              <a:rPr lang="zh-CN" altLang="en-US" dirty="0"/>
              <a:t>选择过程一直持续到到达叶节点</a:t>
            </a:r>
          </a:p>
        </p:txBody>
      </p:sp>
      <p:pic>
        <p:nvPicPr>
          <p:cNvPr id="32" name="图片 31">
            <a:extLst>
              <a:ext uri="{FF2B5EF4-FFF2-40B4-BE49-F238E27FC236}">
                <a16:creationId xmlns:a16="http://schemas.microsoft.com/office/drawing/2014/main" id="{31B7C84F-3B4C-B3E0-8AB9-A43894AB600B}"/>
              </a:ext>
            </a:extLst>
          </p:cNvPr>
          <p:cNvPicPr>
            <a:picLocks noChangeAspect="1"/>
          </p:cNvPicPr>
          <p:nvPr/>
        </p:nvPicPr>
        <p:blipFill>
          <a:blip r:embed="rId8"/>
          <a:stretch>
            <a:fillRect/>
          </a:stretch>
        </p:blipFill>
        <p:spPr>
          <a:xfrm>
            <a:off x="5787081" y="4604875"/>
            <a:ext cx="295275" cy="342900"/>
          </a:xfrm>
          <a:prstGeom prst="rect">
            <a:avLst/>
          </a:prstGeom>
        </p:spPr>
      </p:pic>
    </p:spTree>
    <p:extLst>
      <p:ext uri="{BB962C8B-B14F-4D97-AF65-F5344CB8AC3E}">
        <p14:creationId xmlns:p14="http://schemas.microsoft.com/office/powerpoint/2010/main" val="1109318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4580020" cy="369332"/>
          </a:xfrm>
          <a:prstGeom prst="rect">
            <a:avLst/>
          </a:prstGeom>
          <a:noFill/>
        </p:spPr>
        <p:txBody>
          <a:bodyPr wrap="square">
            <a:spAutoFit/>
          </a:bodyPr>
          <a:lstStyle/>
          <a:p>
            <a:r>
              <a:rPr lang="zh-CN" altLang="en-US" dirty="0"/>
              <a:t>MCTS Searching Process</a:t>
            </a:r>
          </a:p>
        </p:txBody>
      </p:sp>
      <p:sp>
        <p:nvSpPr>
          <p:cNvPr id="10" name="文本框 9">
            <a:extLst>
              <a:ext uri="{FF2B5EF4-FFF2-40B4-BE49-F238E27FC236}">
                <a16:creationId xmlns:a16="http://schemas.microsoft.com/office/drawing/2014/main" id="{1896DBB4-2601-F8C5-49AD-FC665FC6023F}"/>
              </a:ext>
            </a:extLst>
          </p:cNvPr>
          <p:cNvSpPr txBox="1"/>
          <p:nvPr/>
        </p:nvSpPr>
        <p:spPr>
          <a:xfrm>
            <a:off x="4481994" y="773005"/>
            <a:ext cx="4580020" cy="1200329"/>
          </a:xfrm>
          <a:prstGeom prst="rect">
            <a:avLst/>
          </a:prstGeom>
          <a:noFill/>
        </p:spPr>
        <p:txBody>
          <a:bodyPr wrap="square" rtlCol="0">
            <a:spAutoFit/>
          </a:bodyPr>
          <a:lstStyle/>
          <a:p>
            <a:r>
              <a:rPr lang="en-US" altLang="zh-CN" dirty="0"/>
              <a:t>Expansion and evaluation </a:t>
            </a:r>
            <a:r>
              <a:rPr lang="zh-CN" altLang="en-US" dirty="0"/>
              <a:t>：如果叶节点</a:t>
            </a:r>
            <a:r>
              <a:rPr lang="en-US" altLang="zh-CN" dirty="0" err="1"/>
              <a:t>nL</a:t>
            </a:r>
            <a:r>
              <a:rPr lang="zh-CN" altLang="en-US" dirty="0"/>
              <a:t>不是终止节点，则按照以下操作展开搜索树。首先，利用</a:t>
            </a:r>
            <a:r>
              <a:rPr lang="en-US" altLang="zh-CN" dirty="0"/>
              <a:t>AVP</a:t>
            </a:r>
            <a:r>
              <a:rPr lang="zh-CN" altLang="en-US" dirty="0"/>
              <a:t>网络计算先验子节点选择概率</a:t>
            </a:r>
            <a:r>
              <a:rPr lang="en-US" altLang="zh-CN" dirty="0"/>
              <a:t>p</a:t>
            </a:r>
            <a:r>
              <a:rPr lang="zh-CN" altLang="en-US" dirty="0"/>
              <a:t>和当前值</a:t>
            </a:r>
            <a:r>
              <a:rPr lang="en-US" altLang="zh-CN" dirty="0"/>
              <a:t>v</a:t>
            </a:r>
            <a:r>
              <a:rPr lang="zh-CN" altLang="en-US" dirty="0"/>
              <a:t>：</a:t>
            </a:r>
          </a:p>
        </p:txBody>
      </p:sp>
      <p:pic>
        <p:nvPicPr>
          <p:cNvPr id="6" name="图片 5">
            <a:extLst>
              <a:ext uri="{FF2B5EF4-FFF2-40B4-BE49-F238E27FC236}">
                <a16:creationId xmlns:a16="http://schemas.microsoft.com/office/drawing/2014/main" id="{4C1F14F5-F095-9D1E-1581-A478EE72E258}"/>
              </a:ext>
            </a:extLst>
          </p:cNvPr>
          <p:cNvPicPr>
            <a:picLocks noChangeAspect="1"/>
          </p:cNvPicPr>
          <p:nvPr/>
        </p:nvPicPr>
        <p:blipFill>
          <a:blip r:embed="rId4"/>
          <a:stretch>
            <a:fillRect/>
          </a:stretch>
        </p:blipFill>
        <p:spPr>
          <a:xfrm>
            <a:off x="5457954" y="2043770"/>
            <a:ext cx="2352675" cy="381000"/>
          </a:xfrm>
          <a:prstGeom prst="rect">
            <a:avLst/>
          </a:prstGeom>
        </p:spPr>
      </p:pic>
      <p:sp>
        <p:nvSpPr>
          <p:cNvPr id="11" name="文本框 10">
            <a:extLst>
              <a:ext uri="{FF2B5EF4-FFF2-40B4-BE49-F238E27FC236}">
                <a16:creationId xmlns:a16="http://schemas.microsoft.com/office/drawing/2014/main" id="{27C6A549-5D84-CDD7-4AF6-C2AD470690D7}"/>
              </a:ext>
            </a:extLst>
          </p:cNvPr>
          <p:cNvSpPr txBox="1"/>
          <p:nvPr/>
        </p:nvSpPr>
        <p:spPr>
          <a:xfrm>
            <a:off x="4567664" y="2571793"/>
            <a:ext cx="4355076" cy="646331"/>
          </a:xfrm>
          <a:prstGeom prst="rect">
            <a:avLst/>
          </a:prstGeom>
          <a:noFill/>
        </p:spPr>
        <p:txBody>
          <a:bodyPr wrap="square">
            <a:spAutoFit/>
          </a:bodyPr>
          <a:lstStyle/>
          <a:p>
            <a:r>
              <a:rPr lang="zh-CN" altLang="en-US" dirty="0"/>
              <a:t>它将被分配给节点</a:t>
            </a:r>
            <a:r>
              <a:rPr lang="en-US" altLang="zh-CN" dirty="0" err="1"/>
              <a:t>nL</a:t>
            </a:r>
            <a:r>
              <a:rPr lang="zh-CN" altLang="en-US" dirty="0"/>
              <a:t>的子节点。然后，利用</a:t>
            </a:r>
            <a:r>
              <a:rPr lang="en-US" altLang="zh-CN" dirty="0"/>
              <a:t>VSP</a:t>
            </a:r>
            <a:r>
              <a:rPr lang="zh-CN" altLang="en-US" dirty="0"/>
              <a:t>网络预测下一个状态：</a:t>
            </a:r>
          </a:p>
        </p:txBody>
      </p:sp>
      <p:pic>
        <p:nvPicPr>
          <p:cNvPr id="13" name="图片 12">
            <a:extLst>
              <a:ext uri="{FF2B5EF4-FFF2-40B4-BE49-F238E27FC236}">
                <a16:creationId xmlns:a16="http://schemas.microsoft.com/office/drawing/2014/main" id="{9765F7E2-BE2D-74F3-F394-9B11CE6C4C7E}"/>
              </a:ext>
            </a:extLst>
          </p:cNvPr>
          <p:cNvPicPr>
            <a:picLocks noChangeAspect="1"/>
          </p:cNvPicPr>
          <p:nvPr/>
        </p:nvPicPr>
        <p:blipFill>
          <a:blip r:embed="rId5"/>
          <a:stretch>
            <a:fillRect/>
          </a:stretch>
        </p:blipFill>
        <p:spPr>
          <a:xfrm>
            <a:off x="928389" y="1626687"/>
            <a:ext cx="1874682" cy="2408129"/>
          </a:xfrm>
          <a:prstGeom prst="rect">
            <a:avLst/>
          </a:prstGeom>
        </p:spPr>
      </p:pic>
      <p:pic>
        <p:nvPicPr>
          <p:cNvPr id="18" name="图片 17">
            <a:extLst>
              <a:ext uri="{FF2B5EF4-FFF2-40B4-BE49-F238E27FC236}">
                <a16:creationId xmlns:a16="http://schemas.microsoft.com/office/drawing/2014/main" id="{CED1CF3C-0B66-44B3-78CB-52668F60D9F7}"/>
              </a:ext>
            </a:extLst>
          </p:cNvPr>
          <p:cNvPicPr>
            <a:picLocks noChangeAspect="1"/>
          </p:cNvPicPr>
          <p:nvPr/>
        </p:nvPicPr>
        <p:blipFill>
          <a:blip r:embed="rId6"/>
          <a:stretch>
            <a:fillRect/>
          </a:stretch>
        </p:blipFill>
        <p:spPr>
          <a:xfrm>
            <a:off x="5457954" y="3365147"/>
            <a:ext cx="2562225" cy="381000"/>
          </a:xfrm>
          <a:prstGeom prst="rect">
            <a:avLst/>
          </a:prstGeom>
        </p:spPr>
      </p:pic>
      <p:sp>
        <p:nvSpPr>
          <p:cNvPr id="23" name="文本框 22">
            <a:extLst>
              <a:ext uri="{FF2B5EF4-FFF2-40B4-BE49-F238E27FC236}">
                <a16:creationId xmlns:a16="http://schemas.microsoft.com/office/drawing/2014/main" id="{094A53F6-AA6F-33D3-1498-995E5A0A66D2}"/>
              </a:ext>
            </a:extLst>
          </p:cNvPr>
          <p:cNvSpPr txBox="1"/>
          <p:nvPr/>
        </p:nvSpPr>
        <p:spPr>
          <a:xfrm>
            <a:off x="4594466" y="3816583"/>
            <a:ext cx="4467548" cy="646331"/>
          </a:xfrm>
          <a:prstGeom prst="rect">
            <a:avLst/>
          </a:prstGeom>
          <a:noFill/>
        </p:spPr>
        <p:txBody>
          <a:bodyPr wrap="square">
            <a:spAutoFit/>
          </a:bodyPr>
          <a:lstStyle/>
          <a:p>
            <a:r>
              <a:rPr lang="zh-CN" altLang="en-US" dirty="0"/>
              <a:t>最后，叶节点</a:t>
            </a:r>
            <a:r>
              <a:rPr lang="en-US" altLang="zh-CN" dirty="0" err="1"/>
              <a:t>nL</a:t>
            </a:r>
            <a:r>
              <a:rPr lang="zh-CN" altLang="en-US" dirty="0"/>
              <a:t>的每一个子节点</a:t>
            </a:r>
            <a:r>
              <a:rPr lang="en-US" altLang="zh-CN" dirty="0" err="1"/>
              <a:t>n’L</a:t>
            </a:r>
            <a:r>
              <a:rPr lang="zh-CN" altLang="en-US" dirty="0"/>
              <a:t>初始化为：</a:t>
            </a:r>
          </a:p>
        </p:txBody>
      </p:sp>
      <p:pic>
        <p:nvPicPr>
          <p:cNvPr id="29" name="图片 28">
            <a:extLst>
              <a:ext uri="{FF2B5EF4-FFF2-40B4-BE49-F238E27FC236}">
                <a16:creationId xmlns:a16="http://schemas.microsoft.com/office/drawing/2014/main" id="{3B779544-02A7-FF65-400D-024502D27E2F}"/>
              </a:ext>
            </a:extLst>
          </p:cNvPr>
          <p:cNvPicPr>
            <a:picLocks noChangeAspect="1"/>
          </p:cNvPicPr>
          <p:nvPr/>
        </p:nvPicPr>
        <p:blipFill>
          <a:blip r:embed="rId7"/>
          <a:stretch>
            <a:fillRect/>
          </a:stretch>
        </p:blipFill>
        <p:spPr>
          <a:xfrm>
            <a:off x="4818465" y="4412700"/>
            <a:ext cx="4019550" cy="381000"/>
          </a:xfrm>
          <a:prstGeom prst="rect">
            <a:avLst/>
          </a:prstGeom>
        </p:spPr>
      </p:pic>
    </p:spTree>
    <p:extLst>
      <p:ext uri="{BB962C8B-B14F-4D97-AF65-F5344CB8AC3E}">
        <p14:creationId xmlns:p14="http://schemas.microsoft.com/office/powerpoint/2010/main" val="2465777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4580020" cy="369332"/>
          </a:xfrm>
          <a:prstGeom prst="rect">
            <a:avLst/>
          </a:prstGeom>
          <a:noFill/>
        </p:spPr>
        <p:txBody>
          <a:bodyPr wrap="square">
            <a:spAutoFit/>
          </a:bodyPr>
          <a:lstStyle/>
          <a:p>
            <a:r>
              <a:rPr lang="zh-CN" altLang="en-US" dirty="0"/>
              <a:t>MCTS Searching Process</a:t>
            </a:r>
          </a:p>
        </p:txBody>
      </p:sp>
      <p:sp>
        <p:nvSpPr>
          <p:cNvPr id="10" name="文本框 9">
            <a:extLst>
              <a:ext uri="{FF2B5EF4-FFF2-40B4-BE49-F238E27FC236}">
                <a16:creationId xmlns:a16="http://schemas.microsoft.com/office/drawing/2014/main" id="{1896DBB4-2601-F8C5-49AD-FC665FC6023F}"/>
              </a:ext>
            </a:extLst>
          </p:cNvPr>
          <p:cNvSpPr txBox="1"/>
          <p:nvPr/>
        </p:nvSpPr>
        <p:spPr>
          <a:xfrm>
            <a:off x="4481994" y="773005"/>
            <a:ext cx="4580020" cy="646331"/>
          </a:xfrm>
          <a:prstGeom prst="rect">
            <a:avLst/>
          </a:prstGeom>
          <a:noFill/>
        </p:spPr>
        <p:txBody>
          <a:bodyPr wrap="square" rtlCol="0">
            <a:spAutoFit/>
          </a:bodyPr>
          <a:lstStyle/>
          <a:p>
            <a:r>
              <a:rPr lang="en-US" altLang="zh-CN" dirty="0"/>
              <a:t>Backup </a:t>
            </a:r>
            <a:r>
              <a:rPr lang="zh-CN" altLang="en-US" dirty="0"/>
              <a:t>：在这一步，将值和访问计数传播回根节点，以更新每个节点的统计信息：</a:t>
            </a:r>
          </a:p>
        </p:txBody>
      </p:sp>
      <p:pic>
        <p:nvPicPr>
          <p:cNvPr id="3" name="图片 2">
            <a:extLst>
              <a:ext uri="{FF2B5EF4-FFF2-40B4-BE49-F238E27FC236}">
                <a16:creationId xmlns:a16="http://schemas.microsoft.com/office/drawing/2014/main" id="{F12BAD72-4A34-60AB-5660-05A67B957129}"/>
              </a:ext>
            </a:extLst>
          </p:cNvPr>
          <p:cNvPicPr>
            <a:picLocks noChangeAspect="1"/>
          </p:cNvPicPr>
          <p:nvPr/>
        </p:nvPicPr>
        <p:blipFill>
          <a:blip r:embed="rId4"/>
          <a:stretch>
            <a:fillRect/>
          </a:stretch>
        </p:blipFill>
        <p:spPr>
          <a:xfrm>
            <a:off x="5787081" y="1474987"/>
            <a:ext cx="1581150" cy="762000"/>
          </a:xfrm>
          <a:prstGeom prst="rect">
            <a:avLst/>
          </a:prstGeom>
        </p:spPr>
      </p:pic>
      <p:sp>
        <p:nvSpPr>
          <p:cNvPr id="8" name="文本框 7">
            <a:extLst>
              <a:ext uri="{FF2B5EF4-FFF2-40B4-BE49-F238E27FC236}">
                <a16:creationId xmlns:a16="http://schemas.microsoft.com/office/drawing/2014/main" id="{D482EBD7-50D6-B71A-A1E9-3EAD3CF3DCAF}"/>
              </a:ext>
            </a:extLst>
          </p:cNvPr>
          <p:cNvSpPr txBox="1"/>
          <p:nvPr/>
        </p:nvSpPr>
        <p:spPr>
          <a:xfrm>
            <a:off x="4449910" y="2274439"/>
            <a:ext cx="4644188" cy="923330"/>
          </a:xfrm>
          <a:prstGeom prst="rect">
            <a:avLst/>
          </a:prstGeom>
          <a:noFill/>
        </p:spPr>
        <p:txBody>
          <a:bodyPr wrap="square">
            <a:spAutoFit/>
          </a:bodyPr>
          <a:lstStyle/>
          <a:p>
            <a:r>
              <a:rPr lang="zh-CN" altLang="en-US" dirty="0"/>
              <a:t>以上三个步骤迭代执行，直到达到最大迭代时间。对根节点的每一个子节点</a:t>
            </a:r>
            <a:r>
              <a:rPr lang="en-US" altLang="zh-CN" dirty="0"/>
              <a:t>n’</a:t>
            </a:r>
            <a:r>
              <a:rPr lang="zh-CN" altLang="en-US" dirty="0"/>
              <a:t>的搜索概率</a:t>
            </a:r>
            <a:r>
              <a:rPr lang="en-US" altLang="zh-CN" dirty="0"/>
              <a:t>π(n ’)</a:t>
            </a:r>
            <a:r>
              <a:rPr lang="zh-CN" altLang="en-US" dirty="0"/>
              <a:t>计算为：</a:t>
            </a:r>
          </a:p>
        </p:txBody>
      </p:sp>
      <p:pic>
        <p:nvPicPr>
          <p:cNvPr id="15" name="图片 14">
            <a:extLst>
              <a:ext uri="{FF2B5EF4-FFF2-40B4-BE49-F238E27FC236}">
                <a16:creationId xmlns:a16="http://schemas.microsoft.com/office/drawing/2014/main" id="{D724533D-C92F-2D9F-B3D0-37A1D1E91318}"/>
              </a:ext>
            </a:extLst>
          </p:cNvPr>
          <p:cNvPicPr>
            <a:picLocks noChangeAspect="1"/>
          </p:cNvPicPr>
          <p:nvPr/>
        </p:nvPicPr>
        <p:blipFill>
          <a:blip r:embed="rId5"/>
          <a:stretch>
            <a:fillRect/>
          </a:stretch>
        </p:blipFill>
        <p:spPr>
          <a:xfrm>
            <a:off x="5625156" y="3181706"/>
            <a:ext cx="1905000" cy="1133475"/>
          </a:xfrm>
          <a:prstGeom prst="rect">
            <a:avLst/>
          </a:prstGeom>
        </p:spPr>
      </p:pic>
      <p:pic>
        <p:nvPicPr>
          <p:cNvPr id="20" name="图片 19">
            <a:extLst>
              <a:ext uri="{FF2B5EF4-FFF2-40B4-BE49-F238E27FC236}">
                <a16:creationId xmlns:a16="http://schemas.microsoft.com/office/drawing/2014/main" id="{9BFC657D-47BA-05E2-A6AF-3F3F4C000822}"/>
              </a:ext>
            </a:extLst>
          </p:cNvPr>
          <p:cNvPicPr>
            <a:picLocks noChangeAspect="1"/>
          </p:cNvPicPr>
          <p:nvPr/>
        </p:nvPicPr>
        <p:blipFill>
          <a:blip r:embed="rId6"/>
          <a:stretch>
            <a:fillRect/>
          </a:stretch>
        </p:blipFill>
        <p:spPr>
          <a:xfrm>
            <a:off x="926757" y="1593005"/>
            <a:ext cx="2994920" cy="2286198"/>
          </a:xfrm>
          <a:prstGeom prst="rect">
            <a:avLst/>
          </a:prstGeom>
        </p:spPr>
      </p:pic>
    </p:spTree>
    <p:extLst>
      <p:ext uri="{BB962C8B-B14F-4D97-AF65-F5344CB8AC3E}">
        <p14:creationId xmlns:p14="http://schemas.microsoft.com/office/powerpoint/2010/main" val="4256263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480117" y="1491678"/>
            <a:ext cx="1812908" cy="369332"/>
          </a:xfrm>
          <a:prstGeom prst="rect">
            <a:avLst/>
          </a:prstGeom>
          <a:noFill/>
        </p:spPr>
        <p:txBody>
          <a:bodyPr wrap="square">
            <a:spAutoFit/>
          </a:bodyPr>
          <a:lstStyle/>
          <a:p>
            <a:r>
              <a:rPr lang="en-US" altLang="zh-CN" dirty="0"/>
              <a:t> VSP Network</a:t>
            </a:r>
            <a:endParaRPr lang="zh-CN" altLang="en-US" dirty="0"/>
          </a:p>
        </p:txBody>
      </p:sp>
      <p:pic>
        <p:nvPicPr>
          <p:cNvPr id="11" name="图片 10">
            <a:extLst>
              <a:ext uri="{FF2B5EF4-FFF2-40B4-BE49-F238E27FC236}">
                <a16:creationId xmlns:a16="http://schemas.microsoft.com/office/drawing/2014/main" id="{7E5FEA62-D3FC-F70B-0B0C-C48E2CCDE86B}"/>
              </a:ext>
            </a:extLst>
          </p:cNvPr>
          <p:cNvPicPr>
            <a:picLocks noChangeAspect="1"/>
          </p:cNvPicPr>
          <p:nvPr/>
        </p:nvPicPr>
        <p:blipFill>
          <a:blip r:embed="rId4"/>
          <a:stretch>
            <a:fillRect/>
          </a:stretch>
        </p:blipFill>
        <p:spPr>
          <a:xfrm>
            <a:off x="3648331" y="3165605"/>
            <a:ext cx="2000250" cy="381000"/>
          </a:xfrm>
          <a:prstGeom prst="rect">
            <a:avLst/>
          </a:prstGeom>
        </p:spPr>
      </p:pic>
      <p:sp>
        <p:nvSpPr>
          <p:cNvPr id="13" name="文本框 12">
            <a:extLst>
              <a:ext uri="{FF2B5EF4-FFF2-40B4-BE49-F238E27FC236}">
                <a16:creationId xmlns:a16="http://schemas.microsoft.com/office/drawing/2014/main" id="{3EA42B46-1C11-D3A6-AFF0-C7EB5EA3873C}"/>
              </a:ext>
            </a:extLst>
          </p:cNvPr>
          <p:cNvSpPr txBox="1"/>
          <p:nvPr/>
        </p:nvSpPr>
        <p:spPr>
          <a:xfrm>
            <a:off x="881754" y="2676331"/>
            <a:ext cx="753340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给定当前状态和控制作用，利用</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a:t>
            </a:r>
            <a:r>
              <a:rPr lang="en-US" altLang="zh-CN" b="0" i="0" dirty="0" err="1">
                <a:solidFill>
                  <a:srgbClr val="000000"/>
                </a:solidFill>
                <a:effectLst/>
                <a:latin typeface="微软雅黑" panose="020B0503020204020204" pitchFamily="34" charset="-122"/>
                <a:ea typeface="微软雅黑" panose="020B0503020204020204" pitchFamily="34" charset="-122"/>
              </a:rPr>
              <a:t>fVS</a:t>
            </a:r>
            <a:r>
              <a:rPr lang="zh-CN" altLang="en-US" b="0" i="0" dirty="0">
                <a:solidFill>
                  <a:srgbClr val="000000"/>
                </a:solidFill>
                <a:effectLst/>
                <a:latin typeface="微软雅黑" panose="020B0503020204020204" pitchFamily="34" charset="-122"/>
                <a:ea typeface="微软雅黑" panose="020B0503020204020204" pitchFamily="34" charset="-122"/>
              </a:rPr>
              <a:t>通过下式预测下一个状态</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491904" y="1852867"/>
            <a:ext cx="2009958" cy="369332"/>
          </a:xfrm>
          <a:prstGeom prst="rect">
            <a:avLst/>
          </a:prstGeom>
          <a:noFill/>
        </p:spPr>
        <p:txBody>
          <a:bodyPr wrap="square">
            <a:spAutoFit/>
          </a:bodyPr>
          <a:lstStyle/>
          <a:p>
            <a:r>
              <a:rPr lang="en-US" altLang="zh-CN" dirty="0"/>
              <a:t>Network Function</a:t>
            </a:r>
            <a:endParaRPr lang="zh-CN" altLang="en-US" dirty="0"/>
          </a:p>
        </p:txBody>
      </p:sp>
    </p:spTree>
    <p:extLst>
      <p:ext uri="{BB962C8B-B14F-4D97-AF65-F5344CB8AC3E}">
        <p14:creationId xmlns:p14="http://schemas.microsoft.com/office/powerpoint/2010/main" val="829737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386721" y="1306941"/>
            <a:ext cx="1812908" cy="369332"/>
          </a:xfrm>
          <a:prstGeom prst="rect">
            <a:avLst/>
          </a:prstGeom>
          <a:noFill/>
        </p:spPr>
        <p:txBody>
          <a:bodyPr wrap="square">
            <a:spAutoFit/>
          </a:bodyPr>
          <a:lstStyle/>
          <a:p>
            <a:r>
              <a:rPr lang="en-US" altLang="zh-CN" dirty="0"/>
              <a:t> VSP Network</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2157015" y="1306941"/>
            <a:ext cx="2414985" cy="369332"/>
          </a:xfrm>
          <a:prstGeom prst="rect">
            <a:avLst/>
          </a:prstGeom>
          <a:noFill/>
        </p:spPr>
        <p:txBody>
          <a:bodyPr wrap="square">
            <a:spAutoFit/>
          </a:bodyPr>
          <a:lstStyle/>
          <a:p>
            <a:r>
              <a:rPr lang="en-US" altLang="zh-CN" dirty="0"/>
              <a:t>Network Architecture</a:t>
            </a:r>
            <a:endParaRPr lang="zh-CN" altLang="en-US" dirty="0"/>
          </a:p>
        </p:txBody>
      </p:sp>
      <p:pic>
        <p:nvPicPr>
          <p:cNvPr id="5" name="图片 4">
            <a:extLst>
              <a:ext uri="{FF2B5EF4-FFF2-40B4-BE49-F238E27FC236}">
                <a16:creationId xmlns:a16="http://schemas.microsoft.com/office/drawing/2014/main" id="{D5FA37D3-5C2A-27AE-98F5-D46982934FDC}"/>
              </a:ext>
            </a:extLst>
          </p:cNvPr>
          <p:cNvPicPr>
            <a:picLocks noChangeAspect="1"/>
          </p:cNvPicPr>
          <p:nvPr/>
        </p:nvPicPr>
        <p:blipFill>
          <a:blip r:embed="rId4"/>
          <a:stretch>
            <a:fillRect/>
          </a:stretch>
        </p:blipFill>
        <p:spPr>
          <a:xfrm>
            <a:off x="1106769" y="1676273"/>
            <a:ext cx="7071973" cy="2491956"/>
          </a:xfrm>
          <a:prstGeom prst="rect">
            <a:avLst/>
          </a:prstGeom>
        </p:spPr>
      </p:pic>
      <p:sp>
        <p:nvSpPr>
          <p:cNvPr id="8" name="文本框 7">
            <a:extLst>
              <a:ext uri="{FF2B5EF4-FFF2-40B4-BE49-F238E27FC236}">
                <a16:creationId xmlns:a16="http://schemas.microsoft.com/office/drawing/2014/main" id="{E54392DD-1025-9FF3-5628-B6D138CB888D}"/>
              </a:ext>
            </a:extLst>
          </p:cNvPr>
          <p:cNvSpPr txBox="1"/>
          <p:nvPr/>
        </p:nvSpPr>
        <p:spPr>
          <a:xfrm>
            <a:off x="1106769" y="4241480"/>
            <a:ext cx="717685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该网络由三个卷积池化层、两个全连接层、三个上采样反卷积层组成</a:t>
            </a:r>
            <a:endParaRPr lang="zh-CN" altLang="en-US" dirty="0"/>
          </a:p>
        </p:txBody>
      </p:sp>
    </p:spTree>
    <p:extLst>
      <p:ext uri="{BB962C8B-B14F-4D97-AF65-F5344CB8AC3E}">
        <p14:creationId xmlns:p14="http://schemas.microsoft.com/office/powerpoint/2010/main" val="166951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386721" y="1306941"/>
            <a:ext cx="1812908" cy="369332"/>
          </a:xfrm>
          <a:prstGeom prst="rect">
            <a:avLst/>
          </a:prstGeom>
          <a:noFill/>
        </p:spPr>
        <p:txBody>
          <a:bodyPr wrap="square">
            <a:spAutoFit/>
          </a:bodyPr>
          <a:lstStyle/>
          <a:p>
            <a:r>
              <a:rPr lang="en-US" altLang="zh-CN" dirty="0"/>
              <a:t> VSP Network</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2157015" y="1306941"/>
            <a:ext cx="2414985" cy="369332"/>
          </a:xfrm>
          <a:prstGeom prst="rect">
            <a:avLst/>
          </a:prstGeom>
          <a:noFill/>
        </p:spPr>
        <p:txBody>
          <a:bodyPr wrap="square">
            <a:spAutoFit/>
          </a:bodyPr>
          <a:lstStyle/>
          <a:p>
            <a:r>
              <a:rPr lang="en-US" altLang="zh-CN" dirty="0"/>
              <a:t>Network Training</a:t>
            </a:r>
            <a:endParaRPr lang="zh-CN" altLang="en-US" dirty="0"/>
          </a:p>
        </p:txBody>
      </p:sp>
      <p:sp>
        <p:nvSpPr>
          <p:cNvPr id="3" name="文本框 2">
            <a:extLst>
              <a:ext uri="{FF2B5EF4-FFF2-40B4-BE49-F238E27FC236}">
                <a16:creationId xmlns:a16="http://schemas.microsoft.com/office/drawing/2014/main" id="{47B56CA1-7847-8ABF-EE14-F87228A1B7E7}"/>
              </a:ext>
            </a:extLst>
          </p:cNvPr>
          <p:cNvSpPr txBox="1"/>
          <p:nvPr/>
        </p:nvSpPr>
        <p:spPr>
          <a:xfrm>
            <a:off x="1147622" y="2188993"/>
            <a:ext cx="7533404"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假设</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at</a:t>
            </a:r>
            <a:r>
              <a:rPr lang="zh-CN" altLang="en-US" b="0" i="0" dirty="0">
                <a:solidFill>
                  <a:srgbClr val="000000"/>
                </a:solidFill>
                <a:effectLst/>
                <a:latin typeface="微软雅黑" panose="020B0503020204020204" pitchFamily="34" charset="-122"/>
                <a:ea typeface="微软雅黑" panose="020B0503020204020204" pitchFamily="34" charset="-122"/>
              </a:rPr>
              <a:t>可用来训练</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网络。因为</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网络是用来预测下一个时刻的状态，所以对应的标签是下一个真实状态</a:t>
            </a:r>
            <a:r>
              <a:rPr lang="en-US" altLang="zh-CN" b="0" i="0" dirty="0">
                <a:solidFill>
                  <a:srgbClr val="000000"/>
                </a:solidFill>
                <a:effectLst/>
                <a:latin typeface="微软雅黑" panose="020B0503020204020204" pitchFamily="34" charset="-122"/>
                <a:ea typeface="微软雅黑" panose="020B0503020204020204" pitchFamily="34" charset="-122"/>
              </a:rPr>
              <a:t>st+1</a:t>
            </a:r>
            <a:r>
              <a:rPr lang="zh-CN" altLang="en-US" b="0" i="0" dirty="0">
                <a:solidFill>
                  <a:srgbClr val="000000"/>
                </a:solidFill>
                <a:effectLst/>
                <a:latin typeface="微软雅黑" panose="020B0503020204020204" pitchFamily="34" charset="-122"/>
                <a:ea typeface="微软雅黑" panose="020B0503020204020204" pitchFamily="34" charset="-122"/>
              </a:rPr>
              <a:t>。损失函数为：</a:t>
            </a:r>
            <a:endParaRPr lang="zh-CN" altLang="en-US" dirty="0"/>
          </a:p>
        </p:txBody>
      </p:sp>
      <p:pic>
        <p:nvPicPr>
          <p:cNvPr id="10" name="图片 9">
            <a:extLst>
              <a:ext uri="{FF2B5EF4-FFF2-40B4-BE49-F238E27FC236}">
                <a16:creationId xmlns:a16="http://schemas.microsoft.com/office/drawing/2014/main" id="{F30977EA-4435-FAFA-1070-C079E9F1ABF7}"/>
              </a:ext>
            </a:extLst>
          </p:cNvPr>
          <p:cNvPicPr>
            <a:picLocks noChangeAspect="1"/>
          </p:cNvPicPr>
          <p:nvPr/>
        </p:nvPicPr>
        <p:blipFill>
          <a:blip r:embed="rId4"/>
          <a:stretch>
            <a:fillRect/>
          </a:stretch>
        </p:blipFill>
        <p:spPr>
          <a:xfrm>
            <a:off x="2821032" y="2995141"/>
            <a:ext cx="3501936" cy="733218"/>
          </a:xfrm>
          <a:prstGeom prst="rect">
            <a:avLst/>
          </a:prstGeom>
        </p:spPr>
      </p:pic>
    </p:spTree>
    <p:extLst>
      <p:ext uri="{BB962C8B-B14F-4D97-AF65-F5344CB8AC3E}">
        <p14:creationId xmlns:p14="http://schemas.microsoft.com/office/powerpoint/2010/main" val="1409608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386721" y="1306941"/>
            <a:ext cx="1812908" cy="369332"/>
          </a:xfrm>
          <a:prstGeom prst="rect">
            <a:avLst/>
          </a:prstGeom>
          <a:noFill/>
        </p:spPr>
        <p:txBody>
          <a:bodyPr wrap="square">
            <a:spAutoFit/>
          </a:bodyPr>
          <a:lstStyle/>
          <a:p>
            <a:r>
              <a:rPr lang="en-US" altLang="zh-CN" dirty="0"/>
              <a:t> AVP Network</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2157015" y="1306941"/>
            <a:ext cx="2414985" cy="369332"/>
          </a:xfrm>
          <a:prstGeom prst="rect">
            <a:avLst/>
          </a:prstGeom>
          <a:noFill/>
        </p:spPr>
        <p:txBody>
          <a:bodyPr wrap="square">
            <a:spAutoFit/>
          </a:bodyPr>
          <a:lstStyle/>
          <a:p>
            <a:r>
              <a:rPr lang="en-US" altLang="zh-CN" dirty="0"/>
              <a:t>Network Function</a:t>
            </a:r>
            <a:endParaRPr lang="zh-CN" altLang="en-US" dirty="0"/>
          </a:p>
        </p:txBody>
      </p:sp>
      <p:sp>
        <p:nvSpPr>
          <p:cNvPr id="3" name="文本框 2">
            <a:extLst>
              <a:ext uri="{FF2B5EF4-FFF2-40B4-BE49-F238E27FC236}">
                <a16:creationId xmlns:a16="http://schemas.microsoft.com/office/drawing/2014/main" id="{47B56CA1-7847-8ABF-EE14-F87228A1B7E7}"/>
              </a:ext>
            </a:extLst>
          </p:cNvPr>
          <p:cNvSpPr txBox="1"/>
          <p:nvPr/>
        </p:nvSpPr>
        <p:spPr>
          <a:xfrm>
            <a:off x="2349224" y="2286490"/>
            <a:ext cx="7533404"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利用</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网络预测动作选择概率和当前状态值</a:t>
            </a:r>
            <a:endParaRPr lang="zh-CN" altLang="en-US" dirty="0"/>
          </a:p>
        </p:txBody>
      </p:sp>
      <p:pic>
        <p:nvPicPr>
          <p:cNvPr id="9" name="图片 8">
            <a:extLst>
              <a:ext uri="{FF2B5EF4-FFF2-40B4-BE49-F238E27FC236}">
                <a16:creationId xmlns:a16="http://schemas.microsoft.com/office/drawing/2014/main" id="{9A528DFA-D365-0E19-F95C-24981B42FF68}"/>
              </a:ext>
            </a:extLst>
          </p:cNvPr>
          <p:cNvPicPr>
            <a:picLocks noChangeAspect="1"/>
          </p:cNvPicPr>
          <p:nvPr/>
        </p:nvPicPr>
        <p:blipFill>
          <a:blip r:embed="rId4"/>
          <a:stretch>
            <a:fillRect/>
          </a:stretch>
        </p:blipFill>
        <p:spPr>
          <a:xfrm>
            <a:off x="3509962" y="2863291"/>
            <a:ext cx="2124075" cy="381000"/>
          </a:xfrm>
          <a:prstGeom prst="rect">
            <a:avLst/>
          </a:prstGeom>
        </p:spPr>
      </p:pic>
    </p:spTree>
    <p:extLst>
      <p:ext uri="{BB962C8B-B14F-4D97-AF65-F5344CB8AC3E}">
        <p14:creationId xmlns:p14="http://schemas.microsoft.com/office/powerpoint/2010/main" val="3227634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386721" y="1306941"/>
            <a:ext cx="1812908" cy="369332"/>
          </a:xfrm>
          <a:prstGeom prst="rect">
            <a:avLst/>
          </a:prstGeom>
          <a:noFill/>
        </p:spPr>
        <p:txBody>
          <a:bodyPr wrap="square">
            <a:spAutoFit/>
          </a:bodyPr>
          <a:lstStyle/>
          <a:p>
            <a:r>
              <a:rPr lang="en-US" altLang="zh-CN" dirty="0"/>
              <a:t> AVP Network</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2157015" y="1306941"/>
            <a:ext cx="2414985" cy="369332"/>
          </a:xfrm>
          <a:prstGeom prst="rect">
            <a:avLst/>
          </a:prstGeom>
          <a:noFill/>
        </p:spPr>
        <p:txBody>
          <a:bodyPr wrap="square">
            <a:spAutoFit/>
          </a:bodyPr>
          <a:lstStyle/>
          <a:p>
            <a:r>
              <a:rPr lang="en-US" altLang="zh-CN" dirty="0"/>
              <a:t>Network Architecture</a:t>
            </a:r>
            <a:endParaRPr lang="zh-CN" altLang="en-US" dirty="0"/>
          </a:p>
        </p:txBody>
      </p:sp>
      <p:pic>
        <p:nvPicPr>
          <p:cNvPr id="6" name="图片 5">
            <a:extLst>
              <a:ext uri="{FF2B5EF4-FFF2-40B4-BE49-F238E27FC236}">
                <a16:creationId xmlns:a16="http://schemas.microsoft.com/office/drawing/2014/main" id="{EF153870-21C9-602C-ADE1-094BFDE2F63F}"/>
              </a:ext>
            </a:extLst>
          </p:cNvPr>
          <p:cNvPicPr>
            <a:picLocks noChangeAspect="1"/>
          </p:cNvPicPr>
          <p:nvPr/>
        </p:nvPicPr>
        <p:blipFill>
          <a:blip r:embed="rId4"/>
          <a:stretch>
            <a:fillRect/>
          </a:stretch>
        </p:blipFill>
        <p:spPr>
          <a:xfrm>
            <a:off x="2906889" y="1851702"/>
            <a:ext cx="4000847" cy="1920406"/>
          </a:xfrm>
          <a:prstGeom prst="rect">
            <a:avLst/>
          </a:prstGeom>
        </p:spPr>
      </p:pic>
      <p:sp>
        <p:nvSpPr>
          <p:cNvPr id="9" name="文本框 8">
            <a:extLst>
              <a:ext uri="{FF2B5EF4-FFF2-40B4-BE49-F238E27FC236}">
                <a16:creationId xmlns:a16="http://schemas.microsoft.com/office/drawing/2014/main" id="{DA730CEA-3376-B720-8A20-E6BE9874FEDD}"/>
              </a:ext>
            </a:extLst>
          </p:cNvPr>
          <p:cNvSpPr txBox="1"/>
          <p:nvPr/>
        </p:nvSpPr>
        <p:spPr>
          <a:xfrm>
            <a:off x="1602163" y="3973863"/>
            <a:ext cx="6610298"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行动与价值预测网络的体系结构，该网络包含</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个完全连接的层</a:t>
            </a:r>
            <a:endParaRPr lang="zh-CN" altLang="en-US" dirty="0"/>
          </a:p>
        </p:txBody>
      </p:sp>
    </p:spTree>
    <p:extLst>
      <p:ext uri="{BB962C8B-B14F-4D97-AF65-F5344CB8AC3E}">
        <p14:creationId xmlns:p14="http://schemas.microsoft.com/office/powerpoint/2010/main" val="2216234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2" name="文本框 1">
            <a:extLst>
              <a:ext uri="{FF2B5EF4-FFF2-40B4-BE49-F238E27FC236}">
                <a16:creationId xmlns:a16="http://schemas.microsoft.com/office/drawing/2014/main" id="{5B4C163C-D75E-5F37-E43B-63D1B0DFC3AA}"/>
              </a:ext>
            </a:extLst>
          </p:cNvPr>
          <p:cNvSpPr txBox="1"/>
          <p:nvPr/>
        </p:nvSpPr>
        <p:spPr>
          <a:xfrm>
            <a:off x="386721" y="1306941"/>
            <a:ext cx="1812908" cy="369332"/>
          </a:xfrm>
          <a:prstGeom prst="rect">
            <a:avLst/>
          </a:prstGeom>
          <a:noFill/>
        </p:spPr>
        <p:txBody>
          <a:bodyPr wrap="square">
            <a:spAutoFit/>
          </a:bodyPr>
          <a:lstStyle/>
          <a:p>
            <a:r>
              <a:rPr lang="en-US" altLang="zh-CN" dirty="0"/>
              <a:t> AVP Network</a:t>
            </a:r>
            <a:endParaRPr lang="zh-CN" altLang="en-US" dirty="0"/>
          </a:p>
        </p:txBody>
      </p:sp>
      <p:sp>
        <p:nvSpPr>
          <p:cNvPr id="14" name="文本框 13">
            <a:extLst>
              <a:ext uri="{FF2B5EF4-FFF2-40B4-BE49-F238E27FC236}">
                <a16:creationId xmlns:a16="http://schemas.microsoft.com/office/drawing/2014/main" id="{2ACAEB8E-E2C9-9BA8-4F40-3C96FF916E09}"/>
              </a:ext>
            </a:extLst>
          </p:cNvPr>
          <p:cNvSpPr txBox="1"/>
          <p:nvPr/>
        </p:nvSpPr>
        <p:spPr>
          <a:xfrm>
            <a:off x="2157015" y="1306941"/>
            <a:ext cx="2414985" cy="369332"/>
          </a:xfrm>
          <a:prstGeom prst="rect">
            <a:avLst/>
          </a:prstGeom>
          <a:noFill/>
        </p:spPr>
        <p:txBody>
          <a:bodyPr wrap="square">
            <a:spAutoFit/>
          </a:bodyPr>
          <a:lstStyle/>
          <a:p>
            <a:r>
              <a:rPr lang="en-US" altLang="zh-CN" dirty="0"/>
              <a:t>Network Training</a:t>
            </a:r>
            <a:endParaRPr lang="zh-CN" altLang="en-US" dirty="0"/>
          </a:p>
        </p:txBody>
      </p:sp>
      <p:sp>
        <p:nvSpPr>
          <p:cNvPr id="5" name="文本框 4">
            <a:extLst>
              <a:ext uri="{FF2B5EF4-FFF2-40B4-BE49-F238E27FC236}">
                <a16:creationId xmlns:a16="http://schemas.microsoft.com/office/drawing/2014/main" id="{E874BEA1-87F0-2F9D-3E92-2276181D7E35}"/>
              </a:ext>
            </a:extLst>
          </p:cNvPr>
          <p:cNvSpPr txBox="1"/>
          <p:nvPr/>
        </p:nvSpPr>
        <p:spPr>
          <a:xfrm>
            <a:off x="1961826" y="2202418"/>
            <a:ext cx="3182049"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用于训练</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网络的数据包括</a:t>
            </a:r>
            <a:endParaRPr lang="zh-CN" altLang="en-US" dirty="0"/>
          </a:p>
        </p:txBody>
      </p:sp>
      <p:pic>
        <p:nvPicPr>
          <p:cNvPr id="12" name="图片 11">
            <a:extLst>
              <a:ext uri="{FF2B5EF4-FFF2-40B4-BE49-F238E27FC236}">
                <a16:creationId xmlns:a16="http://schemas.microsoft.com/office/drawing/2014/main" id="{AA2ECC80-94E8-5448-3D1E-1694B01851AF}"/>
              </a:ext>
            </a:extLst>
          </p:cNvPr>
          <p:cNvPicPr>
            <a:picLocks noChangeAspect="1"/>
          </p:cNvPicPr>
          <p:nvPr/>
        </p:nvPicPr>
        <p:blipFill>
          <a:blip r:embed="rId4"/>
          <a:stretch>
            <a:fillRect/>
          </a:stretch>
        </p:blipFill>
        <p:spPr>
          <a:xfrm>
            <a:off x="5411880" y="2190750"/>
            <a:ext cx="1038225" cy="381000"/>
          </a:xfrm>
          <a:prstGeom prst="rect">
            <a:avLst/>
          </a:prstGeom>
        </p:spPr>
      </p:pic>
      <p:sp>
        <p:nvSpPr>
          <p:cNvPr id="15" name="文本框 14">
            <a:extLst>
              <a:ext uri="{FF2B5EF4-FFF2-40B4-BE49-F238E27FC236}">
                <a16:creationId xmlns:a16="http://schemas.microsoft.com/office/drawing/2014/main" id="{F776642A-1600-392C-B52D-09234BF1CE82}"/>
              </a:ext>
            </a:extLst>
          </p:cNvPr>
          <p:cNvSpPr txBox="1"/>
          <p:nvPr/>
        </p:nvSpPr>
        <p:spPr>
          <a:xfrm>
            <a:off x="1961826" y="2699672"/>
            <a:ext cx="458002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对应的真值动作选择概率和当前状态值</a:t>
            </a:r>
            <a:endParaRPr lang="zh-CN" altLang="en-US" dirty="0"/>
          </a:p>
        </p:txBody>
      </p:sp>
      <p:pic>
        <p:nvPicPr>
          <p:cNvPr id="19" name="图片 18">
            <a:extLst>
              <a:ext uri="{FF2B5EF4-FFF2-40B4-BE49-F238E27FC236}">
                <a16:creationId xmlns:a16="http://schemas.microsoft.com/office/drawing/2014/main" id="{B8244CF6-ED82-39F5-AB8B-89DEB2544050}"/>
              </a:ext>
            </a:extLst>
          </p:cNvPr>
          <p:cNvPicPr>
            <a:picLocks noChangeAspect="1"/>
          </p:cNvPicPr>
          <p:nvPr/>
        </p:nvPicPr>
        <p:blipFill>
          <a:blip r:embed="rId5"/>
          <a:stretch>
            <a:fillRect/>
          </a:stretch>
        </p:blipFill>
        <p:spPr>
          <a:xfrm>
            <a:off x="6266937" y="2693838"/>
            <a:ext cx="1266825" cy="381000"/>
          </a:xfrm>
          <a:prstGeom prst="rect">
            <a:avLst/>
          </a:prstGeom>
        </p:spPr>
      </p:pic>
      <p:sp>
        <p:nvSpPr>
          <p:cNvPr id="20" name="文本框 19">
            <a:extLst>
              <a:ext uri="{FF2B5EF4-FFF2-40B4-BE49-F238E27FC236}">
                <a16:creationId xmlns:a16="http://schemas.microsoft.com/office/drawing/2014/main" id="{6466E6AF-999D-F215-1F2F-45DB48C72979}"/>
              </a:ext>
            </a:extLst>
          </p:cNvPr>
          <p:cNvSpPr txBox="1"/>
          <p:nvPr/>
        </p:nvSpPr>
        <p:spPr>
          <a:xfrm>
            <a:off x="1973749" y="3196926"/>
            <a:ext cx="458002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损失函数为</a:t>
            </a:r>
            <a:endParaRPr lang="zh-CN" altLang="en-US" dirty="0"/>
          </a:p>
        </p:txBody>
      </p:sp>
      <p:pic>
        <p:nvPicPr>
          <p:cNvPr id="22" name="图片 21">
            <a:extLst>
              <a:ext uri="{FF2B5EF4-FFF2-40B4-BE49-F238E27FC236}">
                <a16:creationId xmlns:a16="http://schemas.microsoft.com/office/drawing/2014/main" id="{A9B965EC-E631-746A-9E98-515EFDEA142D}"/>
              </a:ext>
            </a:extLst>
          </p:cNvPr>
          <p:cNvPicPr>
            <a:picLocks noChangeAspect="1"/>
          </p:cNvPicPr>
          <p:nvPr/>
        </p:nvPicPr>
        <p:blipFill>
          <a:blip r:embed="rId6"/>
          <a:stretch>
            <a:fillRect/>
          </a:stretch>
        </p:blipFill>
        <p:spPr>
          <a:xfrm>
            <a:off x="3476751" y="3080672"/>
            <a:ext cx="3535986" cy="609653"/>
          </a:xfrm>
          <a:prstGeom prst="rect">
            <a:avLst/>
          </a:prstGeom>
        </p:spPr>
      </p:pic>
    </p:spTree>
    <p:extLst>
      <p:ext uri="{BB962C8B-B14F-4D97-AF65-F5344CB8AC3E}">
        <p14:creationId xmlns:p14="http://schemas.microsoft.com/office/powerpoint/2010/main" val="19922545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082D7763-F3EC-F5EA-8435-A95AD78F13C2}"/>
              </a:ext>
            </a:extLst>
          </p:cNvPr>
          <p:cNvSpPr txBox="1"/>
          <p:nvPr/>
        </p:nvSpPr>
        <p:spPr>
          <a:xfrm>
            <a:off x="491904" y="717354"/>
            <a:ext cx="3810078" cy="646331"/>
          </a:xfrm>
          <a:prstGeom prst="rect">
            <a:avLst/>
          </a:prstGeom>
          <a:noFill/>
        </p:spPr>
        <p:txBody>
          <a:bodyPr wrap="square">
            <a:spAutoFit/>
          </a:bodyPr>
          <a:lstStyle/>
          <a:p>
            <a:r>
              <a:rPr lang="en-US" altLang="zh-CN" dirty="0"/>
              <a:t> NEURAL NETWORKS AND TRAINING PROCESSES</a:t>
            </a:r>
            <a:endParaRPr lang="zh-CN" altLang="en-US" dirty="0"/>
          </a:p>
        </p:txBody>
      </p:sp>
      <p:sp>
        <p:nvSpPr>
          <p:cNvPr id="5" name="文本框 4">
            <a:extLst>
              <a:ext uri="{FF2B5EF4-FFF2-40B4-BE49-F238E27FC236}">
                <a16:creationId xmlns:a16="http://schemas.microsoft.com/office/drawing/2014/main" id="{24DD8B18-8995-0FA2-18CE-A4065573C3F6}"/>
              </a:ext>
            </a:extLst>
          </p:cNvPr>
          <p:cNvSpPr txBox="1"/>
          <p:nvPr/>
        </p:nvSpPr>
        <p:spPr>
          <a:xfrm>
            <a:off x="519090" y="1373170"/>
            <a:ext cx="4580020" cy="369332"/>
          </a:xfrm>
          <a:prstGeom prst="rect">
            <a:avLst/>
          </a:prstGeom>
          <a:noFill/>
        </p:spPr>
        <p:txBody>
          <a:bodyPr wrap="square">
            <a:spAutoFit/>
          </a:bodyPr>
          <a:lstStyle/>
          <a:p>
            <a:r>
              <a:rPr lang="zh-CN" altLang="en-US" dirty="0"/>
              <a:t>Training Process for the Deep-MCTS</a:t>
            </a:r>
          </a:p>
        </p:txBody>
      </p:sp>
      <p:pic>
        <p:nvPicPr>
          <p:cNvPr id="10" name="图片 9">
            <a:extLst>
              <a:ext uri="{FF2B5EF4-FFF2-40B4-BE49-F238E27FC236}">
                <a16:creationId xmlns:a16="http://schemas.microsoft.com/office/drawing/2014/main" id="{66B02494-CDBD-7DEF-DBA3-785946D171F3}"/>
              </a:ext>
            </a:extLst>
          </p:cNvPr>
          <p:cNvPicPr>
            <a:picLocks noChangeAspect="1"/>
          </p:cNvPicPr>
          <p:nvPr/>
        </p:nvPicPr>
        <p:blipFill>
          <a:blip r:embed="rId4"/>
          <a:stretch>
            <a:fillRect/>
          </a:stretch>
        </p:blipFill>
        <p:spPr>
          <a:xfrm>
            <a:off x="919880" y="1851702"/>
            <a:ext cx="3368332" cy="2682472"/>
          </a:xfrm>
          <a:prstGeom prst="rect">
            <a:avLst/>
          </a:prstGeom>
        </p:spPr>
      </p:pic>
      <p:sp>
        <p:nvSpPr>
          <p:cNvPr id="11" name="文本框 10">
            <a:extLst>
              <a:ext uri="{FF2B5EF4-FFF2-40B4-BE49-F238E27FC236}">
                <a16:creationId xmlns:a16="http://schemas.microsoft.com/office/drawing/2014/main" id="{509D4B2A-F978-E92D-ED15-9039DFB9AD79}"/>
              </a:ext>
            </a:extLst>
          </p:cNvPr>
          <p:cNvSpPr txBox="1"/>
          <p:nvPr/>
        </p:nvSpPr>
        <p:spPr>
          <a:xfrm>
            <a:off x="4947100" y="1646700"/>
            <a:ext cx="421197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为了训练提出的两个深度神经网络的</a:t>
            </a:r>
            <a:r>
              <a:rPr lang="en-US" altLang="zh-CN" b="0" i="0" dirty="0">
                <a:solidFill>
                  <a:srgbClr val="000000"/>
                </a:solidFill>
                <a:effectLst/>
                <a:latin typeface="微软雅黑" panose="020B0503020204020204" pitchFamily="34" charset="-122"/>
                <a:ea typeface="微软雅黑" panose="020B0503020204020204" pitchFamily="34" charset="-122"/>
              </a:rPr>
              <a:t>deep- </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，通过该算法收集训练数据</a:t>
            </a:r>
            <a:endParaRPr lang="zh-CN" altLang="en-US" dirty="0"/>
          </a:p>
        </p:txBody>
      </p:sp>
      <p:sp>
        <p:nvSpPr>
          <p:cNvPr id="13" name="文本框 12">
            <a:extLst>
              <a:ext uri="{FF2B5EF4-FFF2-40B4-BE49-F238E27FC236}">
                <a16:creationId xmlns:a16="http://schemas.microsoft.com/office/drawing/2014/main" id="{5D83D774-D832-A5C3-9197-3AF620CC99D3}"/>
              </a:ext>
            </a:extLst>
          </p:cNvPr>
          <p:cNvSpPr txBox="1"/>
          <p:nvPr/>
        </p:nvSpPr>
        <p:spPr>
          <a:xfrm>
            <a:off x="4855790" y="3496800"/>
            <a:ext cx="4194619" cy="923330"/>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对于</a:t>
            </a:r>
            <a:r>
              <a:rPr lang="en-US" altLang="zh-CN" b="0" i="0" dirty="0">
                <a:solidFill>
                  <a:srgbClr val="000000"/>
                </a:solidFill>
                <a:effectLst/>
                <a:latin typeface="微软雅黑" panose="020B0503020204020204" pitchFamily="34" charset="-122"/>
                <a:ea typeface="微软雅黑" panose="020B0503020204020204" pitchFamily="34" charset="-122"/>
              </a:rPr>
              <a:t>VSP</a:t>
            </a:r>
            <a:r>
              <a:rPr lang="zh-CN" altLang="en-US" b="0" i="0" dirty="0">
                <a:solidFill>
                  <a:srgbClr val="000000"/>
                </a:solidFill>
                <a:effectLst/>
                <a:latin typeface="微软雅黑" panose="020B0503020204020204" pitchFamily="34" charset="-122"/>
                <a:ea typeface="微软雅黑" panose="020B0503020204020204" pitchFamily="34" charset="-122"/>
              </a:rPr>
              <a:t>网络，输入包括</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en-US" altLang="zh-CN" b="0" i="0" dirty="0">
                <a:solidFill>
                  <a:srgbClr val="000000"/>
                </a:solidFill>
                <a:effectLst/>
                <a:latin typeface="微软雅黑" panose="020B0503020204020204" pitchFamily="34" charset="-122"/>
                <a:ea typeface="微软雅黑" panose="020B0503020204020204" pitchFamily="34" charset="-122"/>
              </a:rPr>
              <a:t>, at</a:t>
            </a:r>
            <a:r>
              <a:rPr lang="zh-CN" altLang="en-US" b="0" i="0" dirty="0">
                <a:solidFill>
                  <a:srgbClr val="000000"/>
                </a:solidFill>
                <a:effectLst/>
                <a:latin typeface="微软雅黑" panose="020B0503020204020204" pitchFamily="34" charset="-122"/>
                <a:ea typeface="微软雅黑" panose="020B0503020204020204" pitchFamily="34" charset="-122"/>
              </a:rPr>
              <a:t>，对应的标签是</a:t>
            </a:r>
            <a:r>
              <a:rPr lang="en-US" altLang="zh-CN" b="0" i="0" dirty="0">
                <a:solidFill>
                  <a:srgbClr val="000000"/>
                </a:solidFill>
                <a:effectLst/>
                <a:latin typeface="微软雅黑" panose="020B0503020204020204" pitchFamily="34" charset="-122"/>
                <a:ea typeface="微软雅黑" panose="020B0503020204020204" pitchFamily="34" charset="-122"/>
              </a:rPr>
              <a:t>st+1</a:t>
            </a:r>
            <a:r>
              <a:rPr lang="zh-CN" altLang="en-US" b="0" i="0" dirty="0">
                <a:solidFill>
                  <a:srgbClr val="000000"/>
                </a:solidFill>
                <a:effectLst/>
                <a:latin typeface="微软雅黑" panose="020B0503020204020204" pitchFamily="34" charset="-122"/>
                <a:ea typeface="微软雅黑" panose="020B0503020204020204" pitchFamily="34" charset="-122"/>
              </a:rPr>
              <a:t>。对于</a:t>
            </a:r>
            <a:r>
              <a:rPr lang="en-US" altLang="zh-CN" b="0" i="0" dirty="0">
                <a:solidFill>
                  <a:srgbClr val="000000"/>
                </a:solidFill>
                <a:effectLst/>
                <a:latin typeface="微软雅黑" panose="020B0503020204020204" pitchFamily="34" charset="-122"/>
                <a:ea typeface="微软雅黑" panose="020B0503020204020204" pitchFamily="34" charset="-122"/>
              </a:rPr>
              <a:t>AVP</a:t>
            </a:r>
            <a:r>
              <a:rPr lang="zh-CN" altLang="en-US" b="0" i="0" dirty="0">
                <a:solidFill>
                  <a:srgbClr val="000000"/>
                </a:solidFill>
                <a:effectLst/>
                <a:latin typeface="微软雅黑" panose="020B0503020204020204" pitchFamily="34" charset="-122"/>
                <a:ea typeface="微软雅黑" panose="020B0503020204020204" pitchFamily="34" charset="-122"/>
              </a:rPr>
              <a:t>网络，输入为</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zh-CN" altLang="en-US" b="0" i="0" dirty="0">
                <a:solidFill>
                  <a:srgbClr val="000000"/>
                </a:solidFill>
                <a:effectLst/>
                <a:latin typeface="微软雅黑" panose="020B0503020204020204" pitchFamily="34" charset="-122"/>
                <a:ea typeface="微软雅黑" panose="020B0503020204020204" pitchFamily="34" charset="-122"/>
              </a:rPr>
              <a:t>，对应的标签包括</a:t>
            </a:r>
            <a:r>
              <a:rPr lang="en-US" altLang="zh-CN" b="0" i="0" dirty="0">
                <a:solidFill>
                  <a:srgbClr val="000000"/>
                </a:solidFill>
                <a:effectLst/>
                <a:latin typeface="微软雅黑" panose="020B0503020204020204" pitchFamily="34" charset="-122"/>
                <a:ea typeface="微软雅黑" panose="020B0503020204020204" pitchFamily="34" charset="-122"/>
              </a:rPr>
              <a:t>π</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r</a:t>
            </a:r>
            <a:endParaRPr lang="zh-CN" altLang="en-US" dirty="0"/>
          </a:p>
        </p:txBody>
      </p:sp>
    </p:spTree>
    <p:extLst>
      <p:ext uri="{BB962C8B-B14F-4D97-AF65-F5344CB8AC3E}">
        <p14:creationId xmlns:p14="http://schemas.microsoft.com/office/powerpoint/2010/main" val="197398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B5BBD35C-C9BD-6A3B-C0C7-85F884F45AB3}"/>
              </a:ext>
            </a:extLst>
          </p:cNvPr>
          <p:cNvSpPr txBox="1"/>
          <p:nvPr/>
        </p:nvSpPr>
        <p:spPr>
          <a:xfrm>
            <a:off x="572129" y="816633"/>
            <a:ext cx="8235549"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将所提出的方法与现有的基于</a:t>
            </a:r>
            <a:r>
              <a:rPr lang="en-US" altLang="zh-CN" b="0" i="0" dirty="0" err="1">
                <a:solidFill>
                  <a:srgbClr val="000000"/>
                </a:solidFill>
                <a:effectLst/>
                <a:latin typeface="微软雅黑" panose="020B0503020204020204" pitchFamily="34" charset="-122"/>
                <a:ea typeface="微软雅黑" panose="020B0503020204020204" pitchFamily="34" charset="-122"/>
              </a:rPr>
              <a:t>rl</a:t>
            </a:r>
            <a:r>
              <a:rPr lang="zh-CN" altLang="en-US" b="0" i="0" dirty="0">
                <a:solidFill>
                  <a:srgbClr val="000000"/>
                </a:solidFill>
                <a:effectLst/>
                <a:latin typeface="微软雅黑" panose="020B0503020204020204" pitchFamily="34" charset="-122"/>
                <a:ea typeface="微软雅黑" panose="020B0503020204020204" pitchFamily="34" charset="-122"/>
              </a:rPr>
              <a:t>和基于</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的自动驾驶方法进行比较，来评估其性能。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实验结果通过使用</a:t>
            </a:r>
            <a:r>
              <a:rPr lang="en-US" altLang="zh-CN" b="0" i="0" dirty="0">
                <a:solidFill>
                  <a:srgbClr val="000000"/>
                </a:solidFill>
                <a:effectLst/>
                <a:latin typeface="微软雅黑" panose="020B0503020204020204" pitchFamily="34" charset="-122"/>
                <a:ea typeface="微软雅黑" panose="020B0503020204020204" pitchFamily="34" charset="-122"/>
              </a:rPr>
              <a:t>USS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Torcs</a:t>
            </a:r>
            <a:r>
              <a:rPr lang="zh-CN" altLang="en-US" b="0" i="0" dirty="0">
                <a:solidFill>
                  <a:srgbClr val="000000"/>
                </a:solidFill>
                <a:effectLst/>
                <a:latin typeface="微软雅黑" panose="020B0503020204020204" pitchFamily="34" charset="-122"/>
                <a:ea typeface="微软雅黑" panose="020B0503020204020204" pitchFamily="34" charset="-122"/>
              </a:rPr>
              <a:t>进行仿真得到</a:t>
            </a:r>
            <a:endParaRPr lang="zh-CN" altLang="en-US" dirty="0"/>
          </a:p>
        </p:txBody>
      </p:sp>
      <p:pic>
        <p:nvPicPr>
          <p:cNvPr id="7" name="图片 6">
            <a:extLst>
              <a:ext uri="{FF2B5EF4-FFF2-40B4-BE49-F238E27FC236}">
                <a16:creationId xmlns:a16="http://schemas.microsoft.com/office/drawing/2014/main" id="{01E9F81F-222C-2F06-E59F-A42341C9260D}"/>
              </a:ext>
            </a:extLst>
          </p:cNvPr>
          <p:cNvPicPr>
            <a:picLocks noChangeAspect="1"/>
          </p:cNvPicPr>
          <p:nvPr/>
        </p:nvPicPr>
        <p:blipFill>
          <a:blip r:embed="rId3"/>
          <a:stretch>
            <a:fillRect/>
          </a:stretch>
        </p:blipFill>
        <p:spPr>
          <a:xfrm>
            <a:off x="2202510" y="1611497"/>
            <a:ext cx="4738980" cy="1365641"/>
          </a:xfrm>
          <a:prstGeom prst="rect">
            <a:avLst/>
          </a:prstGeom>
        </p:spPr>
      </p:pic>
      <p:sp>
        <p:nvSpPr>
          <p:cNvPr id="9" name="文本框 8">
            <a:extLst>
              <a:ext uri="{FF2B5EF4-FFF2-40B4-BE49-F238E27FC236}">
                <a16:creationId xmlns:a16="http://schemas.microsoft.com/office/drawing/2014/main" id="{4D485B32-5FEF-D900-5033-A2FD5A296F13}"/>
              </a:ext>
            </a:extLst>
          </p:cNvPr>
          <p:cNvSpPr txBox="1"/>
          <p:nvPr/>
        </p:nvSpPr>
        <p:spPr>
          <a:xfrm>
            <a:off x="3542326" y="2977138"/>
            <a:ext cx="2295153"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deep-</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的超参数</a:t>
            </a:r>
            <a:endParaRPr lang="zh-CN" altLang="en-US" dirty="0"/>
          </a:p>
        </p:txBody>
      </p:sp>
      <p:sp>
        <p:nvSpPr>
          <p:cNvPr id="11" name="文本框 10">
            <a:extLst>
              <a:ext uri="{FF2B5EF4-FFF2-40B4-BE49-F238E27FC236}">
                <a16:creationId xmlns:a16="http://schemas.microsoft.com/office/drawing/2014/main" id="{422B5D3D-3685-9A0A-70EB-B525BE54601B}"/>
              </a:ext>
            </a:extLst>
          </p:cNvPr>
          <p:cNvSpPr txBox="1"/>
          <p:nvPr/>
        </p:nvSpPr>
        <p:spPr>
          <a:xfrm>
            <a:off x="431724" y="3957535"/>
            <a:ext cx="4572000"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模拟器返回的奖励定义为</a:t>
            </a:r>
            <a:endParaRPr lang="zh-CN" altLang="en-US" dirty="0"/>
          </a:p>
        </p:txBody>
      </p:sp>
      <p:pic>
        <p:nvPicPr>
          <p:cNvPr id="15" name="图片 14">
            <a:extLst>
              <a:ext uri="{FF2B5EF4-FFF2-40B4-BE49-F238E27FC236}">
                <a16:creationId xmlns:a16="http://schemas.microsoft.com/office/drawing/2014/main" id="{E8B7345D-98B0-9C13-29D6-FE4DEDD46935}"/>
              </a:ext>
            </a:extLst>
          </p:cNvPr>
          <p:cNvPicPr>
            <a:picLocks noChangeAspect="1"/>
          </p:cNvPicPr>
          <p:nvPr/>
        </p:nvPicPr>
        <p:blipFill>
          <a:blip r:embed="rId4"/>
          <a:stretch>
            <a:fillRect/>
          </a:stretch>
        </p:blipFill>
        <p:spPr>
          <a:xfrm>
            <a:off x="3806949" y="3810438"/>
            <a:ext cx="2753633" cy="66352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369332"/>
          </a:xfrm>
          <a:prstGeom prst="rect">
            <a:avLst/>
          </a:prstGeom>
          <a:noFill/>
        </p:spPr>
        <p:txBody>
          <a:bodyPr wrap="square">
            <a:spAutoFit/>
          </a:bodyPr>
          <a:lstStyle/>
          <a:p>
            <a:r>
              <a:rPr lang="zh-CN" altLang="en-US" dirty="0"/>
              <a:t>Performance Evaluation Metrics</a:t>
            </a:r>
          </a:p>
        </p:txBody>
      </p:sp>
      <p:sp>
        <p:nvSpPr>
          <p:cNvPr id="5" name="文本框 4">
            <a:extLst>
              <a:ext uri="{FF2B5EF4-FFF2-40B4-BE49-F238E27FC236}">
                <a16:creationId xmlns:a16="http://schemas.microsoft.com/office/drawing/2014/main" id="{A52510CD-7A88-A9AC-ADD3-2633D6C79C5D}"/>
              </a:ext>
            </a:extLst>
          </p:cNvPr>
          <p:cNvSpPr txBox="1"/>
          <p:nvPr/>
        </p:nvSpPr>
        <p:spPr>
          <a:xfrm>
            <a:off x="476727" y="1221660"/>
            <a:ext cx="8492929"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从驱动控制稳定性和驱动轨迹稳定性两个方面对该方法的性能进行了评价。为了衡量驱动控制的稳定性，我们采用平均连续误差</a:t>
            </a:r>
            <a:r>
              <a:rPr lang="en-US" altLang="zh-CN" b="0" i="0" dirty="0">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度量，定义为</a:t>
            </a:r>
            <a:endParaRPr lang="zh-CN" altLang="en-US" dirty="0"/>
          </a:p>
        </p:txBody>
      </p:sp>
      <p:pic>
        <p:nvPicPr>
          <p:cNvPr id="10" name="图片 9">
            <a:extLst>
              <a:ext uri="{FF2B5EF4-FFF2-40B4-BE49-F238E27FC236}">
                <a16:creationId xmlns:a16="http://schemas.microsoft.com/office/drawing/2014/main" id="{B270BED3-AC86-5019-DFF2-8F2DBBB66197}"/>
              </a:ext>
            </a:extLst>
          </p:cNvPr>
          <p:cNvPicPr>
            <a:picLocks noChangeAspect="1"/>
          </p:cNvPicPr>
          <p:nvPr/>
        </p:nvPicPr>
        <p:blipFill>
          <a:blip r:embed="rId3"/>
          <a:stretch>
            <a:fillRect/>
          </a:stretch>
        </p:blipFill>
        <p:spPr>
          <a:xfrm>
            <a:off x="3145631" y="1993692"/>
            <a:ext cx="2852737" cy="758070"/>
          </a:xfrm>
          <a:prstGeom prst="rect">
            <a:avLst/>
          </a:prstGeom>
        </p:spPr>
      </p:pic>
      <p:sp>
        <p:nvSpPr>
          <p:cNvPr id="12" name="文本框 11">
            <a:extLst>
              <a:ext uri="{FF2B5EF4-FFF2-40B4-BE49-F238E27FC236}">
                <a16:creationId xmlns:a16="http://schemas.microsoft.com/office/drawing/2014/main" id="{DA710C59-69DF-ECCA-F671-1C5040F367CC}"/>
              </a:ext>
            </a:extLst>
          </p:cNvPr>
          <p:cNvSpPr txBox="1"/>
          <p:nvPr/>
        </p:nvSpPr>
        <p:spPr>
          <a:xfrm>
            <a:off x="566733" y="2906178"/>
            <a:ext cx="3420228"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为测试过程中控制命令的总数</a:t>
            </a:r>
            <a:endParaRPr lang="zh-CN" altLang="en-US" dirty="0"/>
          </a:p>
        </p:txBody>
      </p:sp>
      <p:pic>
        <p:nvPicPr>
          <p:cNvPr id="16" name="图片 15">
            <a:extLst>
              <a:ext uri="{FF2B5EF4-FFF2-40B4-BE49-F238E27FC236}">
                <a16:creationId xmlns:a16="http://schemas.microsoft.com/office/drawing/2014/main" id="{01FFBC63-14F0-B706-F0B5-A9FF5279500B}"/>
              </a:ext>
            </a:extLst>
          </p:cNvPr>
          <p:cNvPicPr>
            <a:picLocks noChangeAspect="1"/>
          </p:cNvPicPr>
          <p:nvPr/>
        </p:nvPicPr>
        <p:blipFill>
          <a:blip r:embed="rId4"/>
          <a:stretch>
            <a:fillRect/>
          </a:stretch>
        </p:blipFill>
        <p:spPr>
          <a:xfrm>
            <a:off x="4166973" y="2919394"/>
            <a:ext cx="257175" cy="342900"/>
          </a:xfrm>
          <a:prstGeom prst="rect">
            <a:avLst/>
          </a:prstGeom>
        </p:spPr>
      </p:pic>
      <p:sp>
        <p:nvSpPr>
          <p:cNvPr id="17" name="文本框 16">
            <a:extLst>
              <a:ext uri="{FF2B5EF4-FFF2-40B4-BE49-F238E27FC236}">
                <a16:creationId xmlns:a16="http://schemas.microsoft.com/office/drawing/2014/main" id="{5C79EDB9-6E0D-3820-531E-11FFE715C2F5}"/>
              </a:ext>
            </a:extLst>
          </p:cNvPr>
          <p:cNvSpPr txBox="1"/>
          <p:nvPr/>
        </p:nvSpPr>
        <p:spPr>
          <a:xfrm>
            <a:off x="4311530" y="2892962"/>
            <a:ext cx="3420228"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为时刻</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的控制命令</a:t>
            </a:r>
            <a:endParaRPr lang="zh-CN" altLang="en-US" dirty="0"/>
          </a:p>
        </p:txBody>
      </p:sp>
      <p:sp>
        <p:nvSpPr>
          <p:cNvPr id="19" name="文本框 18">
            <a:extLst>
              <a:ext uri="{FF2B5EF4-FFF2-40B4-BE49-F238E27FC236}">
                <a16:creationId xmlns:a16="http://schemas.microsoft.com/office/drawing/2014/main" id="{8102775D-AA2A-51E0-EF77-FECB486FBB2B}"/>
              </a:ext>
            </a:extLst>
          </p:cNvPr>
          <p:cNvSpPr txBox="1"/>
          <p:nvPr/>
        </p:nvSpPr>
        <p:spPr>
          <a:xfrm>
            <a:off x="580149" y="3403225"/>
            <a:ext cx="5354783"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越小，控制值变化越平稳，控制器越稳定。</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369332"/>
          </a:xfrm>
          <a:prstGeom prst="rect">
            <a:avLst/>
          </a:prstGeom>
          <a:noFill/>
        </p:spPr>
        <p:txBody>
          <a:bodyPr wrap="square">
            <a:spAutoFit/>
          </a:bodyPr>
          <a:lstStyle/>
          <a:p>
            <a:r>
              <a:rPr lang="zh-CN" altLang="en-US" dirty="0"/>
              <a:t>Performance Evaluation Metrics</a:t>
            </a:r>
          </a:p>
        </p:txBody>
      </p:sp>
      <p:sp>
        <p:nvSpPr>
          <p:cNvPr id="5" name="文本框 4">
            <a:extLst>
              <a:ext uri="{FF2B5EF4-FFF2-40B4-BE49-F238E27FC236}">
                <a16:creationId xmlns:a16="http://schemas.microsoft.com/office/drawing/2014/main" id="{A52510CD-7A88-A9AC-ADD3-2633D6C79C5D}"/>
              </a:ext>
            </a:extLst>
          </p:cNvPr>
          <p:cNvSpPr txBox="1"/>
          <p:nvPr/>
        </p:nvSpPr>
        <p:spPr>
          <a:xfrm>
            <a:off x="598817" y="1697286"/>
            <a:ext cx="8492929"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评价行驶轨迹的稳定性，采用轨迹中心偏差均值</a:t>
            </a:r>
            <a:r>
              <a:rPr lang="en-US" altLang="zh-CN" b="0" i="0" dirty="0">
                <a:solidFill>
                  <a:srgbClr val="000000"/>
                </a:solidFill>
                <a:effectLst/>
                <a:latin typeface="微软雅黑" panose="020B0503020204020204" pitchFamily="34" charset="-122"/>
                <a:ea typeface="微软雅黑" panose="020B0503020204020204" pitchFamily="34" charset="-122"/>
              </a:rPr>
              <a:t>(MDC)</a:t>
            </a:r>
            <a:r>
              <a:rPr lang="zh-CN" altLang="en-US" b="0" i="0" dirty="0">
                <a:solidFill>
                  <a:srgbClr val="000000"/>
                </a:solidFill>
                <a:effectLst/>
                <a:latin typeface="微软雅黑" panose="020B0503020204020204" pitchFamily="34" charset="-122"/>
                <a:ea typeface="微软雅黑" panose="020B0503020204020204" pitchFamily="34" charset="-122"/>
              </a:rPr>
              <a:t>，定义为</a:t>
            </a:r>
            <a:endParaRPr lang="zh-CN" altLang="en-US" dirty="0"/>
          </a:p>
        </p:txBody>
      </p:sp>
      <p:sp>
        <p:nvSpPr>
          <p:cNvPr id="12" name="文本框 11">
            <a:extLst>
              <a:ext uri="{FF2B5EF4-FFF2-40B4-BE49-F238E27FC236}">
                <a16:creationId xmlns:a16="http://schemas.microsoft.com/office/drawing/2014/main" id="{DA710C59-69DF-ECCA-F671-1C5040F367CC}"/>
              </a:ext>
            </a:extLst>
          </p:cNvPr>
          <p:cNvSpPr txBox="1"/>
          <p:nvPr/>
        </p:nvSpPr>
        <p:spPr>
          <a:xfrm>
            <a:off x="688822" y="3381804"/>
            <a:ext cx="7515501" cy="369332"/>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dt</a:t>
            </a:r>
            <a:r>
              <a:rPr lang="zh-CN" altLang="en-US" b="0" i="0" dirty="0">
                <a:solidFill>
                  <a:srgbClr val="000000"/>
                </a:solidFill>
                <a:effectLst/>
                <a:latin typeface="微软雅黑" panose="020B0503020204020204" pitchFamily="34" charset="-122"/>
                <a:ea typeface="微软雅黑" panose="020B0503020204020204" pitchFamily="34" charset="-122"/>
              </a:rPr>
              <a:t>为时间步长</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时车辆与轨迹中心的偏差。</a:t>
            </a:r>
            <a:r>
              <a:rPr lang="en-US" altLang="zh-CN" b="0" i="0" dirty="0">
                <a:solidFill>
                  <a:srgbClr val="000000"/>
                </a:solidFill>
                <a:effectLst/>
                <a:latin typeface="微软雅黑" panose="020B0503020204020204" pitchFamily="34" charset="-122"/>
                <a:ea typeface="微软雅黑" panose="020B0503020204020204" pitchFamily="34" charset="-122"/>
              </a:rPr>
              <a:t>MDC</a:t>
            </a:r>
            <a:r>
              <a:rPr lang="zh-CN" altLang="en-US" b="0" i="0" dirty="0">
                <a:solidFill>
                  <a:srgbClr val="000000"/>
                </a:solidFill>
                <a:effectLst/>
                <a:latin typeface="微软雅黑" panose="020B0503020204020204" pitchFamily="34" charset="-122"/>
                <a:ea typeface="微软雅黑" panose="020B0503020204020204" pitchFamily="34" charset="-122"/>
              </a:rPr>
              <a:t>越小，驾驶机动越稳定。</a:t>
            </a:r>
            <a:endParaRPr lang="zh-CN" altLang="en-US" dirty="0"/>
          </a:p>
        </p:txBody>
      </p:sp>
      <p:pic>
        <p:nvPicPr>
          <p:cNvPr id="7" name="图片 6">
            <a:extLst>
              <a:ext uri="{FF2B5EF4-FFF2-40B4-BE49-F238E27FC236}">
                <a16:creationId xmlns:a16="http://schemas.microsoft.com/office/drawing/2014/main" id="{67879DB8-AEA5-D8AD-6512-01E4A39618AF}"/>
              </a:ext>
            </a:extLst>
          </p:cNvPr>
          <p:cNvPicPr>
            <a:picLocks noChangeAspect="1"/>
          </p:cNvPicPr>
          <p:nvPr/>
        </p:nvPicPr>
        <p:blipFill>
          <a:blip r:embed="rId3"/>
          <a:stretch>
            <a:fillRect/>
          </a:stretch>
        </p:blipFill>
        <p:spPr>
          <a:xfrm>
            <a:off x="3936852" y="2402314"/>
            <a:ext cx="1514475" cy="647700"/>
          </a:xfrm>
          <a:prstGeom prst="rect">
            <a:avLst/>
          </a:prstGeom>
        </p:spPr>
      </p:pic>
    </p:spTree>
    <p:extLst>
      <p:ext uri="{BB962C8B-B14F-4D97-AF65-F5344CB8AC3E}">
        <p14:creationId xmlns:p14="http://schemas.microsoft.com/office/powerpoint/2010/main" val="2964224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USS without obstacles</a:t>
            </a:r>
            <a:endParaRPr lang="zh-CN" altLang="en-US" dirty="0"/>
          </a:p>
        </p:txBody>
      </p:sp>
      <p:pic>
        <p:nvPicPr>
          <p:cNvPr id="7" name="图片 6">
            <a:extLst>
              <a:ext uri="{FF2B5EF4-FFF2-40B4-BE49-F238E27FC236}">
                <a16:creationId xmlns:a16="http://schemas.microsoft.com/office/drawing/2014/main" id="{1A11B3D3-F77A-5C1C-2371-ED46BED0A4F2}"/>
              </a:ext>
            </a:extLst>
          </p:cNvPr>
          <p:cNvPicPr>
            <a:picLocks noChangeAspect="1"/>
          </p:cNvPicPr>
          <p:nvPr/>
        </p:nvPicPr>
        <p:blipFill>
          <a:blip r:embed="rId3"/>
          <a:stretch>
            <a:fillRect/>
          </a:stretch>
        </p:blipFill>
        <p:spPr>
          <a:xfrm>
            <a:off x="2879639" y="1360580"/>
            <a:ext cx="3909399" cy="2629128"/>
          </a:xfrm>
          <a:prstGeom prst="rect">
            <a:avLst/>
          </a:prstGeom>
        </p:spPr>
      </p:pic>
      <p:sp>
        <p:nvSpPr>
          <p:cNvPr id="10" name="文本框 9">
            <a:extLst>
              <a:ext uri="{FF2B5EF4-FFF2-40B4-BE49-F238E27FC236}">
                <a16:creationId xmlns:a16="http://schemas.microsoft.com/office/drawing/2014/main" id="{DEB87099-651B-A5EE-276C-AE5BA71FBDB9}"/>
              </a:ext>
            </a:extLst>
          </p:cNvPr>
          <p:cNvSpPr txBox="1"/>
          <p:nvPr/>
        </p:nvSpPr>
        <p:spPr>
          <a:xfrm>
            <a:off x="4346985" y="4047541"/>
            <a:ext cx="1260084" cy="369332"/>
          </a:xfrm>
          <a:prstGeom prst="rect">
            <a:avLst/>
          </a:prstGeom>
          <a:noFill/>
        </p:spPr>
        <p:txBody>
          <a:bodyPr wrap="square">
            <a:spAutoFit/>
          </a:bodyPr>
          <a:lstStyle/>
          <a:p>
            <a:r>
              <a:rPr lang="zh-CN" altLang="en-US" dirty="0"/>
              <a:t>训练损失</a:t>
            </a:r>
          </a:p>
        </p:txBody>
      </p:sp>
    </p:spTree>
    <p:extLst>
      <p:ext uri="{BB962C8B-B14F-4D97-AF65-F5344CB8AC3E}">
        <p14:creationId xmlns:p14="http://schemas.microsoft.com/office/powerpoint/2010/main" val="41076726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USS without obstacles</a:t>
            </a:r>
          </a:p>
        </p:txBody>
      </p:sp>
      <p:pic>
        <p:nvPicPr>
          <p:cNvPr id="4" name="图片 3">
            <a:extLst>
              <a:ext uri="{FF2B5EF4-FFF2-40B4-BE49-F238E27FC236}">
                <a16:creationId xmlns:a16="http://schemas.microsoft.com/office/drawing/2014/main" id="{4662F5AD-2C31-903A-D3E2-5053D8FC6722}"/>
              </a:ext>
            </a:extLst>
          </p:cNvPr>
          <p:cNvPicPr>
            <a:picLocks noChangeAspect="1"/>
          </p:cNvPicPr>
          <p:nvPr/>
        </p:nvPicPr>
        <p:blipFill>
          <a:blip r:embed="rId3"/>
          <a:stretch>
            <a:fillRect/>
          </a:stretch>
        </p:blipFill>
        <p:spPr>
          <a:xfrm>
            <a:off x="702805" y="1311666"/>
            <a:ext cx="3400147" cy="3310436"/>
          </a:xfrm>
          <a:prstGeom prst="rect">
            <a:avLst/>
          </a:prstGeom>
        </p:spPr>
      </p:pic>
      <p:sp>
        <p:nvSpPr>
          <p:cNvPr id="9" name="文本框 8">
            <a:extLst>
              <a:ext uri="{FF2B5EF4-FFF2-40B4-BE49-F238E27FC236}">
                <a16:creationId xmlns:a16="http://schemas.microsoft.com/office/drawing/2014/main" id="{4B3CEE61-E75A-EB9C-285A-0C2CE4AF2F9D}"/>
              </a:ext>
            </a:extLst>
          </p:cNvPr>
          <p:cNvSpPr txBox="1"/>
          <p:nvPr/>
        </p:nvSpPr>
        <p:spPr>
          <a:xfrm>
            <a:off x="0" y="4761894"/>
            <a:ext cx="6570438"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仿真器</a:t>
            </a:r>
            <a:r>
              <a:rPr lang="en-US" altLang="zh-CN" b="0" i="0" dirty="0">
                <a:solidFill>
                  <a:srgbClr val="000000"/>
                </a:solidFill>
                <a:effectLst/>
                <a:latin typeface="微软雅黑" panose="020B0503020204020204" pitchFamily="34" charset="-122"/>
                <a:ea typeface="微软雅黑" panose="020B0503020204020204" pitchFamily="34" charset="-122"/>
              </a:rPr>
              <a:t>USS</a:t>
            </a:r>
            <a:r>
              <a:rPr lang="zh-CN" altLang="en-US" b="0" i="0" dirty="0">
                <a:solidFill>
                  <a:srgbClr val="000000"/>
                </a:solidFill>
                <a:effectLst/>
                <a:latin typeface="微软雅黑" panose="020B0503020204020204" pitchFamily="34" charset="-122"/>
                <a:ea typeface="微软雅黑" panose="020B0503020204020204" pitchFamily="34" charset="-122"/>
              </a:rPr>
              <a:t>中</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方法的转向控制。</a:t>
            </a:r>
            <a:endParaRPr lang="zh-CN" altLang="en-US" dirty="0"/>
          </a:p>
        </p:txBody>
      </p:sp>
      <p:pic>
        <p:nvPicPr>
          <p:cNvPr id="14" name="图片 13">
            <a:extLst>
              <a:ext uri="{FF2B5EF4-FFF2-40B4-BE49-F238E27FC236}">
                <a16:creationId xmlns:a16="http://schemas.microsoft.com/office/drawing/2014/main" id="{1743163E-43EC-E8B1-3202-1ED76748D5C5}"/>
              </a:ext>
            </a:extLst>
          </p:cNvPr>
          <p:cNvPicPr>
            <a:picLocks noChangeAspect="1"/>
          </p:cNvPicPr>
          <p:nvPr/>
        </p:nvPicPr>
        <p:blipFill>
          <a:blip r:embed="rId4"/>
          <a:stretch>
            <a:fillRect/>
          </a:stretch>
        </p:blipFill>
        <p:spPr>
          <a:xfrm>
            <a:off x="5041050" y="1311666"/>
            <a:ext cx="3322608" cy="800169"/>
          </a:xfrm>
          <a:prstGeom prst="rect">
            <a:avLst/>
          </a:prstGeom>
        </p:spPr>
      </p:pic>
      <p:sp>
        <p:nvSpPr>
          <p:cNvPr id="16" name="文本框 15">
            <a:extLst>
              <a:ext uri="{FF2B5EF4-FFF2-40B4-BE49-F238E27FC236}">
                <a16:creationId xmlns:a16="http://schemas.microsoft.com/office/drawing/2014/main" id="{CED6B281-D871-7727-4801-B24455A354D0}"/>
              </a:ext>
            </a:extLst>
          </p:cNvPr>
          <p:cNvSpPr txBox="1"/>
          <p:nvPr/>
        </p:nvSpPr>
        <p:spPr>
          <a:xfrm>
            <a:off x="5608811" y="2111835"/>
            <a:ext cx="2187085"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驱动控制的稳定性</a:t>
            </a:r>
            <a:endParaRPr lang="zh-CN" altLang="en-US" dirty="0"/>
          </a:p>
        </p:txBody>
      </p:sp>
    </p:spTree>
    <p:extLst>
      <p:ext uri="{BB962C8B-B14F-4D97-AF65-F5344CB8AC3E}">
        <p14:creationId xmlns:p14="http://schemas.microsoft.com/office/powerpoint/2010/main" val="212565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USS without obstacles</a:t>
            </a:r>
          </a:p>
        </p:txBody>
      </p:sp>
      <p:sp>
        <p:nvSpPr>
          <p:cNvPr id="11" name="文本框 10">
            <a:extLst>
              <a:ext uri="{FF2B5EF4-FFF2-40B4-BE49-F238E27FC236}">
                <a16:creationId xmlns:a16="http://schemas.microsoft.com/office/drawing/2014/main" id="{275AF8C1-38AB-9817-6F25-159DBBC60D35}"/>
              </a:ext>
            </a:extLst>
          </p:cNvPr>
          <p:cNvSpPr txBox="1"/>
          <p:nvPr/>
        </p:nvSpPr>
        <p:spPr>
          <a:xfrm>
            <a:off x="556295" y="4306361"/>
            <a:ext cx="4082397"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仿真器</a:t>
            </a:r>
            <a:r>
              <a:rPr lang="en-US" altLang="zh-CN" b="0" i="0" dirty="0">
                <a:solidFill>
                  <a:srgbClr val="000000"/>
                </a:solidFill>
                <a:effectLst/>
                <a:latin typeface="微软雅黑" panose="020B0503020204020204" pitchFamily="34" charset="-122"/>
                <a:ea typeface="微软雅黑" panose="020B0503020204020204" pitchFamily="34" charset="-122"/>
              </a:rPr>
              <a:t>USS</a:t>
            </a:r>
            <a:r>
              <a:rPr lang="zh-CN" altLang="en-US" b="0" i="0" dirty="0">
                <a:solidFill>
                  <a:srgbClr val="000000"/>
                </a:solidFill>
                <a:effectLst/>
                <a:latin typeface="微软雅黑" panose="020B0503020204020204" pitchFamily="34" charset="-122"/>
                <a:ea typeface="微软雅黑" panose="020B0503020204020204" pitchFamily="34" charset="-122"/>
              </a:rPr>
              <a:t>中</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法的中心距离</a:t>
            </a:r>
            <a:endParaRPr lang="zh-CN" altLang="en-US" dirty="0"/>
          </a:p>
        </p:txBody>
      </p:sp>
      <p:pic>
        <p:nvPicPr>
          <p:cNvPr id="2" name="图片 1">
            <a:extLst>
              <a:ext uri="{FF2B5EF4-FFF2-40B4-BE49-F238E27FC236}">
                <a16:creationId xmlns:a16="http://schemas.microsoft.com/office/drawing/2014/main" id="{8180ABF7-DE91-966D-9FBC-9F4DBA19E8A5}"/>
              </a:ext>
            </a:extLst>
          </p:cNvPr>
          <p:cNvPicPr>
            <a:picLocks noChangeAspect="1"/>
          </p:cNvPicPr>
          <p:nvPr/>
        </p:nvPicPr>
        <p:blipFill>
          <a:blip r:embed="rId3"/>
          <a:stretch>
            <a:fillRect/>
          </a:stretch>
        </p:blipFill>
        <p:spPr>
          <a:xfrm>
            <a:off x="556295" y="1375346"/>
            <a:ext cx="3878916" cy="2850127"/>
          </a:xfrm>
          <a:prstGeom prst="rect">
            <a:avLst/>
          </a:prstGeom>
        </p:spPr>
      </p:pic>
      <p:sp>
        <p:nvSpPr>
          <p:cNvPr id="6" name="文本框 5">
            <a:extLst>
              <a:ext uri="{FF2B5EF4-FFF2-40B4-BE49-F238E27FC236}">
                <a16:creationId xmlns:a16="http://schemas.microsoft.com/office/drawing/2014/main" id="{F10F1A26-7CC0-206C-99F4-2911A557417D}"/>
              </a:ext>
            </a:extLst>
          </p:cNvPr>
          <p:cNvSpPr txBox="1"/>
          <p:nvPr/>
        </p:nvSpPr>
        <p:spPr>
          <a:xfrm>
            <a:off x="5652072" y="2115057"/>
            <a:ext cx="2112763"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行驶轨迹的稳定性</a:t>
            </a:r>
            <a:endParaRPr lang="zh-CN" altLang="en-US" dirty="0"/>
          </a:p>
        </p:txBody>
      </p:sp>
      <p:pic>
        <p:nvPicPr>
          <p:cNvPr id="7" name="图片 6">
            <a:extLst>
              <a:ext uri="{FF2B5EF4-FFF2-40B4-BE49-F238E27FC236}">
                <a16:creationId xmlns:a16="http://schemas.microsoft.com/office/drawing/2014/main" id="{64CC17E1-6895-D372-F961-30FDC49CA05A}"/>
              </a:ext>
            </a:extLst>
          </p:cNvPr>
          <p:cNvPicPr>
            <a:picLocks noChangeAspect="1"/>
          </p:cNvPicPr>
          <p:nvPr/>
        </p:nvPicPr>
        <p:blipFill>
          <a:blip r:embed="rId4"/>
          <a:stretch>
            <a:fillRect/>
          </a:stretch>
        </p:blipFill>
        <p:spPr>
          <a:xfrm>
            <a:off x="5129291" y="1314888"/>
            <a:ext cx="3322608" cy="800169"/>
          </a:xfrm>
          <a:prstGeom prst="rect">
            <a:avLst/>
          </a:prstGeom>
        </p:spPr>
      </p:pic>
    </p:spTree>
    <p:extLst>
      <p:ext uri="{BB962C8B-B14F-4D97-AF65-F5344CB8AC3E}">
        <p14:creationId xmlns:p14="http://schemas.microsoft.com/office/powerpoint/2010/main" val="791476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USS without obstacles</a:t>
            </a:r>
          </a:p>
        </p:txBody>
      </p:sp>
      <p:pic>
        <p:nvPicPr>
          <p:cNvPr id="4" name="图片 3">
            <a:extLst>
              <a:ext uri="{FF2B5EF4-FFF2-40B4-BE49-F238E27FC236}">
                <a16:creationId xmlns:a16="http://schemas.microsoft.com/office/drawing/2014/main" id="{0A75ED5B-96C0-82B8-FABE-2696D6867E12}"/>
              </a:ext>
            </a:extLst>
          </p:cNvPr>
          <p:cNvPicPr>
            <a:picLocks noChangeAspect="1"/>
          </p:cNvPicPr>
          <p:nvPr/>
        </p:nvPicPr>
        <p:blipFill>
          <a:blip r:embed="rId3"/>
          <a:stretch>
            <a:fillRect/>
          </a:stretch>
        </p:blipFill>
        <p:spPr>
          <a:xfrm>
            <a:off x="1151772" y="1266663"/>
            <a:ext cx="2717167" cy="3770542"/>
          </a:xfrm>
          <a:prstGeom prst="rect">
            <a:avLst/>
          </a:prstGeom>
        </p:spPr>
      </p:pic>
      <p:sp>
        <p:nvSpPr>
          <p:cNvPr id="8" name="文本框 7">
            <a:extLst>
              <a:ext uri="{FF2B5EF4-FFF2-40B4-BE49-F238E27FC236}">
                <a16:creationId xmlns:a16="http://schemas.microsoft.com/office/drawing/2014/main" id="{C1BCAE91-CD94-1681-37AC-300AEB1D0D6E}"/>
              </a:ext>
            </a:extLst>
          </p:cNvPr>
          <p:cNvSpPr txBox="1"/>
          <p:nvPr/>
        </p:nvSpPr>
        <p:spPr>
          <a:xfrm>
            <a:off x="4031964" y="2661756"/>
            <a:ext cx="4572000" cy="646331"/>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仿真器</a:t>
            </a:r>
            <a:r>
              <a:rPr lang="en-US" altLang="zh-CN" b="0" i="0" dirty="0">
                <a:solidFill>
                  <a:srgbClr val="000000"/>
                </a:solidFill>
                <a:effectLst/>
                <a:latin typeface="微软雅黑" panose="020B0503020204020204" pitchFamily="34" charset="-122"/>
                <a:ea typeface="微软雅黑" panose="020B0503020204020204" pitchFamily="34" charset="-122"/>
              </a:rPr>
              <a:t>USS</a:t>
            </a:r>
            <a:r>
              <a:rPr lang="zh-CN" altLang="en-US" b="0" i="0" dirty="0">
                <a:solidFill>
                  <a:srgbClr val="000000"/>
                </a:solidFill>
                <a:effectLst/>
                <a:latin typeface="微软雅黑" panose="020B0503020204020204" pitchFamily="34" charset="-122"/>
                <a:ea typeface="微软雅黑" panose="020B0503020204020204" pitchFamily="34" charset="-122"/>
              </a:rPr>
              <a:t>中</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DQN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DDPG</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IL</a:t>
            </a:r>
            <a:r>
              <a:rPr lang="zh-CN" altLang="en-US" b="0" i="0" dirty="0">
                <a:solidFill>
                  <a:srgbClr val="000000"/>
                </a:solidFill>
                <a:effectLst/>
                <a:latin typeface="微软雅黑" panose="020B0503020204020204" pitchFamily="34" charset="-122"/>
                <a:ea typeface="微软雅黑" panose="020B0503020204020204" pitchFamily="34" charset="-122"/>
              </a:rPr>
              <a:t>方法的</a:t>
            </a:r>
            <a:r>
              <a:rPr lang="en-US" altLang="zh-CN" dirty="0">
                <a:solidFill>
                  <a:srgbClr val="000000"/>
                </a:solidFill>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MDC</a:t>
            </a:r>
            <a:endParaRPr lang="zh-CN" altLang="en-US" dirty="0"/>
          </a:p>
        </p:txBody>
      </p:sp>
    </p:spTree>
    <p:extLst>
      <p:ext uri="{BB962C8B-B14F-4D97-AF65-F5344CB8AC3E}">
        <p14:creationId xmlns:p14="http://schemas.microsoft.com/office/powerpoint/2010/main" val="4065708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Torcs without obstacles</a:t>
            </a:r>
          </a:p>
        </p:txBody>
      </p:sp>
      <p:pic>
        <p:nvPicPr>
          <p:cNvPr id="5" name="图片 4">
            <a:extLst>
              <a:ext uri="{FF2B5EF4-FFF2-40B4-BE49-F238E27FC236}">
                <a16:creationId xmlns:a16="http://schemas.microsoft.com/office/drawing/2014/main" id="{AD00844E-291F-489F-F8AC-9CFCB5C1163E}"/>
              </a:ext>
            </a:extLst>
          </p:cNvPr>
          <p:cNvPicPr>
            <a:picLocks noChangeAspect="1"/>
          </p:cNvPicPr>
          <p:nvPr/>
        </p:nvPicPr>
        <p:blipFill>
          <a:blip r:embed="rId3"/>
          <a:stretch>
            <a:fillRect/>
          </a:stretch>
        </p:blipFill>
        <p:spPr>
          <a:xfrm>
            <a:off x="386721" y="1935425"/>
            <a:ext cx="3886537" cy="1272650"/>
          </a:xfrm>
          <a:prstGeom prst="rect">
            <a:avLst/>
          </a:prstGeom>
        </p:spPr>
      </p:pic>
      <p:sp>
        <p:nvSpPr>
          <p:cNvPr id="7" name="文本框 6">
            <a:extLst>
              <a:ext uri="{FF2B5EF4-FFF2-40B4-BE49-F238E27FC236}">
                <a16:creationId xmlns:a16="http://schemas.microsoft.com/office/drawing/2014/main" id="{B1EC270E-7965-DA09-4760-91546D5BBDB3}"/>
              </a:ext>
            </a:extLst>
          </p:cNvPr>
          <p:cNvSpPr txBox="1"/>
          <p:nvPr/>
        </p:nvSpPr>
        <p:spPr>
          <a:xfrm>
            <a:off x="4391988" y="1694587"/>
            <a:ext cx="4572000" cy="1754326"/>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为了验证所提出的方法可以应用于各种场景，</a:t>
            </a:r>
            <a:r>
              <a:rPr lang="zh-CN" altLang="en-US" dirty="0">
                <a:solidFill>
                  <a:srgbClr val="000000"/>
                </a:solidFill>
                <a:latin typeface="微软雅黑" panose="020B0503020204020204" pitchFamily="34" charset="-122"/>
                <a:ea typeface="微软雅黑" panose="020B0503020204020204" pitchFamily="34" charset="-122"/>
              </a:rPr>
              <a:t>本文</a:t>
            </a:r>
            <a:r>
              <a:rPr lang="zh-CN" altLang="en-US" b="0" i="0" dirty="0">
                <a:solidFill>
                  <a:srgbClr val="000000"/>
                </a:solidFill>
                <a:effectLst/>
                <a:latin typeface="微软雅黑" panose="020B0503020204020204" pitchFamily="34" charset="-122"/>
                <a:ea typeface="微软雅黑" panose="020B0503020204020204" pitchFamily="34" charset="-122"/>
              </a:rPr>
              <a:t>还使用模拟器</a:t>
            </a:r>
            <a:r>
              <a:rPr lang="en-US" altLang="zh-CN" b="0" i="0" dirty="0">
                <a:solidFill>
                  <a:srgbClr val="000000"/>
                </a:solidFill>
                <a:effectLst/>
                <a:latin typeface="微软雅黑" panose="020B0503020204020204" pitchFamily="34" charset="-122"/>
                <a:ea typeface="微软雅黑" panose="020B0503020204020204" pitchFamily="34" charset="-122"/>
              </a:rPr>
              <a:t>Torcs</a:t>
            </a:r>
            <a:r>
              <a:rPr lang="zh-CN" altLang="en-US" b="0" i="0" dirty="0">
                <a:solidFill>
                  <a:srgbClr val="000000"/>
                </a:solidFill>
                <a:effectLst/>
                <a:latin typeface="微软雅黑" panose="020B0503020204020204" pitchFamily="34" charset="-122"/>
                <a:ea typeface="微软雅黑" panose="020B0503020204020204" pitchFamily="34" charset="-122"/>
              </a:rPr>
              <a:t>来更好地说明所提出算法的性能。本研究共评估了三种不同的轨迹。从左到右，轨道曲线逐渐增大。所有的三个轨道都有阴影和不同的环境光。此外，车辆的最高速度被限制在</a:t>
            </a:r>
            <a:r>
              <a:rPr lang="en-US" altLang="zh-CN" b="0" i="0" dirty="0">
                <a:solidFill>
                  <a:srgbClr val="000000"/>
                </a:solidFill>
                <a:effectLst/>
                <a:latin typeface="微软雅黑" panose="020B0503020204020204" pitchFamily="34" charset="-122"/>
                <a:ea typeface="微软雅黑" panose="020B0503020204020204" pitchFamily="34" charset="-122"/>
              </a:rPr>
              <a:t>60</a:t>
            </a:r>
            <a:r>
              <a:rPr lang="zh-CN" altLang="en-US" b="0" i="0" dirty="0">
                <a:solidFill>
                  <a:srgbClr val="000000"/>
                </a:solidFill>
                <a:effectLst/>
                <a:latin typeface="微软雅黑" panose="020B0503020204020204" pitchFamily="34" charset="-122"/>
                <a:ea typeface="微软雅黑" panose="020B0503020204020204" pitchFamily="34" charset="-122"/>
              </a:rPr>
              <a:t>公里</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小时</a:t>
            </a:r>
            <a:endParaRPr lang="zh-CN" altLang="en-US" dirty="0"/>
          </a:p>
        </p:txBody>
      </p:sp>
    </p:spTree>
    <p:extLst>
      <p:ext uri="{BB962C8B-B14F-4D97-AF65-F5344CB8AC3E}">
        <p14:creationId xmlns:p14="http://schemas.microsoft.com/office/powerpoint/2010/main" val="495336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Torcs without obstacles</a:t>
            </a:r>
          </a:p>
        </p:txBody>
      </p:sp>
      <p:pic>
        <p:nvPicPr>
          <p:cNvPr id="4" name="图片 3">
            <a:extLst>
              <a:ext uri="{FF2B5EF4-FFF2-40B4-BE49-F238E27FC236}">
                <a16:creationId xmlns:a16="http://schemas.microsoft.com/office/drawing/2014/main" id="{04BEDE64-846A-116B-A3C8-9BE12F86BCD5}"/>
              </a:ext>
            </a:extLst>
          </p:cNvPr>
          <p:cNvPicPr>
            <a:picLocks noChangeAspect="1"/>
          </p:cNvPicPr>
          <p:nvPr/>
        </p:nvPicPr>
        <p:blipFill>
          <a:blip r:embed="rId3"/>
          <a:stretch>
            <a:fillRect/>
          </a:stretch>
        </p:blipFill>
        <p:spPr>
          <a:xfrm>
            <a:off x="701742" y="1266663"/>
            <a:ext cx="3067365" cy="3382588"/>
          </a:xfrm>
          <a:prstGeom prst="rect">
            <a:avLst/>
          </a:prstGeom>
        </p:spPr>
      </p:pic>
      <p:pic>
        <p:nvPicPr>
          <p:cNvPr id="8" name="图片 7">
            <a:extLst>
              <a:ext uri="{FF2B5EF4-FFF2-40B4-BE49-F238E27FC236}">
                <a16:creationId xmlns:a16="http://schemas.microsoft.com/office/drawing/2014/main" id="{29637F28-F177-08DF-D4F5-4AE9E5CCB443}"/>
              </a:ext>
            </a:extLst>
          </p:cNvPr>
          <p:cNvPicPr>
            <a:picLocks noChangeAspect="1"/>
          </p:cNvPicPr>
          <p:nvPr/>
        </p:nvPicPr>
        <p:blipFill>
          <a:blip r:embed="rId4"/>
          <a:stretch>
            <a:fillRect/>
          </a:stretch>
        </p:blipFill>
        <p:spPr>
          <a:xfrm>
            <a:off x="5374895" y="1581684"/>
            <a:ext cx="3551228" cy="2453853"/>
          </a:xfrm>
          <a:prstGeom prst="rect">
            <a:avLst/>
          </a:prstGeom>
        </p:spPr>
      </p:pic>
      <p:sp>
        <p:nvSpPr>
          <p:cNvPr id="10" name="文本框 9">
            <a:extLst>
              <a:ext uri="{FF2B5EF4-FFF2-40B4-BE49-F238E27FC236}">
                <a16:creationId xmlns:a16="http://schemas.microsoft.com/office/drawing/2014/main" id="{78568877-B221-B801-571B-91E049BE0F31}"/>
              </a:ext>
            </a:extLst>
          </p:cNvPr>
          <p:cNvSpPr txBox="1"/>
          <p:nvPr/>
        </p:nvSpPr>
        <p:spPr>
          <a:xfrm>
            <a:off x="41960" y="4664766"/>
            <a:ext cx="5227507"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深度</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在模拟器</a:t>
            </a:r>
            <a:r>
              <a:rPr lang="en-US" altLang="zh-CN" b="0" i="0" dirty="0">
                <a:solidFill>
                  <a:srgbClr val="000000"/>
                </a:solidFill>
                <a:effectLst/>
                <a:latin typeface="微软雅黑" panose="020B0503020204020204" pitchFamily="34" charset="-122"/>
                <a:ea typeface="微软雅黑" panose="020B0503020204020204" pitchFamily="34" charset="-122"/>
              </a:rPr>
              <a:t>Torcs</a:t>
            </a:r>
            <a:r>
              <a:rPr lang="zh-CN" altLang="en-US" b="0" i="0" dirty="0">
                <a:solidFill>
                  <a:srgbClr val="000000"/>
                </a:solidFill>
                <a:effectLst/>
                <a:latin typeface="微软雅黑" panose="020B0503020204020204" pitchFamily="34" charset="-122"/>
                <a:ea typeface="微软雅黑" panose="020B0503020204020204" pitchFamily="34" charset="-122"/>
              </a:rPr>
              <a:t>的三个轨道上的转向控制</a:t>
            </a:r>
            <a:endParaRPr lang="zh-CN" altLang="en-US" dirty="0"/>
          </a:p>
        </p:txBody>
      </p:sp>
      <p:sp>
        <p:nvSpPr>
          <p:cNvPr id="12" name="文本框 11">
            <a:extLst>
              <a:ext uri="{FF2B5EF4-FFF2-40B4-BE49-F238E27FC236}">
                <a16:creationId xmlns:a16="http://schemas.microsoft.com/office/drawing/2014/main" id="{FD067FC2-E74A-F2E7-C6D3-E21DAB31278C}"/>
              </a:ext>
            </a:extLst>
          </p:cNvPr>
          <p:cNvSpPr txBox="1"/>
          <p:nvPr/>
        </p:nvSpPr>
        <p:spPr>
          <a:xfrm>
            <a:off x="4076967" y="4035537"/>
            <a:ext cx="522750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仿真器的三个轨迹中深度</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到轨迹中心的距离</a:t>
            </a:r>
            <a:endParaRPr lang="zh-CN" altLang="en-US" dirty="0"/>
          </a:p>
        </p:txBody>
      </p:sp>
    </p:spTree>
    <p:extLst>
      <p:ext uri="{BB962C8B-B14F-4D97-AF65-F5344CB8AC3E}">
        <p14:creationId xmlns:p14="http://schemas.microsoft.com/office/powerpoint/2010/main" val="3389168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Torcs without obstacles</a:t>
            </a:r>
          </a:p>
        </p:txBody>
      </p:sp>
      <p:pic>
        <p:nvPicPr>
          <p:cNvPr id="14" name="图片 13">
            <a:extLst>
              <a:ext uri="{FF2B5EF4-FFF2-40B4-BE49-F238E27FC236}">
                <a16:creationId xmlns:a16="http://schemas.microsoft.com/office/drawing/2014/main" id="{895A2923-C9EB-19A4-575D-7715817CEAE7}"/>
              </a:ext>
            </a:extLst>
          </p:cNvPr>
          <p:cNvPicPr>
            <a:picLocks noChangeAspect="1"/>
          </p:cNvPicPr>
          <p:nvPr/>
        </p:nvPicPr>
        <p:blipFill>
          <a:blip r:embed="rId3"/>
          <a:stretch>
            <a:fillRect/>
          </a:stretch>
        </p:blipFill>
        <p:spPr>
          <a:xfrm>
            <a:off x="365374" y="2284359"/>
            <a:ext cx="3957953" cy="1130843"/>
          </a:xfrm>
          <a:prstGeom prst="rect">
            <a:avLst/>
          </a:prstGeom>
        </p:spPr>
      </p:pic>
      <p:sp>
        <p:nvSpPr>
          <p:cNvPr id="5" name="文本框 4">
            <a:extLst>
              <a:ext uri="{FF2B5EF4-FFF2-40B4-BE49-F238E27FC236}">
                <a16:creationId xmlns:a16="http://schemas.microsoft.com/office/drawing/2014/main" id="{7B2C849F-6BEE-5452-6D75-1F6FB67B384D}"/>
              </a:ext>
            </a:extLst>
          </p:cNvPr>
          <p:cNvSpPr txBox="1"/>
          <p:nvPr/>
        </p:nvSpPr>
        <p:spPr>
          <a:xfrm>
            <a:off x="521730" y="3433329"/>
            <a:ext cx="3645243"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仿真器中深度</a:t>
            </a:r>
            <a:r>
              <a:rPr lang="en-US" altLang="zh-CN" b="0" i="0" dirty="0" err="1">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MDC</a:t>
            </a:r>
            <a:endParaRPr lang="zh-CN" altLang="en-US" dirty="0"/>
          </a:p>
        </p:txBody>
      </p:sp>
      <p:sp>
        <p:nvSpPr>
          <p:cNvPr id="7" name="文本框 6">
            <a:extLst>
              <a:ext uri="{FF2B5EF4-FFF2-40B4-BE49-F238E27FC236}">
                <a16:creationId xmlns:a16="http://schemas.microsoft.com/office/drawing/2014/main" id="{520D36CA-3779-F0F5-648C-ECD07F9D833B}"/>
              </a:ext>
            </a:extLst>
          </p:cNvPr>
          <p:cNvSpPr txBox="1"/>
          <p:nvPr/>
        </p:nvSpPr>
        <p:spPr>
          <a:xfrm>
            <a:off x="4323327" y="2140667"/>
            <a:ext cx="4572000" cy="1477328"/>
          </a:xfrm>
          <a:prstGeom prst="rect">
            <a:avLst/>
          </a:prstGeom>
          <a:noFill/>
        </p:spPr>
        <p:txBody>
          <a:bodyPr wrap="square">
            <a:spAutoFit/>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方法在三道道上的</a:t>
            </a:r>
            <a:r>
              <a:rPr lang="en-US" altLang="zh-CN" b="0" i="0" dirty="0" err="1">
                <a:solidFill>
                  <a:srgbClr val="000000"/>
                </a:solidFill>
                <a:effectLst/>
                <a:latin typeface="微软雅黑" panose="020B0503020204020204" pitchFamily="34" charset="-122"/>
                <a:ea typeface="微软雅黑" panose="020B0503020204020204" pitchFamily="34" charset="-122"/>
              </a:rPr>
              <a:t>mce</a:t>
            </a:r>
            <a:r>
              <a:rPr lang="zh-CN" altLang="en-US" b="0" i="0" dirty="0">
                <a:solidFill>
                  <a:srgbClr val="000000"/>
                </a:solidFill>
                <a:effectLst/>
                <a:latin typeface="微软雅黑" panose="020B0503020204020204" pitchFamily="34" charset="-122"/>
                <a:ea typeface="微软雅黑" panose="020B0503020204020204" pitchFamily="34" charset="-122"/>
              </a:rPr>
              <a:t>分别为</a:t>
            </a:r>
            <a:r>
              <a:rPr lang="en-US" altLang="zh-CN" b="0" i="0" dirty="0">
                <a:solidFill>
                  <a:srgbClr val="000000"/>
                </a:solidFill>
                <a:effectLst/>
                <a:latin typeface="微软雅黑" panose="020B0503020204020204" pitchFamily="34" charset="-122"/>
                <a:ea typeface="微软雅黑" panose="020B0503020204020204" pitchFamily="34" charset="-122"/>
              </a:rPr>
              <a:t>0.0412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0.0465</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0.0507</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MDCs</a:t>
            </a:r>
            <a:r>
              <a:rPr lang="zh-CN" altLang="en-US" b="0" i="0" dirty="0">
                <a:solidFill>
                  <a:srgbClr val="000000"/>
                </a:solidFill>
                <a:effectLst/>
                <a:latin typeface="微软雅黑" panose="020B0503020204020204" pitchFamily="34" charset="-122"/>
                <a:ea typeface="微软雅黑" panose="020B0503020204020204" pitchFamily="34" charset="-122"/>
              </a:rPr>
              <a:t>分别为</a:t>
            </a:r>
            <a:r>
              <a:rPr lang="en-US" altLang="zh-CN" b="0" i="0" dirty="0">
                <a:solidFill>
                  <a:srgbClr val="000000"/>
                </a:solidFill>
                <a:effectLst/>
                <a:latin typeface="微软雅黑" panose="020B0503020204020204" pitchFamily="34" charset="-122"/>
                <a:ea typeface="微软雅黑" panose="020B0503020204020204" pitchFamily="34" charset="-122"/>
              </a:rPr>
              <a:t>0.3125</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0.3652</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0.4023</a:t>
            </a:r>
            <a:r>
              <a:rPr lang="zh-CN" altLang="en-US" b="0" i="0" dirty="0">
                <a:solidFill>
                  <a:srgbClr val="000000"/>
                </a:solidFill>
                <a:effectLst/>
                <a:latin typeface="微软雅黑" panose="020B0503020204020204" pitchFamily="34" charset="-122"/>
                <a:ea typeface="微软雅黑" panose="020B0503020204020204" pitchFamily="34" charset="-122"/>
              </a:rPr>
              <a:t>。我们可以得出，随着道曲线的增大，</a:t>
            </a:r>
            <a:r>
              <a:rPr lang="en-US" altLang="zh-CN" b="0" i="0" dirty="0">
                <a:solidFill>
                  <a:srgbClr val="000000"/>
                </a:solidFill>
                <a:effectLst/>
                <a:latin typeface="微软雅黑" panose="020B0503020204020204" pitchFamily="34" charset="-122"/>
                <a:ea typeface="微软雅黑" panose="020B0503020204020204" pitchFamily="34" charset="-122"/>
              </a:rPr>
              <a:t>deep-MCTS</a:t>
            </a:r>
            <a:r>
              <a:rPr lang="zh-CN" altLang="en-US" b="0" i="0" dirty="0">
                <a:solidFill>
                  <a:srgbClr val="000000"/>
                </a:solidFill>
                <a:effectLst/>
                <a:latin typeface="微软雅黑" panose="020B0503020204020204" pitchFamily="34" charset="-122"/>
                <a:ea typeface="微软雅黑" panose="020B0503020204020204" pitchFamily="34" charset="-122"/>
              </a:rPr>
              <a:t>方法的性能略有下降。</a:t>
            </a:r>
            <a:endParaRPr lang="zh-CN" altLang="en-US" dirty="0"/>
          </a:p>
        </p:txBody>
      </p:sp>
    </p:spTree>
    <p:extLst>
      <p:ext uri="{BB962C8B-B14F-4D97-AF65-F5344CB8AC3E}">
        <p14:creationId xmlns:p14="http://schemas.microsoft.com/office/powerpoint/2010/main" val="1022272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52E7C16F-CE7B-F46A-141E-585936A34449}"/>
              </a:ext>
            </a:extLst>
          </p:cNvPr>
          <p:cNvSpPr txBox="1"/>
          <p:nvPr/>
        </p:nvSpPr>
        <p:spPr>
          <a:xfrm>
            <a:off x="579371" y="726627"/>
            <a:ext cx="4572000" cy="646331"/>
          </a:xfrm>
          <a:prstGeom prst="rect">
            <a:avLst/>
          </a:prstGeom>
          <a:noFill/>
        </p:spPr>
        <p:txBody>
          <a:bodyPr wrap="square">
            <a:spAutoFit/>
          </a:bodyPr>
          <a:lstStyle/>
          <a:p>
            <a:r>
              <a:rPr lang="en-US" altLang="zh-CN" dirty="0"/>
              <a:t>Experimental Results on the simulator USS with obstacles</a:t>
            </a:r>
          </a:p>
        </p:txBody>
      </p:sp>
      <p:pic>
        <p:nvPicPr>
          <p:cNvPr id="4" name="图片 3">
            <a:extLst>
              <a:ext uri="{FF2B5EF4-FFF2-40B4-BE49-F238E27FC236}">
                <a16:creationId xmlns:a16="http://schemas.microsoft.com/office/drawing/2014/main" id="{686DE644-E818-5BE9-A3F3-B069A3DA1FBC}"/>
              </a:ext>
            </a:extLst>
          </p:cNvPr>
          <p:cNvPicPr>
            <a:picLocks noChangeAspect="1"/>
          </p:cNvPicPr>
          <p:nvPr/>
        </p:nvPicPr>
        <p:blipFill>
          <a:blip r:embed="rId3"/>
          <a:stretch>
            <a:fillRect/>
          </a:stretch>
        </p:blipFill>
        <p:spPr>
          <a:xfrm>
            <a:off x="881754" y="1816249"/>
            <a:ext cx="2865368" cy="2126164"/>
          </a:xfrm>
          <a:prstGeom prst="rect">
            <a:avLst/>
          </a:prstGeom>
        </p:spPr>
      </p:pic>
      <p:pic>
        <p:nvPicPr>
          <p:cNvPr id="8" name="图片 7">
            <a:extLst>
              <a:ext uri="{FF2B5EF4-FFF2-40B4-BE49-F238E27FC236}">
                <a16:creationId xmlns:a16="http://schemas.microsoft.com/office/drawing/2014/main" id="{69DF59A7-7521-0B1E-CC39-924786A0E735}"/>
              </a:ext>
            </a:extLst>
          </p:cNvPr>
          <p:cNvPicPr>
            <a:picLocks noChangeAspect="1"/>
          </p:cNvPicPr>
          <p:nvPr/>
        </p:nvPicPr>
        <p:blipFill>
          <a:blip r:embed="rId4"/>
          <a:stretch>
            <a:fillRect/>
          </a:stretch>
        </p:blipFill>
        <p:spPr>
          <a:xfrm>
            <a:off x="5151371" y="186591"/>
            <a:ext cx="3711262" cy="4778154"/>
          </a:xfrm>
          <a:prstGeom prst="rect">
            <a:avLst/>
          </a:prstGeom>
        </p:spPr>
      </p:pic>
    </p:spTree>
    <p:extLst>
      <p:ext uri="{BB962C8B-B14F-4D97-AF65-F5344CB8AC3E}">
        <p14:creationId xmlns:p14="http://schemas.microsoft.com/office/powerpoint/2010/main" val="390296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12736" y="1833086"/>
            <a:ext cx="8235549"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近年来，自动驾驶技术引起了人们的广泛关注。随着人工智能的蓬勃发展，深度学习技术已被应用于自动驾驶领域，以帮助车辆更好地感知环境。除了感知环境之外，预测驾驶是人类驾驶员另一项突出的平稳控制和安全驾驶技能。本文为基于视觉的自动驾驶开发了一种深度蒙特卡罗树搜索控制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566733" y="1694587"/>
            <a:ext cx="8235549" cy="1754326"/>
          </a:xfrm>
          <a:prstGeom prst="rect">
            <a:avLst/>
          </a:prstGeom>
          <a:noFill/>
        </p:spPr>
        <p:txBody>
          <a:bodyPr wrap="square" rtlCol="0">
            <a:spAutoFit/>
          </a:bodyPr>
          <a:lstStyle/>
          <a:p>
            <a:r>
              <a:rPr lang="zh-CN" altLang="en-US" dirty="0"/>
              <a:t>本文提出了一种深度</a:t>
            </a:r>
            <a:r>
              <a:rPr lang="en-US" altLang="zh-CN" dirty="0" err="1"/>
              <a:t>mcts</a:t>
            </a:r>
            <a:r>
              <a:rPr lang="zh-CN" altLang="en-US" dirty="0"/>
              <a:t>算法用于基于视觉的自动驾驶控制。与传统的自动驾驶算法不同，自动驾驶汽车上的摄像头拍摄的驾驶员视角图像是唯一的输入，</a:t>
            </a:r>
            <a:r>
              <a:rPr lang="en-US" altLang="zh-CN" dirty="0" err="1"/>
              <a:t>deepMCTS</a:t>
            </a:r>
            <a:r>
              <a:rPr lang="zh-CN" altLang="en-US" dirty="0"/>
              <a:t>算法可以在不需要任何人类知识的情况下学习如何控制车辆。该算法通过虚拟驾驶仿真来预测驾驶动作，提高了转向控制的稳定性和行驶轨迹的稳定性。在未来的工作中，我们将考虑将我们提出的方法从虚拟环境迁移到现实生活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235" name="矩形 23"/>
          <p:cNvSpPr>
            <a:spLocks noChangeArrowheads="1"/>
          </p:cNvSpPr>
          <p:nvPr/>
        </p:nvSpPr>
        <p:spPr bwMode="auto">
          <a:xfrm>
            <a:off x="468923" y="1968804"/>
            <a:ext cx="20938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01.</a:t>
            </a:r>
            <a:r>
              <a:rPr lang="zh-CN" altLang="en-US" sz="1400" b="1" dirty="0">
                <a:solidFill>
                  <a:schemeClr val="accent1"/>
                </a:solidFill>
                <a:ea typeface="微软雅黑" panose="020B0503020204020204" pitchFamily="34" charset="-122"/>
                <a:sym typeface="Arial" panose="020B0604020202020204" pitchFamily="34" charset="0"/>
              </a:rPr>
              <a:t>传统的自动驾驶技术</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6" name="TextBox 24"/>
          <p:cNvSpPr>
            <a:spLocks noChangeArrowheads="1"/>
          </p:cNvSpPr>
          <p:nvPr/>
        </p:nvSpPr>
        <p:spPr bwMode="auto">
          <a:xfrm>
            <a:off x="476727" y="2391738"/>
            <a:ext cx="2016127"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采用雷达、激光雷达、里程计、计算机视觉、声纳、</a:t>
            </a:r>
            <a:r>
              <a:rPr lang="en-US" altLang="zh-CN" sz="1200" dirty="0">
                <a:solidFill>
                  <a:srgbClr val="7F7F7F"/>
                </a:solidFill>
                <a:ea typeface="微软雅黑" panose="020B0503020204020204" pitchFamily="34" charset="-122"/>
                <a:sym typeface="Arial" panose="020B0604020202020204" pitchFamily="34" charset="0"/>
              </a:rPr>
              <a:t>GPS</a:t>
            </a:r>
            <a:r>
              <a:rPr lang="zh-CN" altLang="en-US" sz="1200" dirty="0">
                <a:solidFill>
                  <a:srgbClr val="7F7F7F"/>
                </a:solidFill>
                <a:ea typeface="微软雅黑" panose="020B0503020204020204" pitchFamily="34" charset="-122"/>
                <a:sym typeface="Arial" panose="020B0604020202020204" pitchFamily="34" charset="0"/>
              </a:rPr>
              <a:t>和惯性测量单元等各种传感器来感知周围环境</a:t>
            </a:r>
          </a:p>
        </p:txBody>
      </p:sp>
      <p:sp>
        <p:nvSpPr>
          <p:cNvPr id="9237" name="矩形 25"/>
          <p:cNvSpPr>
            <a:spLocks noChangeArrowheads="1"/>
          </p:cNvSpPr>
          <p:nvPr/>
        </p:nvSpPr>
        <p:spPr bwMode="auto">
          <a:xfrm>
            <a:off x="6094723" y="1917497"/>
            <a:ext cx="20074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03.</a:t>
            </a:r>
            <a:r>
              <a:rPr lang="zh-CN" altLang="en-US" sz="1400" b="1" dirty="0">
                <a:solidFill>
                  <a:schemeClr val="accent1"/>
                </a:solidFill>
                <a:ea typeface="微软雅黑" panose="020B0503020204020204" pitchFamily="34" charset="-122"/>
                <a:sym typeface="Arial" panose="020B0604020202020204" pitchFamily="34" charset="0"/>
              </a:rPr>
              <a:t>深度强化学习</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8" name="TextBox 26"/>
          <p:cNvSpPr>
            <a:spLocks noChangeArrowheads="1"/>
          </p:cNvSpPr>
          <p:nvPr/>
        </p:nvSpPr>
        <p:spPr bwMode="auto">
          <a:xfrm>
            <a:off x="6102102" y="2225274"/>
            <a:ext cx="3101885" cy="150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基于</a:t>
            </a:r>
            <a:r>
              <a:rPr lang="en-US" altLang="zh-CN" sz="1200" dirty="0" err="1">
                <a:solidFill>
                  <a:srgbClr val="7F7F7F"/>
                </a:solidFill>
                <a:ea typeface="微软雅黑" panose="020B0503020204020204" pitchFamily="34" charset="-122"/>
                <a:sym typeface="Arial" panose="020B0604020202020204" pitchFamily="34" charset="0"/>
              </a:rPr>
              <a:t>drl</a:t>
            </a:r>
            <a:r>
              <a:rPr lang="zh-CN" altLang="en-US" sz="1200" dirty="0">
                <a:solidFill>
                  <a:srgbClr val="7F7F7F"/>
                </a:solidFill>
                <a:ea typeface="微软雅黑" panose="020B0503020204020204" pitchFamily="34" charset="-122"/>
                <a:sym typeface="Arial" panose="020B0604020202020204" pitchFamily="34" charset="0"/>
              </a:rPr>
              <a:t>的自动驾驶控制器由感知模块和控制模块两个基本模块组成。感知模块从输入图像中提取有用的特征来定位车辆在轨道上的位置。控制模块产生控制信号，以保持车辆遵循期望的轨迹。</a:t>
            </a:r>
            <a:r>
              <a:rPr lang="en-US" altLang="zh-CN" sz="1200" dirty="0">
                <a:solidFill>
                  <a:srgbClr val="7F7F7F"/>
                </a:solidFill>
                <a:ea typeface="微软雅黑" panose="020B0503020204020204" pitchFamily="34" charset="-122"/>
                <a:sym typeface="Arial" panose="020B0604020202020204" pitchFamily="34" charset="0"/>
              </a:rPr>
              <a:t>DRL</a:t>
            </a:r>
            <a:r>
              <a:rPr lang="zh-CN" altLang="en-US" sz="1200" dirty="0">
                <a:solidFill>
                  <a:srgbClr val="7F7F7F"/>
                </a:solidFill>
                <a:ea typeface="微软雅黑" panose="020B0503020204020204" pitchFamily="34" charset="-122"/>
                <a:sym typeface="Arial" panose="020B0604020202020204" pitchFamily="34" charset="0"/>
              </a:rPr>
              <a:t>算法可以应用于感知模块和控制模块。</a:t>
            </a:r>
          </a:p>
        </p:txBody>
      </p:sp>
      <p:sp>
        <p:nvSpPr>
          <p:cNvPr id="9239" name="矩形 27"/>
          <p:cNvSpPr>
            <a:spLocks noChangeArrowheads="1"/>
          </p:cNvSpPr>
          <p:nvPr/>
        </p:nvSpPr>
        <p:spPr bwMode="auto">
          <a:xfrm>
            <a:off x="2808587" y="1968804"/>
            <a:ext cx="2438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02.</a:t>
            </a:r>
            <a:r>
              <a:rPr lang="zh-CN" altLang="en-US" sz="1400" b="1" dirty="0">
                <a:solidFill>
                  <a:schemeClr val="accent1"/>
                </a:solidFill>
                <a:ea typeface="微软雅黑" panose="020B0503020204020204" pitchFamily="34" charset="-122"/>
                <a:sym typeface="Arial" panose="020B0604020202020204" pitchFamily="34" charset="0"/>
              </a:rPr>
              <a:t>基于视觉的自动驾驶技术</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0" name="TextBox 28"/>
          <p:cNvSpPr>
            <a:spLocks noChangeArrowheads="1"/>
          </p:cNvSpPr>
          <p:nvPr/>
        </p:nvSpPr>
        <p:spPr bwMode="auto">
          <a:xfrm>
            <a:off x="2808587" y="2225274"/>
            <a:ext cx="2978923" cy="1509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通过模仿学习来实现，通过摄像头捕获视觉信息，从人类专家的驾驶过程中采样获得相应控制命令，将这些用于训练分类器或回归器。在驾驶过程中，使用该分类器或回归器和捕获的视觉信息来模仿和预测控制命令</a:t>
            </a:r>
          </a:p>
        </p:txBody>
      </p:sp>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398159" y="249943"/>
            <a:ext cx="3690794" cy="461536"/>
          </a:xfrm>
        </p:spPr>
        <p:txBody>
          <a:bodyPr/>
          <a:lstStyle/>
          <a:p>
            <a:r>
              <a:rPr lang="zh-CN" altLang="en-US" dirty="0"/>
              <a:t>研究现状</a:t>
            </a:r>
          </a:p>
        </p:txBody>
      </p:sp>
      <p:pic>
        <p:nvPicPr>
          <p:cNvPr id="57" name="图片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矩形 23">
            <a:extLst>
              <a:ext uri="{FF2B5EF4-FFF2-40B4-BE49-F238E27FC236}">
                <a16:creationId xmlns:a16="http://schemas.microsoft.com/office/drawing/2014/main" id="{89C83EB2-C8C2-B347-75FA-384BB1597E4A}"/>
              </a:ext>
            </a:extLst>
          </p:cNvPr>
          <p:cNvSpPr>
            <a:spLocks noChangeArrowheads="1"/>
          </p:cNvSpPr>
          <p:nvPr/>
        </p:nvSpPr>
        <p:spPr bwMode="auto">
          <a:xfrm>
            <a:off x="468923" y="1968804"/>
            <a:ext cx="20938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01.</a:t>
            </a:r>
            <a:r>
              <a:rPr lang="zh-CN" altLang="en-US" sz="1400" b="1" dirty="0">
                <a:solidFill>
                  <a:schemeClr val="accent1"/>
                </a:solidFill>
                <a:ea typeface="微软雅黑" panose="020B0503020204020204" pitchFamily="34" charset="-122"/>
                <a:sym typeface="Arial" panose="020B0604020202020204" pitchFamily="34" charset="0"/>
              </a:rPr>
              <a:t>传统的自动驾驶技术</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TextBox 24">
            <a:extLst>
              <a:ext uri="{FF2B5EF4-FFF2-40B4-BE49-F238E27FC236}">
                <a16:creationId xmlns:a16="http://schemas.microsoft.com/office/drawing/2014/main" id="{A4041848-FBAE-FE8A-83AB-EABD41F9B8CF}"/>
              </a:ext>
            </a:extLst>
          </p:cNvPr>
          <p:cNvSpPr>
            <a:spLocks noChangeArrowheads="1"/>
          </p:cNvSpPr>
          <p:nvPr/>
        </p:nvSpPr>
        <p:spPr bwMode="auto">
          <a:xfrm>
            <a:off x="476727" y="2391738"/>
            <a:ext cx="2016127" cy="5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成本高昂，且不够智能，不能真正的理解周围环境。</a:t>
            </a:r>
          </a:p>
        </p:txBody>
      </p:sp>
      <p:sp>
        <p:nvSpPr>
          <p:cNvPr id="4" name="矩形 25">
            <a:extLst>
              <a:ext uri="{FF2B5EF4-FFF2-40B4-BE49-F238E27FC236}">
                <a16:creationId xmlns:a16="http://schemas.microsoft.com/office/drawing/2014/main" id="{0C839F9C-7B18-FB24-3B10-1C68709CADEC}"/>
              </a:ext>
            </a:extLst>
          </p:cNvPr>
          <p:cNvSpPr>
            <a:spLocks noChangeArrowheads="1"/>
          </p:cNvSpPr>
          <p:nvPr/>
        </p:nvSpPr>
        <p:spPr bwMode="auto">
          <a:xfrm>
            <a:off x="6094723" y="1917497"/>
            <a:ext cx="20074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03.</a:t>
            </a:r>
            <a:r>
              <a:rPr lang="zh-CN" altLang="en-US" sz="1400" b="1" dirty="0">
                <a:solidFill>
                  <a:schemeClr val="accent1"/>
                </a:solidFill>
                <a:ea typeface="微软雅黑" panose="020B0503020204020204" pitchFamily="34" charset="-122"/>
                <a:sym typeface="Arial" panose="020B0604020202020204" pitchFamily="34" charset="0"/>
              </a:rPr>
              <a:t>深度强化学习</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TextBox 26">
            <a:extLst>
              <a:ext uri="{FF2B5EF4-FFF2-40B4-BE49-F238E27FC236}">
                <a16:creationId xmlns:a16="http://schemas.microsoft.com/office/drawing/2014/main" id="{BB4DFAFA-9978-7574-0492-6DAE24CF8BF4}"/>
              </a:ext>
            </a:extLst>
          </p:cNvPr>
          <p:cNvSpPr>
            <a:spLocks noChangeArrowheads="1"/>
          </p:cNvSpPr>
          <p:nvPr/>
        </p:nvSpPr>
        <p:spPr bwMode="auto">
          <a:xfrm>
            <a:off x="6102102" y="2225274"/>
            <a:ext cx="3101885" cy="54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在转向控制和稳定性方面还有很大的改进空间</a:t>
            </a:r>
          </a:p>
        </p:txBody>
      </p:sp>
      <p:sp>
        <p:nvSpPr>
          <p:cNvPr id="6" name="矩形 27">
            <a:extLst>
              <a:ext uri="{FF2B5EF4-FFF2-40B4-BE49-F238E27FC236}">
                <a16:creationId xmlns:a16="http://schemas.microsoft.com/office/drawing/2014/main" id="{19BF027D-1937-BF9C-9883-A39FCAE66B4B}"/>
              </a:ext>
            </a:extLst>
          </p:cNvPr>
          <p:cNvSpPr>
            <a:spLocks noChangeArrowheads="1"/>
          </p:cNvSpPr>
          <p:nvPr/>
        </p:nvSpPr>
        <p:spPr bwMode="auto">
          <a:xfrm>
            <a:off x="2808587" y="1968804"/>
            <a:ext cx="2438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02.</a:t>
            </a:r>
            <a:r>
              <a:rPr lang="zh-CN" altLang="en-US" sz="1400" b="1" dirty="0">
                <a:solidFill>
                  <a:schemeClr val="accent1"/>
                </a:solidFill>
                <a:ea typeface="微软雅黑" panose="020B0503020204020204" pitchFamily="34" charset="-122"/>
                <a:sym typeface="Arial" panose="020B0604020202020204" pitchFamily="34" charset="0"/>
              </a:rPr>
              <a:t>基于视觉的自动驾驶技术</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28">
            <a:extLst>
              <a:ext uri="{FF2B5EF4-FFF2-40B4-BE49-F238E27FC236}">
                <a16:creationId xmlns:a16="http://schemas.microsoft.com/office/drawing/2014/main" id="{6F9AE20E-654E-9D89-0AD2-45A35AB1E405}"/>
              </a:ext>
            </a:extLst>
          </p:cNvPr>
          <p:cNvSpPr>
            <a:spLocks noChangeArrowheads="1"/>
          </p:cNvSpPr>
          <p:nvPr/>
        </p:nvSpPr>
        <p:spPr bwMode="auto">
          <a:xfrm>
            <a:off x="2808587" y="2225274"/>
            <a:ext cx="2978923"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基于</a:t>
            </a:r>
            <a:r>
              <a:rPr lang="en-US" altLang="zh-CN" sz="1200" dirty="0">
                <a:solidFill>
                  <a:srgbClr val="7F7F7F"/>
                </a:solidFill>
                <a:ea typeface="微软雅黑" panose="020B0503020204020204" pitchFamily="34" charset="-122"/>
                <a:sym typeface="Arial" panose="020B0604020202020204" pitchFamily="34" charset="0"/>
              </a:rPr>
              <a:t>IL</a:t>
            </a:r>
            <a:r>
              <a:rPr lang="zh-CN" altLang="en-US" sz="1200" dirty="0">
                <a:solidFill>
                  <a:srgbClr val="7F7F7F"/>
                </a:solidFill>
                <a:ea typeface="微软雅黑" panose="020B0503020204020204" pitchFamily="34" charset="-122"/>
                <a:sym typeface="Arial" panose="020B0604020202020204" pitchFamily="34" charset="0"/>
              </a:rPr>
              <a:t>的自动驾驶的一个主要问题是错误积累。如果在驾驶过程中产生控制误差，观测偏差就会累积，导致未来的观测结果完全不同。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450772" y="186733"/>
            <a:ext cx="3690794" cy="461536"/>
          </a:xfrm>
        </p:spPr>
        <p:txBody>
          <a:bodyPr/>
          <a:lstStyle/>
          <a:p>
            <a:r>
              <a:rPr lang="zh-CN" altLang="en-US" dirty="0"/>
              <a:t>研究方法</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521730" y="1417588"/>
            <a:ext cx="8431793" cy="3139321"/>
          </a:xfrm>
          <a:prstGeom prst="rect">
            <a:avLst/>
          </a:prstGeom>
          <a:noFill/>
        </p:spPr>
        <p:txBody>
          <a:bodyPr wrap="square" rtlCol="0">
            <a:spAutoFit/>
          </a:bodyPr>
          <a:lstStyle/>
          <a:p>
            <a:r>
              <a:rPr lang="zh-CN" altLang="en-US" dirty="0">
                <a:latin typeface="+mj-ea"/>
                <a:ea typeface="+mj-ea"/>
              </a:rPr>
              <a:t>基于深度蒙特卡罗树搜索</a:t>
            </a:r>
            <a:r>
              <a:rPr lang="en-US" altLang="zh-CN" dirty="0">
                <a:latin typeface="+mj-ea"/>
                <a:ea typeface="+mj-ea"/>
              </a:rPr>
              <a:t>(deep- </a:t>
            </a:r>
            <a:r>
              <a:rPr lang="en-US" altLang="zh-CN" dirty="0" err="1">
                <a:latin typeface="+mj-ea"/>
                <a:ea typeface="+mj-ea"/>
              </a:rPr>
              <a:t>mcts</a:t>
            </a:r>
            <a:r>
              <a:rPr lang="en-US" altLang="zh-CN" dirty="0">
                <a:latin typeface="+mj-ea"/>
                <a:ea typeface="+mj-ea"/>
              </a:rPr>
              <a:t>)</a:t>
            </a:r>
            <a:r>
              <a:rPr lang="zh-CN" altLang="en-US" dirty="0">
                <a:latin typeface="+mj-ea"/>
                <a:ea typeface="+mj-ea"/>
              </a:rPr>
              <a:t>的自动驾驶控制方法</a:t>
            </a:r>
            <a:endParaRPr lang="en-US" altLang="zh-CN" dirty="0">
              <a:latin typeface="+mj-ea"/>
              <a:ea typeface="+mj-ea"/>
            </a:endParaRPr>
          </a:p>
          <a:p>
            <a:endParaRPr lang="en-US" altLang="zh-CN" dirty="0">
              <a:latin typeface="+mj-ea"/>
              <a:ea typeface="+mj-ea"/>
            </a:endParaRPr>
          </a:p>
          <a:p>
            <a:r>
              <a:rPr lang="zh-CN" altLang="en-US" b="0" i="0" dirty="0">
                <a:solidFill>
                  <a:srgbClr val="000000"/>
                </a:solidFill>
                <a:effectLst/>
                <a:latin typeface="微软雅黑" panose="020B0503020204020204" pitchFamily="34" charset="-122"/>
                <a:ea typeface="微软雅黑" panose="020B0503020204020204" pitchFamily="34" charset="-122"/>
              </a:rPr>
              <a:t>以视觉信息为输入，将控制过程建模为马尔可夫决策过程</a:t>
            </a:r>
            <a:r>
              <a:rPr lang="en-US" altLang="zh-CN" b="0" i="0" dirty="0">
                <a:solidFill>
                  <a:srgbClr val="000000"/>
                </a:solidFill>
                <a:effectLst/>
                <a:latin typeface="微软雅黑" panose="020B0503020204020204" pitchFamily="34" charset="-122"/>
                <a:ea typeface="微软雅黑" panose="020B0503020204020204" pitchFamily="34" charset="-122"/>
              </a:rPr>
              <a:t>(Markov Decision process, MDP</a:t>
            </a:r>
            <a:r>
              <a:rPr lang="zh-CN" altLang="en-US" b="0" i="0" dirty="0">
                <a:solidFill>
                  <a:srgbClr val="000000"/>
                </a:solidFill>
                <a:effectLst/>
                <a:latin typeface="微软雅黑" panose="020B0503020204020204" pitchFamily="34" charset="-122"/>
                <a:ea typeface="微软雅黑" panose="020B0503020204020204" pitchFamily="34" charset="-122"/>
              </a:rPr>
              <a:t>，采用</a:t>
            </a:r>
            <a:r>
              <a:rPr lang="en-US" altLang="zh-CN" b="0" i="0" dirty="0">
                <a:solidFill>
                  <a:srgbClr val="000000"/>
                </a:solidFill>
                <a:effectLst/>
                <a:latin typeface="微软雅黑" panose="020B0503020204020204" pitchFamily="34" charset="-122"/>
                <a:ea typeface="微软雅黑" panose="020B0503020204020204" pitchFamily="34" charset="-122"/>
              </a:rPr>
              <a:t>MCTS</a:t>
            </a:r>
            <a:r>
              <a:rPr lang="zh-CN" altLang="en-US" b="0" i="0" dirty="0">
                <a:solidFill>
                  <a:srgbClr val="000000"/>
                </a:solidFill>
                <a:effectLst/>
                <a:latin typeface="微软雅黑" panose="020B0503020204020204" pitchFamily="34" charset="-122"/>
                <a:ea typeface="微软雅黑" panose="020B0503020204020204" pitchFamily="34" charset="-122"/>
              </a:rPr>
              <a:t>搜索过程生成自动驾驶车辆的控制命令</a:t>
            </a:r>
            <a:endParaRPr lang="en-US" altLang="zh-CN" dirty="0">
              <a:latin typeface="+mj-ea"/>
              <a:ea typeface="+mj-ea"/>
            </a:endParaRPr>
          </a:p>
          <a:p>
            <a:endParaRPr lang="en-US" altLang="zh-CN" dirty="0">
              <a:latin typeface="+mn-ea"/>
              <a:ea typeface="+mn-ea"/>
            </a:endParaRPr>
          </a:p>
          <a:p>
            <a:r>
              <a:rPr lang="zh-CN" altLang="en-US" dirty="0">
                <a:latin typeface="+mn-ea"/>
                <a:ea typeface="+mn-ea"/>
              </a:rPr>
              <a:t>与现有基于</a:t>
            </a:r>
            <a:r>
              <a:rPr lang="en-US" altLang="zh-CN" dirty="0" err="1">
                <a:latin typeface="+mn-ea"/>
                <a:ea typeface="+mn-ea"/>
              </a:rPr>
              <a:t>drl</a:t>
            </a:r>
            <a:r>
              <a:rPr lang="zh-CN" altLang="en-US" dirty="0">
                <a:latin typeface="+mn-ea"/>
                <a:ea typeface="+mn-ea"/>
              </a:rPr>
              <a:t>的自动驾驶控制器不同，深度</a:t>
            </a:r>
            <a:r>
              <a:rPr lang="en-US" altLang="zh-CN" dirty="0" err="1">
                <a:latin typeface="+mn-ea"/>
                <a:ea typeface="+mn-ea"/>
              </a:rPr>
              <a:t>mcts</a:t>
            </a:r>
            <a:r>
              <a:rPr lang="zh-CN" altLang="en-US" dirty="0">
                <a:latin typeface="+mn-ea"/>
                <a:ea typeface="+mn-ea"/>
              </a:rPr>
              <a:t>可以预测驾驶动作，这是人类确保安全驾驶和平稳控制的关键技能。特别地，使用两个深度神经网络</a:t>
            </a:r>
            <a:r>
              <a:rPr lang="en-US" altLang="zh-CN" dirty="0">
                <a:latin typeface="+mn-ea"/>
                <a:ea typeface="+mn-ea"/>
              </a:rPr>
              <a:t>(</a:t>
            </a:r>
            <a:r>
              <a:rPr lang="en-US" altLang="zh-CN" dirty="0" err="1">
                <a:latin typeface="+mn-ea"/>
                <a:ea typeface="+mn-ea"/>
              </a:rPr>
              <a:t>dnn</a:t>
            </a:r>
            <a:r>
              <a:rPr lang="en-US" altLang="zh-CN" dirty="0">
                <a:latin typeface="+mn-ea"/>
                <a:ea typeface="+mn-ea"/>
              </a:rPr>
              <a:t>)</a:t>
            </a:r>
            <a:r>
              <a:rPr lang="zh-CN" altLang="en-US" dirty="0">
                <a:latin typeface="+mn-ea"/>
                <a:ea typeface="+mn-ea"/>
              </a:rPr>
              <a:t>来预测动作状态转换并获得动作选择概率，</a:t>
            </a:r>
            <a:r>
              <a:rPr lang="zh-CN" altLang="en-US" b="0" i="0" dirty="0">
                <a:solidFill>
                  <a:srgbClr val="000000"/>
                </a:solidFill>
                <a:effectLst/>
                <a:latin typeface="+mn-ea"/>
                <a:ea typeface="+mn-ea"/>
              </a:rPr>
              <a:t>利用两个网络的预测信息来重建车辆的多个可能轨迹，最后根据当前路况和最佳预测轨迹选择最优控制动作。</a:t>
            </a:r>
            <a:endParaRPr lang="en-US" altLang="zh-CN" b="0" i="0" dirty="0">
              <a:solidFill>
                <a:srgbClr val="000000"/>
              </a:solidFill>
              <a:effectLst/>
              <a:latin typeface="+mn-ea"/>
              <a:ea typeface="+mn-ea"/>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该控制方法具有较高的稳定性，可以避免急转弯和行驶偏差</a:t>
            </a:r>
            <a:endParaRPr lang="zh-CN" altLang="en-US" dirty="0">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3379</Words>
  <Application>Microsoft Office PowerPoint</Application>
  <PresentationFormat>全屏显示(16:9)</PresentationFormat>
  <Paragraphs>292</Paragraphs>
  <Slides>41</Slides>
  <Notes>41</Notes>
  <HiddenSlides>4</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DFGothic-EB</vt:lpstr>
      <vt:lpstr>微软雅黑</vt:lpstr>
      <vt:lpstr>Arial</vt:lpstr>
      <vt:lpstr>Calibri</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649</cp:revision>
  <dcterms:created xsi:type="dcterms:W3CDTF">2015-07-27T04:24:00Z</dcterms:created>
  <dcterms:modified xsi:type="dcterms:W3CDTF">2023-10-17T16:08:02Z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