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81" r:id="rId2"/>
    <p:sldId id="312" r:id="rId3"/>
    <p:sldId id="313" r:id="rId4"/>
    <p:sldId id="314" r:id="rId5"/>
    <p:sldId id="317" r:id="rId6"/>
    <p:sldId id="288" r:id="rId7"/>
    <p:sldId id="320" r:id="rId8"/>
    <p:sldId id="330" r:id="rId9"/>
    <p:sldId id="332" r:id="rId10"/>
    <p:sldId id="316" r:id="rId11"/>
    <p:sldId id="331" r:id="rId12"/>
    <p:sldId id="333" r:id="rId13"/>
    <p:sldId id="337" r:id="rId14"/>
    <p:sldId id="358" r:id="rId15"/>
    <p:sldId id="359" r:id="rId16"/>
    <p:sldId id="362" r:id="rId17"/>
    <p:sldId id="334" r:id="rId18"/>
    <p:sldId id="336" r:id="rId19"/>
    <p:sldId id="366" r:id="rId20"/>
    <p:sldId id="323" r:id="rId21"/>
    <p:sldId id="300" r:id="rId22"/>
    <p:sldId id="335" r:id="rId23"/>
    <p:sldId id="363" r:id="rId24"/>
    <p:sldId id="351" r:id="rId25"/>
    <p:sldId id="367" r:id="rId26"/>
    <p:sldId id="368" r:id="rId27"/>
    <p:sldId id="369" r:id="rId28"/>
    <p:sldId id="329" r:id="rId29"/>
    <p:sldId id="371" r:id="rId30"/>
    <p:sldId id="304" r:id="rId31"/>
    <p:sldId id="311" r:id="rId32"/>
  </p:sldIdLst>
  <p:sldSz cx="9144000" cy="5143500" type="screen16x9"/>
  <p:notesSz cx="6858000" cy="9144000"/>
  <p:custDataLst>
    <p:tags r:id="rId34"/>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9" userDrawn="1">
          <p15:clr>
            <a:srgbClr val="A4A3A4"/>
          </p15:clr>
        </p15:guide>
        <p15:guide id="2" orient="horz" pos="1052" userDrawn="1">
          <p15:clr>
            <a:srgbClr val="A4A3A4"/>
          </p15:clr>
        </p15:guide>
        <p15:guide id="3" pos="3844" userDrawn="1">
          <p15:clr>
            <a:srgbClr val="A4A3A4"/>
          </p15:clr>
        </p15:guide>
        <p15:guide id="4" pos="19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A7BAE"/>
    <a:srgbClr val="23BBF2"/>
    <a:srgbClr val="1D8AC1"/>
    <a:srgbClr val="CCFF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53" autoAdjust="0"/>
    <p:restoredTop sz="83866" autoAdjust="0"/>
  </p:normalViewPr>
  <p:slideViewPr>
    <p:cSldViewPr showGuides="1">
      <p:cViewPr varScale="1">
        <p:scale>
          <a:sx n="95" d="100"/>
          <a:sy n="95" d="100"/>
        </p:scale>
        <p:origin x="1301" y="72"/>
      </p:cViewPr>
      <p:guideLst>
        <p:guide orient="horz" pos="2159"/>
        <p:guide orient="horz" pos="1052"/>
        <p:guide pos="3844"/>
        <p:guide pos="1916"/>
      </p:guideLst>
    </p:cSldViewPr>
  </p:slideViewPr>
  <p:notesTextViewPr>
    <p:cViewPr>
      <p:scale>
        <a:sx n="1" d="1"/>
        <a:sy n="1" d="1"/>
      </p:scale>
      <p:origin x="0" y="0"/>
    </p:cViewPr>
  </p:notesTextViewPr>
  <p:sorterViewPr>
    <p:cViewPr varScale="1">
      <p:scale>
        <a:sx n="1" d="1"/>
        <a:sy n="1" d="1"/>
      </p:scale>
      <p:origin x="0" y="0"/>
    </p:cViewPr>
  </p:sorterViewPr>
  <p:gridSpacing cx="45003" cy="45003"/>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a:lvl1pPr>
          </a:lstStyle>
          <a:p>
            <a:fld id="{650BBB2F-2B5C-4004-8C6D-C54A363298B9}" type="datetime1">
              <a:rPr lang="zh-CN" altLang="en-US"/>
              <a:t>2023/11/1</a:t>
            </a:fld>
            <a:endParaRPr lang="zh-CN" altLang="en-US" sz="1200"/>
          </a:p>
        </p:txBody>
      </p:sp>
      <p:sp>
        <p:nvSpPr>
          <p:cNvPr id="2052" name="幻灯片图像占位符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buFontTx/>
              <a:buNone/>
            </a:pPr>
            <a:r>
              <a:rPr lang="zh-CN" altLang="en-US"/>
              <a:t>单击此处编辑母版文本样式</a:t>
            </a:r>
          </a:p>
          <a:p>
            <a:pPr>
              <a:buFontTx/>
              <a:buNone/>
            </a:pPr>
            <a:r>
              <a:rPr lang="zh-CN" altLang="en-US"/>
              <a:t>第二级</a:t>
            </a:r>
          </a:p>
          <a:p>
            <a:pPr>
              <a:buFontTx/>
              <a:buNone/>
            </a:pPr>
            <a:r>
              <a:rPr lang="zh-CN" altLang="en-US"/>
              <a:t>第三级</a:t>
            </a:r>
          </a:p>
          <a:p>
            <a:pPr>
              <a:buFontTx/>
              <a:buNone/>
            </a:pPr>
            <a:r>
              <a:rPr lang="zh-CN" altLang="en-US"/>
              <a:t>第四级</a:t>
            </a:r>
          </a:p>
          <a:p>
            <a:pPr>
              <a:buFontTx/>
              <a:buNone/>
            </a:pPr>
            <a:r>
              <a:rPr lang="zh-CN" altLang="en-US"/>
              <a:t>第五级</a:t>
            </a:r>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a:lvl1pPr>
          </a:lstStyle>
          <a:p>
            <a:fld id="{81C28BAC-9099-467E-80D2-52D22DA53565}" type="slidenum">
              <a:rPr lang="zh-CN" altLang="en-US"/>
              <a:t>‹#›</a:t>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baike.baidu.com/item/%E5%9D%87%E5%80%BC/0?fromModule=lemma_inlink"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baike.baidu.com/item/%E6%95%B0%E6%8D%AE%E9%9B%86/4745883?fromModule=lemma_inlink"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altLang="zh-CN" dirty="0"/>
          </a:p>
        </p:txBody>
      </p:sp>
      <p:sp>
        <p:nvSpPr>
          <p:cNvPr id="4" name="日期占位符 3"/>
          <p:cNvSpPr>
            <a:spLocks noGrp="1"/>
          </p:cNvSpPr>
          <p:nvPr>
            <p:ph type="dt" idx="10"/>
          </p:nvPr>
        </p:nvSpPr>
        <p:spPr/>
        <p:txBody>
          <a:bodyPr/>
          <a:lstStyle/>
          <a:p>
            <a:fld id="{650BBB2F-2B5C-4004-8C6D-C54A363298B9}" type="datetime1">
              <a:rPr lang="zh-CN" altLang="en-US" smtClean="0"/>
              <a:t>2023/11/1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a:t>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b="0" i="0" dirty="0">
                <a:solidFill>
                  <a:srgbClr val="1D2129"/>
                </a:solidFill>
                <a:effectLst/>
                <a:latin typeface="PingFangSC-Regular"/>
              </a:rPr>
              <a:t>具体来说，实验参与者开车到一个购物中心，把车停在一个地下停车场。之后，参与者遇到过马路使用电梯的</a:t>
            </a:r>
            <a:r>
              <a:rPr lang="en-US" altLang="zh-CN" b="0" i="0" dirty="0">
                <a:solidFill>
                  <a:srgbClr val="1D2129"/>
                </a:solidFill>
                <a:effectLst/>
                <a:latin typeface="PingFangSC-Regular"/>
              </a:rPr>
              <a:t>AV</a:t>
            </a:r>
            <a:r>
              <a:rPr lang="zh-CN" altLang="en-US" b="0" i="0" dirty="0">
                <a:solidFill>
                  <a:srgbClr val="1D2129"/>
                </a:solidFill>
                <a:effectLst/>
                <a:latin typeface="PingFangSC-Regular"/>
              </a:rPr>
              <a:t>或</a:t>
            </a:r>
            <a:r>
              <a:rPr lang="en-US" altLang="zh-CN" b="0" i="0" dirty="0">
                <a:solidFill>
                  <a:srgbClr val="1D2129"/>
                </a:solidFill>
                <a:effectLst/>
                <a:latin typeface="PingFangSC-Regular"/>
              </a:rPr>
              <a:t>MV</a:t>
            </a:r>
            <a:r>
              <a:rPr lang="zh-CN" altLang="en-US" b="0" i="0" dirty="0">
                <a:solidFill>
                  <a:srgbClr val="1D2129"/>
                </a:solidFill>
                <a:effectLst/>
                <a:latin typeface="PingFangSC-Regular"/>
              </a:rPr>
              <a:t>。当参与者到达道路时，车辆停在停车线处。在这种情况下，参与者必须决定是否过马路，因为没有明确的规则优先考虑停车场的行人。</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10</a:t>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11</a:t>
            </a:fld>
            <a:endParaRPr lang="zh-CN"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b="0" i="0" dirty="0">
                <a:solidFill>
                  <a:srgbClr val="1D2129"/>
                </a:solidFill>
                <a:effectLst/>
                <a:latin typeface="PingFangSC-Regular"/>
              </a:rPr>
              <a:t>一般来说，日本的汽车都是靠右驾驶的。因此，自动驾驶汽车必须使用左驾驶汽车进行模拟。具体而言，图</a:t>
            </a:r>
            <a:r>
              <a:rPr lang="zh-CN" altLang="en-US" dirty="0">
                <a:solidFill>
                  <a:srgbClr val="1D2129"/>
                </a:solidFill>
                <a:latin typeface="PingFangSC-Regular"/>
              </a:rPr>
              <a:t>中</a:t>
            </a:r>
            <a:r>
              <a:rPr lang="zh-CN" altLang="en-US" b="0" i="0" dirty="0">
                <a:solidFill>
                  <a:srgbClr val="1D2129"/>
                </a:solidFill>
                <a:effectLst/>
                <a:latin typeface="PingFangSC-Regular"/>
              </a:rPr>
              <a:t>显示了本研究中使用的实验车，这是一辆左驾驶汽车。在实验车的左座上，一位专业司机被镜子薄膜遮住了。此外，在右侧安装了一个虚拟方向盘，以确保参与者认为实验车是右驾驶的车。</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12</a:t>
            </a:fld>
            <a:endParaRPr lang="zh-CN"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b="0" i="0" dirty="0">
                <a:solidFill>
                  <a:srgbClr val="1D2129"/>
                </a:solidFill>
                <a:effectLst/>
                <a:latin typeface="PingFangSC-Regular"/>
              </a:rPr>
              <a:t>例如，当汽车停下来后出现“</a:t>
            </a:r>
            <a:r>
              <a:rPr lang="en-US" altLang="zh-CN" b="0" i="0" dirty="0">
                <a:solidFill>
                  <a:srgbClr val="1D2129"/>
                </a:solidFill>
                <a:effectLst/>
                <a:latin typeface="PingFangSC-Regular"/>
              </a:rPr>
              <a:t>UGOKIMASEN”</a:t>
            </a:r>
            <a:r>
              <a:rPr lang="zh-CN" altLang="en-US" b="0" i="0" dirty="0">
                <a:solidFill>
                  <a:srgbClr val="1D2129"/>
                </a:solidFill>
                <a:effectLst/>
                <a:latin typeface="PingFangSC-Regular"/>
              </a:rPr>
              <a:t>信息时，行人可能会认为自动驾驶汽车出了故障。此外，在预先指示之前，行人不清楚信息的闪烁条件和时间。因此，这种模糊性也是一个重要原因。</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13</a:t>
            </a:fld>
            <a:endParaRPr lang="zh-CN" altLang="en-US" sz="1200"/>
          </a:p>
        </p:txBody>
      </p:sp>
    </p:spTree>
    <p:extLst>
      <p:ext uri="{BB962C8B-B14F-4D97-AF65-F5344CB8AC3E}">
        <p14:creationId xmlns:p14="http://schemas.microsoft.com/office/powerpoint/2010/main" val="4103842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b="0" i="0" dirty="0">
                <a:solidFill>
                  <a:srgbClr val="1D2129"/>
                </a:solidFill>
                <a:effectLst/>
                <a:latin typeface="PingFangSC-Regular"/>
              </a:rPr>
              <a:t>在受到介绍之前，本研究的参与者都保留了关于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 </a:t>
            </a:r>
            <a:r>
              <a:rPr lang="zh-CN" altLang="en-US" b="0" i="0" dirty="0">
                <a:solidFill>
                  <a:srgbClr val="1D2129"/>
                </a:solidFill>
                <a:effectLst/>
                <a:latin typeface="PingFangSC-Regular"/>
              </a:rPr>
              <a:t>的任何信息。</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14</a:t>
            </a:fld>
            <a:endParaRPr lang="zh-CN" altLang="en-US" sz="1200"/>
          </a:p>
        </p:txBody>
      </p:sp>
    </p:spTree>
    <p:extLst>
      <p:ext uri="{BB962C8B-B14F-4D97-AF65-F5344CB8AC3E}">
        <p14:creationId xmlns:p14="http://schemas.microsoft.com/office/powerpoint/2010/main" val="4254571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b="0" i="0" dirty="0">
                <a:solidFill>
                  <a:srgbClr val="1D2129"/>
                </a:solidFill>
                <a:effectLst/>
                <a:latin typeface="PingFangSC-Regular"/>
              </a:rPr>
              <a:t>MV</a:t>
            </a:r>
            <a:r>
              <a:rPr lang="zh-CN" altLang="en-US" b="0" i="0" dirty="0">
                <a:solidFill>
                  <a:srgbClr val="1D2129"/>
                </a:solidFill>
                <a:effectLst/>
                <a:latin typeface="PingFangSC-Regular"/>
              </a:rPr>
              <a:t>：第一个场景讨论了行人遇到 </a:t>
            </a:r>
            <a:r>
              <a:rPr lang="en-US" altLang="zh-CN" b="0" i="0" dirty="0">
                <a:solidFill>
                  <a:srgbClr val="1D2129"/>
                </a:solidFill>
                <a:effectLst/>
                <a:latin typeface="PingFangSC-Regular"/>
              </a:rPr>
              <a:t>MV </a:t>
            </a:r>
            <a:r>
              <a:rPr lang="zh-CN" altLang="en-US" b="0" i="0" dirty="0">
                <a:solidFill>
                  <a:srgbClr val="1D2129"/>
                </a:solidFill>
                <a:effectLst/>
                <a:latin typeface="PingFangSC-Regular"/>
              </a:rPr>
              <a:t>之间的相遇（见图 </a:t>
            </a:r>
            <a:r>
              <a:rPr lang="en-US" altLang="zh-CN" b="0" i="0" dirty="0">
                <a:solidFill>
                  <a:srgbClr val="1D2129"/>
                </a:solidFill>
                <a:effectLst/>
                <a:latin typeface="PingFangSC-Regular"/>
              </a:rPr>
              <a:t>4 (a))</a:t>
            </a:r>
            <a:r>
              <a:rPr lang="zh-CN" altLang="en-US" b="0" i="0" dirty="0">
                <a:solidFill>
                  <a:srgbClr val="1D2129"/>
                </a:solidFill>
                <a:effectLst/>
                <a:latin typeface="PingFangSC-Regular"/>
              </a:rPr>
              <a:t>。虚拟驾驶员坐在右座椅上，拿着虚拟方向盘。而真正的司机控制实验车在镜片覆盖的左侧座椅。当行人遇到</a:t>
            </a:r>
            <a:r>
              <a:rPr lang="en-US" altLang="zh-CN" b="0" i="0" dirty="0">
                <a:solidFill>
                  <a:srgbClr val="1D2129"/>
                </a:solidFill>
                <a:effectLst/>
                <a:latin typeface="PingFangSC-Regular"/>
              </a:rPr>
              <a:t>MV</a:t>
            </a:r>
            <a:r>
              <a:rPr lang="zh-CN" altLang="en-US" b="0" i="0" dirty="0">
                <a:solidFill>
                  <a:srgbClr val="1D2129"/>
                </a:solidFill>
                <a:effectLst/>
                <a:latin typeface="PingFangSC-Regular"/>
              </a:rPr>
              <a:t>时，行人可以看到驾驶实验汽车的虚拟驾驶员。此外，虚拟驾驶员通过使用“</a:t>
            </a:r>
            <a:r>
              <a:rPr lang="en-US" altLang="zh-CN" b="0" i="0" dirty="0">
                <a:solidFill>
                  <a:srgbClr val="1D2129"/>
                </a:solidFill>
                <a:effectLst/>
                <a:latin typeface="PingFangSC-Regular"/>
              </a:rPr>
              <a:t>after You”</a:t>
            </a:r>
            <a:r>
              <a:rPr lang="zh-CN" altLang="en-US" b="0" i="0" dirty="0">
                <a:solidFill>
                  <a:srgbClr val="1D2129"/>
                </a:solidFill>
                <a:effectLst/>
                <a:latin typeface="PingFangSC-Regular"/>
              </a:rPr>
              <a:t>的典型日语手势停止汽车后，产生对行人的正确方向。例如，将驾驶员的手向前移动一次，手掌向上移动。</a:t>
            </a:r>
            <a:endParaRPr lang="en-US" altLang="zh-CN" b="0" i="0" dirty="0">
              <a:solidFill>
                <a:srgbClr val="1D2129"/>
              </a:solidFill>
              <a:effectLst/>
              <a:latin typeface="PingFangSC-Regular"/>
            </a:endParaRPr>
          </a:p>
          <a:p>
            <a:r>
              <a:rPr lang="en-US" altLang="zh-CN" b="0" i="0" dirty="0">
                <a:solidFill>
                  <a:srgbClr val="1D2129"/>
                </a:solidFill>
                <a:effectLst/>
                <a:latin typeface="PingFangSC-Regular"/>
              </a:rPr>
              <a:t>AV w/o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第二种场景演示了行人和没有</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a:t>
            </a:r>
            <a:r>
              <a:rPr lang="en-US" altLang="zh-CN" b="0" i="0" dirty="0">
                <a:solidFill>
                  <a:srgbClr val="1D2129"/>
                </a:solidFill>
                <a:effectLst/>
                <a:latin typeface="PingFangSC-Regular"/>
              </a:rPr>
              <a:t>AV</a:t>
            </a:r>
            <a:r>
              <a:rPr lang="zh-CN" altLang="en-US" b="0" i="0" dirty="0">
                <a:solidFill>
                  <a:srgbClr val="1D2129"/>
                </a:solidFill>
                <a:effectLst/>
                <a:latin typeface="PingFangSC-Regular"/>
              </a:rPr>
              <a:t>之间的相遇</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见图</a:t>
            </a:r>
            <a:r>
              <a:rPr lang="en-US" altLang="zh-CN" b="0" i="0" dirty="0">
                <a:solidFill>
                  <a:srgbClr val="1D2129"/>
                </a:solidFill>
                <a:effectLst/>
                <a:latin typeface="PingFangSC-Regular"/>
              </a:rPr>
              <a:t>4 (b))</a:t>
            </a:r>
            <a:r>
              <a:rPr lang="zh-CN" altLang="en-US" b="0" i="0" dirty="0">
                <a:solidFill>
                  <a:srgbClr val="1D2129"/>
                </a:solidFill>
                <a:effectLst/>
                <a:latin typeface="PingFangSC-Regular"/>
              </a:rPr>
              <a:t>。值得注意的是，没有一个司机坐在正确的座位上。真实驾驶员控制镜膜覆盖的左座椅中的实验汽车。</a:t>
            </a:r>
            <a:r>
              <a:rPr lang="en-US" altLang="zh-CN" b="0" i="0" dirty="0">
                <a:solidFill>
                  <a:srgbClr val="1D2129"/>
                </a:solidFill>
                <a:effectLst/>
                <a:latin typeface="PingFangSC-Regular"/>
              </a:rPr>
              <a:t>AV</a:t>
            </a:r>
            <a:r>
              <a:rPr lang="zh-CN" altLang="en-US" b="0" i="0" dirty="0">
                <a:solidFill>
                  <a:srgbClr val="1D2129"/>
                </a:solidFill>
                <a:effectLst/>
                <a:latin typeface="PingFangSC-Regular"/>
              </a:rPr>
              <a:t>中不存在</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设备。引擎盖上的标志表示自主模式</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见图</a:t>
            </a:r>
            <a:r>
              <a:rPr lang="en-US" altLang="zh-CN" b="0" i="0" dirty="0">
                <a:solidFill>
                  <a:srgbClr val="1D2129"/>
                </a:solidFill>
                <a:effectLst/>
                <a:latin typeface="PingFangSC-Regular"/>
              </a:rPr>
              <a:t>3)</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AV</a:t>
            </a:r>
            <a:r>
              <a:rPr lang="zh-CN" altLang="en-US" b="0" i="0" dirty="0">
                <a:solidFill>
                  <a:srgbClr val="1D2129"/>
                </a:solidFill>
                <a:effectLst/>
                <a:latin typeface="PingFangSC-Regular"/>
              </a:rPr>
              <a:t>在遇到行人时停止停车线</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两个挂架</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。此时，行人必须决定如何以及何时跨越道路。最后，</a:t>
            </a:r>
            <a:r>
              <a:rPr lang="en-US" altLang="zh-CN" b="0" i="0" dirty="0">
                <a:solidFill>
                  <a:srgbClr val="1D2129"/>
                </a:solidFill>
                <a:effectLst/>
                <a:latin typeface="PingFangSC-Regular"/>
              </a:rPr>
              <a:t>AV</a:t>
            </a:r>
            <a:r>
              <a:rPr lang="zh-CN" altLang="en-US" b="0" i="0" dirty="0">
                <a:solidFill>
                  <a:srgbClr val="1D2129"/>
                </a:solidFill>
                <a:effectLst/>
                <a:latin typeface="PingFangSC-Regular"/>
              </a:rPr>
              <a:t>在行人完全越过道路后开始移动。</a:t>
            </a:r>
            <a:endParaRPr lang="en-US" altLang="zh-CN" b="0" i="0" dirty="0">
              <a:solidFill>
                <a:srgbClr val="1D2129"/>
              </a:solidFill>
              <a:effectLst/>
              <a:latin typeface="PingFangSC-Regular"/>
            </a:endParaRPr>
          </a:p>
          <a:p>
            <a:r>
              <a:rPr lang="en-US" altLang="zh-CN" b="0" i="0" dirty="0">
                <a:solidFill>
                  <a:srgbClr val="1D2129"/>
                </a:solidFill>
                <a:effectLst/>
                <a:latin typeface="PingFangSC-Regular"/>
              </a:rPr>
              <a:t>AV w/ </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：第三个场景描述了行人与具有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 </a:t>
            </a:r>
            <a:r>
              <a:rPr lang="zh-CN" altLang="en-US" b="0" i="0" dirty="0">
                <a:solidFill>
                  <a:srgbClr val="1D2129"/>
                </a:solidFill>
                <a:effectLst/>
                <a:latin typeface="PingFangSC-Regular"/>
              </a:rPr>
              <a:t>的 </a:t>
            </a:r>
            <a:r>
              <a:rPr lang="en-US" altLang="zh-CN" b="0" i="0" dirty="0">
                <a:solidFill>
                  <a:srgbClr val="1D2129"/>
                </a:solidFill>
                <a:effectLst/>
                <a:latin typeface="PingFangSC-Regular"/>
              </a:rPr>
              <a:t>AV </a:t>
            </a:r>
            <a:r>
              <a:rPr lang="zh-CN" altLang="en-US" b="0" i="0" dirty="0">
                <a:solidFill>
                  <a:srgbClr val="1D2129"/>
                </a:solidFill>
                <a:effectLst/>
                <a:latin typeface="PingFangSC-Regular"/>
              </a:rPr>
              <a:t>相遇（见图 </a:t>
            </a:r>
            <a:r>
              <a:rPr lang="en-US" altLang="zh-CN" b="0" i="0" dirty="0">
                <a:solidFill>
                  <a:srgbClr val="1D2129"/>
                </a:solidFill>
                <a:effectLst/>
                <a:latin typeface="PingFangSC-Regular"/>
              </a:rPr>
              <a:t>4 (c))</a:t>
            </a:r>
            <a:r>
              <a:rPr lang="zh-CN" altLang="en-US" b="0" i="0" dirty="0">
                <a:solidFill>
                  <a:srgbClr val="1D2129"/>
                </a:solidFill>
                <a:effectLst/>
                <a:latin typeface="PingFangSC-Regular"/>
              </a:rPr>
              <a:t>。驾驶员的配置与 </a:t>
            </a:r>
            <a:r>
              <a:rPr lang="en-US" altLang="zh-CN" b="0" i="0" dirty="0">
                <a:solidFill>
                  <a:srgbClr val="1D2129"/>
                </a:solidFill>
                <a:effectLst/>
                <a:latin typeface="PingFangSC-Regular"/>
              </a:rPr>
              <a:t>AV w/o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 </a:t>
            </a:r>
            <a:r>
              <a:rPr lang="zh-CN" altLang="en-US" b="0" i="0" dirty="0">
                <a:solidFill>
                  <a:srgbClr val="1D2129"/>
                </a:solidFill>
                <a:effectLst/>
                <a:latin typeface="PingFangSC-Regular"/>
              </a:rPr>
              <a:t>一致。特别是，不同之处在于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 </a:t>
            </a:r>
            <a:r>
              <a:rPr lang="zh-CN" altLang="en-US" b="0" i="0" dirty="0">
                <a:solidFill>
                  <a:srgbClr val="1D2129"/>
                </a:solidFill>
                <a:effectLst/>
                <a:latin typeface="PingFangSC-Regular"/>
              </a:rPr>
              <a:t>设备安装在挡风玻璃的右侧。</a:t>
            </a:r>
            <a:r>
              <a:rPr lang="en-US" altLang="zh-CN" b="0" i="0" dirty="0">
                <a:solidFill>
                  <a:srgbClr val="1D2129"/>
                </a:solidFill>
                <a:effectLst/>
                <a:latin typeface="PingFangSC-Regular"/>
              </a:rPr>
              <a:t>AV</a:t>
            </a:r>
            <a:r>
              <a:rPr lang="zh-CN" altLang="en-US" b="0" i="0" dirty="0">
                <a:solidFill>
                  <a:srgbClr val="1D2129"/>
                </a:solidFill>
                <a:effectLst/>
                <a:latin typeface="PingFangSC-Regular"/>
              </a:rPr>
              <a:t>在停车线之前停止，</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显示一条消息“</a:t>
            </a:r>
            <a:r>
              <a:rPr lang="en-US" altLang="zh-CN" b="0" i="0" dirty="0">
                <a:solidFill>
                  <a:srgbClr val="1D2129"/>
                </a:solidFill>
                <a:effectLst/>
                <a:latin typeface="PingFangSC-Regular"/>
              </a:rPr>
              <a:t>UGOKIMASEN”</a:t>
            </a:r>
            <a:r>
              <a:rPr lang="zh-CN" altLang="en-US" b="0" i="0" dirty="0">
                <a:solidFill>
                  <a:srgbClr val="1D2129"/>
                </a:solidFill>
                <a:effectLst/>
                <a:latin typeface="PingFangSC-Regular"/>
              </a:rPr>
              <a:t>，通知</a:t>
            </a:r>
            <a:r>
              <a:rPr lang="en-US" altLang="zh-CN" b="0" i="0" dirty="0">
                <a:solidFill>
                  <a:srgbClr val="1D2129"/>
                </a:solidFill>
                <a:effectLst/>
                <a:latin typeface="PingFangSC-Regular"/>
              </a:rPr>
              <a:t>AV</a:t>
            </a:r>
            <a:r>
              <a:rPr lang="zh-CN" altLang="en-US" b="0" i="0" dirty="0">
                <a:solidFill>
                  <a:srgbClr val="1D2129"/>
                </a:solidFill>
                <a:effectLst/>
                <a:latin typeface="PingFangSC-Regular"/>
              </a:rPr>
              <a:t>静止的行人。随后，行人需要决定如何以及何时跨越道路。当行人完全穿过道路时，</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 </a:t>
            </a:r>
            <a:r>
              <a:rPr lang="zh-CN" altLang="en-US" b="0" i="0" dirty="0">
                <a:solidFill>
                  <a:srgbClr val="1D2129"/>
                </a:solidFill>
                <a:effectLst/>
                <a:latin typeface="PingFangSC-Regular"/>
              </a:rPr>
              <a:t>消息闪烁两次。最后，关闭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 </a:t>
            </a:r>
            <a:r>
              <a:rPr lang="zh-CN" altLang="en-US" b="0" i="0" dirty="0">
                <a:solidFill>
                  <a:srgbClr val="1D2129"/>
                </a:solidFill>
                <a:effectLst/>
                <a:latin typeface="PingFangSC-Regular"/>
              </a:rPr>
              <a:t>和 </a:t>
            </a:r>
            <a:r>
              <a:rPr lang="en-US" altLang="zh-CN" b="0" i="0" dirty="0">
                <a:solidFill>
                  <a:srgbClr val="1D2129"/>
                </a:solidFill>
                <a:effectLst/>
                <a:latin typeface="PingFangSC-Regular"/>
              </a:rPr>
              <a:t>AV </a:t>
            </a:r>
            <a:r>
              <a:rPr lang="zh-CN" altLang="en-US" b="0" i="0" dirty="0">
                <a:solidFill>
                  <a:srgbClr val="1D2129"/>
                </a:solidFill>
                <a:effectLst/>
                <a:latin typeface="PingFangSC-Regular"/>
              </a:rPr>
              <a:t>移动。</a:t>
            </a:r>
            <a:endParaRPr lang="en-US" altLang="zh-CN" b="0" i="0" dirty="0">
              <a:solidFill>
                <a:srgbClr val="1D2129"/>
              </a:solidFill>
              <a:effectLst/>
              <a:latin typeface="PingFangSC-Regular"/>
            </a:endParaRPr>
          </a:p>
          <a:p>
            <a:r>
              <a:rPr lang="en-US" altLang="zh-CN" b="0" i="0" dirty="0">
                <a:solidFill>
                  <a:srgbClr val="1D2129"/>
                </a:solidFill>
                <a:effectLst/>
                <a:latin typeface="PingFangSC-Regular"/>
              </a:rPr>
              <a:t>PI</a:t>
            </a:r>
            <a:r>
              <a:rPr lang="zh-CN" altLang="en-US" b="0" i="0" dirty="0">
                <a:solidFill>
                  <a:srgbClr val="1D2129"/>
                </a:solidFill>
                <a:effectLst/>
                <a:latin typeface="PingFangSC-Regular"/>
              </a:rPr>
              <a:t>后</a:t>
            </a:r>
            <a:r>
              <a:rPr lang="en-US" altLang="zh-CN" b="0" i="0" dirty="0">
                <a:solidFill>
                  <a:srgbClr val="1D2129"/>
                </a:solidFill>
                <a:effectLst/>
                <a:latin typeface="PingFangSC-Regular"/>
              </a:rPr>
              <a:t>AV w/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第四个场景与</a:t>
            </a:r>
            <a:r>
              <a:rPr lang="en-US" altLang="zh-CN" b="0" i="0" dirty="0">
                <a:solidFill>
                  <a:srgbClr val="1D2129"/>
                </a:solidFill>
                <a:effectLst/>
                <a:latin typeface="PingFangSC-Regular"/>
              </a:rPr>
              <a:t>AV w/ </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一致</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见图</a:t>
            </a:r>
            <a:r>
              <a:rPr lang="en-US" altLang="zh-CN" b="0" i="0" dirty="0">
                <a:solidFill>
                  <a:srgbClr val="1D2129"/>
                </a:solidFill>
                <a:effectLst/>
                <a:latin typeface="PingFangSC-Regular"/>
              </a:rPr>
              <a:t>4 (c))</a:t>
            </a:r>
            <a:r>
              <a:rPr lang="zh-CN" altLang="en-US" b="0" i="0" dirty="0">
                <a:solidFill>
                  <a:srgbClr val="1D2129"/>
                </a:solidFill>
                <a:effectLst/>
                <a:latin typeface="PingFangSC-Regular"/>
              </a:rPr>
              <a:t>。不同之处在于，在这种情况的试验之前，使用两种类型的预指令来帮助行人使用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 </a:t>
            </a:r>
            <a:r>
              <a:rPr lang="zh-CN" altLang="en-US" b="0" i="0" dirty="0">
                <a:solidFill>
                  <a:srgbClr val="1D2129"/>
                </a:solidFill>
                <a:effectLst/>
                <a:latin typeface="PingFangSC-Regular"/>
              </a:rPr>
              <a:t>调整 </a:t>
            </a:r>
            <a:r>
              <a:rPr lang="en-US" altLang="zh-CN" b="0" i="0" dirty="0">
                <a:solidFill>
                  <a:srgbClr val="1D2129"/>
                </a:solidFill>
                <a:effectLst/>
                <a:latin typeface="PingFangSC-Regular"/>
              </a:rPr>
              <a:t>AV </a:t>
            </a:r>
            <a:r>
              <a:rPr lang="zh-CN" altLang="en-US" b="0" i="0" dirty="0">
                <a:solidFill>
                  <a:srgbClr val="1D2129"/>
                </a:solidFill>
                <a:effectLst/>
                <a:latin typeface="PingFangSC-Regular"/>
              </a:rPr>
              <a:t>的心智模型。具体来说，为了消除参与者对 </a:t>
            </a:r>
            <a:r>
              <a:rPr lang="en-US" altLang="zh-CN" b="0" i="0" dirty="0">
                <a:solidFill>
                  <a:srgbClr val="1D2129"/>
                </a:solidFill>
                <a:effectLst/>
                <a:latin typeface="PingFangSC-Regular"/>
              </a:rPr>
              <a:t>AV </a:t>
            </a:r>
            <a:r>
              <a:rPr lang="zh-CN" altLang="en-US" b="0" i="0" dirty="0">
                <a:solidFill>
                  <a:srgbClr val="1D2129"/>
                </a:solidFill>
                <a:effectLst/>
                <a:latin typeface="PingFangSC-Regular"/>
              </a:rPr>
              <a:t>的驾驶意图的模糊理解（理解），并帮助他们预测态势感知中的驾驶行为（投影），向他们解释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 </a:t>
            </a:r>
            <a:r>
              <a:rPr lang="zh-CN" altLang="en-US" b="0" i="0" dirty="0">
                <a:solidFill>
                  <a:srgbClr val="1D2129"/>
                </a:solidFill>
                <a:effectLst/>
                <a:latin typeface="PingFangSC-Regular"/>
              </a:rPr>
              <a:t>上信息含义的文档</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15</a:t>
            </a:fld>
            <a:endParaRPr lang="zh-CN" altLang="en-US" sz="1200"/>
          </a:p>
        </p:txBody>
      </p:sp>
    </p:spTree>
    <p:extLst>
      <p:ext uri="{BB962C8B-B14F-4D97-AF65-F5344CB8AC3E}">
        <p14:creationId xmlns:p14="http://schemas.microsoft.com/office/powerpoint/2010/main" val="1385497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16</a:t>
            </a:fld>
            <a:endParaRPr lang="zh-CN" altLang="en-US" sz="1200"/>
          </a:p>
        </p:txBody>
      </p:sp>
    </p:spTree>
    <p:extLst>
      <p:ext uri="{BB962C8B-B14F-4D97-AF65-F5344CB8AC3E}">
        <p14:creationId xmlns:p14="http://schemas.microsoft.com/office/powerpoint/2010/main" val="16754666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b="0" i="0" dirty="0">
                    <a:solidFill>
                      <a:srgbClr val="1D2129"/>
                    </a:solidFill>
                    <a:effectLst/>
                    <a:latin typeface="PingFangSC-Regular"/>
                  </a:rPr>
                  <a:t>Q1</a:t>
                </a:r>
                <a:r>
                  <a:rPr lang="zh-CN" altLang="en-US" b="0" i="0" dirty="0">
                    <a:solidFill>
                      <a:srgbClr val="1D2129"/>
                    </a:solidFill>
                    <a:effectLst/>
                    <a:latin typeface="PingFangSC-Regular"/>
                  </a:rPr>
                  <a:t>和</a:t>
                </a:r>
                <a:r>
                  <a:rPr lang="en-US" altLang="zh-CN" b="0" i="0" dirty="0">
                    <a:solidFill>
                      <a:srgbClr val="1D2129"/>
                    </a:solidFill>
                    <a:effectLst/>
                    <a:latin typeface="PingFangSC-Regular"/>
                  </a:rPr>
                  <a:t>Q2</a:t>
                </a:r>
                <a:r>
                  <a:rPr lang="zh-CN" altLang="en-US" b="0" i="0" dirty="0">
                    <a:solidFill>
                      <a:srgbClr val="1D2129"/>
                    </a:solidFill>
                    <a:effectLst/>
                    <a:latin typeface="PingFangSC-Regular"/>
                  </a:rPr>
                  <a:t>用于评估情境模型中的理解和预测步骤。</a:t>
                </a:r>
                <a:r>
                  <a:rPr lang="en-US" altLang="zh-CN" b="0" i="0" dirty="0">
                    <a:solidFill>
                      <a:srgbClr val="1D2129"/>
                    </a:solidFill>
                    <a:effectLst/>
                    <a:latin typeface="PingFangSC-Regular"/>
                  </a:rPr>
                  <a:t>Q3</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Q4</a:t>
                </a:r>
                <a:r>
                  <a:rPr lang="zh-CN" altLang="en-US" b="0" i="0" dirty="0">
                    <a:solidFill>
                      <a:srgbClr val="1D2129"/>
                    </a:solidFill>
                    <a:effectLst/>
                    <a:latin typeface="PingFangSC-Regular"/>
                  </a:rPr>
                  <a:t>和</a:t>
                </a:r>
                <a:r>
                  <a:rPr lang="en-US" altLang="zh-CN" b="0" i="0" dirty="0">
                    <a:solidFill>
                      <a:srgbClr val="1D2129"/>
                    </a:solidFill>
                    <a:effectLst/>
                    <a:latin typeface="PingFangSC-Regular"/>
                  </a:rPr>
                  <a:t>Q5</a:t>
                </a:r>
                <a:r>
                  <a:rPr lang="zh-CN" altLang="en-US" b="0" i="0" dirty="0">
                    <a:solidFill>
                      <a:srgbClr val="1D2129"/>
                    </a:solidFill>
                    <a:effectLst/>
                    <a:latin typeface="PingFangSC-Regular"/>
                  </a:rPr>
                  <a:t>用于风险评估，</a:t>
                </a:r>
                <a:r>
                  <a:rPr lang="en-US" altLang="zh-CN" b="0" i="0" dirty="0">
                    <a:solidFill>
                      <a:srgbClr val="1D2129"/>
                    </a:solidFill>
                    <a:effectLst/>
                    <a:latin typeface="PingFangSC-Regular"/>
                  </a:rPr>
                  <a:t>Q6</a:t>
                </a:r>
                <a:r>
                  <a:rPr lang="zh-CN" altLang="en-US" b="0" i="0" dirty="0">
                    <a:solidFill>
                      <a:srgbClr val="1D2129"/>
                    </a:solidFill>
                    <a:effectLst/>
                    <a:latin typeface="PingFangSC-Regular"/>
                  </a:rPr>
                  <a:t>用于评估决策犹豫</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即做出过马路决策的困难程度</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a:t>
                </a:r>
                <a:endParaRPr lang="zh-CN" altLang="en-US" dirty="0"/>
              </a:p>
            </p:txBody>
          </p:sp>
        </mc:Choice>
        <mc:Fallback xmlns="">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为了设计将车辆状态</a:t>
                </a:r>
                <a:r>
                  <a:rPr lang="en-US" altLang="zh-CN" dirty="0" err="1"/>
                  <a:t>st</a:t>
                </a:r>
                <a:r>
                  <a:rPr lang="zh-CN" altLang="en-US" dirty="0"/>
                  <a:t>映射到控制动作</a:t>
                </a:r>
                <a:r>
                  <a:rPr lang="en-US" altLang="zh-CN" dirty="0"/>
                  <a:t>(</a:t>
                </a:r>
                <a:r>
                  <a:rPr lang="zh-CN" altLang="en-US" dirty="0"/>
                  <a:t>即式</a:t>
                </a:r>
                <a:r>
                  <a:rPr lang="en-US" altLang="zh-CN" dirty="0"/>
                  <a:t>(2)</a:t>
                </a:r>
                <a:r>
                  <a:rPr lang="zh-CN" altLang="en-US" dirty="0"/>
                  <a:t>中的</a:t>
                </a:r>
                <a:r>
                  <a:rPr lang="en-US" altLang="zh-CN" dirty="0" err="1"/>
                  <a:t>fA</a:t>
                </a:r>
                <a:r>
                  <a:rPr lang="en-US" altLang="zh-CN" dirty="0"/>
                  <a:t>(·))</a:t>
                </a:r>
                <a:r>
                  <a:rPr lang="zh-CN" altLang="en-US" dirty="0"/>
                  <a:t>的控制器，采用</a:t>
                </a:r>
                <a:r>
                  <a:rPr lang="en-US" altLang="zh-CN" dirty="0"/>
                  <a:t>DRL</a:t>
                </a:r>
                <a:r>
                  <a:rPr lang="zh-CN" altLang="en-US" dirty="0"/>
                  <a:t>，将控制问题表述为</a:t>
                </a:r>
                <a:r>
                  <a:rPr lang="en-US" altLang="zh-CN" dirty="0"/>
                  <a:t>MDP</a:t>
                </a:r>
                <a:r>
                  <a:rPr lang="zh-CN" altLang="en-US" dirty="0"/>
                  <a:t>（马尔科夫决策）。具体来说，在每个时间步</a:t>
                </a:r>
                <a:r>
                  <a:rPr lang="en-US" altLang="zh-CN" dirty="0"/>
                  <a:t>t, DRL</a:t>
                </a:r>
                <a:r>
                  <a:rPr lang="zh-CN" altLang="en-US" dirty="0"/>
                  <a:t>选择一个动作</a:t>
                </a:r>
                <a:r>
                  <a:rPr lang="en-US" altLang="zh-CN" dirty="0"/>
                  <a:t>at</a:t>
                </a:r>
                <a:r>
                  <a:rPr lang="zh-CN" altLang="en-US" dirty="0"/>
                  <a:t>，然后根据状态转移概率</a:t>
                </a:r>
                <a:r>
                  <a:rPr lang="zh-CN" altLang="en-US" i="0">
                    <a:latin typeface="Cambria Math" panose="02040503050406030204" pitchFamily="18" charset="0"/>
                  </a:rPr>
                  <a:t>├ 𝑃├ (┤</a:t>
                </a:r>
                <a:r>
                  <a:rPr lang="zh-CN" altLang="en-US" i="0">
                    <a:solidFill>
                      <a:srgbClr val="836967"/>
                    </a:solidFill>
                    <a:latin typeface="Cambria Math" panose="02040503050406030204" pitchFamily="18" charset="0"/>
                  </a:rPr>
                  <a:t> </a:t>
                </a:r>
                <a:r>
                  <a:rPr lang="zh-CN" altLang="en-US" i="0">
                    <a:latin typeface="Cambria Math" panose="02040503050406030204" pitchFamily="18" charset="0"/>
                  </a:rPr>
                  <a:t>𝑠</a:t>
                </a:r>
                <a:r>
                  <a:rPr lang="zh-CN" altLang="en-US" i="0">
                    <a:solidFill>
                      <a:srgbClr val="836967"/>
                    </a:solidFill>
                    <a:latin typeface="Cambria Math" panose="02040503050406030204" pitchFamily="18" charset="0"/>
                  </a:rPr>
                  <a:t>_(</a:t>
                </a:r>
                <a:r>
                  <a:rPr lang="zh-CN" altLang="en-US" i="0">
                    <a:latin typeface="Cambria Math" panose="02040503050406030204" pitchFamily="18" charset="0"/>
                  </a:rPr>
                  <a:t>𝑡+1</a:t>
                </a:r>
                <a:r>
                  <a:rPr lang="zh-CN" altLang="en-US" i="0">
                    <a:solidFill>
                      <a:srgbClr val="836967"/>
                    </a:solidFill>
                    <a:latin typeface="Cambria Math" panose="02040503050406030204" pitchFamily="18" charset="0"/>
                  </a:rPr>
                  <a:t>) ├ </a:t>
                </a:r>
                <a:r>
                  <a:rPr lang="zh-CN" altLang="en-US" i="0">
                    <a:latin typeface="Cambria Math" panose="02040503050406030204" pitchFamily="18" charset="0"/>
                  </a:rPr>
                  <a:t>|┤</a:t>
                </a:r>
                <a:r>
                  <a:rPr lang="zh-CN" altLang="en-US" i="0">
                    <a:solidFill>
                      <a:srgbClr val="836967"/>
                    </a:solidFill>
                    <a:latin typeface="Cambria Math" panose="02040503050406030204" pitchFamily="18" charset="0"/>
                  </a:rPr>
                  <a:t> </a:t>
                </a:r>
                <a:r>
                  <a:rPr lang="zh-CN" altLang="en-US" i="0">
                    <a:latin typeface="Cambria Math" panose="02040503050406030204" pitchFamily="18" charset="0"/>
                  </a:rPr>
                  <a:t>𝑠</a:t>
                </a:r>
                <a:r>
                  <a:rPr lang="zh-CN" altLang="en-US" i="0">
                    <a:solidFill>
                      <a:srgbClr val="836967"/>
                    </a:solidFill>
                    <a:latin typeface="Cambria Math" panose="02040503050406030204" pitchFamily="18" charset="0"/>
                  </a:rPr>
                  <a:t>_</a:t>
                </a:r>
                <a:r>
                  <a:rPr lang="zh-CN" altLang="en-US" i="0">
                    <a:latin typeface="Cambria Math" panose="02040503050406030204" pitchFamily="18" charset="0"/>
                  </a:rPr>
                  <a:t>𝑡,𝑎</a:t>
                </a:r>
                <a:r>
                  <a:rPr lang="zh-CN" altLang="en-US" i="0">
                    <a:solidFill>
                      <a:srgbClr val="836967"/>
                    </a:solidFill>
                    <a:latin typeface="Cambria Math" panose="02040503050406030204" pitchFamily="18" charset="0"/>
                  </a:rPr>
                  <a:t>_</a:t>
                </a:r>
                <a:r>
                  <a:rPr lang="zh-CN" altLang="en-US" i="0">
                    <a:latin typeface="Cambria Math" panose="02040503050406030204" pitchFamily="18" charset="0"/>
                  </a:rPr>
                  <a:t>𝑡)┤</a:t>
                </a:r>
                <a:r>
                  <a:rPr lang="zh-CN" altLang="en-US" dirty="0"/>
                  <a:t>。一个函数</a:t>
                </a:r>
                <a:r>
                  <a:rPr lang="en-US" altLang="zh-CN" dirty="0"/>
                  <a:t>π: S </a:t>
                </a:r>
                <a:r>
                  <a:rPr lang="en-US" altLang="zh-CN" dirty="0">
                    <a:sym typeface="Wingdings" panose="05000000000000000000" pitchFamily="2" charset="2"/>
                  </a:rPr>
                  <a:t></a:t>
                </a:r>
                <a:r>
                  <a:rPr lang="en-US" altLang="zh-CN" dirty="0"/>
                  <a:t>A</a:t>
                </a:r>
                <a:r>
                  <a:rPr lang="zh-CN" altLang="en-US" dirty="0"/>
                  <a:t>指定给定当前状态时要采取的操作，其中</a:t>
                </a:r>
                <a:r>
                  <a:rPr lang="en-US" altLang="zh-CN" dirty="0"/>
                  <a:t>S</a:t>
                </a:r>
                <a:r>
                  <a:rPr lang="zh-CN" altLang="en-US" dirty="0"/>
                  <a:t>和</a:t>
                </a:r>
                <a:r>
                  <a:rPr lang="en-US" altLang="zh-CN" dirty="0"/>
                  <a:t>A</a:t>
                </a:r>
                <a:r>
                  <a:rPr lang="zh-CN" altLang="en-US" dirty="0"/>
                  <a:t>分别表示状态和控制空间。为了确定控制策略，有一个奖励函数</a:t>
                </a:r>
                <a:r>
                  <a:rPr lang="zh-CN" altLang="en-US" sz="1200" i="0" kern="1200">
                    <a:solidFill>
                      <a:schemeClr val="tx1"/>
                    </a:solidFill>
                    <a:latin typeface="Arial" panose="020B0604020202020204" pitchFamily="34" charset="0"/>
                    <a:ea typeface="+mn-ea"/>
                    <a:cs typeface="+mn-cs"/>
                  </a:rPr>
                  <a:t>├ 𝑟_𝑡=𝑟├ (┤ 𝑠_𝑡,𝑎_𝑡)┤</a:t>
                </a:r>
                <a:r>
                  <a:rPr lang="zh-CN" altLang="en-US" dirty="0"/>
                  <a:t>，它评估在状态</a:t>
                </a:r>
                <a:r>
                  <a:rPr lang="en-US" altLang="zh-CN" dirty="0" err="1"/>
                  <a:t>st</a:t>
                </a:r>
                <a:r>
                  <a:rPr lang="zh-CN" altLang="en-US" dirty="0"/>
                  <a:t>时采取行动的即时回报。然后通过最大化总期望回报来找到最优控制策略</a:t>
                </a:r>
                <a:r>
                  <a:rPr lang="en-US" altLang="zh-CN" dirty="0"/>
                  <a:t>π *</a:t>
                </a:r>
                <a:endParaRPr lang="zh-CN" altLang="en-US" dirty="0"/>
              </a:p>
            </p:txBody>
          </p:sp>
        </mc:Fallback>
      </mc:AlternateContent>
      <p:sp>
        <p:nvSpPr>
          <p:cNvPr id="4" name="日期占位符 3"/>
          <p:cNvSpPr>
            <a:spLocks noGrp="1"/>
          </p:cNvSpPr>
          <p:nvPr>
            <p:ph type="dt" idx="10"/>
          </p:nvPr>
        </p:nvSpPr>
        <p:spPr/>
        <p:txBody>
          <a:bodyPr/>
          <a:lstStyle/>
          <a:p>
            <a:fld id="{650BBB2F-2B5C-4004-8C6D-C54A363298B9}" type="datetime1">
              <a:rPr lang="zh-CN" altLang="en-US" smtClean="0"/>
              <a:t>2023/11/1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17</a:t>
            </a:fld>
            <a:endParaRPr lang="zh-CN"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b="0" i="0" dirty="0">
                <a:solidFill>
                  <a:srgbClr val="1D2129"/>
                </a:solidFill>
                <a:effectLst/>
                <a:latin typeface="PingFangSC-Regular"/>
              </a:rPr>
              <a:t>安装在道路上的摄像机从侧面拍摄的参与者步行行为视频</a:t>
            </a:r>
            <a:r>
              <a:rPr lang="en-US" altLang="zh-CN" b="0" i="0" dirty="0">
                <a:solidFill>
                  <a:srgbClr val="1D2129"/>
                </a:solidFill>
                <a:effectLst/>
                <a:latin typeface="PingFangSC-Regular"/>
              </a:rPr>
              <a:t>(1600 × 900</a:t>
            </a:r>
            <a:r>
              <a:rPr lang="zh-CN" altLang="en-US" b="0" i="0" dirty="0">
                <a:solidFill>
                  <a:srgbClr val="1D2129"/>
                </a:solidFill>
                <a:effectLst/>
                <a:latin typeface="PingFangSC-Regular"/>
              </a:rPr>
              <a:t>像素，</a:t>
            </a:r>
            <a:r>
              <a:rPr lang="en-US" altLang="zh-CN" b="0" i="0" dirty="0">
                <a:solidFill>
                  <a:srgbClr val="1D2129"/>
                </a:solidFill>
                <a:effectLst/>
                <a:latin typeface="PingFangSC-Regular"/>
              </a:rPr>
              <a:t>60 FPS)</a:t>
            </a:r>
            <a:r>
              <a:rPr lang="zh-CN" altLang="en-US" b="0" i="0" dirty="0">
                <a:solidFill>
                  <a:srgbClr val="1D2129"/>
                </a:solidFill>
                <a:effectLst/>
                <a:latin typeface="PingFangSC-Regular"/>
              </a:rPr>
              <a:t>。使用</a:t>
            </a:r>
            <a:r>
              <a:rPr lang="en-US" altLang="zh-CN" b="0" i="0" dirty="0" err="1">
                <a:solidFill>
                  <a:srgbClr val="1D2129"/>
                </a:solidFill>
                <a:effectLst/>
                <a:latin typeface="PingFangSC-Regular"/>
              </a:rPr>
              <a:t>OpenPose</a:t>
            </a:r>
            <a:r>
              <a:rPr lang="zh-CN" altLang="en-US" b="0" i="0" dirty="0">
                <a:solidFill>
                  <a:srgbClr val="1D2129"/>
                </a:solidFill>
                <a:effectLst/>
                <a:latin typeface="PingFangSC-Regular"/>
              </a:rPr>
              <a:t>计算参与者在交叉过程中的位置</a:t>
            </a:r>
            <a:r>
              <a:rPr lang="en-US" altLang="zh-CN" b="0" i="0" dirty="0">
                <a:solidFill>
                  <a:srgbClr val="1D2129"/>
                </a:solidFill>
                <a:effectLst/>
                <a:latin typeface="PingFangSC-Regular"/>
              </a:rPr>
              <a:t>(Cao et al.</a:t>
            </a:r>
            <a:r>
              <a:rPr lang="zh-CN" altLang="en-US" b="0" i="0" dirty="0">
                <a:solidFill>
                  <a:srgbClr val="1D2129"/>
                </a:solidFill>
                <a:effectLst/>
                <a:latin typeface="PingFangSC-Regular"/>
              </a:rPr>
              <a:t>， </a:t>
            </a:r>
            <a:r>
              <a:rPr lang="en-US" altLang="zh-CN" b="0" i="0" dirty="0">
                <a:solidFill>
                  <a:srgbClr val="1D2129"/>
                </a:solidFill>
                <a:effectLst/>
                <a:latin typeface="PingFangSC-Regular"/>
              </a:rPr>
              <a:t>2019)</a:t>
            </a:r>
            <a:r>
              <a:rPr lang="zh-CN" altLang="en-US" b="0" i="0" dirty="0">
                <a:solidFill>
                  <a:srgbClr val="1D2129"/>
                </a:solidFill>
                <a:effectLst/>
                <a:latin typeface="PingFangSC-Regular"/>
              </a:rPr>
              <a:t>。特别是，</a:t>
            </a:r>
            <a:r>
              <a:rPr lang="en-US" altLang="zh-CN" b="0" i="0" dirty="0" err="1">
                <a:solidFill>
                  <a:srgbClr val="1D2129"/>
                </a:solidFill>
                <a:effectLst/>
                <a:latin typeface="PingFangSC-Regular"/>
              </a:rPr>
              <a:t>OpenPose</a:t>
            </a:r>
            <a:r>
              <a:rPr lang="zh-CN" altLang="en-US" b="0" i="0" dirty="0">
                <a:solidFill>
                  <a:srgbClr val="1D2129"/>
                </a:solidFill>
                <a:effectLst/>
                <a:latin typeface="PingFangSC-Regular"/>
              </a:rPr>
              <a:t>可以在每帧中基于</a:t>
            </a:r>
            <a:r>
              <a:rPr lang="en-US" altLang="zh-CN" b="0" i="0" dirty="0">
                <a:solidFill>
                  <a:srgbClr val="1D2129"/>
                </a:solidFill>
                <a:effectLst/>
                <a:latin typeface="PingFangSC-Regular"/>
              </a:rPr>
              <a:t>BODY 25</a:t>
            </a:r>
            <a:r>
              <a:rPr lang="zh-CN" altLang="en-US" b="0" i="0" dirty="0">
                <a:solidFill>
                  <a:srgbClr val="1D2129"/>
                </a:solidFill>
                <a:effectLst/>
                <a:latin typeface="PingFangSC-Regular"/>
              </a:rPr>
              <a:t>关节集</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图</a:t>
            </a:r>
            <a:r>
              <a:rPr lang="en-US" altLang="zh-CN" b="0" i="0" dirty="0">
                <a:solidFill>
                  <a:srgbClr val="1D2129"/>
                </a:solidFill>
                <a:effectLst/>
                <a:latin typeface="PingFangSC-Regular"/>
              </a:rPr>
              <a:t>5 (a))</a:t>
            </a:r>
            <a:r>
              <a:rPr lang="zh-CN" altLang="en-US" b="0" i="0" dirty="0">
                <a:solidFill>
                  <a:srgbClr val="1D2129"/>
                </a:solidFill>
                <a:effectLst/>
                <a:latin typeface="PingFangSC-Regular"/>
              </a:rPr>
              <a:t>检测它们的骨骼特征点。随后，利用颈部在图像空间横轴上的特征点确定行人的位置</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18</a:t>
            </a:fld>
            <a:endParaRPr lang="zh-CN" altLang="en-US" sz="1200"/>
          </a:p>
        </p:txBody>
      </p:sp>
    </p:spTree>
    <p:extLst>
      <p:ext uri="{BB962C8B-B14F-4D97-AF65-F5344CB8AC3E}">
        <p14:creationId xmlns:p14="http://schemas.microsoft.com/office/powerpoint/2010/main" val="696351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mc:Choice>
        <mc:Fallback xmlns="">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为了设计将车辆状态</a:t>
                </a:r>
                <a:r>
                  <a:rPr lang="en-US" altLang="zh-CN" dirty="0" err="1"/>
                  <a:t>st</a:t>
                </a:r>
                <a:r>
                  <a:rPr lang="zh-CN" altLang="en-US" dirty="0"/>
                  <a:t>映射到控制动作</a:t>
                </a:r>
                <a:r>
                  <a:rPr lang="en-US" altLang="zh-CN" dirty="0"/>
                  <a:t>(</a:t>
                </a:r>
                <a:r>
                  <a:rPr lang="zh-CN" altLang="en-US" dirty="0"/>
                  <a:t>即式</a:t>
                </a:r>
                <a:r>
                  <a:rPr lang="en-US" altLang="zh-CN" dirty="0"/>
                  <a:t>(2)</a:t>
                </a:r>
                <a:r>
                  <a:rPr lang="zh-CN" altLang="en-US" dirty="0"/>
                  <a:t>中的</a:t>
                </a:r>
                <a:r>
                  <a:rPr lang="en-US" altLang="zh-CN" dirty="0" err="1"/>
                  <a:t>fA</a:t>
                </a:r>
                <a:r>
                  <a:rPr lang="en-US" altLang="zh-CN" dirty="0"/>
                  <a:t>(·))</a:t>
                </a:r>
                <a:r>
                  <a:rPr lang="zh-CN" altLang="en-US" dirty="0"/>
                  <a:t>的控制器，采用</a:t>
                </a:r>
                <a:r>
                  <a:rPr lang="en-US" altLang="zh-CN" dirty="0"/>
                  <a:t>DRL</a:t>
                </a:r>
                <a:r>
                  <a:rPr lang="zh-CN" altLang="en-US" dirty="0"/>
                  <a:t>，将控制问题表述为</a:t>
                </a:r>
                <a:r>
                  <a:rPr lang="en-US" altLang="zh-CN" dirty="0"/>
                  <a:t>MDP</a:t>
                </a:r>
                <a:r>
                  <a:rPr lang="zh-CN" altLang="en-US" dirty="0"/>
                  <a:t>（马尔科夫决策）。具体来说，在每个时间步</a:t>
                </a:r>
                <a:r>
                  <a:rPr lang="en-US" altLang="zh-CN" dirty="0"/>
                  <a:t>t, DRL</a:t>
                </a:r>
                <a:r>
                  <a:rPr lang="zh-CN" altLang="en-US" dirty="0"/>
                  <a:t>选择一个动作</a:t>
                </a:r>
                <a:r>
                  <a:rPr lang="en-US" altLang="zh-CN" dirty="0"/>
                  <a:t>at</a:t>
                </a:r>
                <a:r>
                  <a:rPr lang="zh-CN" altLang="en-US" dirty="0"/>
                  <a:t>，然后根据状态转移概率</a:t>
                </a:r>
                <a:r>
                  <a:rPr lang="zh-CN" altLang="en-US" i="0">
                    <a:latin typeface="Cambria Math" panose="02040503050406030204" pitchFamily="18" charset="0"/>
                  </a:rPr>
                  <a:t>├ 𝑃├ (┤</a:t>
                </a:r>
                <a:r>
                  <a:rPr lang="zh-CN" altLang="en-US" i="0">
                    <a:solidFill>
                      <a:srgbClr val="836967"/>
                    </a:solidFill>
                    <a:latin typeface="Cambria Math" panose="02040503050406030204" pitchFamily="18" charset="0"/>
                  </a:rPr>
                  <a:t> </a:t>
                </a:r>
                <a:r>
                  <a:rPr lang="zh-CN" altLang="en-US" i="0">
                    <a:latin typeface="Cambria Math" panose="02040503050406030204" pitchFamily="18" charset="0"/>
                  </a:rPr>
                  <a:t>𝑠</a:t>
                </a:r>
                <a:r>
                  <a:rPr lang="zh-CN" altLang="en-US" i="0">
                    <a:solidFill>
                      <a:srgbClr val="836967"/>
                    </a:solidFill>
                    <a:latin typeface="Cambria Math" panose="02040503050406030204" pitchFamily="18" charset="0"/>
                  </a:rPr>
                  <a:t>_(</a:t>
                </a:r>
                <a:r>
                  <a:rPr lang="zh-CN" altLang="en-US" i="0">
                    <a:latin typeface="Cambria Math" panose="02040503050406030204" pitchFamily="18" charset="0"/>
                  </a:rPr>
                  <a:t>𝑡+1</a:t>
                </a:r>
                <a:r>
                  <a:rPr lang="zh-CN" altLang="en-US" i="0">
                    <a:solidFill>
                      <a:srgbClr val="836967"/>
                    </a:solidFill>
                    <a:latin typeface="Cambria Math" panose="02040503050406030204" pitchFamily="18" charset="0"/>
                  </a:rPr>
                  <a:t>) ├ </a:t>
                </a:r>
                <a:r>
                  <a:rPr lang="zh-CN" altLang="en-US" i="0">
                    <a:latin typeface="Cambria Math" panose="02040503050406030204" pitchFamily="18" charset="0"/>
                  </a:rPr>
                  <a:t>|┤</a:t>
                </a:r>
                <a:r>
                  <a:rPr lang="zh-CN" altLang="en-US" i="0">
                    <a:solidFill>
                      <a:srgbClr val="836967"/>
                    </a:solidFill>
                    <a:latin typeface="Cambria Math" panose="02040503050406030204" pitchFamily="18" charset="0"/>
                  </a:rPr>
                  <a:t> </a:t>
                </a:r>
                <a:r>
                  <a:rPr lang="zh-CN" altLang="en-US" i="0">
                    <a:latin typeface="Cambria Math" panose="02040503050406030204" pitchFamily="18" charset="0"/>
                  </a:rPr>
                  <a:t>𝑠</a:t>
                </a:r>
                <a:r>
                  <a:rPr lang="zh-CN" altLang="en-US" i="0">
                    <a:solidFill>
                      <a:srgbClr val="836967"/>
                    </a:solidFill>
                    <a:latin typeface="Cambria Math" panose="02040503050406030204" pitchFamily="18" charset="0"/>
                  </a:rPr>
                  <a:t>_</a:t>
                </a:r>
                <a:r>
                  <a:rPr lang="zh-CN" altLang="en-US" i="0">
                    <a:latin typeface="Cambria Math" panose="02040503050406030204" pitchFamily="18" charset="0"/>
                  </a:rPr>
                  <a:t>𝑡,𝑎</a:t>
                </a:r>
                <a:r>
                  <a:rPr lang="zh-CN" altLang="en-US" i="0">
                    <a:solidFill>
                      <a:srgbClr val="836967"/>
                    </a:solidFill>
                    <a:latin typeface="Cambria Math" panose="02040503050406030204" pitchFamily="18" charset="0"/>
                  </a:rPr>
                  <a:t>_</a:t>
                </a:r>
                <a:r>
                  <a:rPr lang="zh-CN" altLang="en-US" i="0">
                    <a:latin typeface="Cambria Math" panose="02040503050406030204" pitchFamily="18" charset="0"/>
                  </a:rPr>
                  <a:t>𝑡)┤</a:t>
                </a:r>
                <a:r>
                  <a:rPr lang="zh-CN" altLang="en-US" dirty="0"/>
                  <a:t>。一个函数</a:t>
                </a:r>
                <a:r>
                  <a:rPr lang="en-US" altLang="zh-CN" dirty="0"/>
                  <a:t>π: S </a:t>
                </a:r>
                <a:r>
                  <a:rPr lang="en-US" altLang="zh-CN" dirty="0">
                    <a:sym typeface="Wingdings" panose="05000000000000000000" pitchFamily="2" charset="2"/>
                  </a:rPr>
                  <a:t></a:t>
                </a:r>
                <a:r>
                  <a:rPr lang="en-US" altLang="zh-CN" dirty="0"/>
                  <a:t>A</a:t>
                </a:r>
                <a:r>
                  <a:rPr lang="zh-CN" altLang="en-US" dirty="0"/>
                  <a:t>指定给定当前状态时要采取的操作，其中</a:t>
                </a:r>
                <a:r>
                  <a:rPr lang="en-US" altLang="zh-CN" dirty="0"/>
                  <a:t>S</a:t>
                </a:r>
                <a:r>
                  <a:rPr lang="zh-CN" altLang="en-US" dirty="0"/>
                  <a:t>和</a:t>
                </a:r>
                <a:r>
                  <a:rPr lang="en-US" altLang="zh-CN" dirty="0"/>
                  <a:t>A</a:t>
                </a:r>
                <a:r>
                  <a:rPr lang="zh-CN" altLang="en-US" dirty="0"/>
                  <a:t>分别表示状态和控制空间。为了确定控制策略，有一个奖励函数</a:t>
                </a:r>
                <a:r>
                  <a:rPr lang="zh-CN" altLang="en-US" sz="1200" i="0" kern="1200">
                    <a:solidFill>
                      <a:schemeClr val="tx1"/>
                    </a:solidFill>
                    <a:latin typeface="Arial" panose="020B0604020202020204" pitchFamily="34" charset="0"/>
                    <a:ea typeface="+mn-ea"/>
                    <a:cs typeface="+mn-cs"/>
                  </a:rPr>
                  <a:t>├ 𝑟_𝑡=𝑟├ (┤ 𝑠_𝑡,𝑎_𝑡)┤</a:t>
                </a:r>
                <a:r>
                  <a:rPr lang="zh-CN" altLang="en-US" dirty="0"/>
                  <a:t>，它评估在状态</a:t>
                </a:r>
                <a:r>
                  <a:rPr lang="en-US" altLang="zh-CN" dirty="0" err="1"/>
                  <a:t>st</a:t>
                </a:r>
                <a:r>
                  <a:rPr lang="zh-CN" altLang="en-US" dirty="0"/>
                  <a:t>时采取行动的即时回报。然后通过最大化总期望回报来找到最优控制策略</a:t>
                </a:r>
                <a:r>
                  <a:rPr lang="en-US" altLang="zh-CN" dirty="0"/>
                  <a:t>π *</a:t>
                </a:r>
                <a:endParaRPr lang="zh-CN" altLang="en-US" dirty="0"/>
              </a:p>
            </p:txBody>
          </p:sp>
        </mc:Fallback>
      </mc:AlternateContent>
      <p:sp>
        <p:nvSpPr>
          <p:cNvPr id="4" name="日期占位符 3"/>
          <p:cNvSpPr>
            <a:spLocks noGrp="1"/>
          </p:cNvSpPr>
          <p:nvPr>
            <p:ph type="dt" idx="10"/>
          </p:nvPr>
        </p:nvSpPr>
        <p:spPr/>
        <p:txBody>
          <a:bodyPr/>
          <a:lstStyle/>
          <a:p>
            <a:fld id="{650BBB2F-2B5C-4004-8C6D-C54A363298B9}" type="datetime1">
              <a:rPr lang="zh-CN" altLang="en-US" smtClean="0"/>
              <a:t>2023/11/1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19</a:t>
            </a:fld>
            <a:endParaRPr lang="zh-CN" altLang="en-US" sz="1200"/>
          </a:p>
        </p:txBody>
      </p:sp>
    </p:spTree>
    <p:extLst>
      <p:ext uri="{BB962C8B-B14F-4D97-AF65-F5344CB8AC3E}">
        <p14:creationId xmlns:p14="http://schemas.microsoft.com/office/powerpoint/2010/main" val="271956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a:t>
            </a:fld>
            <a:endParaRPr lang="zh-CN"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20</a:t>
            </a:fld>
            <a:endParaRPr lang="zh-CN"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b="0" i="0" dirty="0">
                <a:solidFill>
                  <a:srgbClr val="1D2129"/>
                </a:solidFill>
                <a:effectLst/>
                <a:latin typeface="PingFangSC-Regular"/>
              </a:rPr>
              <a:t>参与者对四种情景的</a:t>
            </a:r>
            <a:r>
              <a:rPr lang="en-US" altLang="zh-CN" b="0" i="0" dirty="0">
                <a:solidFill>
                  <a:srgbClr val="1D2129"/>
                </a:solidFill>
                <a:effectLst/>
                <a:latin typeface="PingFangSC-Regular"/>
              </a:rPr>
              <a:t>Q1-Q6</a:t>
            </a:r>
            <a:r>
              <a:rPr lang="zh-CN" altLang="en-US" b="0" i="0" dirty="0">
                <a:solidFill>
                  <a:srgbClr val="1D2129"/>
                </a:solidFill>
                <a:effectLst/>
                <a:latin typeface="PingFangSC-Regular"/>
              </a:rPr>
              <a:t>主观评价结果如图所示。纵轴表示四种情景，横轴反映评价量表。红线表示中位数。采用非参数单向重复测量方差分析</a:t>
            </a:r>
            <a:r>
              <a:rPr lang="en-US" altLang="zh-CN" b="0" i="0" dirty="0">
                <a:solidFill>
                  <a:srgbClr val="1D2129"/>
                </a:solidFill>
                <a:effectLst/>
                <a:latin typeface="PingFangSC-Regular"/>
              </a:rPr>
              <a:t>(ANOVA)</a:t>
            </a:r>
            <a:r>
              <a:rPr lang="zh-CN" altLang="en-US" b="0" i="0" dirty="0">
                <a:solidFill>
                  <a:srgbClr val="1D2129"/>
                </a:solidFill>
                <a:effectLst/>
                <a:latin typeface="PingFangSC-Regular"/>
              </a:rPr>
              <a:t>，即弗里德曼检验，检验每个问题的主观评分在不同场景之间的显著差异。此外，采用双侧威尔科克森符号秩检验</a:t>
            </a:r>
            <a:r>
              <a:rPr lang="en-US" altLang="zh-CN" b="0" i="0" dirty="0">
                <a:solidFill>
                  <a:srgbClr val="1D2129"/>
                </a:solidFill>
                <a:effectLst/>
                <a:latin typeface="PingFangSC-Regular"/>
              </a:rPr>
              <a:t>(WSR)</a:t>
            </a:r>
            <a:r>
              <a:rPr lang="zh-CN" altLang="en-US" b="0" i="0" dirty="0">
                <a:solidFill>
                  <a:srgbClr val="1D2129"/>
                </a:solidFill>
                <a:effectLst/>
                <a:latin typeface="PingFangSC-Regular"/>
              </a:rPr>
              <a:t>和</a:t>
            </a:r>
            <a:r>
              <a:rPr lang="en-US" altLang="zh-CN" b="0" i="0" dirty="0">
                <a:solidFill>
                  <a:srgbClr val="1D2129"/>
                </a:solidFill>
                <a:effectLst/>
                <a:latin typeface="PingFangSC-Regular"/>
              </a:rPr>
              <a:t>Bonferroni</a:t>
            </a:r>
            <a:r>
              <a:rPr lang="zh-CN" altLang="en-US" b="0" i="0" dirty="0">
                <a:solidFill>
                  <a:srgbClr val="1D2129"/>
                </a:solidFill>
                <a:effectLst/>
                <a:latin typeface="PingFangSC-Regular"/>
              </a:rPr>
              <a:t>校正方法，对每个问题的四种情景进行事后多重比较。</a:t>
            </a:r>
            <a:r>
              <a:rPr lang="en-US" altLang="zh-CN" b="0" i="0" dirty="0">
                <a:solidFill>
                  <a:srgbClr val="1D2129"/>
                </a:solidFill>
                <a:effectLst/>
                <a:latin typeface="PingFangSC-Regular"/>
              </a:rPr>
              <a:t>Friedman</a:t>
            </a:r>
            <a:r>
              <a:rPr lang="zh-CN" altLang="en-US" b="0" i="0" dirty="0">
                <a:solidFill>
                  <a:srgbClr val="1D2129"/>
                </a:solidFill>
                <a:effectLst/>
                <a:latin typeface="PingFangSC-Regular"/>
              </a:rPr>
              <a:t>检验结果和</a:t>
            </a:r>
            <a:r>
              <a:rPr lang="en-US" altLang="zh-CN" b="0" i="0" dirty="0">
                <a:solidFill>
                  <a:srgbClr val="1D2129"/>
                </a:solidFill>
                <a:effectLst/>
                <a:latin typeface="PingFangSC-Regular"/>
              </a:rPr>
              <a:t>Q1-Q6</a:t>
            </a:r>
            <a:r>
              <a:rPr lang="zh-CN" altLang="en-US" b="0" i="0" dirty="0">
                <a:solidFill>
                  <a:srgbClr val="1D2129"/>
                </a:solidFill>
                <a:effectLst/>
                <a:latin typeface="PingFangSC-Regular"/>
              </a:rPr>
              <a:t>的</a:t>
            </a:r>
            <a:r>
              <a:rPr lang="en-US" altLang="zh-CN" b="0" i="0" dirty="0">
                <a:solidFill>
                  <a:srgbClr val="1D2129"/>
                </a:solidFill>
                <a:effectLst/>
                <a:latin typeface="PingFangSC-Regular"/>
              </a:rPr>
              <a:t>WSR</a:t>
            </a:r>
            <a:r>
              <a:rPr lang="zh-CN" altLang="en-US" b="0" i="0" dirty="0">
                <a:solidFill>
                  <a:srgbClr val="1D2129"/>
                </a:solidFill>
                <a:effectLst/>
                <a:latin typeface="PingFangSC-Regular"/>
              </a:rPr>
              <a:t>如图所示。</a:t>
            </a:r>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对于“</a:t>
            </a:r>
            <a:r>
              <a:rPr lang="en-US" altLang="zh-CN" b="0" i="0" dirty="0">
                <a:solidFill>
                  <a:srgbClr val="1D2129"/>
                </a:solidFill>
                <a:effectLst/>
                <a:latin typeface="PingFangSC-Regular"/>
              </a:rPr>
              <a:t>Q1:</a:t>
            </a:r>
            <a:r>
              <a:rPr lang="zh-CN" altLang="en-US" b="0" i="0" dirty="0">
                <a:solidFill>
                  <a:srgbClr val="1D2129"/>
                </a:solidFill>
                <a:effectLst/>
                <a:latin typeface="PingFangSC-Regular"/>
              </a:rPr>
              <a:t>是否容易理解汽车的驾驶意图”，</a:t>
            </a:r>
            <a:r>
              <a:rPr lang="en-US" altLang="zh-CN" b="0" i="0" dirty="0">
                <a:solidFill>
                  <a:srgbClr val="1D2129"/>
                </a:solidFill>
                <a:effectLst/>
                <a:latin typeface="PingFangSC-Regular"/>
              </a:rPr>
              <a:t>MV</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AV w/ </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和</a:t>
            </a:r>
            <a:r>
              <a:rPr lang="en-US" altLang="zh-CN" b="0" i="0" dirty="0">
                <a:solidFill>
                  <a:srgbClr val="1D2129"/>
                </a:solidFill>
                <a:effectLst/>
                <a:latin typeface="PingFangSC-Regular"/>
              </a:rPr>
              <a:t>AV w/ </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的评价量表</a:t>
            </a:r>
            <a:r>
              <a:rPr lang="en-US" altLang="zh-CN" b="0" i="0" dirty="0">
                <a:solidFill>
                  <a:srgbClr val="1D2129"/>
                </a:solidFill>
                <a:effectLst/>
                <a:latin typeface="PingFangSC-Regular"/>
              </a:rPr>
              <a:t>PI</a:t>
            </a:r>
            <a:r>
              <a:rPr lang="zh-CN" altLang="en-US" b="0" i="0" dirty="0">
                <a:solidFill>
                  <a:srgbClr val="1D2129"/>
                </a:solidFill>
                <a:effectLst/>
                <a:latin typeface="PingFangSC-Regular"/>
              </a:rPr>
              <a:t>后的中位数为</a:t>
            </a:r>
            <a:r>
              <a:rPr lang="en-US" altLang="zh-CN" b="0" i="0" dirty="0">
                <a:solidFill>
                  <a:srgbClr val="1D2129"/>
                </a:solidFill>
                <a:effectLst/>
                <a:latin typeface="PingFangSC-Regular"/>
              </a:rPr>
              <a:t>5.0,AV w/o </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为</a:t>
            </a:r>
            <a:r>
              <a:rPr lang="en-US" altLang="zh-CN" b="0" i="0" dirty="0">
                <a:solidFill>
                  <a:srgbClr val="1D2129"/>
                </a:solidFill>
                <a:effectLst/>
                <a:latin typeface="PingFangSC-Regular"/>
              </a:rPr>
              <a:t>4.0</a:t>
            </a:r>
            <a:r>
              <a:rPr lang="zh-CN" altLang="en-US" b="0" i="0" dirty="0">
                <a:solidFill>
                  <a:srgbClr val="1D2129"/>
                </a:solidFill>
                <a:effectLst/>
                <a:latin typeface="PingFangSC-Regular"/>
              </a:rPr>
              <a:t>。各情景评价量表的四分位间距</a:t>
            </a:r>
            <a:r>
              <a:rPr lang="en-US" altLang="zh-CN" b="0" i="0" dirty="0">
                <a:solidFill>
                  <a:srgbClr val="1D2129"/>
                </a:solidFill>
                <a:effectLst/>
                <a:latin typeface="PingFangSC-Regular"/>
              </a:rPr>
              <a:t>(IQRs)</a:t>
            </a:r>
            <a:r>
              <a:rPr lang="zh-CN" altLang="en-US" b="0" i="0" dirty="0">
                <a:solidFill>
                  <a:srgbClr val="1D2129"/>
                </a:solidFill>
                <a:effectLst/>
                <a:latin typeface="PingFangSC-Regular"/>
              </a:rPr>
              <a:t>均为</a:t>
            </a:r>
            <a:r>
              <a:rPr lang="en-US" altLang="zh-CN" b="0" i="0" dirty="0">
                <a:solidFill>
                  <a:srgbClr val="1D2129"/>
                </a:solidFill>
                <a:effectLst/>
                <a:latin typeface="PingFangSC-Regular"/>
              </a:rPr>
              <a:t>1.0</a:t>
            </a:r>
            <a:r>
              <a:rPr lang="zh-CN" altLang="en-US" b="0" i="0" dirty="0">
                <a:solidFill>
                  <a:srgbClr val="1D2129"/>
                </a:solidFill>
                <a:effectLst/>
                <a:latin typeface="PingFangSC-Regular"/>
              </a:rPr>
              <a:t>。重复评价量表间进行</a:t>
            </a:r>
            <a:r>
              <a:rPr lang="en-US" altLang="zh-CN" b="0" i="0" dirty="0">
                <a:solidFill>
                  <a:srgbClr val="1D2129"/>
                </a:solidFill>
                <a:effectLst/>
                <a:latin typeface="PingFangSC-Regular"/>
              </a:rPr>
              <a:t>Friedman</a:t>
            </a:r>
            <a:r>
              <a:rPr lang="zh-CN" altLang="en-US" b="0" i="0" dirty="0">
                <a:solidFill>
                  <a:srgbClr val="1D2129"/>
                </a:solidFill>
                <a:effectLst/>
                <a:latin typeface="PingFangSC-Regular"/>
              </a:rPr>
              <a:t>差异检验，</a:t>
            </a:r>
            <a:r>
              <a:rPr lang="en-US" altLang="zh-CN" b="0" i="0" dirty="0">
                <a:solidFill>
                  <a:srgbClr val="1D2129"/>
                </a:solidFill>
                <a:effectLst/>
                <a:latin typeface="PingFangSC-Regular"/>
              </a:rPr>
              <a:t>q</a:t>
            </a:r>
            <a:r>
              <a:rPr lang="zh-CN" altLang="en-US" b="0" i="0" dirty="0">
                <a:solidFill>
                  <a:srgbClr val="1D2129"/>
                </a:solidFill>
                <a:effectLst/>
                <a:latin typeface="PingFangSC-Regular"/>
              </a:rPr>
              <a:t>统计量为</a:t>
            </a:r>
            <a:r>
              <a:rPr lang="en-US" altLang="zh-CN" b="0" i="0" dirty="0">
                <a:solidFill>
                  <a:srgbClr val="1D2129"/>
                </a:solidFill>
                <a:effectLst/>
                <a:latin typeface="PingFangSC-Regular"/>
              </a:rPr>
              <a:t>112.4</a:t>
            </a:r>
            <a:r>
              <a:rPr lang="zh-CN" altLang="en-US" b="0" i="0" dirty="0">
                <a:solidFill>
                  <a:srgbClr val="1D2129"/>
                </a:solidFill>
                <a:effectLst/>
                <a:latin typeface="PingFangSC-Regular"/>
              </a:rPr>
              <a:t>，具有显著性</a:t>
            </a:r>
            <a:r>
              <a:rPr lang="en-US" altLang="zh-CN" b="0" i="0" dirty="0">
                <a:solidFill>
                  <a:srgbClr val="1D2129"/>
                </a:solidFill>
                <a:effectLst/>
                <a:latin typeface="PingFangSC-Regular"/>
              </a:rPr>
              <a:t>(p</a:t>
            </a:r>
            <a:r>
              <a:rPr lang="en-US" altLang="ko-KR" b="0" i="0" dirty="0">
                <a:solidFill>
                  <a:srgbClr val="1D2129"/>
                </a:solidFill>
                <a:effectLst/>
                <a:latin typeface="PingFangSC-Regular"/>
              </a:rPr>
              <a:t>&lt; .001)</a:t>
            </a:r>
            <a:r>
              <a:rPr lang="ko-KR" altLang="en-US" b="0" i="0" dirty="0">
                <a:solidFill>
                  <a:srgbClr val="1D2129"/>
                </a:solidFill>
                <a:effectLst/>
                <a:latin typeface="PingFangSC-Regular"/>
              </a:rPr>
              <a:t>。</a:t>
            </a:r>
            <a:r>
              <a:rPr lang="zh-CN" altLang="en-US" b="0" i="0" dirty="0">
                <a:solidFill>
                  <a:srgbClr val="1D2129"/>
                </a:solidFill>
                <a:effectLst/>
                <a:latin typeface="PingFangSC-Regular"/>
              </a:rPr>
              <a:t>此外，</a:t>
            </a:r>
            <a:r>
              <a:rPr lang="en-US" altLang="zh-CN" b="0" i="0" dirty="0">
                <a:solidFill>
                  <a:srgbClr val="1D2129"/>
                </a:solidFill>
                <a:effectLst/>
                <a:latin typeface="PingFangSC-Regular"/>
              </a:rPr>
              <a:t>WSR</a:t>
            </a:r>
            <a:r>
              <a:rPr lang="zh-CN" altLang="en-US" b="0" i="0" dirty="0">
                <a:solidFill>
                  <a:srgbClr val="1D2129"/>
                </a:solidFill>
                <a:effectLst/>
                <a:latin typeface="PingFangSC-Regular"/>
              </a:rPr>
              <a:t>检验显示，</a:t>
            </a:r>
            <a:r>
              <a:rPr lang="en-US" altLang="zh-CN" b="0" i="0" dirty="0">
                <a:solidFill>
                  <a:srgbClr val="1D2129"/>
                </a:solidFill>
                <a:effectLst/>
                <a:latin typeface="PingFangSC-Regular"/>
              </a:rPr>
              <a:t>PI</a:t>
            </a:r>
            <a:r>
              <a:rPr lang="zh-CN" altLang="en-US" b="0" i="0" dirty="0">
                <a:solidFill>
                  <a:srgbClr val="1D2129"/>
                </a:solidFill>
                <a:effectLst/>
                <a:latin typeface="PingFangSC-Regular"/>
              </a:rPr>
              <a:t>后</a:t>
            </a:r>
            <a:r>
              <a:rPr lang="en-US" altLang="zh-CN" b="0" i="0" dirty="0">
                <a:solidFill>
                  <a:srgbClr val="1D2129"/>
                </a:solidFill>
                <a:effectLst/>
                <a:latin typeface="PingFangSC-Regular"/>
              </a:rPr>
              <a:t>MV - AV w/o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(p</a:t>
            </a:r>
            <a:r>
              <a:rPr lang="en-US" altLang="ko-KR" b="0" i="0" dirty="0">
                <a:solidFill>
                  <a:srgbClr val="1D2129"/>
                </a:solidFill>
                <a:effectLst/>
                <a:latin typeface="PingFangSC-Regular"/>
              </a:rPr>
              <a:t>&lt; .001)</a:t>
            </a:r>
            <a:r>
              <a:rPr lang="ko-KR" altLang="en-US" b="0" i="0" dirty="0">
                <a:solidFill>
                  <a:srgbClr val="1D2129"/>
                </a:solidFill>
                <a:effectLst/>
                <a:latin typeface="PingFangSC-Regular"/>
              </a:rPr>
              <a:t>、</a:t>
            </a:r>
            <a:r>
              <a:rPr lang="en-US" altLang="zh-CN" b="0" i="0" dirty="0">
                <a:solidFill>
                  <a:srgbClr val="1D2129"/>
                </a:solidFill>
                <a:effectLst/>
                <a:latin typeface="PingFangSC-Regular"/>
              </a:rPr>
              <a:t>AV w/o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 - AV w/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(p</a:t>
            </a:r>
            <a:r>
              <a:rPr lang="en-US" altLang="ko-KR" b="0" i="0" dirty="0">
                <a:solidFill>
                  <a:srgbClr val="1D2129"/>
                </a:solidFill>
                <a:effectLst/>
                <a:latin typeface="PingFangSC-Regular"/>
              </a:rPr>
              <a:t>&lt; .001)</a:t>
            </a:r>
            <a:r>
              <a:rPr lang="ko-KR" altLang="en-US" b="0" i="0" dirty="0">
                <a:solidFill>
                  <a:srgbClr val="1D2129"/>
                </a:solidFill>
                <a:effectLst/>
                <a:latin typeface="PingFangSC-Regular"/>
              </a:rPr>
              <a:t>、</a:t>
            </a:r>
            <a:r>
              <a:rPr lang="en-US" altLang="zh-CN" b="0" i="0" dirty="0">
                <a:solidFill>
                  <a:srgbClr val="1D2129"/>
                </a:solidFill>
                <a:effectLst/>
                <a:latin typeface="PingFangSC-Regular"/>
              </a:rPr>
              <a:t>AV w/o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 - AV w/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(p</a:t>
            </a:r>
            <a:r>
              <a:rPr lang="en-US" altLang="ko-KR" b="0" i="0" dirty="0">
                <a:solidFill>
                  <a:srgbClr val="1D2129"/>
                </a:solidFill>
                <a:effectLst/>
                <a:latin typeface="PingFangSC-Regular"/>
              </a:rPr>
              <a:t>&lt; .001)</a:t>
            </a:r>
            <a:r>
              <a:rPr lang="ko-KR" altLang="en-US" b="0" i="0" dirty="0">
                <a:solidFill>
                  <a:srgbClr val="1D2129"/>
                </a:solidFill>
                <a:effectLst/>
                <a:latin typeface="PingFangSC-Regular"/>
              </a:rPr>
              <a:t>、</a:t>
            </a:r>
            <a:r>
              <a:rPr lang="en-US" altLang="zh-CN" b="0" i="0" dirty="0">
                <a:solidFill>
                  <a:srgbClr val="1D2129"/>
                </a:solidFill>
                <a:effectLst/>
                <a:latin typeface="PingFangSC-Regular"/>
              </a:rPr>
              <a:t>AV w/o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 - AV w/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(p</a:t>
            </a:r>
            <a:r>
              <a:rPr lang="en-US" altLang="ko-KR" b="0" i="0" dirty="0">
                <a:solidFill>
                  <a:srgbClr val="1D2129"/>
                </a:solidFill>
                <a:effectLst/>
                <a:latin typeface="PingFangSC-Regular"/>
              </a:rPr>
              <a:t>&lt; .001)</a:t>
            </a:r>
            <a:r>
              <a:rPr lang="zh-CN" altLang="en-US" b="0" i="0" dirty="0">
                <a:solidFill>
                  <a:srgbClr val="1D2129"/>
                </a:solidFill>
                <a:effectLst/>
                <a:latin typeface="PingFangSC-Regular"/>
              </a:rPr>
              <a:t>之间差异均有统计学意义。</a:t>
            </a:r>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对于“</a:t>
            </a:r>
            <a:r>
              <a:rPr lang="en-US" altLang="zh-CN" b="0" i="0" dirty="0">
                <a:solidFill>
                  <a:srgbClr val="1D2129"/>
                </a:solidFill>
                <a:effectLst/>
                <a:latin typeface="PingFangSC-Regular"/>
              </a:rPr>
              <a:t>Q2:</a:t>
            </a:r>
            <a:r>
              <a:rPr lang="zh-CN" altLang="en-US" b="0" i="0" dirty="0">
                <a:solidFill>
                  <a:srgbClr val="1D2129"/>
                </a:solidFill>
                <a:effectLst/>
                <a:latin typeface="PingFangSC-Regular"/>
              </a:rPr>
              <a:t>是否容易预测汽车的行为</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，评估量表的中位数值为</a:t>
            </a:r>
            <a:r>
              <a:rPr lang="en-US" altLang="zh-CN" b="0" i="0" dirty="0">
                <a:solidFill>
                  <a:srgbClr val="1D2129"/>
                </a:solidFill>
                <a:effectLst/>
                <a:latin typeface="PingFangSC-Regular"/>
              </a:rPr>
              <a:t>:</a:t>
            </a:r>
            <a:r>
              <a:rPr lang="en-US" altLang="zh-CN" b="0" i="0" dirty="0" err="1">
                <a:solidFill>
                  <a:srgbClr val="1D2129"/>
                </a:solidFill>
                <a:effectLst/>
                <a:latin typeface="PingFangSC-Regular"/>
              </a:rPr>
              <a:t>mpv</a:t>
            </a:r>
            <a:r>
              <a:rPr lang="zh-CN" altLang="en-US" b="0" i="0" dirty="0">
                <a:solidFill>
                  <a:srgbClr val="1D2129"/>
                </a:solidFill>
                <a:effectLst/>
                <a:latin typeface="PingFangSC-Regular"/>
              </a:rPr>
              <a:t>和</a:t>
            </a:r>
            <a:r>
              <a:rPr lang="en-US" altLang="zh-CN" b="0" i="0" dirty="0">
                <a:solidFill>
                  <a:srgbClr val="1D2129"/>
                </a:solidFill>
                <a:effectLst/>
                <a:latin typeface="PingFangSC-Regular"/>
              </a:rPr>
              <a:t>AV w/ </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在</a:t>
            </a:r>
            <a:r>
              <a:rPr lang="en-US" altLang="zh-CN" b="0" i="0" dirty="0">
                <a:solidFill>
                  <a:srgbClr val="1D2129"/>
                </a:solidFill>
                <a:effectLst/>
                <a:latin typeface="PingFangSC-Regular"/>
              </a:rPr>
              <a:t>PI</a:t>
            </a:r>
            <a:r>
              <a:rPr lang="zh-CN" altLang="en-US" b="0" i="0" dirty="0">
                <a:solidFill>
                  <a:srgbClr val="1D2129"/>
                </a:solidFill>
                <a:effectLst/>
                <a:latin typeface="PingFangSC-Regular"/>
              </a:rPr>
              <a:t>后为</a:t>
            </a:r>
            <a:r>
              <a:rPr lang="en-US" altLang="zh-CN" b="0" i="0" dirty="0">
                <a:solidFill>
                  <a:srgbClr val="1D2129"/>
                </a:solidFill>
                <a:effectLst/>
                <a:latin typeface="PingFangSC-Regular"/>
              </a:rPr>
              <a:t>5.0,AV w/o </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和</a:t>
            </a:r>
            <a:r>
              <a:rPr lang="en-US" altLang="zh-CN" b="0" i="0" dirty="0">
                <a:solidFill>
                  <a:srgbClr val="1D2129"/>
                </a:solidFill>
                <a:effectLst/>
                <a:latin typeface="PingFangSC-Regular"/>
              </a:rPr>
              <a:t>AV w/ </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为</a:t>
            </a:r>
            <a:r>
              <a:rPr lang="en-US" altLang="zh-CN" b="0" i="0" dirty="0">
                <a:solidFill>
                  <a:srgbClr val="1D2129"/>
                </a:solidFill>
                <a:effectLst/>
                <a:latin typeface="PingFangSC-Regular"/>
              </a:rPr>
              <a:t>4.0</a:t>
            </a:r>
            <a:r>
              <a:rPr lang="zh-CN" altLang="en-US" b="0" i="0" dirty="0">
                <a:solidFill>
                  <a:srgbClr val="1D2129"/>
                </a:solidFill>
                <a:effectLst/>
                <a:latin typeface="PingFangSC-Regular"/>
              </a:rPr>
              <a:t>。各情景评价量表的</a:t>
            </a:r>
            <a:r>
              <a:rPr lang="en-US" altLang="zh-CN" b="0" i="0" dirty="0" err="1">
                <a:solidFill>
                  <a:srgbClr val="1D2129"/>
                </a:solidFill>
                <a:effectLst/>
                <a:latin typeface="PingFangSC-Regular"/>
              </a:rPr>
              <a:t>iqr</a:t>
            </a:r>
            <a:r>
              <a:rPr lang="zh-CN" altLang="en-US" b="0" i="0" dirty="0">
                <a:solidFill>
                  <a:srgbClr val="1D2129"/>
                </a:solidFill>
                <a:effectLst/>
                <a:latin typeface="PingFangSC-Regular"/>
              </a:rPr>
              <a:t>均为</a:t>
            </a:r>
            <a:r>
              <a:rPr lang="en-US" altLang="zh-CN" b="0" i="0" dirty="0">
                <a:solidFill>
                  <a:srgbClr val="1D2129"/>
                </a:solidFill>
                <a:effectLst/>
                <a:latin typeface="PingFangSC-Regular"/>
              </a:rPr>
              <a:t>1.0</a:t>
            </a:r>
            <a:r>
              <a:rPr lang="zh-CN" altLang="en-US" b="0" i="0" dirty="0">
                <a:solidFill>
                  <a:srgbClr val="1D2129"/>
                </a:solidFill>
                <a:effectLst/>
                <a:latin typeface="PingFangSC-Regular"/>
              </a:rPr>
              <a:t>。重复评价量表间进行</a:t>
            </a:r>
            <a:r>
              <a:rPr lang="en-US" altLang="zh-CN" b="0" i="0" dirty="0">
                <a:solidFill>
                  <a:srgbClr val="1D2129"/>
                </a:solidFill>
                <a:effectLst/>
                <a:latin typeface="PingFangSC-Regular"/>
              </a:rPr>
              <a:t>Friedman</a:t>
            </a:r>
            <a:r>
              <a:rPr lang="zh-CN" altLang="en-US" b="0" i="0" dirty="0">
                <a:solidFill>
                  <a:srgbClr val="1D2129"/>
                </a:solidFill>
                <a:effectLst/>
                <a:latin typeface="PingFangSC-Regular"/>
              </a:rPr>
              <a:t>差异检验，其</a:t>
            </a:r>
            <a:r>
              <a:rPr lang="en-US" altLang="zh-CN" b="0" i="0" dirty="0">
                <a:solidFill>
                  <a:srgbClr val="1D2129"/>
                </a:solidFill>
                <a:effectLst/>
                <a:latin typeface="PingFangSC-Regular"/>
              </a:rPr>
              <a:t>q</a:t>
            </a:r>
            <a:r>
              <a:rPr lang="zh-CN" altLang="en-US" b="0" i="0" dirty="0">
                <a:solidFill>
                  <a:srgbClr val="1D2129"/>
                </a:solidFill>
                <a:effectLst/>
                <a:latin typeface="PingFangSC-Regular"/>
              </a:rPr>
              <a:t>统计量为</a:t>
            </a:r>
            <a:r>
              <a:rPr lang="en-US" altLang="zh-CN" b="0" i="0" dirty="0">
                <a:solidFill>
                  <a:srgbClr val="1D2129"/>
                </a:solidFill>
                <a:effectLst/>
                <a:latin typeface="PingFangSC-Regular"/>
              </a:rPr>
              <a:t>102.1</a:t>
            </a:r>
            <a:r>
              <a:rPr lang="zh-CN" altLang="en-US" b="0" i="0" dirty="0">
                <a:solidFill>
                  <a:srgbClr val="1D2129"/>
                </a:solidFill>
                <a:effectLst/>
                <a:latin typeface="PingFangSC-Regular"/>
              </a:rPr>
              <a:t>，具有显著性</a:t>
            </a:r>
            <a:r>
              <a:rPr lang="en-US" altLang="zh-CN" b="0" i="0" dirty="0">
                <a:solidFill>
                  <a:srgbClr val="1D2129"/>
                </a:solidFill>
                <a:effectLst/>
                <a:latin typeface="PingFangSC-Regular"/>
              </a:rPr>
              <a:t>(p</a:t>
            </a:r>
            <a:r>
              <a:rPr lang="en-US" altLang="ko-KR" b="0" i="0" dirty="0">
                <a:solidFill>
                  <a:srgbClr val="1D2129"/>
                </a:solidFill>
                <a:effectLst/>
                <a:latin typeface="PingFangSC-Regular"/>
              </a:rPr>
              <a:t>&lt; .001)</a:t>
            </a:r>
            <a:r>
              <a:rPr lang="ko-KR" altLang="en-US" b="0" i="0" dirty="0">
                <a:solidFill>
                  <a:srgbClr val="1D2129"/>
                </a:solidFill>
                <a:effectLst/>
                <a:latin typeface="PingFangSC-Regular"/>
              </a:rPr>
              <a:t>。</a:t>
            </a:r>
            <a:r>
              <a:rPr lang="en-US" altLang="zh-CN" b="0" i="0" dirty="0">
                <a:solidFill>
                  <a:srgbClr val="1D2129"/>
                </a:solidFill>
                <a:effectLst/>
                <a:latin typeface="PingFangSC-Regular"/>
              </a:rPr>
              <a:t>Q2</a:t>
            </a:r>
            <a:r>
              <a:rPr lang="zh-CN" altLang="en-US" b="0" i="0" dirty="0">
                <a:solidFill>
                  <a:srgbClr val="1D2129"/>
                </a:solidFill>
                <a:effectLst/>
                <a:latin typeface="PingFangSC-Regular"/>
              </a:rPr>
              <a:t>的</a:t>
            </a:r>
            <a:r>
              <a:rPr lang="en-US" altLang="zh-CN" b="0" i="0" dirty="0">
                <a:solidFill>
                  <a:srgbClr val="1D2129"/>
                </a:solidFill>
                <a:effectLst/>
                <a:latin typeface="PingFangSC-Regular"/>
              </a:rPr>
              <a:t>WSR</a:t>
            </a:r>
            <a:r>
              <a:rPr lang="zh-CN" altLang="en-US" b="0" i="0" dirty="0">
                <a:solidFill>
                  <a:srgbClr val="1D2129"/>
                </a:solidFill>
                <a:effectLst/>
                <a:latin typeface="PingFangSC-Regular"/>
              </a:rPr>
              <a:t>检验显示，</a:t>
            </a:r>
            <a:r>
              <a:rPr lang="en-US" altLang="zh-CN" b="0" i="0" dirty="0">
                <a:solidFill>
                  <a:srgbClr val="1D2129"/>
                </a:solidFill>
                <a:effectLst/>
                <a:latin typeface="PingFangSC-Regular"/>
              </a:rPr>
              <a:t>PI</a:t>
            </a:r>
            <a:r>
              <a:rPr lang="zh-CN" altLang="en-US" b="0" i="0" dirty="0">
                <a:solidFill>
                  <a:srgbClr val="1D2129"/>
                </a:solidFill>
                <a:effectLst/>
                <a:latin typeface="PingFangSC-Regular"/>
              </a:rPr>
              <a:t>后</a:t>
            </a:r>
            <a:r>
              <a:rPr lang="en-US" altLang="zh-CN" b="0" i="0" dirty="0">
                <a:solidFill>
                  <a:srgbClr val="1D2129"/>
                </a:solidFill>
                <a:effectLst/>
                <a:latin typeface="PingFangSC-Regular"/>
              </a:rPr>
              <a:t>MV - AV w/o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(p</a:t>
            </a:r>
            <a:r>
              <a:rPr lang="en-US" altLang="ko-KR" b="0" i="0" dirty="0">
                <a:solidFill>
                  <a:srgbClr val="1D2129"/>
                </a:solidFill>
                <a:effectLst/>
                <a:latin typeface="PingFangSC-Regular"/>
              </a:rPr>
              <a:t>&lt; .001)</a:t>
            </a:r>
            <a:r>
              <a:rPr lang="ko-KR" altLang="en-US" b="0" i="0" dirty="0">
                <a:solidFill>
                  <a:srgbClr val="1D2129"/>
                </a:solidFill>
                <a:effectLst/>
                <a:latin typeface="PingFangSC-Regular"/>
              </a:rPr>
              <a:t>、</a:t>
            </a:r>
            <a:r>
              <a:rPr lang="en-US" altLang="zh-CN" b="0" i="0" dirty="0">
                <a:solidFill>
                  <a:srgbClr val="1D2129"/>
                </a:solidFill>
                <a:effectLst/>
                <a:latin typeface="PingFangSC-Regular"/>
              </a:rPr>
              <a:t>AV w/o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 - AV w/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(p</a:t>
            </a:r>
            <a:r>
              <a:rPr lang="en-US" altLang="ko-KR" b="0" i="0" dirty="0">
                <a:solidFill>
                  <a:srgbClr val="1D2129"/>
                </a:solidFill>
                <a:effectLst/>
                <a:latin typeface="PingFangSC-Regular"/>
              </a:rPr>
              <a:t>&lt; .001)</a:t>
            </a:r>
            <a:r>
              <a:rPr lang="ko-KR" altLang="en-US" b="0" i="0" dirty="0">
                <a:solidFill>
                  <a:srgbClr val="1D2129"/>
                </a:solidFill>
                <a:effectLst/>
                <a:latin typeface="PingFangSC-Regular"/>
              </a:rPr>
              <a:t>、</a:t>
            </a:r>
            <a:r>
              <a:rPr lang="en-US" altLang="zh-CN" b="0" i="0" dirty="0">
                <a:solidFill>
                  <a:srgbClr val="1D2129"/>
                </a:solidFill>
                <a:effectLst/>
                <a:latin typeface="PingFangSC-Regular"/>
              </a:rPr>
              <a:t>AV w/o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 - AV w/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(p</a:t>
            </a:r>
            <a:r>
              <a:rPr lang="en-US" altLang="ko-KR" b="0" i="0" dirty="0">
                <a:solidFill>
                  <a:srgbClr val="1D2129"/>
                </a:solidFill>
                <a:effectLst/>
                <a:latin typeface="PingFangSC-Regular"/>
              </a:rPr>
              <a:t>&lt; .001)</a:t>
            </a:r>
            <a:r>
              <a:rPr lang="ko-KR" altLang="en-US" b="0" i="0" dirty="0">
                <a:solidFill>
                  <a:srgbClr val="1D2129"/>
                </a:solidFill>
                <a:effectLst/>
                <a:latin typeface="PingFangSC-Regular"/>
              </a:rPr>
              <a:t>、</a:t>
            </a:r>
            <a:r>
              <a:rPr lang="en-US" altLang="zh-CN" b="0" i="0" dirty="0">
                <a:solidFill>
                  <a:srgbClr val="1D2129"/>
                </a:solidFill>
                <a:effectLst/>
                <a:latin typeface="PingFangSC-Regular"/>
              </a:rPr>
              <a:t>AV w/o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 - AV w/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(p</a:t>
            </a:r>
            <a:r>
              <a:rPr lang="en-US" altLang="ko-KR" b="0" i="0" dirty="0">
                <a:solidFill>
                  <a:srgbClr val="1D2129"/>
                </a:solidFill>
                <a:effectLst/>
                <a:latin typeface="PingFangSC-Regular"/>
              </a:rPr>
              <a:t>&lt; .001)</a:t>
            </a:r>
            <a:r>
              <a:rPr lang="zh-CN" altLang="en-US" b="0" i="0" dirty="0">
                <a:solidFill>
                  <a:srgbClr val="1D2129"/>
                </a:solidFill>
                <a:effectLst/>
                <a:latin typeface="PingFangSC-Regular"/>
              </a:rPr>
              <a:t>之间的差异有统计学意义。</a:t>
            </a:r>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对于“</a:t>
            </a:r>
            <a:r>
              <a:rPr lang="en-US" altLang="zh-CN" b="0" i="0" dirty="0">
                <a:solidFill>
                  <a:srgbClr val="1D2129"/>
                </a:solidFill>
                <a:effectLst/>
                <a:latin typeface="PingFangSC-Regular"/>
              </a:rPr>
              <a:t>Q3:</a:t>
            </a:r>
            <a:r>
              <a:rPr lang="zh-CN" altLang="en-US" b="0" i="0" dirty="0">
                <a:solidFill>
                  <a:srgbClr val="1D2129"/>
                </a:solidFill>
                <a:effectLst/>
                <a:latin typeface="PingFangSC-Regular"/>
              </a:rPr>
              <a:t>你是否觉得汽车的行为是危险的</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，评估量表的中位数值为“</a:t>
            </a:r>
            <a:r>
              <a:rPr lang="en-US" altLang="zh-CN" b="0" i="0" dirty="0">
                <a:solidFill>
                  <a:srgbClr val="1D2129"/>
                </a:solidFill>
                <a:effectLst/>
                <a:latin typeface="PingFangSC-Regular"/>
              </a:rPr>
              <a:t>MV”</a:t>
            </a:r>
            <a:r>
              <a:rPr lang="zh-CN" altLang="en-US" b="0" i="0" dirty="0">
                <a:solidFill>
                  <a:srgbClr val="1D2129"/>
                </a:solidFill>
                <a:effectLst/>
                <a:latin typeface="PingFangSC-Regular"/>
              </a:rPr>
              <a:t>为</a:t>
            </a:r>
            <a:r>
              <a:rPr lang="en-US" altLang="zh-CN" b="0" i="0" dirty="0">
                <a:solidFill>
                  <a:srgbClr val="1D2129"/>
                </a:solidFill>
                <a:effectLst/>
                <a:latin typeface="PingFangSC-Regular"/>
              </a:rPr>
              <a:t>1.0</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AV /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为</a:t>
            </a:r>
            <a:r>
              <a:rPr lang="en-US" altLang="zh-CN" b="0" i="0" dirty="0">
                <a:solidFill>
                  <a:srgbClr val="1D2129"/>
                </a:solidFill>
                <a:effectLst/>
                <a:latin typeface="PingFangSC-Regular"/>
              </a:rPr>
              <a:t>2.0</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AV w/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为</a:t>
            </a:r>
            <a:r>
              <a:rPr lang="en-US" altLang="zh-CN" b="0" i="0" dirty="0">
                <a:solidFill>
                  <a:srgbClr val="1D2129"/>
                </a:solidFill>
                <a:effectLst/>
                <a:latin typeface="PingFangSC-Regular"/>
              </a:rPr>
              <a:t>2.0</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AV w/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为</a:t>
            </a:r>
            <a:r>
              <a:rPr lang="en-US" altLang="zh-CN" b="0" i="0" dirty="0">
                <a:solidFill>
                  <a:srgbClr val="1D2129"/>
                </a:solidFill>
                <a:effectLst/>
                <a:latin typeface="PingFangSC-Regular"/>
              </a:rPr>
              <a:t>2.0</a:t>
            </a:r>
            <a:r>
              <a:rPr lang="zh-CN" altLang="en-US" b="0" i="0" dirty="0">
                <a:solidFill>
                  <a:srgbClr val="1D2129"/>
                </a:solidFill>
                <a:effectLst/>
                <a:latin typeface="PingFangSC-Regular"/>
              </a:rPr>
              <a:t>。各情景评价量表的</a:t>
            </a:r>
            <a:r>
              <a:rPr lang="en-US" altLang="zh-CN" b="0" i="0" dirty="0" err="1">
                <a:solidFill>
                  <a:srgbClr val="1D2129"/>
                </a:solidFill>
                <a:effectLst/>
                <a:latin typeface="PingFangSC-Regular"/>
              </a:rPr>
              <a:t>iqr</a:t>
            </a:r>
            <a:r>
              <a:rPr lang="zh-CN" altLang="en-US" b="0" i="0" dirty="0">
                <a:solidFill>
                  <a:srgbClr val="1D2129"/>
                </a:solidFill>
                <a:effectLst/>
                <a:latin typeface="PingFangSC-Regular"/>
              </a:rPr>
              <a:t>均为</a:t>
            </a:r>
            <a:r>
              <a:rPr lang="en-US" altLang="zh-CN" b="0" i="0" dirty="0">
                <a:solidFill>
                  <a:srgbClr val="1D2129"/>
                </a:solidFill>
                <a:effectLst/>
                <a:latin typeface="PingFangSC-Regular"/>
              </a:rPr>
              <a:t>1.0</a:t>
            </a:r>
            <a:r>
              <a:rPr lang="zh-CN" altLang="en-US" b="0" i="0" dirty="0">
                <a:solidFill>
                  <a:srgbClr val="1D2129"/>
                </a:solidFill>
                <a:effectLst/>
                <a:latin typeface="PingFangSC-Regular"/>
              </a:rPr>
              <a:t>。重复评价量表间进行</a:t>
            </a:r>
            <a:r>
              <a:rPr lang="en-US" altLang="zh-CN" b="0" i="0" dirty="0">
                <a:solidFill>
                  <a:srgbClr val="1D2129"/>
                </a:solidFill>
                <a:effectLst/>
                <a:latin typeface="PingFangSC-Regular"/>
              </a:rPr>
              <a:t>Friedman</a:t>
            </a:r>
            <a:r>
              <a:rPr lang="zh-CN" altLang="en-US" b="0" i="0" dirty="0">
                <a:solidFill>
                  <a:srgbClr val="1D2129"/>
                </a:solidFill>
                <a:effectLst/>
                <a:latin typeface="PingFangSC-Regular"/>
              </a:rPr>
              <a:t>差异检验，</a:t>
            </a:r>
            <a:r>
              <a:rPr lang="en-US" altLang="zh-CN" b="0" i="0" dirty="0">
                <a:solidFill>
                  <a:srgbClr val="1D2129"/>
                </a:solidFill>
                <a:effectLst/>
                <a:latin typeface="PingFangSC-Regular"/>
              </a:rPr>
              <a:t>q</a:t>
            </a:r>
            <a:r>
              <a:rPr lang="zh-CN" altLang="en-US" b="0" i="0" dirty="0">
                <a:solidFill>
                  <a:srgbClr val="1D2129"/>
                </a:solidFill>
                <a:effectLst/>
                <a:latin typeface="PingFangSC-Regular"/>
              </a:rPr>
              <a:t>统计量为</a:t>
            </a:r>
            <a:r>
              <a:rPr lang="en-US" altLang="zh-CN" b="0" i="0" dirty="0">
                <a:solidFill>
                  <a:srgbClr val="1D2129"/>
                </a:solidFill>
                <a:effectLst/>
                <a:latin typeface="PingFangSC-Regular"/>
              </a:rPr>
              <a:t>64.7</a:t>
            </a:r>
            <a:r>
              <a:rPr lang="zh-CN" altLang="en-US" b="0" i="0" dirty="0">
                <a:solidFill>
                  <a:srgbClr val="1D2129"/>
                </a:solidFill>
                <a:effectLst/>
                <a:latin typeface="PingFangSC-Regular"/>
              </a:rPr>
              <a:t>，差异有统计学意义</a:t>
            </a:r>
            <a:r>
              <a:rPr lang="en-US" altLang="zh-CN" b="0" i="0" dirty="0">
                <a:solidFill>
                  <a:srgbClr val="1D2129"/>
                </a:solidFill>
                <a:effectLst/>
                <a:latin typeface="PingFangSC-Regular"/>
              </a:rPr>
              <a:t>(p</a:t>
            </a:r>
            <a:r>
              <a:rPr lang="en-US" altLang="ko-KR" b="0" i="0" dirty="0">
                <a:solidFill>
                  <a:srgbClr val="1D2129"/>
                </a:solidFill>
                <a:effectLst/>
                <a:latin typeface="PingFangSC-Regular"/>
              </a:rPr>
              <a:t>&lt; .001)</a:t>
            </a:r>
            <a:r>
              <a:rPr lang="ko-KR" altLang="en-US" b="0" i="0" dirty="0">
                <a:solidFill>
                  <a:srgbClr val="1D2129"/>
                </a:solidFill>
                <a:effectLst/>
                <a:latin typeface="PingFangSC-Regular"/>
              </a:rPr>
              <a:t>。</a:t>
            </a:r>
            <a:r>
              <a:rPr lang="en-US" altLang="zh-CN" b="0" i="0" dirty="0">
                <a:solidFill>
                  <a:srgbClr val="1D2129"/>
                </a:solidFill>
                <a:effectLst/>
                <a:latin typeface="PingFangSC-Regular"/>
              </a:rPr>
              <a:t>Q3</a:t>
            </a:r>
            <a:r>
              <a:rPr lang="zh-CN" altLang="en-US" b="0" i="0" dirty="0">
                <a:solidFill>
                  <a:srgbClr val="1D2129"/>
                </a:solidFill>
                <a:effectLst/>
                <a:latin typeface="PingFangSC-Regular"/>
              </a:rPr>
              <a:t>的</a:t>
            </a:r>
            <a:r>
              <a:rPr lang="en-US" altLang="zh-CN" b="0" i="0" dirty="0">
                <a:solidFill>
                  <a:srgbClr val="1D2129"/>
                </a:solidFill>
                <a:effectLst/>
                <a:latin typeface="PingFangSC-Regular"/>
              </a:rPr>
              <a:t>WSR</a:t>
            </a:r>
            <a:r>
              <a:rPr lang="zh-CN" altLang="en-US" b="0" i="0" dirty="0">
                <a:solidFill>
                  <a:srgbClr val="1D2129"/>
                </a:solidFill>
                <a:effectLst/>
                <a:latin typeface="PingFangSC-Regular"/>
              </a:rPr>
              <a:t>检验显示，</a:t>
            </a:r>
            <a:r>
              <a:rPr lang="en-US" altLang="zh-CN" b="0" i="0" dirty="0">
                <a:solidFill>
                  <a:srgbClr val="1D2129"/>
                </a:solidFill>
                <a:effectLst/>
                <a:latin typeface="PingFangSC-Regular"/>
              </a:rPr>
              <a:t>PI</a:t>
            </a:r>
            <a:r>
              <a:rPr lang="zh-CN" altLang="en-US" b="0" i="0" dirty="0">
                <a:solidFill>
                  <a:srgbClr val="1D2129"/>
                </a:solidFill>
                <a:effectLst/>
                <a:latin typeface="PingFangSC-Regular"/>
              </a:rPr>
              <a:t>后</a:t>
            </a:r>
            <a:r>
              <a:rPr lang="en-US" altLang="zh-CN" b="0" i="0" dirty="0">
                <a:solidFill>
                  <a:srgbClr val="1D2129"/>
                </a:solidFill>
                <a:effectLst/>
                <a:latin typeface="PingFangSC-Regular"/>
              </a:rPr>
              <a:t>MV - AV w/o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(p</a:t>
            </a:r>
            <a:r>
              <a:rPr lang="en-US" altLang="ko-KR" b="0" i="0" dirty="0">
                <a:solidFill>
                  <a:srgbClr val="1D2129"/>
                </a:solidFill>
                <a:effectLst/>
                <a:latin typeface="PingFangSC-Regular"/>
              </a:rPr>
              <a:t>&lt; 0.01)</a:t>
            </a:r>
            <a:r>
              <a:rPr lang="ko-KR" altLang="en-US" b="0" i="0" dirty="0">
                <a:solidFill>
                  <a:srgbClr val="1D2129"/>
                </a:solidFill>
                <a:effectLst/>
                <a:latin typeface="PingFangSC-Regular"/>
              </a:rPr>
              <a:t>、</a:t>
            </a:r>
            <a:r>
              <a:rPr lang="en-US" altLang="zh-CN" b="0" i="0" dirty="0">
                <a:solidFill>
                  <a:srgbClr val="1D2129"/>
                </a:solidFill>
                <a:effectLst/>
                <a:latin typeface="PingFangSC-Regular"/>
              </a:rPr>
              <a:t>AV w/o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 - AV w/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(p</a:t>
            </a:r>
            <a:r>
              <a:rPr lang="en-US" altLang="ko-KR" b="0" i="0" dirty="0">
                <a:solidFill>
                  <a:srgbClr val="1D2129"/>
                </a:solidFill>
                <a:effectLst/>
                <a:latin typeface="PingFangSC-Regular"/>
              </a:rPr>
              <a:t>&lt; 0.001)</a:t>
            </a:r>
            <a:r>
              <a:rPr lang="ko-KR" altLang="en-US" b="0" i="0" dirty="0">
                <a:solidFill>
                  <a:srgbClr val="1D2129"/>
                </a:solidFill>
                <a:effectLst/>
                <a:latin typeface="PingFangSC-Regular"/>
              </a:rPr>
              <a:t>、</a:t>
            </a:r>
            <a:r>
              <a:rPr lang="en-US" altLang="zh-CN" b="0" i="0" dirty="0">
                <a:solidFill>
                  <a:srgbClr val="1D2129"/>
                </a:solidFill>
                <a:effectLst/>
                <a:latin typeface="PingFangSC-Regular"/>
              </a:rPr>
              <a:t>AV w/o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 - AV w/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(p</a:t>
            </a:r>
            <a:r>
              <a:rPr lang="en-US" altLang="ko-KR" b="0" i="0" dirty="0">
                <a:solidFill>
                  <a:srgbClr val="1D2129"/>
                </a:solidFill>
                <a:effectLst/>
                <a:latin typeface="PingFangSC-Regular"/>
              </a:rPr>
              <a:t>&lt; 0.001)</a:t>
            </a:r>
            <a:r>
              <a:rPr lang="zh-CN" altLang="en-US" b="0" i="0" dirty="0">
                <a:solidFill>
                  <a:srgbClr val="1D2129"/>
                </a:solidFill>
                <a:effectLst/>
                <a:latin typeface="PingFangSC-Regular"/>
              </a:rPr>
              <a:t>差异均有统计学意义。</a:t>
            </a:r>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对于“</a:t>
            </a:r>
            <a:r>
              <a:rPr lang="en-US" altLang="zh-CN" b="0" i="0" dirty="0">
                <a:solidFill>
                  <a:srgbClr val="1D2129"/>
                </a:solidFill>
                <a:effectLst/>
                <a:latin typeface="PingFangSC-Regular"/>
              </a:rPr>
              <a:t>Q4:</a:t>
            </a:r>
            <a:r>
              <a:rPr lang="zh-CN" altLang="en-US" b="0" i="0" dirty="0">
                <a:solidFill>
                  <a:srgbClr val="1D2129"/>
                </a:solidFill>
                <a:effectLst/>
                <a:latin typeface="PingFangSC-Regular"/>
              </a:rPr>
              <a:t>当你过马路时，你信任汽车吗</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，评估量表的中位数为</a:t>
            </a:r>
            <a:r>
              <a:rPr lang="en-US" altLang="zh-CN" b="0" i="0" dirty="0">
                <a:solidFill>
                  <a:srgbClr val="1D2129"/>
                </a:solidFill>
                <a:effectLst/>
                <a:latin typeface="PingFangSC-Regular"/>
              </a:rPr>
              <a:t>5.0 </a:t>
            </a:r>
            <a:r>
              <a:rPr lang="en-US" altLang="zh-CN" b="0" i="0" dirty="0" err="1">
                <a:solidFill>
                  <a:srgbClr val="1D2129"/>
                </a:solidFill>
                <a:effectLst/>
                <a:latin typeface="PingFangSC-Regular"/>
              </a:rPr>
              <a:t>forMV;PI</a:t>
            </a:r>
            <a:r>
              <a:rPr lang="zh-CN" altLang="en-US" b="0" i="0" dirty="0">
                <a:solidFill>
                  <a:srgbClr val="1D2129"/>
                </a:solidFill>
                <a:effectLst/>
                <a:latin typeface="PingFangSC-Regular"/>
              </a:rPr>
              <a:t>后</a:t>
            </a:r>
            <a:r>
              <a:rPr lang="en-US" altLang="zh-CN" b="0" i="0" dirty="0">
                <a:solidFill>
                  <a:srgbClr val="1D2129"/>
                </a:solidFill>
                <a:effectLst/>
                <a:latin typeface="PingFangSC-Regular"/>
              </a:rPr>
              <a:t>AV w/ </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为</a:t>
            </a:r>
            <a:r>
              <a:rPr lang="en-US" altLang="zh-CN" b="0" i="0" dirty="0">
                <a:solidFill>
                  <a:srgbClr val="1D2129"/>
                </a:solidFill>
                <a:effectLst/>
                <a:latin typeface="PingFangSC-Regular"/>
              </a:rPr>
              <a:t>4.5;4.0</a:t>
            </a:r>
            <a:r>
              <a:rPr lang="zh-CN" altLang="en-US" b="0" i="0" dirty="0">
                <a:solidFill>
                  <a:srgbClr val="1D2129"/>
                </a:solidFill>
                <a:effectLst/>
                <a:latin typeface="PingFangSC-Regular"/>
              </a:rPr>
              <a:t>用于</a:t>
            </a:r>
            <a:r>
              <a:rPr lang="en-US" altLang="zh-CN" b="0" i="0" dirty="0">
                <a:solidFill>
                  <a:srgbClr val="1D2129"/>
                </a:solidFill>
                <a:effectLst/>
                <a:latin typeface="PingFangSC-Regular"/>
              </a:rPr>
              <a:t>AV w/o </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和</a:t>
            </a:r>
            <a:r>
              <a:rPr lang="en-US" altLang="zh-CN" b="0" i="0" dirty="0">
                <a:solidFill>
                  <a:srgbClr val="1D2129"/>
                </a:solidFill>
                <a:effectLst/>
                <a:latin typeface="PingFangSC-Regular"/>
              </a:rPr>
              <a:t>AV w/ </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。各情景评价量表的</a:t>
            </a:r>
            <a:r>
              <a:rPr lang="en-US" altLang="zh-CN" b="0" i="0" dirty="0" err="1">
                <a:solidFill>
                  <a:srgbClr val="1D2129"/>
                </a:solidFill>
                <a:effectLst/>
                <a:latin typeface="PingFangSC-Regular"/>
              </a:rPr>
              <a:t>iqr</a:t>
            </a:r>
            <a:r>
              <a:rPr lang="zh-CN" altLang="en-US" b="0" i="0" dirty="0">
                <a:solidFill>
                  <a:srgbClr val="1D2129"/>
                </a:solidFill>
                <a:effectLst/>
                <a:latin typeface="PingFangSC-Regular"/>
              </a:rPr>
              <a:t>均为</a:t>
            </a:r>
            <a:r>
              <a:rPr lang="en-US" altLang="zh-CN" b="0" i="0" dirty="0">
                <a:solidFill>
                  <a:srgbClr val="1D2129"/>
                </a:solidFill>
                <a:effectLst/>
                <a:latin typeface="PingFangSC-Regular"/>
              </a:rPr>
              <a:t>1.0</a:t>
            </a:r>
            <a:r>
              <a:rPr lang="zh-CN" altLang="en-US" b="0" i="0" dirty="0">
                <a:solidFill>
                  <a:srgbClr val="1D2129"/>
                </a:solidFill>
                <a:effectLst/>
                <a:latin typeface="PingFangSC-Regular"/>
              </a:rPr>
              <a:t>。重复评价量表间进行</a:t>
            </a:r>
            <a:r>
              <a:rPr lang="en-US" altLang="zh-CN" b="0" i="0" dirty="0">
                <a:solidFill>
                  <a:srgbClr val="1D2129"/>
                </a:solidFill>
                <a:effectLst/>
                <a:latin typeface="PingFangSC-Regular"/>
              </a:rPr>
              <a:t>Friedman</a:t>
            </a:r>
            <a:r>
              <a:rPr lang="zh-CN" altLang="en-US" b="0" i="0" dirty="0">
                <a:solidFill>
                  <a:srgbClr val="1D2129"/>
                </a:solidFill>
                <a:effectLst/>
                <a:latin typeface="PingFangSC-Regular"/>
              </a:rPr>
              <a:t>差异检验，</a:t>
            </a:r>
            <a:r>
              <a:rPr lang="en-US" altLang="zh-CN" b="0" i="0" dirty="0">
                <a:solidFill>
                  <a:srgbClr val="1D2129"/>
                </a:solidFill>
                <a:effectLst/>
                <a:latin typeface="PingFangSC-Regular"/>
              </a:rPr>
              <a:t>q</a:t>
            </a:r>
            <a:r>
              <a:rPr lang="zh-CN" altLang="en-US" b="0" i="0" dirty="0">
                <a:solidFill>
                  <a:srgbClr val="1D2129"/>
                </a:solidFill>
                <a:effectLst/>
                <a:latin typeface="PingFangSC-Regular"/>
              </a:rPr>
              <a:t>统计量为</a:t>
            </a:r>
            <a:r>
              <a:rPr lang="en-US" altLang="zh-CN" b="0" i="0" dirty="0">
                <a:solidFill>
                  <a:srgbClr val="1D2129"/>
                </a:solidFill>
                <a:effectLst/>
                <a:latin typeface="PingFangSC-Regular"/>
              </a:rPr>
              <a:t>114.7</a:t>
            </a:r>
            <a:r>
              <a:rPr lang="zh-CN" altLang="en-US" b="0" i="0" dirty="0">
                <a:solidFill>
                  <a:srgbClr val="1D2129"/>
                </a:solidFill>
                <a:effectLst/>
                <a:latin typeface="PingFangSC-Regular"/>
              </a:rPr>
              <a:t>，差异有统计学意义</a:t>
            </a:r>
            <a:r>
              <a:rPr lang="en-US" altLang="zh-CN" b="0" i="0" dirty="0">
                <a:solidFill>
                  <a:srgbClr val="1D2129"/>
                </a:solidFill>
                <a:effectLst/>
                <a:latin typeface="PingFangSC-Regular"/>
              </a:rPr>
              <a:t>(p</a:t>
            </a:r>
            <a:r>
              <a:rPr lang="en-US" altLang="ko-KR" b="0" i="0" dirty="0">
                <a:solidFill>
                  <a:srgbClr val="1D2129"/>
                </a:solidFill>
                <a:effectLst/>
                <a:latin typeface="PingFangSC-Regular"/>
              </a:rPr>
              <a:t>&lt; .001)</a:t>
            </a:r>
            <a:r>
              <a:rPr lang="ko-KR" altLang="en-US" b="0" i="0" dirty="0">
                <a:solidFill>
                  <a:srgbClr val="1D2129"/>
                </a:solidFill>
                <a:effectLst/>
                <a:latin typeface="PingFangSC-Regular"/>
              </a:rPr>
              <a:t>。</a:t>
            </a:r>
            <a:r>
              <a:rPr lang="en-US" altLang="zh-CN" b="0" i="0" dirty="0">
                <a:solidFill>
                  <a:srgbClr val="1D2129"/>
                </a:solidFill>
                <a:effectLst/>
                <a:latin typeface="PingFangSC-Regular"/>
              </a:rPr>
              <a:t>Q4</a:t>
            </a:r>
            <a:r>
              <a:rPr lang="zh-CN" altLang="en-US" b="0" i="0" dirty="0">
                <a:solidFill>
                  <a:srgbClr val="1D2129"/>
                </a:solidFill>
                <a:effectLst/>
                <a:latin typeface="PingFangSC-Regular"/>
              </a:rPr>
              <a:t>的</a:t>
            </a:r>
            <a:r>
              <a:rPr lang="en-US" altLang="zh-CN" b="0" i="0" dirty="0">
                <a:solidFill>
                  <a:srgbClr val="1D2129"/>
                </a:solidFill>
                <a:effectLst/>
                <a:latin typeface="PingFangSC-Regular"/>
              </a:rPr>
              <a:t>WSR</a:t>
            </a:r>
            <a:r>
              <a:rPr lang="zh-CN" altLang="en-US" b="0" i="0" dirty="0">
                <a:solidFill>
                  <a:srgbClr val="1D2129"/>
                </a:solidFill>
                <a:effectLst/>
                <a:latin typeface="PingFangSC-Regular"/>
              </a:rPr>
              <a:t>检验显示，</a:t>
            </a:r>
            <a:r>
              <a:rPr lang="en-US" altLang="zh-CN" b="0" i="0" dirty="0">
                <a:solidFill>
                  <a:srgbClr val="1D2129"/>
                </a:solidFill>
                <a:effectLst/>
                <a:latin typeface="PingFangSC-Regular"/>
              </a:rPr>
              <a:t>PI</a:t>
            </a:r>
            <a:r>
              <a:rPr lang="zh-CN" altLang="en-US" b="0" i="0" dirty="0">
                <a:solidFill>
                  <a:srgbClr val="1D2129"/>
                </a:solidFill>
                <a:effectLst/>
                <a:latin typeface="PingFangSC-Regular"/>
              </a:rPr>
              <a:t>后</a:t>
            </a:r>
            <a:r>
              <a:rPr lang="en-US" altLang="zh-CN" b="0" i="0" dirty="0">
                <a:solidFill>
                  <a:srgbClr val="1D2129"/>
                </a:solidFill>
                <a:effectLst/>
                <a:latin typeface="PingFangSC-Regular"/>
              </a:rPr>
              <a:t>MV - AV w/o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(p</a:t>
            </a:r>
            <a:r>
              <a:rPr lang="en-US" altLang="ko-KR" b="0" i="0" dirty="0">
                <a:solidFill>
                  <a:srgbClr val="1D2129"/>
                </a:solidFill>
                <a:effectLst/>
                <a:latin typeface="PingFangSC-Regular"/>
              </a:rPr>
              <a:t>&lt; .001)</a:t>
            </a:r>
            <a:r>
              <a:rPr lang="ko-KR" altLang="en-US" b="0" i="0" dirty="0">
                <a:solidFill>
                  <a:srgbClr val="1D2129"/>
                </a:solidFill>
                <a:effectLst/>
                <a:latin typeface="PingFangSC-Regular"/>
              </a:rPr>
              <a:t>、</a:t>
            </a:r>
            <a:r>
              <a:rPr lang="en-US" altLang="zh-CN" b="0" i="0" dirty="0">
                <a:solidFill>
                  <a:srgbClr val="1D2129"/>
                </a:solidFill>
                <a:effectLst/>
                <a:latin typeface="PingFangSC-Regular"/>
              </a:rPr>
              <a:t>MV - AV w/ w/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(p</a:t>
            </a:r>
            <a:r>
              <a:rPr lang="en-US" altLang="ko-KR" b="0" i="0" dirty="0">
                <a:solidFill>
                  <a:srgbClr val="1D2129"/>
                </a:solidFill>
                <a:effectLst/>
                <a:latin typeface="PingFangSC-Regular"/>
              </a:rPr>
              <a:t>&lt; .01)</a:t>
            </a:r>
            <a:r>
              <a:rPr lang="ko-KR" altLang="en-US" b="0" i="0" dirty="0">
                <a:solidFill>
                  <a:srgbClr val="1D2129"/>
                </a:solidFill>
                <a:effectLst/>
                <a:latin typeface="PingFangSC-Regular"/>
              </a:rPr>
              <a:t>、</a:t>
            </a:r>
            <a:r>
              <a:rPr lang="en-US" altLang="zh-CN" b="0" i="0" dirty="0">
                <a:solidFill>
                  <a:srgbClr val="1D2129"/>
                </a:solidFill>
                <a:effectLst/>
                <a:latin typeface="PingFangSC-Regular"/>
              </a:rPr>
              <a:t>AV w/o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 - AV w/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(p</a:t>
            </a:r>
            <a:r>
              <a:rPr lang="en-US" altLang="ko-KR" b="0" i="0" dirty="0">
                <a:solidFill>
                  <a:srgbClr val="1D2129"/>
                </a:solidFill>
                <a:effectLst/>
                <a:latin typeface="PingFangSC-Regular"/>
              </a:rPr>
              <a:t>&lt; .001)</a:t>
            </a:r>
            <a:r>
              <a:rPr lang="ko-KR" altLang="en-US" b="0" i="0" dirty="0">
                <a:solidFill>
                  <a:srgbClr val="1D2129"/>
                </a:solidFill>
                <a:effectLst/>
                <a:latin typeface="PingFangSC-Regular"/>
              </a:rPr>
              <a:t>、</a:t>
            </a:r>
            <a:r>
              <a:rPr lang="en-US" altLang="zh-CN" b="0" i="0" dirty="0">
                <a:solidFill>
                  <a:srgbClr val="1D2129"/>
                </a:solidFill>
                <a:effectLst/>
                <a:latin typeface="PingFangSC-Regular"/>
              </a:rPr>
              <a:t>AV w/o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 - AV w/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(p</a:t>
            </a:r>
            <a:r>
              <a:rPr lang="en-US" altLang="ko-KR" b="0" i="0" dirty="0">
                <a:solidFill>
                  <a:srgbClr val="1D2129"/>
                </a:solidFill>
                <a:effectLst/>
                <a:latin typeface="PingFangSC-Regular"/>
              </a:rPr>
              <a:t>&lt; .001)</a:t>
            </a:r>
            <a:r>
              <a:rPr lang="zh-CN" altLang="en-US" b="0" i="0" dirty="0">
                <a:solidFill>
                  <a:srgbClr val="1D2129"/>
                </a:solidFill>
                <a:effectLst/>
                <a:latin typeface="PingFangSC-Regular"/>
              </a:rPr>
              <a:t>之间的差异有统计学意义。</a:t>
            </a:r>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对于“</a:t>
            </a:r>
            <a:r>
              <a:rPr lang="en-US" altLang="zh-CN" b="0" i="0" dirty="0">
                <a:solidFill>
                  <a:srgbClr val="1D2129"/>
                </a:solidFill>
                <a:effectLst/>
                <a:latin typeface="PingFangSC-Regular"/>
              </a:rPr>
              <a:t>Q5:</a:t>
            </a:r>
            <a:r>
              <a:rPr lang="zh-CN" altLang="en-US" b="0" i="0" dirty="0">
                <a:solidFill>
                  <a:srgbClr val="1D2129"/>
                </a:solidFill>
                <a:effectLst/>
                <a:latin typeface="PingFangSC-Regular"/>
              </a:rPr>
              <a:t>过马路时是否感到解脱</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PI</a:t>
            </a:r>
            <a:r>
              <a:rPr lang="zh-CN" altLang="en-US" b="0" i="0" dirty="0">
                <a:solidFill>
                  <a:srgbClr val="1D2129"/>
                </a:solidFill>
                <a:effectLst/>
                <a:latin typeface="PingFangSC-Regular"/>
              </a:rPr>
              <a:t>后的</a:t>
            </a:r>
            <a:r>
              <a:rPr lang="en-US" altLang="zh-CN" b="0" i="0" dirty="0">
                <a:solidFill>
                  <a:srgbClr val="1D2129"/>
                </a:solidFill>
                <a:effectLst/>
                <a:latin typeface="PingFangSC-Regular"/>
              </a:rPr>
              <a:t>MV</a:t>
            </a:r>
            <a:r>
              <a:rPr lang="zh-CN" altLang="en-US" b="0" i="0" dirty="0">
                <a:solidFill>
                  <a:srgbClr val="1D2129"/>
                </a:solidFill>
                <a:effectLst/>
                <a:latin typeface="PingFangSC-Regular"/>
              </a:rPr>
              <a:t>和</a:t>
            </a:r>
            <a:r>
              <a:rPr lang="en-US" altLang="zh-CN" b="0" i="0" dirty="0">
                <a:solidFill>
                  <a:srgbClr val="1D2129"/>
                </a:solidFill>
                <a:effectLst/>
                <a:latin typeface="PingFangSC-Regular"/>
              </a:rPr>
              <a:t>AV w/ </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的评价量表中位数为</a:t>
            </a:r>
            <a:r>
              <a:rPr lang="en-US" altLang="zh-CN" b="0" i="0" dirty="0">
                <a:solidFill>
                  <a:srgbClr val="1D2129"/>
                </a:solidFill>
                <a:effectLst/>
                <a:latin typeface="PingFangSC-Regular"/>
              </a:rPr>
              <a:t>5.0,AV w/o </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和</a:t>
            </a:r>
            <a:r>
              <a:rPr lang="en-US" altLang="zh-CN" b="0" i="0" dirty="0">
                <a:solidFill>
                  <a:srgbClr val="1D2129"/>
                </a:solidFill>
                <a:effectLst/>
                <a:latin typeface="PingFangSC-Regular"/>
              </a:rPr>
              <a:t>AV w/ </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的评价量表中位数为</a:t>
            </a:r>
            <a:r>
              <a:rPr lang="en-US" altLang="zh-CN" b="0" i="0" dirty="0">
                <a:solidFill>
                  <a:srgbClr val="1D2129"/>
                </a:solidFill>
                <a:effectLst/>
                <a:latin typeface="PingFangSC-Regular"/>
              </a:rPr>
              <a:t>4.0</a:t>
            </a:r>
            <a:r>
              <a:rPr lang="zh-CN" altLang="en-US" b="0" i="0" dirty="0">
                <a:solidFill>
                  <a:srgbClr val="1D2129"/>
                </a:solidFill>
                <a:effectLst/>
                <a:latin typeface="PingFangSC-Regular"/>
              </a:rPr>
              <a:t>。各情景评价量表的</a:t>
            </a:r>
            <a:r>
              <a:rPr lang="en-US" altLang="zh-CN" b="0" i="0" dirty="0" err="1">
                <a:solidFill>
                  <a:srgbClr val="1D2129"/>
                </a:solidFill>
                <a:effectLst/>
                <a:latin typeface="PingFangSC-Regular"/>
              </a:rPr>
              <a:t>iqr</a:t>
            </a:r>
            <a:r>
              <a:rPr lang="zh-CN" altLang="en-US" b="0" i="0" dirty="0">
                <a:solidFill>
                  <a:srgbClr val="1D2129"/>
                </a:solidFill>
                <a:effectLst/>
                <a:latin typeface="PingFangSC-Regular"/>
              </a:rPr>
              <a:t>均为</a:t>
            </a:r>
            <a:r>
              <a:rPr lang="en-US" altLang="zh-CN" b="0" i="0" dirty="0">
                <a:solidFill>
                  <a:srgbClr val="1D2129"/>
                </a:solidFill>
                <a:effectLst/>
                <a:latin typeface="PingFangSC-Regular"/>
              </a:rPr>
              <a:t>1.0</a:t>
            </a:r>
            <a:r>
              <a:rPr lang="zh-CN" altLang="en-US" b="0" i="0" dirty="0">
                <a:solidFill>
                  <a:srgbClr val="1D2129"/>
                </a:solidFill>
                <a:effectLst/>
                <a:latin typeface="PingFangSC-Regular"/>
              </a:rPr>
              <a:t>。重复评价量表间进行</a:t>
            </a:r>
            <a:r>
              <a:rPr lang="en-US" altLang="zh-CN" b="0" i="0" dirty="0">
                <a:solidFill>
                  <a:srgbClr val="1D2129"/>
                </a:solidFill>
                <a:effectLst/>
                <a:latin typeface="PingFangSC-Regular"/>
              </a:rPr>
              <a:t>Friedman</a:t>
            </a:r>
            <a:r>
              <a:rPr lang="zh-CN" altLang="en-US" b="0" i="0" dirty="0">
                <a:solidFill>
                  <a:srgbClr val="1D2129"/>
                </a:solidFill>
                <a:effectLst/>
                <a:latin typeface="PingFangSC-Regular"/>
              </a:rPr>
              <a:t>差异检验，其</a:t>
            </a:r>
            <a:r>
              <a:rPr lang="en-US" altLang="zh-CN" b="0" i="0" dirty="0">
                <a:solidFill>
                  <a:srgbClr val="1D2129"/>
                </a:solidFill>
                <a:effectLst/>
                <a:latin typeface="PingFangSC-Regular"/>
              </a:rPr>
              <a:t>q</a:t>
            </a:r>
            <a:r>
              <a:rPr lang="zh-CN" altLang="en-US" b="0" i="0" dirty="0">
                <a:solidFill>
                  <a:srgbClr val="1D2129"/>
                </a:solidFill>
                <a:effectLst/>
                <a:latin typeface="PingFangSC-Regular"/>
              </a:rPr>
              <a:t>统计量为</a:t>
            </a:r>
            <a:r>
              <a:rPr lang="en-US" altLang="zh-CN" b="0" i="0" dirty="0">
                <a:solidFill>
                  <a:srgbClr val="1D2129"/>
                </a:solidFill>
                <a:effectLst/>
                <a:latin typeface="PingFangSC-Regular"/>
              </a:rPr>
              <a:t>103.4</a:t>
            </a:r>
            <a:r>
              <a:rPr lang="zh-CN" altLang="en-US" b="0" i="0" dirty="0">
                <a:solidFill>
                  <a:srgbClr val="1D2129"/>
                </a:solidFill>
                <a:effectLst/>
                <a:latin typeface="PingFangSC-Regular"/>
              </a:rPr>
              <a:t>，具有显著性</a:t>
            </a:r>
            <a:r>
              <a:rPr lang="en-US" altLang="zh-CN" b="0" i="0" dirty="0">
                <a:solidFill>
                  <a:srgbClr val="1D2129"/>
                </a:solidFill>
                <a:effectLst/>
                <a:latin typeface="PingFangSC-Regular"/>
              </a:rPr>
              <a:t>(p</a:t>
            </a:r>
            <a:r>
              <a:rPr lang="en-US" altLang="ko-KR" b="0" i="0" dirty="0">
                <a:solidFill>
                  <a:srgbClr val="1D2129"/>
                </a:solidFill>
                <a:effectLst/>
                <a:latin typeface="PingFangSC-Regular"/>
              </a:rPr>
              <a:t>&lt; .001)</a:t>
            </a:r>
            <a:r>
              <a:rPr lang="ko-KR" altLang="en-US" b="0" i="0" dirty="0">
                <a:solidFill>
                  <a:srgbClr val="1D2129"/>
                </a:solidFill>
                <a:effectLst/>
                <a:latin typeface="PingFangSC-Regular"/>
              </a:rPr>
              <a:t>。</a:t>
            </a:r>
            <a:r>
              <a:rPr lang="en-US" altLang="zh-CN" b="0" i="0" dirty="0">
                <a:solidFill>
                  <a:srgbClr val="1D2129"/>
                </a:solidFill>
                <a:effectLst/>
                <a:latin typeface="PingFangSC-Regular"/>
              </a:rPr>
              <a:t>Q5</a:t>
            </a:r>
            <a:r>
              <a:rPr lang="zh-CN" altLang="en-US" b="0" i="0" dirty="0">
                <a:solidFill>
                  <a:srgbClr val="1D2129"/>
                </a:solidFill>
                <a:effectLst/>
                <a:latin typeface="PingFangSC-Regular"/>
              </a:rPr>
              <a:t>的</a:t>
            </a:r>
            <a:r>
              <a:rPr lang="en-US" altLang="zh-CN" b="0" i="0" dirty="0">
                <a:solidFill>
                  <a:srgbClr val="1D2129"/>
                </a:solidFill>
                <a:effectLst/>
                <a:latin typeface="PingFangSC-Regular"/>
              </a:rPr>
              <a:t>WSR</a:t>
            </a:r>
            <a:r>
              <a:rPr lang="zh-CN" altLang="en-US" b="0" i="0" dirty="0">
                <a:solidFill>
                  <a:srgbClr val="1D2129"/>
                </a:solidFill>
                <a:effectLst/>
                <a:latin typeface="PingFangSC-Regular"/>
              </a:rPr>
              <a:t>检验显示，</a:t>
            </a:r>
            <a:r>
              <a:rPr lang="en-US" altLang="zh-CN" b="0" i="0" dirty="0">
                <a:solidFill>
                  <a:srgbClr val="1D2129"/>
                </a:solidFill>
                <a:effectLst/>
                <a:latin typeface="PingFangSC-Regular"/>
              </a:rPr>
              <a:t>MV - AV w/o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(p</a:t>
            </a:r>
            <a:r>
              <a:rPr lang="en-US" altLang="ko-KR" b="0" i="0" dirty="0">
                <a:solidFill>
                  <a:srgbClr val="1D2129"/>
                </a:solidFill>
                <a:effectLst/>
                <a:latin typeface="PingFangSC-Regular"/>
              </a:rPr>
              <a:t>&lt; .001)</a:t>
            </a:r>
            <a:r>
              <a:rPr lang="ko-KR" altLang="en-US" b="0" i="0" dirty="0">
                <a:solidFill>
                  <a:srgbClr val="1D2129"/>
                </a:solidFill>
                <a:effectLst/>
                <a:latin typeface="PingFangSC-Regular"/>
              </a:rPr>
              <a:t>、</a:t>
            </a:r>
            <a:r>
              <a:rPr lang="en-US" altLang="zh-CN" b="0" i="0" dirty="0">
                <a:solidFill>
                  <a:srgbClr val="1D2129"/>
                </a:solidFill>
                <a:effectLst/>
                <a:latin typeface="PingFangSC-Regular"/>
              </a:rPr>
              <a:t>MV - AV w/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(p</a:t>
            </a:r>
            <a:r>
              <a:rPr lang="en-US" altLang="ko-KR" b="0" i="0" dirty="0">
                <a:solidFill>
                  <a:srgbClr val="1D2129"/>
                </a:solidFill>
                <a:effectLst/>
                <a:latin typeface="PingFangSC-Regular"/>
              </a:rPr>
              <a:t>&lt; .01)</a:t>
            </a:r>
            <a:r>
              <a:rPr lang="ko-KR" altLang="en-US" b="0" i="0" dirty="0">
                <a:solidFill>
                  <a:srgbClr val="1D2129"/>
                </a:solidFill>
                <a:effectLst/>
                <a:latin typeface="PingFangSC-Regular"/>
              </a:rPr>
              <a:t>、</a:t>
            </a:r>
            <a:r>
              <a:rPr lang="en-US" altLang="zh-CN" b="0" i="0" dirty="0">
                <a:solidFill>
                  <a:srgbClr val="1D2129"/>
                </a:solidFill>
                <a:effectLst/>
                <a:latin typeface="PingFangSC-Regular"/>
              </a:rPr>
              <a:t>AV w/o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 - AV w/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(p</a:t>
            </a:r>
            <a:r>
              <a:rPr lang="en-US" altLang="ko-KR" b="0" i="0" dirty="0">
                <a:solidFill>
                  <a:srgbClr val="1D2129"/>
                </a:solidFill>
                <a:effectLst/>
                <a:latin typeface="PingFangSC-Regular"/>
              </a:rPr>
              <a:t>&lt; .001)</a:t>
            </a:r>
            <a:r>
              <a:rPr lang="ko-KR" altLang="en-US" b="0" i="0" dirty="0">
                <a:solidFill>
                  <a:srgbClr val="1D2129"/>
                </a:solidFill>
                <a:effectLst/>
                <a:latin typeface="PingFangSC-Regular"/>
              </a:rPr>
              <a:t>、</a:t>
            </a:r>
            <a:r>
              <a:rPr lang="en-US" altLang="zh-CN" b="0" i="0" dirty="0">
                <a:solidFill>
                  <a:srgbClr val="1D2129"/>
                </a:solidFill>
                <a:effectLst/>
                <a:latin typeface="PingFangSC-Regular"/>
              </a:rPr>
              <a:t>AV w/o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 - AV w/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(p</a:t>
            </a:r>
            <a:r>
              <a:rPr lang="en-US" altLang="ko-KR" b="0" i="0" dirty="0">
                <a:solidFill>
                  <a:srgbClr val="1D2129"/>
                </a:solidFill>
                <a:effectLst/>
                <a:latin typeface="PingFangSC-Regular"/>
              </a:rPr>
              <a:t>&lt; .001)</a:t>
            </a:r>
            <a:r>
              <a:rPr lang="ko-KR" altLang="en-US" b="0" i="0" dirty="0">
                <a:solidFill>
                  <a:srgbClr val="1D2129"/>
                </a:solidFill>
                <a:effectLst/>
                <a:latin typeface="PingFangSC-Regular"/>
              </a:rPr>
              <a:t>、</a:t>
            </a:r>
            <a:r>
              <a:rPr lang="en-US" altLang="zh-CN" b="0" i="0" dirty="0">
                <a:solidFill>
                  <a:srgbClr val="1D2129"/>
                </a:solidFill>
                <a:effectLst/>
                <a:latin typeface="PingFangSC-Regular"/>
              </a:rPr>
              <a:t>AV w/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 - AV w/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(p</a:t>
            </a:r>
            <a:r>
              <a:rPr lang="en-US" altLang="ko-KR" b="0" i="0" dirty="0">
                <a:solidFill>
                  <a:srgbClr val="1D2129"/>
                </a:solidFill>
                <a:effectLst/>
                <a:latin typeface="PingFangSC-Regular"/>
              </a:rPr>
              <a:t>&lt; .05)</a:t>
            </a:r>
            <a:r>
              <a:rPr lang="zh-CN" altLang="en-US" b="0" i="0" dirty="0">
                <a:solidFill>
                  <a:srgbClr val="1D2129"/>
                </a:solidFill>
                <a:effectLst/>
                <a:latin typeface="PingFangSC-Regular"/>
              </a:rPr>
              <a:t>之间的差异有统计学意义。</a:t>
            </a:r>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对于“</a:t>
            </a:r>
            <a:r>
              <a:rPr lang="en-US" altLang="zh-CN" b="0" i="0" dirty="0">
                <a:solidFill>
                  <a:srgbClr val="1D2129"/>
                </a:solidFill>
                <a:effectLst/>
                <a:latin typeface="PingFangSC-Regular"/>
              </a:rPr>
              <a:t>Q6:</a:t>
            </a:r>
            <a:r>
              <a:rPr lang="zh-CN" altLang="en-US" b="0" i="0" dirty="0">
                <a:solidFill>
                  <a:srgbClr val="1D2129"/>
                </a:solidFill>
                <a:effectLst/>
                <a:latin typeface="PingFangSC-Regular"/>
              </a:rPr>
              <a:t>过马路时是否犹豫”，</a:t>
            </a:r>
            <a:r>
              <a:rPr lang="en-US" altLang="zh-CN" b="0" i="0" dirty="0">
                <a:solidFill>
                  <a:srgbClr val="1D2129"/>
                </a:solidFill>
                <a:effectLst/>
                <a:latin typeface="PingFangSC-Regular"/>
              </a:rPr>
              <a:t>PI</a:t>
            </a:r>
            <a:r>
              <a:rPr lang="zh-CN" altLang="en-US" b="0" i="0" dirty="0">
                <a:solidFill>
                  <a:srgbClr val="1D2129"/>
                </a:solidFill>
                <a:effectLst/>
                <a:latin typeface="PingFangSC-Regular"/>
              </a:rPr>
              <a:t>后的</a:t>
            </a:r>
            <a:r>
              <a:rPr lang="en-US" altLang="zh-CN" b="0" i="0" dirty="0">
                <a:solidFill>
                  <a:srgbClr val="1D2129"/>
                </a:solidFill>
                <a:effectLst/>
                <a:latin typeface="PingFangSC-Regular"/>
              </a:rPr>
              <a:t>MV</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AV w/ </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和</a:t>
            </a:r>
            <a:r>
              <a:rPr lang="en-US" altLang="zh-CN" b="0" i="0" dirty="0">
                <a:solidFill>
                  <a:srgbClr val="1D2129"/>
                </a:solidFill>
                <a:effectLst/>
                <a:latin typeface="PingFangSC-Regular"/>
              </a:rPr>
              <a:t>AV w/ </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的评价量表中位数为</a:t>
            </a:r>
            <a:r>
              <a:rPr lang="en-US" altLang="zh-CN" b="0" i="0" dirty="0">
                <a:solidFill>
                  <a:srgbClr val="1D2129"/>
                </a:solidFill>
                <a:effectLst/>
                <a:latin typeface="PingFangSC-Regular"/>
              </a:rPr>
              <a:t>2.0</a:t>
            </a:r>
            <a:r>
              <a:rPr lang="zh-CN" altLang="en-US" b="0" i="0" dirty="0">
                <a:solidFill>
                  <a:srgbClr val="1D2129"/>
                </a:solidFill>
                <a:effectLst/>
                <a:latin typeface="PingFangSC-Regular"/>
              </a:rPr>
              <a:t>，而</a:t>
            </a:r>
            <a:r>
              <a:rPr lang="en-US" altLang="zh-CN" b="0" i="0" dirty="0">
                <a:solidFill>
                  <a:srgbClr val="1D2129"/>
                </a:solidFill>
                <a:effectLst/>
                <a:latin typeface="PingFangSC-Regular"/>
              </a:rPr>
              <a:t>AV w/o </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的评价量表中位数为</a:t>
            </a:r>
            <a:r>
              <a:rPr lang="en-US" altLang="zh-CN" b="0" i="0" dirty="0">
                <a:solidFill>
                  <a:srgbClr val="1D2129"/>
                </a:solidFill>
                <a:effectLst/>
                <a:latin typeface="PingFangSC-Regular"/>
              </a:rPr>
              <a:t>3.0</a:t>
            </a:r>
            <a:r>
              <a:rPr lang="zh-CN" altLang="en-US" b="0" i="0" dirty="0">
                <a:solidFill>
                  <a:srgbClr val="1D2129"/>
                </a:solidFill>
                <a:effectLst/>
                <a:latin typeface="PingFangSC-Regular"/>
              </a:rPr>
              <a:t>。各情景评价量表的</a:t>
            </a:r>
            <a:r>
              <a:rPr lang="en-US" altLang="zh-CN" b="0" i="0" dirty="0" err="1">
                <a:solidFill>
                  <a:srgbClr val="1D2129"/>
                </a:solidFill>
                <a:effectLst/>
                <a:latin typeface="PingFangSC-Regular"/>
              </a:rPr>
              <a:t>iqr</a:t>
            </a:r>
            <a:r>
              <a:rPr lang="zh-CN" altLang="en-US" b="0" i="0" dirty="0">
                <a:solidFill>
                  <a:srgbClr val="1D2129"/>
                </a:solidFill>
                <a:effectLst/>
                <a:latin typeface="PingFangSC-Regular"/>
              </a:rPr>
              <a:t>均为</a:t>
            </a:r>
            <a:r>
              <a:rPr lang="en-US" altLang="zh-CN" b="0" i="0" dirty="0">
                <a:solidFill>
                  <a:srgbClr val="1D2129"/>
                </a:solidFill>
                <a:effectLst/>
                <a:latin typeface="PingFangSC-Regular"/>
              </a:rPr>
              <a:t>2.0</a:t>
            </a:r>
            <a:r>
              <a:rPr lang="zh-CN" altLang="en-US" b="0" i="0" dirty="0">
                <a:solidFill>
                  <a:srgbClr val="1D2129"/>
                </a:solidFill>
                <a:effectLst/>
                <a:latin typeface="PingFangSC-Regular"/>
              </a:rPr>
              <a:t>。重复评价量表间进行</a:t>
            </a:r>
            <a:r>
              <a:rPr lang="en-US" altLang="zh-CN" b="0" i="0" dirty="0">
                <a:solidFill>
                  <a:srgbClr val="1D2129"/>
                </a:solidFill>
                <a:effectLst/>
                <a:latin typeface="PingFangSC-Regular"/>
              </a:rPr>
              <a:t>Friedman</a:t>
            </a:r>
            <a:r>
              <a:rPr lang="zh-CN" altLang="en-US" b="0" i="0" dirty="0">
                <a:solidFill>
                  <a:srgbClr val="1D2129"/>
                </a:solidFill>
                <a:effectLst/>
                <a:latin typeface="PingFangSC-Regular"/>
              </a:rPr>
              <a:t>差异检验，</a:t>
            </a:r>
            <a:r>
              <a:rPr lang="en-US" altLang="zh-CN" b="0" i="0" dirty="0">
                <a:solidFill>
                  <a:srgbClr val="1D2129"/>
                </a:solidFill>
                <a:effectLst/>
                <a:latin typeface="PingFangSC-Regular"/>
              </a:rPr>
              <a:t>q</a:t>
            </a:r>
            <a:r>
              <a:rPr lang="zh-CN" altLang="en-US" b="0" i="0" dirty="0">
                <a:solidFill>
                  <a:srgbClr val="1D2129"/>
                </a:solidFill>
                <a:effectLst/>
                <a:latin typeface="PingFangSC-Regular"/>
              </a:rPr>
              <a:t>统计量为</a:t>
            </a:r>
            <a:r>
              <a:rPr lang="en-US" altLang="zh-CN" b="0" i="0" dirty="0">
                <a:solidFill>
                  <a:srgbClr val="1D2129"/>
                </a:solidFill>
                <a:effectLst/>
                <a:latin typeface="PingFangSC-Regular"/>
              </a:rPr>
              <a:t>87.8</a:t>
            </a:r>
            <a:r>
              <a:rPr lang="zh-CN" altLang="en-US" b="0" i="0" dirty="0">
                <a:solidFill>
                  <a:srgbClr val="1D2129"/>
                </a:solidFill>
                <a:effectLst/>
                <a:latin typeface="PingFangSC-Regular"/>
              </a:rPr>
              <a:t>，差异有统计学意义</a:t>
            </a:r>
            <a:r>
              <a:rPr lang="en-US" altLang="zh-CN" b="0" i="0" dirty="0">
                <a:solidFill>
                  <a:srgbClr val="1D2129"/>
                </a:solidFill>
                <a:effectLst/>
                <a:latin typeface="PingFangSC-Regular"/>
              </a:rPr>
              <a:t>(p</a:t>
            </a:r>
            <a:r>
              <a:rPr lang="en-US" altLang="ko-KR" b="0" i="0" dirty="0">
                <a:solidFill>
                  <a:srgbClr val="1D2129"/>
                </a:solidFill>
                <a:effectLst/>
                <a:latin typeface="PingFangSC-Regular"/>
              </a:rPr>
              <a:t>&lt; .001)</a:t>
            </a:r>
            <a:r>
              <a:rPr lang="ko-KR" altLang="en-US" b="0" i="0" dirty="0">
                <a:solidFill>
                  <a:srgbClr val="1D2129"/>
                </a:solidFill>
                <a:effectLst/>
                <a:latin typeface="PingFangSC-Regular"/>
              </a:rPr>
              <a:t>。</a:t>
            </a:r>
            <a:r>
              <a:rPr lang="en-US" altLang="zh-CN" b="0" i="0" dirty="0">
                <a:solidFill>
                  <a:srgbClr val="1D2129"/>
                </a:solidFill>
                <a:effectLst/>
                <a:latin typeface="PingFangSC-Regular"/>
              </a:rPr>
              <a:t>Q6</a:t>
            </a:r>
            <a:r>
              <a:rPr lang="zh-CN" altLang="en-US" b="0" i="0" dirty="0">
                <a:solidFill>
                  <a:srgbClr val="1D2129"/>
                </a:solidFill>
                <a:effectLst/>
                <a:latin typeface="PingFangSC-Regular"/>
              </a:rPr>
              <a:t>的</a:t>
            </a:r>
            <a:r>
              <a:rPr lang="en-US" altLang="zh-CN" b="0" i="0" dirty="0">
                <a:solidFill>
                  <a:srgbClr val="1D2129"/>
                </a:solidFill>
                <a:effectLst/>
                <a:latin typeface="PingFangSC-Regular"/>
              </a:rPr>
              <a:t>WSR</a:t>
            </a:r>
            <a:r>
              <a:rPr lang="zh-CN" altLang="en-US" b="0" i="0" dirty="0">
                <a:solidFill>
                  <a:srgbClr val="1D2129"/>
                </a:solidFill>
                <a:effectLst/>
                <a:latin typeface="PingFangSC-Regular"/>
              </a:rPr>
              <a:t>检验显示，</a:t>
            </a:r>
            <a:r>
              <a:rPr lang="en-US" altLang="zh-CN" b="0" i="0" dirty="0">
                <a:solidFill>
                  <a:srgbClr val="1D2129"/>
                </a:solidFill>
                <a:effectLst/>
                <a:latin typeface="PingFangSC-Regular"/>
              </a:rPr>
              <a:t>PI</a:t>
            </a:r>
            <a:r>
              <a:rPr lang="zh-CN" altLang="en-US" b="0" i="0" dirty="0">
                <a:solidFill>
                  <a:srgbClr val="1D2129"/>
                </a:solidFill>
                <a:effectLst/>
                <a:latin typeface="PingFangSC-Regular"/>
              </a:rPr>
              <a:t>后</a:t>
            </a:r>
            <a:r>
              <a:rPr lang="en-US" altLang="zh-CN" b="0" i="0" dirty="0">
                <a:solidFill>
                  <a:srgbClr val="1D2129"/>
                </a:solidFill>
                <a:effectLst/>
                <a:latin typeface="PingFangSC-Regular"/>
              </a:rPr>
              <a:t>MV - AV w/o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(p</a:t>
            </a:r>
            <a:r>
              <a:rPr lang="en-US" altLang="ko-KR" b="0" i="0" dirty="0">
                <a:solidFill>
                  <a:srgbClr val="1D2129"/>
                </a:solidFill>
                <a:effectLst/>
                <a:latin typeface="PingFangSC-Regular"/>
              </a:rPr>
              <a:t>&lt; .001)</a:t>
            </a:r>
            <a:r>
              <a:rPr lang="ko-KR" altLang="en-US" b="0" i="0" dirty="0">
                <a:solidFill>
                  <a:srgbClr val="1D2129"/>
                </a:solidFill>
                <a:effectLst/>
                <a:latin typeface="PingFangSC-Regular"/>
              </a:rPr>
              <a:t>、</a:t>
            </a:r>
            <a:r>
              <a:rPr lang="en-US" altLang="zh-CN" b="0" i="0" dirty="0">
                <a:solidFill>
                  <a:srgbClr val="1D2129"/>
                </a:solidFill>
                <a:effectLst/>
                <a:latin typeface="PingFangSC-Regular"/>
              </a:rPr>
              <a:t>AV w/o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 - AV w/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(p</a:t>
            </a:r>
            <a:r>
              <a:rPr lang="en-US" altLang="ko-KR" b="0" i="0" dirty="0">
                <a:solidFill>
                  <a:srgbClr val="1D2129"/>
                </a:solidFill>
                <a:effectLst/>
                <a:latin typeface="PingFangSC-Regular"/>
              </a:rPr>
              <a:t>&lt; .001)</a:t>
            </a:r>
            <a:r>
              <a:rPr lang="ko-KR" altLang="en-US" b="0" i="0" dirty="0">
                <a:solidFill>
                  <a:srgbClr val="1D2129"/>
                </a:solidFill>
                <a:effectLst/>
                <a:latin typeface="PingFangSC-Regular"/>
              </a:rPr>
              <a:t>、</a:t>
            </a:r>
            <a:r>
              <a:rPr lang="en-US" altLang="zh-CN" b="0" i="0" dirty="0">
                <a:solidFill>
                  <a:srgbClr val="1D2129"/>
                </a:solidFill>
                <a:effectLst/>
                <a:latin typeface="PingFangSC-Regular"/>
              </a:rPr>
              <a:t>AV w/o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 - AV w/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(p</a:t>
            </a:r>
            <a:r>
              <a:rPr lang="en-US" altLang="ko-KR" b="0" i="0" dirty="0">
                <a:solidFill>
                  <a:srgbClr val="1D2129"/>
                </a:solidFill>
                <a:effectLst/>
                <a:latin typeface="PingFangSC-Regular"/>
              </a:rPr>
              <a:t>&lt; .001)</a:t>
            </a:r>
            <a:r>
              <a:rPr lang="zh-CN" altLang="en-US" b="0" i="0" dirty="0">
                <a:solidFill>
                  <a:srgbClr val="1D2129"/>
                </a:solidFill>
                <a:effectLst/>
                <a:latin typeface="PingFangSC-Regular"/>
              </a:rPr>
              <a:t>差异有统计学意义。</a:t>
            </a:r>
            <a:endParaRPr lang="en-US" altLang="zh-CN" b="0" i="0" dirty="0">
              <a:solidFill>
                <a:srgbClr val="1D2129"/>
              </a:solidFill>
              <a:effectLst/>
              <a:latin typeface="PingFangSC-Regular"/>
            </a:endParaRPr>
          </a:p>
          <a:p>
            <a:r>
              <a:rPr lang="zh-CN" altLang="en-US" b="0" i="0" dirty="0">
                <a:solidFill>
                  <a:srgbClr val="333333"/>
                </a:solidFill>
                <a:effectLst/>
                <a:latin typeface="Helvetica Neue"/>
              </a:rPr>
              <a:t>弗里德曼检验是多个</a:t>
            </a:r>
            <a:r>
              <a:rPr lang="en-US" altLang="zh-CN" b="0" i="0" dirty="0">
                <a:solidFill>
                  <a:srgbClr val="333333"/>
                </a:solidFill>
                <a:effectLst/>
                <a:latin typeface="Helvetica Neue"/>
              </a:rPr>
              <a:t>(</a:t>
            </a:r>
            <a:r>
              <a:rPr lang="zh-CN" altLang="en-US" b="0" i="0" dirty="0">
                <a:solidFill>
                  <a:srgbClr val="333333"/>
                </a:solidFill>
                <a:effectLst/>
                <a:latin typeface="Helvetica Neue"/>
              </a:rPr>
              <a:t>相关</a:t>
            </a:r>
            <a:r>
              <a:rPr lang="en-US" altLang="zh-CN" b="0" i="0" dirty="0">
                <a:solidFill>
                  <a:srgbClr val="333333"/>
                </a:solidFill>
                <a:effectLst/>
                <a:latin typeface="Helvetica Neue"/>
              </a:rPr>
              <a:t>)</a:t>
            </a:r>
            <a:r>
              <a:rPr lang="zh-CN" altLang="en-US" b="0" i="0" dirty="0">
                <a:solidFill>
                  <a:srgbClr val="333333"/>
                </a:solidFill>
                <a:effectLst/>
                <a:latin typeface="Helvetica Neue"/>
              </a:rPr>
              <a:t>样本齐一性的统计检验。 该方法是弗里德曼 </a:t>
            </a:r>
            <a:r>
              <a:rPr lang="en-US" altLang="zh-CN" b="0" i="0" dirty="0">
                <a:solidFill>
                  <a:srgbClr val="333333"/>
                </a:solidFill>
                <a:effectLst/>
                <a:latin typeface="Helvetica Neue"/>
              </a:rPr>
              <a:t>(</a:t>
            </a:r>
            <a:r>
              <a:rPr lang="en-US" altLang="zh-CN" b="0" i="0" dirty="0" err="1">
                <a:solidFill>
                  <a:srgbClr val="333333"/>
                </a:solidFill>
                <a:effectLst/>
                <a:latin typeface="Helvetica Neue"/>
              </a:rPr>
              <a:t>M.Friedman</a:t>
            </a:r>
            <a:r>
              <a:rPr lang="en-US" altLang="zh-CN" b="0" i="0" dirty="0">
                <a:solidFill>
                  <a:srgbClr val="333333"/>
                </a:solidFill>
                <a:effectLst/>
                <a:latin typeface="Helvetica Neue"/>
              </a:rPr>
              <a:t>) 1973</a:t>
            </a:r>
            <a:r>
              <a:rPr lang="zh-CN" altLang="en-US" b="0" i="0" dirty="0">
                <a:solidFill>
                  <a:srgbClr val="333333"/>
                </a:solidFill>
                <a:effectLst/>
                <a:latin typeface="Helvetica Neue"/>
              </a:rPr>
              <a:t>年提出的</a:t>
            </a:r>
            <a:r>
              <a:rPr lang="zh-CN" altLang="en-US" b="0" i="0" baseline="30000" dirty="0">
                <a:solidFill>
                  <a:srgbClr val="3366CC"/>
                </a:solidFill>
                <a:effectLst/>
                <a:latin typeface="Helvetica Neue"/>
              </a:rPr>
              <a:t> </a:t>
            </a:r>
            <a:r>
              <a:rPr lang="en-US" altLang="zh-CN" b="0" i="0" baseline="30000" dirty="0">
                <a:solidFill>
                  <a:srgbClr val="3366CC"/>
                </a:solidFill>
                <a:effectLst/>
                <a:latin typeface="Helvetica Neue"/>
              </a:rPr>
              <a:t>[1]</a:t>
            </a:r>
            <a:r>
              <a:rPr lang="zh-CN" altLang="en-US" b="0" i="0" dirty="0">
                <a:solidFill>
                  <a:srgbClr val="333333"/>
                </a:solidFill>
                <a:effectLst/>
                <a:latin typeface="Helvetica Neue"/>
              </a:rPr>
              <a:t>。弗里德曼检验前提要求：</a:t>
            </a:r>
            <a:r>
              <a:rPr lang="en-US" altLang="zh-CN" b="0" i="0" dirty="0">
                <a:solidFill>
                  <a:srgbClr val="333333"/>
                </a:solidFill>
                <a:effectLst/>
                <a:latin typeface="Helvetica Neue"/>
              </a:rPr>
              <a:t>1.</a:t>
            </a:r>
            <a:r>
              <a:rPr lang="zh-CN" altLang="en-US" b="0" i="0" dirty="0">
                <a:solidFill>
                  <a:srgbClr val="333333"/>
                </a:solidFill>
                <a:effectLst/>
                <a:latin typeface="Helvetica Neue"/>
              </a:rPr>
              <a:t>顺序级数据；</a:t>
            </a:r>
            <a:r>
              <a:rPr lang="en-US" altLang="zh-CN" b="0" i="0" dirty="0">
                <a:solidFill>
                  <a:srgbClr val="333333"/>
                </a:solidFill>
                <a:effectLst/>
                <a:latin typeface="Helvetica Neue"/>
              </a:rPr>
              <a:t>2.</a:t>
            </a:r>
            <a:r>
              <a:rPr lang="zh-CN" altLang="en-US" b="0" i="0" dirty="0">
                <a:solidFill>
                  <a:srgbClr val="333333"/>
                </a:solidFill>
                <a:effectLst/>
                <a:latin typeface="Helvetica Neue"/>
              </a:rPr>
              <a:t>三个或更多组；</a:t>
            </a:r>
            <a:r>
              <a:rPr lang="en-US" altLang="zh-CN" b="0" i="0" dirty="0">
                <a:solidFill>
                  <a:srgbClr val="333333"/>
                </a:solidFill>
                <a:effectLst/>
                <a:latin typeface="Helvetica Neue"/>
              </a:rPr>
              <a:t>3.</a:t>
            </a:r>
            <a:r>
              <a:rPr lang="zh-CN" altLang="en-US" b="0" i="0" dirty="0">
                <a:solidFill>
                  <a:srgbClr val="333333"/>
                </a:solidFill>
                <a:effectLst/>
                <a:latin typeface="Helvetica Neue"/>
              </a:rPr>
              <a:t>相关的小组；</a:t>
            </a:r>
            <a:r>
              <a:rPr lang="en-US" altLang="zh-CN" b="0" i="0" dirty="0">
                <a:solidFill>
                  <a:srgbClr val="333333"/>
                </a:solidFill>
                <a:effectLst/>
                <a:latin typeface="Helvetica Neue"/>
              </a:rPr>
              <a:t>4.</a:t>
            </a:r>
            <a:r>
              <a:rPr lang="zh-CN" altLang="en-US" b="0" i="0" dirty="0">
                <a:solidFill>
                  <a:srgbClr val="333333"/>
                </a:solidFill>
                <a:effectLst/>
                <a:latin typeface="Helvetica Neue"/>
              </a:rPr>
              <a:t>从搭配的数值中随机地抽取样本</a:t>
            </a:r>
            <a:endParaRPr lang="en-US" altLang="zh-CN" b="0" i="0" dirty="0">
              <a:solidFill>
                <a:srgbClr val="1D2129"/>
              </a:solidFill>
              <a:effectLst/>
              <a:latin typeface="PingFangSC-Regular"/>
            </a:endParaRPr>
          </a:p>
          <a:p>
            <a:r>
              <a:rPr lang="zh-CN" altLang="en-US" b="0" i="0" dirty="0">
                <a:solidFill>
                  <a:srgbClr val="333333"/>
                </a:solidFill>
                <a:effectLst/>
                <a:latin typeface="Helvetica Neue"/>
              </a:rPr>
              <a:t>在</a:t>
            </a:r>
            <a:r>
              <a:rPr lang="en-US" altLang="zh-CN" b="0" i="0" dirty="0">
                <a:solidFill>
                  <a:srgbClr val="333333"/>
                </a:solidFill>
                <a:effectLst/>
                <a:latin typeface="Helvetica Neue"/>
              </a:rPr>
              <a:t>Wilcoxon</a:t>
            </a:r>
            <a:r>
              <a:rPr lang="zh-CN" altLang="en-US" b="0" i="0" dirty="0">
                <a:solidFill>
                  <a:srgbClr val="333333"/>
                </a:solidFill>
                <a:effectLst/>
                <a:latin typeface="Helvetica Neue"/>
              </a:rPr>
              <a:t>符号秩检验中，它把观测值和零假设的中心位置之差的绝对值的秩分别按照不同的符号相加作为其检验统计量。它适用于</a:t>
            </a:r>
            <a:r>
              <a:rPr lang="en-US" altLang="zh-CN" b="0" i="0" dirty="0">
                <a:solidFill>
                  <a:srgbClr val="333333"/>
                </a:solidFill>
                <a:effectLst/>
                <a:latin typeface="Helvetica Neue"/>
              </a:rPr>
              <a:t>T</a:t>
            </a:r>
            <a:r>
              <a:rPr lang="zh-CN" altLang="en-US" b="0" i="0" dirty="0">
                <a:solidFill>
                  <a:srgbClr val="333333"/>
                </a:solidFill>
                <a:effectLst/>
                <a:latin typeface="Helvetica Neue"/>
              </a:rPr>
              <a:t>检验中的成对比较，但并不要求成对数据之差</a:t>
            </a:r>
            <a:r>
              <a:rPr lang="en-US" altLang="zh-CN" b="0" i="0" dirty="0">
                <a:solidFill>
                  <a:srgbClr val="333333"/>
                </a:solidFill>
                <a:effectLst/>
                <a:latin typeface="Helvetica Neue"/>
              </a:rPr>
              <a:t>di</a:t>
            </a:r>
            <a:r>
              <a:rPr lang="zh-CN" altLang="en-US" b="0" i="0" dirty="0">
                <a:solidFill>
                  <a:srgbClr val="333333"/>
                </a:solidFill>
                <a:effectLst/>
                <a:latin typeface="Helvetica Neue"/>
              </a:rPr>
              <a:t>服从正态分布，只要求对称分布即可。检验成对观测数据之差是否来自</a:t>
            </a:r>
            <a:r>
              <a:rPr lang="zh-CN" altLang="en-US" b="0" i="0" u="none" strike="noStrike" dirty="0">
                <a:solidFill>
                  <a:srgbClr val="136EC2"/>
                </a:solidFill>
                <a:effectLst/>
                <a:latin typeface="Helvetica Neue"/>
                <a:hlinkClick r:id="rId3"/>
              </a:rPr>
              <a:t>均值</a:t>
            </a:r>
            <a:r>
              <a:rPr lang="zh-CN" altLang="en-US" b="0" i="0" dirty="0">
                <a:solidFill>
                  <a:srgbClr val="333333"/>
                </a:solidFill>
                <a:effectLst/>
                <a:latin typeface="Helvetica Neue"/>
              </a:rPr>
              <a:t>为</a:t>
            </a:r>
            <a:r>
              <a:rPr lang="en-US" altLang="zh-CN" b="0" i="0" dirty="0">
                <a:solidFill>
                  <a:srgbClr val="333333"/>
                </a:solidFill>
                <a:effectLst/>
                <a:latin typeface="Helvetica Neue"/>
              </a:rPr>
              <a:t>0</a:t>
            </a:r>
            <a:r>
              <a:rPr lang="zh-CN" altLang="en-US" b="0" i="0" dirty="0">
                <a:solidFill>
                  <a:srgbClr val="333333"/>
                </a:solidFill>
                <a:effectLst/>
                <a:latin typeface="Helvetica Neue"/>
              </a:rPr>
              <a:t>的总体（产生数据的总体是否具有相同的均值）。</a:t>
            </a:r>
            <a:endParaRPr lang="en-US" altLang="zh-CN" b="0" i="0" dirty="0">
              <a:solidFill>
                <a:srgbClr val="333333"/>
              </a:solidFill>
              <a:effectLst/>
              <a:latin typeface="Helvetica Neue"/>
            </a:endParaRPr>
          </a:p>
          <a:p>
            <a:r>
              <a:rPr lang="en-US" altLang="zh-CN" b="0" i="0" dirty="0">
                <a:solidFill>
                  <a:srgbClr val="333333"/>
                </a:solidFill>
                <a:effectLst/>
                <a:latin typeface="Helvetica Neue"/>
              </a:rPr>
              <a:t>Bonferroni</a:t>
            </a:r>
            <a:r>
              <a:rPr lang="zh-CN" altLang="en-US" b="0" i="0" dirty="0">
                <a:solidFill>
                  <a:srgbClr val="333333"/>
                </a:solidFill>
                <a:effectLst/>
                <a:latin typeface="Helvetica Neue"/>
              </a:rPr>
              <a:t>校正：如果在同一</a:t>
            </a:r>
            <a:r>
              <a:rPr lang="zh-CN" altLang="en-US" b="0" i="0" u="none" strike="noStrike" dirty="0">
                <a:solidFill>
                  <a:srgbClr val="136EC2"/>
                </a:solidFill>
                <a:effectLst/>
                <a:latin typeface="Helvetica Neue"/>
                <a:hlinkClick r:id="rId4"/>
              </a:rPr>
              <a:t>数据集</a:t>
            </a:r>
            <a:r>
              <a:rPr lang="zh-CN" altLang="en-US" b="0" i="0" dirty="0">
                <a:solidFill>
                  <a:srgbClr val="333333"/>
                </a:solidFill>
                <a:effectLst/>
                <a:latin typeface="Helvetica Neue"/>
              </a:rPr>
              <a:t>上同时检验</a:t>
            </a:r>
            <a:r>
              <a:rPr lang="en-US" altLang="zh-CN" b="0" i="0" dirty="0">
                <a:solidFill>
                  <a:srgbClr val="333333"/>
                </a:solidFill>
                <a:effectLst/>
                <a:latin typeface="Helvetica Neue"/>
              </a:rPr>
              <a:t>n</a:t>
            </a:r>
            <a:r>
              <a:rPr lang="zh-CN" altLang="en-US" b="0" i="0" dirty="0">
                <a:solidFill>
                  <a:srgbClr val="333333"/>
                </a:solidFill>
                <a:effectLst/>
                <a:latin typeface="Helvetica Neue"/>
              </a:rPr>
              <a:t>个独立的假设，那么用于每一假设的统计显著水平，应为仅检验一个假设时的显著水平的</a:t>
            </a:r>
            <a:r>
              <a:rPr lang="en-US" altLang="zh-CN" b="0" i="0" dirty="0">
                <a:solidFill>
                  <a:srgbClr val="333333"/>
                </a:solidFill>
                <a:effectLst/>
                <a:latin typeface="Helvetica Neue"/>
              </a:rPr>
              <a:t>1/n</a:t>
            </a:r>
            <a:r>
              <a:rPr lang="zh-CN" altLang="en-US" b="0" i="0" dirty="0">
                <a:solidFill>
                  <a:srgbClr val="333333"/>
                </a:solidFill>
                <a:effectLst/>
                <a:latin typeface="Helvetica Neue"/>
              </a:rPr>
              <a:t>。</a:t>
            </a:r>
            <a:endParaRPr lang="en-US" altLang="zh-CN" b="0" i="0" dirty="0">
              <a:solidFill>
                <a:srgbClr val="1D2129"/>
              </a:solidFill>
              <a:effectLst/>
              <a:latin typeface="PingFangSC-Regular"/>
            </a:endParaRPr>
          </a:p>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21</a:t>
            </a:fld>
            <a:endParaRPr lang="zh-CN"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b="0" i="0" dirty="0">
                <a:solidFill>
                  <a:srgbClr val="1D2129"/>
                </a:solidFill>
                <a:effectLst/>
                <a:latin typeface="PingFangSC-Regular"/>
              </a:rPr>
              <a:t>4</a:t>
            </a:r>
            <a:r>
              <a:rPr lang="zh-CN" altLang="en-US" b="0" i="0" dirty="0">
                <a:solidFill>
                  <a:srgbClr val="1D2129"/>
                </a:solidFill>
                <a:effectLst/>
                <a:latin typeface="PingFangSC-Regular"/>
              </a:rPr>
              <a:t>种场景</a:t>
            </a:r>
            <a:r>
              <a:rPr lang="en-US" altLang="zh-CN" b="0" i="0" dirty="0">
                <a:solidFill>
                  <a:srgbClr val="1D2129"/>
                </a:solidFill>
                <a:effectLst/>
                <a:latin typeface="PingFangSC-Regular"/>
              </a:rPr>
              <a:t>5</a:t>
            </a:r>
            <a:r>
              <a:rPr lang="zh-CN" altLang="en-US" b="0" i="0" dirty="0">
                <a:solidFill>
                  <a:srgbClr val="1D2129"/>
                </a:solidFill>
                <a:effectLst/>
                <a:latin typeface="PingFangSC-Regular"/>
              </a:rPr>
              <a:t>次试验中</a:t>
            </a:r>
            <a:r>
              <a:rPr lang="en-US" altLang="zh-CN" b="0" i="0" dirty="0">
                <a:solidFill>
                  <a:srgbClr val="1D2129"/>
                </a:solidFill>
                <a:effectLst/>
                <a:latin typeface="PingFangSC-Regular"/>
              </a:rPr>
              <a:t>27</a:t>
            </a:r>
            <a:r>
              <a:rPr lang="zh-CN" altLang="en-US" b="0" i="0" dirty="0">
                <a:solidFill>
                  <a:srgbClr val="1D2129"/>
                </a:solidFill>
                <a:effectLst/>
                <a:latin typeface="PingFangSC-Regular"/>
              </a:rPr>
              <a:t>名行人的行走速度如图</a:t>
            </a:r>
            <a:r>
              <a:rPr lang="en-US" altLang="zh-CN" b="0" i="0" dirty="0">
                <a:solidFill>
                  <a:srgbClr val="1D2129"/>
                </a:solidFill>
                <a:effectLst/>
                <a:latin typeface="PingFangSC-Regular"/>
              </a:rPr>
              <a:t>7</a:t>
            </a:r>
            <a:r>
              <a:rPr lang="zh-CN" altLang="en-US" b="0" i="0" dirty="0">
                <a:solidFill>
                  <a:srgbClr val="1D2129"/>
                </a:solidFill>
                <a:effectLst/>
                <a:latin typeface="PingFangSC-Regular"/>
              </a:rPr>
              <a:t>所示。根据每两帧之间的位置差计算行人的行走速度。特别是，图中显示了每个参与者的步行速度不同。因此，本研究发现参与者进入和离开十字路口场景的时间有所不同。特别是，在汽车停止超过</a:t>
            </a:r>
            <a:r>
              <a:rPr lang="en-US" altLang="zh-CN" b="0" i="0" dirty="0">
                <a:solidFill>
                  <a:srgbClr val="1D2129"/>
                </a:solidFill>
                <a:effectLst/>
                <a:latin typeface="PingFangSC-Regular"/>
              </a:rPr>
              <a:t>3</a:t>
            </a:r>
            <a:r>
              <a:rPr lang="zh-CN" altLang="en-US" b="0" i="0" dirty="0">
                <a:solidFill>
                  <a:srgbClr val="1D2129"/>
                </a:solidFill>
                <a:effectLst/>
                <a:latin typeface="PingFangSC-Regular"/>
              </a:rPr>
              <a:t>秒后，随着更多的参与者完成穿越，步行速度的</a:t>
            </a:r>
            <a:r>
              <a:rPr lang="en-US" altLang="zh-CN" b="0" i="0" dirty="0">
                <a:solidFill>
                  <a:srgbClr val="1D2129"/>
                </a:solidFill>
                <a:effectLst/>
                <a:latin typeface="PingFangSC-Regular"/>
              </a:rPr>
              <a:t>std</a:t>
            </a:r>
            <a:r>
              <a:rPr lang="zh-CN" altLang="en-US" b="0" i="0" dirty="0">
                <a:solidFill>
                  <a:srgbClr val="1D2129"/>
                </a:solidFill>
                <a:effectLst/>
                <a:latin typeface="PingFangSC-Regular"/>
              </a:rPr>
              <a:t>增加，特别是对于没有</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a:t>
            </a:r>
            <a:r>
              <a:rPr lang="en-US" altLang="zh-CN" b="0" i="0" dirty="0">
                <a:solidFill>
                  <a:srgbClr val="1D2129"/>
                </a:solidFill>
                <a:effectLst/>
                <a:latin typeface="PingFangSC-Regular"/>
              </a:rPr>
              <a:t>AV</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22</a:t>
            </a:fld>
            <a:endParaRPr lang="zh-CN" alt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b="0" i="0" dirty="0">
                <a:solidFill>
                  <a:srgbClr val="1D2129"/>
                </a:solidFill>
                <a:effectLst/>
                <a:latin typeface="PingFangSC-Regular"/>
              </a:rPr>
              <a:t>汽车停车的瞬间用</a:t>
            </a:r>
            <a:r>
              <a:rPr lang="en-US" altLang="zh-CN" b="0" i="0" dirty="0">
                <a:solidFill>
                  <a:srgbClr val="1D2129"/>
                </a:solidFill>
                <a:effectLst/>
                <a:latin typeface="PingFangSC-Regular"/>
              </a:rPr>
              <a:t>0</a:t>
            </a:r>
            <a:r>
              <a:rPr lang="zh-CN" altLang="en-US" b="0" i="0" dirty="0">
                <a:solidFill>
                  <a:srgbClr val="1D2129"/>
                </a:solidFill>
                <a:effectLst/>
                <a:latin typeface="PingFangSC-Regular"/>
              </a:rPr>
              <a:t>表示。最大值和最小值分别用粗体和下划线表示。停车前的平均步行速度在</a:t>
            </a:r>
            <a:r>
              <a:rPr lang="en-US" altLang="zh-CN" b="0" i="0" dirty="0">
                <a:solidFill>
                  <a:srgbClr val="1D2129"/>
                </a:solidFill>
                <a:effectLst/>
                <a:latin typeface="PingFangSC-Regular"/>
              </a:rPr>
              <a:t>AV / </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时最高，在</a:t>
            </a:r>
            <a:r>
              <a:rPr lang="en-US" altLang="zh-CN" b="0" i="0" dirty="0">
                <a:solidFill>
                  <a:srgbClr val="1D2129"/>
                </a:solidFill>
                <a:effectLst/>
                <a:latin typeface="PingFangSC-Regular"/>
              </a:rPr>
              <a:t>mv</a:t>
            </a:r>
            <a:r>
              <a:rPr lang="zh-CN" altLang="en-US" b="0" i="0" dirty="0">
                <a:solidFill>
                  <a:srgbClr val="1D2129"/>
                </a:solidFill>
                <a:effectLst/>
                <a:latin typeface="PingFangSC-Regular"/>
              </a:rPr>
              <a:t>时最低。在停车后，参与者的平均步行速度在</a:t>
            </a:r>
            <a:r>
              <a:rPr lang="en-US" altLang="zh-CN" b="0" i="0" dirty="0">
                <a:solidFill>
                  <a:srgbClr val="1D2129"/>
                </a:solidFill>
                <a:effectLst/>
                <a:latin typeface="PingFangSC-Regular"/>
              </a:rPr>
              <a:t>PI</a:t>
            </a:r>
            <a:r>
              <a:rPr lang="zh-CN" altLang="en-US" b="0" i="0" dirty="0">
                <a:solidFill>
                  <a:srgbClr val="1D2129"/>
                </a:solidFill>
                <a:effectLst/>
                <a:latin typeface="PingFangSC-Regular"/>
              </a:rPr>
              <a:t>后的</a:t>
            </a:r>
            <a:r>
              <a:rPr lang="en-US" altLang="zh-CN" b="0" i="0" dirty="0">
                <a:solidFill>
                  <a:srgbClr val="1D2129"/>
                </a:solidFill>
                <a:effectLst/>
                <a:latin typeface="PingFangSC-Regular"/>
              </a:rPr>
              <a:t>AV w/ </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中最低。相比之下，在汽车停止一秒钟后，参与者的平均步行速度在</a:t>
            </a:r>
            <a:r>
              <a:rPr lang="en-US" altLang="zh-CN" b="0" i="0" dirty="0">
                <a:solidFill>
                  <a:srgbClr val="1D2129"/>
                </a:solidFill>
                <a:effectLst/>
                <a:latin typeface="PingFangSC-Regular"/>
              </a:rPr>
              <a:t>MV</a:t>
            </a:r>
            <a:r>
              <a:rPr lang="zh-CN" altLang="en-US" b="0" i="0" dirty="0">
                <a:solidFill>
                  <a:srgbClr val="1D2129"/>
                </a:solidFill>
                <a:effectLst/>
                <a:latin typeface="PingFangSC-Regular"/>
              </a:rPr>
              <a:t>中最高。此外，在整个人行横道中，</a:t>
            </a:r>
            <a:r>
              <a:rPr lang="en-US" altLang="zh-CN" b="0" i="0" dirty="0">
                <a:solidFill>
                  <a:srgbClr val="1D2129"/>
                </a:solidFill>
                <a:effectLst/>
                <a:latin typeface="PingFangSC-Regular"/>
              </a:rPr>
              <a:t>PI</a:t>
            </a:r>
            <a:r>
              <a:rPr lang="zh-CN" altLang="en-US" b="0" i="0" dirty="0">
                <a:solidFill>
                  <a:srgbClr val="1D2129"/>
                </a:solidFill>
                <a:effectLst/>
                <a:latin typeface="PingFangSC-Regular"/>
              </a:rPr>
              <a:t>后的步行速度在</a:t>
            </a:r>
            <a:r>
              <a:rPr lang="en-US" altLang="zh-CN" b="0" i="0" dirty="0">
                <a:solidFill>
                  <a:srgbClr val="1D2129"/>
                </a:solidFill>
                <a:effectLst/>
                <a:latin typeface="PingFangSC-Regular"/>
              </a:rPr>
              <a:t>AV w/ </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中最低，即从</a:t>
            </a:r>
            <a:r>
              <a:rPr lang="en-US" altLang="zh-CN" b="0" i="0" dirty="0">
                <a:solidFill>
                  <a:srgbClr val="1D2129"/>
                </a:solidFill>
                <a:effectLst/>
                <a:latin typeface="PingFangSC-Regular"/>
              </a:rPr>
              <a:t>-1.0 [s]</a:t>
            </a:r>
            <a:r>
              <a:rPr lang="zh-CN" altLang="en-US" b="0" i="0" dirty="0">
                <a:solidFill>
                  <a:srgbClr val="1D2129"/>
                </a:solidFill>
                <a:effectLst/>
                <a:latin typeface="PingFangSC-Regular"/>
              </a:rPr>
              <a:t>到</a:t>
            </a:r>
            <a:r>
              <a:rPr lang="en-US" altLang="zh-CN" b="0" i="0" dirty="0">
                <a:solidFill>
                  <a:srgbClr val="1D2129"/>
                </a:solidFill>
                <a:effectLst/>
                <a:latin typeface="PingFangSC-Regular"/>
              </a:rPr>
              <a:t>1.0 [s]</a:t>
            </a:r>
            <a:r>
              <a:rPr lang="zh-CN" altLang="en-US" b="0" i="0" dirty="0">
                <a:solidFill>
                  <a:srgbClr val="1D2129"/>
                </a:solidFill>
                <a:effectLst/>
                <a:latin typeface="PingFangSC-Regular"/>
              </a:rPr>
              <a:t>和从</a:t>
            </a:r>
            <a:r>
              <a:rPr lang="en-US" altLang="zh-CN" b="0" i="0" dirty="0">
                <a:solidFill>
                  <a:srgbClr val="1D2129"/>
                </a:solidFill>
                <a:effectLst/>
                <a:latin typeface="PingFangSC-Regular"/>
              </a:rPr>
              <a:t>2.0 [s]</a:t>
            </a:r>
            <a:r>
              <a:rPr lang="zh-CN" altLang="en-US" b="0" i="0" dirty="0">
                <a:solidFill>
                  <a:srgbClr val="1D2129"/>
                </a:solidFill>
                <a:effectLst/>
                <a:latin typeface="PingFangSC-Regular"/>
              </a:rPr>
              <a:t>到</a:t>
            </a:r>
            <a:r>
              <a:rPr lang="en-US" altLang="zh-CN" b="0" i="0" dirty="0">
                <a:solidFill>
                  <a:srgbClr val="1D2129"/>
                </a:solidFill>
                <a:effectLst/>
                <a:latin typeface="PingFangSC-Regular"/>
              </a:rPr>
              <a:t>3.0 [s]</a:t>
            </a:r>
            <a:r>
              <a:rPr lang="zh-CN" altLang="en-US" b="0" i="0" dirty="0">
                <a:solidFill>
                  <a:srgbClr val="1D2129"/>
                </a:solidFill>
                <a:effectLst/>
                <a:latin typeface="PingFangSC-Regular"/>
              </a:rPr>
              <a:t>。此外，步行速度的最高平均值为</a:t>
            </a:r>
            <a:r>
              <a:rPr lang="en-US" altLang="zh-CN" b="0" i="0" dirty="0">
                <a:solidFill>
                  <a:srgbClr val="1D2129"/>
                </a:solidFill>
                <a:effectLst/>
                <a:latin typeface="PingFangSC-Regular"/>
              </a:rPr>
              <a:t>-1.0 [s] ~ 1.2 [s]</a:t>
            </a:r>
            <a:r>
              <a:rPr lang="zh-CN" altLang="en-US" b="0" i="0" dirty="0">
                <a:solidFill>
                  <a:srgbClr val="1D2129"/>
                </a:solidFill>
                <a:effectLst/>
                <a:latin typeface="PingFangSC-Regular"/>
              </a:rPr>
              <a:t>，步频</a:t>
            </a:r>
            <a:r>
              <a:rPr lang="en-US" altLang="zh-CN" b="0" i="0" dirty="0">
                <a:solidFill>
                  <a:srgbClr val="1D2129"/>
                </a:solidFill>
                <a:effectLst/>
                <a:latin typeface="PingFangSC-Regular"/>
              </a:rPr>
              <a:t>w/ </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为</a:t>
            </a:r>
            <a:r>
              <a:rPr lang="en-US" altLang="zh-CN" b="0" i="0" dirty="0">
                <a:solidFill>
                  <a:srgbClr val="1D2129"/>
                </a:solidFill>
                <a:effectLst/>
                <a:latin typeface="PingFangSC-Regular"/>
              </a:rPr>
              <a:t>1.2 [s] ~ 1.8 [s]</a:t>
            </a:r>
            <a:r>
              <a:rPr lang="zh-CN" altLang="en-US" b="0" i="0" dirty="0">
                <a:solidFill>
                  <a:srgbClr val="1D2129"/>
                </a:solidFill>
                <a:effectLst/>
                <a:latin typeface="PingFangSC-Regular"/>
              </a:rPr>
              <a:t>，步频</a:t>
            </a:r>
            <a:r>
              <a:rPr lang="en-US" altLang="zh-CN" b="0" i="0" dirty="0">
                <a:solidFill>
                  <a:srgbClr val="1D2129"/>
                </a:solidFill>
                <a:effectLst/>
                <a:latin typeface="PingFangSC-Regular"/>
              </a:rPr>
              <a:t>w/ </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为</a:t>
            </a:r>
            <a:r>
              <a:rPr lang="en-US" altLang="zh-CN" b="0" i="0" dirty="0">
                <a:solidFill>
                  <a:srgbClr val="1D2129"/>
                </a:solidFill>
                <a:effectLst/>
                <a:latin typeface="PingFangSC-Regular"/>
              </a:rPr>
              <a:t>2.0 [s] ~ 3.0 [s]</a:t>
            </a:r>
            <a:r>
              <a:rPr lang="zh-CN" altLang="en-US" b="0" i="0" dirty="0">
                <a:solidFill>
                  <a:srgbClr val="1D2129"/>
                </a:solidFill>
                <a:effectLst/>
                <a:latin typeface="PingFangSC-Regular"/>
              </a:rPr>
              <a:t>。</a:t>
            </a:r>
            <a:endParaRPr lang="en-US" altLang="zh-CN" b="0" i="0" dirty="0">
              <a:solidFill>
                <a:srgbClr val="1D2129"/>
              </a:solidFill>
              <a:effectLst/>
              <a:latin typeface="PingFangSC-Regular"/>
            </a:endParaRPr>
          </a:p>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23</a:t>
            </a:fld>
            <a:endParaRPr lang="zh-CN" altLang="en-US" sz="1200"/>
          </a:p>
        </p:txBody>
      </p:sp>
    </p:spTree>
    <p:extLst>
      <p:ext uri="{BB962C8B-B14F-4D97-AF65-F5344CB8AC3E}">
        <p14:creationId xmlns:p14="http://schemas.microsoft.com/office/powerpoint/2010/main" val="18191965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lvl="0" indent="0" algn="l" defTabSz="0" rtl="0" eaLnBrk="0" fontAlgn="base" latinLnBrk="0" hangingPunct="0">
              <a:lnSpc>
                <a:spcPct val="100000"/>
              </a:lnSpc>
              <a:spcBef>
                <a:spcPct val="30000"/>
              </a:spcBef>
              <a:spcAft>
                <a:spcPct val="0"/>
              </a:spcAft>
              <a:buClrTx/>
              <a:buSzTx/>
              <a:buFontTx/>
              <a:buNone/>
              <a:tabLst/>
              <a:defRPr/>
            </a:pPr>
            <a:r>
              <a:rPr lang="zh-CN" altLang="en-US" b="0" i="0" dirty="0">
                <a:solidFill>
                  <a:srgbClr val="1D2129"/>
                </a:solidFill>
                <a:effectLst/>
                <a:latin typeface="PingFangSC-Regular"/>
              </a:rPr>
              <a:t>上述结果可以使用</a:t>
            </a:r>
            <a:r>
              <a:rPr lang="en-US" altLang="zh-CN" b="0" i="0" dirty="0">
                <a:solidFill>
                  <a:srgbClr val="1D2129"/>
                </a:solidFill>
                <a:effectLst/>
                <a:latin typeface="PingFangSC-Regular"/>
              </a:rPr>
              <a:t>Liu et al.(2020)</a:t>
            </a:r>
            <a:r>
              <a:rPr lang="zh-CN" altLang="en-US" b="0" i="0" dirty="0">
                <a:solidFill>
                  <a:srgbClr val="1D2129"/>
                </a:solidFill>
                <a:effectLst/>
                <a:latin typeface="PingFangSC-Regular"/>
              </a:rPr>
              <a:t>提出的认知</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决策</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行为模型</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见图</a:t>
            </a:r>
            <a:r>
              <a:rPr lang="en-US" altLang="zh-CN" b="0" i="0" dirty="0">
                <a:solidFill>
                  <a:srgbClr val="1D2129"/>
                </a:solidFill>
                <a:effectLst/>
                <a:latin typeface="PingFangSC-Regular"/>
              </a:rPr>
              <a:t>1)</a:t>
            </a:r>
            <a:r>
              <a:rPr lang="zh-CN" altLang="en-US" b="0" i="0" dirty="0">
                <a:solidFill>
                  <a:srgbClr val="1D2129"/>
                </a:solidFill>
                <a:effectLst/>
                <a:latin typeface="PingFangSC-Regular"/>
              </a:rPr>
              <a:t>进行解释。当无人驾驶汽车的驾驶行为难以预测时，参与者更加谨慎，从而增加了他们的主观风险，如危险。因此，参与者可能对</a:t>
            </a:r>
            <a:r>
              <a:rPr lang="en-US" altLang="zh-CN" b="0" i="0" dirty="0">
                <a:solidFill>
                  <a:srgbClr val="1D2129"/>
                </a:solidFill>
                <a:effectLst/>
                <a:latin typeface="PingFangSC-Regular"/>
              </a:rPr>
              <a:t>AV</a:t>
            </a:r>
            <a:r>
              <a:rPr lang="zh-CN" altLang="en-US" b="0" i="0" dirty="0">
                <a:solidFill>
                  <a:srgbClr val="1D2129"/>
                </a:solidFill>
                <a:effectLst/>
                <a:latin typeface="PingFangSC-Regular"/>
              </a:rPr>
              <a:t>表现出较少的信任，而</a:t>
            </a:r>
            <a:r>
              <a:rPr lang="en-US" altLang="zh-CN" b="0" i="0" dirty="0">
                <a:solidFill>
                  <a:srgbClr val="1D2129"/>
                </a:solidFill>
                <a:effectLst/>
                <a:latin typeface="PingFangSC-Regular"/>
              </a:rPr>
              <a:t>AV</a:t>
            </a:r>
            <a:r>
              <a:rPr lang="zh-CN" altLang="en-US" b="0" i="0" dirty="0">
                <a:solidFill>
                  <a:srgbClr val="1D2129"/>
                </a:solidFill>
                <a:effectLst/>
                <a:latin typeface="PingFangSC-Regular"/>
              </a:rPr>
              <a:t>可以确保他们的安全。此外，参与者似乎感到难以跨越，并有高度的解脱感，而危险感增加，对有</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无</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a:t>
            </a:r>
            <a:r>
              <a:rPr lang="en-US" altLang="zh-CN" b="0" i="0" dirty="0">
                <a:solidFill>
                  <a:srgbClr val="1D2129"/>
                </a:solidFill>
                <a:effectLst/>
                <a:latin typeface="PingFangSC-Regular"/>
              </a:rPr>
              <a:t>AV</a:t>
            </a:r>
            <a:r>
              <a:rPr lang="zh-CN" altLang="en-US" b="0" i="0" dirty="0">
                <a:solidFill>
                  <a:srgbClr val="1D2129"/>
                </a:solidFill>
                <a:effectLst/>
                <a:latin typeface="PingFangSC-Regular"/>
              </a:rPr>
              <a:t>的信任降低。最后，情境意识和主观感受的恶化可能降低了参与者快速决策的能力，从而使参与者在没有</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的情况下通过自动驾驶汽车时变得更加犹豫。这些发现表明，当无</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a:t>
            </a:r>
            <a:r>
              <a:rPr lang="en-US" altLang="zh-CN" b="0" i="0" dirty="0">
                <a:solidFill>
                  <a:srgbClr val="1D2129"/>
                </a:solidFill>
                <a:effectLst/>
                <a:latin typeface="PingFangSC-Regular"/>
              </a:rPr>
              <a:t>AV</a:t>
            </a:r>
            <a:r>
              <a:rPr lang="zh-CN" altLang="en-US" b="0" i="0" dirty="0">
                <a:solidFill>
                  <a:srgbClr val="1D2129"/>
                </a:solidFill>
                <a:effectLst/>
                <a:latin typeface="PingFangSC-Regular"/>
              </a:rPr>
              <a:t>在社会上普及时，可能会出现发人深省的问题。</a:t>
            </a:r>
            <a:endParaRPr lang="zh-CN" altLang="en-US" dirty="0"/>
          </a:p>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24</a:t>
            </a:fld>
            <a:endParaRPr lang="zh-CN" altLang="en-US" sz="1200"/>
          </a:p>
        </p:txBody>
      </p:sp>
    </p:spTree>
    <p:extLst>
      <p:ext uri="{BB962C8B-B14F-4D97-AF65-F5344CB8AC3E}">
        <p14:creationId xmlns:p14="http://schemas.microsoft.com/office/powerpoint/2010/main" val="36514901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b="0" i="0" dirty="0">
                <a:solidFill>
                  <a:srgbClr val="1D2129"/>
                </a:solidFill>
                <a:effectLst/>
                <a:latin typeface="PingFangSC-Regular"/>
              </a:rPr>
              <a:t>上述结果可能是由于自动驾驶汽车的当前驾驶状态和未来驾驶意图通过</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得到了明确的信息。特别是，</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上清晰的文字“</a:t>
            </a:r>
            <a:r>
              <a:rPr lang="en-US" altLang="zh-CN" b="0" i="0" dirty="0">
                <a:solidFill>
                  <a:srgbClr val="1D2129"/>
                </a:solidFill>
                <a:effectLst/>
                <a:latin typeface="PingFangSC-Regular"/>
              </a:rPr>
              <a:t>UGOKIMASEN”</a:t>
            </a:r>
            <a:r>
              <a:rPr lang="zh-CN" altLang="en-US" b="0" i="0" dirty="0">
                <a:solidFill>
                  <a:srgbClr val="1D2129"/>
                </a:solidFill>
                <a:effectLst/>
                <a:latin typeface="PingFangSC-Regular"/>
              </a:rPr>
              <a:t>被解读为“</a:t>
            </a:r>
            <a:r>
              <a:rPr lang="en-US" altLang="zh-CN" b="0" i="0" dirty="0">
                <a:solidFill>
                  <a:srgbClr val="1D2129"/>
                </a:solidFill>
                <a:effectLst/>
                <a:latin typeface="PingFangSC-Regular"/>
              </a:rPr>
              <a:t>AV</a:t>
            </a:r>
            <a:r>
              <a:rPr lang="zh-CN" altLang="en-US" b="0" i="0" dirty="0">
                <a:solidFill>
                  <a:srgbClr val="1D2129"/>
                </a:solidFill>
                <a:effectLst/>
                <a:latin typeface="PingFangSC-Regular"/>
              </a:rPr>
              <a:t>不移动”，这是为了在车辆停车后显示的。因此，参与者收到的隐含信息，即汽车的行为，和明确的信息，即</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上的消息，它们具有相同的含义。因此，在穿越过程中，参与者的危险感、对</a:t>
            </a:r>
            <a:r>
              <a:rPr lang="en-US" altLang="zh-CN" b="0" i="0" dirty="0">
                <a:solidFill>
                  <a:srgbClr val="1D2129"/>
                </a:solidFill>
                <a:effectLst/>
                <a:latin typeface="PingFangSC-Regular"/>
              </a:rPr>
              <a:t>AV</a:t>
            </a:r>
            <a:r>
              <a:rPr lang="zh-CN" altLang="en-US" b="0" i="0" dirty="0">
                <a:solidFill>
                  <a:srgbClr val="1D2129"/>
                </a:solidFill>
                <a:effectLst/>
                <a:latin typeface="PingFangSC-Regular"/>
              </a:rPr>
              <a:t>的信任和解脱感都有所改善。此外，上述主观感受的改善使参与者比遇到</a:t>
            </a:r>
            <a:r>
              <a:rPr lang="en-US" altLang="zh-CN" b="0" i="0" dirty="0">
                <a:solidFill>
                  <a:srgbClr val="1D2129"/>
                </a:solidFill>
                <a:effectLst/>
                <a:latin typeface="PingFangSC-Regular"/>
              </a:rPr>
              <a:t>AV / </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时更容易以更少的犹豫做出交叉决策</a:t>
            </a:r>
            <a:r>
              <a:rPr lang="en-US" altLang="zh-CN" b="0" i="0" dirty="0">
                <a:solidFill>
                  <a:srgbClr val="1D2129"/>
                </a:solidFill>
                <a:effectLst/>
                <a:latin typeface="PingFangSC-Regular"/>
              </a:rPr>
              <a:t>(Q6, WSR:</a:t>
            </a:r>
            <a:r>
              <a:rPr lang="ko-KR" altLang="en-US" b="0" i="0" dirty="0">
                <a:solidFill>
                  <a:srgbClr val="1D2129"/>
                </a:solidFill>
                <a:effectLst/>
                <a:latin typeface="PingFangSC-Regular"/>
              </a:rPr>
              <a:t>푝</a:t>
            </a:r>
            <a:r>
              <a:rPr lang="en-US" altLang="ko-KR" b="0" i="0" dirty="0">
                <a:solidFill>
                  <a:srgbClr val="1D2129"/>
                </a:solidFill>
                <a:effectLst/>
                <a:latin typeface="PingFangSC-Regular"/>
              </a:rPr>
              <a:t>&lt; .001)</a:t>
            </a:r>
            <a:r>
              <a:rPr lang="ko-KR" altLang="en-US" b="0" i="0" dirty="0">
                <a:solidFill>
                  <a:srgbClr val="1D2129"/>
                </a:solidFill>
                <a:effectLst/>
                <a:latin typeface="PingFangSC-Regular"/>
              </a:rPr>
              <a:t>。</a:t>
            </a:r>
            <a:r>
              <a:rPr lang="zh-CN" altLang="en-US" b="0" i="0" dirty="0">
                <a:solidFill>
                  <a:srgbClr val="1D2129"/>
                </a:solidFill>
                <a:effectLst/>
                <a:latin typeface="PingFangSC-Regular"/>
              </a:rPr>
              <a:t>这些结果表明</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是行人与自动驾驶汽车互动的重要交流方式。</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25</a:t>
            </a:fld>
            <a:endParaRPr lang="zh-CN" altLang="en-US" sz="1200"/>
          </a:p>
        </p:txBody>
      </p:sp>
    </p:spTree>
    <p:extLst>
      <p:ext uri="{BB962C8B-B14F-4D97-AF65-F5344CB8AC3E}">
        <p14:creationId xmlns:p14="http://schemas.microsoft.com/office/powerpoint/2010/main" val="26632832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b="0" i="0" dirty="0">
                <a:solidFill>
                  <a:srgbClr val="1D2129"/>
                </a:solidFill>
                <a:effectLst/>
                <a:latin typeface="PingFangSC-Regular"/>
              </a:rPr>
              <a:t>综上所述，上述结果验证了</a:t>
            </a:r>
            <a:r>
              <a:rPr lang="en-US" altLang="zh-CN" b="0" i="0" dirty="0">
                <a:solidFill>
                  <a:srgbClr val="1D2129"/>
                </a:solidFill>
                <a:effectLst/>
                <a:latin typeface="PingFangSC-Regular"/>
              </a:rPr>
              <a:t>H 1</a:t>
            </a:r>
            <a:r>
              <a:rPr lang="zh-CN" altLang="en-US" b="0" i="0" dirty="0">
                <a:solidFill>
                  <a:srgbClr val="1D2129"/>
                </a:solidFill>
                <a:effectLst/>
                <a:latin typeface="PingFangSC-Regular"/>
              </a:rPr>
              <a:t>，即通过预指导正确理解</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理论基础的行人在互动过程中表现出更强的态势感知、主观感受和决策能力。此外，这些结果清楚地表明了使用</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和预指令来改善遇到自动驾驶汽车的行人主观感受的有效性和必要性。</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26</a:t>
            </a:fld>
            <a:endParaRPr lang="zh-CN" altLang="en-US" sz="1200"/>
          </a:p>
        </p:txBody>
      </p:sp>
    </p:spTree>
    <p:extLst>
      <p:ext uri="{BB962C8B-B14F-4D97-AF65-F5344CB8AC3E}">
        <p14:creationId xmlns:p14="http://schemas.microsoft.com/office/powerpoint/2010/main" val="7348570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27</a:t>
            </a:fld>
            <a:endParaRPr lang="zh-CN" altLang="en-US" sz="1200"/>
          </a:p>
        </p:txBody>
      </p:sp>
    </p:spTree>
    <p:extLst>
      <p:ext uri="{BB962C8B-B14F-4D97-AF65-F5344CB8AC3E}">
        <p14:creationId xmlns:p14="http://schemas.microsoft.com/office/powerpoint/2010/main" val="28984155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28</a:t>
            </a:fld>
            <a:endParaRPr lang="zh-CN" alt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29</a:t>
            </a:fld>
            <a:endParaRPr lang="zh-CN" altLang="en-US" sz="1200"/>
          </a:p>
        </p:txBody>
      </p:sp>
    </p:spTree>
    <p:extLst>
      <p:ext uri="{BB962C8B-B14F-4D97-AF65-F5344CB8AC3E}">
        <p14:creationId xmlns:p14="http://schemas.microsoft.com/office/powerpoint/2010/main" val="2584651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3</a:t>
            </a:fld>
            <a:endParaRPr lang="zh-CN" altLang="en-US"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30</a:t>
            </a:fld>
            <a:endParaRPr lang="zh-CN" altLang="en-US"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31</a:t>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latin typeface="Times New Roman" panose="02020603050405020304" pitchFamily="18" charset="0"/>
              </a:rPr>
              <a:t> </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4</a:t>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5</a:t>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6</a:t>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7</a:t>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8</a:t>
            </a:fld>
            <a:endParaRPr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首先察觉到车辆，然后对车辆的行为进行理解，做出决策，如果有风险的话，首先产生危险感知，然后进行风险预估，做出决策，然后产生行为动作。</a:t>
            </a:r>
            <a:endParaRPr lang="en-US" altLang="zh-CN" dirty="0"/>
          </a:p>
          <a:p>
            <a:r>
              <a:rPr lang="zh-CN" altLang="en-US" dirty="0"/>
              <a:t>预指导对心理模型进行校正，直接影响到对车辆的理解以及决策反应以及后续的风险预估。</a:t>
            </a:r>
          </a:p>
        </p:txBody>
      </p:sp>
      <p:sp>
        <p:nvSpPr>
          <p:cNvPr id="4" name="日期占位符 3"/>
          <p:cNvSpPr>
            <a:spLocks noGrp="1"/>
          </p:cNvSpPr>
          <p:nvPr>
            <p:ph type="dt" idx="10"/>
          </p:nvPr>
        </p:nvSpPr>
        <p:spPr/>
        <p:txBody>
          <a:bodyPr/>
          <a:lstStyle/>
          <a:p>
            <a:fld id="{650BBB2F-2B5C-4004-8C6D-C54A363298B9}" type="datetime1">
              <a:rPr lang="zh-CN" altLang="en-US" smtClean="0"/>
              <a:t>2023/11/1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9</a:t>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4" name="组合 1"/>
          <p:cNvGrpSpPr/>
          <p:nvPr userDrawn="1"/>
        </p:nvGrpSpPr>
        <p:grpSpPr bwMode="auto">
          <a:xfrm>
            <a:off x="280988" y="0"/>
            <a:ext cx="106362" cy="720725"/>
            <a:chOff x="0" y="0"/>
            <a:chExt cx="105725" cy="721610"/>
          </a:xfrm>
          <a:solidFill>
            <a:schemeClr val="accent1"/>
          </a:solidFill>
        </p:grpSpPr>
        <p:sp>
          <p:nvSpPr>
            <p:cNvPr id="5"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9" name="直接连接符 7"/>
          <p:cNvSpPr>
            <a:spLocks noChangeShapeType="1"/>
          </p:cNvSpPr>
          <p:nvPr userDrawn="1"/>
        </p:nvSpPr>
        <p:spPr bwMode="auto">
          <a:xfrm>
            <a:off x="520700" y="681038"/>
            <a:ext cx="3511550" cy="1587"/>
          </a:xfrm>
          <a:prstGeom prst="line">
            <a:avLst/>
          </a:prstGeom>
          <a:noFill/>
          <a:ln w="9525" cap="flat" cmpd="sng">
            <a:solidFill>
              <a:srgbClr val="D8D8D8"/>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3" name="文本占位符 12"/>
          <p:cNvSpPr>
            <a:spLocks noGrp="1"/>
          </p:cNvSpPr>
          <p:nvPr>
            <p:ph type="body" sz="quarter" idx="11" hasCustomPrompt="1"/>
          </p:nvPr>
        </p:nvSpPr>
        <p:spPr>
          <a:xfrm>
            <a:off x="396261" y="394068"/>
            <a:ext cx="288122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buNone/>
              <a:defRPr lang="en-US" altLang="zh-CN" sz="1000" dirty="0" smtClean="0">
                <a:solidFill>
                  <a:srgbClr val="7F7F7F"/>
                </a:solidFill>
                <a:latin typeface="Arial" panose="020B0604020202020204" pitchFamily="34" charset="0"/>
                <a:ea typeface="微软雅黑" panose="020B0503020204020204" pitchFamily="34" charset="-122"/>
              </a:defRPr>
            </a:lvl1pPr>
          </a:lstStyle>
          <a:p>
            <a:pPr lvl="0">
              <a:spcBef>
                <a:spcPct val="0"/>
              </a:spcBef>
            </a:pPr>
            <a:r>
              <a:rPr lang="en-US" altLang="zh-CN" dirty="0"/>
              <a:t>CLICK TO INPUT YOUR TITLE</a:t>
            </a:r>
          </a:p>
        </p:txBody>
      </p:sp>
      <p:sp>
        <p:nvSpPr>
          <p:cNvPr id="15" name="文本占位符 14"/>
          <p:cNvSpPr>
            <a:spLocks noGrp="1"/>
          </p:cNvSpPr>
          <p:nvPr>
            <p:ph type="body" sz="quarter" idx="12" hasCustomPrompt="1"/>
          </p:nvPr>
        </p:nvSpPr>
        <p:spPr>
          <a:xfrm>
            <a:off x="395698" y="50533"/>
            <a:ext cx="3690794" cy="461536"/>
          </a:xfrm>
          <a:prstGeom prst="rect">
            <a:avLst/>
          </a:prstGeom>
        </p:spPr>
        <p:txBody>
          <a:bodyPr/>
          <a:lstStyle>
            <a:lvl1pPr marL="0" indent="0">
              <a:buNone/>
              <a:defRPr sz="2000" b="1"/>
            </a:lvl1pPr>
          </a:lstStyle>
          <a:p>
            <a:pPr lvl="0">
              <a:spcBef>
                <a:spcPct val="0"/>
              </a:spcBef>
            </a:pPr>
            <a:r>
              <a:rPr lang="zh-CN" altLang="en-US" dirty="0"/>
              <a:t>点击输入主标题</a:t>
            </a:r>
          </a:p>
        </p:txBody>
      </p:sp>
      <p:grpSp>
        <p:nvGrpSpPr>
          <p:cNvPr id="16" name="组合 6"/>
          <p:cNvGrpSpPr/>
          <p:nvPr userDrawn="1"/>
        </p:nvGrpSpPr>
        <p:grpSpPr bwMode="auto">
          <a:xfrm rot="10800000">
            <a:off x="8801100" y="4962525"/>
            <a:ext cx="106363" cy="180975"/>
            <a:chOff x="0" y="0"/>
            <a:chExt cx="105725" cy="721610"/>
          </a:xfrm>
          <a:solidFill>
            <a:schemeClr val="accent1"/>
          </a:solidFill>
        </p:grpSpPr>
        <p:sp>
          <p:nvSpPr>
            <p:cNvPr id="17" name="矩形 9"/>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8" name="矩形 10"/>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28650" y="1370013"/>
            <a:ext cx="7886700" cy="326231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28650" y="1370013"/>
            <a:ext cx="7886700" cy="3262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9600"/>
            <a:ext cx="3868737" cy="276225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9600"/>
            <a:ext cx="3887788" cy="276225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marL="914400" indent="-914400" algn="ctr" rtl="0" fontAlgn="base">
        <a:spcBef>
          <a:spcPct val="0"/>
        </a:spcBef>
        <a:spcAft>
          <a:spcPct val="0"/>
        </a:spcAft>
        <a:defRPr sz="4400" kern="1200">
          <a:solidFill>
            <a:schemeClr val="tx1"/>
          </a:solidFill>
          <a:latin typeface="+mj-lt"/>
          <a:ea typeface="+mj-ea"/>
          <a:cs typeface="+mj-cs"/>
          <a:sym typeface="Impact" panose="020B0806030902050204" pitchFamily="34" charset="0"/>
        </a:defRPr>
      </a:lvl1pPr>
      <a:lvl2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2pPr>
      <a:lvl3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3pPr>
      <a:lvl4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4pPr>
      <a:lvl5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5pPr>
      <a:lvl6pPr marL="13716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6pPr>
      <a:lvl7pPr marL="18288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7pPr>
      <a:lvl8pPr marL="22860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8pPr>
      <a:lvl9pPr marL="27432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Arial" panose="020B060402020202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Arial" panose="020B060402020202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Arial" panose="020B060402020202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2.png"/><Relationship Id="rId7" Type="http://schemas.openxmlformats.org/officeDocument/2006/relationships/image" Target="../media/image11.emf"/><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 Id="rId9" Type="http://schemas.openxmlformats.org/officeDocument/2006/relationships/image" Target="../media/image13.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588807" y="179186"/>
            <a:ext cx="1153284" cy="1153284"/>
            <a:chOff x="304800" y="673100"/>
            <a:chExt cx="4000500" cy="4000500"/>
          </a:xfrm>
          <a:effectLst>
            <a:outerShdw blurRad="444500" dist="254000" dir="6840000" algn="tr" rotWithShape="0">
              <a:prstClr val="black">
                <a:alpha val="24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15" name="组合 14"/>
          <p:cNvGrpSpPr/>
          <p:nvPr/>
        </p:nvGrpSpPr>
        <p:grpSpPr>
          <a:xfrm>
            <a:off x="4775614" y="1115830"/>
            <a:ext cx="1153284" cy="1153284"/>
            <a:chOff x="304800" y="673100"/>
            <a:chExt cx="4000500" cy="4000500"/>
          </a:xfrm>
          <a:effectLst>
            <a:outerShdw blurRad="444500" dist="254000" dir="6840000" algn="tr" rotWithShape="0">
              <a:prstClr val="black">
                <a:alpha val="24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0" name="组合 19"/>
          <p:cNvGrpSpPr/>
          <p:nvPr/>
        </p:nvGrpSpPr>
        <p:grpSpPr>
          <a:xfrm>
            <a:off x="3231238" y="1509764"/>
            <a:ext cx="1084809" cy="1181618"/>
            <a:chOff x="304800" y="673100"/>
            <a:chExt cx="4000500" cy="4000500"/>
          </a:xfrm>
          <a:effectLst>
            <a:outerShdw blurRad="444500" dist="254000" dir="6840000" algn="tr" rotWithShape="0">
              <a:prstClr val="black">
                <a:alpha val="24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2" name="椭圆 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3" name="组合 22"/>
          <p:cNvGrpSpPr/>
          <p:nvPr/>
        </p:nvGrpSpPr>
        <p:grpSpPr>
          <a:xfrm>
            <a:off x="3622330" y="678989"/>
            <a:ext cx="1535945" cy="1555094"/>
            <a:chOff x="304800" y="673100"/>
            <a:chExt cx="4000500" cy="4000500"/>
          </a:xfrm>
          <a:effectLst>
            <a:outerShdw blurRad="444500" dist="254000" dir="6840000" algn="tr" rotWithShape="0">
              <a:prstClr val="black">
                <a:alpha val="45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5" name="椭圆 24"/>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6" name="组合 25"/>
          <p:cNvGrpSpPr/>
          <p:nvPr/>
        </p:nvGrpSpPr>
        <p:grpSpPr>
          <a:xfrm>
            <a:off x="5236960" y="47213"/>
            <a:ext cx="501312" cy="501312"/>
            <a:chOff x="304800" y="673100"/>
            <a:chExt cx="4000500" cy="4000500"/>
          </a:xfrm>
          <a:effectLst>
            <a:outerShdw blurRad="444500" dist="254000" dir="6840000" algn="tr" rotWithShape="0">
              <a:prstClr val="black">
                <a:alpha val="24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8" name="椭圆 2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39" name="组合 38"/>
          <p:cNvGrpSpPr/>
          <p:nvPr/>
        </p:nvGrpSpPr>
        <p:grpSpPr>
          <a:xfrm>
            <a:off x="1063721" y="2986075"/>
            <a:ext cx="7306397" cy="961113"/>
            <a:chOff x="903371" y="249943"/>
            <a:chExt cx="2831223" cy="679699"/>
          </a:xfrm>
        </p:grpSpPr>
        <p:sp>
          <p:nvSpPr>
            <p:cNvPr id="40" name="任意多边形 97"/>
            <p:cNvSpPr/>
            <p:nvPr/>
          </p:nvSpPr>
          <p:spPr bwMode="auto">
            <a:xfrm>
              <a:off x="903371" y="249943"/>
              <a:ext cx="2831223" cy="679699"/>
            </a:xfrm>
            <a:prstGeom prst="roundRect">
              <a:avLst/>
            </a:pr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41" name="任意多边形 98"/>
            <p:cNvSpPr/>
            <p:nvPr/>
          </p:nvSpPr>
          <p:spPr bwMode="auto">
            <a:xfrm>
              <a:off x="954124" y="342397"/>
              <a:ext cx="2737865" cy="527848"/>
            </a:xfrm>
            <a:prstGeom prst="roundRect">
              <a:avLst/>
            </a:prstGeom>
            <a:solidFill>
              <a:schemeClr val="bg1"/>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vert="horz" wrap="square" lIns="68580" tIns="34290" rIns="68580" bIns="34290" numCol="1" anchor="t" anchorCtr="0" compatLnSpc="1">
              <a:noAutofit/>
            </a:bodyPr>
            <a:lstStyle/>
            <a:p>
              <a:endParaRPr lang="zh-CN" altLang="en-US" sz="1015" spc="450" dirty="0">
                <a:latin typeface="微软雅黑" panose="020B0503020204020204" pitchFamily="34" charset="-122"/>
                <a:ea typeface="微软雅黑" panose="020B0503020204020204" pitchFamily="34" charset="-122"/>
              </a:endParaRPr>
            </a:p>
          </p:txBody>
        </p:sp>
      </p:grpSp>
      <p:sp>
        <p:nvSpPr>
          <p:cNvPr id="42" name="Freeform 5"/>
          <p:cNvSpPr/>
          <p:nvPr/>
        </p:nvSpPr>
        <p:spPr bwMode="auto">
          <a:xfrm>
            <a:off x="7685901" y="2737010"/>
            <a:ext cx="537359" cy="978718"/>
          </a:xfrm>
          <a:prstGeom prst="ellipse">
            <a:avLst/>
          </a:pr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43" name="矩形 42"/>
          <p:cNvSpPr/>
          <p:nvPr/>
        </p:nvSpPr>
        <p:spPr>
          <a:xfrm>
            <a:off x="1201152" y="3289948"/>
            <a:ext cx="6566244" cy="400110"/>
          </a:xfrm>
          <a:prstGeom prst="rect">
            <a:avLst/>
          </a:prstGeom>
        </p:spPr>
        <p:txBody>
          <a:bodyPr wrap="square">
            <a:spAutoFit/>
          </a:bodyPr>
          <a:lstStyle/>
          <a:p>
            <a:pPr lvl="0" algn="ctr"/>
            <a:r>
              <a:rPr lang="zh-CN" altLang="en-US" sz="2000" b="1" dirty="0">
                <a:solidFill>
                  <a:schemeClr val="accent1"/>
                </a:solidFill>
                <a:latin typeface="Times New Roman" panose="02020603050405020304" pitchFamily="18" charset="0"/>
                <a:sym typeface="Arial" panose="020B0604020202020204" pitchFamily="34" charset="0"/>
              </a:rPr>
              <a:t>行人与</a:t>
            </a:r>
            <a:r>
              <a:rPr lang="en-US" altLang="zh-CN" sz="2000" b="1" dirty="0" err="1">
                <a:solidFill>
                  <a:schemeClr val="accent1"/>
                </a:solidFill>
                <a:latin typeface="Times New Roman" panose="02020603050405020304" pitchFamily="18" charset="0"/>
                <a:sym typeface="Arial" panose="020B0604020202020204" pitchFamily="34" charset="0"/>
              </a:rPr>
              <a:t>eHMI</a:t>
            </a:r>
            <a:r>
              <a:rPr lang="zh-CN" altLang="en-US" sz="2000" b="1" dirty="0">
                <a:solidFill>
                  <a:schemeClr val="accent1"/>
                </a:solidFill>
                <a:latin typeface="Times New Roman" panose="02020603050405020304" pitchFamily="18" charset="0"/>
                <a:sym typeface="Arial" panose="020B0604020202020204" pitchFamily="34" charset="0"/>
              </a:rPr>
              <a:t>互动的预指导</a:t>
            </a:r>
            <a:r>
              <a:rPr lang="en-US" altLang="zh-CN" sz="2000" b="1" dirty="0">
                <a:solidFill>
                  <a:schemeClr val="accent1"/>
                </a:solidFill>
                <a:latin typeface="Times New Roman" panose="02020603050405020304" pitchFamily="18" charset="0"/>
                <a:sym typeface="Arial" panose="020B0604020202020204" pitchFamily="34" charset="0"/>
              </a:rPr>
              <a:t>:</a:t>
            </a:r>
            <a:r>
              <a:rPr lang="zh-CN" altLang="en-US" sz="2000" b="1" dirty="0">
                <a:solidFill>
                  <a:schemeClr val="accent1"/>
                </a:solidFill>
                <a:latin typeface="Times New Roman" panose="02020603050405020304" pitchFamily="18" charset="0"/>
                <a:sym typeface="Arial" panose="020B0604020202020204" pitchFamily="34" charset="0"/>
              </a:rPr>
              <a:t>对他们心理和步行行为的影响</a:t>
            </a:r>
            <a:endParaRPr lang="en-US" altLang="zh-CN" sz="2000" b="1" dirty="0">
              <a:solidFill>
                <a:schemeClr val="accent1"/>
              </a:solidFill>
              <a:latin typeface="Times New Roman" panose="02020603050405020304" pitchFamily="18" charset="0"/>
              <a:sym typeface="Arial" panose="020B0604020202020204" pitchFamily="34"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50114" y="806611"/>
            <a:ext cx="1288851" cy="1307299"/>
          </a:xfrm>
          <a:prstGeom prst="rect">
            <a:avLst/>
          </a:prstGeom>
        </p:spPr>
      </p:pic>
      <p:sp>
        <p:nvSpPr>
          <p:cNvPr id="4" name="矩形 25">
            <a:extLst>
              <a:ext uri="{FF2B5EF4-FFF2-40B4-BE49-F238E27FC236}">
                <a16:creationId xmlns:a16="http://schemas.microsoft.com/office/drawing/2014/main" id="{5C85CBFF-F78B-089E-66D7-7DE5EA95BB4F}"/>
              </a:ext>
            </a:extLst>
          </p:cNvPr>
          <p:cNvSpPr>
            <a:spLocks noChangeArrowheads="1"/>
          </p:cNvSpPr>
          <p:nvPr/>
        </p:nvSpPr>
        <p:spPr bwMode="auto">
          <a:xfrm>
            <a:off x="1216343" y="4124700"/>
            <a:ext cx="6820146" cy="612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en-US" altLang="zh-CN" sz="1200" dirty="0">
                <a:solidFill>
                  <a:schemeClr val="accent1"/>
                </a:solidFill>
                <a:ea typeface="微软雅黑" panose="020B0503020204020204" pitchFamily="34" charset="-122"/>
                <a:sym typeface="Arial" panose="020B0604020202020204" pitchFamily="34" charset="0"/>
              </a:rPr>
              <a:t>Liu H, Hirayama T. Pre-instruction for Pedestrians Interacting Autonomous Vehicles with an </a:t>
            </a:r>
            <a:r>
              <a:rPr lang="en-US" altLang="zh-CN" sz="1200" dirty="0" err="1">
                <a:solidFill>
                  <a:schemeClr val="accent1"/>
                </a:solidFill>
                <a:ea typeface="微软雅黑" panose="020B0503020204020204" pitchFamily="34" charset="-122"/>
                <a:sym typeface="Arial" panose="020B0604020202020204" pitchFamily="34" charset="0"/>
              </a:rPr>
              <a:t>eHMI</a:t>
            </a:r>
            <a:r>
              <a:rPr lang="en-US" altLang="zh-CN" sz="1200" dirty="0">
                <a:solidFill>
                  <a:schemeClr val="accent1"/>
                </a:solidFill>
                <a:ea typeface="微软雅黑" panose="020B0503020204020204" pitchFamily="34" charset="-122"/>
                <a:sym typeface="Arial" panose="020B0604020202020204" pitchFamily="34" charset="0"/>
              </a:rPr>
              <a:t>: Effects on Their Psychology and Walking Behavior[J]. </a:t>
            </a:r>
            <a:r>
              <a:rPr lang="en-US" altLang="zh-CN" sz="1200" dirty="0" err="1">
                <a:solidFill>
                  <a:schemeClr val="accent1"/>
                </a:solidFill>
                <a:ea typeface="微软雅黑" panose="020B0503020204020204" pitchFamily="34" charset="-122"/>
                <a:sym typeface="Arial" panose="020B0604020202020204" pitchFamily="34" charset="0"/>
              </a:rPr>
              <a:t>arXiv</a:t>
            </a:r>
            <a:r>
              <a:rPr lang="en-US" altLang="zh-CN" sz="1200" dirty="0">
                <a:solidFill>
                  <a:schemeClr val="accent1"/>
                </a:solidFill>
                <a:ea typeface="微软雅黑" panose="020B0503020204020204" pitchFamily="34" charset="-122"/>
                <a:sym typeface="Arial" panose="020B0604020202020204" pitchFamily="34" charset="0"/>
              </a:rPr>
              <a:t> preprint arXiv:2303.08380, 2023.</a:t>
            </a:r>
            <a:endParaRPr lang="zh-CN" altLang="en-US" sz="1200" dirty="0">
              <a:solidFill>
                <a:schemeClr val="accent1"/>
              </a:solidFill>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450772" y="186733"/>
            <a:ext cx="3690794" cy="461536"/>
          </a:xfrm>
        </p:spPr>
        <p:txBody>
          <a:bodyPr/>
          <a:lstStyle/>
          <a:p>
            <a:r>
              <a:rPr lang="zh-CN" altLang="en-US" dirty="0"/>
              <a:t>研究方法</a:t>
            </a:r>
          </a:p>
        </p:txBody>
      </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pic>
        <p:nvPicPr>
          <p:cNvPr id="5" name="图片 4">
            <a:extLst>
              <a:ext uri="{FF2B5EF4-FFF2-40B4-BE49-F238E27FC236}">
                <a16:creationId xmlns:a16="http://schemas.microsoft.com/office/drawing/2014/main" id="{D39D2A1D-7E84-A8E0-3F8A-93F6AB0337C5}"/>
              </a:ext>
            </a:extLst>
          </p:cNvPr>
          <p:cNvPicPr>
            <a:picLocks noChangeAspect="1"/>
          </p:cNvPicPr>
          <p:nvPr/>
        </p:nvPicPr>
        <p:blipFill>
          <a:blip r:embed="rId4"/>
          <a:stretch>
            <a:fillRect/>
          </a:stretch>
        </p:blipFill>
        <p:spPr>
          <a:xfrm>
            <a:off x="2296169" y="996645"/>
            <a:ext cx="4476718" cy="2555707"/>
          </a:xfrm>
          <a:prstGeom prst="rect">
            <a:avLst/>
          </a:prstGeom>
        </p:spPr>
      </p:pic>
      <p:sp>
        <p:nvSpPr>
          <p:cNvPr id="9" name="文本框 8">
            <a:extLst>
              <a:ext uri="{FF2B5EF4-FFF2-40B4-BE49-F238E27FC236}">
                <a16:creationId xmlns:a16="http://schemas.microsoft.com/office/drawing/2014/main" id="{79BDCDC2-B224-F8A8-0E7C-EACDB3B33300}"/>
              </a:ext>
            </a:extLst>
          </p:cNvPr>
          <p:cNvSpPr txBox="1"/>
          <p:nvPr/>
        </p:nvSpPr>
        <p:spPr>
          <a:xfrm>
            <a:off x="2366853" y="4056849"/>
            <a:ext cx="4580020" cy="369332"/>
          </a:xfrm>
          <a:prstGeom prst="rect">
            <a:avLst/>
          </a:prstGeom>
          <a:noFill/>
        </p:spPr>
        <p:txBody>
          <a:bodyPr wrap="square">
            <a:spAutoFit/>
          </a:bodyPr>
          <a:lstStyle/>
          <a:p>
            <a:r>
              <a:rPr lang="zh-CN" altLang="en-US" b="0" i="0" dirty="0">
                <a:solidFill>
                  <a:srgbClr val="1D2129"/>
                </a:solidFill>
                <a:effectLst/>
                <a:latin typeface="PingFangSC-Regular"/>
              </a:rPr>
              <a:t>实验场景</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模拟行人在停车场遇到一辆汽车</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6" name="文本框 5">
            <a:extLst>
              <a:ext uri="{FF2B5EF4-FFF2-40B4-BE49-F238E27FC236}">
                <a16:creationId xmlns:a16="http://schemas.microsoft.com/office/drawing/2014/main" id="{384477A0-0CBE-FC33-8DEF-78B546CCA98C}"/>
              </a:ext>
            </a:extLst>
          </p:cNvPr>
          <p:cNvSpPr txBox="1"/>
          <p:nvPr/>
        </p:nvSpPr>
        <p:spPr>
          <a:xfrm>
            <a:off x="524341" y="1971585"/>
            <a:ext cx="8145543" cy="1477328"/>
          </a:xfrm>
          <a:prstGeom prst="rect">
            <a:avLst/>
          </a:prstGeom>
          <a:noFill/>
        </p:spPr>
        <p:txBody>
          <a:bodyPr wrap="square" rtlCol="0">
            <a:spAutoFit/>
          </a:bodyPr>
          <a:lstStyle/>
          <a:p>
            <a:r>
              <a:rPr lang="zh-CN" altLang="en-US" b="0" i="0" dirty="0">
                <a:solidFill>
                  <a:srgbClr val="000000"/>
                </a:solidFill>
                <a:effectLst/>
                <a:latin typeface="宋体" panose="02010600030101010101" pitchFamily="2" charset="-122"/>
              </a:rPr>
              <a:t>本文提出两种假设：</a:t>
            </a:r>
            <a:endParaRPr lang="en-US" altLang="zh-CN" b="0" i="0" dirty="0">
              <a:solidFill>
                <a:srgbClr val="000000"/>
              </a:solidFill>
              <a:effectLst/>
              <a:latin typeface="宋体" panose="02010600030101010101" pitchFamily="2" charset="-122"/>
            </a:endParaRPr>
          </a:p>
          <a:p>
            <a:r>
              <a:rPr lang="en-US" altLang="zh-CN" dirty="0">
                <a:solidFill>
                  <a:srgbClr val="1D2129"/>
                </a:solidFill>
                <a:latin typeface="PingFangSC-Regular"/>
              </a:rPr>
              <a:t>H</a:t>
            </a:r>
            <a:r>
              <a:rPr lang="en-US" altLang="zh-CN" b="0" i="0" dirty="0">
                <a:solidFill>
                  <a:srgbClr val="1D2129"/>
                </a:solidFill>
                <a:effectLst/>
                <a:latin typeface="PingFangSC-Regular"/>
              </a:rPr>
              <a:t>1:</a:t>
            </a:r>
            <a:r>
              <a:rPr lang="zh-CN" altLang="en-US" b="0" i="0" dirty="0">
                <a:solidFill>
                  <a:srgbClr val="1D2129"/>
                </a:solidFill>
                <a:effectLst/>
                <a:latin typeface="PingFangSC-Regular"/>
              </a:rPr>
              <a:t>通过预指导正确理解</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基本原理的行人在互动过程中表现出态势感知、主观感受和决策能力的提高。</a:t>
            </a:r>
            <a:endParaRPr lang="en-US" altLang="zh-CN" b="0" i="0" dirty="0">
              <a:solidFill>
                <a:srgbClr val="1D2129"/>
              </a:solidFill>
              <a:effectLst/>
              <a:latin typeface="PingFangSC-Regular"/>
            </a:endParaRPr>
          </a:p>
          <a:p>
            <a:r>
              <a:rPr lang="en-US" altLang="zh-CN" dirty="0">
                <a:solidFill>
                  <a:srgbClr val="1D2129"/>
                </a:solidFill>
                <a:latin typeface="PingFangSC-Regular"/>
              </a:rPr>
              <a:t>H</a:t>
            </a:r>
            <a:r>
              <a:rPr lang="en-US" altLang="zh-CN" b="0" i="0" dirty="0">
                <a:solidFill>
                  <a:srgbClr val="1D2129"/>
                </a:solidFill>
                <a:effectLst/>
                <a:latin typeface="PingFangSC-Regular"/>
              </a:rPr>
              <a:t>2:</a:t>
            </a:r>
            <a:r>
              <a:rPr lang="zh-CN" altLang="en-US" b="0" i="0" dirty="0">
                <a:solidFill>
                  <a:srgbClr val="1D2129"/>
                </a:solidFill>
                <a:effectLst/>
                <a:latin typeface="PingFangSC-Regular"/>
              </a:rPr>
              <a:t>在多次试验中，通过预先指导展览正确理解</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原理的行人，其行走速度在时间范围内变化较小。</a:t>
            </a:r>
            <a:endParaRPr lang="zh-CN" altLang="en-US" dirty="0">
              <a:latin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pic>
        <p:nvPicPr>
          <p:cNvPr id="3" name="图片 2">
            <a:extLst>
              <a:ext uri="{FF2B5EF4-FFF2-40B4-BE49-F238E27FC236}">
                <a16:creationId xmlns:a16="http://schemas.microsoft.com/office/drawing/2014/main" id="{ACDF5F36-714F-F3FA-DBE3-70385C1A30CA}"/>
              </a:ext>
            </a:extLst>
          </p:cNvPr>
          <p:cNvPicPr>
            <a:picLocks noChangeAspect="1"/>
          </p:cNvPicPr>
          <p:nvPr/>
        </p:nvPicPr>
        <p:blipFill>
          <a:blip r:embed="rId4"/>
          <a:stretch>
            <a:fillRect/>
          </a:stretch>
        </p:blipFill>
        <p:spPr>
          <a:xfrm>
            <a:off x="1272254" y="1131654"/>
            <a:ext cx="6599492" cy="1775614"/>
          </a:xfrm>
          <a:prstGeom prst="rect">
            <a:avLst/>
          </a:prstGeom>
        </p:spPr>
      </p:pic>
      <p:sp>
        <p:nvSpPr>
          <p:cNvPr id="6" name="文本框 5">
            <a:extLst>
              <a:ext uri="{FF2B5EF4-FFF2-40B4-BE49-F238E27FC236}">
                <a16:creationId xmlns:a16="http://schemas.microsoft.com/office/drawing/2014/main" id="{5EEB6342-7440-77BE-8C45-32981D130C80}"/>
              </a:ext>
            </a:extLst>
          </p:cNvPr>
          <p:cNvSpPr txBox="1"/>
          <p:nvPr/>
        </p:nvSpPr>
        <p:spPr>
          <a:xfrm>
            <a:off x="320831" y="3156789"/>
            <a:ext cx="8502338" cy="1477328"/>
          </a:xfrm>
          <a:prstGeom prst="rect">
            <a:avLst/>
          </a:prstGeom>
          <a:noFill/>
        </p:spPr>
        <p:txBody>
          <a:bodyPr wrap="square">
            <a:spAutoFit/>
          </a:bodyPr>
          <a:lstStyle/>
          <a:p>
            <a:r>
              <a:rPr lang="zh-CN" altLang="en-US" b="0" i="0" dirty="0">
                <a:solidFill>
                  <a:srgbClr val="1D2129"/>
                </a:solidFill>
                <a:effectLst/>
                <a:latin typeface="PingFangSC-Regular"/>
              </a:rPr>
              <a:t>本研究为保证实验的安全性，使用幽灵驾驶员技巧，使用由熟练驾驶员驾驶的</a:t>
            </a:r>
            <a:r>
              <a:rPr lang="en-US" altLang="zh-CN" b="0" i="0" dirty="0">
                <a:solidFill>
                  <a:srgbClr val="1D2129"/>
                </a:solidFill>
                <a:effectLst/>
                <a:latin typeface="PingFangSC-Regular"/>
              </a:rPr>
              <a:t>MV</a:t>
            </a:r>
            <a:r>
              <a:rPr lang="zh-CN" altLang="en-US" b="0" i="0" dirty="0">
                <a:solidFill>
                  <a:srgbClr val="1D2129"/>
                </a:solidFill>
                <a:effectLst/>
                <a:latin typeface="PingFangSC-Regular"/>
              </a:rPr>
              <a:t>模拟无人驾驶自动驾驶汽车。在挡风玻璃右下方安装</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装置。自动驾驶汽车停止后，</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上立即出现“”</a:t>
            </a:r>
            <a:r>
              <a:rPr lang="en-US" altLang="zh-CN" b="0" i="0" dirty="0">
                <a:solidFill>
                  <a:srgbClr val="1D2129"/>
                </a:solidFill>
                <a:effectLst/>
                <a:latin typeface="PingFangSC-Regular"/>
              </a:rPr>
              <a:t>(“UGOKIMASEN”)</a:t>
            </a:r>
            <a:r>
              <a:rPr lang="zh-CN" altLang="en-US" b="0" i="0" dirty="0">
                <a:solidFill>
                  <a:srgbClr val="1D2129"/>
                </a:solidFill>
                <a:effectLst/>
                <a:latin typeface="PingFangSC-Regular"/>
              </a:rPr>
              <a:t>字样。这个信息表明汽车在那个特定的时刻是静止的。行人过马路后，</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每隔两秒闪烁两次，表示汽车将行驶。闪烁后，</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关闭，汽车移动。</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8" name="文本框 7">
            <a:extLst>
              <a:ext uri="{FF2B5EF4-FFF2-40B4-BE49-F238E27FC236}">
                <a16:creationId xmlns:a16="http://schemas.microsoft.com/office/drawing/2014/main" id="{068EEE72-9778-F4C1-E7E1-F7427C586C1F}"/>
              </a:ext>
            </a:extLst>
          </p:cNvPr>
          <p:cNvSpPr txBox="1"/>
          <p:nvPr/>
        </p:nvSpPr>
        <p:spPr>
          <a:xfrm>
            <a:off x="503827" y="1417588"/>
            <a:ext cx="8253452" cy="2308324"/>
          </a:xfrm>
          <a:prstGeom prst="rect">
            <a:avLst/>
          </a:prstGeom>
          <a:noFill/>
        </p:spPr>
        <p:txBody>
          <a:bodyPr wrap="square" rtlCol="0">
            <a:spAutoFit/>
          </a:bodyPr>
          <a:lstStyle/>
          <a:p>
            <a:r>
              <a:rPr lang="zh-CN" altLang="en-US" dirty="0">
                <a:latin typeface="Times New Roman" panose="02020603050405020304" pitchFamily="18" charset="0"/>
              </a:rPr>
              <a:t>考虑上述配置的两个原因</a:t>
            </a:r>
            <a:r>
              <a:rPr lang="en-US" altLang="zh-CN" dirty="0">
                <a:latin typeface="Times New Roman" panose="02020603050405020304" pitchFamily="18" charset="0"/>
              </a:rPr>
              <a:t>:</a:t>
            </a:r>
          </a:p>
          <a:p>
            <a:r>
              <a:rPr lang="en-US" altLang="zh-CN" dirty="0">
                <a:latin typeface="Times New Roman" panose="02020603050405020304" pitchFamily="18" charset="0"/>
              </a:rPr>
              <a:t>(1)</a:t>
            </a:r>
            <a:r>
              <a:rPr lang="zh-CN" altLang="en-US" dirty="0">
                <a:latin typeface="Times New Roman" panose="02020603050405020304" pitchFamily="18" charset="0"/>
              </a:rPr>
              <a:t>通过手动驾驶汽车进行实验，可以消除潜在事故的责任。“</a:t>
            </a:r>
            <a:r>
              <a:rPr lang="en-US" altLang="zh-CN" dirty="0">
                <a:latin typeface="Times New Roman" panose="02020603050405020304" pitchFamily="18" charset="0"/>
              </a:rPr>
              <a:t>UGOKIMASEN”</a:t>
            </a:r>
            <a:r>
              <a:rPr lang="zh-CN" altLang="en-US" dirty="0">
                <a:latin typeface="Times New Roman" panose="02020603050405020304" pitchFamily="18" charset="0"/>
              </a:rPr>
              <a:t>仅向行人显示汽车当前的行驶状态和意图但并没有告诉参与者该怎么做，行人需要根据车辆的状态和</a:t>
            </a:r>
            <a:r>
              <a:rPr lang="en-US" altLang="zh-CN" dirty="0" err="1">
                <a:latin typeface="Times New Roman" panose="02020603050405020304" pitchFamily="18" charset="0"/>
              </a:rPr>
              <a:t>eHMI</a:t>
            </a:r>
            <a:r>
              <a:rPr lang="zh-CN" altLang="en-US" dirty="0">
                <a:latin typeface="Times New Roman" panose="02020603050405020304" pitchFamily="18" charset="0"/>
              </a:rPr>
              <a:t>上的信息来决定自己的行走行为，他们对自己的决定和行为负责。</a:t>
            </a:r>
            <a:endParaRPr lang="en-US" altLang="zh-CN" dirty="0">
              <a:latin typeface="Times New Roman" panose="02020603050405020304" pitchFamily="18" charset="0"/>
            </a:endParaRPr>
          </a:p>
          <a:p>
            <a:r>
              <a:rPr lang="en-US" altLang="zh-CN" dirty="0">
                <a:latin typeface="Times New Roman" panose="02020603050405020304" pitchFamily="18" charset="0"/>
              </a:rPr>
              <a:t>(2)</a:t>
            </a:r>
            <a:r>
              <a:rPr lang="zh-CN" altLang="en-US" dirty="0">
                <a:latin typeface="Times New Roman" panose="02020603050405020304" pitchFamily="18" charset="0"/>
              </a:rPr>
              <a:t>虽然基于文本的 </a:t>
            </a:r>
            <a:r>
              <a:rPr lang="en-US" altLang="zh-CN" dirty="0" err="1">
                <a:latin typeface="Times New Roman" panose="02020603050405020304" pitchFamily="18" charset="0"/>
              </a:rPr>
              <a:t>eHMI</a:t>
            </a:r>
            <a:r>
              <a:rPr lang="en-US" altLang="zh-CN" dirty="0">
                <a:latin typeface="Times New Roman" panose="02020603050405020304" pitchFamily="18" charset="0"/>
              </a:rPr>
              <a:t> </a:t>
            </a:r>
            <a:r>
              <a:rPr lang="zh-CN" altLang="en-US" dirty="0">
                <a:latin typeface="Times New Roman" panose="02020603050405020304" pitchFamily="18" charset="0"/>
              </a:rPr>
              <a:t>传达了清晰信息，但“</a:t>
            </a:r>
            <a:r>
              <a:rPr lang="en-US" altLang="zh-CN" dirty="0">
                <a:latin typeface="Times New Roman" panose="02020603050405020304" pitchFamily="18" charset="0"/>
              </a:rPr>
              <a:t>UGOKIMASEN”</a:t>
            </a:r>
            <a:r>
              <a:rPr lang="zh-CN" altLang="en-US" dirty="0">
                <a:latin typeface="Times New Roman" panose="02020603050405020304" pitchFamily="18" charset="0"/>
              </a:rPr>
              <a:t>这一信息为行人提供了一个</a:t>
            </a:r>
            <a:r>
              <a:rPr lang="zh-CN" altLang="en-US" b="0" i="0" dirty="0">
                <a:solidFill>
                  <a:srgbClr val="1D2129"/>
                </a:solidFill>
                <a:effectLst/>
                <a:latin typeface="PingFangSC-Regular"/>
              </a:rPr>
              <a:t>在特定日本语境中对车辆意图的模糊理解。因此，这条信息可以帮助比较本实验中预</a:t>
            </a:r>
            <a:r>
              <a:rPr lang="zh-CN" altLang="en-US" dirty="0">
                <a:solidFill>
                  <a:srgbClr val="1D2129"/>
                </a:solidFill>
                <a:latin typeface="PingFangSC-Regular"/>
              </a:rPr>
              <a:t>指令</a:t>
            </a:r>
            <a:r>
              <a:rPr lang="zh-CN" altLang="en-US" b="0" i="0" dirty="0">
                <a:solidFill>
                  <a:srgbClr val="1D2129"/>
                </a:solidFill>
                <a:effectLst/>
                <a:latin typeface="PingFangSC-Regular"/>
              </a:rPr>
              <a:t>的有效性。</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13024358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8" name="文本框 7">
            <a:extLst>
              <a:ext uri="{FF2B5EF4-FFF2-40B4-BE49-F238E27FC236}">
                <a16:creationId xmlns:a16="http://schemas.microsoft.com/office/drawing/2014/main" id="{068EEE72-9778-F4C1-E7E1-F7427C586C1F}"/>
              </a:ext>
            </a:extLst>
          </p:cNvPr>
          <p:cNvSpPr txBox="1"/>
          <p:nvPr/>
        </p:nvSpPr>
        <p:spPr>
          <a:xfrm>
            <a:off x="445274" y="1086651"/>
            <a:ext cx="8253452" cy="3139321"/>
          </a:xfrm>
          <a:prstGeom prst="rect">
            <a:avLst/>
          </a:prstGeom>
          <a:noFill/>
        </p:spPr>
        <p:txBody>
          <a:bodyPr wrap="square" rtlCol="0">
            <a:spAutoFit/>
          </a:bodyPr>
          <a:lstStyle/>
          <a:p>
            <a:r>
              <a:rPr lang="zh-CN" altLang="en-US" dirty="0">
                <a:latin typeface="宋体" panose="02010600030101010101" pitchFamily="2" charset="-122"/>
              </a:rPr>
              <a:t>有</a:t>
            </a:r>
            <a:r>
              <a:rPr lang="en-US" altLang="zh-CN" dirty="0">
                <a:latin typeface="宋体" panose="02010600030101010101" pitchFamily="2" charset="-122"/>
              </a:rPr>
              <a:t>32</a:t>
            </a:r>
            <a:r>
              <a:rPr lang="zh-CN" altLang="en-US" dirty="0">
                <a:latin typeface="宋体" panose="02010600030101010101" pitchFamily="2" charset="-122"/>
              </a:rPr>
              <a:t>名参与者以行人的身份参加了这个实验。本实验由</a:t>
            </a:r>
            <a:r>
              <a:rPr lang="en-US" altLang="zh-CN" dirty="0">
                <a:latin typeface="宋体" panose="02010600030101010101" pitchFamily="2" charset="-122"/>
              </a:rPr>
              <a:t>32</a:t>
            </a:r>
            <a:r>
              <a:rPr lang="zh-CN" altLang="en-US" dirty="0">
                <a:latin typeface="宋体" panose="02010600030101010101" pitchFamily="2" charset="-122"/>
              </a:rPr>
              <a:t>名</a:t>
            </a:r>
            <a:r>
              <a:rPr lang="en-US" altLang="zh-CN" dirty="0">
                <a:latin typeface="宋体" panose="02010600030101010101" pitchFamily="2" charset="-122"/>
              </a:rPr>
              <a:t>23-68</a:t>
            </a:r>
            <a:r>
              <a:rPr lang="zh-CN" altLang="en-US" dirty="0">
                <a:latin typeface="宋体" panose="02010600030101010101" pitchFamily="2" charset="-122"/>
              </a:rPr>
              <a:t>岁的行人组成，平均</a:t>
            </a:r>
            <a:r>
              <a:rPr lang="en-US" altLang="zh-CN" dirty="0">
                <a:latin typeface="宋体" panose="02010600030101010101" pitchFamily="2" charset="-122"/>
              </a:rPr>
              <a:t>49.12</a:t>
            </a:r>
            <a:r>
              <a:rPr lang="zh-CN" altLang="en-US" dirty="0">
                <a:latin typeface="宋体" panose="02010600030101010101" pitchFamily="2" charset="-122"/>
              </a:rPr>
              <a:t>岁，标准差</a:t>
            </a:r>
            <a:r>
              <a:rPr lang="en-US" altLang="zh-CN" dirty="0">
                <a:latin typeface="宋体" panose="02010600030101010101" pitchFamily="2" charset="-122"/>
              </a:rPr>
              <a:t>11.13</a:t>
            </a:r>
            <a:r>
              <a:rPr lang="zh-CN" altLang="en-US" dirty="0">
                <a:latin typeface="宋体" panose="02010600030101010101" pitchFamily="2" charset="-122"/>
              </a:rPr>
              <a:t>岁。此外，</a:t>
            </a:r>
            <a:r>
              <a:rPr lang="en-US" altLang="zh-CN" dirty="0">
                <a:latin typeface="宋体" panose="02010600030101010101" pitchFamily="2" charset="-122"/>
              </a:rPr>
              <a:t>17</a:t>
            </a:r>
            <a:r>
              <a:rPr lang="zh-CN" altLang="en-US" dirty="0">
                <a:latin typeface="宋体" panose="02010600030101010101" pitchFamily="2" charset="-122"/>
              </a:rPr>
              <a:t>名参与者是女性，其余</a:t>
            </a:r>
            <a:r>
              <a:rPr lang="en-US" altLang="zh-CN" dirty="0">
                <a:latin typeface="宋体" panose="02010600030101010101" pitchFamily="2" charset="-122"/>
              </a:rPr>
              <a:t>15</a:t>
            </a:r>
            <a:r>
              <a:rPr lang="zh-CN" altLang="en-US" dirty="0">
                <a:latin typeface="宋体" panose="02010600030101010101" pitchFamily="2" charset="-122"/>
              </a:rPr>
              <a:t>名是男性。在实验开始前，向参与者介绍了以下信息</a:t>
            </a:r>
            <a:r>
              <a:rPr lang="en-US" altLang="zh-CN" dirty="0">
                <a:latin typeface="宋体" panose="02010600030101010101" pitchFamily="2" charset="-122"/>
              </a:rPr>
              <a:t>:</a:t>
            </a:r>
          </a:p>
          <a:p>
            <a:r>
              <a:rPr lang="en-US" altLang="zh-CN" dirty="0">
                <a:latin typeface="宋体" panose="02010600030101010101" pitchFamily="2" charset="-122"/>
              </a:rPr>
              <a:t>1.</a:t>
            </a:r>
            <a:r>
              <a:rPr lang="zh-CN" altLang="en-US" dirty="0">
                <a:latin typeface="宋体" panose="02010600030101010101" pitchFamily="2" charset="-122"/>
              </a:rPr>
              <a:t>想象一下，开车去购物中心，你想把车停在地下停车场。</a:t>
            </a:r>
            <a:endParaRPr lang="en-US" altLang="zh-CN" dirty="0">
              <a:latin typeface="宋体" panose="02010600030101010101" pitchFamily="2" charset="-122"/>
            </a:endParaRPr>
          </a:p>
          <a:p>
            <a:r>
              <a:rPr lang="en-US" altLang="zh-CN" dirty="0">
                <a:latin typeface="宋体" panose="02010600030101010101" pitchFamily="2" charset="-122"/>
              </a:rPr>
              <a:t>2.</a:t>
            </a:r>
            <a:r>
              <a:rPr lang="zh-CN" altLang="en-US" dirty="0">
                <a:latin typeface="宋体" panose="02010600030101010101" pitchFamily="2" charset="-122"/>
              </a:rPr>
              <a:t>停车后，你要穿过马路到达电梯。在此过程中请以正常速度行走。</a:t>
            </a:r>
            <a:endParaRPr lang="en-US" altLang="zh-CN" dirty="0">
              <a:latin typeface="宋体" panose="02010600030101010101" pitchFamily="2" charset="-122"/>
            </a:endParaRPr>
          </a:p>
          <a:p>
            <a:r>
              <a:rPr lang="en-US" altLang="zh-CN" dirty="0">
                <a:latin typeface="宋体" panose="02010600030101010101" pitchFamily="2" charset="-122"/>
              </a:rPr>
              <a:t>3.</a:t>
            </a:r>
            <a:r>
              <a:rPr lang="zh-CN" altLang="en-US" dirty="0">
                <a:latin typeface="宋体" panose="02010600030101010101" pitchFamily="2" charset="-122"/>
              </a:rPr>
              <a:t>当你过马路时，会有一辆手动驾驶汽车</a:t>
            </a:r>
            <a:r>
              <a:rPr lang="en-US" altLang="zh-CN" dirty="0">
                <a:latin typeface="宋体" panose="02010600030101010101" pitchFamily="2" charset="-122"/>
              </a:rPr>
              <a:t>(</a:t>
            </a:r>
            <a:r>
              <a:rPr lang="zh-CN" altLang="en-US" dirty="0">
                <a:latin typeface="宋体" panose="02010600030101010101" pitchFamily="2" charset="-122"/>
              </a:rPr>
              <a:t>即</a:t>
            </a:r>
            <a:r>
              <a:rPr lang="en-US" altLang="zh-CN" dirty="0">
                <a:latin typeface="宋体" panose="02010600030101010101" pitchFamily="2" charset="-122"/>
              </a:rPr>
              <a:t>MV)</a:t>
            </a:r>
            <a:r>
              <a:rPr lang="zh-CN" altLang="en-US" dirty="0">
                <a:latin typeface="宋体" panose="02010600030101010101" pitchFamily="2" charset="-122"/>
              </a:rPr>
              <a:t>或一辆自动驾驶汽车</a:t>
            </a:r>
            <a:r>
              <a:rPr lang="en-US" altLang="zh-CN" dirty="0">
                <a:latin typeface="宋体" panose="02010600030101010101" pitchFamily="2" charset="-122"/>
              </a:rPr>
              <a:t>(</a:t>
            </a:r>
            <a:r>
              <a:rPr lang="zh-CN" altLang="en-US" dirty="0">
                <a:latin typeface="宋体" panose="02010600030101010101" pitchFamily="2" charset="-122"/>
              </a:rPr>
              <a:t>即</a:t>
            </a:r>
            <a:r>
              <a:rPr lang="en-US" altLang="zh-CN" dirty="0">
                <a:latin typeface="宋体" panose="02010600030101010101" pitchFamily="2" charset="-122"/>
              </a:rPr>
              <a:t>AV)</a:t>
            </a:r>
            <a:r>
              <a:rPr lang="zh-CN" altLang="en-US" dirty="0">
                <a:latin typeface="宋体" panose="02010600030101010101" pitchFamily="2" charset="-122"/>
              </a:rPr>
              <a:t>到达。过马路时你应该注意这一点。</a:t>
            </a:r>
            <a:endParaRPr lang="en-US" altLang="zh-CN" dirty="0">
              <a:latin typeface="宋体" panose="02010600030101010101" pitchFamily="2" charset="-122"/>
            </a:endParaRPr>
          </a:p>
          <a:p>
            <a:r>
              <a:rPr lang="en-US" altLang="zh-CN" dirty="0">
                <a:latin typeface="宋体" panose="02010600030101010101" pitchFamily="2" charset="-122"/>
              </a:rPr>
              <a:t>4.</a:t>
            </a:r>
            <a:r>
              <a:rPr lang="zh-CN" altLang="en-US" dirty="0">
                <a:latin typeface="宋体" panose="02010600030101010101" pitchFamily="2" charset="-122"/>
              </a:rPr>
              <a:t>自动驾驶汽车是一款内置多个先进传感器的无人驾驶汽车，可以检测周围环境，如行人、道路和停车线。</a:t>
            </a:r>
            <a:r>
              <a:rPr lang="en-US" altLang="zh-CN" dirty="0">
                <a:latin typeface="宋体" panose="02010600030101010101" pitchFamily="2" charset="-122"/>
              </a:rPr>
              <a:t>(</a:t>
            </a:r>
            <a:r>
              <a:rPr lang="zh-CN" altLang="en-US" dirty="0">
                <a:latin typeface="宋体" panose="02010600030101010101" pitchFamily="2" charset="-122"/>
              </a:rPr>
              <a:t>虚假信息</a:t>
            </a:r>
            <a:r>
              <a:rPr lang="en-US" altLang="zh-CN" dirty="0">
                <a:latin typeface="宋体" panose="02010600030101010101" pitchFamily="2" charset="-122"/>
              </a:rPr>
              <a:t>)</a:t>
            </a:r>
          </a:p>
          <a:p>
            <a:r>
              <a:rPr lang="en-US" altLang="zh-CN" dirty="0">
                <a:latin typeface="宋体" panose="02010600030101010101" pitchFamily="2" charset="-122"/>
              </a:rPr>
              <a:t>5.</a:t>
            </a:r>
            <a:r>
              <a:rPr lang="zh-CN" altLang="en-US" dirty="0">
                <a:latin typeface="宋体" panose="02010600030101010101" pitchFamily="2" charset="-122"/>
              </a:rPr>
              <a:t> </a:t>
            </a:r>
            <a:r>
              <a:rPr lang="en-US" altLang="zh-CN" dirty="0">
                <a:latin typeface="宋体" panose="02010600030101010101" pitchFamily="2" charset="-122"/>
              </a:rPr>
              <a:t>MV</a:t>
            </a:r>
            <a:r>
              <a:rPr lang="zh-CN" altLang="en-US" dirty="0">
                <a:latin typeface="宋体" panose="02010600030101010101" pitchFamily="2" charset="-122"/>
              </a:rPr>
              <a:t>或</a:t>
            </a:r>
            <a:r>
              <a:rPr lang="en-US" altLang="zh-CN" dirty="0">
                <a:latin typeface="宋体" panose="02010600030101010101" pitchFamily="2" charset="-122"/>
              </a:rPr>
              <a:t>AV</a:t>
            </a:r>
            <a:r>
              <a:rPr lang="zh-CN" altLang="en-US" dirty="0">
                <a:latin typeface="宋体" panose="02010600030101010101" pitchFamily="2" charset="-122"/>
              </a:rPr>
              <a:t>会在停线前停车。随后，车辆将根据行人的存在来决定是否离开周围的情况。</a:t>
            </a:r>
          </a:p>
        </p:txBody>
      </p:sp>
    </p:spTree>
    <p:extLst>
      <p:ext uri="{BB962C8B-B14F-4D97-AF65-F5344CB8AC3E}">
        <p14:creationId xmlns:p14="http://schemas.microsoft.com/office/powerpoint/2010/main" val="969718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pic>
        <p:nvPicPr>
          <p:cNvPr id="4" name="图片 3">
            <a:extLst>
              <a:ext uri="{FF2B5EF4-FFF2-40B4-BE49-F238E27FC236}">
                <a16:creationId xmlns:a16="http://schemas.microsoft.com/office/drawing/2014/main" id="{C76D105C-5F26-E008-0303-7EBC7D433F0C}"/>
              </a:ext>
            </a:extLst>
          </p:cNvPr>
          <p:cNvPicPr>
            <a:picLocks noChangeAspect="1"/>
          </p:cNvPicPr>
          <p:nvPr/>
        </p:nvPicPr>
        <p:blipFill>
          <a:blip r:embed="rId4"/>
          <a:stretch>
            <a:fillRect/>
          </a:stretch>
        </p:blipFill>
        <p:spPr>
          <a:xfrm>
            <a:off x="892723" y="861636"/>
            <a:ext cx="7358553" cy="3606887"/>
          </a:xfrm>
          <a:prstGeom prst="rect">
            <a:avLst/>
          </a:prstGeom>
        </p:spPr>
      </p:pic>
      <p:sp>
        <p:nvSpPr>
          <p:cNvPr id="6" name="文本框 5">
            <a:extLst>
              <a:ext uri="{FF2B5EF4-FFF2-40B4-BE49-F238E27FC236}">
                <a16:creationId xmlns:a16="http://schemas.microsoft.com/office/drawing/2014/main" id="{B6847187-2B0E-86AC-B5B5-D73FD2CE9331}"/>
              </a:ext>
            </a:extLst>
          </p:cNvPr>
          <p:cNvSpPr txBox="1"/>
          <p:nvPr/>
        </p:nvSpPr>
        <p:spPr>
          <a:xfrm>
            <a:off x="3205989" y="4490004"/>
            <a:ext cx="2732019" cy="369332"/>
          </a:xfrm>
          <a:prstGeom prst="rect">
            <a:avLst/>
          </a:prstGeom>
          <a:noFill/>
        </p:spPr>
        <p:txBody>
          <a:bodyPr wrap="square">
            <a:spAutoFit/>
          </a:bodyPr>
          <a:lstStyle/>
          <a:p>
            <a:r>
              <a:rPr lang="zh-CN" altLang="en-US" b="0" i="0" dirty="0">
                <a:solidFill>
                  <a:srgbClr val="1D2129"/>
                </a:solidFill>
                <a:effectLst/>
                <a:latin typeface="PingFangSC-Regular"/>
              </a:rPr>
              <a:t>参与者内设计实验的过程</a:t>
            </a:r>
            <a:endParaRPr lang="zh-CN" altLang="en-US" dirty="0"/>
          </a:p>
        </p:txBody>
      </p:sp>
    </p:spTree>
    <p:extLst>
      <p:ext uri="{BB962C8B-B14F-4D97-AF65-F5344CB8AC3E}">
        <p14:creationId xmlns:p14="http://schemas.microsoft.com/office/powerpoint/2010/main" val="3329767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6" name="文本框 5">
            <a:extLst>
              <a:ext uri="{FF2B5EF4-FFF2-40B4-BE49-F238E27FC236}">
                <a16:creationId xmlns:a16="http://schemas.microsoft.com/office/drawing/2014/main" id="{DDD0DF0C-3E1A-EEC8-469A-E2704B16D132}"/>
              </a:ext>
            </a:extLst>
          </p:cNvPr>
          <p:cNvSpPr txBox="1"/>
          <p:nvPr/>
        </p:nvSpPr>
        <p:spPr>
          <a:xfrm>
            <a:off x="300006" y="1266663"/>
            <a:ext cx="8543988" cy="2862322"/>
          </a:xfrm>
          <a:prstGeom prst="rect">
            <a:avLst/>
          </a:prstGeom>
          <a:noFill/>
        </p:spPr>
        <p:txBody>
          <a:bodyPr wrap="square">
            <a:spAutoFit/>
          </a:bodyPr>
          <a:lstStyle/>
          <a:p>
            <a:r>
              <a:rPr lang="zh-CN" altLang="en-US" b="0" i="0" dirty="0">
                <a:solidFill>
                  <a:srgbClr val="1D2129"/>
                </a:solidFill>
                <a:effectLst/>
                <a:latin typeface="PingFangSC-Regular"/>
              </a:rPr>
              <a:t>每个参与者的场景顺序和预指令顺序：</a:t>
            </a:r>
            <a:endParaRPr lang="en-US" altLang="zh-CN" b="0" i="0" dirty="0">
              <a:solidFill>
                <a:srgbClr val="1D2129"/>
              </a:solidFill>
              <a:effectLst/>
              <a:latin typeface="PingFangSC-Regular"/>
            </a:endParaRPr>
          </a:p>
          <a:p>
            <a:r>
              <a:rPr lang="en-US" altLang="zh-CN" b="0" i="0" dirty="0">
                <a:solidFill>
                  <a:srgbClr val="1D2129"/>
                </a:solidFill>
                <a:effectLst/>
                <a:latin typeface="PingFangSC-Regular"/>
              </a:rPr>
              <a:t>MV→AV w/o </a:t>
            </a:r>
            <a:r>
              <a:rPr lang="en-US" altLang="zh-CN" b="0" i="0" dirty="0" err="1">
                <a:solidFill>
                  <a:srgbClr val="1D2129"/>
                </a:solidFill>
                <a:effectLst/>
                <a:latin typeface="PingFangSC-Regular"/>
              </a:rPr>
              <a:t>eHMI→AV</a:t>
            </a:r>
            <a:r>
              <a:rPr lang="en-US" altLang="zh-CN" b="0" i="0" dirty="0">
                <a:solidFill>
                  <a:srgbClr val="1D2129"/>
                </a:solidFill>
                <a:effectLst/>
                <a:latin typeface="PingFangSC-Regular"/>
              </a:rPr>
              <a:t> w/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预指令→</a:t>
            </a:r>
            <a:r>
              <a:rPr lang="en-US" altLang="zh-CN" b="0" i="0" dirty="0">
                <a:solidFill>
                  <a:srgbClr val="1D2129"/>
                </a:solidFill>
                <a:effectLst/>
                <a:latin typeface="PingFangSC-Regular"/>
              </a:rPr>
              <a:t>PI</a:t>
            </a:r>
            <a:r>
              <a:rPr lang="zh-CN" altLang="en-US" b="0" i="0" dirty="0">
                <a:solidFill>
                  <a:srgbClr val="1D2129"/>
                </a:solidFill>
                <a:effectLst/>
                <a:latin typeface="PingFangSC-Regular"/>
              </a:rPr>
              <a:t>后</a:t>
            </a:r>
            <a:r>
              <a:rPr lang="en-US" altLang="zh-CN" b="0" i="0" dirty="0">
                <a:solidFill>
                  <a:srgbClr val="1D2129"/>
                </a:solidFill>
                <a:effectLst/>
                <a:latin typeface="PingFangSC-Regular"/>
              </a:rPr>
              <a:t>AV w/ </a:t>
            </a:r>
            <a:r>
              <a:rPr lang="en-US" altLang="zh-CN" b="0" i="0" dirty="0" err="1">
                <a:solidFill>
                  <a:srgbClr val="1D2129"/>
                </a:solidFill>
                <a:effectLst/>
                <a:latin typeface="PingFangSC-Regular"/>
              </a:rPr>
              <a:t>eHMI</a:t>
            </a:r>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具体来说，将</a:t>
            </a:r>
            <a:r>
              <a:rPr lang="en-US" altLang="zh-CN" b="0" i="0" dirty="0">
                <a:solidFill>
                  <a:srgbClr val="1D2129"/>
                </a:solidFill>
                <a:effectLst/>
                <a:latin typeface="PingFangSC-Regular"/>
              </a:rPr>
              <a:t>MV</a:t>
            </a:r>
            <a:r>
              <a:rPr lang="zh-CN" altLang="en-US" b="0" i="0" dirty="0">
                <a:solidFill>
                  <a:srgbClr val="1D2129"/>
                </a:solidFill>
                <a:effectLst/>
                <a:latin typeface="PingFangSC-Regular"/>
              </a:rPr>
              <a:t>放在第一位的原因是为了让参与者熟悉在测试现场遇到车辆的体验，并为主观评价建立基线。此外，在参与者经历了</a:t>
            </a:r>
            <a:r>
              <a:rPr lang="en-US" altLang="zh-CN" b="0" i="0" dirty="0">
                <a:solidFill>
                  <a:srgbClr val="1D2129"/>
                </a:solidFill>
                <a:effectLst/>
                <a:latin typeface="PingFangSC-Regular"/>
              </a:rPr>
              <a:t>AV w/o </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之后，必须出现</a:t>
            </a:r>
            <a:r>
              <a:rPr lang="en-US" altLang="zh-CN" b="0" i="0" dirty="0">
                <a:solidFill>
                  <a:srgbClr val="1D2129"/>
                </a:solidFill>
                <a:effectLst/>
                <a:latin typeface="PingFangSC-Regular"/>
              </a:rPr>
              <a:t>AV w/ </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，以防止参与者错误地认为</a:t>
            </a:r>
            <a:r>
              <a:rPr lang="en-US" altLang="zh-CN" b="0" i="0" dirty="0">
                <a:solidFill>
                  <a:srgbClr val="1D2129"/>
                </a:solidFill>
                <a:effectLst/>
                <a:latin typeface="PingFangSC-Regular"/>
              </a:rPr>
              <a:t>AV w/o </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场景中的</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已经损坏。此外，</a:t>
            </a:r>
            <a:r>
              <a:rPr lang="en-US" altLang="zh-CN" b="0" i="0" dirty="0">
                <a:solidFill>
                  <a:srgbClr val="1D2129"/>
                </a:solidFill>
                <a:effectLst/>
                <a:latin typeface="PingFangSC-Regular"/>
              </a:rPr>
              <a:t>PI</a:t>
            </a:r>
            <a:r>
              <a:rPr lang="zh-CN" altLang="en-US" b="0" i="0" dirty="0">
                <a:solidFill>
                  <a:srgbClr val="1D2129"/>
                </a:solidFill>
                <a:effectLst/>
                <a:latin typeface="PingFangSC-Regular"/>
              </a:rPr>
              <a:t>后的</a:t>
            </a:r>
            <a:r>
              <a:rPr lang="en-US" altLang="zh-CN" b="0" i="0" dirty="0">
                <a:solidFill>
                  <a:srgbClr val="1D2129"/>
                </a:solidFill>
                <a:effectLst/>
                <a:latin typeface="PingFangSC-Regular"/>
              </a:rPr>
              <a:t>AV w/ </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必须出现在</a:t>
            </a:r>
            <a:r>
              <a:rPr lang="en-US" altLang="zh-CN" b="0" i="0" dirty="0">
                <a:solidFill>
                  <a:srgbClr val="1D2129"/>
                </a:solidFill>
                <a:effectLst/>
                <a:latin typeface="PingFangSC-Regular"/>
              </a:rPr>
              <a:t>AV w/ </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之后，以符合当前实验的目的，即比较预指导前后参与者对配备</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a:t>
            </a:r>
            <a:r>
              <a:rPr lang="en-US" altLang="zh-CN" b="0" i="0" dirty="0">
                <a:solidFill>
                  <a:srgbClr val="1D2129"/>
                </a:solidFill>
                <a:effectLst/>
                <a:latin typeface="PingFangSC-Regular"/>
              </a:rPr>
              <a:t>AV</a:t>
            </a:r>
            <a:r>
              <a:rPr lang="zh-CN" altLang="en-US" b="0" i="0" dirty="0">
                <a:solidFill>
                  <a:srgbClr val="1D2129"/>
                </a:solidFill>
                <a:effectLst/>
                <a:latin typeface="PingFangSC-Regular"/>
              </a:rPr>
              <a:t>和行走行为的主观评价的差异。</a:t>
            </a:r>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在实验中，每个场景运行五次。在每次试验中，参与者在过完马路后，被要求坐在椅子上完成问卷，并休息大约一分钟。特别地，这种休息的目的是防止疲劳对步行行为的影响。</a:t>
            </a:r>
            <a:endParaRPr lang="zh-CN" altLang="en-US" dirty="0"/>
          </a:p>
        </p:txBody>
      </p:sp>
    </p:spTree>
    <p:extLst>
      <p:ext uri="{BB962C8B-B14F-4D97-AF65-F5344CB8AC3E}">
        <p14:creationId xmlns:p14="http://schemas.microsoft.com/office/powerpoint/2010/main" val="2068216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4" name="文本框 3">
            <a:extLst>
              <a:ext uri="{FF2B5EF4-FFF2-40B4-BE49-F238E27FC236}">
                <a16:creationId xmlns:a16="http://schemas.microsoft.com/office/drawing/2014/main" id="{C7A15861-6E5C-9217-4CD0-5BF94DA82091}"/>
              </a:ext>
            </a:extLst>
          </p:cNvPr>
          <p:cNvSpPr txBox="1"/>
          <p:nvPr/>
        </p:nvSpPr>
        <p:spPr>
          <a:xfrm>
            <a:off x="535280" y="1401672"/>
            <a:ext cx="8073440" cy="2585323"/>
          </a:xfrm>
          <a:prstGeom prst="rect">
            <a:avLst/>
          </a:prstGeom>
          <a:noFill/>
        </p:spPr>
        <p:txBody>
          <a:bodyPr wrap="square">
            <a:spAutoFit/>
          </a:bodyPr>
          <a:lstStyle/>
          <a:p>
            <a:r>
              <a:rPr lang="zh-CN" altLang="en-US" b="0" i="0" dirty="0">
                <a:solidFill>
                  <a:srgbClr val="1D2129"/>
                </a:solidFill>
                <a:effectLst/>
                <a:latin typeface="PingFangSC-Regular"/>
              </a:rPr>
              <a:t>基于认知决策行为模型，设计了日语中的六个问题来评估参与者的主观感受：</a:t>
            </a:r>
            <a:r>
              <a:rPr lang="en-US" altLang="zh-CN" b="0" i="0" dirty="0">
                <a:solidFill>
                  <a:srgbClr val="1D2129"/>
                </a:solidFill>
                <a:effectLst/>
                <a:latin typeface="PingFangSC-Regular"/>
              </a:rPr>
              <a:t>Q1</a:t>
            </a:r>
            <a:r>
              <a:rPr lang="zh-CN" altLang="en-US" b="0" i="0" dirty="0">
                <a:solidFill>
                  <a:srgbClr val="1D2129"/>
                </a:solidFill>
                <a:effectLst/>
                <a:latin typeface="PingFangSC-Regular"/>
              </a:rPr>
              <a:t>：是否容易理解汽车的驾驶意图</a:t>
            </a:r>
            <a:r>
              <a:rPr lang="en-US" altLang="zh-CN" b="0" i="0" dirty="0">
                <a:solidFill>
                  <a:srgbClr val="1D2129"/>
                </a:solidFill>
                <a:effectLst/>
                <a:latin typeface="PingFangSC-Regular"/>
              </a:rPr>
              <a:t>?</a:t>
            </a:r>
          </a:p>
          <a:p>
            <a:r>
              <a:rPr lang="en-US" altLang="zh-CN" b="0" i="0" dirty="0">
                <a:solidFill>
                  <a:srgbClr val="1D2129"/>
                </a:solidFill>
                <a:effectLst/>
                <a:latin typeface="PingFangSC-Regular"/>
              </a:rPr>
              <a:t>Q2</a:t>
            </a:r>
            <a:r>
              <a:rPr lang="zh-CN" altLang="en-US" b="0" i="0" dirty="0">
                <a:solidFill>
                  <a:srgbClr val="1D2129"/>
                </a:solidFill>
                <a:effectLst/>
                <a:latin typeface="PingFangSC-Regular"/>
              </a:rPr>
              <a:t>：预测汽车的行为容易吗</a:t>
            </a:r>
            <a:r>
              <a:rPr lang="en-US" altLang="zh-CN" b="0" i="0" dirty="0">
                <a:solidFill>
                  <a:srgbClr val="1D2129"/>
                </a:solidFill>
                <a:effectLst/>
                <a:latin typeface="PingFangSC-Regular"/>
              </a:rPr>
              <a:t>?</a:t>
            </a:r>
          </a:p>
          <a:p>
            <a:r>
              <a:rPr lang="en-US" altLang="zh-CN" b="0" i="0" dirty="0">
                <a:solidFill>
                  <a:srgbClr val="1D2129"/>
                </a:solidFill>
                <a:effectLst/>
                <a:latin typeface="PingFangSC-Regular"/>
              </a:rPr>
              <a:t>Q3</a:t>
            </a:r>
            <a:r>
              <a:rPr lang="zh-CN" altLang="en-US" b="0" i="0" dirty="0">
                <a:solidFill>
                  <a:srgbClr val="1D2129"/>
                </a:solidFill>
                <a:effectLst/>
                <a:latin typeface="PingFangSC-Regular"/>
              </a:rPr>
              <a:t>：您是否觉得汽车的行为很危险？</a:t>
            </a:r>
            <a:endParaRPr lang="en-US" altLang="zh-CN" b="0" i="0" dirty="0">
              <a:solidFill>
                <a:srgbClr val="1D2129"/>
              </a:solidFill>
              <a:effectLst/>
              <a:latin typeface="PingFangSC-Regular"/>
            </a:endParaRPr>
          </a:p>
          <a:p>
            <a:r>
              <a:rPr lang="en-US" altLang="zh-CN" b="0" i="0" dirty="0">
                <a:solidFill>
                  <a:srgbClr val="1D2129"/>
                </a:solidFill>
                <a:effectLst/>
                <a:latin typeface="PingFangSC-Regular"/>
              </a:rPr>
              <a:t>Q4</a:t>
            </a:r>
            <a:r>
              <a:rPr lang="zh-CN" altLang="en-US" b="0" i="0" dirty="0">
                <a:solidFill>
                  <a:srgbClr val="1D2129"/>
                </a:solidFill>
                <a:effectLst/>
                <a:latin typeface="PingFangSC-Regular"/>
              </a:rPr>
              <a:t>：当你越过道路时，你是否信任汽车？</a:t>
            </a:r>
            <a:endParaRPr lang="en-US" altLang="zh-CN" b="0" i="0" dirty="0">
              <a:solidFill>
                <a:srgbClr val="1D2129"/>
              </a:solidFill>
              <a:effectLst/>
              <a:latin typeface="PingFangSC-Regular"/>
            </a:endParaRPr>
          </a:p>
          <a:p>
            <a:r>
              <a:rPr lang="en-US" altLang="zh-CN" b="0" i="0" dirty="0">
                <a:solidFill>
                  <a:srgbClr val="1D2129"/>
                </a:solidFill>
                <a:effectLst/>
                <a:latin typeface="PingFangSC-Regular"/>
              </a:rPr>
              <a:t>Q5</a:t>
            </a:r>
            <a:r>
              <a:rPr lang="zh-CN" altLang="en-US" b="0" i="0" dirty="0">
                <a:solidFill>
                  <a:srgbClr val="1D2129"/>
                </a:solidFill>
                <a:effectLst/>
                <a:latin typeface="PingFangSC-Regular"/>
              </a:rPr>
              <a:t>：当你过马路的时候，你有一种解脱的感觉吗</a:t>
            </a:r>
            <a:r>
              <a:rPr lang="en-US" altLang="zh-CN" b="0" i="0" dirty="0">
                <a:solidFill>
                  <a:srgbClr val="1D2129"/>
                </a:solidFill>
                <a:effectLst/>
                <a:latin typeface="PingFangSC-Regular"/>
              </a:rPr>
              <a:t>?</a:t>
            </a:r>
          </a:p>
          <a:p>
            <a:r>
              <a:rPr lang="en-US" altLang="zh-CN" b="0" i="0" dirty="0">
                <a:solidFill>
                  <a:srgbClr val="1D2129"/>
                </a:solidFill>
                <a:effectLst/>
                <a:latin typeface="PingFangSC-Regular"/>
              </a:rPr>
              <a:t>Q6</a:t>
            </a:r>
            <a:r>
              <a:rPr lang="zh-CN" altLang="en-US" b="0" i="0" dirty="0">
                <a:solidFill>
                  <a:srgbClr val="1D2129"/>
                </a:solidFill>
                <a:effectLst/>
                <a:latin typeface="PingFangSC-Regular"/>
              </a:rPr>
              <a:t>：你过马路时犹豫了吗</a:t>
            </a:r>
            <a:r>
              <a:rPr lang="en-US" altLang="zh-CN" b="0" i="0" dirty="0">
                <a:solidFill>
                  <a:srgbClr val="1D2129"/>
                </a:solidFill>
                <a:effectLst/>
                <a:latin typeface="PingFangSC-Regular"/>
              </a:rPr>
              <a:t>?</a:t>
            </a:r>
          </a:p>
          <a:p>
            <a:r>
              <a:rPr lang="zh-CN" altLang="en-US" b="0" i="0" dirty="0">
                <a:solidFill>
                  <a:srgbClr val="1D2129"/>
                </a:solidFill>
                <a:effectLst/>
                <a:latin typeface="PingFangSC-Regular"/>
              </a:rPr>
              <a:t>每次试验结束后，参与者被要求以</a:t>
            </a:r>
            <a:r>
              <a:rPr lang="en-US" altLang="zh-CN" b="0" i="0" dirty="0">
                <a:solidFill>
                  <a:srgbClr val="1D2129"/>
                </a:solidFill>
                <a:effectLst/>
                <a:latin typeface="PingFangSC-Regular"/>
              </a:rPr>
              <a:t>5</a:t>
            </a:r>
            <a:r>
              <a:rPr lang="zh-CN" altLang="en-US" b="0" i="0" dirty="0">
                <a:solidFill>
                  <a:srgbClr val="1D2129"/>
                </a:solidFill>
                <a:effectLst/>
                <a:latin typeface="PingFangSC-Regular"/>
              </a:rPr>
              <a:t>分制回答上述问题</a:t>
            </a:r>
            <a:r>
              <a:rPr lang="en-US" altLang="zh-CN" b="0" i="0" dirty="0">
                <a:solidFill>
                  <a:srgbClr val="1D2129"/>
                </a:solidFill>
                <a:effectLst/>
                <a:latin typeface="PingFangSC-Regular"/>
              </a:rPr>
              <a:t>:“1=</a:t>
            </a:r>
            <a:r>
              <a:rPr lang="zh-CN" altLang="en-US" b="0" i="0" dirty="0">
                <a:solidFill>
                  <a:srgbClr val="1D2129"/>
                </a:solidFill>
                <a:effectLst/>
                <a:latin typeface="PingFangSC-Regular"/>
              </a:rPr>
              <a:t>非常不同意”，“</a:t>
            </a:r>
            <a:r>
              <a:rPr lang="en-US" altLang="zh-CN" b="0" i="0" dirty="0">
                <a:solidFill>
                  <a:srgbClr val="1D2129"/>
                </a:solidFill>
                <a:effectLst/>
                <a:latin typeface="PingFangSC-Regular"/>
              </a:rPr>
              <a:t>2=</a:t>
            </a:r>
            <a:r>
              <a:rPr lang="zh-CN" altLang="en-US" b="0" i="0" dirty="0">
                <a:solidFill>
                  <a:srgbClr val="1D2129"/>
                </a:solidFill>
                <a:effectLst/>
                <a:latin typeface="PingFangSC-Regular"/>
              </a:rPr>
              <a:t>不同意”，“</a:t>
            </a:r>
            <a:r>
              <a:rPr lang="en-US" altLang="zh-CN" b="0" i="0" dirty="0">
                <a:solidFill>
                  <a:srgbClr val="1D2129"/>
                </a:solidFill>
                <a:effectLst/>
                <a:latin typeface="PingFangSC-Regular"/>
              </a:rPr>
              <a:t>3=</a:t>
            </a:r>
            <a:r>
              <a:rPr lang="zh-CN" altLang="en-US" b="0" i="0" dirty="0">
                <a:solidFill>
                  <a:srgbClr val="1D2129"/>
                </a:solidFill>
                <a:effectLst/>
                <a:latin typeface="PingFangSC-Regular"/>
              </a:rPr>
              <a:t>未决定”，“</a:t>
            </a:r>
            <a:r>
              <a:rPr lang="en-US" altLang="zh-CN" b="0" i="0" dirty="0">
                <a:solidFill>
                  <a:srgbClr val="1D2129"/>
                </a:solidFill>
                <a:effectLst/>
                <a:latin typeface="PingFangSC-Regular"/>
              </a:rPr>
              <a:t>4=</a:t>
            </a:r>
            <a:r>
              <a:rPr lang="zh-CN" altLang="en-US" b="0" i="0" dirty="0">
                <a:solidFill>
                  <a:srgbClr val="1D2129"/>
                </a:solidFill>
                <a:effectLst/>
                <a:latin typeface="PingFangSC-Regular"/>
              </a:rPr>
              <a:t>同意”和“</a:t>
            </a:r>
            <a:r>
              <a:rPr lang="en-US" altLang="zh-CN" b="0" i="0" dirty="0">
                <a:solidFill>
                  <a:srgbClr val="1D2129"/>
                </a:solidFill>
                <a:effectLst/>
                <a:latin typeface="PingFangSC-Regular"/>
              </a:rPr>
              <a:t>5=</a:t>
            </a:r>
            <a:r>
              <a:rPr lang="zh-CN" altLang="en-US" b="0" i="0" dirty="0">
                <a:solidFill>
                  <a:srgbClr val="1D2129"/>
                </a:solidFill>
                <a:effectLst/>
                <a:latin typeface="PingFangSC-Regular"/>
              </a:rPr>
              <a:t>非常同意”。</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pic>
        <p:nvPicPr>
          <p:cNvPr id="6" name="图片 5">
            <a:extLst>
              <a:ext uri="{FF2B5EF4-FFF2-40B4-BE49-F238E27FC236}">
                <a16:creationId xmlns:a16="http://schemas.microsoft.com/office/drawing/2014/main" id="{378C1ED6-5077-FD52-BD71-876549269541}"/>
              </a:ext>
            </a:extLst>
          </p:cNvPr>
          <p:cNvPicPr>
            <a:picLocks noChangeAspect="1"/>
          </p:cNvPicPr>
          <p:nvPr/>
        </p:nvPicPr>
        <p:blipFill>
          <a:blip r:embed="rId4"/>
          <a:stretch>
            <a:fillRect/>
          </a:stretch>
        </p:blipFill>
        <p:spPr>
          <a:xfrm>
            <a:off x="386721" y="771630"/>
            <a:ext cx="8466554" cy="3368332"/>
          </a:xfrm>
          <a:prstGeom prst="rect">
            <a:avLst/>
          </a:prstGeom>
        </p:spPr>
      </p:pic>
      <p:sp>
        <p:nvSpPr>
          <p:cNvPr id="9" name="文本框 8">
            <a:extLst>
              <a:ext uri="{FF2B5EF4-FFF2-40B4-BE49-F238E27FC236}">
                <a16:creationId xmlns:a16="http://schemas.microsoft.com/office/drawing/2014/main" id="{5C15101F-2E49-D93D-6B03-F2566ABB9C08}"/>
              </a:ext>
            </a:extLst>
          </p:cNvPr>
          <p:cNvSpPr txBox="1"/>
          <p:nvPr/>
        </p:nvSpPr>
        <p:spPr>
          <a:xfrm>
            <a:off x="369963" y="4203723"/>
            <a:ext cx="8387315" cy="646331"/>
          </a:xfrm>
          <a:prstGeom prst="rect">
            <a:avLst/>
          </a:prstGeom>
          <a:noFill/>
        </p:spPr>
        <p:txBody>
          <a:bodyPr wrap="square">
            <a:spAutoFit/>
          </a:bodyPr>
          <a:lstStyle/>
          <a:p>
            <a:r>
              <a:rPr lang="zh-CN" altLang="en-US" b="0" i="0" dirty="0">
                <a:solidFill>
                  <a:srgbClr val="1D2129"/>
                </a:solidFill>
                <a:effectLst/>
                <a:latin typeface="PingFangSC-Regular"/>
              </a:rPr>
              <a:t>使用</a:t>
            </a:r>
            <a:r>
              <a:rPr lang="en-US" altLang="zh-CN" b="0" i="0" dirty="0" err="1">
                <a:solidFill>
                  <a:srgbClr val="1D2129"/>
                </a:solidFill>
                <a:effectLst/>
                <a:latin typeface="PingFangSC-Regular"/>
              </a:rPr>
              <a:t>OpenPose</a:t>
            </a:r>
            <a:r>
              <a:rPr lang="zh-CN" altLang="en-US" b="0" i="0" dirty="0">
                <a:solidFill>
                  <a:srgbClr val="1D2129"/>
                </a:solidFill>
                <a:effectLst/>
                <a:latin typeface="PingFangSC-Regular"/>
              </a:rPr>
              <a:t>和</a:t>
            </a:r>
            <a:r>
              <a:rPr lang="en-US" altLang="zh-CN" b="0" i="0" dirty="0">
                <a:solidFill>
                  <a:srgbClr val="1D2129"/>
                </a:solidFill>
                <a:effectLst/>
                <a:latin typeface="PingFangSC-Regular"/>
              </a:rPr>
              <a:t>body25</a:t>
            </a:r>
            <a:r>
              <a:rPr lang="zh-CN" altLang="en-US" b="0" i="0" dirty="0">
                <a:solidFill>
                  <a:srgbClr val="1D2129"/>
                </a:solidFill>
                <a:effectLst/>
                <a:latin typeface="PingFangSC-Regular"/>
              </a:rPr>
              <a:t>关节集对参与者的步行行为进行估计。</a:t>
            </a:r>
            <a:r>
              <a:rPr lang="en-US" altLang="zh-CN" b="0" i="0" dirty="0">
                <a:solidFill>
                  <a:srgbClr val="1D2129"/>
                </a:solidFill>
                <a:effectLst/>
                <a:latin typeface="PingFangSC-Regular"/>
              </a:rPr>
              <a:t>(a)</a:t>
            </a:r>
            <a:r>
              <a:rPr lang="zh-CN" altLang="en-US" b="0" i="0" dirty="0">
                <a:solidFill>
                  <a:srgbClr val="1D2129"/>
                </a:solidFill>
                <a:effectLst/>
                <a:latin typeface="PingFangSC-Regular"/>
              </a:rPr>
              <a:t>显示了</a:t>
            </a:r>
            <a:r>
              <a:rPr lang="en-US" altLang="zh-CN" b="0" i="0" dirty="0">
                <a:solidFill>
                  <a:srgbClr val="1D2129"/>
                </a:solidFill>
                <a:effectLst/>
                <a:latin typeface="PingFangSC-Regular"/>
              </a:rPr>
              <a:t>BODY 25</a:t>
            </a:r>
            <a:r>
              <a:rPr lang="zh-CN" altLang="en-US" b="0" i="0" dirty="0">
                <a:solidFill>
                  <a:srgbClr val="1D2129"/>
                </a:solidFill>
                <a:effectLst/>
                <a:latin typeface="PingFangSC-Regular"/>
              </a:rPr>
              <a:t>关节组。</a:t>
            </a:r>
            <a:r>
              <a:rPr lang="en-US" altLang="zh-CN" b="0" i="0" dirty="0">
                <a:solidFill>
                  <a:srgbClr val="1D2129"/>
                </a:solidFill>
                <a:effectLst/>
                <a:latin typeface="PingFangSC-Regular"/>
              </a:rPr>
              <a:t>(b)</a:t>
            </a:r>
            <a:r>
              <a:rPr lang="zh-CN" altLang="en-US" b="0" i="0" dirty="0">
                <a:solidFill>
                  <a:srgbClr val="1D2129"/>
                </a:solidFill>
                <a:effectLst/>
                <a:latin typeface="PingFangSC-Regular"/>
              </a:rPr>
              <a:t>行人位置代表点提取方法。</a:t>
            </a:r>
            <a:endParaRPr lang="zh-CN" altLang="en-US" dirty="0"/>
          </a:p>
        </p:txBody>
      </p:sp>
    </p:spTree>
    <p:extLst>
      <p:ext uri="{BB962C8B-B14F-4D97-AF65-F5344CB8AC3E}">
        <p14:creationId xmlns:p14="http://schemas.microsoft.com/office/powerpoint/2010/main" val="11792884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4" name="文本框 3">
            <a:extLst>
              <a:ext uri="{FF2B5EF4-FFF2-40B4-BE49-F238E27FC236}">
                <a16:creationId xmlns:a16="http://schemas.microsoft.com/office/drawing/2014/main" id="{C7A15861-6E5C-9217-4CD0-5BF94DA82091}"/>
              </a:ext>
            </a:extLst>
          </p:cNvPr>
          <p:cNvSpPr txBox="1"/>
          <p:nvPr/>
        </p:nvSpPr>
        <p:spPr>
          <a:xfrm>
            <a:off x="535281" y="1266663"/>
            <a:ext cx="5566822" cy="369332"/>
          </a:xfrm>
          <a:prstGeom prst="rect">
            <a:avLst/>
          </a:prstGeom>
          <a:noFill/>
        </p:spPr>
        <p:txBody>
          <a:bodyPr wrap="square">
            <a:spAutoFit/>
          </a:bodyPr>
          <a:lstStyle/>
          <a:p>
            <a:r>
              <a:rPr lang="zh-CN" altLang="en-US" b="0" i="0" dirty="0">
                <a:solidFill>
                  <a:srgbClr val="1D2129"/>
                </a:solidFill>
                <a:effectLst/>
                <a:latin typeface="PingFangSC-Regular"/>
              </a:rPr>
              <a:t>利用颈部在图像空间横轴上的特征点确定行人的位置：</a:t>
            </a:r>
            <a:endParaRPr lang="en-US" altLang="zh-CN" b="0" i="0" dirty="0">
              <a:solidFill>
                <a:srgbClr val="1D2129"/>
              </a:solidFill>
              <a:effectLst/>
              <a:latin typeface="PingFangSC-Regular"/>
            </a:endParaRPr>
          </a:p>
        </p:txBody>
      </p:sp>
      <p:pic>
        <p:nvPicPr>
          <p:cNvPr id="15" name="图片 14">
            <a:extLst>
              <a:ext uri="{FF2B5EF4-FFF2-40B4-BE49-F238E27FC236}">
                <a16:creationId xmlns:a16="http://schemas.microsoft.com/office/drawing/2014/main" id="{19393B0C-AFDE-0DA5-087D-FF5D8D824340}"/>
              </a:ext>
            </a:extLst>
          </p:cNvPr>
          <p:cNvPicPr>
            <a:picLocks noChangeAspect="1"/>
          </p:cNvPicPr>
          <p:nvPr/>
        </p:nvPicPr>
        <p:blipFill>
          <a:blip r:embed="rId4"/>
          <a:stretch>
            <a:fillRect/>
          </a:stretch>
        </p:blipFill>
        <p:spPr>
          <a:xfrm>
            <a:off x="6282114" y="1266663"/>
            <a:ext cx="876300" cy="419100"/>
          </a:xfrm>
          <a:prstGeom prst="rect">
            <a:avLst/>
          </a:prstGeom>
        </p:spPr>
      </p:pic>
      <p:sp>
        <p:nvSpPr>
          <p:cNvPr id="17" name="文本框 16">
            <a:extLst>
              <a:ext uri="{FF2B5EF4-FFF2-40B4-BE49-F238E27FC236}">
                <a16:creationId xmlns:a16="http://schemas.microsoft.com/office/drawing/2014/main" id="{65450E64-9AD1-F6AC-CC12-B6DBBFFE2067}"/>
              </a:ext>
            </a:extLst>
          </p:cNvPr>
          <p:cNvSpPr txBox="1"/>
          <p:nvPr/>
        </p:nvSpPr>
        <p:spPr>
          <a:xfrm>
            <a:off x="503827" y="1671063"/>
            <a:ext cx="8568474" cy="646331"/>
          </a:xfrm>
          <a:prstGeom prst="rect">
            <a:avLst/>
          </a:prstGeom>
          <a:noFill/>
        </p:spPr>
        <p:txBody>
          <a:bodyPr wrap="square">
            <a:spAutoFit/>
          </a:bodyPr>
          <a:lstStyle/>
          <a:p>
            <a:pPr marL="0" marR="0" lvl="0" indent="0" algn="l" defTabSz="0" rtl="0" eaLnBrk="0" fontAlgn="base" latinLnBrk="0" hangingPunct="0">
              <a:lnSpc>
                <a:spcPct val="100000"/>
              </a:lnSpc>
              <a:spcBef>
                <a:spcPct val="30000"/>
              </a:spcBef>
              <a:spcAft>
                <a:spcPct val="0"/>
              </a:spcAft>
              <a:buClrTx/>
              <a:buSzTx/>
              <a:buFontTx/>
              <a:buNone/>
              <a:tabLst/>
              <a:defRPr/>
            </a:pPr>
            <a:r>
              <a:rPr lang="zh-CN" altLang="en-US" b="0" i="0" dirty="0">
                <a:solidFill>
                  <a:srgbClr val="1D2129"/>
                </a:solidFill>
                <a:effectLst/>
                <a:latin typeface="PingFangSC-Regular"/>
              </a:rPr>
              <a:t>考虑到颈部几乎不受行走时摆动的影响，</a:t>
            </a:r>
            <a:r>
              <a:rPr lang="ko-KR" altLang="en-US" b="0" i="0" dirty="0">
                <a:solidFill>
                  <a:srgbClr val="1D2129"/>
                </a:solidFill>
                <a:effectLst/>
                <a:latin typeface="PingFangSC-Regular"/>
              </a:rPr>
              <a:t>这里，</a:t>
            </a:r>
            <a:r>
              <a:rPr lang="en-US" altLang="zh-CN" dirty="0">
                <a:solidFill>
                  <a:srgbClr val="1D2129"/>
                </a:solidFill>
                <a:latin typeface="PingFangSC-Regular"/>
              </a:rPr>
              <a:t>t</a:t>
            </a:r>
            <a:r>
              <a:rPr lang="ko-KR" altLang="en-US" b="0" i="0" dirty="0">
                <a:solidFill>
                  <a:srgbClr val="1D2129"/>
                </a:solidFill>
                <a:effectLst/>
                <a:latin typeface="PingFangSC-Regular"/>
              </a:rPr>
              <a:t>是框架，</a:t>
            </a:r>
            <a:r>
              <a:rPr lang="en-US" altLang="zh-CN" b="0" i="0" dirty="0" err="1">
                <a:solidFill>
                  <a:srgbClr val="1D2129"/>
                </a:solidFill>
                <a:effectLst/>
                <a:latin typeface="PingFangSC-Regular"/>
              </a:rPr>
              <a:t>i</a:t>
            </a:r>
            <a:r>
              <a:rPr lang="ko-KR" altLang="en-US" b="0" i="0" dirty="0">
                <a:solidFill>
                  <a:srgbClr val="1D2129"/>
                </a:solidFill>
                <a:effectLst/>
                <a:latin typeface="PingFangSC-Regular"/>
              </a:rPr>
              <a:t>代表</a:t>
            </a:r>
            <a:r>
              <a:rPr lang="zh-CN" altLang="en-US" dirty="0">
                <a:solidFill>
                  <a:srgbClr val="1D2129"/>
                </a:solidFill>
                <a:latin typeface="PingFangSC-Regular"/>
              </a:rPr>
              <a:t>第</a:t>
            </a:r>
            <a:r>
              <a:rPr lang="en-US" altLang="zh-CN" dirty="0" err="1">
                <a:solidFill>
                  <a:srgbClr val="1D2129"/>
                </a:solidFill>
                <a:latin typeface="PingFangSC-Regular"/>
              </a:rPr>
              <a:t>i</a:t>
            </a:r>
            <a:r>
              <a:rPr lang="zh-CN" altLang="en-US" dirty="0">
                <a:solidFill>
                  <a:srgbClr val="1D2129"/>
                </a:solidFill>
                <a:latin typeface="PingFangSC-Regular"/>
              </a:rPr>
              <a:t>个</a:t>
            </a:r>
            <a:r>
              <a:rPr lang="ko-KR" altLang="en-US" b="0" i="0" dirty="0">
                <a:solidFill>
                  <a:srgbClr val="1D2129"/>
                </a:solidFill>
                <a:effectLst/>
                <a:latin typeface="PingFangSC-Regular"/>
              </a:rPr>
              <a:t>参与者，</a:t>
            </a:r>
            <a:r>
              <a:rPr lang="en-US" altLang="zh-CN" b="0" i="0" dirty="0">
                <a:solidFill>
                  <a:srgbClr val="1D2129"/>
                </a:solidFill>
                <a:effectLst/>
                <a:latin typeface="PingFangSC-Regular"/>
              </a:rPr>
              <a:t>j</a:t>
            </a:r>
            <a:r>
              <a:rPr lang="ko-KR" altLang="en-US" b="0" i="0" dirty="0">
                <a:solidFill>
                  <a:srgbClr val="1D2129"/>
                </a:solidFill>
                <a:effectLst/>
                <a:latin typeface="PingFangSC-Regular"/>
              </a:rPr>
              <a:t>代表</a:t>
            </a:r>
            <a:r>
              <a:rPr lang="zh-CN" altLang="en-US" b="0" i="0" dirty="0">
                <a:solidFill>
                  <a:srgbClr val="1D2129"/>
                </a:solidFill>
                <a:effectLst/>
                <a:latin typeface="PingFangSC-Regular"/>
              </a:rPr>
              <a:t>第</a:t>
            </a:r>
            <a:r>
              <a:rPr lang="en-US" altLang="zh-CN" b="0" i="0" dirty="0">
                <a:solidFill>
                  <a:srgbClr val="1D2129"/>
                </a:solidFill>
                <a:effectLst/>
                <a:latin typeface="PingFangSC-Regular"/>
              </a:rPr>
              <a:t>j</a:t>
            </a:r>
            <a:r>
              <a:rPr lang="zh-CN" altLang="en-US" b="0" i="0" dirty="0">
                <a:solidFill>
                  <a:srgbClr val="1D2129"/>
                </a:solidFill>
                <a:effectLst/>
                <a:latin typeface="PingFangSC-Regular"/>
              </a:rPr>
              <a:t>次</a:t>
            </a:r>
            <a:r>
              <a:rPr lang="ko-KR" altLang="en-US" b="0" i="0" dirty="0">
                <a:solidFill>
                  <a:srgbClr val="1D2129"/>
                </a:solidFill>
                <a:effectLst/>
                <a:latin typeface="PingFangSC-Regular"/>
              </a:rPr>
              <a:t>试验。</a:t>
            </a:r>
            <a:endParaRPr lang="zh-CN" altLang="en-US" dirty="0"/>
          </a:p>
        </p:txBody>
      </p:sp>
      <p:pic>
        <p:nvPicPr>
          <p:cNvPr id="21" name="图片 20">
            <a:extLst>
              <a:ext uri="{FF2B5EF4-FFF2-40B4-BE49-F238E27FC236}">
                <a16:creationId xmlns:a16="http://schemas.microsoft.com/office/drawing/2014/main" id="{92742BE1-96CF-E540-9046-67F141D52792}"/>
              </a:ext>
            </a:extLst>
          </p:cNvPr>
          <p:cNvPicPr>
            <a:picLocks noChangeAspect="1"/>
          </p:cNvPicPr>
          <p:nvPr/>
        </p:nvPicPr>
        <p:blipFill>
          <a:blip r:embed="rId5"/>
          <a:stretch>
            <a:fillRect/>
          </a:stretch>
        </p:blipFill>
        <p:spPr>
          <a:xfrm>
            <a:off x="547276" y="2312030"/>
            <a:ext cx="1419225" cy="381000"/>
          </a:xfrm>
          <a:prstGeom prst="rect">
            <a:avLst/>
          </a:prstGeom>
        </p:spPr>
      </p:pic>
      <p:sp>
        <p:nvSpPr>
          <p:cNvPr id="23" name="文本框 22">
            <a:extLst>
              <a:ext uri="{FF2B5EF4-FFF2-40B4-BE49-F238E27FC236}">
                <a16:creationId xmlns:a16="http://schemas.microsoft.com/office/drawing/2014/main" id="{339BE1CB-49C7-8C41-7895-FDBC7DCD683B}"/>
              </a:ext>
            </a:extLst>
          </p:cNvPr>
          <p:cNvSpPr txBox="1"/>
          <p:nvPr/>
        </p:nvSpPr>
        <p:spPr>
          <a:xfrm>
            <a:off x="1904611" y="2314324"/>
            <a:ext cx="4580020" cy="369332"/>
          </a:xfrm>
          <a:prstGeom prst="rect">
            <a:avLst/>
          </a:prstGeom>
          <a:noFill/>
        </p:spPr>
        <p:txBody>
          <a:bodyPr wrap="square">
            <a:spAutoFit/>
          </a:bodyPr>
          <a:lstStyle/>
          <a:p>
            <a:r>
              <a:rPr lang="zh-CN" altLang="en-US" b="0" i="0" dirty="0">
                <a:solidFill>
                  <a:srgbClr val="1D2129"/>
                </a:solidFill>
                <a:effectLst/>
                <a:latin typeface="PingFangSC-Regular"/>
              </a:rPr>
              <a:t>是</a:t>
            </a:r>
            <a:r>
              <a:rPr lang="en-US" altLang="zh-CN" b="0" i="0" dirty="0">
                <a:solidFill>
                  <a:srgbClr val="1D2129"/>
                </a:solidFill>
                <a:effectLst/>
                <a:latin typeface="PingFangSC-Regular"/>
              </a:rPr>
              <a:t>MV</a:t>
            </a:r>
            <a:r>
              <a:rPr lang="zh-CN" altLang="en-US" b="0" i="0" dirty="0">
                <a:solidFill>
                  <a:srgbClr val="1D2129"/>
                </a:solidFill>
                <a:effectLst/>
                <a:latin typeface="PingFangSC-Regular"/>
              </a:rPr>
              <a:t>的实验</a:t>
            </a:r>
            <a:endParaRPr lang="zh-CN" altLang="en-US" dirty="0"/>
          </a:p>
        </p:txBody>
      </p:sp>
      <p:pic>
        <p:nvPicPr>
          <p:cNvPr id="27" name="图片 26">
            <a:extLst>
              <a:ext uri="{FF2B5EF4-FFF2-40B4-BE49-F238E27FC236}">
                <a16:creationId xmlns:a16="http://schemas.microsoft.com/office/drawing/2014/main" id="{D9004F66-4DF2-ECA6-2606-82B99C21CF9C}"/>
              </a:ext>
            </a:extLst>
          </p:cNvPr>
          <p:cNvPicPr>
            <a:picLocks noChangeAspect="1"/>
          </p:cNvPicPr>
          <p:nvPr/>
        </p:nvPicPr>
        <p:blipFill>
          <a:blip r:embed="rId6"/>
          <a:stretch>
            <a:fillRect/>
          </a:stretch>
        </p:blipFill>
        <p:spPr>
          <a:xfrm>
            <a:off x="503827" y="2635607"/>
            <a:ext cx="1543050" cy="381000"/>
          </a:xfrm>
          <a:prstGeom prst="rect">
            <a:avLst/>
          </a:prstGeom>
        </p:spPr>
      </p:pic>
      <p:sp>
        <p:nvSpPr>
          <p:cNvPr id="29" name="文本框 28">
            <a:extLst>
              <a:ext uri="{FF2B5EF4-FFF2-40B4-BE49-F238E27FC236}">
                <a16:creationId xmlns:a16="http://schemas.microsoft.com/office/drawing/2014/main" id="{441965DE-80CF-35E1-4D3C-B72189B81FE3}"/>
              </a:ext>
            </a:extLst>
          </p:cNvPr>
          <p:cNvSpPr txBox="1"/>
          <p:nvPr/>
        </p:nvSpPr>
        <p:spPr>
          <a:xfrm>
            <a:off x="1966501" y="2652081"/>
            <a:ext cx="4580020" cy="369332"/>
          </a:xfrm>
          <a:prstGeom prst="rect">
            <a:avLst/>
          </a:prstGeom>
          <a:noFill/>
        </p:spPr>
        <p:txBody>
          <a:bodyPr wrap="square">
            <a:spAutoFit/>
          </a:bodyPr>
          <a:lstStyle/>
          <a:p>
            <a:r>
              <a:rPr lang="zh-CN" altLang="en-US" dirty="0">
                <a:solidFill>
                  <a:srgbClr val="1D2129"/>
                </a:solidFill>
                <a:latin typeface="PingFangSC-Regular"/>
              </a:rPr>
              <a:t>是</a:t>
            </a:r>
            <a:r>
              <a:rPr lang="en-US" altLang="zh-CN" b="0" i="0" dirty="0">
                <a:solidFill>
                  <a:srgbClr val="1D2129"/>
                </a:solidFill>
                <a:effectLst/>
                <a:latin typeface="PingFangSC-Regular"/>
              </a:rPr>
              <a:t>AV w/o </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a:t>
            </a:r>
            <a:r>
              <a:rPr lang="zh-CN" altLang="en-US" dirty="0">
                <a:solidFill>
                  <a:srgbClr val="1D2129"/>
                </a:solidFill>
                <a:latin typeface="PingFangSC-Regular"/>
              </a:rPr>
              <a:t>实</a:t>
            </a:r>
            <a:r>
              <a:rPr lang="zh-CN" altLang="en-US" b="0" i="0" dirty="0">
                <a:solidFill>
                  <a:srgbClr val="1D2129"/>
                </a:solidFill>
                <a:effectLst/>
                <a:latin typeface="PingFangSC-Regular"/>
              </a:rPr>
              <a:t>验</a:t>
            </a:r>
            <a:endParaRPr lang="zh-CN" altLang="en-US" dirty="0"/>
          </a:p>
        </p:txBody>
      </p:sp>
      <p:pic>
        <p:nvPicPr>
          <p:cNvPr id="33" name="图片 32">
            <a:extLst>
              <a:ext uri="{FF2B5EF4-FFF2-40B4-BE49-F238E27FC236}">
                <a16:creationId xmlns:a16="http://schemas.microsoft.com/office/drawing/2014/main" id="{CE625F12-A737-F59D-8D20-58978C5CC9BC}"/>
              </a:ext>
            </a:extLst>
          </p:cNvPr>
          <p:cNvPicPr>
            <a:picLocks noChangeAspect="1"/>
          </p:cNvPicPr>
          <p:nvPr/>
        </p:nvPicPr>
        <p:blipFill>
          <a:blip r:embed="rId7"/>
          <a:stretch>
            <a:fillRect/>
          </a:stretch>
        </p:blipFill>
        <p:spPr>
          <a:xfrm>
            <a:off x="503827" y="2972951"/>
            <a:ext cx="1885950" cy="381000"/>
          </a:xfrm>
          <a:prstGeom prst="rect">
            <a:avLst/>
          </a:prstGeom>
        </p:spPr>
      </p:pic>
      <p:sp>
        <p:nvSpPr>
          <p:cNvPr id="35" name="文本框 34">
            <a:extLst>
              <a:ext uri="{FF2B5EF4-FFF2-40B4-BE49-F238E27FC236}">
                <a16:creationId xmlns:a16="http://schemas.microsoft.com/office/drawing/2014/main" id="{8A302E20-3BD4-E2D8-2C27-7C6377B93AB2}"/>
              </a:ext>
            </a:extLst>
          </p:cNvPr>
          <p:cNvSpPr txBox="1"/>
          <p:nvPr/>
        </p:nvSpPr>
        <p:spPr>
          <a:xfrm>
            <a:off x="2330629" y="2972951"/>
            <a:ext cx="4580020" cy="369332"/>
          </a:xfrm>
          <a:prstGeom prst="rect">
            <a:avLst/>
          </a:prstGeom>
          <a:noFill/>
        </p:spPr>
        <p:txBody>
          <a:bodyPr wrap="square">
            <a:spAutoFit/>
          </a:bodyPr>
          <a:lstStyle/>
          <a:p>
            <a:r>
              <a:rPr lang="zh-CN" altLang="en-US" b="0" i="0" dirty="0">
                <a:solidFill>
                  <a:srgbClr val="1D2129"/>
                </a:solidFill>
                <a:effectLst/>
                <a:latin typeface="PingFangSC-Regular"/>
              </a:rPr>
              <a:t>是</a:t>
            </a:r>
            <a:r>
              <a:rPr lang="en-US" altLang="zh-CN" b="0" i="0" dirty="0">
                <a:solidFill>
                  <a:srgbClr val="1D2129"/>
                </a:solidFill>
                <a:effectLst/>
                <a:latin typeface="PingFangSC-Regular"/>
              </a:rPr>
              <a:t>AV w/ </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的实验</a:t>
            </a:r>
            <a:endParaRPr lang="zh-CN" altLang="en-US" dirty="0"/>
          </a:p>
        </p:txBody>
      </p:sp>
      <p:pic>
        <p:nvPicPr>
          <p:cNvPr id="39" name="图片 38">
            <a:extLst>
              <a:ext uri="{FF2B5EF4-FFF2-40B4-BE49-F238E27FC236}">
                <a16:creationId xmlns:a16="http://schemas.microsoft.com/office/drawing/2014/main" id="{EC3E6D39-2F63-FF45-FBD5-F728EEBCDC5A}"/>
              </a:ext>
            </a:extLst>
          </p:cNvPr>
          <p:cNvPicPr>
            <a:picLocks noChangeAspect="1"/>
          </p:cNvPicPr>
          <p:nvPr/>
        </p:nvPicPr>
        <p:blipFill>
          <a:blip r:embed="rId8"/>
          <a:stretch>
            <a:fillRect/>
          </a:stretch>
        </p:blipFill>
        <p:spPr>
          <a:xfrm>
            <a:off x="503827" y="3305902"/>
            <a:ext cx="1943100" cy="381000"/>
          </a:xfrm>
          <a:prstGeom prst="rect">
            <a:avLst/>
          </a:prstGeom>
        </p:spPr>
      </p:pic>
      <p:sp>
        <p:nvSpPr>
          <p:cNvPr id="41" name="文本框 40">
            <a:extLst>
              <a:ext uri="{FF2B5EF4-FFF2-40B4-BE49-F238E27FC236}">
                <a16:creationId xmlns:a16="http://schemas.microsoft.com/office/drawing/2014/main" id="{9BA093DB-A003-9566-DA9B-68B15F94CC67}"/>
              </a:ext>
            </a:extLst>
          </p:cNvPr>
          <p:cNvSpPr txBox="1"/>
          <p:nvPr/>
        </p:nvSpPr>
        <p:spPr>
          <a:xfrm>
            <a:off x="2404982" y="3317570"/>
            <a:ext cx="4580020" cy="369332"/>
          </a:xfrm>
          <a:prstGeom prst="rect">
            <a:avLst/>
          </a:prstGeom>
          <a:noFill/>
        </p:spPr>
        <p:txBody>
          <a:bodyPr wrap="square">
            <a:spAutoFit/>
          </a:bodyPr>
          <a:lstStyle/>
          <a:p>
            <a:r>
              <a:rPr lang="zh-CN" altLang="en-US" b="0" i="0" dirty="0">
                <a:solidFill>
                  <a:srgbClr val="1D2129"/>
                </a:solidFill>
                <a:effectLst/>
                <a:latin typeface="PingFangSC-Regular"/>
              </a:rPr>
              <a:t>是</a:t>
            </a:r>
            <a:r>
              <a:rPr lang="en-US" altLang="zh-CN" b="0" i="0" dirty="0">
                <a:solidFill>
                  <a:srgbClr val="1D2129"/>
                </a:solidFill>
                <a:effectLst/>
                <a:latin typeface="PingFangSC-Regular"/>
              </a:rPr>
              <a:t>PI</a:t>
            </a:r>
            <a:r>
              <a:rPr lang="zh-CN" altLang="en-US" b="0" i="0" dirty="0">
                <a:solidFill>
                  <a:srgbClr val="1D2129"/>
                </a:solidFill>
                <a:effectLst/>
                <a:latin typeface="PingFangSC-Regular"/>
              </a:rPr>
              <a:t>后</a:t>
            </a:r>
            <a:r>
              <a:rPr lang="en-US" altLang="zh-CN" b="0" i="0" dirty="0">
                <a:solidFill>
                  <a:srgbClr val="1D2129"/>
                </a:solidFill>
                <a:effectLst/>
                <a:latin typeface="PingFangSC-Regular"/>
              </a:rPr>
              <a:t>AV w/ </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的实验</a:t>
            </a:r>
            <a:endParaRPr lang="zh-CN" altLang="en-US" dirty="0"/>
          </a:p>
        </p:txBody>
      </p:sp>
      <p:sp>
        <p:nvSpPr>
          <p:cNvPr id="43" name="文本框 42">
            <a:extLst>
              <a:ext uri="{FF2B5EF4-FFF2-40B4-BE49-F238E27FC236}">
                <a16:creationId xmlns:a16="http://schemas.microsoft.com/office/drawing/2014/main" id="{B9FD1266-FAB9-0697-AFCA-B0F1861003DD}"/>
              </a:ext>
            </a:extLst>
          </p:cNvPr>
          <p:cNvSpPr txBox="1"/>
          <p:nvPr/>
        </p:nvSpPr>
        <p:spPr>
          <a:xfrm>
            <a:off x="503827" y="3659893"/>
            <a:ext cx="8433464" cy="646331"/>
          </a:xfrm>
          <a:prstGeom prst="rect">
            <a:avLst/>
          </a:prstGeom>
          <a:noFill/>
        </p:spPr>
        <p:txBody>
          <a:bodyPr wrap="square">
            <a:spAutoFit/>
          </a:bodyPr>
          <a:lstStyle/>
          <a:p>
            <a:r>
              <a:rPr lang="ko-KR" altLang="en-US" b="0" i="0" dirty="0">
                <a:solidFill>
                  <a:srgbClr val="1D2129"/>
                </a:solidFill>
                <a:effectLst/>
                <a:latin typeface="PingFangSC-Regular"/>
              </a:rPr>
              <a:t>使用检测到的位置在</a:t>
            </a:r>
            <a:r>
              <a:rPr lang="en-US" altLang="ko-KR" b="0" i="0" dirty="0">
                <a:solidFill>
                  <a:srgbClr val="1D2129"/>
                </a:solidFill>
                <a:effectLst/>
                <a:latin typeface="PingFangSC-Regular"/>
              </a:rPr>
              <a:t>[50</a:t>
            </a:r>
            <a:r>
              <a:rPr lang="en-US" altLang="zh-CN" dirty="0">
                <a:solidFill>
                  <a:srgbClr val="1D2129"/>
                </a:solidFill>
                <a:latin typeface="PingFangSC-Regular"/>
              </a:rPr>
              <a:t>pixels</a:t>
            </a:r>
            <a:r>
              <a:rPr lang="ko-KR" altLang="en-US" b="0" i="0" dirty="0">
                <a:solidFill>
                  <a:srgbClr val="1D2129"/>
                </a:solidFill>
                <a:effectLst/>
                <a:latin typeface="PingFangSC-Regular"/>
              </a:rPr>
              <a:t>，</a:t>
            </a:r>
            <a:r>
              <a:rPr lang="en-US" altLang="ko-KR" b="0" i="0" dirty="0">
                <a:solidFill>
                  <a:srgbClr val="1D2129"/>
                </a:solidFill>
                <a:effectLst/>
                <a:latin typeface="PingFangSC-Regular"/>
              </a:rPr>
              <a:t>1550</a:t>
            </a:r>
            <a:r>
              <a:rPr lang="en-US" altLang="zh-CN" dirty="0">
                <a:solidFill>
                  <a:srgbClr val="1D2129"/>
                </a:solidFill>
                <a:latin typeface="PingFangSC-Regular"/>
              </a:rPr>
              <a:t>pixels</a:t>
            </a:r>
            <a:r>
              <a:rPr lang="en-US" altLang="ko-KR" b="0" i="0" dirty="0">
                <a:solidFill>
                  <a:srgbClr val="1D2129"/>
                </a:solidFill>
                <a:effectLst/>
                <a:latin typeface="PingFangSC-Regular"/>
              </a:rPr>
              <a:t>]</a:t>
            </a:r>
            <a:r>
              <a:rPr lang="ko-KR" altLang="en-US" b="0" i="0" dirty="0">
                <a:solidFill>
                  <a:srgbClr val="1D2129"/>
                </a:solidFill>
                <a:effectLst/>
                <a:latin typeface="PingFangSC-Regular"/>
              </a:rPr>
              <a:t>的范围内，以确保检测精度。</a:t>
            </a:r>
            <a:endParaRPr lang="en-US" altLang="ko-KR" b="0" i="0" dirty="0">
              <a:solidFill>
                <a:srgbClr val="1D2129"/>
              </a:solidFill>
              <a:effectLst/>
              <a:latin typeface="PingFangSC-Regular"/>
            </a:endParaRPr>
          </a:p>
          <a:p>
            <a:r>
              <a:rPr lang="zh-CN" altLang="en-US" b="0" i="0" dirty="0">
                <a:solidFill>
                  <a:srgbClr val="1D2129"/>
                </a:solidFill>
                <a:effectLst/>
                <a:latin typeface="PingFangSC-Regular"/>
              </a:rPr>
              <a:t>此后，参与者的步行速度是根据两帧之间位置的差异来计算的</a:t>
            </a:r>
            <a:endParaRPr lang="zh-CN" altLang="en-US" dirty="0"/>
          </a:p>
        </p:txBody>
      </p:sp>
      <p:pic>
        <p:nvPicPr>
          <p:cNvPr id="52" name="图片 51">
            <a:extLst>
              <a:ext uri="{FF2B5EF4-FFF2-40B4-BE49-F238E27FC236}">
                <a16:creationId xmlns:a16="http://schemas.microsoft.com/office/drawing/2014/main" id="{5EA46895-D265-ABD8-FDF5-C499A14C06D9}"/>
              </a:ext>
            </a:extLst>
          </p:cNvPr>
          <p:cNvPicPr>
            <a:picLocks noChangeAspect="1"/>
          </p:cNvPicPr>
          <p:nvPr/>
        </p:nvPicPr>
        <p:blipFill>
          <a:blip r:embed="rId9"/>
          <a:stretch>
            <a:fillRect/>
          </a:stretch>
        </p:blipFill>
        <p:spPr>
          <a:xfrm>
            <a:off x="2710876" y="4265682"/>
            <a:ext cx="3819525" cy="419100"/>
          </a:xfrm>
          <a:prstGeom prst="rect">
            <a:avLst/>
          </a:prstGeom>
        </p:spPr>
      </p:pic>
    </p:spTree>
    <p:extLst>
      <p:ext uri="{BB962C8B-B14F-4D97-AF65-F5344CB8AC3E}">
        <p14:creationId xmlns:p14="http://schemas.microsoft.com/office/powerpoint/2010/main" val="1483417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30324" y="-1100658"/>
            <a:ext cx="2352980" cy="2352980"/>
            <a:chOff x="304800" y="673100"/>
            <a:chExt cx="4000500" cy="4000500"/>
          </a:xfrm>
          <a:effectLst>
            <a:outerShdw blurRad="444500" dist="254000" dir="6840000" algn="tr" rotWithShape="0">
              <a:prstClr val="black">
                <a:alpha val="50000"/>
              </a:prstClr>
            </a:outerShdw>
          </a:effectLst>
        </p:grpSpPr>
        <p:sp>
          <p:nvSpPr>
            <p:cNvPr id="3" name="同心圆 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4" name="椭圆 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sp>
        <p:nvSpPr>
          <p:cNvPr id="5" name="椭圆 4"/>
          <p:cNvSpPr/>
          <p:nvPr/>
        </p:nvSpPr>
        <p:spPr>
          <a:xfrm>
            <a:off x="4834454" y="1240622"/>
            <a:ext cx="274777" cy="274777"/>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38120" y="1358961"/>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344435" y="1237777"/>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816501" y="1108306"/>
            <a:ext cx="250454" cy="250454"/>
          </a:xfrm>
          <a:prstGeom prst="ellipse">
            <a:avLst/>
          </a:prstGeom>
          <a:solidFill>
            <a:schemeClr val="bg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117724" y="1082954"/>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352550"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488222" y="1184422"/>
            <a:ext cx="322151" cy="322151"/>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489058" y="124049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203848" y="1371724"/>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054540" y="1057221"/>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972835" y="1293555"/>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920093"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035416" y="114767"/>
            <a:ext cx="1231514" cy="584775"/>
          </a:xfrm>
          <a:prstGeom prst="rect">
            <a:avLst/>
          </a:prstGeom>
        </p:spPr>
        <p:txBody>
          <a:bodyPr wrap="square">
            <a:spAutoFit/>
          </a:bodyPr>
          <a:lstStyle/>
          <a:p>
            <a:pPr marL="0" marR="0" lvl="0" indent="0" defTabSz="934085"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目 录</a:t>
            </a:r>
          </a:p>
        </p:txBody>
      </p:sp>
      <p:sp>
        <p:nvSpPr>
          <p:cNvPr id="18" name="Rectangle 4"/>
          <p:cNvSpPr txBox="1">
            <a:spLocks noChangeArrowheads="1"/>
          </p:cNvSpPr>
          <p:nvPr/>
        </p:nvSpPr>
        <p:spPr bwMode="auto">
          <a:xfrm>
            <a:off x="3964944" y="566306"/>
            <a:ext cx="137245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fontAlgn="auto">
              <a:spcBef>
                <a:spcPts val="0"/>
              </a:spcBef>
              <a:spcAft>
                <a:spcPts val="0"/>
              </a:spcAft>
              <a:defRPr/>
            </a:pPr>
            <a:r>
              <a:rPr lang="en-US" altLang="zh-CN" sz="1000" b="0" kern="0" dirty="0">
                <a:solidFill>
                  <a:schemeClr val="accent1"/>
                </a:solidFill>
                <a:latin typeface="Arial" panose="020B0604020202020204"/>
                <a:ea typeface="微软雅黑" panose="020B0503020204020204" pitchFamily="34" charset="-122"/>
              </a:rPr>
              <a:t>CATALOG</a:t>
            </a:r>
            <a:endParaRPr kumimoji="0" lang="zh-CN" altLang="en-US" sz="1000" b="0" i="0" u="none" strike="noStrike" kern="0" cap="none" spc="0" normalizeH="0" baseline="0" noProof="0" dirty="0">
              <a:ln>
                <a:noFill/>
              </a:ln>
              <a:solidFill>
                <a:schemeClr val="accent1"/>
              </a:solidFill>
              <a:effectLst/>
              <a:uLnTx/>
              <a:uFillTx/>
              <a:latin typeface="Arial" panose="020B0604020202020204"/>
              <a:ea typeface="微软雅黑" panose="020B0503020204020204" pitchFamily="34" charset="-122"/>
            </a:endParaRPr>
          </a:p>
        </p:txBody>
      </p:sp>
      <p:grpSp>
        <p:nvGrpSpPr>
          <p:cNvPr id="19" name="组合 18"/>
          <p:cNvGrpSpPr/>
          <p:nvPr/>
        </p:nvGrpSpPr>
        <p:grpSpPr>
          <a:xfrm>
            <a:off x="6282140" y="1995686"/>
            <a:ext cx="1602228" cy="1359398"/>
            <a:chOff x="9224782" y="2628163"/>
            <a:chExt cx="2397222" cy="2093640"/>
          </a:xfrm>
        </p:grpSpPr>
        <p:grpSp>
          <p:nvGrpSpPr>
            <p:cNvPr id="20" name="组合 19"/>
            <p:cNvGrpSpPr/>
            <p:nvPr/>
          </p:nvGrpSpPr>
          <p:grpSpPr>
            <a:xfrm>
              <a:off x="9224782" y="2628163"/>
              <a:ext cx="2397222" cy="2093640"/>
              <a:chOff x="9224782" y="2628163"/>
              <a:chExt cx="2397222" cy="2093640"/>
            </a:xfrm>
          </p:grpSpPr>
          <p:grpSp>
            <p:nvGrpSpPr>
              <p:cNvPr id="22" name="组合 21"/>
              <p:cNvGrpSpPr/>
              <p:nvPr/>
            </p:nvGrpSpPr>
            <p:grpSpPr>
              <a:xfrm>
                <a:off x="9224782" y="2628163"/>
                <a:ext cx="2397222" cy="2093640"/>
                <a:chOff x="1511944" y="2420246"/>
                <a:chExt cx="2627152" cy="2294453"/>
              </a:xfrm>
              <a:effectLst>
                <a:outerShdw blurRad="203200" dist="38100" dir="3780000" sx="103000" sy="103000" algn="t" rotWithShape="0">
                  <a:prstClr val="black">
                    <a:alpha val="25000"/>
                  </a:prstClr>
                </a:outerShdw>
              </a:effectLst>
            </p:grpSpPr>
            <p:sp>
              <p:nvSpPr>
                <p:cNvPr id="2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2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3" name="Freeform 7"/>
              <p:cNvSpPr/>
              <p:nvPr/>
            </p:nvSpPr>
            <p:spPr bwMode="auto">
              <a:xfrm>
                <a:off x="9536465" y="287211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a:innerShdw blurRad="152400">
                  <a:schemeClr val="tx1">
                    <a:lumMod val="65000"/>
                    <a:lumOff val="35000"/>
                    <a:alpha val="41000"/>
                  </a:schemeClr>
                </a:innerShdw>
              </a:effectLst>
            </p:spPr>
            <p:txBody>
              <a:bodyPr vert="horz" wrap="square" lIns="91440" tIns="45720" rIns="91440" bIns="45720" numCol="1" anchor="t" anchorCtr="0" compatLnSpc="1"/>
              <a:lstStyle/>
              <a:p>
                <a:endParaRPr lang="zh-CN" altLang="en-US"/>
              </a:p>
            </p:txBody>
          </p:sp>
        </p:grpSp>
        <p:sp>
          <p:nvSpPr>
            <p:cNvPr id="21" name="TextBox 78"/>
            <p:cNvSpPr txBox="1"/>
            <p:nvPr/>
          </p:nvSpPr>
          <p:spPr>
            <a:xfrm>
              <a:off x="9918251" y="3180762"/>
              <a:ext cx="1259137"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05</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26" name="组合 25"/>
          <p:cNvGrpSpPr/>
          <p:nvPr/>
        </p:nvGrpSpPr>
        <p:grpSpPr>
          <a:xfrm>
            <a:off x="3828211" y="2002549"/>
            <a:ext cx="1602228" cy="1359398"/>
            <a:chOff x="5553262" y="2638733"/>
            <a:chExt cx="2397222" cy="2093640"/>
          </a:xfrm>
        </p:grpSpPr>
        <p:grpSp>
          <p:nvGrpSpPr>
            <p:cNvPr id="27" name="组合 26"/>
            <p:cNvGrpSpPr/>
            <p:nvPr/>
          </p:nvGrpSpPr>
          <p:grpSpPr>
            <a:xfrm>
              <a:off x="5553262" y="2638733"/>
              <a:ext cx="2397222" cy="2093640"/>
              <a:chOff x="5553262" y="2638733"/>
              <a:chExt cx="2397222" cy="2093640"/>
            </a:xfrm>
          </p:grpSpPr>
          <p:grpSp>
            <p:nvGrpSpPr>
              <p:cNvPr id="29" name="组合 28"/>
              <p:cNvGrpSpPr/>
              <p:nvPr/>
            </p:nvGrpSpPr>
            <p:grpSpPr>
              <a:xfrm>
                <a:off x="5553262" y="2638733"/>
                <a:ext cx="2397222" cy="2093640"/>
                <a:chOff x="1511944" y="2420246"/>
                <a:chExt cx="2627152" cy="2294453"/>
              </a:xfrm>
              <a:effectLst>
                <a:outerShdw blurRad="203200" dist="38100" dir="3780000" sx="103000" sy="103000" algn="t" rotWithShape="0">
                  <a:prstClr val="black">
                    <a:alpha val="25000"/>
                  </a:prstClr>
                </a:outerShdw>
              </a:effectLst>
            </p:grpSpPr>
            <p:sp>
              <p:nvSpPr>
                <p:cNvPr id="3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0" name="Freeform 7"/>
              <p:cNvSpPr/>
              <p:nvPr/>
            </p:nvSpPr>
            <p:spPr bwMode="auto">
              <a:xfrm>
                <a:off x="5864945" y="288268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8" name="TextBox 85"/>
            <p:cNvSpPr txBox="1"/>
            <p:nvPr/>
          </p:nvSpPr>
          <p:spPr>
            <a:xfrm>
              <a:off x="6259489" y="3110169"/>
              <a:ext cx="1161434"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03</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3" name="组合 32"/>
          <p:cNvGrpSpPr/>
          <p:nvPr/>
        </p:nvGrpSpPr>
        <p:grpSpPr>
          <a:xfrm>
            <a:off x="1374350" y="2013793"/>
            <a:ext cx="1602228" cy="1359398"/>
            <a:chOff x="1881842" y="2656049"/>
            <a:chExt cx="2397222" cy="2093640"/>
          </a:xfrm>
        </p:grpSpPr>
        <p:grpSp>
          <p:nvGrpSpPr>
            <p:cNvPr id="34" name="组合 33"/>
            <p:cNvGrpSpPr/>
            <p:nvPr/>
          </p:nvGrpSpPr>
          <p:grpSpPr>
            <a:xfrm>
              <a:off x="1881842" y="2656049"/>
              <a:ext cx="2397222" cy="2093640"/>
              <a:chOff x="1511944" y="2420246"/>
              <a:chExt cx="2627152" cy="2294453"/>
            </a:xfrm>
            <a:effectLst>
              <a:outerShdw blurRad="203200" dist="38100" dir="3780000" sx="103000" sy="103000" algn="t" rotWithShape="0">
                <a:prstClr val="black">
                  <a:alpha val="25000"/>
                </a:prstClr>
              </a:outerShdw>
            </a:effectLst>
          </p:grpSpPr>
          <p:sp>
            <p:nvSpPr>
              <p:cNvPr id="37"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8"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5" name="Freeform 7"/>
            <p:cNvSpPr/>
            <p:nvPr/>
          </p:nvSpPr>
          <p:spPr bwMode="auto">
            <a:xfrm>
              <a:off x="2193523" y="2932555"/>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6" name="TextBox 93"/>
            <p:cNvSpPr txBox="1"/>
            <p:nvPr/>
          </p:nvSpPr>
          <p:spPr>
            <a:xfrm>
              <a:off x="2575311" y="3250047"/>
              <a:ext cx="1201175"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01</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9" name="组合 38"/>
          <p:cNvGrpSpPr/>
          <p:nvPr/>
        </p:nvGrpSpPr>
        <p:grpSpPr>
          <a:xfrm>
            <a:off x="2604216" y="2693491"/>
            <a:ext cx="1602228" cy="1359398"/>
            <a:chOff x="3721944" y="3702869"/>
            <a:chExt cx="2397222" cy="2093640"/>
          </a:xfrm>
        </p:grpSpPr>
        <p:grpSp>
          <p:nvGrpSpPr>
            <p:cNvPr id="40" name="组合 39"/>
            <p:cNvGrpSpPr/>
            <p:nvPr/>
          </p:nvGrpSpPr>
          <p:grpSpPr>
            <a:xfrm>
              <a:off x="3721944" y="3702869"/>
              <a:ext cx="2397222" cy="2093640"/>
              <a:chOff x="3721944" y="3702869"/>
              <a:chExt cx="2397222" cy="2093640"/>
            </a:xfrm>
          </p:grpSpPr>
          <p:grpSp>
            <p:nvGrpSpPr>
              <p:cNvPr id="42" name="组合 41"/>
              <p:cNvGrpSpPr/>
              <p:nvPr/>
            </p:nvGrpSpPr>
            <p:grpSpPr>
              <a:xfrm>
                <a:off x="3721944" y="3702869"/>
                <a:ext cx="2397222" cy="2093640"/>
                <a:chOff x="1511944" y="2420246"/>
                <a:chExt cx="2627152" cy="2294453"/>
              </a:xfrm>
              <a:effectLst>
                <a:outerShdw blurRad="203200" dist="38100" dir="3780000" sx="103000" sy="103000" algn="t" rotWithShape="0">
                  <a:prstClr val="black">
                    <a:alpha val="25000"/>
                  </a:prstClr>
                </a:outerShdw>
              </a:effectLst>
            </p:grpSpPr>
            <p:sp>
              <p:nvSpPr>
                <p:cNvPr id="4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4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3" name="Freeform 7"/>
              <p:cNvSpPr/>
              <p:nvPr/>
            </p:nvSpPr>
            <p:spPr bwMode="auto">
              <a:xfrm>
                <a:off x="4033627" y="3946819"/>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1" name="TextBox 98"/>
            <p:cNvSpPr txBox="1"/>
            <p:nvPr/>
          </p:nvSpPr>
          <p:spPr>
            <a:xfrm>
              <a:off x="4382515" y="4183862"/>
              <a:ext cx="1180455"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02</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46" name="组合 45"/>
          <p:cNvGrpSpPr/>
          <p:nvPr/>
        </p:nvGrpSpPr>
        <p:grpSpPr>
          <a:xfrm>
            <a:off x="5054713" y="2686684"/>
            <a:ext cx="1602228" cy="1359398"/>
            <a:chOff x="7388330" y="3692384"/>
            <a:chExt cx="2397222" cy="2093640"/>
          </a:xfrm>
        </p:grpSpPr>
        <p:grpSp>
          <p:nvGrpSpPr>
            <p:cNvPr id="47" name="组合 46"/>
            <p:cNvGrpSpPr/>
            <p:nvPr/>
          </p:nvGrpSpPr>
          <p:grpSpPr>
            <a:xfrm>
              <a:off x="7388330" y="3692384"/>
              <a:ext cx="2397222" cy="2093640"/>
              <a:chOff x="7388330" y="3692384"/>
              <a:chExt cx="2397222" cy="2093640"/>
            </a:xfrm>
          </p:grpSpPr>
          <p:grpSp>
            <p:nvGrpSpPr>
              <p:cNvPr id="49" name="组合 48"/>
              <p:cNvGrpSpPr/>
              <p:nvPr/>
            </p:nvGrpSpPr>
            <p:grpSpPr>
              <a:xfrm>
                <a:off x="7388330" y="3692384"/>
                <a:ext cx="2397222" cy="2093640"/>
                <a:chOff x="1511944" y="2420246"/>
                <a:chExt cx="2627152" cy="2294453"/>
              </a:xfrm>
              <a:effectLst>
                <a:outerShdw blurRad="203200" dist="38100" dir="3780000" sx="103000" sy="103000" algn="t" rotWithShape="0">
                  <a:prstClr val="black">
                    <a:alpha val="25000"/>
                  </a:prstClr>
                </a:outerShdw>
              </a:effectLst>
            </p:grpSpPr>
            <p:sp>
              <p:nvSpPr>
                <p:cNvPr id="5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5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50" name="Freeform 7"/>
              <p:cNvSpPr/>
              <p:nvPr/>
            </p:nvSpPr>
            <p:spPr bwMode="auto">
              <a:xfrm>
                <a:off x="7700013" y="3936334"/>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8" name="TextBox 105"/>
            <p:cNvSpPr txBox="1"/>
            <p:nvPr/>
          </p:nvSpPr>
          <p:spPr>
            <a:xfrm>
              <a:off x="8048903" y="4173377"/>
              <a:ext cx="1322273"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04</a:t>
              </a:r>
              <a:endParaRPr lang="zh-CN" altLang="en-US" sz="3600" dirty="0">
                <a:solidFill>
                  <a:schemeClr val="bg1"/>
                </a:solidFill>
                <a:latin typeface="DFGothic-EB" panose="02010609010101010101" pitchFamily="1" charset="-128"/>
                <a:ea typeface="DFGothic-EB" panose="02010609010101010101" pitchFamily="1" charset="-128"/>
              </a:endParaRPr>
            </a:p>
          </p:txBody>
        </p:sp>
      </p:grpSp>
      <p:sp>
        <p:nvSpPr>
          <p:cNvPr id="54" name="TextBox 111"/>
          <p:cNvSpPr txBox="1"/>
          <p:nvPr/>
        </p:nvSpPr>
        <p:spPr>
          <a:xfrm>
            <a:off x="1735589" y="3488878"/>
            <a:ext cx="1027882" cy="338554"/>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研究背景</a:t>
            </a:r>
          </a:p>
        </p:txBody>
      </p:sp>
      <p:sp>
        <p:nvSpPr>
          <p:cNvPr id="57" name="TextBox 114"/>
          <p:cNvSpPr txBox="1"/>
          <p:nvPr/>
        </p:nvSpPr>
        <p:spPr>
          <a:xfrm>
            <a:off x="2910074" y="2308980"/>
            <a:ext cx="1213032" cy="338554"/>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研究现状</a:t>
            </a:r>
          </a:p>
        </p:txBody>
      </p:sp>
      <p:sp>
        <p:nvSpPr>
          <p:cNvPr id="60" name="TextBox 117"/>
          <p:cNvSpPr txBox="1"/>
          <p:nvPr/>
        </p:nvSpPr>
        <p:spPr>
          <a:xfrm>
            <a:off x="4190111" y="3521864"/>
            <a:ext cx="1027882" cy="338554"/>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研究方法</a:t>
            </a:r>
          </a:p>
        </p:txBody>
      </p:sp>
      <p:sp>
        <p:nvSpPr>
          <p:cNvPr id="63" name="TextBox 120"/>
          <p:cNvSpPr txBox="1"/>
          <p:nvPr/>
        </p:nvSpPr>
        <p:spPr>
          <a:xfrm>
            <a:off x="5356178" y="2062759"/>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实验数据及结果</a:t>
            </a:r>
          </a:p>
        </p:txBody>
      </p:sp>
      <p:sp>
        <p:nvSpPr>
          <p:cNvPr id="66" name="TextBox 123"/>
          <p:cNvSpPr txBox="1"/>
          <p:nvPr/>
        </p:nvSpPr>
        <p:spPr>
          <a:xfrm>
            <a:off x="6635159" y="3521861"/>
            <a:ext cx="1312066" cy="338554"/>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思考与总结</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653750" y="1921136"/>
            <a:ext cx="2954655" cy="1077218"/>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第四部分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r>
              <a:rPr lang="zh-CN" altLang="en-US" sz="3600" b="1" dirty="0">
                <a:solidFill>
                  <a:schemeClr val="accent1"/>
                </a:solidFill>
                <a:latin typeface="微软雅黑" panose="020B0503020204020204" pitchFamily="34" charset="-122"/>
                <a:ea typeface="微软雅黑" panose="020B0503020204020204" pitchFamily="34" charset="-122"/>
              </a:rPr>
              <a:t>实验结果分析</a:t>
            </a: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04</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pic>
        <p:nvPicPr>
          <p:cNvPr id="3" name="图片 2">
            <a:extLst>
              <a:ext uri="{FF2B5EF4-FFF2-40B4-BE49-F238E27FC236}">
                <a16:creationId xmlns:a16="http://schemas.microsoft.com/office/drawing/2014/main" id="{91F8DA1D-C949-4159-0344-890AD6C393D9}"/>
              </a:ext>
            </a:extLst>
          </p:cNvPr>
          <p:cNvPicPr>
            <a:picLocks noChangeAspect="1"/>
          </p:cNvPicPr>
          <p:nvPr/>
        </p:nvPicPr>
        <p:blipFill>
          <a:blip r:embed="rId3"/>
          <a:stretch>
            <a:fillRect/>
          </a:stretch>
        </p:blipFill>
        <p:spPr>
          <a:xfrm>
            <a:off x="49138" y="1086651"/>
            <a:ext cx="9045724" cy="2728196"/>
          </a:xfrm>
          <a:prstGeom prst="rect">
            <a:avLst/>
          </a:prstGeom>
        </p:spPr>
      </p:pic>
      <p:sp>
        <p:nvSpPr>
          <p:cNvPr id="6" name="文本框 5">
            <a:extLst>
              <a:ext uri="{FF2B5EF4-FFF2-40B4-BE49-F238E27FC236}">
                <a16:creationId xmlns:a16="http://schemas.microsoft.com/office/drawing/2014/main" id="{1BE52723-5F3F-266A-4307-1CC3003A09A5}"/>
              </a:ext>
            </a:extLst>
          </p:cNvPr>
          <p:cNvSpPr txBox="1"/>
          <p:nvPr/>
        </p:nvSpPr>
        <p:spPr>
          <a:xfrm>
            <a:off x="1961826" y="3968650"/>
            <a:ext cx="5040336" cy="369332"/>
          </a:xfrm>
          <a:prstGeom prst="rect">
            <a:avLst/>
          </a:prstGeom>
          <a:noFill/>
        </p:spPr>
        <p:txBody>
          <a:bodyPr wrap="square">
            <a:spAutoFit/>
          </a:bodyPr>
          <a:lstStyle/>
          <a:p>
            <a:r>
              <a:rPr lang="zh-CN" altLang="en-US" b="0" i="0" dirty="0">
                <a:solidFill>
                  <a:srgbClr val="1D2129"/>
                </a:solidFill>
                <a:effectLst/>
                <a:latin typeface="PingFangSC-Regular"/>
              </a:rPr>
              <a:t>来自</a:t>
            </a:r>
            <a:r>
              <a:rPr lang="en-US" altLang="zh-CN" b="0" i="0" dirty="0">
                <a:solidFill>
                  <a:srgbClr val="1D2129"/>
                </a:solidFill>
                <a:effectLst/>
                <a:latin typeface="PingFangSC-Regular"/>
              </a:rPr>
              <a:t>32</a:t>
            </a:r>
            <a:r>
              <a:rPr lang="zh-CN" altLang="en-US" b="0" i="0" dirty="0">
                <a:solidFill>
                  <a:srgbClr val="1D2129"/>
                </a:solidFill>
                <a:effectLst/>
                <a:latin typeface="PingFangSC-Regular"/>
              </a:rPr>
              <a:t>名参与者的</a:t>
            </a:r>
            <a:r>
              <a:rPr lang="en-US" altLang="zh-CN" b="0" i="0" dirty="0">
                <a:solidFill>
                  <a:srgbClr val="1D2129"/>
                </a:solidFill>
                <a:effectLst/>
                <a:latin typeface="PingFangSC-Regular"/>
              </a:rPr>
              <a:t>4</a:t>
            </a:r>
            <a:r>
              <a:rPr lang="zh-CN" altLang="en-US" b="0" i="0" dirty="0">
                <a:solidFill>
                  <a:srgbClr val="1D2129"/>
                </a:solidFill>
                <a:effectLst/>
                <a:latin typeface="PingFangSC-Regular"/>
              </a:rPr>
              <a:t>种场景的</a:t>
            </a:r>
            <a:r>
              <a:rPr lang="en-US" altLang="zh-CN" b="0" i="0" dirty="0">
                <a:solidFill>
                  <a:srgbClr val="1D2129"/>
                </a:solidFill>
                <a:effectLst/>
                <a:latin typeface="PingFangSC-Regular"/>
              </a:rPr>
              <a:t>6</a:t>
            </a:r>
            <a:r>
              <a:rPr lang="zh-CN" altLang="en-US" b="0" i="0" dirty="0">
                <a:solidFill>
                  <a:srgbClr val="1D2129"/>
                </a:solidFill>
                <a:effectLst/>
                <a:latin typeface="PingFangSC-Regular"/>
              </a:rPr>
              <a:t>个主观评价的结果</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pic>
        <p:nvPicPr>
          <p:cNvPr id="5" name="图片 4">
            <a:extLst>
              <a:ext uri="{FF2B5EF4-FFF2-40B4-BE49-F238E27FC236}">
                <a16:creationId xmlns:a16="http://schemas.microsoft.com/office/drawing/2014/main" id="{DF1CDED1-5CC2-53AF-4091-47F7BB5DC765}"/>
              </a:ext>
            </a:extLst>
          </p:cNvPr>
          <p:cNvPicPr>
            <a:picLocks noChangeAspect="1"/>
          </p:cNvPicPr>
          <p:nvPr/>
        </p:nvPicPr>
        <p:blipFill>
          <a:blip r:embed="rId3"/>
          <a:stretch>
            <a:fillRect/>
          </a:stretch>
        </p:blipFill>
        <p:spPr>
          <a:xfrm>
            <a:off x="386721" y="816633"/>
            <a:ext cx="4500300" cy="3883569"/>
          </a:xfrm>
          <a:prstGeom prst="rect">
            <a:avLst/>
          </a:prstGeom>
        </p:spPr>
      </p:pic>
      <p:sp>
        <p:nvSpPr>
          <p:cNvPr id="7" name="文本框 6">
            <a:extLst>
              <a:ext uri="{FF2B5EF4-FFF2-40B4-BE49-F238E27FC236}">
                <a16:creationId xmlns:a16="http://schemas.microsoft.com/office/drawing/2014/main" id="{50AF22FF-3C28-8831-A3E4-F57A91B96478}"/>
              </a:ext>
            </a:extLst>
          </p:cNvPr>
          <p:cNvSpPr txBox="1"/>
          <p:nvPr/>
        </p:nvSpPr>
        <p:spPr>
          <a:xfrm>
            <a:off x="5202042" y="1188756"/>
            <a:ext cx="3006401" cy="2862322"/>
          </a:xfrm>
          <a:prstGeom prst="rect">
            <a:avLst/>
          </a:prstGeom>
          <a:noFill/>
        </p:spPr>
        <p:txBody>
          <a:bodyPr wrap="square">
            <a:spAutoFit/>
          </a:bodyPr>
          <a:lstStyle/>
          <a:p>
            <a:r>
              <a:rPr lang="en-US" altLang="zh-CN" b="0" i="0" dirty="0">
                <a:solidFill>
                  <a:srgbClr val="1D2129"/>
                </a:solidFill>
                <a:effectLst/>
                <a:latin typeface="PingFangSC-Regular"/>
              </a:rPr>
              <a:t>4</a:t>
            </a:r>
            <a:r>
              <a:rPr lang="zh-CN" altLang="en-US" b="0" i="0" dirty="0">
                <a:solidFill>
                  <a:srgbClr val="1D2129"/>
                </a:solidFill>
                <a:effectLst/>
                <a:latin typeface="PingFangSC-Regular"/>
              </a:rPr>
              <a:t>种场景</a:t>
            </a:r>
            <a:r>
              <a:rPr lang="en-US" altLang="zh-CN" b="0" i="0" dirty="0">
                <a:solidFill>
                  <a:srgbClr val="1D2129"/>
                </a:solidFill>
                <a:effectLst/>
                <a:latin typeface="PingFangSC-Regular"/>
              </a:rPr>
              <a:t>5</a:t>
            </a:r>
            <a:r>
              <a:rPr lang="zh-CN" altLang="en-US" b="0" i="0" dirty="0">
                <a:solidFill>
                  <a:srgbClr val="1D2129"/>
                </a:solidFill>
                <a:effectLst/>
                <a:latin typeface="PingFangSC-Regular"/>
              </a:rPr>
              <a:t>次试验中</a:t>
            </a:r>
            <a:r>
              <a:rPr lang="en-US" altLang="zh-CN" b="0" i="0" dirty="0">
                <a:solidFill>
                  <a:srgbClr val="1D2129"/>
                </a:solidFill>
                <a:effectLst/>
                <a:latin typeface="PingFangSC-Regular"/>
              </a:rPr>
              <a:t>27</a:t>
            </a:r>
            <a:r>
              <a:rPr lang="zh-CN" altLang="en-US" b="0" i="0" dirty="0">
                <a:solidFill>
                  <a:srgbClr val="1D2129"/>
                </a:solidFill>
                <a:effectLst/>
                <a:latin typeface="PingFangSC-Regular"/>
              </a:rPr>
              <a:t>名行人的行走速度。在横轴上，即时间线上，将汽车停止的时刻视为</a:t>
            </a:r>
            <a:r>
              <a:rPr lang="en-US" altLang="zh-CN" b="0" i="0" dirty="0">
                <a:solidFill>
                  <a:srgbClr val="1D2129"/>
                </a:solidFill>
                <a:effectLst/>
                <a:latin typeface="PingFangSC-Regular"/>
              </a:rPr>
              <a:t>0</a:t>
            </a:r>
            <a:r>
              <a:rPr lang="zh-CN" altLang="en-US" b="0" i="0" dirty="0">
                <a:solidFill>
                  <a:srgbClr val="1D2129"/>
                </a:solidFill>
                <a:effectLst/>
                <a:latin typeface="PingFangSC-Regular"/>
              </a:rPr>
              <a:t>。纵轴表示参与者的步行速度。根据每两帧之间的位置差计算行人的行走速度。选取停车前</a:t>
            </a:r>
            <a:r>
              <a:rPr lang="en-US" altLang="zh-CN" b="0" i="0" dirty="0">
                <a:solidFill>
                  <a:srgbClr val="1D2129"/>
                </a:solidFill>
                <a:effectLst/>
                <a:latin typeface="PingFangSC-Regular"/>
              </a:rPr>
              <a:t>1</a:t>
            </a:r>
            <a:r>
              <a:rPr lang="zh-CN" altLang="en-US" b="0" i="0" dirty="0">
                <a:solidFill>
                  <a:srgbClr val="1D2129"/>
                </a:solidFill>
                <a:effectLst/>
                <a:latin typeface="PingFangSC-Regular"/>
              </a:rPr>
              <a:t>秒到停车后</a:t>
            </a:r>
            <a:r>
              <a:rPr lang="en-US" altLang="zh-CN" b="0" i="0" dirty="0">
                <a:solidFill>
                  <a:srgbClr val="1D2129"/>
                </a:solidFill>
                <a:effectLst/>
                <a:latin typeface="PingFangSC-Regular"/>
              </a:rPr>
              <a:t>3</a:t>
            </a:r>
            <a:r>
              <a:rPr lang="zh-CN" altLang="en-US" b="0" i="0" dirty="0">
                <a:solidFill>
                  <a:srgbClr val="1D2129"/>
                </a:solidFill>
                <a:effectLst/>
                <a:latin typeface="PingFangSC-Regular"/>
              </a:rPr>
              <a:t>秒的步行速度，即</a:t>
            </a:r>
            <a:r>
              <a:rPr lang="en-US" altLang="zh-CN" b="0" i="0" dirty="0">
                <a:solidFill>
                  <a:srgbClr val="1D2129"/>
                </a:solidFill>
                <a:effectLst/>
                <a:latin typeface="PingFangSC-Regular"/>
              </a:rPr>
              <a:t>[-1.0,3.0]</a:t>
            </a:r>
            <a:r>
              <a:rPr lang="zh-CN" altLang="en-US" b="0" i="0" dirty="0">
                <a:solidFill>
                  <a:srgbClr val="1D2129"/>
                </a:solidFill>
                <a:effectLst/>
                <a:latin typeface="PingFangSC-Regular"/>
              </a:rPr>
              <a:t>秒进行进一步分析，解决这一问题。</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pic>
        <p:nvPicPr>
          <p:cNvPr id="4" name="图片 3">
            <a:extLst>
              <a:ext uri="{FF2B5EF4-FFF2-40B4-BE49-F238E27FC236}">
                <a16:creationId xmlns:a16="http://schemas.microsoft.com/office/drawing/2014/main" id="{7681E3EF-75F5-58C1-8775-510A03E68D2C}"/>
              </a:ext>
            </a:extLst>
          </p:cNvPr>
          <p:cNvPicPr>
            <a:picLocks noChangeAspect="1"/>
          </p:cNvPicPr>
          <p:nvPr/>
        </p:nvPicPr>
        <p:blipFill>
          <a:blip r:embed="rId3"/>
          <a:stretch>
            <a:fillRect/>
          </a:stretch>
        </p:blipFill>
        <p:spPr>
          <a:xfrm>
            <a:off x="1331784" y="1135033"/>
            <a:ext cx="6713802" cy="4008467"/>
          </a:xfrm>
          <a:prstGeom prst="rect">
            <a:avLst/>
          </a:prstGeom>
        </p:spPr>
      </p:pic>
      <p:sp>
        <p:nvSpPr>
          <p:cNvPr id="8" name="文本框 7">
            <a:extLst>
              <a:ext uri="{FF2B5EF4-FFF2-40B4-BE49-F238E27FC236}">
                <a16:creationId xmlns:a16="http://schemas.microsoft.com/office/drawing/2014/main" id="{1BFFB7C2-12EC-4AEF-68FF-B1B3EE1473EA}"/>
              </a:ext>
            </a:extLst>
          </p:cNvPr>
          <p:cNvSpPr txBox="1"/>
          <p:nvPr/>
        </p:nvSpPr>
        <p:spPr>
          <a:xfrm>
            <a:off x="2186841" y="765701"/>
            <a:ext cx="5355357" cy="369332"/>
          </a:xfrm>
          <a:prstGeom prst="rect">
            <a:avLst/>
          </a:prstGeom>
          <a:noFill/>
        </p:spPr>
        <p:txBody>
          <a:bodyPr wrap="square">
            <a:spAutoFit/>
          </a:bodyPr>
          <a:lstStyle/>
          <a:p>
            <a:r>
              <a:rPr lang="zh-CN" altLang="en-US" b="0" i="0" dirty="0">
                <a:solidFill>
                  <a:srgbClr val="1D2129"/>
                </a:solidFill>
                <a:effectLst/>
                <a:latin typeface="PingFangSC-Regular"/>
              </a:rPr>
              <a:t>以</a:t>
            </a:r>
            <a:r>
              <a:rPr lang="en-US" altLang="zh-CN" b="0" i="0" dirty="0">
                <a:solidFill>
                  <a:srgbClr val="1D2129"/>
                </a:solidFill>
                <a:effectLst/>
                <a:latin typeface="PingFangSC-Regular"/>
              </a:rPr>
              <a:t>[-1.0,3.0]</a:t>
            </a:r>
            <a:r>
              <a:rPr lang="zh-CN" altLang="en-US" b="0" i="0" dirty="0">
                <a:solidFill>
                  <a:srgbClr val="1D2129"/>
                </a:solidFill>
                <a:effectLst/>
                <a:latin typeface="PingFangSC-Regular"/>
              </a:rPr>
              <a:t>秒为单位的步行速度的平均值和标准差。</a:t>
            </a:r>
            <a:endParaRPr lang="zh-CN" altLang="en-US" dirty="0"/>
          </a:p>
        </p:txBody>
      </p:sp>
    </p:spTree>
    <p:extLst>
      <p:ext uri="{BB962C8B-B14F-4D97-AF65-F5344CB8AC3E}">
        <p14:creationId xmlns:p14="http://schemas.microsoft.com/office/powerpoint/2010/main" val="2192827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sp>
        <p:nvSpPr>
          <p:cNvPr id="3" name="文本框 2">
            <a:extLst>
              <a:ext uri="{FF2B5EF4-FFF2-40B4-BE49-F238E27FC236}">
                <a16:creationId xmlns:a16="http://schemas.microsoft.com/office/drawing/2014/main" id="{AEF8981E-43A9-151D-26DB-F0737A03B0DE}"/>
              </a:ext>
            </a:extLst>
          </p:cNvPr>
          <p:cNvSpPr txBox="1"/>
          <p:nvPr/>
        </p:nvSpPr>
        <p:spPr>
          <a:xfrm>
            <a:off x="431724" y="816633"/>
            <a:ext cx="4572000" cy="369332"/>
          </a:xfrm>
          <a:prstGeom prst="rect">
            <a:avLst/>
          </a:prstGeom>
          <a:noFill/>
        </p:spPr>
        <p:txBody>
          <a:bodyPr wrap="square">
            <a:spAutoFit/>
          </a:bodyPr>
          <a:lstStyle/>
          <a:p>
            <a:r>
              <a:rPr lang="zh-CN" altLang="en-US" b="0" i="0" dirty="0">
                <a:solidFill>
                  <a:srgbClr val="1D2129"/>
                </a:solidFill>
                <a:effectLst/>
                <a:latin typeface="PingFangSC-Regular"/>
              </a:rPr>
              <a:t>无</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a:t>
            </a:r>
            <a:r>
              <a:rPr lang="en-US" altLang="zh-CN" b="0" i="0" dirty="0">
                <a:solidFill>
                  <a:srgbClr val="1D2129"/>
                </a:solidFill>
                <a:effectLst/>
                <a:latin typeface="PingFangSC-Regular"/>
              </a:rPr>
              <a:t>AV</a:t>
            </a:r>
            <a:r>
              <a:rPr lang="zh-CN" altLang="en-US" b="0" i="0" dirty="0">
                <a:solidFill>
                  <a:srgbClr val="1D2129"/>
                </a:solidFill>
                <a:effectLst/>
                <a:latin typeface="PingFangSC-Regular"/>
              </a:rPr>
              <a:t>对行人主观感受的影响问题</a:t>
            </a:r>
            <a:endParaRPr lang="zh-CN" altLang="en-US" dirty="0"/>
          </a:p>
        </p:txBody>
      </p:sp>
      <p:sp>
        <p:nvSpPr>
          <p:cNvPr id="6" name="文本框 5">
            <a:extLst>
              <a:ext uri="{FF2B5EF4-FFF2-40B4-BE49-F238E27FC236}">
                <a16:creationId xmlns:a16="http://schemas.microsoft.com/office/drawing/2014/main" id="{A13BEF46-DBC6-FC7E-1A95-AD7638707485}"/>
              </a:ext>
            </a:extLst>
          </p:cNvPr>
          <p:cNvSpPr txBox="1"/>
          <p:nvPr/>
        </p:nvSpPr>
        <p:spPr>
          <a:xfrm>
            <a:off x="330605" y="1716693"/>
            <a:ext cx="8482789" cy="2308324"/>
          </a:xfrm>
          <a:prstGeom prst="rect">
            <a:avLst/>
          </a:prstGeom>
          <a:noFill/>
        </p:spPr>
        <p:txBody>
          <a:bodyPr wrap="square">
            <a:spAutoFit/>
          </a:bodyPr>
          <a:lstStyle/>
          <a:p>
            <a:r>
              <a:rPr lang="zh-CN" altLang="en-US" b="0" i="0" dirty="0">
                <a:solidFill>
                  <a:srgbClr val="1D2129"/>
                </a:solidFill>
                <a:effectLst/>
                <a:latin typeface="PingFangSC-Regular"/>
              </a:rPr>
              <a:t>在遇到</a:t>
            </a:r>
            <a:r>
              <a:rPr lang="en-US" altLang="zh-CN" b="0" i="0" dirty="0">
                <a:solidFill>
                  <a:srgbClr val="1D2129"/>
                </a:solidFill>
                <a:effectLst/>
                <a:latin typeface="PingFangSC-Regular"/>
              </a:rPr>
              <a:t>MV</a:t>
            </a:r>
            <a:r>
              <a:rPr lang="zh-CN" altLang="en-US" b="0" i="0" dirty="0">
                <a:solidFill>
                  <a:srgbClr val="1D2129"/>
                </a:solidFill>
                <a:effectLst/>
                <a:latin typeface="PingFangSC-Regular"/>
              </a:rPr>
              <a:t>后遇到无</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a:t>
            </a:r>
            <a:r>
              <a:rPr lang="en-US" altLang="zh-CN" b="0" i="0" dirty="0">
                <a:solidFill>
                  <a:srgbClr val="1D2129"/>
                </a:solidFill>
                <a:effectLst/>
                <a:latin typeface="PingFangSC-Regular"/>
              </a:rPr>
              <a:t>AV</a:t>
            </a:r>
            <a:r>
              <a:rPr lang="zh-CN" altLang="en-US" b="0" i="0" dirty="0">
                <a:solidFill>
                  <a:srgbClr val="1D2129"/>
                </a:solidFill>
                <a:effectLst/>
                <a:latin typeface="PingFangSC-Regular"/>
              </a:rPr>
              <a:t>，从</a:t>
            </a:r>
            <a:r>
              <a:rPr lang="en-US" altLang="zh-CN" b="0" i="0" dirty="0">
                <a:solidFill>
                  <a:srgbClr val="1D2129"/>
                </a:solidFill>
                <a:effectLst/>
                <a:latin typeface="PingFangSC-Regular"/>
              </a:rPr>
              <a:t>q1</a:t>
            </a:r>
            <a:r>
              <a:rPr lang="zh-CN" altLang="en-US" b="0" i="0" dirty="0">
                <a:solidFill>
                  <a:srgbClr val="1D2129"/>
                </a:solidFill>
                <a:effectLst/>
                <a:latin typeface="PingFangSC-Regular"/>
              </a:rPr>
              <a:t>到</a:t>
            </a:r>
            <a:r>
              <a:rPr lang="en-US" altLang="zh-CN" b="0" i="0" dirty="0">
                <a:solidFill>
                  <a:srgbClr val="1D2129"/>
                </a:solidFill>
                <a:effectLst/>
                <a:latin typeface="PingFangSC-Regular"/>
              </a:rPr>
              <a:t>q6</a:t>
            </a:r>
            <a:r>
              <a:rPr lang="zh-CN" altLang="en-US" b="0" i="0" dirty="0">
                <a:solidFill>
                  <a:srgbClr val="1D2129"/>
                </a:solidFill>
                <a:effectLst/>
                <a:latin typeface="PingFangSC-Regular"/>
              </a:rPr>
              <a:t>的主观评价变差。</a:t>
            </a:r>
            <a:r>
              <a:rPr lang="en-US" altLang="zh-CN" b="0" i="0" dirty="0">
                <a:solidFill>
                  <a:srgbClr val="1D2129"/>
                </a:solidFill>
                <a:effectLst/>
                <a:latin typeface="PingFangSC-Regular"/>
              </a:rPr>
              <a:t>Q1</a:t>
            </a:r>
            <a:r>
              <a:rPr lang="zh-CN" altLang="en-US" b="0" i="0" dirty="0">
                <a:solidFill>
                  <a:srgbClr val="1D2129"/>
                </a:solidFill>
                <a:effectLst/>
                <a:latin typeface="PingFangSC-Regular"/>
              </a:rPr>
              <a:t>的结果显示，与遇到</a:t>
            </a:r>
            <a:r>
              <a:rPr lang="en-US" altLang="zh-CN" b="0" i="0" dirty="0">
                <a:solidFill>
                  <a:srgbClr val="1D2129"/>
                </a:solidFill>
                <a:effectLst/>
                <a:latin typeface="PingFangSC-Regular"/>
              </a:rPr>
              <a:t>MV</a:t>
            </a:r>
            <a:r>
              <a:rPr lang="zh-CN" altLang="en-US" b="0" i="0" dirty="0">
                <a:solidFill>
                  <a:srgbClr val="1D2129"/>
                </a:solidFill>
                <a:effectLst/>
                <a:latin typeface="PingFangSC-Regular"/>
              </a:rPr>
              <a:t>相比，遇到无</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a:t>
            </a:r>
            <a:r>
              <a:rPr lang="en-US" altLang="zh-CN" b="0" i="0" dirty="0">
                <a:solidFill>
                  <a:srgbClr val="1D2129"/>
                </a:solidFill>
                <a:effectLst/>
                <a:latin typeface="PingFangSC-Regular"/>
              </a:rPr>
              <a:t>AV</a:t>
            </a:r>
            <a:r>
              <a:rPr lang="zh-CN" altLang="en-US" b="0" i="0" dirty="0">
                <a:solidFill>
                  <a:srgbClr val="1D2129"/>
                </a:solidFill>
                <a:effectLst/>
                <a:latin typeface="PingFangSC-Regular"/>
              </a:rPr>
              <a:t>时，驾驶意图明显更难理解</a:t>
            </a:r>
            <a:r>
              <a:rPr lang="en-US" altLang="zh-CN" b="0" i="0" dirty="0">
                <a:solidFill>
                  <a:srgbClr val="1D2129"/>
                </a:solidFill>
                <a:effectLst/>
                <a:latin typeface="PingFangSC-Regular"/>
              </a:rPr>
              <a:t>(Q1, </a:t>
            </a:r>
            <a:r>
              <a:rPr lang="en-US" altLang="zh-CN" b="0" i="0" dirty="0" err="1">
                <a:solidFill>
                  <a:srgbClr val="1D2129"/>
                </a:solidFill>
                <a:effectLst/>
                <a:latin typeface="PingFangSC-Regular"/>
              </a:rPr>
              <a:t>WSR:p</a:t>
            </a:r>
            <a:r>
              <a:rPr lang="en-US" altLang="ko-KR" b="0" i="0" dirty="0">
                <a:solidFill>
                  <a:srgbClr val="1D2129"/>
                </a:solidFill>
                <a:effectLst/>
                <a:latin typeface="PingFangSC-Regular"/>
              </a:rPr>
              <a:t>&lt; .001)</a:t>
            </a:r>
            <a:r>
              <a:rPr lang="ko-KR" altLang="en-US" b="0" i="0" dirty="0">
                <a:solidFill>
                  <a:srgbClr val="1D2129"/>
                </a:solidFill>
                <a:effectLst/>
                <a:latin typeface="PingFangSC-Regular"/>
              </a:rPr>
              <a:t>。</a:t>
            </a:r>
            <a:r>
              <a:rPr lang="zh-CN" altLang="en-US" b="0" i="0" dirty="0">
                <a:solidFill>
                  <a:srgbClr val="1D2129"/>
                </a:solidFill>
                <a:effectLst/>
                <a:latin typeface="PingFangSC-Regular"/>
              </a:rPr>
              <a:t>同样，</a:t>
            </a:r>
            <a:r>
              <a:rPr lang="en-US" altLang="zh-CN" b="0" i="0" dirty="0">
                <a:solidFill>
                  <a:srgbClr val="1D2129"/>
                </a:solidFill>
                <a:effectLst/>
                <a:latin typeface="PingFangSC-Regular"/>
              </a:rPr>
              <a:t>Q2</a:t>
            </a:r>
            <a:r>
              <a:rPr lang="zh-CN" altLang="en-US" b="0" i="0" dirty="0">
                <a:solidFill>
                  <a:srgbClr val="1D2129"/>
                </a:solidFill>
                <a:effectLst/>
                <a:latin typeface="PingFangSC-Regular"/>
              </a:rPr>
              <a:t>结果表明，无</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的自动驾驶汽车的驾驶行为比</a:t>
            </a:r>
            <a:r>
              <a:rPr lang="en-US" altLang="zh-CN" b="0" i="0" dirty="0">
                <a:solidFill>
                  <a:srgbClr val="1D2129"/>
                </a:solidFill>
                <a:effectLst/>
                <a:latin typeface="PingFangSC-Regular"/>
              </a:rPr>
              <a:t>MV</a:t>
            </a:r>
            <a:r>
              <a:rPr lang="zh-CN" altLang="en-US" b="0" i="0" dirty="0">
                <a:solidFill>
                  <a:srgbClr val="1D2129"/>
                </a:solidFill>
                <a:effectLst/>
                <a:latin typeface="PingFangSC-Regular"/>
              </a:rPr>
              <a:t>的驾驶行为更难预测</a:t>
            </a:r>
            <a:r>
              <a:rPr lang="en-US" altLang="zh-CN" b="0" i="0" dirty="0">
                <a:solidFill>
                  <a:srgbClr val="1D2129"/>
                </a:solidFill>
                <a:effectLst/>
                <a:latin typeface="PingFangSC-Regular"/>
              </a:rPr>
              <a:t>(Q2, </a:t>
            </a:r>
            <a:r>
              <a:rPr lang="en-US" altLang="zh-CN" b="0" i="0" dirty="0" err="1">
                <a:solidFill>
                  <a:srgbClr val="1D2129"/>
                </a:solidFill>
                <a:effectLst/>
                <a:latin typeface="PingFangSC-Regular"/>
              </a:rPr>
              <a:t>WSR:</a:t>
            </a:r>
            <a:r>
              <a:rPr lang="en-US" altLang="zh-CN" dirty="0" err="1">
                <a:solidFill>
                  <a:srgbClr val="1D2129"/>
                </a:solidFill>
                <a:latin typeface="PingFangSC-Regular"/>
              </a:rPr>
              <a:t>p</a:t>
            </a:r>
            <a:r>
              <a:rPr lang="en-US" altLang="ko-KR" b="0" i="0" dirty="0">
                <a:solidFill>
                  <a:srgbClr val="1D2129"/>
                </a:solidFill>
                <a:effectLst/>
                <a:latin typeface="PingFangSC-Regular"/>
              </a:rPr>
              <a:t>&lt; .001)</a:t>
            </a:r>
            <a:r>
              <a:rPr lang="ko-KR" altLang="en-US" b="0" i="0" dirty="0">
                <a:solidFill>
                  <a:srgbClr val="1D2129"/>
                </a:solidFill>
                <a:effectLst/>
                <a:latin typeface="PingFangSC-Regular"/>
              </a:rPr>
              <a:t>。</a:t>
            </a:r>
            <a:endParaRPr lang="en-US" altLang="ko-KR" b="0" i="0" dirty="0">
              <a:solidFill>
                <a:srgbClr val="1D2129"/>
              </a:solidFill>
              <a:effectLst/>
              <a:latin typeface="PingFangSC-Regular"/>
            </a:endParaRPr>
          </a:p>
          <a:p>
            <a:r>
              <a:rPr lang="zh-CN" altLang="en-US" b="0" i="0" dirty="0">
                <a:solidFill>
                  <a:srgbClr val="1D2129"/>
                </a:solidFill>
                <a:effectLst/>
                <a:latin typeface="PingFangSC-Regular"/>
              </a:rPr>
              <a:t>在</a:t>
            </a:r>
            <a:r>
              <a:rPr lang="en-US" altLang="zh-CN" b="0" i="0" dirty="0">
                <a:solidFill>
                  <a:srgbClr val="1D2129"/>
                </a:solidFill>
                <a:effectLst/>
                <a:latin typeface="PingFangSC-Regular"/>
              </a:rPr>
              <a:t>AV w/o </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的情况下，参与者更难理解</a:t>
            </a:r>
            <a:r>
              <a:rPr lang="en-US" altLang="zh-CN" b="0" i="0" dirty="0">
                <a:solidFill>
                  <a:srgbClr val="1D2129"/>
                </a:solidFill>
                <a:effectLst/>
                <a:latin typeface="PingFangSC-Regular"/>
              </a:rPr>
              <a:t>AV w/o e HMI</a:t>
            </a:r>
            <a:r>
              <a:rPr lang="zh-CN" altLang="en-US" b="0" i="0" dirty="0">
                <a:solidFill>
                  <a:srgbClr val="1D2129"/>
                </a:solidFill>
                <a:effectLst/>
                <a:latin typeface="PingFangSC-Regular"/>
              </a:rPr>
              <a:t>的驾驶意图和预测驾驶行为，因为他们无法从</a:t>
            </a:r>
            <a:r>
              <a:rPr lang="en-US" altLang="zh-CN" b="0" i="0" dirty="0">
                <a:solidFill>
                  <a:srgbClr val="1D2129"/>
                </a:solidFill>
                <a:effectLst/>
                <a:latin typeface="PingFangSC-Regular"/>
              </a:rPr>
              <a:t>AV</a:t>
            </a:r>
            <a:r>
              <a:rPr lang="zh-CN" altLang="en-US" b="0" i="0" dirty="0">
                <a:solidFill>
                  <a:srgbClr val="1D2129"/>
                </a:solidFill>
                <a:effectLst/>
                <a:latin typeface="PingFangSC-Regular"/>
              </a:rPr>
              <a:t>中获得明确的信息。此外，</a:t>
            </a:r>
            <a:r>
              <a:rPr lang="en-US" altLang="zh-CN" b="0" i="0" dirty="0">
                <a:solidFill>
                  <a:srgbClr val="1D2129"/>
                </a:solidFill>
                <a:effectLst/>
                <a:latin typeface="PingFangSC-Regular"/>
              </a:rPr>
              <a:t>Q3-Q6</a:t>
            </a:r>
            <a:r>
              <a:rPr lang="zh-CN" altLang="en-US" b="0" i="0" dirty="0">
                <a:solidFill>
                  <a:srgbClr val="1D2129"/>
                </a:solidFill>
                <a:effectLst/>
                <a:latin typeface="PingFangSC-Regular"/>
              </a:rPr>
              <a:t>的结果显示，危险感</a:t>
            </a:r>
            <a:r>
              <a:rPr lang="en-US" altLang="zh-CN" b="0" i="0" dirty="0">
                <a:solidFill>
                  <a:srgbClr val="1D2129"/>
                </a:solidFill>
                <a:effectLst/>
                <a:latin typeface="PingFangSC-Regular"/>
              </a:rPr>
              <a:t>(Q3, </a:t>
            </a:r>
            <a:r>
              <a:rPr lang="en-US" altLang="zh-CN" b="0" i="0" dirty="0" err="1">
                <a:solidFill>
                  <a:srgbClr val="1D2129"/>
                </a:solidFill>
                <a:effectLst/>
                <a:latin typeface="PingFangSC-Regular"/>
              </a:rPr>
              <a:t>WSR:</a:t>
            </a:r>
            <a:r>
              <a:rPr lang="en-US" altLang="zh-CN" dirty="0" err="1">
                <a:solidFill>
                  <a:srgbClr val="1D2129"/>
                </a:solidFill>
                <a:latin typeface="PingFangSC-Regular"/>
              </a:rPr>
              <a:t>p</a:t>
            </a:r>
            <a:r>
              <a:rPr lang="en-US" altLang="ko-KR" b="0" i="0" dirty="0">
                <a:solidFill>
                  <a:srgbClr val="1D2129"/>
                </a:solidFill>
                <a:effectLst/>
                <a:latin typeface="PingFangSC-Regular"/>
              </a:rPr>
              <a:t>&lt; 0.01)</a:t>
            </a:r>
            <a:r>
              <a:rPr lang="ko-KR" altLang="en-US" b="0" i="0" dirty="0">
                <a:solidFill>
                  <a:srgbClr val="1D2129"/>
                </a:solidFill>
                <a:effectLst/>
                <a:latin typeface="PingFangSC-Regular"/>
              </a:rPr>
              <a:t>、</a:t>
            </a:r>
            <a:r>
              <a:rPr lang="zh-CN" altLang="en-US" b="0" i="0" dirty="0">
                <a:solidFill>
                  <a:srgbClr val="1D2129"/>
                </a:solidFill>
                <a:effectLst/>
                <a:latin typeface="PingFangSC-Regular"/>
              </a:rPr>
              <a:t>对汽车的信任</a:t>
            </a:r>
            <a:r>
              <a:rPr lang="en-US" altLang="zh-CN" b="0" i="0" dirty="0">
                <a:solidFill>
                  <a:srgbClr val="1D2129"/>
                </a:solidFill>
                <a:effectLst/>
                <a:latin typeface="PingFangSC-Regular"/>
              </a:rPr>
              <a:t>(Q4, </a:t>
            </a:r>
            <a:r>
              <a:rPr lang="en-US" altLang="zh-CN" b="0" i="0" dirty="0" err="1">
                <a:solidFill>
                  <a:srgbClr val="1D2129"/>
                </a:solidFill>
                <a:effectLst/>
                <a:latin typeface="PingFangSC-Regular"/>
              </a:rPr>
              <a:t>WSR:</a:t>
            </a:r>
            <a:r>
              <a:rPr lang="en-US" altLang="zh-CN" dirty="0" err="1">
                <a:solidFill>
                  <a:srgbClr val="1D2129"/>
                </a:solidFill>
                <a:latin typeface="PingFangSC-Regular"/>
              </a:rPr>
              <a:t>p</a:t>
            </a:r>
            <a:r>
              <a:rPr lang="en-US" altLang="ko-KR" b="0" i="0" dirty="0">
                <a:solidFill>
                  <a:srgbClr val="1D2129"/>
                </a:solidFill>
                <a:effectLst/>
                <a:latin typeface="PingFangSC-Regular"/>
              </a:rPr>
              <a:t>&lt; 0.001)</a:t>
            </a:r>
            <a:r>
              <a:rPr lang="ko-KR" altLang="en-US" b="0" i="0" dirty="0">
                <a:solidFill>
                  <a:srgbClr val="1D2129"/>
                </a:solidFill>
                <a:effectLst/>
                <a:latin typeface="PingFangSC-Regular"/>
              </a:rPr>
              <a:t>、</a:t>
            </a:r>
            <a:r>
              <a:rPr lang="zh-CN" altLang="en-US" b="0" i="0" dirty="0">
                <a:solidFill>
                  <a:srgbClr val="1D2129"/>
                </a:solidFill>
                <a:effectLst/>
                <a:latin typeface="PingFangSC-Regular"/>
              </a:rPr>
              <a:t>释然感</a:t>
            </a:r>
            <a:r>
              <a:rPr lang="en-US" altLang="zh-CN" b="0" i="0" dirty="0">
                <a:solidFill>
                  <a:srgbClr val="1D2129"/>
                </a:solidFill>
                <a:effectLst/>
                <a:latin typeface="PingFangSC-Regular"/>
              </a:rPr>
              <a:t>(Q5, </a:t>
            </a:r>
            <a:r>
              <a:rPr lang="en-US" altLang="zh-CN" b="0" i="0" dirty="0" err="1">
                <a:solidFill>
                  <a:srgbClr val="1D2129"/>
                </a:solidFill>
                <a:effectLst/>
                <a:latin typeface="PingFangSC-Regular"/>
              </a:rPr>
              <a:t>WSR:</a:t>
            </a:r>
            <a:r>
              <a:rPr lang="en-US" altLang="zh-CN" dirty="0" err="1">
                <a:solidFill>
                  <a:srgbClr val="1D2129"/>
                </a:solidFill>
                <a:latin typeface="PingFangSC-Regular"/>
              </a:rPr>
              <a:t>p</a:t>
            </a:r>
            <a:r>
              <a:rPr lang="en-US" altLang="ko-KR" b="0" i="0" dirty="0">
                <a:solidFill>
                  <a:srgbClr val="1D2129"/>
                </a:solidFill>
                <a:effectLst/>
                <a:latin typeface="PingFangSC-Regular"/>
              </a:rPr>
              <a:t>&lt; 0.001)</a:t>
            </a:r>
            <a:r>
              <a:rPr lang="zh-CN" altLang="en-US" b="0" i="0" dirty="0">
                <a:solidFill>
                  <a:srgbClr val="1D2129"/>
                </a:solidFill>
                <a:effectLst/>
                <a:latin typeface="PingFangSC-Regular"/>
              </a:rPr>
              <a:t>和决策犹豫</a:t>
            </a:r>
            <a:r>
              <a:rPr lang="en-US" altLang="zh-CN" b="0" i="0" dirty="0">
                <a:solidFill>
                  <a:srgbClr val="1D2129"/>
                </a:solidFill>
                <a:effectLst/>
                <a:latin typeface="PingFangSC-Regular"/>
              </a:rPr>
              <a:t>(Q6, WSR:(</a:t>
            </a:r>
            <a:r>
              <a:rPr lang="en-US" altLang="zh-CN" dirty="0">
                <a:solidFill>
                  <a:srgbClr val="1D2129"/>
                </a:solidFill>
                <a:latin typeface="PingFangSC-Regular"/>
              </a:rPr>
              <a:t>p</a:t>
            </a:r>
            <a:r>
              <a:rPr lang="en-US" altLang="ko-KR" b="0" i="0" dirty="0">
                <a:solidFill>
                  <a:srgbClr val="1D2129"/>
                </a:solidFill>
                <a:effectLst/>
                <a:latin typeface="PingFangSC-Regular"/>
              </a:rPr>
              <a:t>&lt; .001))</a:t>
            </a:r>
            <a:r>
              <a:rPr lang="en-US" altLang="zh-CN" b="0" i="0" dirty="0">
                <a:solidFill>
                  <a:srgbClr val="1D2129"/>
                </a:solidFill>
                <a:effectLst/>
                <a:latin typeface="PingFangSC-Regular"/>
              </a:rPr>
              <a:t>AV w/o </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显著低于</a:t>
            </a:r>
            <a:r>
              <a:rPr lang="en-US" altLang="zh-CN" b="0" i="0" dirty="0">
                <a:solidFill>
                  <a:srgbClr val="1D2129"/>
                </a:solidFill>
                <a:effectLst/>
                <a:latin typeface="PingFangSC-Regular"/>
              </a:rPr>
              <a:t>MV</a:t>
            </a:r>
            <a:endParaRPr lang="zh-CN" altLang="en-US" dirty="0"/>
          </a:p>
        </p:txBody>
      </p:sp>
    </p:spTree>
    <p:extLst>
      <p:ext uri="{BB962C8B-B14F-4D97-AF65-F5344CB8AC3E}">
        <p14:creationId xmlns:p14="http://schemas.microsoft.com/office/powerpoint/2010/main" val="7914763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sp>
        <p:nvSpPr>
          <p:cNvPr id="3" name="文本框 2">
            <a:extLst>
              <a:ext uri="{FF2B5EF4-FFF2-40B4-BE49-F238E27FC236}">
                <a16:creationId xmlns:a16="http://schemas.microsoft.com/office/drawing/2014/main" id="{AEF8981E-43A9-151D-26DB-F0737A03B0DE}"/>
              </a:ext>
            </a:extLst>
          </p:cNvPr>
          <p:cNvSpPr txBox="1"/>
          <p:nvPr/>
        </p:nvSpPr>
        <p:spPr>
          <a:xfrm>
            <a:off x="431724" y="816633"/>
            <a:ext cx="4572000" cy="369332"/>
          </a:xfrm>
          <a:prstGeom prst="rect">
            <a:avLst/>
          </a:prstGeom>
          <a:noFill/>
        </p:spPr>
        <p:txBody>
          <a:bodyPr wrap="square">
            <a:spAutoFit/>
          </a:bodyPr>
          <a:lstStyle/>
          <a:p>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改善行人主观感受的有效性</a:t>
            </a:r>
            <a:endParaRPr lang="zh-CN" altLang="en-US" dirty="0"/>
          </a:p>
        </p:txBody>
      </p:sp>
      <p:sp>
        <p:nvSpPr>
          <p:cNvPr id="6" name="文本框 5">
            <a:extLst>
              <a:ext uri="{FF2B5EF4-FFF2-40B4-BE49-F238E27FC236}">
                <a16:creationId xmlns:a16="http://schemas.microsoft.com/office/drawing/2014/main" id="{A13BEF46-DBC6-FC7E-1A95-AD7638707485}"/>
              </a:ext>
            </a:extLst>
          </p:cNvPr>
          <p:cNvSpPr txBox="1"/>
          <p:nvPr/>
        </p:nvSpPr>
        <p:spPr>
          <a:xfrm>
            <a:off x="330605" y="1716693"/>
            <a:ext cx="8482789" cy="2308324"/>
          </a:xfrm>
          <a:prstGeom prst="rect">
            <a:avLst/>
          </a:prstGeom>
          <a:noFill/>
        </p:spPr>
        <p:txBody>
          <a:bodyPr wrap="square">
            <a:spAutoFit/>
          </a:bodyPr>
          <a:lstStyle/>
          <a:p>
            <a:r>
              <a:rPr lang="zh-CN" altLang="en-US" b="0" i="0" dirty="0">
                <a:solidFill>
                  <a:srgbClr val="1D2129"/>
                </a:solidFill>
                <a:effectLst/>
                <a:latin typeface="PingFangSC-Regular"/>
              </a:rPr>
              <a:t>与</a:t>
            </a:r>
            <a:r>
              <a:rPr lang="en-US" altLang="zh-CN" b="0" i="0" dirty="0">
                <a:solidFill>
                  <a:srgbClr val="1D2129"/>
                </a:solidFill>
                <a:effectLst/>
                <a:latin typeface="PingFangSC-Regular"/>
              </a:rPr>
              <a:t>AV w/o </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的参与者相比，</a:t>
            </a:r>
            <a:r>
              <a:rPr lang="en-US" altLang="zh-CN" b="0" i="0" dirty="0">
                <a:solidFill>
                  <a:srgbClr val="1D2129"/>
                </a:solidFill>
                <a:effectLst/>
                <a:latin typeface="PingFangSC-Regular"/>
              </a:rPr>
              <a:t>AV w/</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的参与者能够更好地理解驾驶意图</a:t>
            </a:r>
            <a:r>
              <a:rPr lang="en-US" altLang="zh-CN" b="0" i="0" dirty="0">
                <a:solidFill>
                  <a:srgbClr val="1D2129"/>
                </a:solidFill>
                <a:effectLst/>
                <a:latin typeface="PingFangSC-Regular"/>
              </a:rPr>
              <a:t>(Q1, </a:t>
            </a:r>
            <a:r>
              <a:rPr lang="en-US" altLang="zh-CN" b="0" i="0" dirty="0" err="1">
                <a:solidFill>
                  <a:srgbClr val="1D2129"/>
                </a:solidFill>
                <a:effectLst/>
                <a:latin typeface="PingFangSC-Regular"/>
              </a:rPr>
              <a:t>WSR:</a:t>
            </a:r>
            <a:r>
              <a:rPr lang="en-US" altLang="zh-CN" dirty="0" err="1">
                <a:solidFill>
                  <a:srgbClr val="1D2129"/>
                </a:solidFill>
                <a:latin typeface="PingFangSC-Regular"/>
              </a:rPr>
              <a:t>p</a:t>
            </a:r>
            <a:r>
              <a:rPr lang="en-US" altLang="ko-KR" b="0" i="0" dirty="0">
                <a:solidFill>
                  <a:srgbClr val="1D2129"/>
                </a:solidFill>
                <a:effectLst/>
                <a:latin typeface="PingFangSC-Regular"/>
              </a:rPr>
              <a:t>&lt; .001)</a:t>
            </a:r>
            <a:r>
              <a:rPr lang="zh-CN" altLang="en-US" b="0" i="0" dirty="0">
                <a:solidFill>
                  <a:srgbClr val="1D2129"/>
                </a:solidFill>
                <a:effectLst/>
                <a:latin typeface="PingFangSC-Regular"/>
              </a:rPr>
              <a:t>并预测驾驶行为</a:t>
            </a:r>
            <a:r>
              <a:rPr lang="en-US" altLang="zh-CN" b="0" i="0" dirty="0">
                <a:solidFill>
                  <a:srgbClr val="1D2129"/>
                </a:solidFill>
                <a:effectLst/>
                <a:latin typeface="PingFangSC-Regular"/>
              </a:rPr>
              <a:t>(Q2</a:t>
            </a:r>
            <a:r>
              <a:rPr lang="zh-CN" altLang="en-US" b="0" i="0" dirty="0">
                <a:solidFill>
                  <a:srgbClr val="1D2129"/>
                </a:solidFill>
                <a:effectLst/>
                <a:latin typeface="PingFangSC-Regular"/>
              </a:rPr>
              <a:t>，</a:t>
            </a:r>
            <a:r>
              <a:rPr lang="en-US" altLang="zh-CN" dirty="0">
                <a:solidFill>
                  <a:srgbClr val="1D2129"/>
                </a:solidFill>
                <a:latin typeface="PingFangSC-Regular"/>
              </a:rPr>
              <a:t>p</a:t>
            </a:r>
            <a:r>
              <a:rPr lang="en-US" altLang="ko-KR" b="0" i="0" dirty="0">
                <a:solidFill>
                  <a:srgbClr val="1D2129"/>
                </a:solidFill>
                <a:effectLst/>
                <a:latin typeface="PingFangSC-Regular"/>
              </a:rPr>
              <a:t>&lt; .001)</a:t>
            </a:r>
            <a:r>
              <a:rPr lang="ko-KR" altLang="en-US" b="0" i="0" dirty="0">
                <a:solidFill>
                  <a:srgbClr val="1D2129"/>
                </a:solidFill>
                <a:effectLst/>
                <a:latin typeface="PingFangSC-Regular"/>
              </a:rPr>
              <a:t>。</a:t>
            </a:r>
            <a:r>
              <a:rPr lang="zh-CN" altLang="en-US" b="0" i="0" dirty="0">
                <a:solidFill>
                  <a:srgbClr val="1D2129"/>
                </a:solidFill>
                <a:effectLst/>
                <a:latin typeface="PingFangSC-Regular"/>
              </a:rPr>
              <a:t>从第</a:t>
            </a:r>
            <a:r>
              <a:rPr lang="en-US" altLang="zh-CN" b="0" i="0" dirty="0">
                <a:solidFill>
                  <a:srgbClr val="1D2129"/>
                </a:solidFill>
                <a:effectLst/>
                <a:latin typeface="PingFangSC-Regular"/>
              </a:rPr>
              <a:t>1</a:t>
            </a:r>
            <a:r>
              <a:rPr lang="zh-CN" altLang="en-US" b="0" i="0" dirty="0">
                <a:solidFill>
                  <a:srgbClr val="1D2129"/>
                </a:solidFill>
                <a:effectLst/>
                <a:latin typeface="PingFangSC-Regular"/>
              </a:rPr>
              <a:t>和第</a:t>
            </a:r>
            <a:r>
              <a:rPr lang="en-US" altLang="zh-CN" b="0" i="0" dirty="0">
                <a:solidFill>
                  <a:srgbClr val="1D2129"/>
                </a:solidFill>
                <a:effectLst/>
                <a:latin typeface="PingFangSC-Regular"/>
              </a:rPr>
              <a:t>2</a:t>
            </a:r>
            <a:r>
              <a:rPr lang="zh-CN" altLang="en-US" b="0" i="0" dirty="0">
                <a:solidFill>
                  <a:srgbClr val="1D2129"/>
                </a:solidFill>
                <a:effectLst/>
                <a:latin typeface="PingFangSC-Regular"/>
              </a:rPr>
              <a:t>题的结果来看，本研究表明，与不使用</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的自动驾驶汽车相比，使用</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可以显著提高被试者的危险感</a:t>
            </a:r>
            <a:r>
              <a:rPr lang="en-US" altLang="zh-CN" b="0" i="0" dirty="0">
                <a:solidFill>
                  <a:srgbClr val="1D2129"/>
                </a:solidFill>
                <a:effectLst/>
                <a:latin typeface="PingFangSC-Regular"/>
              </a:rPr>
              <a:t>(Q3, </a:t>
            </a:r>
            <a:r>
              <a:rPr lang="en-US" altLang="zh-CN" b="0" i="0" dirty="0" err="1">
                <a:solidFill>
                  <a:srgbClr val="1D2129"/>
                </a:solidFill>
                <a:effectLst/>
                <a:latin typeface="PingFangSC-Regular"/>
              </a:rPr>
              <a:t>WSR:</a:t>
            </a:r>
            <a:r>
              <a:rPr lang="en-US" altLang="zh-CN" dirty="0" err="1">
                <a:solidFill>
                  <a:srgbClr val="1D2129"/>
                </a:solidFill>
                <a:latin typeface="PingFangSC-Regular"/>
              </a:rPr>
              <a:t>p</a:t>
            </a:r>
            <a:r>
              <a:rPr lang="en-US" altLang="ko-KR" b="0" i="0" dirty="0">
                <a:solidFill>
                  <a:srgbClr val="1D2129"/>
                </a:solidFill>
                <a:effectLst/>
                <a:latin typeface="PingFangSC-Regular"/>
              </a:rPr>
              <a:t>&lt; .001)</a:t>
            </a:r>
            <a:r>
              <a:rPr lang="ko-KR" altLang="en-US" b="0" i="0" dirty="0">
                <a:solidFill>
                  <a:srgbClr val="1D2129"/>
                </a:solidFill>
                <a:effectLst/>
                <a:latin typeface="PingFangSC-Regular"/>
              </a:rPr>
              <a:t>、</a:t>
            </a:r>
            <a:r>
              <a:rPr lang="zh-CN" altLang="en-US" b="0" i="0" dirty="0">
                <a:solidFill>
                  <a:srgbClr val="1D2129"/>
                </a:solidFill>
                <a:effectLst/>
                <a:latin typeface="PingFangSC-Regular"/>
              </a:rPr>
              <a:t>对自动驾驶汽车的信任感</a:t>
            </a:r>
            <a:r>
              <a:rPr lang="en-US" altLang="zh-CN" b="0" i="0" dirty="0">
                <a:solidFill>
                  <a:srgbClr val="1D2129"/>
                </a:solidFill>
                <a:effectLst/>
                <a:latin typeface="PingFangSC-Regular"/>
              </a:rPr>
              <a:t>(Q4, </a:t>
            </a:r>
            <a:r>
              <a:rPr lang="en-US" altLang="zh-CN" b="0" i="0" dirty="0" err="1">
                <a:solidFill>
                  <a:srgbClr val="1D2129"/>
                </a:solidFill>
                <a:effectLst/>
                <a:latin typeface="PingFangSC-Regular"/>
              </a:rPr>
              <a:t>WSR:</a:t>
            </a:r>
            <a:r>
              <a:rPr lang="en-US" altLang="zh-CN" dirty="0" err="1">
                <a:solidFill>
                  <a:srgbClr val="1D2129"/>
                </a:solidFill>
                <a:latin typeface="PingFangSC-Regular"/>
              </a:rPr>
              <a:t>p</a:t>
            </a:r>
            <a:r>
              <a:rPr lang="en-US" altLang="ko-KR" b="0" i="0" dirty="0">
                <a:solidFill>
                  <a:srgbClr val="1D2129"/>
                </a:solidFill>
                <a:effectLst/>
                <a:latin typeface="PingFangSC-Regular"/>
              </a:rPr>
              <a:t>&lt; .001)</a:t>
            </a:r>
            <a:r>
              <a:rPr lang="zh-CN" altLang="en-US" b="0" i="0" dirty="0">
                <a:solidFill>
                  <a:srgbClr val="1D2129"/>
                </a:solidFill>
                <a:effectLst/>
                <a:latin typeface="PingFangSC-Regular"/>
              </a:rPr>
              <a:t>和缓解感</a:t>
            </a:r>
            <a:r>
              <a:rPr lang="en-US" altLang="zh-CN" b="0" i="0" dirty="0">
                <a:solidFill>
                  <a:srgbClr val="1D2129"/>
                </a:solidFill>
                <a:effectLst/>
                <a:latin typeface="PingFangSC-Regular"/>
              </a:rPr>
              <a:t>(Q5, </a:t>
            </a:r>
            <a:r>
              <a:rPr lang="en-US" altLang="zh-CN" b="0" i="0" dirty="0" err="1">
                <a:solidFill>
                  <a:srgbClr val="1D2129"/>
                </a:solidFill>
                <a:effectLst/>
                <a:latin typeface="PingFangSC-Regular"/>
              </a:rPr>
              <a:t>WSR:</a:t>
            </a:r>
            <a:r>
              <a:rPr lang="en-US" altLang="zh-CN" dirty="0" err="1">
                <a:solidFill>
                  <a:srgbClr val="1D2129"/>
                </a:solidFill>
                <a:latin typeface="PingFangSC-Regular"/>
              </a:rPr>
              <a:t>p</a:t>
            </a:r>
            <a:r>
              <a:rPr lang="en-US" altLang="ko-KR" b="0" i="0" dirty="0">
                <a:solidFill>
                  <a:srgbClr val="1D2129"/>
                </a:solidFill>
                <a:effectLst/>
                <a:latin typeface="PingFangSC-Regular"/>
              </a:rPr>
              <a:t>&lt; .001)</a:t>
            </a:r>
            <a:r>
              <a:rPr lang="ko-KR" altLang="en-US" b="0" i="0" dirty="0">
                <a:solidFill>
                  <a:srgbClr val="1D2129"/>
                </a:solidFill>
                <a:effectLst/>
                <a:latin typeface="PingFangSC-Regular"/>
              </a:rPr>
              <a:t>。</a:t>
            </a:r>
            <a:r>
              <a:rPr lang="zh-CN" altLang="en-US" b="0" i="0" dirty="0">
                <a:solidFill>
                  <a:srgbClr val="1D2129"/>
                </a:solidFill>
                <a:effectLst/>
                <a:latin typeface="PingFangSC-Regular"/>
              </a:rPr>
              <a:t>可以看出</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有助于产生更积极的感觉，如</a:t>
            </a:r>
            <a:r>
              <a:rPr lang="en-US" altLang="zh-CN" b="0" i="0" dirty="0">
                <a:solidFill>
                  <a:srgbClr val="1D2129"/>
                </a:solidFill>
                <a:effectLst/>
                <a:latin typeface="PingFangSC-Regular"/>
              </a:rPr>
              <a:t>AV</a:t>
            </a:r>
            <a:r>
              <a:rPr lang="zh-CN" altLang="en-US" b="0" i="0" dirty="0">
                <a:solidFill>
                  <a:srgbClr val="1D2129"/>
                </a:solidFill>
                <a:effectLst/>
                <a:latin typeface="PingFangSC-Regular"/>
              </a:rPr>
              <a:t>的安全感和信任感。图</a:t>
            </a:r>
            <a:r>
              <a:rPr lang="en-US" altLang="zh-CN" b="0" i="0" dirty="0">
                <a:solidFill>
                  <a:srgbClr val="1D2129"/>
                </a:solidFill>
                <a:effectLst/>
                <a:latin typeface="PingFangSC-Regular"/>
              </a:rPr>
              <a:t>6</a:t>
            </a:r>
            <a:r>
              <a:rPr lang="zh-CN" altLang="en-US" b="0" i="0" dirty="0">
                <a:solidFill>
                  <a:srgbClr val="1D2129"/>
                </a:solidFill>
                <a:effectLst/>
                <a:latin typeface="PingFangSC-Regular"/>
              </a:rPr>
              <a:t>显示，</a:t>
            </a:r>
            <a:r>
              <a:rPr lang="en-US" altLang="zh-CN" b="0" i="0" dirty="0">
                <a:solidFill>
                  <a:srgbClr val="1D2129"/>
                </a:solidFill>
                <a:effectLst/>
                <a:latin typeface="PingFangSC-Regular"/>
              </a:rPr>
              <a:t>Q4</a:t>
            </a:r>
            <a:r>
              <a:rPr lang="zh-CN" altLang="en-US" b="0" i="0" dirty="0">
                <a:solidFill>
                  <a:srgbClr val="1D2129"/>
                </a:solidFill>
                <a:effectLst/>
                <a:latin typeface="PingFangSC-Regular"/>
              </a:rPr>
              <a:t>和</a:t>
            </a:r>
            <a:r>
              <a:rPr lang="en-US" altLang="zh-CN" b="0" i="0" dirty="0">
                <a:solidFill>
                  <a:srgbClr val="1D2129"/>
                </a:solidFill>
                <a:effectLst/>
                <a:latin typeface="PingFangSC-Regular"/>
              </a:rPr>
              <a:t>Q5</a:t>
            </a:r>
            <a:r>
              <a:rPr lang="zh-CN" altLang="en-US" b="0" i="0" dirty="0">
                <a:solidFill>
                  <a:srgbClr val="1D2129"/>
                </a:solidFill>
                <a:effectLst/>
                <a:latin typeface="PingFangSC-Regular"/>
              </a:rPr>
              <a:t>对</a:t>
            </a:r>
            <a:r>
              <a:rPr lang="en-US" altLang="zh-CN" b="0" i="0" dirty="0">
                <a:solidFill>
                  <a:srgbClr val="1D2129"/>
                </a:solidFill>
                <a:effectLst/>
                <a:latin typeface="PingFangSC-Regular"/>
              </a:rPr>
              <a:t>AV w/</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的评估结果仍然显著低于他们对</a:t>
            </a:r>
            <a:r>
              <a:rPr lang="en-US" altLang="zh-CN" b="0" i="0" dirty="0">
                <a:solidFill>
                  <a:srgbClr val="1D2129"/>
                </a:solidFill>
                <a:effectLst/>
                <a:latin typeface="PingFangSC-Regular"/>
              </a:rPr>
              <a:t>MV</a:t>
            </a:r>
            <a:r>
              <a:rPr lang="zh-CN" altLang="en-US" b="0" i="0" dirty="0">
                <a:solidFill>
                  <a:srgbClr val="1D2129"/>
                </a:solidFill>
                <a:effectLst/>
                <a:latin typeface="PingFangSC-Regular"/>
              </a:rPr>
              <a:t>的评估结果。这表明，尽管当参与者遇到</a:t>
            </a:r>
            <a:r>
              <a:rPr lang="en-US" altLang="zh-CN" b="0" i="0" dirty="0">
                <a:solidFill>
                  <a:srgbClr val="1D2129"/>
                </a:solidFill>
                <a:effectLst/>
                <a:latin typeface="PingFangSC-Regular"/>
              </a:rPr>
              <a:t>AV w/</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时，</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提高了他们对</a:t>
            </a:r>
            <a:r>
              <a:rPr lang="en-US" altLang="zh-CN" b="0" i="0" dirty="0">
                <a:solidFill>
                  <a:srgbClr val="1D2129"/>
                </a:solidFill>
                <a:effectLst/>
                <a:latin typeface="PingFangSC-Regular"/>
              </a:rPr>
              <a:t>AV</a:t>
            </a:r>
            <a:r>
              <a:rPr lang="zh-CN" altLang="en-US" b="0" i="0" dirty="0">
                <a:solidFill>
                  <a:srgbClr val="1D2129"/>
                </a:solidFill>
                <a:effectLst/>
                <a:latin typeface="PingFangSC-Regular"/>
              </a:rPr>
              <a:t>的信任和穿越过程中的解脱感，但它并没有达到他们遇到</a:t>
            </a:r>
            <a:r>
              <a:rPr lang="en-US" altLang="zh-CN" b="0" i="0" dirty="0">
                <a:solidFill>
                  <a:srgbClr val="1D2129"/>
                </a:solidFill>
                <a:effectLst/>
                <a:latin typeface="PingFangSC-Regular"/>
              </a:rPr>
              <a:t>MV</a:t>
            </a:r>
            <a:r>
              <a:rPr lang="zh-CN" altLang="en-US" b="0" i="0" dirty="0">
                <a:solidFill>
                  <a:srgbClr val="1D2129"/>
                </a:solidFill>
                <a:effectLst/>
                <a:latin typeface="PingFangSC-Regular"/>
              </a:rPr>
              <a:t>时的主观感受。</a:t>
            </a:r>
            <a:endParaRPr lang="zh-CN" altLang="en-US" dirty="0"/>
          </a:p>
        </p:txBody>
      </p:sp>
    </p:spTree>
    <p:extLst>
      <p:ext uri="{BB962C8B-B14F-4D97-AF65-F5344CB8AC3E}">
        <p14:creationId xmlns:p14="http://schemas.microsoft.com/office/powerpoint/2010/main" val="632800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sp>
        <p:nvSpPr>
          <p:cNvPr id="3" name="文本框 2">
            <a:extLst>
              <a:ext uri="{FF2B5EF4-FFF2-40B4-BE49-F238E27FC236}">
                <a16:creationId xmlns:a16="http://schemas.microsoft.com/office/drawing/2014/main" id="{AEF8981E-43A9-151D-26DB-F0737A03B0DE}"/>
              </a:ext>
            </a:extLst>
          </p:cNvPr>
          <p:cNvSpPr txBox="1"/>
          <p:nvPr/>
        </p:nvSpPr>
        <p:spPr>
          <a:xfrm>
            <a:off x="431724" y="816633"/>
            <a:ext cx="4572000" cy="369332"/>
          </a:xfrm>
          <a:prstGeom prst="rect">
            <a:avLst/>
          </a:prstGeom>
          <a:noFill/>
        </p:spPr>
        <p:txBody>
          <a:bodyPr wrap="square">
            <a:spAutoFit/>
          </a:bodyPr>
          <a:lstStyle/>
          <a:p>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预指导对改善行人主观感受的重要性</a:t>
            </a:r>
            <a:endParaRPr lang="zh-CN" altLang="en-US" dirty="0"/>
          </a:p>
        </p:txBody>
      </p:sp>
      <p:sp>
        <p:nvSpPr>
          <p:cNvPr id="6" name="文本框 5">
            <a:extLst>
              <a:ext uri="{FF2B5EF4-FFF2-40B4-BE49-F238E27FC236}">
                <a16:creationId xmlns:a16="http://schemas.microsoft.com/office/drawing/2014/main" id="{A13BEF46-DBC6-FC7E-1A95-AD7638707485}"/>
              </a:ext>
            </a:extLst>
          </p:cNvPr>
          <p:cNvSpPr txBox="1"/>
          <p:nvPr/>
        </p:nvSpPr>
        <p:spPr>
          <a:xfrm>
            <a:off x="330605" y="1716693"/>
            <a:ext cx="8482789" cy="2862322"/>
          </a:xfrm>
          <a:prstGeom prst="rect">
            <a:avLst/>
          </a:prstGeom>
          <a:noFill/>
        </p:spPr>
        <p:txBody>
          <a:bodyPr wrap="square">
            <a:spAutoFit/>
          </a:bodyPr>
          <a:lstStyle/>
          <a:p>
            <a:r>
              <a:rPr lang="zh-CN" altLang="en-US" b="0" i="0" dirty="0">
                <a:solidFill>
                  <a:srgbClr val="1D2129"/>
                </a:solidFill>
                <a:effectLst/>
                <a:latin typeface="PingFangSC-Regular"/>
              </a:rPr>
              <a:t>受试者在</a:t>
            </a:r>
            <a:r>
              <a:rPr lang="en-US" altLang="zh-CN" b="0" i="0" dirty="0">
                <a:solidFill>
                  <a:srgbClr val="1D2129"/>
                </a:solidFill>
                <a:effectLst/>
                <a:latin typeface="PingFangSC-Regular"/>
              </a:rPr>
              <a:t>PI</a:t>
            </a:r>
            <a:r>
              <a:rPr lang="zh-CN" altLang="en-US" b="0" i="0" dirty="0">
                <a:solidFill>
                  <a:srgbClr val="1D2129"/>
                </a:solidFill>
                <a:effectLst/>
                <a:latin typeface="PingFangSC-Regular"/>
              </a:rPr>
              <a:t>后遇到</a:t>
            </a:r>
            <a:r>
              <a:rPr lang="en-US" altLang="zh-CN" b="0" i="0" dirty="0">
                <a:solidFill>
                  <a:srgbClr val="1D2129"/>
                </a:solidFill>
                <a:effectLst/>
                <a:latin typeface="PingFangSC-Regular"/>
              </a:rPr>
              <a:t>AV w/ </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时，比预指导前即</a:t>
            </a:r>
            <a:r>
              <a:rPr lang="en-US" altLang="zh-CN" b="0" i="0" dirty="0">
                <a:solidFill>
                  <a:srgbClr val="1D2129"/>
                </a:solidFill>
                <a:effectLst/>
                <a:latin typeface="PingFangSC-Regular"/>
              </a:rPr>
              <a:t>AV w/ </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更容易理解驾驶意图</a:t>
            </a:r>
            <a:r>
              <a:rPr lang="en-US" altLang="zh-CN" b="0" i="0" dirty="0">
                <a:solidFill>
                  <a:srgbClr val="1D2129"/>
                </a:solidFill>
                <a:effectLst/>
                <a:latin typeface="PingFangSC-Regular"/>
              </a:rPr>
              <a:t>(Q1, </a:t>
            </a:r>
            <a:r>
              <a:rPr lang="en-US" altLang="zh-CN" b="0" i="0" dirty="0" err="1">
                <a:solidFill>
                  <a:srgbClr val="1D2129"/>
                </a:solidFill>
                <a:effectLst/>
                <a:latin typeface="PingFangSC-Regular"/>
              </a:rPr>
              <a:t>WRS:</a:t>
            </a:r>
            <a:r>
              <a:rPr lang="en-US" altLang="zh-CN" dirty="0" err="1">
                <a:solidFill>
                  <a:srgbClr val="1D2129"/>
                </a:solidFill>
                <a:latin typeface="PingFangSC-Regular"/>
              </a:rPr>
              <a:t>p</a:t>
            </a:r>
            <a:r>
              <a:rPr lang="en-US" altLang="ko-KR" b="0" i="0" dirty="0">
                <a:solidFill>
                  <a:srgbClr val="1D2129"/>
                </a:solidFill>
                <a:effectLst/>
                <a:latin typeface="PingFangSC-Regular"/>
              </a:rPr>
              <a:t>&lt; .001)</a:t>
            </a:r>
            <a:r>
              <a:rPr lang="ko-KR" altLang="en-US" b="0" i="0" dirty="0">
                <a:solidFill>
                  <a:srgbClr val="1D2129"/>
                </a:solidFill>
                <a:effectLst/>
                <a:latin typeface="PingFangSC-Regular"/>
              </a:rPr>
              <a:t>，</a:t>
            </a:r>
            <a:r>
              <a:rPr lang="zh-CN" altLang="en-US" b="0" i="0" dirty="0">
                <a:solidFill>
                  <a:srgbClr val="1D2129"/>
                </a:solidFill>
                <a:effectLst/>
                <a:latin typeface="PingFangSC-Regular"/>
              </a:rPr>
              <a:t>更容易预测驾驶行为</a:t>
            </a:r>
            <a:r>
              <a:rPr lang="en-US" altLang="zh-CN" b="0" i="0" dirty="0">
                <a:solidFill>
                  <a:srgbClr val="1D2129"/>
                </a:solidFill>
                <a:effectLst/>
                <a:latin typeface="PingFangSC-Regular"/>
              </a:rPr>
              <a:t>(Q2, </a:t>
            </a:r>
            <a:r>
              <a:rPr lang="en-US" altLang="zh-CN" b="0" i="0" dirty="0" err="1">
                <a:solidFill>
                  <a:srgbClr val="1D2129"/>
                </a:solidFill>
                <a:effectLst/>
                <a:latin typeface="PingFangSC-Regular"/>
              </a:rPr>
              <a:t>WRS:</a:t>
            </a:r>
            <a:r>
              <a:rPr lang="en-US" altLang="zh-CN" dirty="0" err="1">
                <a:solidFill>
                  <a:srgbClr val="1D2129"/>
                </a:solidFill>
                <a:latin typeface="PingFangSC-Regular"/>
              </a:rPr>
              <a:t>p</a:t>
            </a:r>
            <a:r>
              <a:rPr lang="en-US" altLang="ko-KR" b="0" i="0" dirty="0">
                <a:solidFill>
                  <a:srgbClr val="1D2129"/>
                </a:solidFill>
                <a:effectLst/>
                <a:latin typeface="PingFangSC-Regular"/>
              </a:rPr>
              <a:t>&lt; .001)</a:t>
            </a:r>
            <a:r>
              <a:rPr lang="ko-KR" altLang="en-US" b="0" i="0" dirty="0">
                <a:solidFill>
                  <a:srgbClr val="1D2129"/>
                </a:solidFill>
                <a:effectLst/>
                <a:latin typeface="PingFangSC-Regular"/>
              </a:rPr>
              <a:t>。</a:t>
            </a:r>
            <a:r>
              <a:rPr lang="zh-CN" altLang="en-US" b="0" i="0" dirty="0">
                <a:solidFill>
                  <a:srgbClr val="1D2129"/>
                </a:solidFill>
                <a:effectLst/>
                <a:latin typeface="PingFangSC-Regular"/>
              </a:rPr>
              <a:t>这些结果也导致受试者对驾驶行为的危险感受显著降低</a:t>
            </a:r>
            <a:r>
              <a:rPr lang="en-US" altLang="zh-CN" b="0" i="0" dirty="0">
                <a:solidFill>
                  <a:srgbClr val="1D2129"/>
                </a:solidFill>
                <a:effectLst/>
                <a:latin typeface="PingFangSC-Regular"/>
              </a:rPr>
              <a:t>(Q3, </a:t>
            </a:r>
            <a:r>
              <a:rPr lang="en-US" altLang="zh-CN" b="0" i="0" dirty="0" err="1">
                <a:solidFill>
                  <a:srgbClr val="1D2129"/>
                </a:solidFill>
                <a:effectLst/>
                <a:latin typeface="PingFangSC-Regular"/>
              </a:rPr>
              <a:t>WRS:</a:t>
            </a:r>
            <a:r>
              <a:rPr lang="en-US" altLang="zh-CN" dirty="0" err="1">
                <a:solidFill>
                  <a:srgbClr val="1D2129"/>
                </a:solidFill>
                <a:latin typeface="PingFangSC-Regular"/>
              </a:rPr>
              <a:t>p</a:t>
            </a:r>
            <a:r>
              <a:rPr lang="en-US" altLang="ko-KR" b="0" i="0" dirty="0">
                <a:solidFill>
                  <a:srgbClr val="1D2129"/>
                </a:solidFill>
                <a:effectLst/>
                <a:latin typeface="PingFangSC-Regular"/>
              </a:rPr>
              <a:t>&lt; 0.05)</a:t>
            </a:r>
            <a:r>
              <a:rPr lang="ko-KR" altLang="en-US" b="0" i="0" dirty="0">
                <a:solidFill>
                  <a:srgbClr val="1D2129"/>
                </a:solidFill>
                <a:effectLst/>
                <a:latin typeface="PingFangSC-Regular"/>
              </a:rPr>
              <a:t>、</a:t>
            </a:r>
            <a:r>
              <a:rPr lang="zh-CN" altLang="en-US" dirty="0">
                <a:solidFill>
                  <a:srgbClr val="1D2129"/>
                </a:solidFill>
                <a:latin typeface="PingFangSC-Regular"/>
              </a:rPr>
              <a:t>经过</a:t>
            </a:r>
            <a:r>
              <a:rPr lang="en-US" altLang="zh-CN" dirty="0">
                <a:solidFill>
                  <a:srgbClr val="1D2129"/>
                </a:solidFill>
                <a:latin typeface="PingFangSC-Regular"/>
              </a:rPr>
              <a:t>PI</a:t>
            </a:r>
            <a:r>
              <a:rPr lang="zh-CN" altLang="en-US" dirty="0">
                <a:solidFill>
                  <a:srgbClr val="1D2129"/>
                </a:solidFill>
                <a:latin typeface="PingFangSC-Regular"/>
              </a:rPr>
              <a:t>的</a:t>
            </a:r>
            <a:r>
              <a:rPr lang="en-US" altLang="zh-CN" b="0" i="0" dirty="0">
                <a:solidFill>
                  <a:srgbClr val="1D2129"/>
                </a:solidFill>
                <a:effectLst/>
                <a:latin typeface="PingFangSC-Regular"/>
              </a:rPr>
              <a:t>AV w/ </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的信任感</a:t>
            </a:r>
            <a:r>
              <a:rPr lang="en-US" altLang="zh-CN" b="0" i="0" dirty="0">
                <a:solidFill>
                  <a:srgbClr val="1D2129"/>
                </a:solidFill>
                <a:effectLst/>
                <a:latin typeface="PingFangSC-Regular"/>
              </a:rPr>
              <a:t>(Q4, </a:t>
            </a:r>
            <a:r>
              <a:rPr lang="en-US" altLang="zh-CN" b="0" i="0" dirty="0" err="1">
                <a:solidFill>
                  <a:srgbClr val="1D2129"/>
                </a:solidFill>
                <a:effectLst/>
                <a:latin typeface="PingFangSC-Regular"/>
              </a:rPr>
              <a:t>WRS:</a:t>
            </a:r>
            <a:r>
              <a:rPr lang="en-US" altLang="zh-CN" dirty="0" err="1">
                <a:solidFill>
                  <a:srgbClr val="1D2129"/>
                </a:solidFill>
                <a:latin typeface="PingFangSC-Regular"/>
              </a:rPr>
              <a:t>p</a:t>
            </a:r>
            <a:r>
              <a:rPr lang="en-US" altLang="ko-KR" b="0" i="0" dirty="0">
                <a:solidFill>
                  <a:srgbClr val="1D2129"/>
                </a:solidFill>
                <a:effectLst/>
                <a:latin typeface="PingFangSC-Regular"/>
              </a:rPr>
              <a:t>&lt; 0.01)</a:t>
            </a:r>
            <a:r>
              <a:rPr lang="zh-CN" altLang="en-US" b="0" i="0" dirty="0">
                <a:solidFill>
                  <a:srgbClr val="1D2129"/>
                </a:solidFill>
                <a:effectLst/>
                <a:latin typeface="PingFangSC-Regular"/>
              </a:rPr>
              <a:t>和释然感</a:t>
            </a:r>
            <a:r>
              <a:rPr lang="en-US" altLang="zh-CN" b="0" i="0" dirty="0">
                <a:solidFill>
                  <a:srgbClr val="1D2129"/>
                </a:solidFill>
                <a:effectLst/>
                <a:latin typeface="PingFangSC-Regular"/>
              </a:rPr>
              <a:t>(Q5, </a:t>
            </a:r>
            <a:r>
              <a:rPr lang="en-US" altLang="zh-CN" b="0" i="0" dirty="0" err="1">
                <a:solidFill>
                  <a:srgbClr val="1D2129"/>
                </a:solidFill>
                <a:effectLst/>
                <a:latin typeface="PingFangSC-Regular"/>
              </a:rPr>
              <a:t>WRS:</a:t>
            </a:r>
            <a:r>
              <a:rPr lang="en-US" altLang="zh-CN" dirty="0" err="1">
                <a:solidFill>
                  <a:srgbClr val="1D2129"/>
                </a:solidFill>
                <a:latin typeface="PingFangSC-Regular"/>
              </a:rPr>
              <a:t>p</a:t>
            </a:r>
            <a:r>
              <a:rPr lang="en-US" altLang="ko-KR" b="0" i="0" dirty="0">
                <a:solidFill>
                  <a:srgbClr val="1D2129"/>
                </a:solidFill>
                <a:effectLst/>
                <a:latin typeface="PingFangSC-Regular"/>
              </a:rPr>
              <a:t>&lt; 0.001)</a:t>
            </a:r>
            <a:r>
              <a:rPr lang="zh-CN" altLang="en-US" b="0" i="0" dirty="0">
                <a:solidFill>
                  <a:srgbClr val="1D2129"/>
                </a:solidFill>
                <a:effectLst/>
                <a:latin typeface="PingFangSC-Regular"/>
              </a:rPr>
              <a:t>显著高于没有经过</a:t>
            </a:r>
            <a:r>
              <a:rPr lang="en-US" altLang="zh-CN" b="0" i="0" dirty="0">
                <a:solidFill>
                  <a:srgbClr val="1D2129"/>
                </a:solidFill>
                <a:effectLst/>
                <a:latin typeface="PingFangSC-Regular"/>
              </a:rPr>
              <a:t>PI</a:t>
            </a:r>
            <a:r>
              <a:rPr lang="zh-CN" altLang="en-US" dirty="0">
                <a:solidFill>
                  <a:srgbClr val="1D2129"/>
                </a:solidFill>
                <a:latin typeface="PingFangSC-Regular"/>
              </a:rPr>
              <a:t>时的</a:t>
            </a:r>
            <a:r>
              <a:rPr lang="zh-CN" altLang="en-US" b="0" i="0" dirty="0">
                <a:solidFill>
                  <a:srgbClr val="1D2129"/>
                </a:solidFill>
                <a:effectLst/>
                <a:latin typeface="PingFangSC-Regular"/>
              </a:rPr>
              <a:t>。通过使用带有预指令的</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来增强对自动驾驶汽车驾驶意图的理解和对自动驾驶汽车驾驶行为的预测极大地改善了受试者遇到自动驾驶汽车时的主观感受。此外，</a:t>
            </a:r>
            <a:r>
              <a:rPr lang="en-US" altLang="zh-CN" b="0" i="0" dirty="0">
                <a:solidFill>
                  <a:srgbClr val="1D2129"/>
                </a:solidFill>
                <a:effectLst/>
                <a:latin typeface="PingFangSC-Regular"/>
              </a:rPr>
              <a:t>Q6</a:t>
            </a:r>
            <a:r>
              <a:rPr lang="zh-CN" altLang="en-US" b="0" i="0" dirty="0">
                <a:solidFill>
                  <a:srgbClr val="1D2129"/>
                </a:solidFill>
                <a:effectLst/>
                <a:latin typeface="PingFangSC-Regular"/>
              </a:rPr>
              <a:t>的结果显示，在预先指导前后，被试的决策犹豫没有显著差异。值得注意的是，这两种场景的</a:t>
            </a:r>
            <a:r>
              <a:rPr lang="en-US" altLang="zh-CN" b="0" i="0" dirty="0">
                <a:solidFill>
                  <a:srgbClr val="1D2129"/>
                </a:solidFill>
                <a:effectLst/>
                <a:latin typeface="PingFangSC-Regular"/>
              </a:rPr>
              <a:t>Q6</a:t>
            </a:r>
            <a:r>
              <a:rPr lang="zh-CN" altLang="en-US" b="0" i="0" dirty="0">
                <a:solidFill>
                  <a:srgbClr val="1D2129"/>
                </a:solidFill>
                <a:effectLst/>
                <a:latin typeface="PingFangSC-Regular"/>
              </a:rPr>
              <a:t>结果，即指令后的</a:t>
            </a:r>
            <a:r>
              <a:rPr lang="en-US" altLang="zh-CN" b="0" i="0" dirty="0">
                <a:solidFill>
                  <a:srgbClr val="1D2129"/>
                </a:solidFill>
                <a:effectLst/>
                <a:latin typeface="PingFangSC-Regular"/>
              </a:rPr>
              <a:t>AV w/ </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和</a:t>
            </a:r>
            <a:r>
              <a:rPr lang="en-US" altLang="zh-CN" b="0" i="0" dirty="0">
                <a:solidFill>
                  <a:srgbClr val="1D2129"/>
                </a:solidFill>
                <a:effectLst/>
                <a:latin typeface="PingFangSC-Regular"/>
              </a:rPr>
              <a:t>AV w/ </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，与</a:t>
            </a:r>
            <a:r>
              <a:rPr lang="en-US" altLang="zh-CN" b="0" i="0" dirty="0">
                <a:solidFill>
                  <a:srgbClr val="1D2129"/>
                </a:solidFill>
                <a:effectLst/>
                <a:latin typeface="PingFangSC-Regular"/>
              </a:rPr>
              <a:t>MV</a:t>
            </a:r>
            <a:r>
              <a:rPr lang="zh-CN" altLang="en-US" b="0" i="0" dirty="0">
                <a:solidFill>
                  <a:srgbClr val="1D2129"/>
                </a:solidFill>
                <a:effectLst/>
                <a:latin typeface="PingFangSC-Regular"/>
              </a:rPr>
              <a:t>的结果也没有显著差异。这说明</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在自动驾驶汽车上的应用与人类驾驶员的沟通手势相同，可以帮助行人快速做出过马路的决定。</a:t>
            </a:r>
            <a:endParaRPr lang="zh-CN" altLang="en-US" dirty="0"/>
          </a:p>
        </p:txBody>
      </p:sp>
    </p:spTree>
    <p:extLst>
      <p:ext uri="{BB962C8B-B14F-4D97-AF65-F5344CB8AC3E}">
        <p14:creationId xmlns:p14="http://schemas.microsoft.com/office/powerpoint/2010/main" val="18388528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sp>
        <p:nvSpPr>
          <p:cNvPr id="4" name="文本框 3">
            <a:extLst>
              <a:ext uri="{FF2B5EF4-FFF2-40B4-BE49-F238E27FC236}">
                <a16:creationId xmlns:a16="http://schemas.microsoft.com/office/drawing/2014/main" id="{C3C03C83-AA34-4450-BB28-3150F7094DB6}"/>
              </a:ext>
            </a:extLst>
          </p:cNvPr>
          <p:cNvSpPr txBox="1"/>
          <p:nvPr/>
        </p:nvSpPr>
        <p:spPr>
          <a:xfrm>
            <a:off x="566733" y="726627"/>
            <a:ext cx="4572000" cy="369332"/>
          </a:xfrm>
          <a:prstGeom prst="rect">
            <a:avLst/>
          </a:prstGeom>
          <a:noFill/>
        </p:spPr>
        <p:txBody>
          <a:bodyPr wrap="square">
            <a:spAutoFit/>
          </a:bodyPr>
          <a:lstStyle/>
          <a:p>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与预先准备对步行速度的影响</a:t>
            </a:r>
            <a:endParaRPr lang="zh-CN" altLang="en-US" dirty="0"/>
          </a:p>
        </p:txBody>
      </p:sp>
      <p:sp>
        <p:nvSpPr>
          <p:cNvPr id="7" name="文本框 6">
            <a:extLst>
              <a:ext uri="{FF2B5EF4-FFF2-40B4-BE49-F238E27FC236}">
                <a16:creationId xmlns:a16="http://schemas.microsoft.com/office/drawing/2014/main" id="{CFEA8E89-D1AE-79E4-841B-4D6015F02D71}"/>
              </a:ext>
            </a:extLst>
          </p:cNvPr>
          <p:cNvSpPr txBox="1"/>
          <p:nvPr/>
        </p:nvSpPr>
        <p:spPr>
          <a:xfrm>
            <a:off x="556086" y="1095959"/>
            <a:ext cx="8190546" cy="3970318"/>
          </a:xfrm>
          <a:prstGeom prst="rect">
            <a:avLst/>
          </a:prstGeom>
          <a:noFill/>
        </p:spPr>
        <p:txBody>
          <a:bodyPr wrap="square">
            <a:spAutoFit/>
          </a:bodyPr>
          <a:lstStyle/>
          <a:p>
            <a:r>
              <a:rPr lang="zh-CN" altLang="en-US" b="0" i="0" dirty="0">
                <a:solidFill>
                  <a:srgbClr val="1D2129"/>
                </a:solidFill>
                <a:effectLst/>
                <a:latin typeface="PingFangSC-Regular"/>
              </a:rPr>
              <a:t>在汽车停止前，</a:t>
            </a:r>
            <a:r>
              <a:rPr lang="en-US" altLang="zh-CN" b="0" i="0" dirty="0">
                <a:solidFill>
                  <a:srgbClr val="1D2129"/>
                </a:solidFill>
                <a:effectLst/>
                <a:latin typeface="PingFangSC-Regular"/>
              </a:rPr>
              <a:t>MV</a:t>
            </a:r>
            <a:r>
              <a:rPr lang="zh-CN" altLang="en-US" b="0" i="0" dirty="0">
                <a:solidFill>
                  <a:srgbClr val="1D2129"/>
                </a:solidFill>
                <a:effectLst/>
                <a:latin typeface="PingFangSC-Regular"/>
              </a:rPr>
              <a:t>中参与者步行速度的平均值最低。从图中可以看出，在停车后的大部分时间内，其峰值为</a:t>
            </a:r>
            <a:r>
              <a:rPr lang="en-US" altLang="zh-CN" b="0" i="0" dirty="0">
                <a:solidFill>
                  <a:srgbClr val="1D2129"/>
                </a:solidFill>
                <a:effectLst/>
                <a:latin typeface="PingFangSC-Regular"/>
              </a:rPr>
              <a:t>0.6 [s] ~ 3.0 [s]</a:t>
            </a:r>
            <a:r>
              <a:rPr lang="zh-CN" altLang="en-US" b="0" i="0" dirty="0">
                <a:solidFill>
                  <a:srgbClr val="1D2129"/>
                </a:solidFill>
                <a:effectLst/>
                <a:latin typeface="PingFangSC-Regular"/>
              </a:rPr>
              <a:t>。具体而言，在</a:t>
            </a:r>
            <a:r>
              <a:rPr lang="en-US" altLang="zh-CN" b="0" i="0" dirty="0">
                <a:solidFill>
                  <a:srgbClr val="1D2129"/>
                </a:solidFill>
                <a:effectLst/>
                <a:latin typeface="PingFangSC-Regular"/>
              </a:rPr>
              <a:t>PI</a:t>
            </a:r>
            <a:r>
              <a:rPr lang="zh-CN" altLang="en-US" b="0" i="0" dirty="0">
                <a:solidFill>
                  <a:srgbClr val="1D2129"/>
                </a:solidFill>
                <a:effectLst/>
                <a:latin typeface="PingFangSC-Regular"/>
              </a:rPr>
              <a:t>后，</a:t>
            </a:r>
            <a:r>
              <a:rPr lang="en-US" altLang="zh-CN" b="0" i="0" dirty="0">
                <a:solidFill>
                  <a:srgbClr val="1D2129"/>
                </a:solidFill>
                <a:effectLst/>
                <a:latin typeface="PingFangSC-Regular"/>
              </a:rPr>
              <a:t>MV</a:t>
            </a:r>
            <a:r>
              <a:rPr lang="zh-CN" altLang="en-US" b="0" i="0" dirty="0">
                <a:solidFill>
                  <a:srgbClr val="1D2129"/>
                </a:solidFill>
                <a:effectLst/>
                <a:latin typeface="PingFangSC-Regular"/>
              </a:rPr>
              <a:t>的步行速度平均值明显高于</a:t>
            </a:r>
            <a:r>
              <a:rPr lang="en-US" altLang="zh-CN" b="0" i="0" dirty="0">
                <a:solidFill>
                  <a:srgbClr val="1D2129"/>
                </a:solidFill>
                <a:effectLst/>
                <a:latin typeface="PingFangSC-Regular"/>
              </a:rPr>
              <a:t>AV w/ </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的平均值。</a:t>
            </a:r>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造成上述差异的原因有两个：首先，这种解释可能基于日本文化，因为所有参与者都是日本人，一般不喜欢给别人带来负担。因此，在有人驾驶的情况下，参与者可能会在虚拟驾驶员做出手势后快速穿越，并使用手势来减轻虚拟驾驶员的负担。相反，在</a:t>
            </a:r>
            <a:r>
              <a:rPr lang="en-US" altLang="zh-CN" b="0" i="0" dirty="0">
                <a:solidFill>
                  <a:srgbClr val="1D2129"/>
                </a:solidFill>
                <a:effectLst/>
                <a:latin typeface="PingFangSC-Regular"/>
              </a:rPr>
              <a:t>PI</a:t>
            </a:r>
            <a:r>
              <a:rPr lang="zh-CN" altLang="en-US" b="0" i="0" dirty="0">
                <a:solidFill>
                  <a:srgbClr val="1D2129"/>
                </a:solidFill>
                <a:effectLst/>
                <a:latin typeface="PingFangSC-Regular"/>
              </a:rPr>
              <a:t>之后，参与者通过在</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上显示“</a:t>
            </a:r>
            <a:r>
              <a:rPr lang="en-US" altLang="zh-CN" b="0" i="0" dirty="0">
                <a:solidFill>
                  <a:srgbClr val="1D2129"/>
                </a:solidFill>
                <a:effectLst/>
                <a:latin typeface="PingFangSC-Regular"/>
              </a:rPr>
              <a:t>UGOKIMASEN”</a:t>
            </a:r>
            <a:r>
              <a:rPr lang="zh-CN" altLang="en-US" b="0" i="0" dirty="0">
                <a:solidFill>
                  <a:srgbClr val="1D2129"/>
                </a:solidFill>
                <a:effectLst/>
                <a:latin typeface="PingFangSC-Regular"/>
              </a:rPr>
              <a:t>的信息，他们完全理解</a:t>
            </a:r>
            <a:r>
              <a:rPr lang="en-US" altLang="zh-CN" b="0" i="0" dirty="0">
                <a:solidFill>
                  <a:srgbClr val="1D2129"/>
                </a:solidFill>
                <a:effectLst/>
                <a:latin typeface="PingFangSC-Regular"/>
              </a:rPr>
              <a:t>AV</a:t>
            </a:r>
            <a:r>
              <a:rPr lang="zh-CN" altLang="en-US" b="0" i="0" dirty="0">
                <a:solidFill>
                  <a:srgbClr val="1D2129"/>
                </a:solidFill>
                <a:effectLst/>
                <a:latin typeface="PingFangSC-Regular"/>
              </a:rPr>
              <a:t>没有移动，因此他们会带着一种解脱感慢慢穿过马路。此外，可以推断，由于</a:t>
            </a:r>
            <a:r>
              <a:rPr lang="en-US" altLang="zh-CN" b="0" i="0" dirty="0">
                <a:solidFill>
                  <a:srgbClr val="1D2129"/>
                </a:solidFill>
                <a:effectLst/>
                <a:latin typeface="PingFangSC-Regular"/>
              </a:rPr>
              <a:t>AV</a:t>
            </a:r>
            <a:r>
              <a:rPr lang="zh-CN" altLang="en-US" b="0" i="0" dirty="0">
                <a:solidFill>
                  <a:srgbClr val="1D2129"/>
                </a:solidFill>
                <a:effectLst/>
                <a:latin typeface="PingFangSC-Regular"/>
              </a:rPr>
              <a:t>是一辆无人驾驶汽车，参与者没有考虑他们对周围人的影响而缓慢地穿过。</a:t>
            </a:r>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第二，虚拟驱动程序和</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发送的消息含义的差异。此外，“</a:t>
            </a:r>
            <a:r>
              <a:rPr lang="en-US" altLang="zh-CN" b="0" i="0" dirty="0">
                <a:solidFill>
                  <a:srgbClr val="1D2129"/>
                </a:solidFill>
                <a:effectLst/>
                <a:latin typeface="PingFangSC-Regular"/>
              </a:rPr>
              <a:t>UGOKIMASEN”</a:t>
            </a:r>
            <a:r>
              <a:rPr lang="zh-CN" altLang="en-US" b="0" i="0" dirty="0">
                <a:solidFill>
                  <a:srgbClr val="1D2129"/>
                </a:solidFill>
                <a:effectLst/>
                <a:latin typeface="PingFangSC-Regular"/>
              </a:rPr>
              <a:t>的信息表明了自动驾驶汽车的状态</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即“自动驾驶汽车现在不移动”</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，这可以通知行人并帮助他们了解情况。本研究还观察到，虚拟司机提供的建议相对紧急，而</a:t>
            </a:r>
            <a:r>
              <a:rPr lang="en-US" altLang="zh-CN" b="0" i="0" dirty="0">
                <a:solidFill>
                  <a:srgbClr val="1D2129"/>
                </a:solidFill>
                <a:effectLst/>
                <a:latin typeface="PingFangSC-Regular"/>
              </a:rPr>
              <a:t>AV</a:t>
            </a:r>
            <a:r>
              <a:rPr lang="zh-CN" altLang="en-US" b="0" i="0" dirty="0">
                <a:solidFill>
                  <a:srgbClr val="1D2129"/>
                </a:solidFill>
                <a:effectLst/>
                <a:latin typeface="PingFangSC-Regular"/>
              </a:rPr>
              <a:t>提供的信息不那么紧急，因为它允许参与者自己做出决定。</a:t>
            </a:r>
            <a:endParaRPr lang="zh-CN" altLang="en-US" dirty="0"/>
          </a:p>
        </p:txBody>
      </p:sp>
    </p:spTree>
    <p:extLst>
      <p:ext uri="{BB962C8B-B14F-4D97-AF65-F5344CB8AC3E}">
        <p14:creationId xmlns:p14="http://schemas.microsoft.com/office/powerpoint/2010/main" val="2075764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776539" y="1903435"/>
            <a:ext cx="2492990" cy="1077218"/>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第五部分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思考与总结</a:t>
            </a: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05</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2"/>
          <p:cNvSpPr>
            <a:spLocks noGrp="1"/>
          </p:cNvSpPr>
          <p:nvPr>
            <p:ph type="body" sz="quarter" idx="12"/>
          </p:nvPr>
        </p:nvSpPr>
        <p:spPr>
          <a:xfrm>
            <a:off x="431724" y="276597"/>
            <a:ext cx="3690794" cy="461536"/>
          </a:xfrm>
        </p:spPr>
        <p:txBody>
          <a:bodyPr/>
          <a:lstStyle/>
          <a:p>
            <a:r>
              <a:rPr lang="zh-CN" altLang="en-US" dirty="0"/>
              <a:t>思考与总结</a:t>
            </a:r>
          </a:p>
        </p:txBody>
      </p:sp>
      <p:sp>
        <p:nvSpPr>
          <p:cNvPr id="4" name="文本框 3"/>
          <p:cNvSpPr txBox="1"/>
          <p:nvPr/>
        </p:nvSpPr>
        <p:spPr>
          <a:xfrm>
            <a:off x="454225" y="1556087"/>
            <a:ext cx="8235549" cy="2031325"/>
          </a:xfrm>
          <a:prstGeom prst="rect">
            <a:avLst/>
          </a:prstGeom>
          <a:noFill/>
        </p:spPr>
        <p:txBody>
          <a:bodyPr wrap="square" rtlCol="0">
            <a:spAutoFit/>
          </a:bodyPr>
          <a:lstStyle/>
          <a:p>
            <a:r>
              <a:rPr lang="zh-CN" altLang="en-US" dirty="0"/>
              <a:t>在本研究中进行的实验使用了一个地下停车场，它与一般的交通环境不同。特别是，其他行人、车辆和人行横道等都在场。此外，本研究仅采用基于文本的</a:t>
            </a:r>
            <a:r>
              <a:rPr lang="en-US" altLang="zh-CN" dirty="0" err="1"/>
              <a:t>eHMI</a:t>
            </a:r>
            <a:r>
              <a:rPr lang="zh-CN" altLang="en-US" dirty="0"/>
              <a:t>设计进行假设检验。使用其他类型的</a:t>
            </a:r>
            <a:r>
              <a:rPr lang="en-US" altLang="zh-CN" dirty="0" err="1"/>
              <a:t>eHMI</a:t>
            </a:r>
            <a:r>
              <a:rPr lang="zh-CN" altLang="en-US" dirty="0"/>
              <a:t>，如图标和彩色光条，有可能为参与者提供不同的心理体验。此外，本研究还探讨了</a:t>
            </a:r>
            <a:r>
              <a:rPr lang="en-US" altLang="zh-CN" dirty="0" err="1"/>
              <a:t>eHMI</a:t>
            </a:r>
            <a:r>
              <a:rPr lang="zh-CN" altLang="en-US" dirty="0"/>
              <a:t>和预指导对被试步行行为的影响。虽然每个参与者在每次试验后休息大约一分钟，但参与者因重复测试而产生的疲劳是不可忽视的。所有的参与者都是日本人，因此文化对实验结果的影响，即他们的主观感受和行走行为，也是不可忽视的。</a:t>
            </a:r>
          </a:p>
        </p:txBody>
      </p:sp>
    </p:spTree>
    <p:extLst>
      <p:ext uri="{BB962C8B-B14F-4D97-AF65-F5344CB8AC3E}">
        <p14:creationId xmlns:p14="http://schemas.microsoft.com/office/powerpoint/2010/main" val="2828294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862021" y="1697475"/>
            <a:ext cx="2031326" cy="1077218"/>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第一部分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研究背景</a:t>
            </a:r>
          </a:p>
        </p:txBody>
      </p:sp>
      <p:cxnSp>
        <p:nvCxnSpPr>
          <p:cNvPr id="5" name="直接连接符 4"/>
          <p:cNvCxnSpPr/>
          <p:nvPr/>
        </p:nvCxnSpPr>
        <p:spPr>
          <a:xfrm flipV="1">
            <a:off x="3715656" y="1342674"/>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695144" y="2860538"/>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01</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379911" y="1311666"/>
            <a:ext cx="1422000" cy="1420729"/>
            <a:chOff x="1068965" y="491752"/>
            <a:chExt cx="1197175" cy="1197175"/>
          </a:xfrm>
        </p:grpSpPr>
        <p:grpSp>
          <p:nvGrpSpPr>
            <p:cNvPr id="8" name="组合 7"/>
            <p:cNvGrpSpPr/>
            <p:nvPr/>
          </p:nvGrpSpPr>
          <p:grpSpPr>
            <a:xfrm>
              <a:off x="1068965" y="49175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1288029" y="829734"/>
              <a:ext cx="759046" cy="521208"/>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latin typeface="+mn-lt"/>
                <a:ea typeface="+mn-ea"/>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2"/>
          <p:cNvSpPr>
            <a:spLocks noGrp="1"/>
          </p:cNvSpPr>
          <p:nvPr>
            <p:ph type="body" sz="quarter" idx="12"/>
          </p:nvPr>
        </p:nvSpPr>
        <p:spPr>
          <a:xfrm>
            <a:off x="431724" y="276597"/>
            <a:ext cx="3690794" cy="461536"/>
          </a:xfrm>
        </p:spPr>
        <p:txBody>
          <a:bodyPr/>
          <a:lstStyle/>
          <a:p>
            <a:r>
              <a:rPr lang="zh-CN" altLang="en-US" dirty="0"/>
              <a:t>思考与总结</a:t>
            </a:r>
          </a:p>
        </p:txBody>
      </p:sp>
      <p:sp>
        <p:nvSpPr>
          <p:cNvPr id="4" name="文本框 3"/>
          <p:cNvSpPr txBox="1"/>
          <p:nvPr/>
        </p:nvSpPr>
        <p:spPr>
          <a:xfrm>
            <a:off x="521730" y="1401672"/>
            <a:ext cx="8235549" cy="2585323"/>
          </a:xfrm>
          <a:prstGeom prst="rect">
            <a:avLst/>
          </a:prstGeom>
          <a:noFill/>
        </p:spPr>
        <p:txBody>
          <a:bodyPr wrap="square" rtlCol="0">
            <a:spAutoFit/>
          </a:bodyPr>
          <a:lstStyle/>
          <a:p>
            <a:r>
              <a:rPr lang="zh-CN" altLang="en-US" dirty="0"/>
              <a:t>本研究探讨了</a:t>
            </a:r>
            <a:r>
              <a:rPr lang="en-US" altLang="zh-CN" dirty="0" err="1"/>
              <a:t>eHMI</a:t>
            </a:r>
            <a:r>
              <a:rPr lang="zh-CN" altLang="en-US" dirty="0"/>
              <a:t>和预指导对行人主观感受和行走行为的影响，并设计了交互实验，在行人过马路场景中，受试者与</a:t>
            </a:r>
            <a:r>
              <a:rPr lang="en-US" altLang="zh-CN" b="0" i="0" dirty="0">
                <a:solidFill>
                  <a:srgbClr val="1D2129"/>
                </a:solidFill>
                <a:effectLst/>
                <a:latin typeface="PingFangSC-Regular"/>
              </a:rPr>
              <a:t>MV</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 AV w/o </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 AV w/ </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 PI</a:t>
            </a:r>
            <a:r>
              <a:rPr lang="zh-CN" altLang="en-US" b="0" i="0" dirty="0">
                <a:solidFill>
                  <a:srgbClr val="1D2129"/>
                </a:solidFill>
                <a:effectLst/>
                <a:latin typeface="PingFangSC-Regular"/>
              </a:rPr>
              <a:t>后</a:t>
            </a:r>
            <a:r>
              <a:rPr lang="en-US" altLang="zh-CN" b="0" i="0" dirty="0">
                <a:solidFill>
                  <a:srgbClr val="1D2129"/>
                </a:solidFill>
                <a:effectLst/>
                <a:latin typeface="PingFangSC-Regular"/>
              </a:rPr>
              <a:t>AV w/ </a:t>
            </a:r>
            <a:r>
              <a:rPr lang="en-US" altLang="zh-CN" b="0" i="0" dirty="0" err="1">
                <a:solidFill>
                  <a:srgbClr val="1D2129"/>
                </a:solidFill>
                <a:effectLst/>
                <a:latin typeface="PingFangSC-Regular"/>
              </a:rPr>
              <a:t>eHMI</a:t>
            </a:r>
            <a:r>
              <a:rPr lang="zh-CN" altLang="en-US" dirty="0"/>
              <a:t>相遇。</a:t>
            </a:r>
            <a:r>
              <a:rPr lang="zh-CN" altLang="en-US" b="0" i="0" dirty="0">
                <a:solidFill>
                  <a:srgbClr val="1D2129"/>
                </a:solidFill>
                <a:effectLst/>
                <a:latin typeface="PingFangSC-Regular"/>
              </a:rPr>
              <a:t>当参与者遇到没有</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a:t>
            </a:r>
            <a:r>
              <a:rPr lang="en-US" altLang="zh-CN" b="0" i="0" dirty="0">
                <a:solidFill>
                  <a:srgbClr val="1D2129"/>
                </a:solidFill>
                <a:effectLst/>
                <a:latin typeface="PingFangSC-Regular"/>
              </a:rPr>
              <a:t>AV</a:t>
            </a:r>
            <a:r>
              <a:rPr lang="zh-CN" altLang="en-US" b="0" i="0" dirty="0">
                <a:solidFill>
                  <a:srgbClr val="1D2129"/>
                </a:solidFill>
                <a:effectLst/>
                <a:latin typeface="PingFangSC-Regular"/>
              </a:rPr>
              <a:t>时，发现了一个明显的问题。在习惯了与</a:t>
            </a:r>
            <a:r>
              <a:rPr lang="en-US" altLang="zh-CN" b="0" i="0" dirty="0">
                <a:solidFill>
                  <a:srgbClr val="1D2129"/>
                </a:solidFill>
                <a:effectLst/>
                <a:latin typeface="PingFangSC-Regular"/>
              </a:rPr>
              <a:t>MV</a:t>
            </a:r>
            <a:r>
              <a:rPr lang="zh-CN" altLang="en-US" b="0" i="0" dirty="0">
                <a:solidFill>
                  <a:srgbClr val="1D2129"/>
                </a:solidFill>
                <a:effectLst/>
                <a:latin typeface="PingFangSC-Regular"/>
              </a:rPr>
              <a:t>互动后，参与者在遇到</a:t>
            </a:r>
            <a:r>
              <a:rPr lang="en-US" altLang="zh-CN" b="0" i="0" dirty="0">
                <a:solidFill>
                  <a:srgbClr val="1D2129"/>
                </a:solidFill>
                <a:effectLst/>
                <a:latin typeface="PingFangSC-Regular"/>
              </a:rPr>
              <a:t>AV / </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时驾驶意图和预测驾驶行为的难度增加。此外，受试者对有</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无</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a:t>
            </a:r>
            <a:r>
              <a:rPr lang="en-US" altLang="zh-CN" b="0" i="0" dirty="0">
                <a:solidFill>
                  <a:srgbClr val="1D2129"/>
                </a:solidFill>
                <a:effectLst/>
                <a:latin typeface="PingFangSC-Regular"/>
              </a:rPr>
              <a:t>AV</a:t>
            </a:r>
            <a:r>
              <a:rPr lang="zh-CN" altLang="en-US" b="0" i="0" dirty="0">
                <a:solidFill>
                  <a:srgbClr val="1D2129"/>
                </a:solidFill>
                <a:effectLst/>
                <a:latin typeface="PingFangSC-Regular"/>
              </a:rPr>
              <a:t>的相关主观感受</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即危险感、对</a:t>
            </a:r>
            <a:r>
              <a:rPr lang="en-US" altLang="zh-CN" b="0" i="0" dirty="0">
                <a:solidFill>
                  <a:srgbClr val="1D2129"/>
                </a:solidFill>
                <a:effectLst/>
                <a:latin typeface="PingFangSC-Regular"/>
              </a:rPr>
              <a:t>AV</a:t>
            </a:r>
            <a:r>
              <a:rPr lang="zh-CN" altLang="en-US" b="0" i="0" dirty="0">
                <a:solidFill>
                  <a:srgbClr val="1D2129"/>
                </a:solidFill>
                <a:effectLst/>
                <a:latin typeface="PingFangSC-Regular"/>
              </a:rPr>
              <a:t>的信任感和释然感</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显著恶化。此外，当行人过马路时，这些感觉会导致决策犹豫。未来应进一步研究</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对行人的负面影响，如过度信任和分心。具体来说，这些问题将通过细化预指令并分析其对行人的影响来解决，包括为认知和风险评估提供预指令。最后，要实现</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的标准化，确保设计出更准确的预教方法。</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945143" y="1821249"/>
            <a:ext cx="5253714" cy="938719"/>
          </a:xfrm>
          <a:prstGeom prst="rect">
            <a:avLst/>
          </a:prstGeom>
        </p:spPr>
        <p:txBody>
          <a:bodyPr wrap="squar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请老师批评指导</a:t>
            </a:r>
          </a:p>
        </p:txBody>
      </p:sp>
      <p:sp>
        <p:nvSpPr>
          <p:cNvPr id="28" name="椭圆 27"/>
          <p:cNvSpPr/>
          <p:nvPr/>
        </p:nvSpPr>
        <p:spPr>
          <a:xfrm>
            <a:off x="4598197" y="3288996"/>
            <a:ext cx="500908" cy="500908"/>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5740527" y="3513307"/>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2575410" y="351366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279076" y="3632005"/>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198665" y="3518326"/>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085391" y="3510821"/>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6576425" y="364222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3873480" y="3545432"/>
            <a:ext cx="250454" cy="250454"/>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750128" y="3512025"/>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174703" y="3520080"/>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7382889" y="3569216"/>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923888" y="332952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2093506" y="3642512"/>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529502" y="336561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229178" y="3457466"/>
            <a:ext cx="322151" cy="322151"/>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099105" y="3510203"/>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230014" y="351353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944804" y="364476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2795496" y="3330265"/>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713791" y="356659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16637" y="3372814"/>
            <a:ext cx="137389" cy="137389"/>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7753607" y="3504242"/>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65" name="文本占位符 2"/>
          <p:cNvSpPr>
            <a:spLocks noGrp="1"/>
          </p:cNvSpPr>
          <p:nvPr>
            <p:ph type="body" sz="quarter" idx="12"/>
          </p:nvPr>
        </p:nvSpPr>
        <p:spPr>
          <a:xfrm>
            <a:off x="395698" y="50533"/>
            <a:ext cx="3690794" cy="461536"/>
          </a:xfrm>
        </p:spPr>
        <p:txBody>
          <a:bodyPr/>
          <a:lstStyle/>
          <a:p>
            <a:r>
              <a:rPr lang="zh-CN" altLang="en-US" dirty="0"/>
              <a:t>课题背景及内容</a:t>
            </a:r>
          </a:p>
        </p:txBody>
      </p:sp>
      <p:pic>
        <p:nvPicPr>
          <p:cNvPr id="66" name="图片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2" name="文本框 1">
            <a:extLst>
              <a:ext uri="{FF2B5EF4-FFF2-40B4-BE49-F238E27FC236}">
                <a16:creationId xmlns:a16="http://schemas.microsoft.com/office/drawing/2014/main" id="{B694ABD5-D37F-22C0-AD44-5329AA7A7020}"/>
              </a:ext>
            </a:extLst>
          </p:cNvPr>
          <p:cNvSpPr txBox="1"/>
          <p:nvPr/>
        </p:nvSpPr>
        <p:spPr>
          <a:xfrm>
            <a:off x="412736" y="1833086"/>
            <a:ext cx="8235549" cy="1754326"/>
          </a:xfrm>
          <a:prstGeom prst="rect">
            <a:avLst/>
          </a:prstGeom>
          <a:noFill/>
        </p:spPr>
        <p:txBody>
          <a:bodyPr wrap="square" rtlCol="0">
            <a:spAutoFit/>
          </a:bodyPr>
          <a:lstStyle/>
          <a:p>
            <a:r>
              <a:rPr lang="zh-CN" altLang="en-US" dirty="0">
                <a:latin typeface="宋体" panose="02010600030101010101" pitchFamily="2" charset="-122"/>
              </a:rPr>
              <a:t>    自动驾驶汽车</a:t>
            </a:r>
            <a:r>
              <a:rPr lang="en-US" altLang="zh-CN" dirty="0">
                <a:latin typeface="宋体" panose="02010600030101010101" pitchFamily="2" charset="-122"/>
              </a:rPr>
              <a:t>(AVs)</a:t>
            </a:r>
            <a:r>
              <a:rPr lang="zh-CN" altLang="en-US" dirty="0">
                <a:latin typeface="宋体" panose="02010600030101010101" pitchFamily="2" charset="-122"/>
              </a:rPr>
              <a:t>有望在不久的将来被普及。在这种情况下，一些交通场景预计包括自动驾驶汽车和行人在共享空间、没有信号的十字路口、狭窄的道路和停车场中结合。然而，与手动驾驶员相比，自动驾驶系统的自动驾驶驾驶员通常部分或不负责驾驶任务。因此，可能会出现诸如与行人分享自动驾驶意图以及与他们协商路权等问题。这使得</a:t>
            </a:r>
            <a:r>
              <a:rPr lang="zh-CN" altLang="en-US" b="0" i="0" dirty="0">
                <a:solidFill>
                  <a:srgbClr val="1D2129"/>
                </a:solidFill>
                <a:effectLst/>
                <a:latin typeface="PingFangSC-Regular"/>
              </a:rPr>
              <a:t>让行人快速清楚地了解自动驾驶汽车的意图变得</a:t>
            </a:r>
            <a:r>
              <a:rPr lang="zh-CN" altLang="en-US" dirty="0">
                <a:latin typeface="宋体" panose="02010600030101010101" pitchFamily="2" charset="-122"/>
              </a:rPr>
              <a:t>困难</a:t>
            </a:r>
            <a:r>
              <a:rPr lang="zh-CN" altLang="en-US" b="0" i="0" dirty="0">
                <a:solidFill>
                  <a:srgbClr val="1D2129"/>
                </a:solidFill>
                <a:effectLst/>
                <a:latin typeface="宋体" panose="02010600030101010101" pitchFamily="2" charset="-122"/>
              </a:rPr>
              <a:t>，</a:t>
            </a:r>
            <a:r>
              <a:rPr lang="zh-CN" altLang="en-US" b="0" i="0" dirty="0">
                <a:solidFill>
                  <a:srgbClr val="1D2129"/>
                </a:solidFill>
                <a:effectLst/>
                <a:latin typeface="PingFangSC-Regular"/>
              </a:rPr>
              <a:t>因此，了解自动驾驶汽车应该如何与行人沟通已成为一个紧迫的问题。</a:t>
            </a:r>
            <a:endParaRPr lang="zh-CN" altLang="en-US" dirty="0">
              <a:latin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572000" y="1891514"/>
            <a:ext cx="2031325" cy="1077218"/>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第二部分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r>
              <a:rPr lang="zh-CN" altLang="en-US" sz="3600" b="1" dirty="0">
                <a:solidFill>
                  <a:schemeClr val="accent1"/>
                </a:solidFill>
                <a:latin typeface="微软雅黑" panose="020B0503020204020204" pitchFamily="34" charset="-122"/>
                <a:ea typeface="微软雅黑" panose="020B0503020204020204" pitchFamily="34" charset="-122"/>
              </a:rPr>
              <a:t>研究现状</a:t>
            </a:r>
          </a:p>
        </p:txBody>
      </p:sp>
      <p:cxnSp>
        <p:nvCxnSpPr>
          <p:cNvPr id="5" name="直接连接符 4"/>
          <p:cNvCxnSpPr/>
          <p:nvPr/>
        </p:nvCxnSpPr>
        <p:spPr>
          <a:xfrm flipV="1">
            <a:off x="3669034" y="1467911"/>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00975" y="3160899"/>
            <a:ext cx="902846" cy="246221"/>
          </a:xfrm>
          <a:prstGeom prst="rect">
            <a:avLst/>
          </a:prstGeom>
          <a:noFill/>
        </p:spPr>
        <p:txBody>
          <a:bodyPr wrap="square" lIns="0" tIns="0" rIns="0" bIns="0" rtlCol="0">
            <a:spAutoFit/>
          </a:bodyPr>
          <a:lstStyle/>
          <a:p>
            <a:r>
              <a:rPr lang="en-US" altLang="zh-CN" sz="1600" dirty="0">
                <a:solidFill>
                  <a:srgbClr val="1A7BAE"/>
                </a:solidFill>
                <a:latin typeface="微软雅黑" panose="020B0503020204020204" pitchFamily="34" charset="-122"/>
                <a:ea typeface="微软雅黑" panose="020B0503020204020204" pitchFamily="34" charset="-122"/>
              </a:rPr>
              <a:t>PART 02</a:t>
            </a:r>
            <a:endParaRPr lang="zh-CN" altLang="en-US" sz="1600" dirty="0">
              <a:solidFill>
                <a:srgbClr val="1A7BAE"/>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241400" y="1583283"/>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grpSp>
        <p:sp>
          <p:nvSpPr>
            <p:cNvPr id="9" name="KSO_Shape"/>
            <p:cNvSpPr/>
            <p:nvPr/>
          </p:nvSpPr>
          <p:spPr bwMode="auto">
            <a:xfrm>
              <a:off x="2378606" y="1885587"/>
              <a:ext cx="687417" cy="585444"/>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1A7BAE"/>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占位符 2"/>
          <p:cNvSpPr>
            <a:spLocks noGrp="1"/>
          </p:cNvSpPr>
          <p:nvPr>
            <p:ph type="body" sz="quarter" idx="12"/>
          </p:nvPr>
        </p:nvSpPr>
        <p:spPr>
          <a:xfrm>
            <a:off x="476727" y="209053"/>
            <a:ext cx="3690794" cy="461536"/>
          </a:xfrm>
        </p:spPr>
        <p:txBody>
          <a:bodyPr/>
          <a:lstStyle/>
          <a:p>
            <a:r>
              <a:rPr lang="zh-CN" altLang="en-US" dirty="0"/>
              <a:t>研究现状</a:t>
            </a:r>
          </a:p>
        </p:txBody>
      </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4" name="文本框 3">
            <a:extLst>
              <a:ext uri="{FF2B5EF4-FFF2-40B4-BE49-F238E27FC236}">
                <a16:creationId xmlns:a16="http://schemas.microsoft.com/office/drawing/2014/main" id="{F2074C2C-2705-F7C5-726E-C1C20F151811}"/>
              </a:ext>
            </a:extLst>
          </p:cNvPr>
          <p:cNvSpPr txBox="1"/>
          <p:nvPr/>
        </p:nvSpPr>
        <p:spPr>
          <a:xfrm>
            <a:off x="673424" y="1279088"/>
            <a:ext cx="7830522" cy="2585323"/>
          </a:xfrm>
          <a:prstGeom prst="rect">
            <a:avLst/>
          </a:prstGeom>
          <a:noFill/>
        </p:spPr>
        <p:txBody>
          <a:bodyPr wrap="square">
            <a:spAutoFit/>
          </a:bodyPr>
          <a:lstStyle/>
          <a:p>
            <a:r>
              <a:rPr lang="zh-CN" altLang="en-US" dirty="0">
                <a:solidFill>
                  <a:srgbClr val="000000"/>
                </a:solidFill>
                <a:latin typeface="Times New Roman" panose="02020603050405020304" pitchFamily="18" charset="0"/>
              </a:rPr>
              <a:t>       使用外部人机界面</a:t>
            </a:r>
            <a:r>
              <a:rPr lang="en-US" altLang="zh-CN" dirty="0">
                <a:solidFill>
                  <a:srgbClr val="000000"/>
                </a:solidFill>
                <a:latin typeface="Times New Roman" panose="02020603050405020304" pitchFamily="18" charset="0"/>
              </a:rPr>
              <a:t>(</a:t>
            </a:r>
            <a:r>
              <a:rPr lang="en-US" altLang="zh-CN" dirty="0" err="1">
                <a:solidFill>
                  <a:srgbClr val="000000"/>
                </a:solidFill>
                <a:latin typeface="Times New Roman" panose="02020603050405020304" pitchFamily="18" charset="0"/>
              </a:rPr>
              <a:t>eHMI</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的新通信方法被认为是行人与自动驾驶汽车交互问题的解决方案之一。特别是，现有的研究评估了</a:t>
            </a:r>
            <a:r>
              <a:rPr lang="en-US" altLang="zh-CN" dirty="0" err="1">
                <a:solidFill>
                  <a:srgbClr val="000000"/>
                </a:solidFill>
                <a:latin typeface="Times New Roman" panose="02020603050405020304" pitchFamily="18" charset="0"/>
              </a:rPr>
              <a:t>eHMI</a:t>
            </a:r>
            <a:r>
              <a:rPr lang="zh-CN" altLang="en-US" dirty="0">
                <a:solidFill>
                  <a:srgbClr val="000000"/>
                </a:solidFill>
                <a:latin typeface="Times New Roman" panose="02020603050405020304" pitchFamily="18" charset="0"/>
              </a:rPr>
              <a:t>在使用灯条、图标和文本向行人展示自动驾驶汽车意图方面的有效性。虽然这些研究提倡良好的</a:t>
            </a:r>
            <a:r>
              <a:rPr lang="en-US" altLang="zh-CN" dirty="0" err="1">
                <a:solidFill>
                  <a:srgbClr val="000000"/>
                </a:solidFill>
                <a:latin typeface="Times New Roman" panose="02020603050405020304" pitchFamily="18" charset="0"/>
              </a:rPr>
              <a:t>eHMI</a:t>
            </a:r>
            <a:r>
              <a:rPr lang="zh-CN" altLang="en-US" dirty="0">
                <a:solidFill>
                  <a:srgbClr val="000000"/>
                </a:solidFill>
                <a:latin typeface="Times New Roman" panose="02020603050405020304" pitchFamily="18" charset="0"/>
              </a:rPr>
              <a:t>设计，但它们并不能确保行人通过这些</a:t>
            </a:r>
            <a:r>
              <a:rPr lang="en-US" altLang="zh-CN" dirty="0" err="1">
                <a:solidFill>
                  <a:srgbClr val="000000"/>
                </a:solidFill>
                <a:latin typeface="Times New Roman" panose="02020603050405020304" pitchFamily="18" charset="0"/>
              </a:rPr>
              <a:t>eHMI</a:t>
            </a:r>
            <a:r>
              <a:rPr lang="zh-CN" altLang="en-US" dirty="0">
                <a:solidFill>
                  <a:srgbClr val="000000"/>
                </a:solidFill>
                <a:latin typeface="Times New Roman" panose="02020603050405020304" pitchFamily="18" charset="0"/>
              </a:rPr>
              <a:t>充分认识到自动驾驶汽车的意图，尤其是对与配备</a:t>
            </a:r>
            <a:r>
              <a:rPr lang="en-US" altLang="zh-CN" dirty="0" err="1">
                <a:solidFill>
                  <a:srgbClr val="000000"/>
                </a:solidFill>
                <a:latin typeface="Times New Roman" panose="02020603050405020304" pitchFamily="18" charset="0"/>
              </a:rPr>
              <a:t>eHMI</a:t>
            </a:r>
            <a:r>
              <a:rPr lang="zh-CN" altLang="en-US" dirty="0">
                <a:solidFill>
                  <a:srgbClr val="000000"/>
                </a:solidFill>
                <a:latin typeface="Times New Roman" panose="02020603050405020304" pitchFamily="18" charset="0"/>
              </a:rPr>
              <a:t>的自动驾驶汽车互动经验有限的行人来说，他们受到的影响更大。</a:t>
            </a:r>
            <a:r>
              <a:rPr lang="zh-CN" altLang="en-US" b="0" i="0" dirty="0">
                <a:solidFill>
                  <a:srgbClr val="1D2129"/>
                </a:solidFill>
                <a:effectLst/>
                <a:latin typeface="PingFangSC-Regular"/>
              </a:rPr>
              <a:t>通过增加行人与自动驾驶汽车互动的经验，从</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上的信息中理解自动驾驶汽车的意图，可以解决上述问题，但是这种方法通常需要行人支付时间来学习与自动驾驶汽车的互动。此外，如果行人在学习过程中没有完全理解自动驾驶汽车的意图，他们可能会面临更大的风险。</a:t>
            </a:r>
            <a:endParaRPr lang="zh-CN" altLang="en-US" dirty="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502568" y="1917254"/>
            <a:ext cx="2031325" cy="1077218"/>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第三部分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研究方法</a:t>
            </a:r>
          </a:p>
        </p:txBody>
      </p:sp>
      <p:cxnSp>
        <p:nvCxnSpPr>
          <p:cNvPr id="5" name="直接连接符 4"/>
          <p:cNvCxnSpPr/>
          <p:nvPr/>
        </p:nvCxnSpPr>
        <p:spPr>
          <a:xfrm flipV="1">
            <a:off x="3491928" y="1617090"/>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83268" y="3082389"/>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03</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405994" y="1659282"/>
            <a:ext cx="1197175" cy="1197175"/>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37694"/>
              <a:ext cx="689633" cy="662048"/>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6" name="组合 15"/>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8" name="椭圆 1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9" name="组合 18"/>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1" name="椭圆 2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2" name="组合 21"/>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4" name="椭圆 2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5" name="组合 24"/>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7" name="椭圆 26"/>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8" name="组合 27"/>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0" name="椭圆 2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1" name="组合 30"/>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3" name="椭圆 3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4" name="组合 33"/>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6" name="椭圆 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7" name="组合 36"/>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9" name="椭圆 3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0" name="组合 39"/>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2" name="椭圆 41"/>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3" name="组合 42"/>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5" name="椭圆 4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6" name="组合 45"/>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7" name="同心圆 46"/>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8" name="椭圆 47"/>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9" name="组合 48"/>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1" name="椭圆 5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2" name="组合 51"/>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4" name="椭圆 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4" name="文本框 3">
            <a:extLst>
              <a:ext uri="{FF2B5EF4-FFF2-40B4-BE49-F238E27FC236}">
                <a16:creationId xmlns:a16="http://schemas.microsoft.com/office/drawing/2014/main" id="{638CF982-4E22-C857-1FFE-CDCC221A8473}"/>
              </a:ext>
            </a:extLst>
          </p:cNvPr>
          <p:cNvSpPr txBox="1"/>
          <p:nvPr/>
        </p:nvSpPr>
        <p:spPr>
          <a:xfrm>
            <a:off x="679240" y="1694587"/>
            <a:ext cx="7785519" cy="1754326"/>
          </a:xfrm>
          <a:prstGeom prst="rect">
            <a:avLst/>
          </a:prstGeom>
          <a:noFill/>
        </p:spPr>
        <p:txBody>
          <a:bodyPr wrap="square">
            <a:spAutoFit/>
          </a:bodyPr>
          <a:lstStyle/>
          <a:p>
            <a:r>
              <a:rPr lang="zh-CN" altLang="en-US" b="0" i="0" dirty="0">
                <a:solidFill>
                  <a:srgbClr val="1D2129"/>
                </a:solidFill>
                <a:effectLst/>
                <a:latin typeface="PingFangSC-Regular"/>
              </a:rPr>
              <a:t>        本研究提出了使用预指令帮助行人建立正确的与</a:t>
            </a:r>
            <a:r>
              <a:rPr lang="en-US" altLang="zh-CN" b="0" i="0" dirty="0" err="1">
                <a:solidFill>
                  <a:srgbClr val="1D2129"/>
                </a:solidFill>
                <a:effectLst/>
                <a:latin typeface="PingFangSC-Regular"/>
              </a:rPr>
              <a:t>eHMI</a:t>
            </a:r>
            <a:r>
              <a:rPr lang="zh-CN" altLang="en-US" dirty="0">
                <a:solidFill>
                  <a:srgbClr val="1D2129"/>
                </a:solidFill>
                <a:latin typeface="PingFangSC-Regular"/>
              </a:rPr>
              <a:t>互动的</a:t>
            </a:r>
            <a:r>
              <a:rPr lang="zh-CN" altLang="en-US" b="0" i="0" dirty="0">
                <a:solidFill>
                  <a:srgbClr val="1D2129"/>
                </a:solidFill>
                <a:effectLst/>
                <a:latin typeface="PingFangSC-Regular"/>
              </a:rPr>
              <a:t>心理模型，即基于行人认知</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决策</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行为模型。本文研究了行人在不同场景下与车辆互动时的情景感知变化和各种主观评价。实验结果验证了</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在行人与自动驾驶汽车交互中的有效性。此外，研究结果还表明，对行人进行自动驾驶汽车基本原理的预指导可以改善行人对自动驾驶汽车的情景感知、主观感受和决策犹豫。我们认为这种方法将增加社会对自动驾驶的接受度。</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pic>
        <p:nvPicPr>
          <p:cNvPr id="6" name="图片 5">
            <a:extLst>
              <a:ext uri="{FF2B5EF4-FFF2-40B4-BE49-F238E27FC236}">
                <a16:creationId xmlns:a16="http://schemas.microsoft.com/office/drawing/2014/main" id="{88EA030F-CC68-F678-B995-26ED8289278E}"/>
              </a:ext>
            </a:extLst>
          </p:cNvPr>
          <p:cNvPicPr>
            <a:picLocks noChangeAspect="1"/>
          </p:cNvPicPr>
          <p:nvPr/>
        </p:nvPicPr>
        <p:blipFill>
          <a:blip r:embed="rId4"/>
          <a:stretch>
            <a:fillRect/>
          </a:stretch>
        </p:blipFill>
        <p:spPr>
          <a:xfrm>
            <a:off x="1421790" y="1401672"/>
            <a:ext cx="6463713" cy="1941796"/>
          </a:xfrm>
          <a:prstGeom prst="rect">
            <a:avLst/>
          </a:prstGeom>
        </p:spPr>
      </p:pic>
      <p:sp>
        <p:nvSpPr>
          <p:cNvPr id="9" name="文本框 8">
            <a:extLst>
              <a:ext uri="{FF2B5EF4-FFF2-40B4-BE49-F238E27FC236}">
                <a16:creationId xmlns:a16="http://schemas.microsoft.com/office/drawing/2014/main" id="{70633E11-3471-10FC-8C70-9F59A564AE17}"/>
              </a:ext>
            </a:extLst>
          </p:cNvPr>
          <p:cNvSpPr txBox="1"/>
          <p:nvPr/>
        </p:nvSpPr>
        <p:spPr>
          <a:xfrm>
            <a:off x="1939324" y="3651822"/>
            <a:ext cx="5265351" cy="1200329"/>
          </a:xfrm>
          <a:prstGeom prst="rect">
            <a:avLst/>
          </a:prstGeom>
          <a:noFill/>
        </p:spPr>
        <p:txBody>
          <a:bodyPr wrap="square">
            <a:spAutoFit/>
          </a:bodyPr>
          <a:lstStyle/>
          <a:p>
            <a:r>
              <a:rPr lang="zh-CN" altLang="en-US" b="0" i="0" dirty="0">
                <a:solidFill>
                  <a:srgbClr val="1D2129"/>
                </a:solidFill>
                <a:effectLst/>
                <a:latin typeface="PingFangSC-Regular"/>
              </a:rPr>
              <a:t>基于认知</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决策</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行为模型的心理模型校正的预指导</a:t>
            </a:r>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该模型包括态势感知、基于危险感知的风险评估和基于风险稳态的行为生成决策三个部分。</a:t>
            </a:r>
            <a:endParaRPr lang="zh-CN" altLang="en-US" dirty="0"/>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WU0MDk5NzRlMGY4MjI4MDdkNzdiOTlhMWUzZjE5NDgifQ=="/>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5164</TotalTime>
  <Words>5714</Words>
  <Application>Microsoft Office PowerPoint</Application>
  <PresentationFormat>全屏显示(16:9)</PresentationFormat>
  <Paragraphs>200</Paragraphs>
  <Slides>31</Slides>
  <Notes>31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DFGothic-EB</vt:lpstr>
      <vt:lpstr>Helvetica Neue</vt:lpstr>
      <vt:lpstr>PingFangSC-Regular</vt:lpstr>
      <vt:lpstr>宋体</vt:lpstr>
      <vt:lpstr>微软雅黑</vt:lpstr>
      <vt:lpstr>Arial</vt:lpstr>
      <vt:lpstr>Calibri</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泽漩 李</cp:lastModifiedBy>
  <cp:revision>669</cp:revision>
  <dcterms:created xsi:type="dcterms:W3CDTF">2015-07-27T04:24:00Z</dcterms:created>
  <dcterms:modified xsi:type="dcterms:W3CDTF">2023-11-01T03:32:41Z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33847BFB810845AD9CA440682C648EB9_12</vt:lpwstr>
  </property>
</Properties>
</file>