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81" r:id="rId2"/>
    <p:sldId id="312" r:id="rId3"/>
    <p:sldId id="313" r:id="rId4"/>
    <p:sldId id="314" r:id="rId5"/>
    <p:sldId id="317" r:id="rId6"/>
    <p:sldId id="288" r:id="rId7"/>
    <p:sldId id="320" r:id="rId8"/>
    <p:sldId id="382" r:id="rId9"/>
    <p:sldId id="330" r:id="rId10"/>
    <p:sldId id="331" r:id="rId11"/>
    <p:sldId id="372" r:id="rId12"/>
    <p:sldId id="373" r:id="rId13"/>
    <p:sldId id="333" r:id="rId14"/>
    <p:sldId id="337" r:id="rId15"/>
    <p:sldId id="358" r:id="rId16"/>
    <p:sldId id="359" r:id="rId17"/>
    <p:sldId id="362" r:id="rId18"/>
    <p:sldId id="334" r:id="rId19"/>
    <p:sldId id="366" r:id="rId20"/>
    <p:sldId id="323" r:id="rId21"/>
    <p:sldId id="300" r:id="rId22"/>
    <p:sldId id="335" r:id="rId23"/>
    <p:sldId id="369" r:id="rId24"/>
    <p:sldId id="374" r:id="rId25"/>
    <p:sldId id="375" r:id="rId26"/>
    <p:sldId id="376" r:id="rId27"/>
    <p:sldId id="377" r:id="rId28"/>
    <p:sldId id="378" r:id="rId29"/>
    <p:sldId id="379" r:id="rId30"/>
    <p:sldId id="380" r:id="rId31"/>
    <p:sldId id="329" r:id="rId32"/>
    <p:sldId id="304" r:id="rId33"/>
    <p:sldId id="371" r:id="rId34"/>
    <p:sldId id="311" r:id="rId35"/>
  </p:sldIdLst>
  <p:sldSz cx="9144000" cy="5143500" type="screen16x9"/>
  <p:notesSz cx="6858000" cy="9144000"/>
  <p:custDataLst>
    <p:tags r:id="rId37"/>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userDrawn="1">
          <p15:clr>
            <a:srgbClr val="A4A3A4"/>
          </p15:clr>
        </p15:guide>
        <p15:guide id="2" orient="horz" pos="1052" userDrawn="1">
          <p15:clr>
            <a:srgbClr val="A4A3A4"/>
          </p15:clr>
        </p15:guide>
        <p15:guide id="3" pos="3844" userDrawn="1">
          <p15:clr>
            <a:srgbClr val="A4A3A4"/>
          </p15:clr>
        </p15:guide>
        <p15:guide id="4" pos="19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7BAE"/>
    <a:srgbClr val="23BBF2"/>
    <a:srgbClr val="1D8AC1"/>
    <a:srgbClr val="CC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53" autoAdjust="0"/>
    <p:restoredTop sz="83866" autoAdjust="0"/>
  </p:normalViewPr>
  <p:slideViewPr>
    <p:cSldViewPr showGuides="1">
      <p:cViewPr varScale="1">
        <p:scale>
          <a:sx n="95" d="100"/>
          <a:sy n="95" d="100"/>
        </p:scale>
        <p:origin x="1301" y="72"/>
      </p:cViewPr>
      <p:guideLst>
        <p:guide orient="horz" pos="2159"/>
        <p:guide orient="horz" pos="1052"/>
        <p:guide pos="3844"/>
        <p:guide pos="1916"/>
      </p:guideLst>
    </p:cSldViewPr>
  </p:slideViewPr>
  <p:notesTextViewPr>
    <p:cViewPr>
      <p:scale>
        <a:sx n="3" d="2"/>
        <a:sy n="3" d="2"/>
      </p:scale>
      <p:origin x="0" y="0"/>
    </p:cViewPr>
  </p:notesTextViewPr>
  <p:sorterViewPr>
    <p:cViewPr varScale="1">
      <p:scale>
        <a:sx n="1" d="1"/>
        <a:sy n="1" d="1"/>
      </p:scale>
      <p:origin x="0" y="0"/>
    </p:cViewPr>
  </p:sorterViewPr>
  <p:gridSpacing cx="45003" cy="4500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650BBB2F-2B5C-4004-8C6D-C54A363298B9}" type="datetime1">
              <a:rPr lang="zh-CN" altLang="en-US"/>
              <a:t>2023/11/8</a:t>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p>
          <a:p>
            <a:pPr>
              <a:buFontTx/>
              <a:buNone/>
            </a:pPr>
            <a:r>
              <a:rPr lang="zh-CN" altLang="en-US"/>
              <a:t>第二级</a:t>
            </a:r>
          </a:p>
          <a:p>
            <a:pPr>
              <a:buFontTx/>
              <a:buNone/>
            </a:pPr>
            <a:r>
              <a:rPr lang="zh-CN" altLang="en-US"/>
              <a:t>第三级</a:t>
            </a:r>
          </a:p>
          <a:p>
            <a:pPr>
              <a:buFontTx/>
              <a:buNone/>
            </a:pPr>
            <a:r>
              <a:rPr lang="zh-CN" altLang="en-US"/>
              <a:t>第四级</a:t>
            </a:r>
          </a:p>
          <a:p>
            <a:pPr>
              <a:buFontTx/>
              <a:buNone/>
            </a:pPr>
            <a:r>
              <a:rPr lang="zh-CN" altLang="en-US"/>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81C28BAC-9099-467E-80D2-52D22DA53565}" type="slidenum">
              <a:rPr lang="zh-CN" altLang="en-US"/>
              <a:t>‹#›</a:t>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dirty="0"/>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10</a:t>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11</a:t>
            </a:fld>
            <a:endParaRPr lang="zh-CN" altLang="en-US" sz="1200"/>
          </a:p>
        </p:txBody>
      </p:sp>
    </p:spTree>
    <p:extLst>
      <p:ext uri="{BB962C8B-B14F-4D97-AF65-F5344CB8AC3E}">
        <p14:creationId xmlns:p14="http://schemas.microsoft.com/office/powerpoint/2010/main" val="1804211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12</a:t>
            </a:fld>
            <a:endParaRPr lang="zh-CN" altLang="en-US" sz="1200"/>
          </a:p>
        </p:txBody>
      </p:sp>
    </p:spTree>
    <p:extLst>
      <p:ext uri="{BB962C8B-B14F-4D97-AF65-F5344CB8AC3E}">
        <p14:creationId xmlns:p14="http://schemas.microsoft.com/office/powerpoint/2010/main" val="2121730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SD</a:t>
            </a:r>
            <a:r>
              <a:rPr lang="zh-CN" altLang="en-US" dirty="0"/>
              <a:t>是标准差</a:t>
            </a:r>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13</a:t>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14</a:t>
            </a:fld>
            <a:endParaRPr lang="zh-CN" altLang="en-US" sz="1200"/>
          </a:p>
        </p:txBody>
      </p:sp>
    </p:spTree>
    <p:extLst>
      <p:ext uri="{BB962C8B-B14F-4D97-AF65-F5344CB8AC3E}">
        <p14:creationId xmlns:p14="http://schemas.microsoft.com/office/powerpoint/2010/main" val="410384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15</a:t>
            </a:fld>
            <a:endParaRPr lang="zh-CN" altLang="en-US" sz="1200"/>
          </a:p>
        </p:txBody>
      </p:sp>
    </p:spTree>
    <p:extLst>
      <p:ext uri="{BB962C8B-B14F-4D97-AF65-F5344CB8AC3E}">
        <p14:creationId xmlns:p14="http://schemas.microsoft.com/office/powerpoint/2010/main" val="4254571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两辆车从右侧（白色，然后是蓝色）以三种不同的速度和四个不同的时间间隔接近。在非减速试验中，第二辆车不减速。</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16</a:t>
            </a:fld>
            <a:endParaRPr lang="zh-CN" altLang="en-US" sz="1200"/>
          </a:p>
        </p:txBody>
      </p:sp>
    </p:spTree>
    <p:extLst>
      <p:ext uri="{BB962C8B-B14F-4D97-AF65-F5344CB8AC3E}">
        <p14:creationId xmlns:p14="http://schemas.microsoft.com/office/powerpoint/2010/main" val="1385497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17</a:t>
            </a:fld>
            <a:endParaRPr lang="zh-CN" altLang="en-US" sz="1200"/>
          </a:p>
        </p:txBody>
      </p:sp>
    </p:spTree>
    <p:extLst>
      <p:ext uri="{BB962C8B-B14F-4D97-AF65-F5344CB8AC3E}">
        <p14:creationId xmlns:p14="http://schemas.microsoft.com/office/powerpoint/2010/main" val="1675466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mc:Choice>
        <mc:Fallback xmlns="">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为了设计将车辆状态</a:t>
                </a:r>
                <a:r>
                  <a:rPr lang="en-US" altLang="zh-CN" dirty="0" err="1"/>
                  <a:t>st</a:t>
                </a:r>
                <a:r>
                  <a:rPr lang="zh-CN" altLang="en-US" dirty="0"/>
                  <a:t>映射到控制动作</a:t>
                </a:r>
                <a:r>
                  <a:rPr lang="en-US" altLang="zh-CN" dirty="0"/>
                  <a:t>(</a:t>
                </a:r>
                <a:r>
                  <a:rPr lang="zh-CN" altLang="en-US" dirty="0"/>
                  <a:t>即式</a:t>
                </a:r>
                <a:r>
                  <a:rPr lang="en-US" altLang="zh-CN" dirty="0"/>
                  <a:t>(2)</a:t>
                </a:r>
                <a:r>
                  <a:rPr lang="zh-CN" altLang="en-US" dirty="0"/>
                  <a:t>中的</a:t>
                </a:r>
                <a:r>
                  <a:rPr lang="en-US" altLang="zh-CN" dirty="0" err="1"/>
                  <a:t>fA</a:t>
                </a:r>
                <a:r>
                  <a:rPr lang="en-US" altLang="zh-CN" dirty="0"/>
                  <a:t>(·))</a:t>
                </a:r>
                <a:r>
                  <a:rPr lang="zh-CN" altLang="en-US" dirty="0"/>
                  <a:t>的控制器，采用</a:t>
                </a:r>
                <a:r>
                  <a:rPr lang="en-US" altLang="zh-CN" dirty="0"/>
                  <a:t>DRL</a:t>
                </a:r>
                <a:r>
                  <a:rPr lang="zh-CN" altLang="en-US" dirty="0"/>
                  <a:t>，将控制问题表述为</a:t>
                </a:r>
                <a:r>
                  <a:rPr lang="en-US" altLang="zh-CN" dirty="0"/>
                  <a:t>MDP</a:t>
                </a:r>
                <a:r>
                  <a:rPr lang="zh-CN" altLang="en-US" dirty="0"/>
                  <a:t>（马尔科夫决策）。具体来说，在每个时间步</a:t>
                </a:r>
                <a:r>
                  <a:rPr lang="en-US" altLang="zh-CN" dirty="0"/>
                  <a:t>t, DRL</a:t>
                </a:r>
                <a:r>
                  <a:rPr lang="zh-CN" altLang="en-US" dirty="0"/>
                  <a:t>选择一个动作</a:t>
                </a:r>
                <a:r>
                  <a:rPr lang="en-US" altLang="zh-CN" dirty="0"/>
                  <a:t>at</a:t>
                </a:r>
                <a:r>
                  <a:rPr lang="zh-CN" altLang="en-US" dirty="0"/>
                  <a:t>，然后根据状态转移概率</a:t>
                </a:r>
                <a:r>
                  <a:rPr lang="zh-CN" altLang="en-US" i="0">
                    <a:latin typeface="Cambria Math" panose="02040503050406030204" pitchFamily="18" charset="0"/>
                  </a:rPr>
                  <a:t>├ 𝑃├ (┤</a:t>
                </a:r>
                <a:r>
                  <a:rPr lang="zh-CN" altLang="en-US" i="0">
                    <a:solidFill>
                      <a:srgbClr val="836967"/>
                    </a:solidFill>
                    <a:latin typeface="Cambria Math" panose="02040503050406030204" pitchFamily="18" charset="0"/>
                  </a:rPr>
                  <a:t> </a:t>
                </a:r>
                <a:r>
                  <a:rPr lang="zh-CN" altLang="en-US" i="0">
                    <a:latin typeface="Cambria Math" panose="02040503050406030204" pitchFamily="18" charset="0"/>
                  </a:rPr>
                  <a:t>𝑠</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𝑡+1</a:t>
                </a:r>
                <a:r>
                  <a:rPr lang="zh-CN" altLang="en-US" i="0">
                    <a:solidFill>
                      <a:srgbClr val="836967"/>
                    </a:solidFill>
                    <a:latin typeface="Cambria Math" panose="02040503050406030204" pitchFamily="18" charset="0"/>
                  </a:rPr>
                  <a:t>) ├ </a:t>
                </a:r>
                <a:r>
                  <a:rPr lang="zh-CN" altLang="en-US" i="0">
                    <a:latin typeface="Cambria Math" panose="02040503050406030204" pitchFamily="18" charset="0"/>
                  </a:rPr>
                  <a:t>|┤</a:t>
                </a:r>
                <a:r>
                  <a:rPr lang="zh-CN" altLang="en-US" i="0">
                    <a:solidFill>
                      <a:srgbClr val="836967"/>
                    </a:solidFill>
                    <a:latin typeface="Cambria Math" panose="02040503050406030204" pitchFamily="18" charset="0"/>
                  </a:rPr>
                  <a:t> </a:t>
                </a:r>
                <a:r>
                  <a:rPr lang="zh-CN" altLang="en-US" i="0">
                    <a:latin typeface="Cambria Math" panose="02040503050406030204" pitchFamily="18" charset="0"/>
                  </a:rPr>
                  <a:t>𝑠</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𝑡,𝑎</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𝑡)┤</a:t>
                </a:r>
                <a:r>
                  <a:rPr lang="zh-CN" altLang="en-US" dirty="0"/>
                  <a:t>。一个函数</a:t>
                </a:r>
                <a:r>
                  <a:rPr lang="en-US" altLang="zh-CN" dirty="0"/>
                  <a:t>π: S </a:t>
                </a:r>
                <a:r>
                  <a:rPr lang="en-US" altLang="zh-CN" dirty="0">
                    <a:sym typeface="Wingdings" panose="05000000000000000000" pitchFamily="2" charset="2"/>
                  </a:rPr>
                  <a:t></a:t>
                </a:r>
                <a:r>
                  <a:rPr lang="en-US" altLang="zh-CN" dirty="0"/>
                  <a:t>A</a:t>
                </a:r>
                <a:r>
                  <a:rPr lang="zh-CN" altLang="en-US" dirty="0"/>
                  <a:t>指定给定当前状态时要采取的操作，其中</a:t>
                </a:r>
                <a:r>
                  <a:rPr lang="en-US" altLang="zh-CN" dirty="0"/>
                  <a:t>S</a:t>
                </a:r>
                <a:r>
                  <a:rPr lang="zh-CN" altLang="en-US" dirty="0"/>
                  <a:t>和</a:t>
                </a:r>
                <a:r>
                  <a:rPr lang="en-US" altLang="zh-CN" dirty="0"/>
                  <a:t>A</a:t>
                </a:r>
                <a:r>
                  <a:rPr lang="zh-CN" altLang="en-US" dirty="0"/>
                  <a:t>分别表示状态和控制空间。为了确定控制策略，有一个奖励函数</a:t>
                </a:r>
                <a:r>
                  <a:rPr lang="zh-CN" altLang="en-US" sz="1200" i="0" kern="1200">
                    <a:solidFill>
                      <a:schemeClr val="tx1"/>
                    </a:solidFill>
                    <a:latin typeface="Arial" panose="020B0604020202020204" pitchFamily="34" charset="0"/>
                    <a:ea typeface="+mn-ea"/>
                    <a:cs typeface="+mn-cs"/>
                  </a:rPr>
                  <a:t>├ 𝑟_𝑡=𝑟├ (┤ 𝑠_𝑡,𝑎_𝑡)┤</a:t>
                </a:r>
                <a:r>
                  <a:rPr lang="zh-CN" altLang="en-US" dirty="0"/>
                  <a:t>，它评估在状态</a:t>
                </a:r>
                <a:r>
                  <a:rPr lang="en-US" altLang="zh-CN" dirty="0" err="1"/>
                  <a:t>st</a:t>
                </a:r>
                <a:r>
                  <a:rPr lang="zh-CN" altLang="en-US" dirty="0"/>
                  <a:t>时采取行动的即时回报。然后通过最大化总期望回报来找到最优控制策略</a:t>
                </a:r>
                <a:r>
                  <a:rPr lang="en-US" altLang="zh-CN" dirty="0"/>
                  <a:t>π *</a:t>
                </a:r>
                <a:endParaRPr lang="zh-CN" altLang="en-US" dirty="0"/>
              </a:p>
            </p:txBody>
          </p:sp>
        </mc:Fallback>
      </mc:AlternateContent>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18</a:t>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mc:Choice>
        <mc:Fallback xmlns="">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为了设计将车辆状态</a:t>
                </a:r>
                <a:r>
                  <a:rPr lang="en-US" altLang="zh-CN" dirty="0" err="1"/>
                  <a:t>st</a:t>
                </a:r>
                <a:r>
                  <a:rPr lang="zh-CN" altLang="en-US" dirty="0"/>
                  <a:t>映射到控制动作</a:t>
                </a:r>
                <a:r>
                  <a:rPr lang="en-US" altLang="zh-CN" dirty="0"/>
                  <a:t>(</a:t>
                </a:r>
                <a:r>
                  <a:rPr lang="zh-CN" altLang="en-US" dirty="0"/>
                  <a:t>即式</a:t>
                </a:r>
                <a:r>
                  <a:rPr lang="en-US" altLang="zh-CN" dirty="0"/>
                  <a:t>(2)</a:t>
                </a:r>
                <a:r>
                  <a:rPr lang="zh-CN" altLang="en-US" dirty="0"/>
                  <a:t>中的</a:t>
                </a:r>
                <a:r>
                  <a:rPr lang="en-US" altLang="zh-CN" dirty="0" err="1"/>
                  <a:t>fA</a:t>
                </a:r>
                <a:r>
                  <a:rPr lang="en-US" altLang="zh-CN" dirty="0"/>
                  <a:t>(·))</a:t>
                </a:r>
                <a:r>
                  <a:rPr lang="zh-CN" altLang="en-US" dirty="0"/>
                  <a:t>的控制器，采用</a:t>
                </a:r>
                <a:r>
                  <a:rPr lang="en-US" altLang="zh-CN" dirty="0"/>
                  <a:t>DRL</a:t>
                </a:r>
                <a:r>
                  <a:rPr lang="zh-CN" altLang="en-US" dirty="0"/>
                  <a:t>，将控制问题表述为</a:t>
                </a:r>
                <a:r>
                  <a:rPr lang="en-US" altLang="zh-CN" dirty="0"/>
                  <a:t>MDP</a:t>
                </a:r>
                <a:r>
                  <a:rPr lang="zh-CN" altLang="en-US" dirty="0"/>
                  <a:t>（马尔科夫决策）。具体来说，在每个时间步</a:t>
                </a:r>
                <a:r>
                  <a:rPr lang="en-US" altLang="zh-CN" dirty="0"/>
                  <a:t>t, DRL</a:t>
                </a:r>
                <a:r>
                  <a:rPr lang="zh-CN" altLang="en-US" dirty="0"/>
                  <a:t>选择一个动作</a:t>
                </a:r>
                <a:r>
                  <a:rPr lang="en-US" altLang="zh-CN" dirty="0"/>
                  <a:t>at</a:t>
                </a:r>
                <a:r>
                  <a:rPr lang="zh-CN" altLang="en-US" dirty="0"/>
                  <a:t>，然后根据状态转移概率</a:t>
                </a:r>
                <a:r>
                  <a:rPr lang="zh-CN" altLang="en-US" i="0">
                    <a:latin typeface="Cambria Math" panose="02040503050406030204" pitchFamily="18" charset="0"/>
                  </a:rPr>
                  <a:t>├ 𝑃├ (┤</a:t>
                </a:r>
                <a:r>
                  <a:rPr lang="zh-CN" altLang="en-US" i="0">
                    <a:solidFill>
                      <a:srgbClr val="836967"/>
                    </a:solidFill>
                    <a:latin typeface="Cambria Math" panose="02040503050406030204" pitchFamily="18" charset="0"/>
                  </a:rPr>
                  <a:t> </a:t>
                </a:r>
                <a:r>
                  <a:rPr lang="zh-CN" altLang="en-US" i="0">
                    <a:latin typeface="Cambria Math" panose="02040503050406030204" pitchFamily="18" charset="0"/>
                  </a:rPr>
                  <a:t>𝑠</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𝑡+1</a:t>
                </a:r>
                <a:r>
                  <a:rPr lang="zh-CN" altLang="en-US" i="0">
                    <a:solidFill>
                      <a:srgbClr val="836967"/>
                    </a:solidFill>
                    <a:latin typeface="Cambria Math" panose="02040503050406030204" pitchFamily="18" charset="0"/>
                  </a:rPr>
                  <a:t>) ├ </a:t>
                </a:r>
                <a:r>
                  <a:rPr lang="zh-CN" altLang="en-US" i="0">
                    <a:latin typeface="Cambria Math" panose="02040503050406030204" pitchFamily="18" charset="0"/>
                  </a:rPr>
                  <a:t>|┤</a:t>
                </a:r>
                <a:r>
                  <a:rPr lang="zh-CN" altLang="en-US" i="0">
                    <a:solidFill>
                      <a:srgbClr val="836967"/>
                    </a:solidFill>
                    <a:latin typeface="Cambria Math" panose="02040503050406030204" pitchFamily="18" charset="0"/>
                  </a:rPr>
                  <a:t> </a:t>
                </a:r>
                <a:r>
                  <a:rPr lang="zh-CN" altLang="en-US" i="0">
                    <a:latin typeface="Cambria Math" panose="02040503050406030204" pitchFamily="18" charset="0"/>
                  </a:rPr>
                  <a:t>𝑠</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𝑡,𝑎</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𝑡)┤</a:t>
                </a:r>
                <a:r>
                  <a:rPr lang="zh-CN" altLang="en-US" dirty="0"/>
                  <a:t>。一个函数</a:t>
                </a:r>
                <a:r>
                  <a:rPr lang="en-US" altLang="zh-CN" dirty="0"/>
                  <a:t>π: S </a:t>
                </a:r>
                <a:r>
                  <a:rPr lang="en-US" altLang="zh-CN" dirty="0">
                    <a:sym typeface="Wingdings" panose="05000000000000000000" pitchFamily="2" charset="2"/>
                  </a:rPr>
                  <a:t></a:t>
                </a:r>
                <a:r>
                  <a:rPr lang="en-US" altLang="zh-CN" dirty="0"/>
                  <a:t>A</a:t>
                </a:r>
                <a:r>
                  <a:rPr lang="zh-CN" altLang="en-US" dirty="0"/>
                  <a:t>指定给定当前状态时要采取的操作，其中</a:t>
                </a:r>
                <a:r>
                  <a:rPr lang="en-US" altLang="zh-CN" dirty="0"/>
                  <a:t>S</a:t>
                </a:r>
                <a:r>
                  <a:rPr lang="zh-CN" altLang="en-US" dirty="0"/>
                  <a:t>和</a:t>
                </a:r>
                <a:r>
                  <a:rPr lang="en-US" altLang="zh-CN" dirty="0"/>
                  <a:t>A</a:t>
                </a:r>
                <a:r>
                  <a:rPr lang="zh-CN" altLang="en-US" dirty="0"/>
                  <a:t>分别表示状态和控制空间。为了确定控制策略，有一个奖励函数</a:t>
                </a:r>
                <a:r>
                  <a:rPr lang="zh-CN" altLang="en-US" sz="1200" i="0" kern="1200">
                    <a:solidFill>
                      <a:schemeClr val="tx1"/>
                    </a:solidFill>
                    <a:latin typeface="Arial" panose="020B0604020202020204" pitchFamily="34" charset="0"/>
                    <a:ea typeface="+mn-ea"/>
                    <a:cs typeface="+mn-cs"/>
                  </a:rPr>
                  <a:t>├ 𝑟_𝑡=𝑟├ (┤ 𝑠_𝑡,𝑎_𝑡)┤</a:t>
                </a:r>
                <a:r>
                  <a:rPr lang="zh-CN" altLang="en-US" dirty="0"/>
                  <a:t>，它评估在状态</a:t>
                </a:r>
                <a:r>
                  <a:rPr lang="en-US" altLang="zh-CN" dirty="0" err="1"/>
                  <a:t>st</a:t>
                </a:r>
                <a:r>
                  <a:rPr lang="zh-CN" altLang="en-US" dirty="0"/>
                  <a:t>时采取行动的即时回报。然后通过最大化总期望回报来找到最优控制策略</a:t>
                </a:r>
                <a:r>
                  <a:rPr lang="en-US" altLang="zh-CN" dirty="0"/>
                  <a:t>π *</a:t>
                </a:r>
                <a:endParaRPr lang="zh-CN" altLang="en-US" dirty="0"/>
              </a:p>
            </p:txBody>
          </p:sp>
        </mc:Fallback>
      </mc:AlternateContent>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19</a:t>
            </a:fld>
            <a:endParaRPr lang="zh-CN" altLang="en-US" sz="1200"/>
          </a:p>
        </p:txBody>
      </p:sp>
    </p:spTree>
    <p:extLst>
      <p:ext uri="{BB962C8B-B14F-4D97-AF65-F5344CB8AC3E}">
        <p14:creationId xmlns:p14="http://schemas.microsoft.com/office/powerpoint/2010/main" val="271956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a:t>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20</a:t>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b="0" i="0" dirty="0">
                <a:solidFill>
                  <a:srgbClr val="1D2129"/>
                </a:solidFill>
                <a:effectLst/>
                <a:latin typeface="PingFangSC-Regular"/>
              </a:rPr>
              <a:t>a</a:t>
            </a:r>
            <a:r>
              <a:rPr lang="zh-CN" altLang="en-US" b="0" i="0" dirty="0">
                <a:solidFill>
                  <a:srgbClr val="1D2129"/>
                </a:solidFill>
                <a:effectLst/>
                <a:latin typeface="PingFangSC-Regular"/>
              </a:rPr>
              <a:t>） 非减速试验的穿越百分比。（</a:t>
            </a:r>
            <a:r>
              <a:rPr lang="en-US" altLang="zh-CN" b="0" i="0" dirty="0">
                <a:solidFill>
                  <a:srgbClr val="1D2129"/>
                </a:solidFill>
                <a:effectLst/>
                <a:latin typeface="PingFangSC-Regular"/>
              </a:rPr>
              <a:t>b</a:t>
            </a:r>
            <a:r>
              <a:rPr lang="zh-CN" altLang="en-US" b="0" i="0" dirty="0">
                <a:solidFill>
                  <a:srgbClr val="1D2129"/>
                </a:solidFill>
                <a:effectLst/>
                <a:latin typeface="PingFangSC-Regular"/>
              </a:rPr>
              <a:t>） 减速试验的过马路百分比，其中绿色垂直线表示减速开始的距离（距离行人</a:t>
            </a:r>
            <a:r>
              <a:rPr lang="en-US" altLang="zh-CN" b="0" i="0" dirty="0">
                <a:solidFill>
                  <a:srgbClr val="1D2129"/>
                </a:solidFill>
                <a:effectLst/>
                <a:latin typeface="PingFangSC-Regular"/>
              </a:rPr>
              <a:t>38.5m</a:t>
            </a:r>
            <a:r>
              <a:rPr lang="zh-CN" altLang="en-US" b="0" i="0" dirty="0">
                <a:solidFill>
                  <a:srgbClr val="1D2129"/>
                </a:solidFill>
                <a:effectLst/>
                <a:latin typeface="PingFangSC-Regular"/>
              </a:rPr>
              <a:t>）。黑星表示参与者可感知</a:t>
            </a:r>
            <a:r>
              <a:rPr lang="en-US" altLang="zh-CN" b="0" i="0" dirty="0">
                <a:solidFill>
                  <a:srgbClr val="1D2129"/>
                </a:solidFill>
                <a:effectLst/>
                <a:latin typeface="PingFangSC-Regular"/>
              </a:rPr>
              <a:t>FH</a:t>
            </a:r>
            <a:r>
              <a:rPr lang="zh-CN" altLang="en-US" b="0" i="0" dirty="0">
                <a:solidFill>
                  <a:srgbClr val="1D2129"/>
                </a:solidFill>
                <a:effectLst/>
                <a:latin typeface="PingFangSC-Regular"/>
              </a:rPr>
              <a:t>的平均距离，如在第四个街区（距离行人</a:t>
            </a:r>
            <a:r>
              <a:rPr lang="en-US" altLang="zh-CN" b="0" i="0" dirty="0">
                <a:solidFill>
                  <a:srgbClr val="1D2129"/>
                </a:solidFill>
                <a:effectLst/>
                <a:latin typeface="PingFangSC-Regular"/>
              </a:rPr>
              <a:t>31.30</a:t>
            </a:r>
            <a:r>
              <a:rPr lang="zh-CN" altLang="en-US" b="0" i="0" dirty="0">
                <a:solidFill>
                  <a:srgbClr val="1D2129"/>
                </a:solidFill>
                <a:effectLst/>
                <a:latin typeface="PingFangSC-Regular"/>
              </a:rPr>
              <a:t>米）测量的，灰星表示可感知</a:t>
            </a:r>
            <a:r>
              <a:rPr lang="en-US" altLang="zh-CN" b="0" i="0" dirty="0">
                <a:solidFill>
                  <a:srgbClr val="1D2129"/>
                </a:solidFill>
                <a:effectLst/>
                <a:latin typeface="PingFangSC-Regular"/>
              </a:rPr>
              <a:t>SPLB</a:t>
            </a:r>
            <a:r>
              <a:rPr lang="zh-CN" altLang="en-US" b="0" i="0" dirty="0">
                <a:solidFill>
                  <a:srgbClr val="1D2129"/>
                </a:solidFill>
                <a:effectLst/>
                <a:latin typeface="PingFangSC-Regular"/>
              </a:rPr>
              <a:t>的平均距离（距离行人</a:t>
            </a:r>
            <a:r>
              <a:rPr lang="en-US" altLang="zh-CN" b="0" i="0" dirty="0">
                <a:solidFill>
                  <a:srgbClr val="1D2129"/>
                </a:solidFill>
                <a:effectLst/>
                <a:latin typeface="PingFangSC-Regular"/>
              </a:rPr>
              <a:t>27.76</a:t>
            </a:r>
            <a:r>
              <a:rPr lang="zh-CN" altLang="en-US" b="0" i="0" dirty="0">
                <a:solidFill>
                  <a:srgbClr val="1D2129"/>
                </a:solidFill>
                <a:effectLst/>
                <a:latin typeface="PingFangSC-Regular"/>
              </a:rPr>
              <a:t>米）。车辆总是停在距离行人</a:t>
            </a:r>
            <a:r>
              <a:rPr lang="en-US" altLang="zh-CN" b="0" i="0" dirty="0">
                <a:solidFill>
                  <a:srgbClr val="1D2129"/>
                </a:solidFill>
                <a:effectLst/>
                <a:latin typeface="PingFangSC-Regular"/>
              </a:rPr>
              <a:t>2.5</a:t>
            </a:r>
            <a:r>
              <a:rPr lang="zh-CN" altLang="en-US" b="0" i="0" dirty="0">
                <a:solidFill>
                  <a:srgbClr val="1D2129"/>
                </a:solidFill>
                <a:effectLst/>
                <a:latin typeface="PingFangSC-Regular"/>
              </a:rPr>
              <a:t>米的地方</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21</a:t>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参与者被要求在他们感知到两个</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时立即按下一个按钮。</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当车辆开始减速时，两个</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都被激活，距离行人</a:t>
            </a:r>
            <a:r>
              <a:rPr lang="en-US" altLang="zh-CN" b="0" i="0" dirty="0">
                <a:solidFill>
                  <a:srgbClr val="1D2129"/>
                </a:solidFill>
                <a:effectLst/>
                <a:latin typeface="PingFangSC-Regular"/>
              </a:rPr>
              <a:t>38.5</a:t>
            </a:r>
            <a:r>
              <a:rPr lang="zh-CN" altLang="en-US" b="0" i="0" dirty="0">
                <a:solidFill>
                  <a:srgbClr val="1D2129"/>
                </a:solidFill>
                <a:effectLst/>
                <a:latin typeface="PingFangSC-Regular"/>
              </a:rPr>
              <a:t>米。通过采用独立样本检验</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22</a:t>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23</a:t>
            </a:fld>
            <a:endParaRPr lang="zh-CN" altLang="en-US" sz="1200"/>
          </a:p>
        </p:txBody>
      </p:sp>
    </p:spTree>
    <p:extLst>
      <p:ext uri="{BB962C8B-B14F-4D97-AF65-F5344CB8AC3E}">
        <p14:creationId xmlns:p14="http://schemas.microsoft.com/office/powerpoint/2010/main" val="2898415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24</a:t>
            </a:fld>
            <a:endParaRPr lang="zh-CN" altLang="en-US" sz="1200"/>
          </a:p>
        </p:txBody>
      </p:sp>
    </p:spTree>
    <p:extLst>
      <p:ext uri="{BB962C8B-B14F-4D97-AF65-F5344CB8AC3E}">
        <p14:creationId xmlns:p14="http://schemas.microsoft.com/office/powerpoint/2010/main" val="2483956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25</a:t>
            </a:fld>
            <a:endParaRPr lang="zh-CN" altLang="en-US" sz="1200"/>
          </a:p>
        </p:txBody>
      </p:sp>
    </p:spTree>
    <p:extLst>
      <p:ext uri="{BB962C8B-B14F-4D97-AF65-F5344CB8AC3E}">
        <p14:creationId xmlns:p14="http://schemas.microsoft.com/office/powerpoint/2010/main" val="42696091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26</a:t>
            </a:fld>
            <a:endParaRPr lang="zh-CN" altLang="en-US" sz="1200"/>
          </a:p>
        </p:txBody>
      </p:sp>
    </p:spTree>
    <p:extLst>
      <p:ext uri="{BB962C8B-B14F-4D97-AF65-F5344CB8AC3E}">
        <p14:creationId xmlns:p14="http://schemas.microsoft.com/office/powerpoint/2010/main" val="1710818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如表</a:t>
            </a:r>
            <a:r>
              <a:rPr lang="en-US" altLang="zh-CN" b="0" i="0" dirty="0">
                <a:solidFill>
                  <a:srgbClr val="1D2129"/>
                </a:solidFill>
                <a:effectLst/>
                <a:latin typeface="PingFangSC-Regular"/>
              </a:rPr>
              <a:t>3</a:t>
            </a:r>
            <a:r>
              <a:rPr lang="zh-CN" altLang="en-US" b="0" i="0" dirty="0">
                <a:solidFill>
                  <a:srgbClr val="1D2129"/>
                </a:solidFill>
                <a:effectLst/>
                <a:latin typeface="PingFangSC-Regular"/>
              </a:rPr>
              <a:t>和图</a:t>
            </a:r>
            <a:r>
              <a:rPr lang="en-US" altLang="zh-CN" b="0" i="0" dirty="0">
                <a:solidFill>
                  <a:srgbClr val="1D2129"/>
                </a:solidFill>
                <a:effectLst/>
                <a:latin typeface="PingFangSC-Regular"/>
              </a:rPr>
              <a:t>7a</a:t>
            </a:r>
            <a:r>
              <a:rPr lang="zh-CN" altLang="en-US" b="0" i="0" dirty="0">
                <a:solidFill>
                  <a:srgbClr val="1D2129"/>
                </a:solidFill>
                <a:effectLst/>
                <a:latin typeface="PingFangSC-Regular"/>
              </a:rPr>
              <a:t>所示，只有当车辆以</a:t>
            </a:r>
            <a:r>
              <a:rPr lang="en-US" altLang="zh-CN" b="0" i="0" dirty="0">
                <a:solidFill>
                  <a:srgbClr val="1D2129"/>
                </a:solidFill>
                <a:effectLst/>
                <a:latin typeface="PingFangSC-Regular"/>
              </a:rPr>
              <a:t>30</a:t>
            </a:r>
            <a:r>
              <a:rPr lang="zh-CN" altLang="en-US" b="0" i="0" dirty="0">
                <a:solidFill>
                  <a:srgbClr val="1D2129"/>
                </a:solidFill>
                <a:effectLst/>
                <a:latin typeface="PingFangSC-Regular"/>
              </a:rPr>
              <a:t>英里</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小时的速度行驶，时间间隔为</a:t>
            </a:r>
            <a:r>
              <a:rPr lang="en-US" altLang="zh-CN" b="0" i="0" dirty="0">
                <a:solidFill>
                  <a:srgbClr val="1D2129"/>
                </a:solidFill>
                <a:effectLst/>
                <a:latin typeface="PingFangSC-Regular"/>
              </a:rPr>
              <a:t>2</a:t>
            </a:r>
            <a:r>
              <a:rPr lang="zh-CN" altLang="en-US" b="0" i="0" dirty="0">
                <a:solidFill>
                  <a:srgbClr val="1D2129"/>
                </a:solidFill>
                <a:effectLst/>
                <a:latin typeface="PingFangSC-Regular"/>
              </a:rPr>
              <a:t>秒时，</a:t>
            </a:r>
            <a:r>
              <a:rPr lang="en-US" altLang="zh-CN" b="0" i="0" dirty="0">
                <a:solidFill>
                  <a:srgbClr val="1D2129"/>
                </a:solidFill>
                <a:effectLst/>
                <a:latin typeface="PingFangSC-Regular"/>
              </a:rPr>
              <a:t>SPLB</a:t>
            </a:r>
            <a:r>
              <a:rPr lang="zh-CN" altLang="en-US" b="0" i="0" dirty="0">
                <a:solidFill>
                  <a:srgbClr val="1D2129"/>
                </a:solidFill>
                <a:effectLst/>
                <a:latin typeface="PingFangSC-Regular"/>
              </a:rPr>
              <a:t>才会导致△</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的显著影响，但对于该</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，在任何其他速度和时间间隔组合中都没有发现</a:t>
            </a:r>
            <a:r>
              <a:rPr lang="en-US" altLang="zh-CN" b="0" i="0" dirty="0">
                <a:solidFill>
                  <a:srgbClr val="1D2129"/>
                </a:solidFill>
                <a:effectLst/>
                <a:latin typeface="PingFangSC-Regular"/>
              </a:rPr>
              <a:t>DCIT</a:t>
            </a:r>
            <a:r>
              <a:rPr lang="zh-CN" altLang="en-US" b="0" i="0" dirty="0">
                <a:solidFill>
                  <a:srgbClr val="1D2129"/>
                </a:solidFill>
                <a:effectLst/>
                <a:latin typeface="PingFangSC-Regular"/>
              </a:rPr>
              <a:t>影响的证据。另一方面，在更多的时间间隔和速度组合中，</a:t>
            </a:r>
            <a:r>
              <a:rPr lang="en-US" altLang="zh-CN" b="0" i="0" dirty="0">
                <a:solidFill>
                  <a:srgbClr val="1D2129"/>
                </a:solidFill>
                <a:effectLst/>
                <a:latin typeface="PingFangSC-Regular"/>
              </a:rPr>
              <a:t>FH</a:t>
            </a:r>
            <a:r>
              <a:rPr lang="zh-CN" altLang="en-US" b="0" i="0" dirty="0">
                <a:solidFill>
                  <a:srgbClr val="1D2129"/>
                </a:solidFill>
                <a:effectLst/>
                <a:latin typeface="PingFangSC-Regular"/>
              </a:rPr>
              <a:t>对</a:t>
            </a:r>
            <a:r>
              <a:rPr lang="en-US" altLang="zh-CN" b="0" i="0" dirty="0">
                <a:solidFill>
                  <a:srgbClr val="1D2129"/>
                </a:solidFill>
                <a:effectLst/>
                <a:latin typeface="PingFangSC-Regular"/>
              </a:rPr>
              <a:t>DCIT</a:t>
            </a:r>
            <a:r>
              <a:rPr lang="zh-CN" altLang="en-US" b="0" i="0" dirty="0">
                <a:solidFill>
                  <a:srgbClr val="1D2129"/>
                </a:solidFill>
                <a:effectLst/>
                <a:latin typeface="PingFangSC-Regular"/>
              </a:rPr>
              <a:t>有显著影响。如表</a:t>
            </a:r>
            <a:r>
              <a:rPr lang="en-US" altLang="zh-CN" b="0" i="0" dirty="0">
                <a:solidFill>
                  <a:srgbClr val="1D2129"/>
                </a:solidFill>
                <a:effectLst/>
                <a:latin typeface="PingFangSC-Regular"/>
              </a:rPr>
              <a:t>3</a:t>
            </a:r>
            <a:r>
              <a:rPr lang="zh-CN" altLang="en-US" b="0" i="0" dirty="0">
                <a:solidFill>
                  <a:srgbClr val="1D2129"/>
                </a:solidFill>
                <a:effectLst/>
                <a:latin typeface="PingFangSC-Regular"/>
              </a:rPr>
              <a:t>和图</a:t>
            </a:r>
            <a:r>
              <a:rPr lang="en-US" altLang="zh-CN" b="0" i="0" dirty="0">
                <a:solidFill>
                  <a:srgbClr val="1D2129"/>
                </a:solidFill>
                <a:effectLst/>
                <a:latin typeface="PingFangSC-Regular"/>
              </a:rPr>
              <a:t>7b</a:t>
            </a:r>
            <a:r>
              <a:rPr lang="zh-CN" altLang="en-US" b="0" i="0" dirty="0">
                <a:solidFill>
                  <a:srgbClr val="1D2129"/>
                </a:solidFill>
                <a:effectLst/>
                <a:latin typeface="PingFangSC-Regular"/>
              </a:rPr>
              <a:t>所示，总体而言，这些分析表明，与无</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条件相比，当接近车辆的速度和时间间隔较低时，</a:t>
            </a:r>
            <a:r>
              <a:rPr lang="en-US" altLang="zh-CN" b="0" i="0" dirty="0" err="1">
                <a:solidFill>
                  <a:srgbClr val="1D2129"/>
                </a:solidFill>
                <a:effectLst/>
                <a:latin typeface="PingFangSC-Regular"/>
              </a:rPr>
              <a:t>FHpresent</a:t>
            </a:r>
            <a:r>
              <a:rPr lang="zh-CN" altLang="en-US" b="0" i="0" dirty="0">
                <a:solidFill>
                  <a:srgbClr val="1D2129"/>
                </a:solidFill>
                <a:effectLst/>
                <a:latin typeface="PingFangSC-Regular"/>
              </a:rPr>
              <a:t>条件特别有帮助，从而导致更早的穿越。</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27</a:t>
            </a:fld>
            <a:endParaRPr lang="zh-CN" altLang="en-US" sz="1200"/>
          </a:p>
        </p:txBody>
      </p:sp>
    </p:spTree>
    <p:extLst>
      <p:ext uri="{BB962C8B-B14F-4D97-AF65-F5344CB8AC3E}">
        <p14:creationId xmlns:p14="http://schemas.microsoft.com/office/powerpoint/2010/main" val="37437869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如表和图</a:t>
            </a:r>
            <a:r>
              <a:rPr lang="en-US" altLang="zh-CN" b="0" i="0" dirty="0">
                <a:solidFill>
                  <a:srgbClr val="1D2129"/>
                </a:solidFill>
                <a:effectLst/>
                <a:latin typeface="PingFangSC-Regular"/>
              </a:rPr>
              <a:t>a</a:t>
            </a:r>
            <a:r>
              <a:rPr lang="zh-CN" altLang="en-US" b="0" i="0" dirty="0">
                <a:solidFill>
                  <a:srgbClr val="1D2129"/>
                </a:solidFill>
                <a:effectLst/>
                <a:latin typeface="PingFangSC-Regular"/>
              </a:rPr>
              <a:t>所示，只有当车辆以</a:t>
            </a:r>
            <a:r>
              <a:rPr lang="en-US" altLang="zh-CN" b="0" i="0" dirty="0">
                <a:solidFill>
                  <a:srgbClr val="1D2129"/>
                </a:solidFill>
                <a:effectLst/>
                <a:latin typeface="PingFangSC-Regular"/>
              </a:rPr>
              <a:t>30</a:t>
            </a:r>
            <a:r>
              <a:rPr lang="zh-CN" altLang="en-US" b="0" i="0" dirty="0">
                <a:solidFill>
                  <a:srgbClr val="1D2129"/>
                </a:solidFill>
                <a:effectLst/>
                <a:latin typeface="PingFangSC-Regular"/>
              </a:rPr>
              <a:t>英里</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小时的速度行驶，时间间隔为</a:t>
            </a:r>
            <a:r>
              <a:rPr lang="en-US" altLang="zh-CN" b="0" i="0" dirty="0">
                <a:solidFill>
                  <a:srgbClr val="1D2129"/>
                </a:solidFill>
                <a:effectLst/>
                <a:latin typeface="PingFangSC-Regular"/>
              </a:rPr>
              <a:t>2</a:t>
            </a:r>
            <a:r>
              <a:rPr lang="zh-CN" altLang="en-US" b="0" i="0" dirty="0">
                <a:solidFill>
                  <a:srgbClr val="1D2129"/>
                </a:solidFill>
                <a:effectLst/>
                <a:latin typeface="PingFangSC-Regular"/>
              </a:rPr>
              <a:t>秒时，</a:t>
            </a:r>
            <a:r>
              <a:rPr lang="en-US" altLang="zh-CN" b="0" i="0" dirty="0">
                <a:solidFill>
                  <a:srgbClr val="1D2129"/>
                </a:solidFill>
                <a:effectLst/>
                <a:latin typeface="PingFangSC-Regular"/>
              </a:rPr>
              <a:t>SPLB</a:t>
            </a:r>
            <a:r>
              <a:rPr lang="zh-CN" altLang="en-US" b="0" i="0" dirty="0">
                <a:solidFill>
                  <a:srgbClr val="1D2129"/>
                </a:solidFill>
                <a:effectLst/>
                <a:latin typeface="PingFangSC-Regular"/>
              </a:rPr>
              <a:t>才会导致</a:t>
            </a:r>
            <a:r>
              <a:rPr lang="en-US" altLang="zh-CN" b="0" i="0" dirty="0">
                <a:solidFill>
                  <a:srgbClr val="1D2129"/>
                </a:solidFill>
                <a:effectLst/>
                <a:latin typeface="PingFangSC-Regular"/>
              </a:rPr>
              <a:t>DCIT</a:t>
            </a:r>
            <a:r>
              <a:rPr lang="zh-CN" altLang="en-US" b="0" i="0" dirty="0">
                <a:solidFill>
                  <a:srgbClr val="1D2129"/>
                </a:solidFill>
                <a:effectLst/>
                <a:latin typeface="PingFangSC-Regular"/>
              </a:rPr>
              <a:t>的显著影响，但对于该</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，在任何其他速度和时间间隔组合中都没有发现△</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影响的证据。另一方面，在更多的时间间隔和速度组合中，</a:t>
            </a:r>
            <a:r>
              <a:rPr lang="en-US" altLang="zh-CN" b="0" i="0" dirty="0">
                <a:solidFill>
                  <a:srgbClr val="1D2129"/>
                </a:solidFill>
                <a:effectLst/>
                <a:latin typeface="PingFangSC-Regular"/>
              </a:rPr>
              <a:t>FH</a:t>
            </a:r>
            <a:r>
              <a:rPr lang="zh-CN" altLang="en-US" b="0" i="0" dirty="0">
                <a:solidFill>
                  <a:srgbClr val="1D2129"/>
                </a:solidFill>
                <a:effectLst/>
                <a:latin typeface="PingFangSC-Regular"/>
              </a:rPr>
              <a:t>对△</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有显著影响。如表和图</a:t>
            </a:r>
            <a:r>
              <a:rPr lang="en-US" altLang="zh-CN" b="0" i="0" dirty="0">
                <a:solidFill>
                  <a:srgbClr val="1D2129"/>
                </a:solidFill>
                <a:effectLst/>
                <a:latin typeface="PingFangSC-Regular"/>
              </a:rPr>
              <a:t>b</a:t>
            </a:r>
            <a:r>
              <a:rPr lang="zh-CN" altLang="en-US" b="0" i="0" dirty="0">
                <a:solidFill>
                  <a:srgbClr val="1D2129"/>
                </a:solidFill>
                <a:effectLst/>
                <a:latin typeface="PingFangSC-Regular"/>
              </a:rPr>
              <a:t>所示，总体而言，这些分析表明，与无</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条件相比，当接近车辆的速度和时间间隔较低时，</a:t>
            </a:r>
            <a:r>
              <a:rPr lang="en-US" altLang="zh-CN" b="0" i="0" dirty="0">
                <a:solidFill>
                  <a:srgbClr val="1D2129"/>
                </a:solidFill>
                <a:effectLst/>
                <a:latin typeface="PingFangSC-Regular"/>
              </a:rPr>
              <a:t>FH</a:t>
            </a:r>
            <a:r>
              <a:rPr lang="zh-CN" altLang="en-US" b="0" i="0" dirty="0">
                <a:solidFill>
                  <a:srgbClr val="1D2129"/>
                </a:solidFill>
                <a:effectLst/>
                <a:latin typeface="PingFangSC-Regular"/>
              </a:rPr>
              <a:t>条件影响更为显著，从而导致更早的过马路。</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28</a:t>
            </a:fld>
            <a:endParaRPr lang="zh-CN" altLang="en-US" sz="1200"/>
          </a:p>
        </p:txBody>
      </p:sp>
    </p:spTree>
    <p:extLst>
      <p:ext uri="{BB962C8B-B14F-4D97-AF65-F5344CB8AC3E}">
        <p14:creationId xmlns:p14="http://schemas.microsoft.com/office/powerpoint/2010/main" val="25043159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29</a:t>
            </a:fld>
            <a:endParaRPr lang="zh-CN" altLang="en-US" sz="1200"/>
          </a:p>
        </p:txBody>
      </p:sp>
    </p:spTree>
    <p:extLst>
      <p:ext uri="{BB962C8B-B14F-4D97-AF65-F5344CB8AC3E}">
        <p14:creationId xmlns:p14="http://schemas.microsoft.com/office/powerpoint/2010/main" val="720354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a:t>
            </a:fld>
            <a:endParaRPr lang="zh-CN"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30</a:t>
            </a:fld>
            <a:endParaRPr lang="zh-CN" altLang="en-US" sz="1200"/>
          </a:p>
        </p:txBody>
      </p:sp>
    </p:spTree>
    <p:extLst>
      <p:ext uri="{BB962C8B-B14F-4D97-AF65-F5344CB8AC3E}">
        <p14:creationId xmlns:p14="http://schemas.microsoft.com/office/powerpoint/2010/main" val="25016725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31</a:t>
            </a:fld>
            <a:endParaRPr lang="zh-CN" alt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32</a:t>
            </a:fld>
            <a:endParaRPr lang="zh-CN" alt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33</a:t>
            </a:fld>
            <a:endParaRPr lang="zh-CN" altLang="en-US" sz="1200"/>
          </a:p>
        </p:txBody>
      </p:sp>
    </p:spTree>
    <p:extLst>
      <p:ext uri="{BB962C8B-B14F-4D97-AF65-F5344CB8AC3E}">
        <p14:creationId xmlns:p14="http://schemas.microsoft.com/office/powerpoint/2010/main" val="25846510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34</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latin typeface="Times New Roman" panose="02020603050405020304" pitchFamily="18" charset="0"/>
              </a:rPr>
              <a:t> </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4</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5</a:t>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6</a:t>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7</a:t>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8</a:t>
            </a:fld>
            <a:endParaRPr lang="zh-CN" altLang="en-US" sz="1200"/>
          </a:p>
        </p:txBody>
      </p:sp>
    </p:spTree>
    <p:extLst>
      <p:ext uri="{BB962C8B-B14F-4D97-AF65-F5344CB8AC3E}">
        <p14:creationId xmlns:p14="http://schemas.microsoft.com/office/powerpoint/2010/main" val="1624396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2023/11/8</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9</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1"/>
          <p:cNvGrpSpPr/>
          <p:nvPr userDrawn="1"/>
        </p:nvGrpSpPr>
        <p:grpSpPr bwMode="auto">
          <a:xfrm>
            <a:off x="280988" y="0"/>
            <a:ext cx="106362" cy="720725"/>
            <a:chOff x="0" y="0"/>
            <a:chExt cx="105725" cy="721610"/>
          </a:xfrm>
          <a:solidFill>
            <a:schemeClr val="accent1"/>
          </a:solidFill>
        </p:grpSpPr>
        <p:sp>
          <p:nvSpPr>
            <p:cNvPr id="5"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 name="直接连接符 7"/>
          <p:cNvSpPr>
            <a:spLocks noChangeShapeType="1"/>
          </p:cNvSpPr>
          <p:nvPr userDrawn="1"/>
        </p:nvSpPr>
        <p:spPr bwMode="auto">
          <a:xfrm>
            <a:off x="520700" y="681038"/>
            <a:ext cx="3511550" cy="1587"/>
          </a:xfrm>
          <a:prstGeom prst="line">
            <a:avLst/>
          </a:prstGeom>
          <a:noFill/>
          <a:ln w="9525" cap="flat" cmpd="sng">
            <a:solidFill>
              <a:srgbClr val="D8D8D8"/>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3" name="文本占位符 12"/>
          <p:cNvSpPr>
            <a:spLocks noGrp="1"/>
          </p:cNvSpPr>
          <p:nvPr>
            <p:ph type="body" sz="quarter" idx="11" hasCustomPrompt="1"/>
          </p:nvPr>
        </p:nvSpPr>
        <p:spPr>
          <a:xfrm>
            <a:off x="396261" y="394068"/>
            <a:ext cx="28812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altLang="zh-CN" sz="1000" dirty="0" smtClean="0">
                <a:solidFill>
                  <a:srgbClr val="7F7F7F"/>
                </a:solidFill>
                <a:latin typeface="Arial" panose="020B0604020202020204" pitchFamily="34" charset="0"/>
                <a:ea typeface="微软雅黑" panose="020B0503020204020204" pitchFamily="34" charset="-122"/>
              </a:defRPr>
            </a:lvl1pPr>
          </a:lstStyle>
          <a:p>
            <a:pPr lvl="0">
              <a:spcBef>
                <a:spcPct val="0"/>
              </a:spcBef>
            </a:pPr>
            <a:r>
              <a:rPr lang="en-US" altLang="zh-CN" dirty="0"/>
              <a:t>CLICK TO INPUT YOUR TITLE</a:t>
            </a:r>
          </a:p>
        </p:txBody>
      </p:sp>
      <p:sp>
        <p:nvSpPr>
          <p:cNvPr id="15" name="文本占位符 14"/>
          <p:cNvSpPr>
            <a:spLocks noGrp="1"/>
          </p:cNvSpPr>
          <p:nvPr>
            <p:ph type="body" sz="quarter" idx="12" hasCustomPrompt="1"/>
          </p:nvPr>
        </p:nvSpPr>
        <p:spPr>
          <a:xfrm>
            <a:off x="395698" y="50533"/>
            <a:ext cx="3690794" cy="461536"/>
          </a:xfrm>
          <a:prstGeom prst="rect">
            <a:avLst/>
          </a:prstGeom>
        </p:spPr>
        <p:txBody>
          <a:bodyPr/>
          <a:lstStyle>
            <a:lvl1pPr marL="0" indent="0">
              <a:buNone/>
              <a:defRPr sz="2000" b="1"/>
            </a:lvl1pPr>
          </a:lstStyle>
          <a:p>
            <a:pPr lvl="0">
              <a:spcBef>
                <a:spcPct val="0"/>
              </a:spcBef>
            </a:pPr>
            <a:r>
              <a:rPr lang="zh-CN" altLang="en-US" dirty="0"/>
              <a:t>点击输入主标题</a:t>
            </a:r>
          </a:p>
        </p:txBody>
      </p:sp>
      <p:grpSp>
        <p:nvGrpSpPr>
          <p:cNvPr id="16" name="组合 6"/>
          <p:cNvGrpSpPr/>
          <p:nvPr userDrawn="1"/>
        </p:nvGrpSpPr>
        <p:grpSpPr bwMode="auto">
          <a:xfrm rot="10800000">
            <a:off x="8801100" y="4962525"/>
            <a:ext cx="106363" cy="180975"/>
            <a:chOff x="0" y="0"/>
            <a:chExt cx="105725" cy="721610"/>
          </a:xfrm>
          <a:solidFill>
            <a:schemeClr val="accent1"/>
          </a:solidFill>
        </p:grpSpPr>
        <p:sp>
          <p:nvSpPr>
            <p:cNvPr id="17" name="矩形 9"/>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10"/>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marL="914400" indent="-914400" algn="ctr" rtl="0" fontAlgn="base">
        <a:spcBef>
          <a:spcPct val="0"/>
        </a:spcBef>
        <a:spcAft>
          <a:spcPct val="0"/>
        </a:spcAft>
        <a:defRPr sz="4400" kern="1200">
          <a:solidFill>
            <a:schemeClr val="tx1"/>
          </a:solidFill>
          <a:latin typeface="+mj-lt"/>
          <a:ea typeface="+mj-ea"/>
          <a:cs typeface="+mj-cs"/>
          <a:sym typeface="Impact" panose="020B0806030902050204" pitchFamily="34" charset="0"/>
        </a:defRPr>
      </a:lvl1pPr>
      <a:lvl2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3716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8288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22860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7432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588807" y="179186"/>
            <a:ext cx="1153284" cy="1153284"/>
            <a:chOff x="304800" y="673100"/>
            <a:chExt cx="4000500" cy="4000500"/>
          </a:xfrm>
          <a:effectLst>
            <a:outerShdw blurRad="444500" dist="254000" dir="6840000" algn="tr" rotWithShape="0">
              <a:prstClr val="black">
                <a:alpha val="24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5" name="组合 14"/>
          <p:cNvGrpSpPr/>
          <p:nvPr/>
        </p:nvGrpSpPr>
        <p:grpSpPr>
          <a:xfrm>
            <a:off x="4775614" y="1115830"/>
            <a:ext cx="1153284" cy="1153284"/>
            <a:chOff x="304800" y="673100"/>
            <a:chExt cx="4000500" cy="4000500"/>
          </a:xfrm>
          <a:effectLst>
            <a:outerShdw blurRad="444500" dist="254000" dir="6840000" algn="tr" rotWithShape="0">
              <a:prstClr val="black">
                <a:alpha val="24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0" name="组合 19"/>
          <p:cNvGrpSpPr/>
          <p:nvPr/>
        </p:nvGrpSpPr>
        <p:grpSpPr>
          <a:xfrm>
            <a:off x="3231238" y="1509764"/>
            <a:ext cx="1084809" cy="1181618"/>
            <a:chOff x="304800" y="673100"/>
            <a:chExt cx="4000500" cy="4000500"/>
          </a:xfrm>
          <a:effectLst>
            <a:outerShdw blurRad="444500" dist="254000" dir="6840000" algn="tr" rotWithShape="0">
              <a:prstClr val="black">
                <a:alpha val="24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3" name="组合 22"/>
          <p:cNvGrpSpPr/>
          <p:nvPr/>
        </p:nvGrpSpPr>
        <p:grpSpPr>
          <a:xfrm>
            <a:off x="3622330" y="678989"/>
            <a:ext cx="1535945" cy="1555094"/>
            <a:chOff x="304800" y="673100"/>
            <a:chExt cx="4000500" cy="4000500"/>
          </a:xfrm>
          <a:effectLst>
            <a:outerShdw blurRad="444500" dist="254000" dir="6840000" algn="tr" rotWithShape="0">
              <a:prstClr val="black">
                <a:alpha val="4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5" name="椭圆 24"/>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6" name="组合 25"/>
          <p:cNvGrpSpPr/>
          <p:nvPr/>
        </p:nvGrpSpPr>
        <p:grpSpPr>
          <a:xfrm>
            <a:off x="5236960" y="47213"/>
            <a:ext cx="501312" cy="501312"/>
            <a:chOff x="304800" y="673100"/>
            <a:chExt cx="4000500" cy="4000500"/>
          </a:xfrm>
          <a:effectLst>
            <a:outerShdw blurRad="444500" dist="254000" dir="6840000" algn="tr" rotWithShape="0">
              <a:prstClr val="black">
                <a:alpha val="24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39" name="组合 38"/>
          <p:cNvGrpSpPr/>
          <p:nvPr/>
        </p:nvGrpSpPr>
        <p:grpSpPr>
          <a:xfrm>
            <a:off x="1063721" y="2986075"/>
            <a:ext cx="7306397" cy="961113"/>
            <a:chOff x="903371" y="249943"/>
            <a:chExt cx="2831223" cy="679699"/>
          </a:xfrm>
        </p:grpSpPr>
        <p:sp>
          <p:nvSpPr>
            <p:cNvPr id="40" name="任意多边形 97"/>
            <p:cNvSpPr/>
            <p:nvPr/>
          </p:nvSpPr>
          <p:spPr bwMode="auto">
            <a:xfrm>
              <a:off x="903371" y="249943"/>
              <a:ext cx="2831223" cy="679699"/>
            </a:xfrm>
            <a:prstGeom prst="roundRect">
              <a:avLst/>
            </a:pr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1" name="任意多边形 98"/>
            <p:cNvSpPr/>
            <p:nvPr/>
          </p:nvSpPr>
          <p:spPr bwMode="auto">
            <a:xfrm>
              <a:off x="954124" y="342397"/>
              <a:ext cx="2737865" cy="527848"/>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68580" tIns="34290" rIns="68580" bIns="34290" numCol="1" anchor="t" anchorCtr="0" compatLnSpc="1">
              <a:noAutofit/>
            </a:bodyPr>
            <a:lstStyle/>
            <a:p>
              <a:endParaRPr lang="zh-CN" altLang="en-US" sz="1015" spc="450" dirty="0">
                <a:latin typeface="微软雅黑" panose="020B0503020204020204" pitchFamily="34" charset="-122"/>
                <a:ea typeface="微软雅黑" panose="020B0503020204020204" pitchFamily="34" charset="-122"/>
              </a:endParaRPr>
            </a:p>
          </p:txBody>
        </p:sp>
      </p:grpSp>
      <p:sp>
        <p:nvSpPr>
          <p:cNvPr id="42" name="Freeform 5"/>
          <p:cNvSpPr/>
          <p:nvPr/>
        </p:nvSpPr>
        <p:spPr bwMode="auto">
          <a:xfrm>
            <a:off x="7685901" y="2737010"/>
            <a:ext cx="537359" cy="978718"/>
          </a:xfrm>
          <a:prstGeom prst="ellipse">
            <a:avLst/>
          </a:pr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3" name="矩形 42"/>
          <p:cNvSpPr/>
          <p:nvPr/>
        </p:nvSpPr>
        <p:spPr>
          <a:xfrm>
            <a:off x="1216343" y="3256907"/>
            <a:ext cx="6566244" cy="707886"/>
          </a:xfrm>
          <a:prstGeom prst="rect">
            <a:avLst/>
          </a:prstGeom>
        </p:spPr>
        <p:txBody>
          <a:bodyPr wrap="square">
            <a:spAutoFit/>
          </a:bodyPr>
          <a:lstStyle/>
          <a:p>
            <a:pPr lvl="0" algn="ctr"/>
            <a:r>
              <a:rPr lang="zh-CN" altLang="en-US" sz="2000" b="1" dirty="0">
                <a:solidFill>
                  <a:schemeClr val="accent1"/>
                </a:solidFill>
                <a:latin typeface="Times New Roman" panose="02020603050405020304" pitchFamily="18" charset="0"/>
                <a:sym typeface="Arial" panose="020B0604020202020204" pitchFamily="34" charset="0"/>
              </a:rPr>
              <a:t>学习解读新型</a:t>
            </a:r>
            <a:r>
              <a:rPr lang="en-US" altLang="zh-CN" sz="2000" b="1" dirty="0" err="1">
                <a:solidFill>
                  <a:schemeClr val="accent1"/>
                </a:solidFill>
                <a:latin typeface="Times New Roman" panose="02020603050405020304" pitchFamily="18" charset="0"/>
                <a:sym typeface="Arial" panose="020B0604020202020204" pitchFamily="34" charset="0"/>
              </a:rPr>
              <a:t>eHMI</a:t>
            </a:r>
            <a:r>
              <a:rPr lang="zh-CN" altLang="en-US" sz="2000" b="1" dirty="0">
                <a:solidFill>
                  <a:schemeClr val="accent1"/>
                </a:solidFill>
                <a:latin typeface="Times New Roman" panose="02020603050405020304" pitchFamily="18" charset="0"/>
                <a:sym typeface="Arial" panose="020B0604020202020204" pitchFamily="34" charset="0"/>
              </a:rPr>
              <a:t>：车辆运动学和</a:t>
            </a:r>
            <a:r>
              <a:rPr lang="en-US" altLang="zh-CN" sz="2000" b="1" dirty="0" err="1">
                <a:solidFill>
                  <a:schemeClr val="accent1"/>
                </a:solidFill>
                <a:latin typeface="Times New Roman" panose="02020603050405020304" pitchFamily="18" charset="0"/>
                <a:sym typeface="Arial" panose="020B0604020202020204" pitchFamily="34" charset="0"/>
              </a:rPr>
              <a:t>eHMI</a:t>
            </a:r>
            <a:r>
              <a:rPr lang="zh-CN" altLang="en-US" sz="2000" b="1" dirty="0">
                <a:solidFill>
                  <a:schemeClr val="accent1"/>
                </a:solidFill>
                <a:latin typeface="Times New Roman" panose="02020603050405020304" pitchFamily="18" charset="0"/>
                <a:sym typeface="Arial" panose="020B0604020202020204" pitchFamily="34" charset="0"/>
              </a:rPr>
              <a:t>的熟悉度对行人过街行为的影响</a:t>
            </a:r>
            <a:endParaRPr lang="en-US" altLang="zh-CN" sz="2000" b="1" dirty="0">
              <a:solidFill>
                <a:schemeClr val="accent1"/>
              </a:solidFill>
              <a:latin typeface="Times New Roman" panose="02020603050405020304" pitchFamily="18" charset="0"/>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0114" y="806611"/>
            <a:ext cx="1288851" cy="1307299"/>
          </a:xfrm>
          <a:prstGeom prst="rect">
            <a:avLst/>
          </a:prstGeom>
        </p:spPr>
      </p:pic>
      <p:sp>
        <p:nvSpPr>
          <p:cNvPr id="4" name="矩形 25">
            <a:extLst>
              <a:ext uri="{FF2B5EF4-FFF2-40B4-BE49-F238E27FC236}">
                <a16:creationId xmlns:a16="http://schemas.microsoft.com/office/drawing/2014/main" id="{5C85CBFF-F78B-089E-66D7-7DE5EA95BB4F}"/>
              </a:ext>
            </a:extLst>
          </p:cNvPr>
          <p:cNvSpPr>
            <a:spLocks noChangeArrowheads="1"/>
          </p:cNvSpPr>
          <p:nvPr/>
        </p:nvSpPr>
        <p:spPr bwMode="auto">
          <a:xfrm>
            <a:off x="1216343" y="4124700"/>
            <a:ext cx="6820146" cy="889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en-US" altLang="zh-CN" sz="1200" dirty="0">
                <a:solidFill>
                  <a:schemeClr val="accent1"/>
                </a:solidFill>
                <a:ea typeface="微软雅黑" panose="020B0503020204020204" pitchFamily="34" charset="-122"/>
                <a:sym typeface="Arial" panose="020B0604020202020204" pitchFamily="34" charset="0"/>
              </a:rPr>
              <a:t>Lee Y M, Madigan R, </a:t>
            </a:r>
            <a:r>
              <a:rPr lang="en-US" altLang="zh-CN" sz="1200" dirty="0" err="1">
                <a:solidFill>
                  <a:schemeClr val="accent1"/>
                </a:solidFill>
                <a:ea typeface="微软雅黑" panose="020B0503020204020204" pitchFamily="34" charset="-122"/>
                <a:sym typeface="Arial" panose="020B0604020202020204" pitchFamily="34" charset="0"/>
              </a:rPr>
              <a:t>Uzondu</a:t>
            </a:r>
            <a:r>
              <a:rPr lang="en-US" altLang="zh-CN" sz="1200" dirty="0">
                <a:solidFill>
                  <a:schemeClr val="accent1"/>
                </a:solidFill>
                <a:ea typeface="微软雅黑" panose="020B0503020204020204" pitchFamily="34" charset="-122"/>
                <a:sym typeface="Arial" panose="020B0604020202020204" pitchFamily="34" charset="0"/>
              </a:rPr>
              <a:t> C, et al. Learning to interpret novel </a:t>
            </a:r>
            <a:r>
              <a:rPr lang="en-US" altLang="zh-CN" sz="1200" dirty="0" err="1">
                <a:solidFill>
                  <a:schemeClr val="accent1"/>
                </a:solidFill>
                <a:ea typeface="微软雅黑" panose="020B0503020204020204" pitchFamily="34" charset="-122"/>
                <a:sym typeface="Arial" panose="020B0604020202020204" pitchFamily="34" charset="0"/>
              </a:rPr>
              <a:t>eHMI</a:t>
            </a:r>
            <a:r>
              <a:rPr lang="en-US" altLang="zh-CN" sz="1200" dirty="0">
                <a:solidFill>
                  <a:schemeClr val="accent1"/>
                </a:solidFill>
                <a:ea typeface="微软雅黑" panose="020B0503020204020204" pitchFamily="34" charset="-122"/>
                <a:sym typeface="Arial" panose="020B0604020202020204" pitchFamily="34" charset="0"/>
              </a:rPr>
              <a:t>: The effect of vehicle kinematics and </a:t>
            </a:r>
            <a:r>
              <a:rPr lang="en-US" altLang="zh-CN" sz="1200" dirty="0" err="1">
                <a:solidFill>
                  <a:schemeClr val="accent1"/>
                </a:solidFill>
                <a:ea typeface="微软雅黑" panose="020B0503020204020204" pitchFamily="34" charset="-122"/>
                <a:sym typeface="Arial" panose="020B0604020202020204" pitchFamily="34" charset="0"/>
              </a:rPr>
              <a:t>eHMI</a:t>
            </a:r>
            <a:r>
              <a:rPr lang="en-US" altLang="zh-CN" sz="1200" dirty="0">
                <a:solidFill>
                  <a:schemeClr val="accent1"/>
                </a:solidFill>
                <a:ea typeface="微软雅黑" panose="020B0503020204020204" pitchFamily="34" charset="-122"/>
                <a:sym typeface="Arial" panose="020B0604020202020204" pitchFamily="34" charset="0"/>
              </a:rPr>
              <a:t> familiarity on </a:t>
            </a:r>
            <a:r>
              <a:rPr lang="en-US" altLang="zh-CN" sz="1200" dirty="0" err="1">
                <a:solidFill>
                  <a:schemeClr val="accent1"/>
                </a:solidFill>
                <a:ea typeface="微软雅黑" panose="020B0503020204020204" pitchFamily="34" charset="-122"/>
                <a:sym typeface="Arial" panose="020B0604020202020204" pitchFamily="34" charset="0"/>
              </a:rPr>
              <a:t>pedestrian’crossing</a:t>
            </a:r>
            <a:r>
              <a:rPr lang="en-US" altLang="zh-CN" sz="1200" dirty="0">
                <a:solidFill>
                  <a:schemeClr val="accent1"/>
                </a:solidFill>
                <a:ea typeface="微软雅黑" panose="020B0503020204020204" pitchFamily="34" charset="-122"/>
                <a:sym typeface="Arial" panose="020B0604020202020204" pitchFamily="34" charset="0"/>
              </a:rPr>
              <a:t> behavior[J]. Journal of safety research, 2022, 80: 270-280.</a:t>
            </a:r>
            <a:endParaRPr lang="zh-CN" altLang="en-US" sz="1200" dirty="0">
              <a:solidFill>
                <a:schemeClr val="accent1"/>
              </a:solidFill>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6" name="文本框 5">
            <a:extLst>
              <a:ext uri="{FF2B5EF4-FFF2-40B4-BE49-F238E27FC236}">
                <a16:creationId xmlns:a16="http://schemas.microsoft.com/office/drawing/2014/main" id="{384477A0-0CBE-FC33-8DEF-78B546CCA98C}"/>
              </a:ext>
            </a:extLst>
          </p:cNvPr>
          <p:cNvSpPr txBox="1"/>
          <p:nvPr/>
        </p:nvSpPr>
        <p:spPr>
          <a:xfrm>
            <a:off x="386722" y="1221660"/>
            <a:ext cx="8281108" cy="2862322"/>
          </a:xfrm>
          <a:prstGeom prst="rect">
            <a:avLst/>
          </a:prstGeom>
          <a:noFill/>
        </p:spPr>
        <p:txBody>
          <a:bodyPr wrap="square" rtlCol="0">
            <a:spAutoFit/>
          </a:bodyPr>
          <a:lstStyle/>
          <a:p>
            <a:r>
              <a:rPr lang="zh-CN" altLang="en-US" b="0" i="0" dirty="0">
                <a:solidFill>
                  <a:srgbClr val="1D2129"/>
                </a:solidFill>
                <a:effectLst/>
                <a:latin typeface="PingFangSC-Regular"/>
              </a:rPr>
              <a:t>设备与虚拟环境：</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该实验是在利兹大学高度沉浸式运动学实验研究实验室进行的，这是一个由英国</a:t>
            </a:r>
            <a:r>
              <a:rPr lang="en-US" altLang="zh-CN" b="0" i="0" dirty="0">
                <a:solidFill>
                  <a:srgbClr val="1D2129"/>
                </a:solidFill>
                <a:effectLst/>
                <a:latin typeface="PingFangSC-Regular"/>
              </a:rPr>
              <a:t>EPSRC</a:t>
            </a:r>
            <a:r>
              <a:rPr lang="zh-CN" altLang="en-US" b="0" i="0" dirty="0">
                <a:solidFill>
                  <a:srgbClr val="1D2129"/>
                </a:solidFill>
                <a:effectLst/>
                <a:latin typeface="PingFangSC-Regular"/>
              </a:rPr>
              <a:t>资助的先进的基于洞穴的行人模拟器。</a:t>
            </a:r>
            <a:r>
              <a:rPr lang="en-US" altLang="zh-CN" b="0" i="0" dirty="0">
                <a:solidFill>
                  <a:srgbClr val="1D2129"/>
                </a:solidFill>
                <a:effectLst/>
                <a:latin typeface="PingFangSC-Regular"/>
              </a:rPr>
              <a:t>HIKER</a:t>
            </a:r>
            <a:r>
              <a:rPr lang="zh-CN" altLang="en-US" b="0" i="0" dirty="0">
                <a:solidFill>
                  <a:srgbClr val="1D2129"/>
                </a:solidFill>
                <a:effectLst/>
                <a:latin typeface="PingFangSC-Regular"/>
              </a:rPr>
              <a:t>实验室是一个受控的安全环境，在</a:t>
            </a:r>
            <a:r>
              <a:rPr lang="en-US" altLang="zh-CN" b="0" i="0" dirty="0">
                <a:solidFill>
                  <a:srgbClr val="1D2129"/>
                </a:solidFill>
                <a:effectLst/>
                <a:latin typeface="PingFangSC-Regular"/>
              </a:rPr>
              <a:t>9</a:t>
            </a:r>
            <a:r>
              <a:rPr lang="zh-CN" altLang="en-US" b="0" i="0" dirty="0">
                <a:solidFill>
                  <a:srgbClr val="1D2129"/>
                </a:solidFill>
                <a:effectLst/>
                <a:latin typeface="PingFangSC-Regular"/>
              </a:rPr>
              <a:t>米长</a:t>
            </a:r>
            <a:r>
              <a:rPr lang="en-US" altLang="zh-CN" b="0" i="0" dirty="0">
                <a:solidFill>
                  <a:srgbClr val="1D2129"/>
                </a:solidFill>
                <a:effectLst/>
                <a:latin typeface="PingFangSC-Regular"/>
              </a:rPr>
              <a:t>4</a:t>
            </a:r>
            <a:r>
              <a:rPr lang="zh-CN" altLang="en-US" b="0" i="0" dirty="0">
                <a:solidFill>
                  <a:srgbClr val="1D2129"/>
                </a:solidFill>
                <a:effectLst/>
                <a:latin typeface="PingFangSC-Regular"/>
              </a:rPr>
              <a:t>米宽的物理空间中为行人提供行走空间，其中包含一系列</a:t>
            </a:r>
            <a:r>
              <a:rPr lang="en-US" altLang="zh-CN" b="0" i="0" dirty="0">
                <a:solidFill>
                  <a:srgbClr val="1D2129"/>
                </a:solidFill>
                <a:effectLst/>
                <a:latin typeface="PingFangSC-Regular"/>
              </a:rPr>
              <a:t>4 k</a:t>
            </a:r>
            <a:r>
              <a:rPr lang="zh-CN" altLang="en-US" b="0" i="0" dirty="0">
                <a:solidFill>
                  <a:srgbClr val="1D2129"/>
                </a:solidFill>
                <a:effectLst/>
                <a:latin typeface="PingFangSC-Regular"/>
              </a:rPr>
              <a:t>投影仪，提供一个身临其境的虚拟现实</a:t>
            </a:r>
            <a:r>
              <a:rPr lang="en-US" altLang="zh-CN" b="0" i="0" dirty="0">
                <a:solidFill>
                  <a:srgbClr val="1D2129"/>
                </a:solidFill>
                <a:effectLst/>
                <a:latin typeface="PingFangSC-Regular"/>
              </a:rPr>
              <a:t>(VR)</a:t>
            </a:r>
            <a:r>
              <a:rPr lang="zh-CN" altLang="en-US" b="0" i="0" dirty="0">
                <a:solidFill>
                  <a:srgbClr val="1D2129"/>
                </a:solidFill>
                <a:effectLst/>
                <a:latin typeface="PingFangSC-Regular"/>
              </a:rPr>
              <a:t>环境，以响应参与者的头部位置。参与者跟踪是使用一副跟踪眼镜实现的。</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虚拟环境是使用</a:t>
            </a:r>
            <a:r>
              <a:rPr lang="en-US" altLang="zh-CN" b="0" i="0" dirty="0">
                <a:solidFill>
                  <a:srgbClr val="1D2129"/>
                </a:solidFill>
                <a:effectLst/>
                <a:latin typeface="PingFangSC-Regular"/>
              </a:rPr>
              <a:t>Unity</a:t>
            </a:r>
            <a:r>
              <a:rPr lang="zh-CN" altLang="en-US" b="0" i="0" dirty="0">
                <a:solidFill>
                  <a:srgbClr val="1D2129"/>
                </a:solidFill>
                <a:effectLst/>
                <a:latin typeface="PingFangSC-Regular"/>
              </a:rPr>
              <a:t>跨平台游戏引擎</a:t>
            </a:r>
            <a:r>
              <a:rPr lang="en-US" altLang="zh-CN" b="0" i="0" dirty="0">
                <a:solidFill>
                  <a:srgbClr val="1D2129"/>
                </a:solidFill>
                <a:effectLst/>
                <a:latin typeface="PingFangSC-Regular"/>
              </a:rPr>
              <a:t>(unity.com)</a:t>
            </a:r>
            <a:r>
              <a:rPr lang="zh-CN" altLang="en-US" b="0" i="0" dirty="0">
                <a:solidFill>
                  <a:srgbClr val="1D2129"/>
                </a:solidFill>
                <a:effectLst/>
                <a:latin typeface="PingFangSC-Regular"/>
              </a:rPr>
              <a:t>创建的。它由一条</a:t>
            </a:r>
            <a:r>
              <a:rPr lang="en-US" altLang="zh-CN" b="0" i="0" dirty="0">
                <a:solidFill>
                  <a:srgbClr val="1D2129"/>
                </a:solidFill>
                <a:effectLst/>
                <a:latin typeface="PingFangSC-Regular"/>
              </a:rPr>
              <a:t>3.5</a:t>
            </a:r>
            <a:r>
              <a:rPr lang="zh-CN" altLang="en-US" b="0" i="0" dirty="0">
                <a:solidFill>
                  <a:srgbClr val="1D2129"/>
                </a:solidFill>
                <a:effectLst/>
                <a:latin typeface="PingFangSC-Regular"/>
              </a:rPr>
              <a:t>米宽的单车道道路</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英国标准</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组成，描绘了一个白天的环境，在一个住宅区，道路两侧都有房屋。在道路的一侧种植了一排树，以指示行人在每次过马路之前的起始位置。在道路的每一边都放置了两个护柱，以引导参与者穿过道路。</a:t>
            </a:r>
            <a:endParaRPr lang="zh-CN" altLang="en-US" dirty="0">
              <a:latin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6" name="文本框 5">
            <a:extLst>
              <a:ext uri="{FF2B5EF4-FFF2-40B4-BE49-F238E27FC236}">
                <a16:creationId xmlns:a16="http://schemas.microsoft.com/office/drawing/2014/main" id="{384477A0-0CBE-FC33-8DEF-78B546CCA98C}"/>
              </a:ext>
            </a:extLst>
          </p:cNvPr>
          <p:cNvSpPr txBox="1"/>
          <p:nvPr/>
        </p:nvSpPr>
        <p:spPr>
          <a:xfrm>
            <a:off x="510852" y="1694587"/>
            <a:ext cx="8145543" cy="1754326"/>
          </a:xfrm>
          <a:prstGeom prst="rect">
            <a:avLst/>
          </a:prstGeom>
          <a:noFill/>
        </p:spPr>
        <p:txBody>
          <a:bodyPr wrap="square" rtlCol="0">
            <a:spAutoFit/>
          </a:bodyPr>
          <a:lstStyle/>
          <a:p>
            <a:r>
              <a:rPr lang="zh-CN" altLang="en-US" b="0" i="0" dirty="0">
                <a:solidFill>
                  <a:srgbClr val="1D2129"/>
                </a:solidFill>
                <a:effectLst/>
                <a:latin typeface="PingFangSC-Regular"/>
              </a:rPr>
              <a:t>实验设计：</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该设计改编自</a:t>
            </a:r>
            <a:r>
              <a:rPr lang="en-US" altLang="zh-CN" b="0" i="0" dirty="0" err="1">
                <a:solidFill>
                  <a:srgbClr val="1D2129"/>
                </a:solidFill>
                <a:effectLst/>
                <a:latin typeface="PingFangSC-Regular"/>
              </a:rPr>
              <a:t>Lobjois</a:t>
            </a:r>
            <a:r>
              <a:rPr lang="zh-CN" altLang="en-US" b="0" i="0" dirty="0">
                <a:solidFill>
                  <a:srgbClr val="1D2129"/>
                </a:solidFill>
                <a:effectLst/>
                <a:latin typeface="PingFangSC-Regular"/>
              </a:rPr>
              <a:t>和</a:t>
            </a:r>
            <a:r>
              <a:rPr lang="en-US" altLang="zh-CN" b="0" i="0" dirty="0">
                <a:solidFill>
                  <a:srgbClr val="1D2129"/>
                </a:solidFill>
                <a:effectLst/>
                <a:latin typeface="PingFangSC-Regular"/>
              </a:rPr>
              <a:t>Cavallo</a:t>
            </a:r>
            <a:r>
              <a:rPr lang="zh-CN" altLang="en-US" b="0" i="0" dirty="0">
                <a:solidFill>
                  <a:srgbClr val="1D2129"/>
                </a:solidFill>
                <a:effectLst/>
                <a:latin typeface="PingFangSC-Regular"/>
              </a:rPr>
              <a:t>的另一项行人模拟器研究。在</a:t>
            </a:r>
            <a:r>
              <a:rPr lang="en-US" altLang="zh-CN" b="0" i="0" dirty="0" err="1">
                <a:solidFill>
                  <a:srgbClr val="1D2129"/>
                </a:solidFill>
                <a:effectLst/>
                <a:latin typeface="PingFangSC-Regular"/>
              </a:rPr>
              <a:t>Lobjois</a:t>
            </a:r>
            <a:r>
              <a:rPr lang="zh-CN" altLang="en-US" b="0" i="0" dirty="0">
                <a:solidFill>
                  <a:srgbClr val="1D2129"/>
                </a:solidFill>
                <a:effectLst/>
                <a:latin typeface="PingFangSC-Regular"/>
              </a:rPr>
              <a:t>和</a:t>
            </a:r>
            <a:r>
              <a:rPr lang="en-US" altLang="zh-CN" b="0" i="0" dirty="0">
                <a:solidFill>
                  <a:srgbClr val="1D2129"/>
                </a:solidFill>
                <a:effectLst/>
                <a:latin typeface="PingFangSC-Regular"/>
              </a:rPr>
              <a:t>Cavallo</a:t>
            </a:r>
            <a:r>
              <a:rPr lang="zh-CN" altLang="en-US" b="0" i="0" dirty="0">
                <a:solidFill>
                  <a:srgbClr val="1D2129"/>
                </a:solidFill>
                <a:effectLst/>
                <a:latin typeface="PingFangSC-Regular"/>
              </a:rPr>
              <a:t>的研究中，他们让两辆驶近的车辆</a:t>
            </a:r>
            <a:r>
              <a:rPr lang="zh-CN" altLang="en-US" dirty="0">
                <a:solidFill>
                  <a:srgbClr val="1D2129"/>
                </a:solidFill>
                <a:latin typeface="PingFangSC-Regular"/>
              </a:rPr>
              <a:t>决定</a:t>
            </a:r>
            <a:r>
              <a:rPr lang="zh-CN" altLang="en-US" b="0" i="0" dirty="0">
                <a:solidFill>
                  <a:srgbClr val="1D2129"/>
                </a:solidFill>
                <a:effectLst/>
                <a:latin typeface="PingFangSC-Regular"/>
              </a:rPr>
              <a:t>行人穿过马路的时间间隔，研究了八种不同的时间间隔和三种不同的速度对行人的影响。本文的研究采用了类似的方法，但选择的时间间隔和速度是最可能发生相互作用的时间间隔和速度，此外还包括减速试验。</a:t>
            </a:r>
            <a:endParaRPr lang="zh-CN" altLang="en-US" dirty="0">
              <a:latin typeface="宋体" panose="02010600030101010101" pitchFamily="2" charset="-122"/>
            </a:endParaRPr>
          </a:p>
        </p:txBody>
      </p:sp>
    </p:spTree>
    <p:extLst>
      <p:ext uri="{BB962C8B-B14F-4D97-AF65-F5344CB8AC3E}">
        <p14:creationId xmlns:p14="http://schemas.microsoft.com/office/powerpoint/2010/main" val="1531360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6" name="文本框 5">
            <a:extLst>
              <a:ext uri="{FF2B5EF4-FFF2-40B4-BE49-F238E27FC236}">
                <a16:creationId xmlns:a16="http://schemas.microsoft.com/office/drawing/2014/main" id="{384477A0-0CBE-FC33-8DEF-78B546CCA98C}"/>
              </a:ext>
            </a:extLst>
          </p:cNvPr>
          <p:cNvSpPr txBox="1"/>
          <p:nvPr/>
        </p:nvSpPr>
        <p:spPr>
          <a:xfrm>
            <a:off x="503827" y="1086651"/>
            <a:ext cx="8145543" cy="3416320"/>
          </a:xfrm>
          <a:prstGeom prst="rect">
            <a:avLst/>
          </a:prstGeom>
          <a:noFill/>
        </p:spPr>
        <p:txBody>
          <a:bodyPr wrap="square" rtlCol="0">
            <a:spAutoFit/>
          </a:bodyPr>
          <a:lstStyle/>
          <a:p>
            <a:r>
              <a:rPr lang="zh-CN" altLang="en-US" b="0" i="0" dirty="0">
                <a:solidFill>
                  <a:srgbClr val="1D2129"/>
                </a:solidFill>
                <a:effectLst/>
                <a:latin typeface="PingFangSC-Regular"/>
              </a:rPr>
              <a:t>在目前的研究中，每个参与者的主要任务是在两辆驶近的车辆</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白色和蓝色紧随其后</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之间穿过马路。</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实验采用混合设计方法，有四个参与者变量</a:t>
            </a:r>
            <a:r>
              <a:rPr lang="en-US" altLang="zh-CN" b="0" i="0" dirty="0">
                <a:solidFill>
                  <a:srgbClr val="1D2129"/>
                </a:solidFill>
                <a:effectLst/>
                <a:latin typeface="PingFangSC-Regular"/>
              </a:rPr>
              <a:t>:</a:t>
            </a:r>
          </a:p>
          <a:p>
            <a:r>
              <a:rPr lang="en-US" altLang="zh-CN" b="0" i="0" dirty="0">
                <a:solidFill>
                  <a:srgbClr val="1D2129"/>
                </a:solidFill>
                <a:effectLst/>
                <a:latin typeface="PingFangSC-Regular"/>
              </a:rPr>
              <a:t>(</a:t>
            </a:r>
            <a:r>
              <a:rPr lang="en-US" altLang="zh-CN" b="0" i="0" dirty="0" err="1">
                <a:solidFill>
                  <a:srgbClr val="1D2129"/>
                </a:solidFill>
                <a:effectLst/>
                <a:latin typeface="PingFangSC-Regular"/>
              </a:rPr>
              <a:t>i</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接近车辆的速度</a:t>
            </a:r>
            <a:r>
              <a:rPr lang="en-US" altLang="zh-CN" b="0" i="0" dirty="0">
                <a:solidFill>
                  <a:srgbClr val="1D2129"/>
                </a:solidFill>
                <a:effectLst/>
                <a:latin typeface="PingFangSC-Regular"/>
              </a:rPr>
              <a:t>(25/30/35</a:t>
            </a:r>
            <a:r>
              <a:rPr lang="zh-CN" altLang="en-US" b="0" i="0" dirty="0">
                <a:solidFill>
                  <a:srgbClr val="1D2129"/>
                </a:solidFill>
                <a:effectLst/>
                <a:latin typeface="PingFangSC-Regular"/>
              </a:rPr>
              <a:t>英里</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小时</a:t>
            </a:r>
            <a:r>
              <a:rPr lang="en-US" altLang="zh-CN" b="0" i="0" dirty="0">
                <a:solidFill>
                  <a:srgbClr val="1D2129"/>
                </a:solidFill>
                <a:effectLst/>
                <a:latin typeface="PingFangSC-Regular"/>
              </a:rPr>
              <a:t>);</a:t>
            </a:r>
          </a:p>
          <a:p>
            <a:r>
              <a:rPr lang="en-US" altLang="zh-CN" b="0" i="0" dirty="0">
                <a:solidFill>
                  <a:srgbClr val="1D2129"/>
                </a:solidFill>
                <a:effectLst/>
                <a:latin typeface="PingFangSC-Regular"/>
              </a:rPr>
              <a:t>(ii)</a:t>
            </a:r>
            <a:r>
              <a:rPr lang="zh-CN" altLang="en-US" b="0" i="0" dirty="0">
                <a:solidFill>
                  <a:srgbClr val="1D2129"/>
                </a:solidFill>
                <a:effectLst/>
                <a:latin typeface="PingFangSC-Regular"/>
              </a:rPr>
              <a:t>车辆间隔时间</a:t>
            </a:r>
            <a:r>
              <a:rPr lang="en-US" altLang="zh-CN" b="0" i="0" dirty="0">
                <a:solidFill>
                  <a:srgbClr val="1D2129"/>
                </a:solidFill>
                <a:effectLst/>
                <a:latin typeface="PingFangSC-Regular"/>
              </a:rPr>
              <a:t>(2/3/4/5</a:t>
            </a:r>
            <a:r>
              <a:rPr lang="zh-CN" altLang="en-US" b="0" i="0" dirty="0">
                <a:solidFill>
                  <a:srgbClr val="1D2129"/>
                </a:solidFill>
                <a:effectLst/>
                <a:latin typeface="PingFangSC-Regular"/>
              </a:rPr>
              <a:t>秒</a:t>
            </a:r>
            <a:r>
              <a:rPr lang="en-US" altLang="zh-CN" b="0" i="0" dirty="0">
                <a:solidFill>
                  <a:srgbClr val="1D2129"/>
                </a:solidFill>
                <a:effectLst/>
                <a:latin typeface="PingFangSC-Regular"/>
              </a:rPr>
              <a:t>);</a:t>
            </a:r>
          </a:p>
          <a:p>
            <a:r>
              <a:rPr lang="en-US" altLang="zh-CN" b="0" i="0" dirty="0">
                <a:solidFill>
                  <a:srgbClr val="1D2129"/>
                </a:solidFill>
                <a:effectLst/>
                <a:latin typeface="PingFangSC-Regular"/>
              </a:rPr>
              <a:t>(iii)</a:t>
            </a:r>
            <a:r>
              <a:rPr lang="zh-CN" altLang="en-US" b="0" i="0" dirty="0">
                <a:solidFill>
                  <a:srgbClr val="1D2129"/>
                </a:solidFill>
                <a:effectLst/>
                <a:latin typeface="PingFangSC-Regular"/>
              </a:rPr>
              <a:t>第二车的减速行为</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减速</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不减速</a:t>
            </a:r>
            <a:r>
              <a:rPr lang="en-US" altLang="zh-CN" b="0" i="0" dirty="0">
                <a:solidFill>
                  <a:srgbClr val="1D2129"/>
                </a:solidFill>
                <a:effectLst/>
                <a:latin typeface="PingFangSC-Regular"/>
              </a:rPr>
              <a:t>);</a:t>
            </a:r>
          </a:p>
          <a:p>
            <a:r>
              <a:rPr lang="en-US" altLang="zh-CN" b="0" i="0" dirty="0">
                <a:solidFill>
                  <a:srgbClr val="1D2129"/>
                </a:solidFill>
                <a:effectLst/>
                <a:latin typeface="PingFangSC-Regular"/>
              </a:rPr>
              <a:t>(iv)</a:t>
            </a:r>
            <a:r>
              <a:rPr lang="zh-CN" altLang="en-US" b="0" i="0" dirty="0">
                <a:solidFill>
                  <a:srgbClr val="1D2129"/>
                </a:solidFill>
                <a:effectLst/>
                <a:latin typeface="PingFangSC-Regular"/>
              </a:rPr>
              <a:t>分组顺序</a:t>
            </a:r>
            <a:r>
              <a:rPr lang="en-US" altLang="zh-CN" b="0" i="0" dirty="0">
                <a:solidFill>
                  <a:srgbClr val="1D2129"/>
                </a:solidFill>
                <a:effectLst/>
                <a:latin typeface="PingFangSC-Regular"/>
              </a:rPr>
              <a:t>(1/2/3</a:t>
            </a:r>
            <a:r>
              <a:rPr lang="zh-CN" altLang="en-US" b="0" i="0" dirty="0">
                <a:solidFill>
                  <a:srgbClr val="1D2129"/>
                </a:solidFill>
                <a:effectLst/>
                <a:latin typeface="PingFangSC-Regular"/>
              </a:rPr>
              <a:t>，在每个分组中呈现相同的刺激</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，以及参与者之间的一个变量</a:t>
            </a:r>
            <a:r>
              <a:rPr lang="en-US" altLang="zh-CN" b="0" i="0" dirty="0">
                <a:solidFill>
                  <a:srgbClr val="1D2129"/>
                </a:solidFill>
                <a:effectLst/>
                <a:latin typeface="PingFangSC-Regular"/>
              </a:rPr>
              <a:t>:</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设计</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慢脉冲光带</a:t>
            </a:r>
            <a:r>
              <a:rPr lang="en-US" altLang="zh-CN" dirty="0">
                <a:solidFill>
                  <a:srgbClr val="1D2129"/>
                </a:solidFill>
                <a:latin typeface="PingFangSC-Regular"/>
              </a:rPr>
              <a:t>(</a:t>
            </a:r>
            <a:r>
              <a:rPr lang="en-US" altLang="zh-CN" b="0" i="0" dirty="0">
                <a:solidFill>
                  <a:srgbClr val="1D2129"/>
                </a:solidFill>
                <a:effectLst/>
                <a:latin typeface="PingFangSC-Regular"/>
              </a:rPr>
              <a:t>SPLB)/</a:t>
            </a:r>
            <a:r>
              <a:rPr lang="zh-CN" altLang="en-US" b="0" i="0" dirty="0">
                <a:solidFill>
                  <a:srgbClr val="1D2129"/>
                </a:solidFill>
                <a:effectLst/>
                <a:latin typeface="PingFangSC-Regular"/>
              </a:rPr>
              <a:t>闪烁前灯</a:t>
            </a:r>
            <a:r>
              <a:rPr lang="en-US" altLang="zh-CN" b="0" i="0" dirty="0">
                <a:solidFill>
                  <a:srgbClr val="1D2129"/>
                </a:solidFill>
                <a:effectLst/>
                <a:latin typeface="PingFangSC-Regular"/>
              </a:rPr>
              <a:t>(FH))</a:t>
            </a:r>
            <a:r>
              <a:rPr lang="zh-CN" altLang="en-US" b="0" i="0" dirty="0">
                <a:solidFill>
                  <a:srgbClr val="1D2129"/>
                </a:solidFill>
                <a:effectLst/>
                <a:latin typeface="PingFangSC-Regular"/>
              </a:rPr>
              <a:t>。</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对于每一组，</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状态是随机操纵的，其中一半减速车辆有各自的</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存在，而另一半则没有</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。这种操作的基本原理是模拟更现实的交通状况，其中并非所有减速都伴随着</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。这种设计还允许比较仅对车辆减速作出反应的</a:t>
            </a:r>
            <a:r>
              <a:rPr lang="zh-CN" altLang="en-US" dirty="0">
                <a:solidFill>
                  <a:srgbClr val="1D2129"/>
                </a:solidFill>
                <a:latin typeface="PingFangSC-Regular"/>
              </a:rPr>
              <a:t>过马路行为</a:t>
            </a:r>
            <a:r>
              <a:rPr lang="zh-CN" altLang="en-US" b="0" i="0" dirty="0">
                <a:solidFill>
                  <a:srgbClr val="1D2129"/>
                </a:solidFill>
                <a:effectLst/>
                <a:latin typeface="PingFangSC-Regular"/>
              </a:rPr>
              <a:t>与伴随</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a:t>
            </a:r>
            <a:r>
              <a:rPr lang="zh-CN" altLang="en-US" dirty="0">
                <a:solidFill>
                  <a:srgbClr val="1D2129"/>
                </a:solidFill>
                <a:latin typeface="PingFangSC-Regular"/>
              </a:rPr>
              <a:t>过马路行为</a:t>
            </a:r>
            <a:r>
              <a:rPr lang="zh-CN" altLang="en-US" b="0" i="0" dirty="0">
                <a:solidFill>
                  <a:srgbClr val="1D2129"/>
                </a:solidFill>
                <a:effectLst/>
                <a:latin typeface="PingFangSC-Regular"/>
              </a:rPr>
              <a:t>。</a:t>
            </a:r>
            <a:endParaRPr lang="zh-CN" altLang="en-US" dirty="0"/>
          </a:p>
        </p:txBody>
      </p:sp>
    </p:spTree>
    <p:extLst>
      <p:ext uri="{BB962C8B-B14F-4D97-AF65-F5344CB8AC3E}">
        <p14:creationId xmlns:p14="http://schemas.microsoft.com/office/powerpoint/2010/main" val="4219821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grpSp>
        <p:nvGrpSpPr>
          <p:cNvPr id="14" name="组合 13">
            <a:extLst>
              <a:ext uri="{FF2B5EF4-FFF2-40B4-BE49-F238E27FC236}">
                <a16:creationId xmlns:a16="http://schemas.microsoft.com/office/drawing/2014/main" id="{AC808ECC-BAD6-F50F-EFC7-42C41F8685F7}"/>
              </a:ext>
            </a:extLst>
          </p:cNvPr>
          <p:cNvGrpSpPr/>
          <p:nvPr/>
        </p:nvGrpSpPr>
        <p:grpSpPr>
          <a:xfrm>
            <a:off x="15077" y="2751762"/>
            <a:ext cx="9144000" cy="1561664"/>
            <a:chOff x="0" y="847603"/>
            <a:chExt cx="9144000" cy="1561664"/>
          </a:xfrm>
        </p:grpSpPr>
        <p:pic>
          <p:nvPicPr>
            <p:cNvPr id="4" name="图片 3">
              <a:extLst>
                <a:ext uri="{FF2B5EF4-FFF2-40B4-BE49-F238E27FC236}">
                  <a16:creationId xmlns:a16="http://schemas.microsoft.com/office/drawing/2014/main" id="{9966AB64-0A90-B617-C189-26E2B5533186}"/>
                </a:ext>
              </a:extLst>
            </p:cNvPr>
            <p:cNvPicPr>
              <a:picLocks noChangeAspect="1"/>
            </p:cNvPicPr>
            <p:nvPr/>
          </p:nvPicPr>
          <p:blipFill>
            <a:blip r:embed="rId4"/>
            <a:stretch>
              <a:fillRect/>
            </a:stretch>
          </p:blipFill>
          <p:spPr>
            <a:xfrm>
              <a:off x="0" y="1356669"/>
              <a:ext cx="9144000" cy="1052598"/>
            </a:xfrm>
            <a:prstGeom prst="rect">
              <a:avLst/>
            </a:prstGeom>
          </p:spPr>
        </p:pic>
        <p:sp>
          <p:nvSpPr>
            <p:cNvPr id="8" name="文本框 7">
              <a:extLst>
                <a:ext uri="{FF2B5EF4-FFF2-40B4-BE49-F238E27FC236}">
                  <a16:creationId xmlns:a16="http://schemas.microsoft.com/office/drawing/2014/main" id="{5F1446F3-6365-736D-EFC2-E35F4B6C21FA}"/>
                </a:ext>
              </a:extLst>
            </p:cNvPr>
            <p:cNvSpPr txBox="1"/>
            <p:nvPr/>
          </p:nvSpPr>
          <p:spPr>
            <a:xfrm>
              <a:off x="2816883" y="847603"/>
              <a:ext cx="3690794" cy="369332"/>
            </a:xfrm>
            <a:prstGeom prst="rect">
              <a:avLst/>
            </a:prstGeom>
            <a:noFill/>
          </p:spPr>
          <p:txBody>
            <a:bodyPr wrap="square">
              <a:spAutoFit/>
            </a:bodyPr>
            <a:lstStyle/>
            <a:p>
              <a:r>
                <a:rPr lang="zh-CN" altLang="en-US" b="0" i="0" dirty="0">
                  <a:solidFill>
                    <a:srgbClr val="1D2129"/>
                  </a:solidFill>
                  <a:effectLst/>
                  <a:latin typeface="PingFangSC-Regular"/>
                </a:rPr>
                <a:t>两组</a:t>
              </a:r>
              <a:r>
                <a:rPr lang="zh-CN" altLang="en-US" dirty="0">
                  <a:solidFill>
                    <a:srgbClr val="1D2129"/>
                  </a:solidFill>
                  <a:latin typeface="PingFangSC-Regular"/>
                </a:rPr>
                <a:t>实验者</a:t>
              </a:r>
              <a:r>
                <a:rPr lang="zh-CN" altLang="en-US" b="0" i="0" dirty="0">
                  <a:solidFill>
                    <a:srgbClr val="1D2129"/>
                  </a:solidFill>
                  <a:effectLst/>
                  <a:latin typeface="PingFangSC-Regular"/>
                </a:rPr>
                <a:t>的行为范围和</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组合</a:t>
              </a:r>
              <a:endParaRPr lang="zh-CN" altLang="en-US" dirty="0"/>
            </a:p>
          </p:txBody>
        </p:sp>
      </p:grpSp>
      <p:grpSp>
        <p:nvGrpSpPr>
          <p:cNvPr id="13" name="组合 12">
            <a:extLst>
              <a:ext uri="{FF2B5EF4-FFF2-40B4-BE49-F238E27FC236}">
                <a16:creationId xmlns:a16="http://schemas.microsoft.com/office/drawing/2014/main" id="{F61D4350-EE5A-CC8E-F5E8-E8479F570CE6}"/>
              </a:ext>
            </a:extLst>
          </p:cNvPr>
          <p:cNvGrpSpPr/>
          <p:nvPr/>
        </p:nvGrpSpPr>
        <p:grpSpPr>
          <a:xfrm>
            <a:off x="15077" y="743756"/>
            <a:ext cx="9144000" cy="1521038"/>
            <a:chOff x="-14910" y="2620735"/>
            <a:chExt cx="9144000" cy="1521038"/>
          </a:xfrm>
        </p:grpSpPr>
        <p:pic>
          <p:nvPicPr>
            <p:cNvPr id="10" name="图片 9">
              <a:extLst>
                <a:ext uri="{FF2B5EF4-FFF2-40B4-BE49-F238E27FC236}">
                  <a16:creationId xmlns:a16="http://schemas.microsoft.com/office/drawing/2014/main" id="{B8FF5CE9-77EF-A7DD-E899-4C6572265C1E}"/>
                </a:ext>
              </a:extLst>
            </p:cNvPr>
            <p:cNvPicPr>
              <a:picLocks noChangeAspect="1"/>
            </p:cNvPicPr>
            <p:nvPr/>
          </p:nvPicPr>
          <p:blipFill>
            <a:blip r:embed="rId5"/>
            <a:stretch>
              <a:fillRect/>
            </a:stretch>
          </p:blipFill>
          <p:spPr>
            <a:xfrm>
              <a:off x="-14910" y="3253867"/>
              <a:ext cx="9144000" cy="887906"/>
            </a:xfrm>
            <a:prstGeom prst="rect">
              <a:avLst/>
            </a:prstGeom>
          </p:spPr>
        </p:pic>
        <p:sp>
          <p:nvSpPr>
            <p:cNvPr id="12" name="文本框 11">
              <a:extLst>
                <a:ext uri="{FF2B5EF4-FFF2-40B4-BE49-F238E27FC236}">
                  <a16:creationId xmlns:a16="http://schemas.microsoft.com/office/drawing/2014/main" id="{2B888805-0AA3-A340-21E3-F423F4EB3FC4}"/>
                </a:ext>
              </a:extLst>
            </p:cNvPr>
            <p:cNvSpPr txBox="1"/>
            <p:nvPr/>
          </p:nvSpPr>
          <p:spPr>
            <a:xfrm>
              <a:off x="2619984" y="2620735"/>
              <a:ext cx="3857094" cy="369332"/>
            </a:xfrm>
            <a:prstGeom prst="rect">
              <a:avLst/>
            </a:prstGeom>
            <a:noFill/>
          </p:spPr>
          <p:txBody>
            <a:bodyPr wrap="square">
              <a:spAutoFit/>
            </a:bodyPr>
            <a:lstStyle/>
            <a:p>
              <a:r>
                <a:rPr lang="zh-CN" altLang="en-US" b="0" i="0" dirty="0">
                  <a:solidFill>
                    <a:srgbClr val="1D2129"/>
                  </a:solidFill>
                  <a:effectLst/>
                  <a:latin typeface="PingFangSC-Regular"/>
                </a:rPr>
                <a:t>本研究招募的参与者的人口统计信息</a:t>
              </a:r>
              <a:endParaRPr lang="zh-CN" altLang="en-US"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8" name="文本框 7">
            <a:extLst>
              <a:ext uri="{FF2B5EF4-FFF2-40B4-BE49-F238E27FC236}">
                <a16:creationId xmlns:a16="http://schemas.microsoft.com/office/drawing/2014/main" id="{068EEE72-9778-F4C1-E7E1-F7427C586C1F}"/>
              </a:ext>
            </a:extLst>
          </p:cNvPr>
          <p:cNvSpPr txBox="1"/>
          <p:nvPr/>
        </p:nvSpPr>
        <p:spPr>
          <a:xfrm>
            <a:off x="503827" y="2121720"/>
            <a:ext cx="8253452" cy="1200329"/>
          </a:xfrm>
          <a:prstGeom prst="rect">
            <a:avLst/>
          </a:prstGeom>
          <a:noFill/>
        </p:spPr>
        <p:txBody>
          <a:bodyPr wrap="square" rtlCol="0">
            <a:spAutoFit/>
          </a:bodyPr>
          <a:lstStyle/>
          <a:p>
            <a:r>
              <a:rPr lang="zh-CN" altLang="en-US" dirty="0">
                <a:latin typeface="Times New Roman" panose="02020603050405020304" pitchFamily="18" charset="0"/>
              </a:rPr>
              <a:t>上述每种条件都以三种不同的接近速度呈现，并且在接近车辆之间存在四种不同的时间间隔，导致总共</a:t>
            </a:r>
            <a:r>
              <a:rPr lang="en-US" altLang="zh-CN" dirty="0">
                <a:latin typeface="Times New Roman" panose="02020603050405020304" pitchFamily="18" charset="0"/>
              </a:rPr>
              <a:t>12</a:t>
            </a:r>
            <a:r>
              <a:rPr lang="zh-CN" altLang="en-US" dirty="0">
                <a:latin typeface="Times New Roman" panose="02020603050405020304" pitchFamily="18" charset="0"/>
              </a:rPr>
              <a:t>种初始运动学变化，在非减速试验中重复两次</a:t>
            </a:r>
            <a:r>
              <a:rPr lang="zh-CN" altLang="en-US" b="0" i="0" dirty="0">
                <a:solidFill>
                  <a:srgbClr val="1D2129"/>
                </a:solidFill>
                <a:effectLst/>
                <a:latin typeface="PingFangSC-Regular"/>
              </a:rPr>
              <a:t>。每个参与者在这</a:t>
            </a:r>
            <a:r>
              <a:rPr lang="en-US" altLang="zh-CN" b="0" i="0" dirty="0">
                <a:solidFill>
                  <a:srgbClr val="1D2129"/>
                </a:solidFill>
                <a:effectLst/>
                <a:latin typeface="PingFangSC-Regular"/>
              </a:rPr>
              <a:t>48</a:t>
            </a:r>
            <a:r>
              <a:rPr lang="zh-CN" altLang="en-US" b="0" i="0" dirty="0">
                <a:solidFill>
                  <a:srgbClr val="1D2129"/>
                </a:solidFill>
                <a:effectLst/>
                <a:latin typeface="PingFangSC-Regular"/>
              </a:rPr>
              <a:t>组试验中重复三次，每组之间有短暂的休息，导致每个参与者有</a:t>
            </a:r>
            <a:r>
              <a:rPr lang="en-US" altLang="zh-CN" b="0" i="0" dirty="0">
                <a:solidFill>
                  <a:srgbClr val="1D2129"/>
                </a:solidFill>
                <a:effectLst/>
                <a:latin typeface="PingFangSC-Regular"/>
              </a:rPr>
              <a:t>3×48 = 144</a:t>
            </a:r>
            <a:r>
              <a:rPr lang="zh-CN" altLang="en-US" dirty="0">
                <a:solidFill>
                  <a:srgbClr val="1D2129"/>
                </a:solidFill>
                <a:latin typeface="PingFangSC-Regular"/>
              </a:rPr>
              <a:t>次过马路实验</a:t>
            </a:r>
            <a:r>
              <a:rPr lang="zh-CN" altLang="en-US" b="0" i="0" dirty="0">
                <a:solidFill>
                  <a:srgbClr val="1D2129"/>
                </a:solidFill>
                <a:effectLst/>
                <a:latin typeface="PingFangSC-Regular"/>
              </a:rPr>
              <a:t>。试验的顺序在每个分组中随机分配给每个参与者。</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302435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8" name="文本框 7">
            <a:extLst>
              <a:ext uri="{FF2B5EF4-FFF2-40B4-BE49-F238E27FC236}">
                <a16:creationId xmlns:a16="http://schemas.microsoft.com/office/drawing/2014/main" id="{068EEE72-9778-F4C1-E7E1-F7427C586C1F}"/>
              </a:ext>
            </a:extLst>
          </p:cNvPr>
          <p:cNvSpPr txBox="1"/>
          <p:nvPr/>
        </p:nvSpPr>
        <p:spPr>
          <a:xfrm>
            <a:off x="445274" y="779559"/>
            <a:ext cx="8253452" cy="923330"/>
          </a:xfrm>
          <a:prstGeom prst="rect">
            <a:avLst/>
          </a:prstGeom>
          <a:noFill/>
        </p:spPr>
        <p:txBody>
          <a:bodyPr wrap="square" rtlCol="0">
            <a:spAutoFit/>
          </a:bodyPr>
          <a:lstStyle/>
          <a:p>
            <a:r>
              <a:rPr lang="en-US" altLang="zh-CN" dirty="0" err="1">
                <a:latin typeface="宋体" panose="02010600030101010101" pitchFamily="2" charset="-122"/>
              </a:rPr>
              <a:t>eHMI</a:t>
            </a:r>
            <a:r>
              <a:rPr lang="zh-CN" altLang="en-US" dirty="0">
                <a:latin typeface="宋体" panose="02010600030101010101" pitchFamily="2" charset="-122"/>
              </a:rPr>
              <a:t>设计：</a:t>
            </a:r>
            <a:endParaRPr lang="en-US" altLang="zh-CN" dirty="0">
              <a:latin typeface="宋体" panose="02010600030101010101" pitchFamily="2" charset="-122"/>
            </a:endParaRPr>
          </a:p>
          <a:p>
            <a:r>
              <a:rPr lang="zh-CN" altLang="en-US" b="0" i="0" dirty="0">
                <a:solidFill>
                  <a:srgbClr val="1D2129"/>
                </a:solidFill>
                <a:effectLst/>
                <a:latin typeface="PingFangSC-Regular"/>
              </a:rPr>
              <a:t>用于本研究的两个</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：慢脉冲光带（左）和闪光前照灯（右）</a:t>
            </a:r>
            <a:r>
              <a:rPr lang="en-US" altLang="zh-CN" b="0" i="0" dirty="0" err="1">
                <a:solidFill>
                  <a:srgbClr val="1D2129"/>
                </a:solidFill>
                <a:effectLst/>
                <a:latin typeface="PingFangSC-Regular"/>
              </a:rPr>
              <a:t>eHMI</a:t>
            </a:r>
            <a:endParaRPr lang="en-US" altLang="zh-CN" dirty="0">
              <a:latin typeface="宋体" panose="02010600030101010101" pitchFamily="2" charset="-122"/>
            </a:endParaRPr>
          </a:p>
          <a:p>
            <a:endParaRPr lang="zh-CN" altLang="en-US" dirty="0">
              <a:latin typeface="宋体" panose="02010600030101010101" pitchFamily="2" charset="-122"/>
            </a:endParaRPr>
          </a:p>
        </p:txBody>
      </p:sp>
      <p:pic>
        <p:nvPicPr>
          <p:cNvPr id="3" name="图片 2">
            <a:extLst>
              <a:ext uri="{FF2B5EF4-FFF2-40B4-BE49-F238E27FC236}">
                <a16:creationId xmlns:a16="http://schemas.microsoft.com/office/drawing/2014/main" id="{F7705C29-CA13-745C-B83D-82B8972E4484}"/>
              </a:ext>
            </a:extLst>
          </p:cNvPr>
          <p:cNvPicPr>
            <a:picLocks noChangeAspect="1"/>
          </p:cNvPicPr>
          <p:nvPr/>
        </p:nvPicPr>
        <p:blipFill>
          <a:blip r:embed="rId4"/>
          <a:stretch>
            <a:fillRect/>
          </a:stretch>
        </p:blipFill>
        <p:spPr>
          <a:xfrm>
            <a:off x="220573" y="1774579"/>
            <a:ext cx="3974048" cy="2564923"/>
          </a:xfrm>
          <a:prstGeom prst="rect">
            <a:avLst/>
          </a:prstGeom>
        </p:spPr>
      </p:pic>
      <p:pic>
        <p:nvPicPr>
          <p:cNvPr id="5" name="图片 4">
            <a:extLst>
              <a:ext uri="{FF2B5EF4-FFF2-40B4-BE49-F238E27FC236}">
                <a16:creationId xmlns:a16="http://schemas.microsoft.com/office/drawing/2014/main" id="{E7D38456-7BF7-EC26-75D3-514627317F7F}"/>
              </a:ext>
            </a:extLst>
          </p:cNvPr>
          <p:cNvPicPr>
            <a:picLocks noChangeAspect="1"/>
          </p:cNvPicPr>
          <p:nvPr/>
        </p:nvPicPr>
        <p:blipFill>
          <a:blip r:embed="rId5"/>
          <a:stretch>
            <a:fillRect/>
          </a:stretch>
        </p:blipFill>
        <p:spPr>
          <a:xfrm>
            <a:off x="5139847" y="1774579"/>
            <a:ext cx="3779887" cy="2564923"/>
          </a:xfrm>
          <a:prstGeom prst="rect">
            <a:avLst/>
          </a:prstGeom>
        </p:spPr>
      </p:pic>
    </p:spTree>
    <p:extLst>
      <p:ext uri="{BB962C8B-B14F-4D97-AF65-F5344CB8AC3E}">
        <p14:creationId xmlns:p14="http://schemas.microsoft.com/office/powerpoint/2010/main" val="969718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pic>
        <p:nvPicPr>
          <p:cNvPr id="3" name="图片 2">
            <a:extLst>
              <a:ext uri="{FF2B5EF4-FFF2-40B4-BE49-F238E27FC236}">
                <a16:creationId xmlns:a16="http://schemas.microsoft.com/office/drawing/2014/main" id="{BE12CFB1-547A-CA91-B6B1-10C262483905}"/>
              </a:ext>
            </a:extLst>
          </p:cNvPr>
          <p:cNvPicPr>
            <a:picLocks noChangeAspect="1"/>
          </p:cNvPicPr>
          <p:nvPr/>
        </p:nvPicPr>
        <p:blipFill>
          <a:blip r:embed="rId4"/>
          <a:stretch>
            <a:fillRect/>
          </a:stretch>
        </p:blipFill>
        <p:spPr>
          <a:xfrm>
            <a:off x="243465" y="861636"/>
            <a:ext cx="8657070" cy="2979678"/>
          </a:xfrm>
          <a:prstGeom prst="rect">
            <a:avLst/>
          </a:prstGeom>
        </p:spPr>
      </p:pic>
      <p:sp>
        <p:nvSpPr>
          <p:cNvPr id="8" name="文本框 7">
            <a:extLst>
              <a:ext uri="{FF2B5EF4-FFF2-40B4-BE49-F238E27FC236}">
                <a16:creationId xmlns:a16="http://schemas.microsoft.com/office/drawing/2014/main" id="{76A75097-59BE-8F6F-8391-EA3A7A1D028C}"/>
              </a:ext>
            </a:extLst>
          </p:cNvPr>
          <p:cNvSpPr txBox="1"/>
          <p:nvPr/>
        </p:nvSpPr>
        <p:spPr>
          <a:xfrm>
            <a:off x="243465" y="3841314"/>
            <a:ext cx="8657070" cy="1200329"/>
          </a:xfrm>
          <a:prstGeom prst="rect">
            <a:avLst/>
          </a:prstGeom>
          <a:noFill/>
        </p:spPr>
        <p:txBody>
          <a:bodyPr wrap="square">
            <a:spAutoFit/>
          </a:bodyPr>
          <a:lstStyle/>
          <a:p>
            <a:r>
              <a:rPr lang="zh-CN" altLang="en-US" b="0" i="0" dirty="0">
                <a:solidFill>
                  <a:srgbClr val="1D2129"/>
                </a:solidFill>
                <a:effectLst/>
                <a:latin typeface="PingFangSC-Regular"/>
              </a:rPr>
              <a:t>本研究中使用的减速程序示意图。红点表示行人站在道路边缘，等待在靠近的车辆（车辆</a:t>
            </a:r>
            <a:r>
              <a:rPr lang="en-US" altLang="zh-CN" b="0" i="0" dirty="0">
                <a:solidFill>
                  <a:srgbClr val="1D2129"/>
                </a:solidFill>
                <a:effectLst/>
                <a:latin typeface="PingFangSC-Regular"/>
              </a:rPr>
              <a:t>1</a:t>
            </a:r>
            <a:r>
              <a:rPr lang="zh-CN" altLang="en-US" b="0" i="0" dirty="0">
                <a:solidFill>
                  <a:srgbClr val="1D2129"/>
                </a:solidFill>
                <a:effectLst/>
                <a:latin typeface="PingFangSC-Regular"/>
              </a:rPr>
              <a:t>和车辆</a:t>
            </a:r>
            <a:r>
              <a:rPr lang="en-US" altLang="zh-CN" b="0" i="0" dirty="0">
                <a:solidFill>
                  <a:srgbClr val="1D2129"/>
                </a:solidFill>
                <a:effectLst/>
                <a:latin typeface="PingFangSC-Regular"/>
              </a:rPr>
              <a:t>2</a:t>
            </a:r>
            <a:r>
              <a:rPr lang="zh-CN" altLang="en-US" b="0" i="0" dirty="0">
                <a:solidFill>
                  <a:srgbClr val="1D2129"/>
                </a:solidFill>
                <a:effectLst/>
                <a:latin typeface="PingFangSC-Regular"/>
              </a:rPr>
              <a:t>）之间穿行。灰色的</a:t>
            </a:r>
            <a:r>
              <a:rPr lang="en-US" altLang="zh-CN" b="0" i="0" dirty="0">
                <a:solidFill>
                  <a:srgbClr val="1D2129"/>
                </a:solidFill>
                <a:effectLst/>
                <a:latin typeface="PingFangSC-Regular"/>
              </a:rPr>
              <a:t>X</a:t>
            </a:r>
            <a:r>
              <a:rPr lang="zh-CN" altLang="en-US" b="0" i="0" dirty="0">
                <a:solidFill>
                  <a:srgbClr val="1D2129"/>
                </a:solidFill>
                <a:effectLst/>
                <a:latin typeface="PingFangSC-Regular"/>
              </a:rPr>
              <a:t>是护柱，在行人预定穿过时引导他们，红色箭头所示的式行人路径。在减速试验期间，车辆</a:t>
            </a:r>
            <a:r>
              <a:rPr lang="en-US" altLang="zh-CN" b="0" i="0" dirty="0">
                <a:solidFill>
                  <a:srgbClr val="1D2129"/>
                </a:solidFill>
                <a:effectLst/>
                <a:latin typeface="PingFangSC-Regular"/>
              </a:rPr>
              <a:t>2</a:t>
            </a:r>
            <a:r>
              <a:rPr lang="zh-CN" altLang="en-US" b="0" i="0" dirty="0">
                <a:solidFill>
                  <a:srgbClr val="1D2129"/>
                </a:solidFill>
                <a:effectLst/>
                <a:latin typeface="PingFangSC-Regular"/>
              </a:rPr>
              <a:t>在距离</a:t>
            </a:r>
            <a:r>
              <a:rPr lang="zh-CN" altLang="en-US" dirty="0">
                <a:solidFill>
                  <a:srgbClr val="1D2129"/>
                </a:solidFill>
                <a:latin typeface="PingFangSC-Regular"/>
              </a:rPr>
              <a:t>行人通过马路的</a:t>
            </a:r>
            <a:r>
              <a:rPr lang="zh-CN" altLang="en-US" b="0" i="0" dirty="0">
                <a:solidFill>
                  <a:srgbClr val="1D2129"/>
                </a:solidFill>
                <a:effectLst/>
                <a:latin typeface="PingFangSC-Regular"/>
              </a:rPr>
              <a:t>路径</a:t>
            </a:r>
            <a:r>
              <a:rPr lang="en-US" altLang="zh-CN" b="0" i="0" dirty="0">
                <a:solidFill>
                  <a:srgbClr val="1D2129"/>
                </a:solidFill>
                <a:effectLst/>
                <a:latin typeface="PingFangSC-Regular"/>
              </a:rPr>
              <a:t>38.5m</a:t>
            </a:r>
            <a:r>
              <a:rPr lang="zh-CN" altLang="en-US" b="0" i="0" dirty="0">
                <a:solidFill>
                  <a:srgbClr val="1D2129"/>
                </a:solidFill>
                <a:effectLst/>
                <a:latin typeface="PingFangSC-Regular"/>
              </a:rPr>
              <a:t>的</a:t>
            </a:r>
            <a:r>
              <a:rPr lang="en-US" altLang="zh-CN" b="0" i="0" dirty="0">
                <a:solidFill>
                  <a:srgbClr val="1D2129"/>
                </a:solidFill>
                <a:effectLst/>
                <a:latin typeface="PingFangSC-Regular"/>
              </a:rPr>
              <a:t>A</a:t>
            </a:r>
            <a:r>
              <a:rPr lang="zh-CN" altLang="en-US" b="0" i="0" dirty="0">
                <a:solidFill>
                  <a:srgbClr val="1D2129"/>
                </a:solidFill>
                <a:effectLst/>
                <a:latin typeface="PingFangSC-Regular"/>
              </a:rPr>
              <a:t>点开始减速，并在距离行人</a:t>
            </a:r>
            <a:r>
              <a:rPr lang="en-US" altLang="zh-CN" b="0" i="0" dirty="0">
                <a:solidFill>
                  <a:srgbClr val="1D2129"/>
                </a:solidFill>
                <a:effectLst/>
                <a:latin typeface="PingFangSC-Regular"/>
              </a:rPr>
              <a:t>2.5m</a:t>
            </a:r>
            <a:r>
              <a:rPr lang="zh-CN" altLang="en-US" b="0" i="0" dirty="0">
                <a:solidFill>
                  <a:srgbClr val="1D2129"/>
                </a:solidFill>
                <a:effectLst/>
                <a:latin typeface="PingFangSC-Regular"/>
              </a:rPr>
              <a:t>的</a:t>
            </a:r>
            <a:r>
              <a:rPr lang="en-US" altLang="zh-CN" b="0" i="0" dirty="0">
                <a:solidFill>
                  <a:srgbClr val="1D2129"/>
                </a:solidFill>
                <a:effectLst/>
                <a:latin typeface="PingFangSC-Regular"/>
              </a:rPr>
              <a:t>B</a:t>
            </a:r>
            <a:r>
              <a:rPr lang="zh-CN" altLang="en-US" b="0" i="0" dirty="0">
                <a:solidFill>
                  <a:srgbClr val="1D2129"/>
                </a:solidFill>
                <a:effectLst/>
                <a:latin typeface="PingFangSC-Regular"/>
              </a:rPr>
              <a:t>点停止。</a:t>
            </a:r>
            <a:endParaRPr lang="zh-CN" altLang="en-US" dirty="0"/>
          </a:p>
        </p:txBody>
      </p:sp>
    </p:spTree>
    <p:extLst>
      <p:ext uri="{BB962C8B-B14F-4D97-AF65-F5344CB8AC3E}">
        <p14:creationId xmlns:p14="http://schemas.microsoft.com/office/powerpoint/2010/main" val="3329767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6" name="文本框 5">
            <a:extLst>
              <a:ext uri="{FF2B5EF4-FFF2-40B4-BE49-F238E27FC236}">
                <a16:creationId xmlns:a16="http://schemas.microsoft.com/office/drawing/2014/main" id="{DDD0DF0C-3E1A-EEC8-469A-E2704B16D132}"/>
              </a:ext>
            </a:extLst>
          </p:cNvPr>
          <p:cNvSpPr txBox="1"/>
          <p:nvPr/>
        </p:nvSpPr>
        <p:spPr>
          <a:xfrm>
            <a:off x="431724" y="1556087"/>
            <a:ext cx="8543988" cy="2031325"/>
          </a:xfrm>
          <a:prstGeom prst="rect">
            <a:avLst/>
          </a:prstGeom>
          <a:noFill/>
        </p:spPr>
        <p:txBody>
          <a:bodyPr wrap="square">
            <a:spAutoFit/>
          </a:bodyPr>
          <a:lstStyle/>
          <a:p>
            <a:r>
              <a:rPr lang="zh-CN" altLang="en-US" dirty="0">
                <a:solidFill>
                  <a:srgbClr val="1D2129"/>
                </a:solidFill>
                <a:latin typeface="PingFangSC-Regular"/>
              </a:rPr>
              <a:t>实验步骤设计：</a:t>
            </a:r>
            <a:endParaRPr lang="en-US" altLang="zh-CN" dirty="0">
              <a:solidFill>
                <a:srgbClr val="1D2129"/>
              </a:solidFill>
              <a:latin typeface="PingFangSC-Regular"/>
            </a:endParaRPr>
          </a:p>
          <a:p>
            <a:r>
              <a:rPr lang="zh-CN" altLang="en-US" b="0" i="0" dirty="0">
                <a:solidFill>
                  <a:srgbClr val="1D2129"/>
                </a:solidFill>
                <a:effectLst/>
                <a:latin typeface="PingFangSC-Regular"/>
              </a:rPr>
              <a:t>参与者在知情的情况下参加研究，并有机会提出任何问题。然后研究人员向他们提供一份任务的书面描述，并对其进行解释，内容如下：“当你准备好时，你将站在路边开始，你必须按下控制器上的按钮才能触发试验。然后你会看到两辆车从右边驶来。你的任务是穿过（或决定不穿过）两辆驶来的汽车（并提供图片）。当你觉得舒服的时候，请自然通过，就像在真正的交通中一样。如果你在第二辆车到达之前过马路，我们希望你事后来评估这种过马路的情况的安全性。”</a:t>
            </a:r>
            <a:endParaRPr lang="en-US" altLang="zh-CN" b="0" i="0" dirty="0">
              <a:solidFill>
                <a:srgbClr val="1D2129"/>
              </a:solidFill>
              <a:effectLst/>
              <a:latin typeface="PingFangSC-Regular"/>
            </a:endParaRPr>
          </a:p>
        </p:txBody>
      </p:sp>
    </p:spTree>
    <p:extLst>
      <p:ext uri="{BB962C8B-B14F-4D97-AF65-F5344CB8AC3E}">
        <p14:creationId xmlns:p14="http://schemas.microsoft.com/office/powerpoint/2010/main" val="2068216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3">
            <a:extLst>
              <a:ext uri="{FF2B5EF4-FFF2-40B4-BE49-F238E27FC236}">
                <a16:creationId xmlns:a16="http://schemas.microsoft.com/office/drawing/2014/main" id="{C7A15861-6E5C-9217-4CD0-5BF94DA82091}"/>
              </a:ext>
            </a:extLst>
          </p:cNvPr>
          <p:cNvSpPr txBox="1"/>
          <p:nvPr/>
        </p:nvSpPr>
        <p:spPr>
          <a:xfrm>
            <a:off x="656739" y="1311666"/>
            <a:ext cx="8073440" cy="2862322"/>
          </a:xfrm>
          <a:prstGeom prst="rect">
            <a:avLst/>
          </a:prstGeom>
          <a:noFill/>
        </p:spPr>
        <p:txBody>
          <a:bodyPr wrap="square">
            <a:spAutoFit/>
          </a:bodyPr>
          <a:lstStyle/>
          <a:p>
            <a:r>
              <a:rPr lang="zh-CN" altLang="en-US" b="0" i="0" dirty="0">
                <a:solidFill>
                  <a:srgbClr val="1D2129"/>
                </a:solidFill>
                <a:effectLst/>
                <a:latin typeface="PingFangSC-Regular"/>
              </a:rPr>
              <a:t>参与者被随机分配到两组中的一组，根据他们的年龄、在英国的年数和性别进行匹配。所有参与者都得到了相同的信息表，其中没有关于</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信息，因此可以探索任何学习效果。参与者从练习块开始，以确保他们理解任务的说明，并让他们有机会熟悉虚拟环境。一旦参与者确认他们理解任务（通常在大约三次试验后），练习块就停止了，并且仍不包含任何关于</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的试验。在实验中，如果参与者在第一辆车通过后横穿马路，他们到达马路另一边时会听到一声短暂的嘟嘟声，这促使他们给出自己的感知安全评级。在这里，他们被要求提供从</a:t>
            </a:r>
            <a:r>
              <a:rPr lang="en-US" altLang="zh-CN" b="0" i="0" dirty="0">
                <a:solidFill>
                  <a:srgbClr val="1D2129"/>
                </a:solidFill>
                <a:effectLst/>
                <a:latin typeface="PingFangSC-Regular"/>
              </a:rPr>
              <a:t>1</a:t>
            </a:r>
            <a:r>
              <a:rPr lang="zh-CN" altLang="en-US" b="0" i="0" dirty="0">
                <a:solidFill>
                  <a:srgbClr val="1D2129"/>
                </a:solidFill>
                <a:effectLst/>
                <a:latin typeface="PingFangSC-Regular"/>
              </a:rPr>
              <a:t>到</a:t>
            </a:r>
            <a:r>
              <a:rPr lang="en-US" altLang="zh-CN" b="0" i="0" dirty="0">
                <a:solidFill>
                  <a:srgbClr val="1D2129"/>
                </a:solidFill>
                <a:effectLst/>
                <a:latin typeface="PingFangSC-Regular"/>
              </a:rPr>
              <a:t>4</a:t>
            </a:r>
            <a:r>
              <a:rPr lang="zh-CN" altLang="en-US" b="0" i="0" dirty="0">
                <a:solidFill>
                  <a:srgbClr val="1D2129"/>
                </a:solidFill>
                <a:effectLst/>
                <a:latin typeface="PingFangSC-Regular"/>
              </a:rPr>
              <a:t>的感知安全评级，以表明他们同意以下陈述：“在这种过马路的情况下，无论是站着还是走着，我都感到安全，”其中</a:t>
            </a:r>
            <a:r>
              <a:rPr lang="en-US" altLang="zh-CN" b="0" i="0" dirty="0">
                <a:solidFill>
                  <a:srgbClr val="1D2129"/>
                </a:solidFill>
                <a:effectLst/>
                <a:latin typeface="PingFangSC-Regular"/>
              </a:rPr>
              <a:t>1=“</a:t>
            </a:r>
            <a:r>
              <a:rPr lang="zh-CN" altLang="en-US" b="0" i="0" dirty="0">
                <a:solidFill>
                  <a:srgbClr val="1D2129"/>
                </a:solidFill>
                <a:effectLst/>
                <a:latin typeface="PingFangSC-Regular"/>
              </a:rPr>
              <a:t>不同意”，</a:t>
            </a:r>
            <a:r>
              <a:rPr lang="en-US" altLang="zh-CN" b="0" i="0" dirty="0">
                <a:solidFill>
                  <a:srgbClr val="1D2129"/>
                </a:solidFill>
                <a:effectLst/>
                <a:latin typeface="PingFangSC-Regular"/>
              </a:rPr>
              <a:t>2=“</a:t>
            </a:r>
            <a:r>
              <a:rPr lang="zh-CN" altLang="en-US" b="0" i="0" dirty="0">
                <a:solidFill>
                  <a:srgbClr val="1D2129"/>
                </a:solidFill>
                <a:effectLst/>
                <a:latin typeface="PingFangSC-Regular"/>
              </a:rPr>
              <a:t>大多数不同意”、</a:t>
            </a:r>
            <a:r>
              <a:rPr lang="en-US" altLang="zh-CN" b="0" i="0" dirty="0">
                <a:solidFill>
                  <a:srgbClr val="1D2129"/>
                </a:solidFill>
                <a:effectLst/>
                <a:latin typeface="PingFangSC-Regular"/>
              </a:rPr>
              <a:t>3=“</a:t>
            </a:r>
            <a:r>
              <a:rPr lang="zh-CN" altLang="en-US" b="0" i="0" dirty="0">
                <a:solidFill>
                  <a:srgbClr val="1D2129"/>
                </a:solidFill>
                <a:effectLst/>
                <a:latin typeface="PingFangSC-Regular"/>
              </a:rPr>
              <a:t>大多数同意”和</a:t>
            </a:r>
            <a:r>
              <a:rPr lang="en-US" altLang="zh-CN" b="0" i="0" dirty="0">
                <a:solidFill>
                  <a:srgbClr val="1D2129"/>
                </a:solidFill>
                <a:effectLst/>
                <a:latin typeface="PingFangSC-Regular"/>
              </a:rPr>
              <a:t>4=“</a:t>
            </a:r>
            <a:r>
              <a:rPr lang="zh-CN" altLang="en-US" b="0" i="0" dirty="0">
                <a:solidFill>
                  <a:srgbClr val="1D2129"/>
                </a:solidFill>
                <a:effectLst/>
                <a:latin typeface="PingFangSC-Regular"/>
              </a:rPr>
              <a:t>同意”，然后他们走回起点并启动下一次试验。</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6" name="文本框 5">
            <a:extLst>
              <a:ext uri="{FF2B5EF4-FFF2-40B4-BE49-F238E27FC236}">
                <a16:creationId xmlns:a16="http://schemas.microsoft.com/office/drawing/2014/main" id="{8283A512-BA1D-1F95-BFBE-5F520E0BF2A9}"/>
              </a:ext>
            </a:extLst>
          </p:cNvPr>
          <p:cNvSpPr txBox="1"/>
          <p:nvPr/>
        </p:nvSpPr>
        <p:spPr>
          <a:xfrm>
            <a:off x="386721" y="1581684"/>
            <a:ext cx="8493839" cy="2308324"/>
          </a:xfrm>
          <a:prstGeom prst="rect">
            <a:avLst/>
          </a:prstGeom>
          <a:noFill/>
        </p:spPr>
        <p:txBody>
          <a:bodyPr wrap="square">
            <a:spAutoFit/>
          </a:bodyPr>
          <a:lstStyle/>
          <a:p>
            <a:r>
              <a:rPr lang="zh-CN" altLang="en-US" dirty="0"/>
              <a:t>如果他们决定不横穿马路，他们会被要求按下按钮来触发下一次实验。</a:t>
            </a:r>
            <a:r>
              <a:rPr lang="en-US" altLang="zh-CN" dirty="0"/>
              <a:t>48</a:t>
            </a:r>
            <a:r>
              <a:rPr lang="zh-CN" altLang="en-US" dirty="0"/>
              <a:t>个试验的三个实验区块中，每一个都需要大约</a:t>
            </a:r>
            <a:r>
              <a:rPr lang="en-US" altLang="zh-CN" dirty="0"/>
              <a:t>15</a:t>
            </a:r>
            <a:r>
              <a:rPr lang="zh-CN" altLang="en-US" dirty="0"/>
              <a:t>分钟才能完成，每个区块之间有一段短暂的休息时间。为了确保参与者在实验过程中没有出现任何不适，他们被要求在每个实验块后完成痛苦量表。四分或更高的分数表明参与者不应该继续进行实验。最后，为两个</a:t>
            </a:r>
            <a:r>
              <a:rPr lang="en-US" altLang="zh-CN" dirty="0" err="1"/>
              <a:t>eHMI</a:t>
            </a:r>
            <a:r>
              <a:rPr lang="zh-CN" altLang="en-US" dirty="0"/>
              <a:t>组添加了第四个区块，以调查模拟环境中使用的每个</a:t>
            </a:r>
            <a:r>
              <a:rPr lang="en-US" altLang="zh-CN" dirty="0" err="1"/>
              <a:t>eHMI</a:t>
            </a:r>
            <a:r>
              <a:rPr lang="zh-CN" altLang="en-US" dirty="0"/>
              <a:t>的可见性。在这组试验中，车辆再次以三种速度接近参与者，有四个时间间隔。参与者被要求在看到</a:t>
            </a:r>
            <a:r>
              <a:rPr lang="en-US" altLang="zh-CN" dirty="0" err="1"/>
              <a:t>eHMI</a:t>
            </a:r>
            <a:r>
              <a:rPr lang="zh-CN" altLang="en-US" dirty="0"/>
              <a:t>后立即按下手持控制器上的按钮。按下按钮时，记录接近车辆与行人的距离。</a:t>
            </a:r>
          </a:p>
        </p:txBody>
      </p:sp>
    </p:spTree>
    <p:extLst>
      <p:ext uri="{BB962C8B-B14F-4D97-AF65-F5344CB8AC3E}">
        <p14:creationId xmlns:p14="http://schemas.microsoft.com/office/powerpoint/2010/main" val="1483417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30324" y="-1100658"/>
            <a:ext cx="2352980" cy="2352980"/>
            <a:chOff x="304800" y="673100"/>
            <a:chExt cx="4000500" cy="4000500"/>
          </a:xfrm>
          <a:effectLst>
            <a:outerShdw blurRad="444500" dist="254000" dir="684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4" name="椭圆 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sp>
        <p:nvSpPr>
          <p:cNvPr id="5" name="椭圆 4"/>
          <p:cNvSpPr/>
          <p:nvPr/>
        </p:nvSpPr>
        <p:spPr>
          <a:xfrm>
            <a:off x="4834454" y="1240622"/>
            <a:ext cx="274777" cy="27477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38120" y="1358961"/>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44435" y="1237777"/>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16501" y="1108306"/>
            <a:ext cx="250454" cy="250454"/>
          </a:xfrm>
          <a:prstGeom prst="ellipse">
            <a:avLst/>
          </a:prstGeom>
          <a:solidFill>
            <a:schemeClr val="bg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117724" y="1082954"/>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52550"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488222" y="1184422"/>
            <a:ext cx="322151" cy="322151"/>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489058" y="124049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03848" y="1371724"/>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54540" y="1057221"/>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72835" y="1293555"/>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20093"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5416" y="114767"/>
            <a:ext cx="1231514" cy="584775"/>
          </a:xfrm>
          <a:prstGeom prst="rect">
            <a:avLst/>
          </a:prstGeom>
        </p:spPr>
        <p:txBody>
          <a:bodyPr wrap="square">
            <a:spAutoFit/>
          </a:bodyPr>
          <a:lstStyle/>
          <a:p>
            <a:pPr marL="0" marR="0" lvl="0" indent="0" defTabSz="934085"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目 录</a:t>
            </a:r>
          </a:p>
        </p:txBody>
      </p:sp>
      <p:sp>
        <p:nvSpPr>
          <p:cNvPr id="18" name="Rectangle 4"/>
          <p:cNvSpPr txBox="1">
            <a:spLocks noChangeArrowheads="1"/>
          </p:cNvSpPr>
          <p:nvPr/>
        </p:nvSpPr>
        <p:spPr bwMode="auto">
          <a:xfrm>
            <a:off x="3964944" y="566306"/>
            <a:ext cx="137245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sz="1000" b="0" kern="0" dirty="0">
                <a:solidFill>
                  <a:schemeClr val="accent1"/>
                </a:solidFill>
                <a:latin typeface="Arial" panose="020B0604020202020204"/>
                <a:ea typeface="微软雅黑" panose="020B0503020204020204" pitchFamily="34" charset="-122"/>
              </a:rPr>
              <a:t>CATALOG</a:t>
            </a:r>
            <a:endParaRPr kumimoji="0" lang="zh-CN" altLang="en-US" sz="1000" b="0" i="0" u="none" strike="noStrike" kern="0" cap="none" spc="0" normalizeH="0" baseline="0" noProof="0" dirty="0">
              <a:ln>
                <a:noFill/>
              </a:ln>
              <a:solidFill>
                <a:schemeClr val="accent1"/>
              </a:solidFill>
              <a:effectLst/>
              <a:uLnTx/>
              <a:uFillTx/>
              <a:latin typeface="Arial" panose="020B0604020202020204"/>
              <a:ea typeface="微软雅黑" panose="020B0503020204020204" pitchFamily="34" charset="-122"/>
            </a:endParaRPr>
          </a:p>
        </p:txBody>
      </p:sp>
      <p:grpSp>
        <p:nvGrpSpPr>
          <p:cNvPr id="19" name="组合 18"/>
          <p:cNvGrpSpPr/>
          <p:nvPr/>
        </p:nvGrpSpPr>
        <p:grpSpPr>
          <a:xfrm>
            <a:off x="6282140" y="1995686"/>
            <a:ext cx="1602228" cy="1359398"/>
            <a:chOff x="9224782" y="2628163"/>
            <a:chExt cx="2397222" cy="2093640"/>
          </a:xfrm>
        </p:grpSpPr>
        <p:grpSp>
          <p:nvGrpSpPr>
            <p:cNvPr id="20" name="组合 19"/>
            <p:cNvGrpSpPr/>
            <p:nvPr/>
          </p:nvGrpSpPr>
          <p:grpSpPr>
            <a:xfrm>
              <a:off x="9224782" y="2628163"/>
              <a:ext cx="2397222" cy="2093640"/>
              <a:chOff x="9224782" y="2628163"/>
              <a:chExt cx="2397222" cy="2093640"/>
            </a:xfrm>
          </p:grpSpPr>
          <p:grpSp>
            <p:nvGrpSpPr>
              <p:cNvPr id="22" name="组合 21"/>
              <p:cNvGrpSpPr/>
              <p:nvPr/>
            </p:nvGrpSpPr>
            <p:grpSpPr>
              <a:xfrm>
                <a:off x="9224782" y="2628163"/>
                <a:ext cx="2397222" cy="2093640"/>
                <a:chOff x="1511944" y="2420246"/>
                <a:chExt cx="2627152" cy="2294453"/>
              </a:xfrm>
              <a:effectLst>
                <a:outerShdw blurRad="203200" dist="38100" dir="3780000" sx="103000" sy="103000" algn="t" rotWithShape="0">
                  <a:prstClr val="black">
                    <a:alpha val="25000"/>
                  </a:prstClr>
                </a:outerShdw>
              </a:effectLst>
            </p:grpSpPr>
            <p:sp>
              <p:nvSpPr>
                <p:cNvPr id="2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2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3" name="Freeform 7"/>
              <p:cNvSpPr/>
              <p:nvPr/>
            </p:nvSpPr>
            <p:spPr bwMode="auto">
              <a:xfrm>
                <a:off x="9536465" y="287211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a:innerShdw blurRad="152400">
                  <a:schemeClr val="tx1">
                    <a:lumMod val="65000"/>
                    <a:lumOff val="35000"/>
                    <a:alpha val="41000"/>
                  </a:schemeClr>
                </a:innerShdw>
              </a:effectLst>
            </p:spPr>
            <p:txBody>
              <a:bodyPr vert="horz" wrap="square" lIns="91440" tIns="45720" rIns="91440" bIns="45720" numCol="1" anchor="t" anchorCtr="0" compatLnSpc="1"/>
              <a:lstStyle/>
              <a:p>
                <a:endParaRPr lang="zh-CN" altLang="en-US"/>
              </a:p>
            </p:txBody>
          </p:sp>
        </p:grpSp>
        <p:sp>
          <p:nvSpPr>
            <p:cNvPr id="21" name="TextBox 78"/>
            <p:cNvSpPr txBox="1"/>
            <p:nvPr/>
          </p:nvSpPr>
          <p:spPr>
            <a:xfrm>
              <a:off x="9918251" y="3180762"/>
              <a:ext cx="1259137"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05</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26" name="组合 25"/>
          <p:cNvGrpSpPr/>
          <p:nvPr/>
        </p:nvGrpSpPr>
        <p:grpSpPr>
          <a:xfrm>
            <a:off x="3828211" y="2002549"/>
            <a:ext cx="1602228" cy="1359398"/>
            <a:chOff x="5553262" y="2638733"/>
            <a:chExt cx="2397222" cy="2093640"/>
          </a:xfrm>
        </p:grpSpPr>
        <p:grpSp>
          <p:nvGrpSpPr>
            <p:cNvPr id="27" name="组合 26"/>
            <p:cNvGrpSpPr/>
            <p:nvPr/>
          </p:nvGrpSpPr>
          <p:grpSpPr>
            <a:xfrm>
              <a:off x="5553262" y="2638733"/>
              <a:ext cx="2397222" cy="2093640"/>
              <a:chOff x="5553262" y="2638733"/>
              <a:chExt cx="2397222" cy="2093640"/>
            </a:xfrm>
          </p:grpSpPr>
          <p:grpSp>
            <p:nvGrpSpPr>
              <p:cNvPr id="29" name="组合 28"/>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3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0"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8" name="TextBox 85"/>
            <p:cNvSpPr txBox="1"/>
            <p:nvPr/>
          </p:nvSpPr>
          <p:spPr>
            <a:xfrm>
              <a:off x="6259489" y="3110169"/>
              <a:ext cx="1161434"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03</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3" name="组合 32"/>
          <p:cNvGrpSpPr/>
          <p:nvPr/>
        </p:nvGrpSpPr>
        <p:grpSpPr>
          <a:xfrm>
            <a:off x="1374350" y="2013793"/>
            <a:ext cx="1602228" cy="1359398"/>
            <a:chOff x="1881842" y="2656049"/>
            <a:chExt cx="2397222" cy="2093640"/>
          </a:xfrm>
        </p:grpSpPr>
        <p:grpSp>
          <p:nvGrpSpPr>
            <p:cNvPr id="34" name="组合 33"/>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37"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8"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5"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6" name="TextBox 93"/>
            <p:cNvSpPr txBox="1"/>
            <p:nvPr/>
          </p:nvSpPr>
          <p:spPr>
            <a:xfrm>
              <a:off x="2575311" y="3250047"/>
              <a:ext cx="120117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01</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9" name="组合 38"/>
          <p:cNvGrpSpPr/>
          <p:nvPr/>
        </p:nvGrpSpPr>
        <p:grpSpPr>
          <a:xfrm>
            <a:off x="2604216" y="2693491"/>
            <a:ext cx="1602228" cy="1359398"/>
            <a:chOff x="3721944" y="3702869"/>
            <a:chExt cx="2397222" cy="2093640"/>
          </a:xfrm>
        </p:grpSpPr>
        <p:grpSp>
          <p:nvGrpSpPr>
            <p:cNvPr id="40" name="组合 39"/>
            <p:cNvGrpSpPr/>
            <p:nvPr/>
          </p:nvGrpSpPr>
          <p:grpSpPr>
            <a:xfrm>
              <a:off x="3721944" y="3702869"/>
              <a:ext cx="2397222" cy="2093640"/>
              <a:chOff x="3721944" y="3702869"/>
              <a:chExt cx="2397222" cy="2093640"/>
            </a:xfrm>
          </p:grpSpPr>
          <p:grpSp>
            <p:nvGrpSpPr>
              <p:cNvPr id="42" name="组合 41"/>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4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4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3"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1" name="TextBox 98"/>
            <p:cNvSpPr txBox="1"/>
            <p:nvPr/>
          </p:nvSpPr>
          <p:spPr>
            <a:xfrm>
              <a:off x="4382515" y="4183862"/>
              <a:ext cx="118045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02</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46" name="组合 45"/>
          <p:cNvGrpSpPr/>
          <p:nvPr/>
        </p:nvGrpSpPr>
        <p:grpSpPr>
          <a:xfrm>
            <a:off x="5054713" y="2686684"/>
            <a:ext cx="1602228" cy="1359398"/>
            <a:chOff x="7388330" y="3692384"/>
            <a:chExt cx="2397222" cy="2093640"/>
          </a:xfrm>
        </p:grpSpPr>
        <p:grpSp>
          <p:nvGrpSpPr>
            <p:cNvPr id="47" name="组合 46"/>
            <p:cNvGrpSpPr/>
            <p:nvPr/>
          </p:nvGrpSpPr>
          <p:grpSpPr>
            <a:xfrm>
              <a:off x="7388330" y="3692384"/>
              <a:ext cx="2397222" cy="2093640"/>
              <a:chOff x="7388330" y="3692384"/>
              <a:chExt cx="2397222" cy="2093640"/>
            </a:xfrm>
          </p:grpSpPr>
          <p:grpSp>
            <p:nvGrpSpPr>
              <p:cNvPr id="49" name="组合 48"/>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5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5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50"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8" name="TextBox 105"/>
            <p:cNvSpPr txBox="1"/>
            <p:nvPr/>
          </p:nvSpPr>
          <p:spPr>
            <a:xfrm>
              <a:off x="8048903" y="4173377"/>
              <a:ext cx="1322273"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04</a:t>
              </a:r>
              <a:endParaRPr lang="zh-CN" altLang="en-US" sz="3600" dirty="0">
                <a:solidFill>
                  <a:schemeClr val="bg1"/>
                </a:solidFill>
                <a:latin typeface="DFGothic-EB" panose="02010609010101010101" pitchFamily="1" charset="-128"/>
                <a:ea typeface="DFGothic-EB" panose="02010609010101010101" pitchFamily="1" charset="-128"/>
              </a:endParaRPr>
            </a:p>
          </p:txBody>
        </p:sp>
      </p:grpSp>
      <p:sp>
        <p:nvSpPr>
          <p:cNvPr id="54" name="TextBox 111"/>
          <p:cNvSpPr txBox="1"/>
          <p:nvPr/>
        </p:nvSpPr>
        <p:spPr>
          <a:xfrm>
            <a:off x="1735589" y="3488878"/>
            <a:ext cx="1027882"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研究背景</a:t>
            </a:r>
          </a:p>
        </p:txBody>
      </p:sp>
      <p:sp>
        <p:nvSpPr>
          <p:cNvPr id="57" name="TextBox 114"/>
          <p:cNvSpPr txBox="1"/>
          <p:nvPr/>
        </p:nvSpPr>
        <p:spPr>
          <a:xfrm>
            <a:off x="2910074" y="2308980"/>
            <a:ext cx="1213032"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研究现状</a:t>
            </a:r>
          </a:p>
        </p:txBody>
      </p:sp>
      <p:sp>
        <p:nvSpPr>
          <p:cNvPr id="60" name="TextBox 117"/>
          <p:cNvSpPr txBox="1"/>
          <p:nvPr/>
        </p:nvSpPr>
        <p:spPr>
          <a:xfrm>
            <a:off x="4190111" y="3521864"/>
            <a:ext cx="1027882"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研究方法</a:t>
            </a:r>
          </a:p>
        </p:txBody>
      </p:sp>
      <p:sp>
        <p:nvSpPr>
          <p:cNvPr id="63" name="TextBox 120"/>
          <p:cNvSpPr txBox="1"/>
          <p:nvPr/>
        </p:nvSpPr>
        <p:spPr>
          <a:xfrm>
            <a:off x="5356178" y="2062759"/>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实验数据及结果</a:t>
            </a:r>
          </a:p>
        </p:txBody>
      </p:sp>
      <p:sp>
        <p:nvSpPr>
          <p:cNvPr id="66" name="TextBox 123"/>
          <p:cNvSpPr txBox="1"/>
          <p:nvPr/>
        </p:nvSpPr>
        <p:spPr>
          <a:xfrm>
            <a:off x="6635159" y="3521861"/>
            <a:ext cx="1312066"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思考与总结</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653750" y="1921136"/>
            <a:ext cx="2954655"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第四部分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r>
              <a:rPr lang="zh-CN" altLang="en-US" sz="3600" b="1" dirty="0">
                <a:solidFill>
                  <a:schemeClr val="accent1"/>
                </a:solidFill>
                <a:latin typeface="微软雅黑" panose="020B0503020204020204" pitchFamily="34" charset="-122"/>
                <a:ea typeface="微软雅黑" panose="020B0503020204020204" pitchFamily="34" charset="-122"/>
              </a:rPr>
              <a:t>实验结果分析</a:t>
            </a: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04</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7" name="文本框 6">
            <a:extLst>
              <a:ext uri="{FF2B5EF4-FFF2-40B4-BE49-F238E27FC236}">
                <a16:creationId xmlns:a16="http://schemas.microsoft.com/office/drawing/2014/main" id="{3D4FBC23-879D-CD8B-941D-62FB42C27DC4}"/>
              </a:ext>
            </a:extLst>
          </p:cNvPr>
          <p:cNvSpPr txBox="1"/>
          <p:nvPr/>
        </p:nvSpPr>
        <p:spPr>
          <a:xfrm>
            <a:off x="431724" y="816633"/>
            <a:ext cx="2961045" cy="369332"/>
          </a:xfrm>
          <a:prstGeom prst="rect">
            <a:avLst/>
          </a:prstGeom>
          <a:noFill/>
        </p:spPr>
        <p:txBody>
          <a:bodyPr wrap="square">
            <a:spAutoFit/>
          </a:bodyPr>
          <a:lstStyle/>
          <a:p>
            <a:r>
              <a:rPr lang="en-US" altLang="zh-CN" dirty="0"/>
              <a:t>SPLB</a:t>
            </a:r>
            <a:r>
              <a:rPr lang="zh-CN" altLang="en-US" dirty="0"/>
              <a:t>和</a:t>
            </a:r>
            <a:r>
              <a:rPr lang="en-US" altLang="zh-CN" dirty="0"/>
              <a:t>FH</a:t>
            </a:r>
            <a:r>
              <a:rPr lang="zh-CN" altLang="en-US" dirty="0"/>
              <a:t>行为的比较</a:t>
            </a:r>
          </a:p>
        </p:txBody>
      </p:sp>
      <p:pic>
        <p:nvPicPr>
          <p:cNvPr id="9" name="图片 8">
            <a:extLst>
              <a:ext uri="{FF2B5EF4-FFF2-40B4-BE49-F238E27FC236}">
                <a16:creationId xmlns:a16="http://schemas.microsoft.com/office/drawing/2014/main" id="{5BC4CCFA-6FC0-6A25-2CC6-2148E1B2578E}"/>
              </a:ext>
            </a:extLst>
          </p:cNvPr>
          <p:cNvPicPr>
            <a:picLocks noChangeAspect="1"/>
          </p:cNvPicPr>
          <p:nvPr/>
        </p:nvPicPr>
        <p:blipFill>
          <a:blip r:embed="rId3"/>
          <a:stretch>
            <a:fillRect/>
          </a:stretch>
        </p:blipFill>
        <p:spPr>
          <a:xfrm>
            <a:off x="566733" y="1131042"/>
            <a:ext cx="4261427" cy="4012458"/>
          </a:xfrm>
          <a:prstGeom prst="rect">
            <a:avLst/>
          </a:prstGeom>
        </p:spPr>
      </p:pic>
      <p:sp>
        <p:nvSpPr>
          <p:cNvPr id="11" name="文本框 10">
            <a:extLst>
              <a:ext uri="{FF2B5EF4-FFF2-40B4-BE49-F238E27FC236}">
                <a16:creationId xmlns:a16="http://schemas.microsoft.com/office/drawing/2014/main" id="{6DCB0958-E47C-5398-98A9-AE55706EDAD2}"/>
              </a:ext>
            </a:extLst>
          </p:cNvPr>
          <p:cNvSpPr txBox="1"/>
          <p:nvPr/>
        </p:nvSpPr>
        <p:spPr>
          <a:xfrm>
            <a:off x="5067033" y="1001299"/>
            <a:ext cx="3974122" cy="3416320"/>
          </a:xfrm>
          <a:prstGeom prst="rect">
            <a:avLst/>
          </a:prstGeom>
          <a:noFill/>
        </p:spPr>
        <p:txBody>
          <a:bodyPr wrap="square">
            <a:spAutoFit/>
          </a:bodyPr>
          <a:lstStyle/>
          <a:p>
            <a:r>
              <a:rPr lang="zh-CN" altLang="en-US" b="0" i="0" dirty="0">
                <a:solidFill>
                  <a:srgbClr val="1D2129"/>
                </a:solidFill>
                <a:effectLst/>
                <a:latin typeface="PingFangSC-Regular"/>
              </a:rPr>
              <a:t>图</a:t>
            </a:r>
            <a:r>
              <a:rPr lang="en-US" altLang="zh-CN" b="0" i="0" dirty="0">
                <a:solidFill>
                  <a:srgbClr val="1D2129"/>
                </a:solidFill>
                <a:effectLst/>
                <a:latin typeface="PingFangSC-Regular"/>
              </a:rPr>
              <a:t>a</a:t>
            </a:r>
            <a:r>
              <a:rPr lang="zh-CN" altLang="en-US" b="0" i="0" dirty="0">
                <a:solidFill>
                  <a:srgbClr val="1D2129"/>
                </a:solidFill>
                <a:effectLst/>
                <a:latin typeface="PingFangSC-Regular"/>
              </a:rPr>
              <a:t>显示，在非减速试验中，</a:t>
            </a:r>
            <a:r>
              <a:rPr lang="en-US" altLang="zh-CN" b="0" i="0" dirty="0">
                <a:solidFill>
                  <a:srgbClr val="1D2129"/>
                </a:solidFill>
                <a:effectLst/>
                <a:latin typeface="PingFangSC-Regular"/>
              </a:rPr>
              <a:t>40%</a:t>
            </a:r>
            <a:r>
              <a:rPr lang="zh-CN" altLang="en-US" b="0" i="0" dirty="0">
                <a:solidFill>
                  <a:srgbClr val="1D2129"/>
                </a:solidFill>
                <a:effectLst/>
                <a:latin typeface="PingFangSC-Regular"/>
              </a:rPr>
              <a:t>的参与者在车辆超过</a:t>
            </a:r>
            <a:r>
              <a:rPr lang="en-US" altLang="zh-CN" b="0" i="0" dirty="0">
                <a:solidFill>
                  <a:srgbClr val="1D2129"/>
                </a:solidFill>
                <a:effectLst/>
                <a:latin typeface="PingFangSC-Regular"/>
              </a:rPr>
              <a:t>42.5</a:t>
            </a:r>
            <a:r>
              <a:rPr lang="zh-CN" altLang="en-US" b="0" i="0" dirty="0">
                <a:solidFill>
                  <a:srgbClr val="1D2129"/>
                </a:solidFill>
                <a:effectLst/>
                <a:latin typeface="PingFangSC-Regular"/>
              </a:rPr>
              <a:t>米时过马路，图</a:t>
            </a:r>
            <a:r>
              <a:rPr lang="en-US" altLang="zh-CN" b="0" i="0" dirty="0">
                <a:solidFill>
                  <a:srgbClr val="1D2129"/>
                </a:solidFill>
                <a:effectLst/>
                <a:latin typeface="PingFangSC-Regular"/>
              </a:rPr>
              <a:t>b</a:t>
            </a:r>
            <a:r>
              <a:rPr lang="zh-CN" altLang="en-US" b="0" i="0" dirty="0">
                <a:solidFill>
                  <a:srgbClr val="1D2129"/>
                </a:solidFill>
                <a:effectLst/>
                <a:latin typeface="PingFangSC-Regular"/>
              </a:rPr>
              <a:t>显示，在减速试验中，</a:t>
            </a:r>
            <a:r>
              <a:rPr lang="en-US" altLang="zh-CN" b="0" i="0" dirty="0">
                <a:solidFill>
                  <a:srgbClr val="1D2129"/>
                </a:solidFill>
                <a:effectLst/>
                <a:latin typeface="PingFangSC-Regular"/>
              </a:rPr>
              <a:t>100%</a:t>
            </a:r>
            <a:r>
              <a:rPr lang="zh-CN" altLang="en-US" b="0" i="0" dirty="0">
                <a:solidFill>
                  <a:srgbClr val="1D2129"/>
                </a:solidFill>
                <a:effectLst/>
                <a:latin typeface="PingFangSC-Regular"/>
              </a:rPr>
              <a:t>的行人横穿马路，尽管在不同的</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条件下观察到了不同的模式，大多数实验者是在车辆距离超过</a:t>
            </a:r>
            <a:r>
              <a:rPr lang="en-US" altLang="zh-CN" b="0" i="0" dirty="0">
                <a:solidFill>
                  <a:srgbClr val="1D2129"/>
                </a:solidFill>
                <a:effectLst/>
                <a:latin typeface="PingFangSC-Regular"/>
              </a:rPr>
              <a:t>42.5</a:t>
            </a:r>
            <a:r>
              <a:rPr lang="zh-CN" altLang="en-US" b="0" i="0" dirty="0">
                <a:solidFill>
                  <a:srgbClr val="1D2129"/>
                </a:solidFill>
                <a:effectLst/>
                <a:latin typeface="PingFangSC-Regular"/>
              </a:rPr>
              <a:t>米，或车辆接近</a:t>
            </a:r>
            <a:r>
              <a:rPr lang="zh-CN" altLang="en-US" dirty="0">
                <a:solidFill>
                  <a:srgbClr val="1D2129"/>
                </a:solidFill>
                <a:latin typeface="PingFangSC-Regular"/>
              </a:rPr>
              <a:t>，</a:t>
            </a:r>
            <a:r>
              <a:rPr lang="zh-CN" altLang="en-US" b="0" i="0" dirty="0">
                <a:solidFill>
                  <a:srgbClr val="1D2129"/>
                </a:solidFill>
                <a:effectLst/>
                <a:latin typeface="PingFangSC-Regular"/>
              </a:rPr>
              <a:t>距离在</a:t>
            </a:r>
            <a:r>
              <a:rPr lang="en-US" altLang="zh-CN" b="0" i="0" dirty="0">
                <a:solidFill>
                  <a:srgbClr val="1D2129"/>
                </a:solidFill>
                <a:effectLst/>
                <a:latin typeface="PingFangSC-Regular"/>
              </a:rPr>
              <a:t>2.5</a:t>
            </a:r>
            <a:r>
              <a:rPr lang="zh-CN" altLang="en-US" b="0" i="0" dirty="0">
                <a:solidFill>
                  <a:srgbClr val="1D2129"/>
                </a:solidFill>
                <a:effectLst/>
                <a:latin typeface="PingFangSC-Regular"/>
              </a:rPr>
              <a:t>米至</a:t>
            </a:r>
            <a:r>
              <a:rPr lang="en-US" altLang="zh-CN" b="0" i="0" dirty="0">
                <a:solidFill>
                  <a:srgbClr val="1D2129"/>
                </a:solidFill>
                <a:effectLst/>
                <a:latin typeface="PingFangSC-Regular"/>
              </a:rPr>
              <a:t>5</a:t>
            </a:r>
            <a:r>
              <a:rPr lang="zh-CN" altLang="en-US" b="0" i="0" dirty="0">
                <a:solidFill>
                  <a:srgbClr val="1D2129"/>
                </a:solidFill>
                <a:effectLst/>
                <a:latin typeface="PingFangSC-Regular"/>
              </a:rPr>
              <a:t>米之间或完全</a:t>
            </a:r>
            <a:r>
              <a:rPr lang="zh-CN" altLang="en-US" dirty="0">
                <a:solidFill>
                  <a:srgbClr val="1D2129"/>
                </a:solidFill>
                <a:latin typeface="PingFangSC-Regular"/>
              </a:rPr>
              <a:t>接近，</a:t>
            </a:r>
            <a:r>
              <a:rPr lang="zh-CN" altLang="en-US" b="0" i="0" dirty="0">
                <a:solidFill>
                  <a:srgbClr val="1D2129"/>
                </a:solidFill>
                <a:effectLst/>
                <a:latin typeface="PingFangSC-Regular"/>
              </a:rPr>
              <a:t>距离</a:t>
            </a:r>
            <a:r>
              <a:rPr lang="en-US" altLang="zh-CN" b="0" i="0" dirty="0">
                <a:solidFill>
                  <a:srgbClr val="1D2129"/>
                </a:solidFill>
                <a:effectLst/>
                <a:latin typeface="PingFangSC-Regular"/>
              </a:rPr>
              <a:t>2.5</a:t>
            </a:r>
            <a:r>
              <a:rPr lang="zh-CN" altLang="en-US" b="0" i="0" dirty="0">
                <a:solidFill>
                  <a:srgbClr val="1D2129"/>
                </a:solidFill>
                <a:effectLst/>
                <a:latin typeface="PingFangSC-Regular"/>
              </a:rPr>
              <a:t>米停车时</a:t>
            </a:r>
            <a:r>
              <a:rPr lang="zh-CN" altLang="en-US" dirty="0">
                <a:solidFill>
                  <a:srgbClr val="1D2129"/>
                </a:solidFill>
                <a:latin typeface="PingFangSC-Regular"/>
              </a:rPr>
              <a:t>通过马路</a:t>
            </a:r>
            <a:r>
              <a:rPr lang="zh-CN" altLang="en-US" b="0" i="0" dirty="0">
                <a:solidFill>
                  <a:srgbClr val="1D2129"/>
                </a:solidFill>
                <a:effectLst/>
                <a:latin typeface="PingFangSC-Regular"/>
              </a:rPr>
              <a:t>。这种双峰式过马路的模式也表明，行人在车辆离得很远，或者是等到车辆的让步行为更明显时</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即当车辆离得更近时</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过马会路更舒适。</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3" name="文本框 2">
            <a:extLst>
              <a:ext uri="{FF2B5EF4-FFF2-40B4-BE49-F238E27FC236}">
                <a16:creationId xmlns:a16="http://schemas.microsoft.com/office/drawing/2014/main" id="{37E04083-E0C4-3A17-FF47-9E1FA1D87DCE}"/>
              </a:ext>
            </a:extLst>
          </p:cNvPr>
          <p:cNvSpPr txBox="1"/>
          <p:nvPr/>
        </p:nvSpPr>
        <p:spPr>
          <a:xfrm>
            <a:off x="5292048" y="654200"/>
            <a:ext cx="3330222" cy="4524315"/>
          </a:xfrm>
          <a:prstGeom prst="rect">
            <a:avLst/>
          </a:prstGeom>
          <a:noFill/>
        </p:spPr>
        <p:txBody>
          <a:bodyPr wrap="square">
            <a:spAutoFit/>
          </a:bodyPr>
          <a:lstStyle/>
          <a:p>
            <a:r>
              <a:rPr lang="zh-CN" altLang="en-US" b="0" i="0" dirty="0">
                <a:solidFill>
                  <a:srgbClr val="1D2129"/>
                </a:solidFill>
                <a:effectLst/>
                <a:latin typeface="PingFangSC-Regular"/>
              </a:rPr>
              <a:t>为了了解</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可见性对这种行为的影响，以及它如何与车辆的减速提示相互作用，本文比较了</a:t>
            </a:r>
            <a:r>
              <a:rPr lang="en-US" altLang="zh-CN" b="0" i="0" dirty="0">
                <a:solidFill>
                  <a:srgbClr val="1D2129"/>
                </a:solidFill>
                <a:effectLst/>
                <a:latin typeface="PingFangSC-Regular"/>
              </a:rPr>
              <a:t>SPLB</a:t>
            </a:r>
            <a:r>
              <a:rPr lang="zh-CN" altLang="en-US" b="0" i="0" dirty="0">
                <a:solidFill>
                  <a:srgbClr val="1D2129"/>
                </a:solidFill>
                <a:effectLst/>
                <a:latin typeface="PingFangSC-Regular"/>
              </a:rPr>
              <a:t>和</a:t>
            </a:r>
            <a:r>
              <a:rPr lang="en-US" altLang="zh-CN" b="0" i="0" dirty="0">
                <a:solidFill>
                  <a:srgbClr val="1D2129"/>
                </a:solidFill>
                <a:effectLst/>
                <a:latin typeface="PingFangSC-Regular"/>
              </a:rPr>
              <a:t>FH</a:t>
            </a:r>
            <a:r>
              <a:rPr lang="zh-CN" altLang="en-US" b="0" i="0" dirty="0">
                <a:solidFill>
                  <a:srgbClr val="1D2129"/>
                </a:solidFill>
                <a:effectLst/>
                <a:latin typeface="PingFangSC-Regular"/>
              </a:rPr>
              <a:t>的感知距离。结果显示，</a:t>
            </a:r>
            <a:r>
              <a:rPr lang="en-US" altLang="zh-CN" b="0" i="0" dirty="0">
                <a:solidFill>
                  <a:srgbClr val="1D2129"/>
                </a:solidFill>
                <a:effectLst/>
                <a:latin typeface="PingFangSC-Regular"/>
              </a:rPr>
              <a:t>FH</a:t>
            </a:r>
            <a:r>
              <a:rPr lang="zh-CN" altLang="en-US" b="0" i="0" dirty="0">
                <a:solidFill>
                  <a:srgbClr val="1D2129"/>
                </a:solidFill>
                <a:effectLst/>
                <a:latin typeface="PingFangSC-Regular"/>
              </a:rPr>
              <a:t>的感知距离明显高于</a:t>
            </a:r>
            <a:r>
              <a:rPr lang="en-US" altLang="zh-CN" b="0" i="0" dirty="0">
                <a:solidFill>
                  <a:srgbClr val="1D2129"/>
                </a:solidFill>
                <a:effectLst/>
                <a:latin typeface="PingFangSC-Regular"/>
              </a:rPr>
              <a:t>SPLB</a:t>
            </a:r>
            <a:r>
              <a:rPr lang="zh-CN" altLang="en-US" b="0" i="0" dirty="0">
                <a:solidFill>
                  <a:srgbClr val="1D2129"/>
                </a:solidFill>
                <a:effectLst/>
                <a:latin typeface="PingFangSC-Regular"/>
              </a:rPr>
              <a:t>。</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这一发现表明，与</a:t>
            </a:r>
            <a:r>
              <a:rPr lang="en-US" altLang="zh-CN" b="0" i="0" dirty="0">
                <a:solidFill>
                  <a:srgbClr val="1D2129"/>
                </a:solidFill>
                <a:effectLst/>
                <a:latin typeface="PingFangSC-Regular"/>
              </a:rPr>
              <a:t>SPLB</a:t>
            </a:r>
            <a:r>
              <a:rPr lang="zh-CN" altLang="en-US" b="0" i="0" dirty="0">
                <a:solidFill>
                  <a:srgbClr val="1D2129"/>
                </a:solidFill>
                <a:effectLst/>
                <a:latin typeface="PingFangSC-Regular"/>
              </a:rPr>
              <a:t>相比，</a:t>
            </a:r>
            <a:r>
              <a:rPr lang="en-US" altLang="zh-CN" b="0" i="0" dirty="0">
                <a:solidFill>
                  <a:srgbClr val="1D2129"/>
                </a:solidFill>
                <a:effectLst/>
                <a:latin typeface="PingFangSC-Regular"/>
              </a:rPr>
              <a:t>FH</a:t>
            </a:r>
            <a:r>
              <a:rPr lang="zh-CN" altLang="en-US" b="0" i="0" dirty="0">
                <a:solidFill>
                  <a:srgbClr val="1D2129"/>
                </a:solidFill>
                <a:effectLst/>
                <a:latin typeface="PingFangSC-Regular"/>
              </a:rPr>
              <a:t>作为一种明确的通信线索更有效。当然，</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的可见性可能不是解释这一现象的唯一因素，因为</a:t>
            </a:r>
            <a:r>
              <a:rPr lang="en-US" altLang="zh-CN" b="0" i="0" dirty="0">
                <a:solidFill>
                  <a:srgbClr val="1D2129"/>
                </a:solidFill>
                <a:effectLst/>
                <a:latin typeface="PingFangSC-Regular"/>
              </a:rPr>
              <a:t>SPLB</a:t>
            </a:r>
            <a:r>
              <a:rPr lang="zh-CN" altLang="en-US" b="0" i="0" dirty="0">
                <a:solidFill>
                  <a:srgbClr val="1D2129"/>
                </a:solidFill>
                <a:effectLst/>
                <a:latin typeface="PingFangSC-Regular"/>
              </a:rPr>
              <a:t>在</a:t>
            </a:r>
            <a:r>
              <a:rPr lang="en-US" altLang="zh-CN" b="0" i="0" dirty="0">
                <a:solidFill>
                  <a:srgbClr val="1D2129"/>
                </a:solidFill>
                <a:effectLst/>
                <a:latin typeface="PingFangSC-Regular"/>
              </a:rPr>
              <a:t>27.5</a:t>
            </a:r>
            <a:r>
              <a:rPr lang="zh-CN" altLang="en-US" b="0" i="0" dirty="0">
                <a:solidFill>
                  <a:srgbClr val="1D2129"/>
                </a:solidFill>
                <a:effectLst/>
                <a:latin typeface="PingFangSC-Regular"/>
              </a:rPr>
              <a:t>米远的地方也被感知到了，但并没有使得很多实验者穿过马路。因此，在考虑对行人过马路行为的影响时，</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的隐含意义或习得意义也很重要。</a:t>
            </a:r>
            <a:endParaRPr lang="zh-CN" altLang="en-US" dirty="0"/>
          </a:p>
        </p:txBody>
      </p:sp>
      <p:pic>
        <p:nvPicPr>
          <p:cNvPr id="2" name="图片 1">
            <a:extLst>
              <a:ext uri="{FF2B5EF4-FFF2-40B4-BE49-F238E27FC236}">
                <a16:creationId xmlns:a16="http://schemas.microsoft.com/office/drawing/2014/main" id="{4E1DBF55-AD4D-7C19-48E7-909B741D86B7}"/>
              </a:ext>
            </a:extLst>
          </p:cNvPr>
          <p:cNvPicPr>
            <a:picLocks noChangeAspect="1"/>
          </p:cNvPicPr>
          <p:nvPr/>
        </p:nvPicPr>
        <p:blipFill>
          <a:blip r:embed="rId3"/>
          <a:stretch>
            <a:fillRect/>
          </a:stretch>
        </p:blipFill>
        <p:spPr>
          <a:xfrm>
            <a:off x="386721" y="771630"/>
            <a:ext cx="4261427" cy="401245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4" name="文本框 3">
            <a:extLst>
              <a:ext uri="{FF2B5EF4-FFF2-40B4-BE49-F238E27FC236}">
                <a16:creationId xmlns:a16="http://schemas.microsoft.com/office/drawing/2014/main" id="{C3C03C83-AA34-4450-BB28-3150F7094DB6}"/>
              </a:ext>
            </a:extLst>
          </p:cNvPr>
          <p:cNvSpPr txBox="1"/>
          <p:nvPr/>
        </p:nvSpPr>
        <p:spPr>
          <a:xfrm>
            <a:off x="566733" y="771630"/>
            <a:ext cx="1755117" cy="369332"/>
          </a:xfrm>
          <a:prstGeom prst="rect">
            <a:avLst/>
          </a:prstGeom>
          <a:noFill/>
        </p:spPr>
        <p:txBody>
          <a:bodyPr wrap="square">
            <a:spAutoFit/>
          </a:bodyPr>
          <a:lstStyle/>
          <a:p>
            <a:r>
              <a:rPr lang="zh-CN" altLang="en-US" dirty="0">
                <a:solidFill>
                  <a:srgbClr val="1D2129"/>
                </a:solidFill>
                <a:latin typeface="PingFangSC-Regular"/>
              </a:rPr>
              <a:t>交叉</a:t>
            </a:r>
            <a:r>
              <a:rPr lang="zh-CN" altLang="en-US" b="0" i="0" dirty="0">
                <a:solidFill>
                  <a:srgbClr val="1D2129"/>
                </a:solidFill>
                <a:effectLst/>
                <a:latin typeface="PingFangSC-Regular"/>
              </a:rPr>
              <a:t>起始时间</a:t>
            </a:r>
            <a:endParaRPr lang="zh-CN" altLang="en-US" dirty="0"/>
          </a:p>
        </p:txBody>
      </p:sp>
      <p:sp>
        <p:nvSpPr>
          <p:cNvPr id="7" name="文本框 6">
            <a:extLst>
              <a:ext uri="{FF2B5EF4-FFF2-40B4-BE49-F238E27FC236}">
                <a16:creationId xmlns:a16="http://schemas.microsoft.com/office/drawing/2014/main" id="{CFEA8E89-D1AE-79E4-841B-4D6015F02D71}"/>
              </a:ext>
            </a:extLst>
          </p:cNvPr>
          <p:cNvSpPr txBox="1"/>
          <p:nvPr/>
        </p:nvSpPr>
        <p:spPr>
          <a:xfrm>
            <a:off x="574329" y="1806699"/>
            <a:ext cx="8190546" cy="1754326"/>
          </a:xfrm>
          <a:prstGeom prst="rect">
            <a:avLst/>
          </a:prstGeom>
          <a:noFill/>
        </p:spPr>
        <p:txBody>
          <a:bodyPr wrap="square">
            <a:spAutoFit/>
          </a:bodyPr>
          <a:lstStyle/>
          <a:p>
            <a:r>
              <a:rPr lang="zh-CN" altLang="en-US" b="0" i="0" dirty="0">
                <a:solidFill>
                  <a:srgbClr val="1D2129"/>
                </a:solidFill>
                <a:effectLst/>
                <a:latin typeface="PingFangSC-Regular"/>
              </a:rPr>
              <a:t>交叉起始时间（</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）是指参与者在第一辆车的后端通过之后开始过马路所花费的时间。为了解释</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是如何影响</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的，计算了一个新的指标，称为</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变化（</a:t>
            </a:r>
            <a:r>
              <a:rPr lang="zh-CN" altLang="en-US" dirty="0">
                <a:solidFill>
                  <a:srgbClr val="1D2129"/>
                </a:solidFill>
                <a:latin typeface="PingFangSC-Regular"/>
              </a:rPr>
              <a:t>△</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）。这是通过从</a:t>
            </a:r>
            <a:r>
              <a:rPr lang="en-US" altLang="zh-CN" b="0" i="0" dirty="0">
                <a:solidFill>
                  <a:srgbClr val="1D2129"/>
                </a:solidFill>
                <a:effectLst/>
                <a:latin typeface="PingFangSC-Regular"/>
              </a:rPr>
              <a:t>SPLB</a:t>
            </a:r>
            <a:r>
              <a:rPr lang="zh-CN" altLang="en-US" b="0" i="0" dirty="0">
                <a:solidFill>
                  <a:srgbClr val="1D2129"/>
                </a:solidFill>
                <a:effectLst/>
                <a:latin typeface="PingFangSC-Regular"/>
              </a:rPr>
              <a:t>和</a:t>
            </a:r>
            <a:r>
              <a:rPr lang="en-US" altLang="zh-CN" b="0" i="0" dirty="0">
                <a:solidFill>
                  <a:srgbClr val="1D2129"/>
                </a:solidFill>
                <a:effectLst/>
                <a:latin typeface="PingFangSC-Regular"/>
              </a:rPr>
              <a:t>FH</a:t>
            </a:r>
            <a:r>
              <a:rPr lang="zh-CN" altLang="en-US" b="0" i="0" dirty="0">
                <a:solidFill>
                  <a:srgbClr val="1D2129"/>
                </a:solidFill>
                <a:effectLst/>
                <a:latin typeface="PingFangSC-Regular"/>
              </a:rPr>
              <a:t>的</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存在条件中的</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值减去</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不存在条件的</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值来实现的。这里，负值意味着打开</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会提高</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a:t>
            </a:r>
            <a:r>
              <a:rPr lang="zh-CN" altLang="en-US" dirty="0">
                <a:solidFill>
                  <a:srgbClr val="1D2129"/>
                </a:solidFill>
                <a:latin typeface="PingFangSC-Regular"/>
              </a:rPr>
              <a:t>△</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为正意味着打开</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会延迟</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，而零值意味着</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对参与者的</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没有影响。该指标用于研究参与者学习每个</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传达的信息含义的速度。</a:t>
            </a:r>
            <a:endParaRPr lang="zh-CN" altLang="en-US" dirty="0"/>
          </a:p>
        </p:txBody>
      </p:sp>
    </p:spTree>
    <p:extLst>
      <p:ext uri="{BB962C8B-B14F-4D97-AF65-F5344CB8AC3E}">
        <p14:creationId xmlns:p14="http://schemas.microsoft.com/office/powerpoint/2010/main" val="2075764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4" name="文本框 3">
            <a:extLst>
              <a:ext uri="{FF2B5EF4-FFF2-40B4-BE49-F238E27FC236}">
                <a16:creationId xmlns:a16="http://schemas.microsoft.com/office/drawing/2014/main" id="{C3C03C83-AA34-4450-BB28-3150F7094DB6}"/>
              </a:ext>
            </a:extLst>
          </p:cNvPr>
          <p:cNvSpPr txBox="1"/>
          <p:nvPr/>
        </p:nvSpPr>
        <p:spPr>
          <a:xfrm>
            <a:off x="566733" y="771630"/>
            <a:ext cx="3240216" cy="369332"/>
          </a:xfrm>
          <a:prstGeom prst="rect">
            <a:avLst/>
          </a:prstGeom>
          <a:noFill/>
        </p:spPr>
        <p:txBody>
          <a:bodyPr wrap="square">
            <a:spAutoFit/>
          </a:bodyPr>
          <a:lstStyle/>
          <a:p>
            <a:r>
              <a:rPr lang="zh-CN" altLang="en-US" dirty="0">
                <a:solidFill>
                  <a:srgbClr val="1D2129"/>
                </a:solidFill>
                <a:latin typeface="PingFangSC-Regular"/>
              </a:rPr>
              <a:t>对三个区块中每个</a:t>
            </a:r>
            <a:r>
              <a:rPr lang="en-US" altLang="zh-CN" dirty="0" err="1">
                <a:solidFill>
                  <a:srgbClr val="1D2129"/>
                </a:solidFill>
                <a:latin typeface="PingFangSC-Regular"/>
              </a:rPr>
              <a:t>eHMI</a:t>
            </a:r>
            <a:r>
              <a:rPr lang="zh-CN" altLang="en-US" dirty="0">
                <a:solidFill>
                  <a:srgbClr val="1D2129"/>
                </a:solidFill>
                <a:latin typeface="PingFangSC-Regular"/>
              </a:rPr>
              <a:t>的响应</a:t>
            </a:r>
            <a:endParaRPr lang="zh-CN" altLang="en-US" dirty="0"/>
          </a:p>
        </p:txBody>
      </p:sp>
      <p:sp>
        <p:nvSpPr>
          <p:cNvPr id="7" name="文本框 6">
            <a:extLst>
              <a:ext uri="{FF2B5EF4-FFF2-40B4-BE49-F238E27FC236}">
                <a16:creationId xmlns:a16="http://schemas.microsoft.com/office/drawing/2014/main" id="{CFEA8E89-D1AE-79E4-841B-4D6015F02D71}"/>
              </a:ext>
            </a:extLst>
          </p:cNvPr>
          <p:cNvSpPr txBox="1"/>
          <p:nvPr/>
        </p:nvSpPr>
        <p:spPr>
          <a:xfrm>
            <a:off x="566733" y="1896705"/>
            <a:ext cx="8190546" cy="1754326"/>
          </a:xfrm>
          <a:prstGeom prst="rect">
            <a:avLst/>
          </a:prstGeom>
          <a:noFill/>
        </p:spPr>
        <p:txBody>
          <a:bodyPr wrap="square">
            <a:spAutoFit/>
          </a:bodyPr>
          <a:lstStyle/>
          <a:p>
            <a:r>
              <a:rPr lang="zh-CN" altLang="en-US" b="0" i="0" dirty="0">
                <a:solidFill>
                  <a:srgbClr val="1D2129"/>
                </a:solidFill>
                <a:effectLst/>
                <a:latin typeface="PingFangSC-Regular"/>
              </a:rPr>
              <a:t>为了研究每个</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的学习效果，并确定与更传统使用的闪光头灯相比，是否对新型</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SPLB</a:t>
            </a:r>
            <a:r>
              <a:rPr lang="zh-CN" altLang="en-US" b="0" i="0" dirty="0">
                <a:solidFill>
                  <a:srgbClr val="1D2129"/>
                </a:solidFill>
                <a:effectLst/>
                <a:latin typeface="PingFangSC-Regular"/>
              </a:rPr>
              <a:t>）有不同的反应，我们通过进行混合方差分析，研究了三个区块的</a:t>
            </a:r>
            <a:r>
              <a:rPr lang="zh-CN" altLang="en-US" dirty="0">
                <a:solidFill>
                  <a:srgbClr val="1D2129"/>
                </a:solidFill>
                <a:latin typeface="PingFangSC-Regular"/>
              </a:rPr>
              <a:t>过马路</a:t>
            </a:r>
            <a:r>
              <a:rPr lang="zh-CN" altLang="en-US" b="0" i="0" dirty="0">
                <a:solidFill>
                  <a:srgbClr val="1D2129"/>
                </a:solidFill>
                <a:effectLst/>
                <a:latin typeface="PingFangSC-Regular"/>
              </a:rPr>
              <a:t>行为，参与者之间的因素为</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SPLB</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FH</a:t>
            </a:r>
            <a:r>
              <a:rPr lang="zh-CN" altLang="en-US" b="0" i="0" dirty="0">
                <a:solidFill>
                  <a:srgbClr val="1D2129"/>
                </a:solidFill>
                <a:effectLst/>
                <a:latin typeface="PingFangSC-Regular"/>
              </a:rPr>
              <a:t>），参与者内部的因素为区块。结果显示，</a:t>
            </a:r>
            <a:r>
              <a:rPr lang="zh-CN" altLang="en-US" dirty="0">
                <a:solidFill>
                  <a:srgbClr val="1D2129"/>
                </a:solidFill>
                <a:latin typeface="PingFangSC-Regular"/>
              </a:rPr>
              <a:t>区块</a:t>
            </a:r>
            <a:r>
              <a:rPr lang="zh-CN" altLang="en-US" b="0" i="0" dirty="0">
                <a:solidFill>
                  <a:srgbClr val="1D2129"/>
                </a:solidFill>
                <a:effectLst/>
                <a:latin typeface="PingFangSC-Regular"/>
              </a:rPr>
              <a:t>没有主要影响，但</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设计有主要影响，因此</a:t>
            </a:r>
            <a:r>
              <a:rPr lang="en-US" altLang="zh-CN" b="0" i="0" dirty="0">
                <a:solidFill>
                  <a:srgbClr val="1D2129"/>
                </a:solidFill>
                <a:effectLst/>
                <a:latin typeface="PingFangSC-Regular"/>
              </a:rPr>
              <a:t>FH</a:t>
            </a:r>
            <a:r>
              <a:rPr lang="zh-CN" altLang="en-US" b="0" i="0" dirty="0">
                <a:solidFill>
                  <a:srgbClr val="1D2129"/>
                </a:solidFill>
                <a:effectLst/>
                <a:latin typeface="PingFangSC-Regular"/>
              </a:rPr>
              <a:t>的</a:t>
            </a:r>
            <a:r>
              <a:rPr lang="zh-CN" altLang="en-US" dirty="0">
                <a:solidFill>
                  <a:srgbClr val="1D2129"/>
                </a:solidFill>
                <a:latin typeface="PingFangSC-Regular"/>
              </a:rPr>
              <a:t>△</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大于</a:t>
            </a:r>
            <a:r>
              <a:rPr lang="en-US" altLang="zh-CN" b="0" i="0" dirty="0">
                <a:solidFill>
                  <a:srgbClr val="1D2129"/>
                </a:solidFill>
                <a:effectLst/>
                <a:latin typeface="PingFangSC-Regular"/>
              </a:rPr>
              <a:t>SPLB</a:t>
            </a:r>
            <a:r>
              <a:rPr lang="zh-CN" altLang="en-US" b="0" i="0" dirty="0">
                <a:solidFill>
                  <a:srgbClr val="1D2129"/>
                </a:solidFill>
                <a:effectLst/>
                <a:latin typeface="PingFangSC-Regular"/>
              </a:rPr>
              <a:t>，证实了</a:t>
            </a:r>
            <a:r>
              <a:rPr lang="en-US" altLang="zh-CN" b="0" i="0" dirty="0">
                <a:solidFill>
                  <a:srgbClr val="1D2129"/>
                </a:solidFill>
                <a:effectLst/>
                <a:latin typeface="PingFangSC-Regular"/>
              </a:rPr>
              <a:t>FH</a:t>
            </a:r>
            <a:r>
              <a:rPr lang="zh-CN" altLang="en-US" b="0" i="0" dirty="0">
                <a:solidFill>
                  <a:srgbClr val="1D2129"/>
                </a:solidFill>
                <a:effectLst/>
                <a:latin typeface="PingFangSC-Regular"/>
              </a:rPr>
              <a:t>在传递“让行”信息方面的力量与</a:t>
            </a:r>
            <a:r>
              <a:rPr lang="en-US" altLang="zh-CN" b="0" i="0" dirty="0">
                <a:solidFill>
                  <a:srgbClr val="1D2129"/>
                </a:solidFill>
                <a:effectLst/>
                <a:latin typeface="PingFangSC-Regular"/>
              </a:rPr>
              <a:t>SPLB</a:t>
            </a:r>
            <a:r>
              <a:rPr lang="zh-CN" altLang="en-US" b="0" i="0" dirty="0">
                <a:solidFill>
                  <a:srgbClr val="1D2129"/>
                </a:solidFill>
                <a:effectLst/>
                <a:latin typeface="PingFangSC-Regular"/>
              </a:rPr>
              <a:t>相比，引发了更早的</a:t>
            </a:r>
            <a:r>
              <a:rPr lang="zh-CN" altLang="en-US" dirty="0">
                <a:solidFill>
                  <a:srgbClr val="1D2129"/>
                </a:solidFill>
                <a:latin typeface="PingFangSC-Regular"/>
              </a:rPr>
              <a:t>过马路行为</a:t>
            </a:r>
            <a:r>
              <a:rPr lang="zh-CN" altLang="en-US" b="0" i="0" dirty="0">
                <a:solidFill>
                  <a:srgbClr val="1D2129"/>
                </a:solidFill>
                <a:effectLst/>
                <a:latin typeface="PingFangSC-Regular"/>
              </a:rPr>
              <a:t>。</a:t>
            </a:r>
            <a:endParaRPr lang="zh-CN" altLang="en-US" dirty="0"/>
          </a:p>
        </p:txBody>
      </p:sp>
    </p:spTree>
    <p:extLst>
      <p:ext uri="{BB962C8B-B14F-4D97-AF65-F5344CB8AC3E}">
        <p14:creationId xmlns:p14="http://schemas.microsoft.com/office/powerpoint/2010/main" val="1922546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pic>
        <p:nvPicPr>
          <p:cNvPr id="3" name="图片 2">
            <a:extLst>
              <a:ext uri="{FF2B5EF4-FFF2-40B4-BE49-F238E27FC236}">
                <a16:creationId xmlns:a16="http://schemas.microsoft.com/office/drawing/2014/main" id="{1379FE45-734E-29DB-E12F-222F242B3B8E}"/>
              </a:ext>
            </a:extLst>
          </p:cNvPr>
          <p:cNvPicPr>
            <a:picLocks noChangeAspect="1"/>
          </p:cNvPicPr>
          <p:nvPr/>
        </p:nvPicPr>
        <p:blipFill>
          <a:blip r:embed="rId3"/>
          <a:stretch>
            <a:fillRect/>
          </a:stretch>
        </p:blipFill>
        <p:spPr>
          <a:xfrm>
            <a:off x="2266749" y="731599"/>
            <a:ext cx="4610500" cy="2911092"/>
          </a:xfrm>
          <a:prstGeom prst="rect">
            <a:avLst/>
          </a:prstGeom>
        </p:spPr>
      </p:pic>
      <p:sp>
        <p:nvSpPr>
          <p:cNvPr id="5" name="文本框 4">
            <a:extLst>
              <a:ext uri="{FF2B5EF4-FFF2-40B4-BE49-F238E27FC236}">
                <a16:creationId xmlns:a16="http://schemas.microsoft.com/office/drawing/2014/main" id="{0BD0D1CE-0268-53AB-69FB-C95521200E42}"/>
              </a:ext>
            </a:extLst>
          </p:cNvPr>
          <p:cNvSpPr txBox="1"/>
          <p:nvPr/>
        </p:nvSpPr>
        <p:spPr>
          <a:xfrm>
            <a:off x="184207" y="3633206"/>
            <a:ext cx="8775585" cy="1200329"/>
          </a:xfrm>
          <a:prstGeom prst="rect">
            <a:avLst/>
          </a:prstGeom>
          <a:noFill/>
        </p:spPr>
        <p:txBody>
          <a:bodyPr wrap="square">
            <a:spAutoFit/>
          </a:bodyPr>
          <a:lstStyle/>
          <a:p>
            <a:r>
              <a:rPr lang="zh-CN" altLang="en-US" b="0" i="0" dirty="0">
                <a:solidFill>
                  <a:srgbClr val="1D2129"/>
                </a:solidFill>
                <a:effectLst/>
                <a:latin typeface="PingFangSC-Regular"/>
              </a:rPr>
              <a:t>该图显示了</a:t>
            </a:r>
            <a:r>
              <a:rPr lang="en-US" altLang="zh-CN" b="0" i="0" dirty="0">
                <a:solidFill>
                  <a:srgbClr val="1D2129"/>
                </a:solidFill>
                <a:effectLst/>
                <a:latin typeface="PingFangSC-Regular"/>
              </a:rPr>
              <a:t>FH</a:t>
            </a:r>
            <a:r>
              <a:rPr lang="zh-CN" altLang="en-US" b="0" i="0" dirty="0">
                <a:solidFill>
                  <a:srgbClr val="1D2129"/>
                </a:solidFill>
                <a:effectLst/>
                <a:latin typeface="PingFangSC-Regular"/>
              </a:rPr>
              <a:t>对</a:t>
            </a:r>
            <a:r>
              <a:rPr lang="zh-CN" altLang="en-US" dirty="0">
                <a:solidFill>
                  <a:srgbClr val="1D2129"/>
                </a:solidFill>
                <a:latin typeface="PingFangSC-Regular"/>
              </a:rPr>
              <a:t>过马路时间</a:t>
            </a:r>
            <a:r>
              <a:rPr lang="zh-CN" altLang="en-US" b="0" i="0" dirty="0">
                <a:solidFill>
                  <a:srgbClr val="1D2129"/>
                </a:solidFill>
                <a:effectLst/>
                <a:latin typeface="PingFangSC-Regular"/>
              </a:rPr>
              <a:t>点的影响在区块之间减小。这可能是由试验中提供的运动学线索的整体学习效果引起的，参与者学习接近车辆的整体行为“消耗”了</a:t>
            </a:r>
            <a:r>
              <a:rPr lang="en-US" altLang="zh-CN" b="0" i="0" dirty="0">
                <a:solidFill>
                  <a:srgbClr val="1D2129"/>
                </a:solidFill>
                <a:effectLst/>
                <a:latin typeface="PingFangSC-Regular"/>
              </a:rPr>
              <a:t>FH</a:t>
            </a:r>
            <a:r>
              <a:rPr lang="zh-CN" altLang="en-US" b="0" i="0" dirty="0">
                <a:solidFill>
                  <a:srgbClr val="1D2129"/>
                </a:solidFill>
                <a:effectLst/>
                <a:latin typeface="PingFangSC-Regular"/>
              </a:rPr>
              <a:t>的功率</a:t>
            </a:r>
            <a:r>
              <a:rPr lang="zh-CN" altLang="en-US" dirty="0">
                <a:solidFill>
                  <a:srgbClr val="1D2129"/>
                </a:solidFill>
                <a:latin typeface="PingFangSC-Regular"/>
              </a:rPr>
              <a:t>。</a:t>
            </a:r>
            <a:r>
              <a:rPr lang="zh-CN" altLang="en-US" b="0" i="0" dirty="0">
                <a:solidFill>
                  <a:srgbClr val="1D2129"/>
                </a:solidFill>
                <a:effectLst/>
                <a:latin typeface="PingFangSC-Regular"/>
              </a:rPr>
              <a:t>总体而言，这些结果表明两种</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的存在都加速了</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，但</a:t>
            </a:r>
            <a:r>
              <a:rPr lang="en-US" altLang="zh-CN" b="0" i="0" dirty="0">
                <a:solidFill>
                  <a:srgbClr val="1D2129"/>
                </a:solidFill>
                <a:effectLst/>
                <a:latin typeface="PingFangSC-Regular"/>
              </a:rPr>
              <a:t>FH</a:t>
            </a:r>
            <a:r>
              <a:rPr lang="zh-CN" altLang="en-US" b="0" i="0" dirty="0">
                <a:solidFill>
                  <a:srgbClr val="1D2129"/>
                </a:solidFill>
                <a:effectLst/>
                <a:latin typeface="PingFangSC-Regular"/>
              </a:rPr>
              <a:t>更有效，在整个试验中平均加速</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为</a:t>
            </a:r>
            <a:r>
              <a:rPr lang="en-US" altLang="zh-CN" b="0" i="0" dirty="0">
                <a:solidFill>
                  <a:srgbClr val="1D2129"/>
                </a:solidFill>
                <a:effectLst/>
                <a:latin typeface="PingFangSC-Regular"/>
              </a:rPr>
              <a:t> 1</a:t>
            </a:r>
            <a:r>
              <a:rPr lang="zh-CN" altLang="en-US" b="0" i="0" dirty="0">
                <a:solidFill>
                  <a:srgbClr val="1D2129"/>
                </a:solidFill>
                <a:effectLst/>
                <a:latin typeface="PingFangSC-Regular"/>
              </a:rPr>
              <a:t>秒，而</a:t>
            </a:r>
            <a:r>
              <a:rPr lang="en-US" altLang="zh-CN" b="0" i="0" dirty="0">
                <a:solidFill>
                  <a:srgbClr val="1D2129"/>
                </a:solidFill>
                <a:effectLst/>
                <a:latin typeface="PingFangSC-Regular"/>
              </a:rPr>
              <a:t>SPLB</a:t>
            </a:r>
            <a:r>
              <a:rPr lang="zh-CN" altLang="en-US" b="0" i="0" dirty="0">
                <a:solidFill>
                  <a:srgbClr val="1D2129"/>
                </a:solidFill>
                <a:effectLst/>
                <a:latin typeface="PingFangSC-Regular"/>
              </a:rPr>
              <a:t>试验的平均加速时间为</a:t>
            </a:r>
            <a:r>
              <a:rPr lang="en-US" altLang="zh-CN" b="0" i="0" dirty="0">
                <a:solidFill>
                  <a:srgbClr val="1D2129"/>
                </a:solidFill>
                <a:effectLst/>
                <a:latin typeface="PingFangSC-Regular"/>
              </a:rPr>
              <a:t>200ms</a:t>
            </a:r>
            <a:r>
              <a:rPr lang="zh-CN" altLang="en-US" b="0" i="0" dirty="0">
                <a:solidFill>
                  <a:srgbClr val="1D2129"/>
                </a:solidFill>
                <a:effectLst/>
                <a:latin typeface="PingFangSC-Regular"/>
              </a:rPr>
              <a:t>。</a:t>
            </a:r>
            <a:endParaRPr lang="zh-CN" altLang="en-US" dirty="0"/>
          </a:p>
        </p:txBody>
      </p:sp>
      <p:sp>
        <p:nvSpPr>
          <p:cNvPr id="8" name="文本框 7">
            <a:extLst>
              <a:ext uri="{FF2B5EF4-FFF2-40B4-BE49-F238E27FC236}">
                <a16:creationId xmlns:a16="http://schemas.microsoft.com/office/drawing/2014/main" id="{3C92D6FB-F26D-62D2-34BB-9703DF21A273}"/>
              </a:ext>
            </a:extLst>
          </p:cNvPr>
          <p:cNvSpPr txBox="1"/>
          <p:nvPr/>
        </p:nvSpPr>
        <p:spPr>
          <a:xfrm>
            <a:off x="2996895" y="384671"/>
            <a:ext cx="4572000" cy="369332"/>
          </a:xfrm>
          <a:prstGeom prst="rect">
            <a:avLst/>
          </a:prstGeom>
          <a:noFill/>
        </p:spPr>
        <p:txBody>
          <a:bodyPr wrap="square">
            <a:spAutoFit/>
          </a:bodyPr>
          <a:lstStyle/>
          <a:p>
            <a:r>
              <a:rPr lang="en-US" altLang="zh-CN" b="0" i="0" dirty="0">
                <a:solidFill>
                  <a:srgbClr val="1D2129"/>
                </a:solidFill>
                <a:effectLst/>
                <a:latin typeface="PingFangSC-Regular"/>
              </a:rPr>
              <a:t>SPLB</a:t>
            </a:r>
            <a:r>
              <a:rPr lang="zh-CN" altLang="en-US" b="0" i="0" dirty="0">
                <a:solidFill>
                  <a:srgbClr val="1D2129"/>
                </a:solidFill>
                <a:effectLst/>
                <a:latin typeface="PingFangSC-Regular"/>
              </a:rPr>
              <a:t>和</a:t>
            </a:r>
            <a:r>
              <a:rPr lang="en-US" altLang="zh-CN" b="0" i="0" dirty="0">
                <a:solidFill>
                  <a:srgbClr val="1D2129"/>
                </a:solidFill>
                <a:effectLst/>
                <a:latin typeface="PingFangSC-Regular"/>
              </a:rPr>
              <a:t>FH</a:t>
            </a:r>
            <a:r>
              <a:rPr lang="zh-CN" altLang="en-US" b="0" i="0" dirty="0">
                <a:solidFill>
                  <a:srgbClr val="1D2129"/>
                </a:solidFill>
                <a:effectLst/>
                <a:latin typeface="PingFangSC-Regular"/>
              </a:rPr>
              <a:t>组的块间</a:t>
            </a:r>
            <a:r>
              <a:rPr lang="zh-CN" altLang="en-US" dirty="0">
                <a:solidFill>
                  <a:srgbClr val="1D2129"/>
                </a:solidFill>
                <a:latin typeface="PingFangSC-Regular"/>
              </a:rPr>
              <a:t>过马路</a:t>
            </a:r>
            <a:r>
              <a:rPr lang="zh-CN" altLang="en-US" b="0" i="0" dirty="0">
                <a:solidFill>
                  <a:srgbClr val="1D2129"/>
                </a:solidFill>
                <a:effectLst/>
                <a:latin typeface="PingFangSC-Regular"/>
              </a:rPr>
              <a:t>起始时间</a:t>
            </a:r>
            <a:endParaRPr lang="zh-CN" altLang="en-US" dirty="0"/>
          </a:p>
        </p:txBody>
      </p:sp>
    </p:spTree>
    <p:extLst>
      <p:ext uri="{BB962C8B-B14F-4D97-AF65-F5344CB8AC3E}">
        <p14:creationId xmlns:p14="http://schemas.microsoft.com/office/powerpoint/2010/main" val="1127056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4" name="文本框 3">
            <a:extLst>
              <a:ext uri="{FF2B5EF4-FFF2-40B4-BE49-F238E27FC236}">
                <a16:creationId xmlns:a16="http://schemas.microsoft.com/office/drawing/2014/main" id="{C3C03C83-AA34-4450-BB28-3150F7094DB6}"/>
              </a:ext>
            </a:extLst>
          </p:cNvPr>
          <p:cNvSpPr txBox="1"/>
          <p:nvPr/>
        </p:nvSpPr>
        <p:spPr>
          <a:xfrm>
            <a:off x="566733" y="771630"/>
            <a:ext cx="5580372" cy="369332"/>
          </a:xfrm>
          <a:prstGeom prst="rect">
            <a:avLst/>
          </a:prstGeom>
          <a:noFill/>
        </p:spPr>
        <p:txBody>
          <a:bodyPr wrap="square">
            <a:spAutoFit/>
          </a:bodyPr>
          <a:lstStyle/>
          <a:p>
            <a:r>
              <a:rPr lang="zh-CN" altLang="en-US" dirty="0">
                <a:solidFill>
                  <a:srgbClr val="1D2129"/>
                </a:solidFill>
                <a:latin typeface="PingFangSC-Regular"/>
              </a:rPr>
              <a:t>在不同的速度和时间间隔下，每个</a:t>
            </a:r>
            <a:r>
              <a:rPr lang="en-US" altLang="zh-CN" dirty="0" err="1">
                <a:solidFill>
                  <a:srgbClr val="1D2129"/>
                </a:solidFill>
                <a:latin typeface="PingFangSC-Regular"/>
              </a:rPr>
              <a:t>eHMI</a:t>
            </a:r>
            <a:r>
              <a:rPr lang="zh-CN" altLang="en-US" dirty="0">
                <a:solidFill>
                  <a:srgbClr val="1D2129"/>
                </a:solidFill>
                <a:latin typeface="PingFangSC-Regular"/>
              </a:rPr>
              <a:t>消息的重要性</a:t>
            </a:r>
            <a:endParaRPr lang="zh-CN" altLang="en-US" dirty="0"/>
          </a:p>
        </p:txBody>
      </p:sp>
      <p:sp>
        <p:nvSpPr>
          <p:cNvPr id="7" name="文本框 6">
            <a:extLst>
              <a:ext uri="{FF2B5EF4-FFF2-40B4-BE49-F238E27FC236}">
                <a16:creationId xmlns:a16="http://schemas.microsoft.com/office/drawing/2014/main" id="{CFEA8E89-D1AE-79E4-841B-4D6015F02D71}"/>
              </a:ext>
            </a:extLst>
          </p:cNvPr>
          <p:cNvSpPr txBox="1"/>
          <p:nvPr/>
        </p:nvSpPr>
        <p:spPr>
          <a:xfrm>
            <a:off x="566733" y="1833086"/>
            <a:ext cx="8190546" cy="1477328"/>
          </a:xfrm>
          <a:prstGeom prst="rect">
            <a:avLst/>
          </a:prstGeom>
          <a:noFill/>
        </p:spPr>
        <p:txBody>
          <a:bodyPr wrap="square">
            <a:spAutoFit/>
          </a:bodyPr>
          <a:lstStyle/>
          <a:p>
            <a:r>
              <a:rPr lang="zh-CN" altLang="en-US" dirty="0">
                <a:solidFill>
                  <a:srgbClr val="1D2129"/>
                </a:solidFill>
                <a:latin typeface="PingFangSC-Regular"/>
              </a:rPr>
              <a:t>本文</a:t>
            </a:r>
            <a:r>
              <a:rPr lang="zh-CN" altLang="en-US" b="0" i="0" dirty="0">
                <a:solidFill>
                  <a:srgbClr val="1D2129"/>
                </a:solidFill>
                <a:effectLst/>
                <a:latin typeface="PingFangSC-Regular"/>
              </a:rPr>
              <a:t>计算了三个测试块的平均</a:t>
            </a:r>
            <a:r>
              <a:rPr lang="zh-CN" altLang="en-US" dirty="0">
                <a:solidFill>
                  <a:srgbClr val="1D2129"/>
                </a:solidFill>
                <a:latin typeface="PingFangSC-Regular"/>
              </a:rPr>
              <a:t>△</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值并在分析中使用。如前所述，</a:t>
            </a:r>
            <a:r>
              <a:rPr lang="zh-CN" altLang="en-US" dirty="0">
                <a:solidFill>
                  <a:srgbClr val="1D2129"/>
                </a:solidFill>
                <a:latin typeface="PingFangSC-Regular"/>
              </a:rPr>
              <a:t>△</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的零值表明存在</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和不存在</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的试验之间的</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没有差异，因此表明</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对过马路的决策没有影响。为了了解</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是否对</a:t>
            </a:r>
            <a:r>
              <a:rPr lang="zh-CN" altLang="en-US" dirty="0">
                <a:solidFill>
                  <a:srgbClr val="1D2129"/>
                </a:solidFill>
                <a:latin typeface="PingFangSC-Regular"/>
              </a:rPr>
              <a:t>△</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有影响，对每个速度和时间间隔组合进行了一系列单样本</a:t>
            </a:r>
            <a:r>
              <a:rPr lang="en-US" altLang="zh-CN" b="0" i="0" dirty="0">
                <a:solidFill>
                  <a:srgbClr val="1D2129"/>
                </a:solidFill>
                <a:effectLst/>
                <a:latin typeface="PingFangSC-Regular"/>
              </a:rPr>
              <a:t>t</a:t>
            </a:r>
            <a:r>
              <a:rPr lang="zh-CN" altLang="en-US" b="0" i="0" dirty="0">
                <a:solidFill>
                  <a:srgbClr val="1D2129"/>
                </a:solidFill>
                <a:effectLst/>
                <a:latin typeface="PingFangSC-Regular"/>
              </a:rPr>
              <a:t>检验，将</a:t>
            </a:r>
            <a:r>
              <a:rPr lang="zh-CN" altLang="en-US" dirty="0">
                <a:solidFill>
                  <a:srgbClr val="1D2129"/>
                </a:solidFill>
                <a:latin typeface="PingFangSC-Regular"/>
              </a:rPr>
              <a:t>△</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值与零进行比较。由于大量的</a:t>
            </a:r>
            <a:r>
              <a:rPr lang="en-US" altLang="zh-CN" b="0" i="0" dirty="0">
                <a:solidFill>
                  <a:srgbClr val="1D2129"/>
                </a:solidFill>
                <a:effectLst/>
                <a:latin typeface="PingFangSC-Regular"/>
              </a:rPr>
              <a:t>t</a:t>
            </a:r>
            <a:r>
              <a:rPr lang="zh-CN" altLang="en-US" b="0" i="0" dirty="0">
                <a:solidFill>
                  <a:srgbClr val="1D2129"/>
                </a:solidFill>
                <a:effectLst/>
                <a:latin typeface="PingFangSC-Regular"/>
              </a:rPr>
              <a:t>检验（</a:t>
            </a:r>
            <a:r>
              <a:rPr lang="en-US" altLang="zh-CN" b="0" i="0" dirty="0">
                <a:solidFill>
                  <a:srgbClr val="1D2129"/>
                </a:solidFill>
                <a:effectLst/>
                <a:latin typeface="PingFangSC-Regular"/>
              </a:rPr>
              <a:t>24</a:t>
            </a:r>
            <a:r>
              <a:rPr lang="zh-CN" altLang="en-US" b="0" i="0" dirty="0">
                <a:solidFill>
                  <a:srgbClr val="1D2129"/>
                </a:solidFill>
                <a:effectLst/>
                <a:latin typeface="PingFangSC-Regular"/>
              </a:rPr>
              <a:t>个单样本</a:t>
            </a:r>
            <a:r>
              <a:rPr lang="en-US" altLang="zh-CN" b="0" i="0" dirty="0">
                <a:solidFill>
                  <a:srgbClr val="1D2129"/>
                </a:solidFill>
                <a:effectLst/>
                <a:latin typeface="PingFangSC-Regular"/>
              </a:rPr>
              <a:t>t</a:t>
            </a:r>
            <a:r>
              <a:rPr lang="zh-CN" altLang="en-US" b="0" i="0" dirty="0">
                <a:solidFill>
                  <a:srgbClr val="1D2129"/>
                </a:solidFill>
                <a:effectLst/>
                <a:latin typeface="PingFangSC-Regular"/>
              </a:rPr>
              <a:t>检验），</a:t>
            </a:r>
            <a:r>
              <a:rPr lang="en-US" altLang="zh-CN" b="0" i="0" dirty="0">
                <a:solidFill>
                  <a:srgbClr val="1D2129"/>
                </a:solidFill>
                <a:effectLst/>
                <a:latin typeface="PingFangSC-Regular"/>
              </a:rPr>
              <a:t>α</a:t>
            </a:r>
            <a:r>
              <a:rPr lang="zh-CN" altLang="en-US" b="0" i="0" dirty="0">
                <a:solidFill>
                  <a:srgbClr val="1D2129"/>
                </a:solidFill>
                <a:effectLst/>
                <a:latin typeface="PingFangSC-Regular"/>
              </a:rPr>
              <a:t>水平被调整为</a:t>
            </a:r>
            <a:r>
              <a:rPr lang="en-US" altLang="zh-CN" b="0" i="0" dirty="0">
                <a:solidFill>
                  <a:srgbClr val="1D2129"/>
                </a:solidFill>
                <a:effectLst/>
                <a:latin typeface="PingFangSC-Regular"/>
              </a:rPr>
              <a:t>0.001</a:t>
            </a:r>
            <a:r>
              <a:rPr lang="zh-CN" altLang="en-US" b="0" i="0" dirty="0">
                <a:solidFill>
                  <a:srgbClr val="1D2129"/>
                </a:solidFill>
                <a:effectLst/>
                <a:latin typeface="PingFangSC-Regular"/>
              </a:rPr>
              <a:t>。</a:t>
            </a:r>
            <a:endParaRPr lang="zh-CN" altLang="en-US" dirty="0"/>
          </a:p>
        </p:txBody>
      </p:sp>
    </p:spTree>
    <p:extLst>
      <p:ext uri="{BB962C8B-B14F-4D97-AF65-F5344CB8AC3E}">
        <p14:creationId xmlns:p14="http://schemas.microsoft.com/office/powerpoint/2010/main" val="2330085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pic>
        <p:nvPicPr>
          <p:cNvPr id="3" name="图片 2">
            <a:extLst>
              <a:ext uri="{FF2B5EF4-FFF2-40B4-BE49-F238E27FC236}">
                <a16:creationId xmlns:a16="http://schemas.microsoft.com/office/drawing/2014/main" id="{4512C13C-9767-88EF-0A57-2054EEC41F2E}"/>
              </a:ext>
            </a:extLst>
          </p:cNvPr>
          <p:cNvPicPr>
            <a:picLocks noChangeAspect="1"/>
          </p:cNvPicPr>
          <p:nvPr/>
        </p:nvPicPr>
        <p:blipFill>
          <a:blip r:embed="rId3"/>
          <a:stretch>
            <a:fillRect/>
          </a:stretch>
        </p:blipFill>
        <p:spPr>
          <a:xfrm>
            <a:off x="2156250" y="1896705"/>
            <a:ext cx="4831499" cy="2408129"/>
          </a:xfrm>
          <a:prstGeom prst="rect">
            <a:avLst/>
          </a:prstGeom>
        </p:spPr>
      </p:pic>
      <p:sp>
        <p:nvSpPr>
          <p:cNvPr id="6" name="文本框 5">
            <a:extLst>
              <a:ext uri="{FF2B5EF4-FFF2-40B4-BE49-F238E27FC236}">
                <a16:creationId xmlns:a16="http://schemas.microsoft.com/office/drawing/2014/main" id="{32998AB6-05B5-DBC6-BCAD-96F933BD0070}"/>
              </a:ext>
            </a:extLst>
          </p:cNvPr>
          <p:cNvSpPr txBox="1"/>
          <p:nvPr/>
        </p:nvSpPr>
        <p:spPr>
          <a:xfrm>
            <a:off x="383045" y="945889"/>
            <a:ext cx="8775584" cy="646331"/>
          </a:xfrm>
          <a:prstGeom prst="rect">
            <a:avLst/>
          </a:prstGeom>
          <a:noFill/>
        </p:spPr>
        <p:txBody>
          <a:bodyPr wrap="square">
            <a:spAutoFit/>
          </a:bodyPr>
          <a:lstStyle/>
          <a:p>
            <a:r>
              <a:rPr lang="zh-CN" altLang="en-US" b="0" i="0" dirty="0">
                <a:solidFill>
                  <a:srgbClr val="1D2129"/>
                </a:solidFill>
                <a:effectLst/>
                <a:latin typeface="PingFangSC-Regular"/>
              </a:rPr>
              <a:t>比较</a:t>
            </a:r>
            <a:r>
              <a:rPr lang="en-US" altLang="zh-CN" b="0" i="0" dirty="0">
                <a:solidFill>
                  <a:srgbClr val="1D2129"/>
                </a:solidFill>
                <a:effectLst/>
                <a:latin typeface="PingFangSC-Regular"/>
              </a:rPr>
              <a:t>SPLB</a:t>
            </a:r>
            <a:r>
              <a:rPr lang="zh-CN" altLang="en-US" b="0" i="0" dirty="0">
                <a:solidFill>
                  <a:srgbClr val="1D2129"/>
                </a:solidFill>
                <a:effectLst/>
                <a:latin typeface="PingFangSC-Regular"/>
              </a:rPr>
              <a:t>和</a:t>
            </a:r>
            <a:r>
              <a:rPr lang="en-US" altLang="zh-CN" b="0" i="0" dirty="0">
                <a:solidFill>
                  <a:srgbClr val="1D2129"/>
                </a:solidFill>
                <a:effectLst/>
                <a:latin typeface="PingFangSC-Regular"/>
              </a:rPr>
              <a:t>FH</a:t>
            </a:r>
            <a:r>
              <a:rPr lang="zh-CN" altLang="en-US" b="0" i="0" dirty="0">
                <a:solidFill>
                  <a:srgbClr val="1D2129"/>
                </a:solidFill>
                <a:effectLst/>
                <a:latin typeface="PingFangSC-Regular"/>
              </a:rPr>
              <a:t>在不同速度和时间间隔组合下的</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变化和零值。</a:t>
            </a:r>
            <a:r>
              <a:rPr lang="en-US" altLang="zh-CN" dirty="0">
                <a:solidFill>
                  <a:srgbClr val="1D2129"/>
                </a:solidFill>
                <a:latin typeface="PingFangSC-Regular"/>
              </a:rPr>
              <a:t>α</a:t>
            </a:r>
            <a:r>
              <a:rPr lang="zh-CN" altLang="en-US" b="0" i="0" dirty="0">
                <a:solidFill>
                  <a:srgbClr val="1D2129"/>
                </a:solidFill>
                <a:effectLst/>
                <a:latin typeface="PingFangSC-Regular"/>
              </a:rPr>
              <a:t>水平调整为</a:t>
            </a:r>
            <a:r>
              <a:rPr lang="en-US" altLang="zh-CN" b="0" i="0" dirty="0">
                <a:solidFill>
                  <a:srgbClr val="1D2129"/>
                </a:solidFill>
                <a:effectLst/>
                <a:latin typeface="PingFangSC-Regular"/>
              </a:rPr>
              <a:t>0.001</a:t>
            </a:r>
            <a:r>
              <a:rPr lang="zh-CN" altLang="en-US" b="0" i="0" dirty="0">
                <a:solidFill>
                  <a:srgbClr val="1D2129"/>
                </a:solidFill>
                <a:effectLst/>
                <a:latin typeface="PingFangSC-Regular"/>
              </a:rPr>
              <a:t>。显著的单样本</a:t>
            </a:r>
            <a:r>
              <a:rPr lang="en-US" altLang="zh-CN" b="0" i="0" dirty="0">
                <a:solidFill>
                  <a:srgbClr val="1D2129"/>
                </a:solidFill>
                <a:effectLst/>
                <a:latin typeface="PingFangSC-Regular"/>
              </a:rPr>
              <a:t>t</a:t>
            </a:r>
            <a:r>
              <a:rPr lang="zh-CN" altLang="en-US" b="0" i="0" dirty="0">
                <a:solidFill>
                  <a:srgbClr val="1D2129"/>
                </a:solidFill>
                <a:effectLst/>
                <a:latin typeface="PingFangSC-Regular"/>
              </a:rPr>
              <a:t>检验以粗体显示。</a:t>
            </a:r>
            <a:endParaRPr lang="zh-CN" altLang="en-US" dirty="0"/>
          </a:p>
        </p:txBody>
      </p:sp>
    </p:spTree>
    <p:extLst>
      <p:ext uri="{BB962C8B-B14F-4D97-AF65-F5344CB8AC3E}">
        <p14:creationId xmlns:p14="http://schemas.microsoft.com/office/powerpoint/2010/main" val="3171578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pic>
        <p:nvPicPr>
          <p:cNvPr id="7" name="图片 6">
            <a:extLst>
              <a:ext uri="{FF2B5EF4-FFF2-40B4-BE49-F238E27FC236}">
                <a16:creationId xmlns:a16="http://schemas.microsoft.com/office/drawing/2014/main" id="{170BD570-2D2F-ED88-F530-83A7E0F25A7B}"/>
              </a:ext>
            </a:extLst>
          </p:cNvPr>
          <p:cNvPicPr>
            <a:picLocks noChangeAspect="1"/>
          </p:cNvPicPr>
          <p:nvPr/>
        </p:nvPicPr>
        <p:blipFill>
          <a:blip r:embed="rId3"/>
          <a:stretch>
            <a:fillRect/>
          </a:stretch>
        </p:blipFill>
        <p:spPr>
          <a:xfrm>
            <a:off x="296715" y="906639"/>
            <a:ext cx="4355248" cy="2842095"/>
          </a:xfrm>
          <a:prstGeom prst="rect">
            <a:avLst/>
          </a:prstGeom>
        </p:spPr>
      </p:pic>
      <p:pic>
        <p:nvPicPr>
          <p:cNvPr id="9" name="图片 8">
            <a:extLst>
              <a:ext uri="{FF2B5EF4-FFF2-40B4-BE49-F238E27FC236}">
                <a16:creationId xmlns:a16="http://schemas.microsoft.com/office/drawing/2014/main" id="{77B9938D-976C-F4FD-264A-79BE23FD1E94}"/>
              </a:ext>
            </a:extLst>
          </p:cNvPr>
          <p:cNvPicPr>
            <a:picLocks noChangeAspect="1"/>
          </p:cNvPicPr>
          <p:nvPr/>
        </p:nvPicPr>
        <p:blipFill>
          <a:blip r:embed="rId4"/>
          <a:stretch>
            <a:fillRect/>
          </a:stretch>
        </p:blipFill>
        <p:spPr>
          <a:xfrm>
            <a:off x="4703383" y="861636"/>
            <a:ext cx="4095273" cy="2820329"/>
          </a:xfrm>
          <a:prstGeom prst="rect">
            <a:avLst/>
          </a:prstGeom>
        </p:spPr>
      </p:pic>
      <p:sp>
        <p:nvSpPr>
          <p:cNvPr id="11" name="文本框 10">
            <a:extLst>
              <a:ext uri="{FF2B5EF4-FFF2-40B4-BE49-F238E27FC236}">
                <a16:creationId xmlns:a16="http://schemas.microsoft.com/office/drawing/2014/main" id="{AB8794C0-930A-9BBF-144D-E13E7C08A312}"/>
              </a:ext>
            </a:extLst>
          </p:cNvPr>
          <p:cNvSpPr txBox="1"/>
          <p:nvPr/>
        </p:nvSpPr>
        <p:spPr>
          <a:xfrm>
            <a:off x="1484806" y="3748734"/>
            <a:ext cx="6142909" cy="923330"/>
          </a:xfrm>
          <a:prstGeom prst="rect">
            <a:avLst/>
          </a:prstGeom>
          <a:noFill/>
        </p:spPr>
        <p:txBody>
          <a:bodyPr wrap="square">
            <a:spAutoFit/>
          </a:bodyPr>
          <a:lstStyle/>
          <a:p>
            <a:r>
              <a:rPr lang="zh-CN" altLang="en-US" b="0" i="0" dirty="0">
                <a:solidFill>
                  <a:srgbClr val="1D2129"/>
                </a:solidFill>
                <a:effectLst/>
                <a:latin typeface="PingFangSC-Regular"/>
              </a:rPr>
              <a:t>（</a:t>
            </a:r>
            <a:r>
              <a:rPr lang="en-US" altLang="zh-CN" b="0" i="0" dirty="0">
                <a:solidFill>
                  <a:srgbClr val="1D2129"/>
                </a:solidFill>
                <a:effectLst/>
                <a:latin typeface="PingFangSC-Regular"/>
              </a:rPr>
              <a:t>a</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SPLB</a:t>
            </a:r>
            <a:r>
              <a:rPr lang="zh-CN" altLang="en-US" b="0" i="0" dirty="0">
                <a:solidFill>
                  <a:srgbClr val="1D2129"/>
                </a:solidFill>
                <a:effectLst/>
                <a:latin typeface="PingFangSC-Regular"/>
              </a:rPr>
              <a:t>在不同速度和时间间隔组合中的</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变化</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a:t>
            </a:r>
            <a:r>
              <a:rPr lang="en-US" altLang="zh-CN" b="0" i="0" dirty="0">
                <a:solidFill>
                  <a:srgbClr val="1D2129"/>
                </a:solidFill>
                <a:effectLst/>
                <a:latin typeface="PingFangSC-Regular"/>
              </a:rPr>
              <a:t>b</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FH</a:t>
            </a:r>
            <a:r>
              <a:rPr lang="zh-CN" altLang="en-US" b="0" i="0" dirty="0">
                <a:solidFill>
                  <a:srgbClr val="1D2129"/>
                </a:solidFill>
                <a:effectLst/>
                <a:latin typeface="PingFangSC-Regular"/>
              </a:rPr>
              <a:t>在不同速度与时间间隔中的</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变化。</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***当使用单样本</a:t>
            </a:r>
            <a:r>
              <a:rPr lang="en-US" altLang="zh-CN" b="0" i="0" dirty="0">
                <a:solidFill>
                  <a:srgbClr val="1D2129"/>
                </a:solidFill>
                <a:effectLst/>
                <a:latin typeface="PingFangSC-Regular"/>
              </a:rPr>
              <a:t>t</a:t>
            </a:r>
            <a:r>
              <a:rPr lang="zh-CN" altLang="en-US" b="0" i="0" dirty="0">
                <a:solidFill>
                  <a:srgbClr val="1D2129"/>
                </a:solidFill>
                <a:effectLst/>
                <a:latin typeface="PingFangSC-Regular"/>
              </a:rPr>
              <a:t>检验将</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变化与零进行比较时，</a:t>
            </a:r>
            <a:r>
              <a:rPr lang="en-US" altLang="zh-CN" b="0" i="0" dirty="0">
                <a:solidFill>
                  <a:srgbClr val="1D2129"/>
                </a:solidFill>
                <a:effectLst/>
                <a:latin typeface="PingFangSC-Regular"/>
              </a:rPr>
              <a:t>p</a:t>
            </a:r>
            <a:r>
              <a:rPr lang="zh-CN" altLang="en-US" b="0" i="0" dirty="0">
                <a:solidFill>
                  <a:srgbClr val="1D2129"/>
                </a:solidFill>
                <a:effectLst/>
                <a:latin typeface="PingFangSC-Regular"/>
              </a:rPr>
              <a:t>为</a:t>
            </a:r>
            <a:r>
              <a:rPr lang="en-US" altLang="zh-CN" b="0" i="0" dirty="0">
                <a:solidFill>
                  <a:srgbClr val="1D2129"/>
                </a:solidFill>
                <a:effectLst/>
                <a:latin typeface="PingFangSC-Regular"/>
              </a:rPr>
              <a:t>0.001</a:t>
            </a:r>
            <a:r>
              <a:rPr lang="zh-CN" altLang="en-US" b="0" i="0" dirty="0">
                <a:solidFill>
                  <a:srgbClr val="1D2129"/>
                </a:solidFill>
                <a:effectLst/>
                <a:latin typeface="PingFangSC-Regular"/>
              </a:rPr>
              <a:t>。</a:t>
            </a:r>
            <a:endParaRPr lang="zh-CN" altLang="en-US" dirty="0"/>
          </a:p>
        </p:txBody>
      </p:sp>
    </p:spTree>
    <p:extLst>
      <p:ext uri="{BB962C8B-B14F-4D97-AF65-F5344CB8AC3E}">
        <p14:creationId xmlns:p14="http://schemas.microsoft.com/office/powerpoint/2010/main" val="1411807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7" name="文本框 6">
            <a:extLst>
              <a:ext uri="{FF2B5EF4-FFF2-40B4-BE49-F238E27FC236}">
                <a16:creationId xmlns:a16="http://schemas.microsoft.com/office/drawing/2014/main" id="{CFEA8E89-D1AE-79E4-841B-4D6015F02D71}"/>
              </a:ext>
            </a:extLst>
          </p:cNvPr>
          <p:cNvSpPr txBox="1"/>
          <p:nvPr/>
        </p:nvSpPr>
        <p:spPr>
          <a:xfrm>
            <a:off x="565810" y="1986711"/>
            <a:ext cx="8190546" cy="1754326"/>
          </a:xfrm>
          <a:prstGeom prst="rect">
            <a:avLst/>
          </a:prstGeom>
          <a:noFill/>
        </p:spPr>
        <p:txBody>
          <a:bodyPr wrap="square">
            <a:spAutoFit/>
          </a:bodyPr>
          <a:lstStyle/>
          <a:p>
            <a:r>
              <a:rPr lang="zh-CN" altLang="en-US" b="0" i="0" dirty="0">
                <a:solidFill>
                  <a:srgbClr val="1D2129"/>
                </a:solidFill>
                <a:effectLst/>
                <a:latin typeface="PingFangSC-Regular"/>
              </a:rPr>
              <a:t>在每次过马路试验结束时，参与者被要求提供从</a:t>
            </a:r>
            <a:r>
              <a:rPr lang="en-US" altLang="zh-CN" b="0" i="0" dirty="0">
                <a:solidFill>
                  <a:srgbClr val="1D2129"/>
                </a:solidFill>
                <a:effectLst/>
                <a:latin typeface="PingFangSC-Regular"/>
              </a:rPr>
              <a:t>1</a:t>
            </a:r>
            <a:r>
              <a:rPr lang="zh-CN" altLang="en-US" b="0" i="0" dirty="0">
                <a:solidFill>
                  <a:srgbClr val="1D2129"/>
                </a:solidFill>
                <a:effectLst/>
                <a:latin typeface="PingFangSC-Regular"/>
              </a:rPr>
              <a:t>到</a:t>
            </a:r>
            <a:r>
              <a:rPr lang="en-US" altLang="zh-CN" b="0" i="0" dirty="0">
                <a:solidFill>
                  <a:srgbClr val="1D2129"/>
                </a:solidFill>
                <a:effectLst/>
                <a:latin typeface="PingFangSC-Regular"/>
              </a:rPr>
              <a:t>4</a:t>
            </a:r>
            <a:r>
              <a:rPr lang="zh-CN" altLang="en-US" b="0" i="0" dirty="0">
                <a:solidFill>
                  <a:srgbClr val="1D2129"/>
                </a:solidFill>
                <a:effectLst/>
                <a:latin typeface="PingFangSC-Regular"/>
              </a:rPr>
              <a:t>的评分，以表明他们同意以下陈述：“在这种情况下，无论是站着还是走着，我都感到安全”，其中</a:t>
            </a:r>
            <a:r>
              <a:rPr lang="en-US" altLang="zh-CN" b="0" i="0" dirty="0">
                <a:solidFill>
                  <a:srgbClr val="1D2129"/>
                </a:solidFill>
                <a:effectLst/>
                <a:latin typeface="PingFangSC-Regular"/>
              </a:rPr>
              <a:t>1=“</a:t>
            </a:r>
            <a:r>
              <a:rPr lang="zh-CN" altLang="en-US" b="0" i="0" dirty="0">
                <a:solidFill>
                  <a:srgbClr val="1D2129"/>
                </a:solidFill>
                <a:effectLst/>
                <a:latin typeface="PingFangSC-Regular"/>
              </a:rPr>
              <a:t>不同意”，</a:t>
            </a:r>
            <a:r>
              <a:rPr lang="en-US" altLang="zh-CN" b="0" i="0" dirty="0">
                <a:solidFill>
                  <a:srgbClr val="1D2129"/>
                </a:solidFill>
                <a:effectLst/>
                <a:latin typeface="PingFangSC-Regular"/>
              </a:rPr>
              <a:t>4=“</a:t>
            </a:r>
            <a:r>
              <a:rPr lang="zh-CN" altLang="en-US" b="0" i="0" dirty="0">
                <a:solidFill>
                  <a:srgbClr val="1D2129"/>
                </a:solidFill>
                <a:effectLst/>
                <a:latin typeface="PingFangSC-Regular"/>
              </a:rPr>
              <a:t>同意”</a:t>
            </a:r>
            <a:r>
              <a:rPr lang="en-US" altLang="zh-CN" b="0" i="0" dirty="0">
                <a:solidFill>
                  <a:srgbClr val="1D2129"/>
                </a:solidFill>
                <a:effectLst/>
                <a:latin typeface="PingFangSC-Regular"/>
              </a:rPr>
              <a:t>SPLB</a:t>
            </a:r>
            <a:r>
              <a:rPr lang="zh-CN" altLang="en-US" b="0" i="0" dirty="0">
                <a:solidFill>
                  <a:srgbClr val="1D2129"/>
                </a:solidFill>
                <a:effectLst/>
                <a:latin typeface="PingFangSC-Regular"/>
              </a:rPr>
              <a:t>存在时的感知安全性评分平均值为</a:t>
            </a:r>
            <a:r>
              <a:rPr lang="en-US" altLang="zh-CN" b="0" i="0" dirty="0">
                <a:solidFill>
                  <a:srgbClr val="1D2129"/>
                </a:solidFill>
                <a:effectLst/>
                <a:latin typeface="PingFangSC-Regular"/>
              </a:rPr>
              <a:t>3.44</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S.D.=0.32</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SPLB</a:t>
            </a:r>
            <a:r>
              <a:rPr lang="zh-CN" altLang="en-US" b="0" i="0" dirty="0">
                <a:solidFill>
                  <a:srgbClr val="1D2129"/>
                </a:solidFill>
                <a:effectLst/>
                <a:latin typeface="PingFangSC-Regular"/>
              </a:rPr>
              <a:t>不存在时为</a:t>
            </a:r>
            <a:r>
              <a:rPr lang="en-US" altLang="zh-CN" b="0" i="0" dirty="0">
                <a:solidFill>
                  <a:srgbClr val="1D2129"/>
                </a:solidFill>
                <a:effectLst/>
                <a:latin typeface="PingFangSC-Regular"/>
              </a:rPr>
              <a:t>3.30</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S.D.=0.038</a:t>
            </a:r>
            <a:r>
              <a:rPr lang="zh-CN" altLang="en-US" b="0" i="0" dirty="0">
                <a:solidFill>
                  <a:srgbClr val="1D2129"/>
                </a:solidFill>
                <a:effectLst/>
                <a:latin typeface="PingFangSC-Regular"/>
              </a:rPr>
              <a:t>）；而</a:t>
            </a:r>
            <a:r>
              <a:rPr lang="en-US" altLang="zh-CN" b="0" i="0" dirty="0">
                <a:solidFill>
                  <a:srgbClr val="1D2129"/>
                </a:solidFill>
                <a:effectLst/>
                <a:latin typeface="PingFangSC-Regular"/>
              </a:rPr>
              <a:t>FH</a:t>
            </a:r>
            <a:r>
              <a:rPr lang="zh-CN" altLang="en-US" b="0" i="0" dirty="0">
                <a:solidFill>
                  <a:srgbClr val="1D2129"/>
                </a:solidFill>
                <a:effectLst/>
                <a:latin typeface="PingFangSC-Regular"/>
              </a:rPr>
              <a:t>存在时的感知安全评级为</a:t>
            </a:r>
            <a:r>
              <a:rPr lang="en-US" altLang="zh-CN" b="0" i="0" dirty="0">
                <a:solidFill>
                  <a:srgbClr val="1D2129"/>
                </a:solidFill>
                <a:effectLst/>
                <a:latin typeface="PingFangSC-Regular"/>
              </a:rPr>
              <a:t>3.38</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S.D.=0.38</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FH</a:t>
            </a:r>
            <a:r>
              <a:rPr lang="zh-CN" altLang="en-US" b="0" i="0" dirty="0">
                <a:solidFill>
                  <a:srgbClr val="1D2129"/>
                </a:solidFill>
                <a:effectLst/>
                <a:latin typeface="PingFangSC-Regular"/>
              </a:rPr>
              <a:t>不存在时为</a:t>
            </a:r>
            <a:r>
              <a:rPr lang="en-US" altLang="zh-CN" b="0" i="0" dirty="0">
                <a:solidFill>
                  <a:srgbClr val="1D2129"/>
                </a:solidFill>
                <a:effectLst/>
                <a:latin typeface="PingFangSC-Regular"/>
              </a:rPr>
              <a:t>3.36</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S.D.=0.40</a:t>
            </a:r>
            <a:r>
              <a:rPr lang="zh-CN" altLang="en-US" b="0" i="0" dirty="0">
                <a:solidFill>
                  <a:srgbClr val="1D2129"/>
                </a:solidFill>
                <a:effectLst/>
                <a:latin typeface="PingFangSC-Regular"/>
              </a:rPr>
              <a:t>）。这些发现表明，与更传统的闪光头灯相比，参与者在新型</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SPLB</a:t>
            </a:r>
            <a:r>
              <a:rPr lang="zh-CN" altLang="en-US" b="0" i="0" dirty="0">
                <a:solidFill>
                  <a:srgbClr val="1D2129"/>
                </a:solidFill>
                <a:effectLst/>
                <a:latin typeface="PingFangSC-Regular"/>
              </a:rPr>
              <a:t>）前过马路时的安全感没有很大的差别。</a:t>
            </a:r>
            <a:endParaRPr lang="zh-CN" altLang="en-US" dirty="0"/>
          </a:p>
        </p:txBody>
      </p:sp>
    </p:spTree>
    <p:extLst>
      <p:ext uri="{BB962C8B-B14F-4D97-AF65-F5344CB8AC3E}">
        <p14:creationId xmlns:p14="http://schemas.microsoft.com/office/powerpoint/2010/main" val="1519148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862021" y="1697475"/>
            <a:ext cx="2031326"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第一部分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研究背景</a:t>
            </a:r>
          </a:p>
        </p:txBody>
      </p:sp>
      <p:cxnSp>
        <p:nvCxnSpPr>
          <p:cNvPr id="5" name="直接连接符 4"/>
          <p:cNvCxnSpPr/>
          <p:nvPr/>
        </p:nvCxnSpPr>
        <p:spPr>
          <a:xfrm flipV="1">
            <a:off x="3715656" y="1342674"/>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695144" y="2860538"/>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01</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379911" y="1311666"/>
            <a:ext cx="1422000" cy="1420729"/>
            <a:chOff x="1068965" y="491752"/>
            <a:chExt cx="1197175" cy="1197175"/>
          </a:xfrm>
        </p:grpSpPr>
        <p:grpSp>
          <p:nvGrpSpPr>
            <p:cNvPr id="8" name="组合 7"/>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latin typeface="+mn-lt"/>
                <a:ea typeface="+mn-ea"/>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7" name="文本框 6">
            <a:extLst>
              <a:ext uri="{FF2B5EF4-FFF2-40B4-BE49-F238E27FC236}">
                <a16:creationId xmlns:a16="http://schemas.microsoft.com/office/drawing/2014/main" id="{CFEA8E89-D1AE-79E4-841B-4D6015F02D71}"/>
              </a:ext>
            </a:extLst>
          </p:cNvPr>
          <p:cNvSpPr txBox="1"/>
          <p:nvPr/>
        </p:nvSpPr>
        <p:spPr>
          <a:xfrm>
            <a:off x="319216" y="1556087"/>
            <a:ext cx="8505567" cy="2031325"/>
          </a:xfrm>
          <a:prstGeom prst="rect">
            <a:avLst/>
          </a:prstGeom>
          <a:noFill/>
        </p:spPr>
        <p:txBody>
          <a:bodyPr wrap="square">
            <a:spAutoFit/>
          </a:bodyPr>
          <a:lstStyle/>
          <a:p>
            <a:r>
              <a:rPr lang="zh-CN" altLang="en-US" b="0" i="0" dirty="0">
                <a:solidFill>
                  <a:srgbClr val="1D2129"/>
                </a:solidFill>
                <a:effectLst/>
                <a:latin typeface="PingFangSC-Regular"/>
              </a:rPr>
              <a:t>结果表明，与</a:t>
            </a:r>
            <a:r>
              <a:rPr lang="en-US" altLang="zh-CN" b="0" i="0" dirty="0">
                <a:solidFill>
                  <a:srgbClr val="1D2129"/>
                </a:solidFill>
                <a:effectLst/>
                <a:latin typeface="PingFangSC-Regular"/>
              </a:rPr>
              <a:t>SPLB</a:t>
            </a:r>
            <a:r>
              <a:rPr lang="zh-CN" altLang="en-US" b="0" i="0" dirty="0">
                <a:solidFill>
                  <a:srgbClr val="1D2129"/>
                </a:solidFill>
                <a:effectLst/>
                <a:latin typeface="PingFangSC-Regular"/>
              </a:rPr>
              <a:t>相比，传统的闪烁前灯导致提前过马路，特别是当车辆以较低的速度行驶时，时间间隔更小。在</a:t>
            </a:r>
            <a:r>
              <a:rPr lang="en-US" altLang="zh-CN" b="0" i="0" dirty="0">
                <a:solidFill>
                  <a:srgbClr val="1D2129"/>
                </a:solidFill>
                <a:effectLst/>
                <a:latin typeface="PingFangSC-Regular"/>
              </a:rPr>
              <a:t>FH</a:t>
            </a:r>
            <a:r>
              <a:rPr lang="zh-CN" altLang="en-US" b="0" i="0" dirty="0">
                <a:solidFill>
                  <a:srgbClr val="1D2129"/>
                </a:solidFill>
                <a:effectLst/>
                <a:latin typeface="PingFangSC-Regular"/>
              </a:rPr>
              <a:t>被感知之后，立即观察到更多的过马路时刻点。</a:t>
            </a:r>
            <a:r>
              <a:rPr lang="en-US" altLang="zh-CN" b="0" i="0" dirty="0">
                <a:solidFill>
                  <a:srgbClr val="1D2129"/>
                </a:solidFill>
                <a:effectLst/>
                <a:latin typeface="PingFangSC-Regular"/>
              </a:rPr>
              <a:t>FH</a:t>
            </a:r>
            <a:r>
              <a:rPr lang="zh-CN" altLang="en-US" b="0" i="0" dirty="0">
                <a:solidFill>
                  <a:srgbClr val="1D2129"/>
                </a:solidFill>
                <a:effectLst/>
                <a:latin typeface="PingFangSC-Regular"/>
              </a:rPr>
              <a:t>的</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变化值也明显大于</a:t>
            </a:r>
            <a:r>
              <a:rPr lang="en-US" altLang="zh-CN" b="0" i="0" dirty="0">
                <a:solidFill>
                  <a:srgbClr val="1D2129"/>
                </a:solidFill>
                <a:effectLst/>
                <a:latin typeface="PingFangSC-Regular"/>
              </a:rPr>
              <a:t>SPLB</a:t>
            </a:r>
            <a:r>
              <a:rPr lang="zh-CN" altLang="en-US" b="0" i="0" dirty="0">
                <a:solidFill>
                  <a:srgbClr val="1D2129"/>
                </a:solidFill>
                <a:effectLst/>
                <a:latin typeface="PingFangSC-Regular"/>
              </a:rPr>
              <a:t>，这表明它是一种比</a:t>
            </a:r>
            <a:r>
              <a:rPr lang="en-US" altLang="zh-CN" b="0" i="0" dirty="0">
                <a:solidFill>
                  <a:srgbClr val="1D2129"/>
                </a:solidFill>
                <a:effectLst/>
                <a:latin typeface="PingFangSC-Regular"/>
              </a:rPr>
              <a:t>SPLB</a:t>
            </a:r>
            <a:r>
              <a:rPr lang="zh-CN" altLang="en-US" b="0" i="0" dirty="0">
                <a:solidFill>
                  <a:srgbClr val="1D2129"/>
                </a:solidFill>
                <a:effectLst/>
                <a:latin typeface="PingFangSC-Regular"/>
              </a:rPr>
              <a:t>更有效的外部通信设计。虽然</a:t>
            </a:r>
            <a:r>
              <a:rPr lang="en-US" altLang="zh-CN" b="0" i="0" dirty="0">
                <a:solidFill>
                  <a:srgbClr val="1D2129"/>
                </a:solidFill>
                <a:effectLst/>
                <a:latin typeface="PingFangSC-Regular"/>
              </a:rPr>
              <a:t>FH</a:t>
            </a:r>
            <a:r>
              <a:rPr lang="zh-CN" altLang="en-US" b="0" i="0" dirty="0">
                <a:solidFill>
                  <a:srgbClr val="1D2129"/>
                </a:solidFill>
                <a:effectLst/>
                <a:latin typeface="PingFangSC-Regular"/>
              </a:rPr>
              <a:t>比</a:t>
            </a:r>
            <a:r>
              <a:rPr lang="en-US" altLang="zh-CN" b="0" i="0" dirty="0">
                <a:solidFill>
                  <a:srgbClr val="1D2129"/>
                </a:solidFill>
                <a:effectLst/>
                <a:latin typeface="PingFangSC-Regular"/>
              </a:rPr>
              <a:t>SPLB</a:t>
            </a:r>
            <a:r>
              <a:rPr lang="zh-CN" altLang="en-US" b="0" i="0" dirty="0">
                <a:solidFill>
                  <a:srgbClr val="1D2129"/>
                </a:solidFill>
                <a:effectLst/>
                <a:latin typeface="PingFangSC-Regular"/>
              </a:rPr>
              <a:t>更早可见，但我们认为通常与这种类型的信息相关的“让路”含义具有</a:t>
            </a:r>
            <a:r>
              <a:rPr lang="zh-CN" altLang="en-US" dirty="0">
                <a:solidFill>
                  <a:srgbClr val="1D2129"/>
                </a:solidFill>
                <a:latin typeface="PingFangSC-Regular"/>
              </a:rPr>
              <a:t>开始过马路</a:t>
            </a:r>
            <a:r>
              <a:rPr lang="zh-CN" altLang="en-US" b="0" i="0" dirty="0">
                <a:solidFill>
                  <a:srgbClr val="1D2129"/>
                </a:solidFill>
                <a:effectLst/>
                <a:latin typeface="PingFangSC-Regular"/>
              </a:rPr>
              <a:t>的能力，因为</a:t>
            </a:r>
            <a:r>
              <a:rPr lang="en-US" altLang="zh-CN" b="0" i="0" dirty="0">
                <a:solidFill>
                  <a:srgbClr val="1D2129"/>
                </a:solidFill>
                <a:effectLst/>
                <a:latin typeface="PingFangSC-Regular"/>
              </a:rPr>
              <a:t>SPLB</a:t>
            </a:r>
            <a:r>
              <a:rPr lang="zh-CN" altLang="en-US" b="0" i="0" dirty="0">
                <a:solidFill>
                  <a:srgbClr val="1D2129"/>
                </a:solidFill>
                <a:effectLst/>
                <a:latin typeface="PingFangSC-Regular"/>
              </a:rPr>
              <a:t>也在相对相似的距离上被感知，但没有导致任何的过马路行为。这些结果确实说明，无论测试环境如何，确保</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的可见性在此类研究中很重要，以确保它打算传达的信息在正确的时间被感知。</a:t>
            </a:r>
            <a:endParaRPr lang="zh-CN" altLang="en-US" dirty="0"/>
          </a:p>
        </p:txBody>
      </p:sp>
    </p:spTree>
    <p:extLst>
      <p:ext uri="{BB962C8B-B14F-4D97-AF65-F5344CB8AC3E}">
        <p14:creationId xmlns:p14="http://schemas.microsoft.com/office/powerpoint/2010/main" val="1220922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776539" y="1903435"/>
            <a:ext cx="2492990"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第五部分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思考与总结</a:t>
            </a: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05</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2"/>
          <p:cNvSpPr>
            <a:spLocks noGrp="1"/>
          </p:cNvSpPr>
          <p:nvPr>
            <p:ph type="body" sz="quarter" idx="12"/>
          </p:nvPr>
        </p:nvSpPr>
        <p:spPr>
          <a:xfrm>
            <a:off x="431724" y="276597"/>
            <a:ext cx="3690794" cy="461536"/>
          </a:xfrm>
        </p:spPr>
        <p:txBody>
          <a:bodyPr/>
          <a:lstStyle/>
          <a:p>
            <a:r>
              <a:rPr lang="zh-CN" altLang="en-US" dirty="0"/>
              <a:t>思考与总结</a:t>
            </a:r>
          </a:p>
        </p:txBody>
      </p:sp>
      <p:sp>
        <p:nvSpPr>
          <p:cNvPr id="4" name="文本框 3"/>
          <p:cNvSpPr txBox="1"/>
          <p:nvPr/>
        </p:nvSpPr>
        <p:spPr>
          <a:xfrm>
            <a:off x="521730" y="1971585"/>
            <a:ext cx="8235549" cy="1200329"/>
          </a:xfrm>
          <a:prstGeom prst="rect">
            <a:avLst/>
          </a:prstGeom>
          <a:noFill/>
        </p:spPr>
        <p:txBody>
          <a:bodyPr wrap="square" rtlCol="0">
            <a:spAutoFit/>
          </a:bodyPr>
          <a:lstStyle/>
          <a:p>
            <a:r>
              <a:rPr lang="zh-CN" altLang="en-US" dirty="0"/>
              <a:t>本文的主要内容是研究了新型车载人机界面（</a:t>
            </a:r>
            <a:r>
              <a:rPr lang="en-US" altLang="zh-CN" dirty="0" err="1"/>
              <a:t>eHMI</a:t>
            </a:r>
            <a:r>
              <a:rPr lang="zh-CN" altLang="en-US" dirty="0"/>
              <a:t>）对行人过马路行为的影响。研究探讨了不同类型的</a:t>
            </a:r>
            <a:r>
              <a:rPr lang="en-US" altLang="zh-CN" dirty="0" err="1"/>
              <a:t>eHMI</a:t>
            </a:r>
            <a:r>
              <a:rPr lang="zh-CN" altLang="en-US" dirty="0"/>
              <a:t>和车辆动力学对行人决策的影响，并比较了与传统的闪烁车灯信号的效果。研究结果表明，新型</a:t>
            </a:r>
            <a:r>
              <a:rPr lang="en-US" altLang="zh-CN" dirty="0" err="1"/>
              <a:t>eHMI</a:t>
            </a:r>
            <a:r>
              <a:rPr lang="zh-CN" altLang="en-US" dirty="0"/>
              <a:t>能够加速行人的过马路决策，并且闪烁车灯信号比其他类型的</a:t>
            </a:r>
            <a:r>
              <a:rPr lang="en-US" altLang="zh-CN" dirty="0" err="1"/>
              <a:t>eHMI</a:t>
            </a:r>
            <a:r>
              <a:rPr lang="zh-CN" altLang="en-US" dirty="0"/>
              <a:t>更有效。</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2"/>
          <p:cNvSpPr>
            <a:spLocks noGrp="1"/>
          </p:cNvSpPr>
          <p:nvPr>
            <p:ph type="body" sz="quarter" idx="12"/>
          </p:nvPr>
        </p:nvSpPr>
        <p:spPr>
          <a:xfrm>
            <a:off x="431724" y="276597"/>
            <a:ext cx="3690794" cy="461536"/>
          </a:xfrm>
        </p:spPr>
        <p:txBody>
          <a:bodyPr/>
          <a:lstStyle/>
          <a:p>
            <a:r>
              <a:rPr lang="zh-CN" altLang="en-US" dirty="0"/>
              <a:t>思考与总结</a:t>
            </a:r>
          </a:p>
        </p:txBody>
      </p:sp>
      <p:sp>
        <p:nvSpPr>
          <p:cNvPr id="4" name="文本框 3"/>
          <p:cNvSpPr txBox="1"/>
          <p:nvPr/>
        </p:nvSpPr>
        <p:spPr>
          <a:xfrm>
            <a:off x="454225" y="1761696"/>
            <a:ext cx="8235549" cy="1477328"/>
          </a:xfrm>
          <a:prstGeom prst="rect">
            <a:avLst/>
          </a:prstGeom>
          <a:noFill/>
        </p:spPr>
        <p:txBody>
          <a:bodyPr wrap="square" rtlCol="0">
            <a:spAutoFit/>
          </a:bodyPr>
          <a:lstStyle/>
          <a:p>
            <a:r>
              <a:rPr lang="zh-CN" altLang="en-US" dirty="0"/>
              <a:t>本文的结论是基于一个简单的、控制良好的、基于实验室的、过马路的场景。由于现实世界的交通在一个复杂的、混合行为者的环境中涉及到更多的互动，因此需要更多地了解不同</a:t>
            </a:r>
            <a:r>
              <a:rPr lang="en-US" altLang="zh-CN" dirty="0" err="1"/>
              <a:t>eHMI</a:t>
            </a:r>
            <a:r>
              <a:rPr lang="zh-CN" altLang="en-US" dirty="0"/>
              <a:t>信息的影响，以及它们在为更复杂的场景</a:t>
            </a:r>
            <a:r>
              <a:rPr lang="en-US" altLang="zh-CN" dirty="0"/>
              <a:t>(</a:t>
            </a:r>
            <a:r>
              <a:rPr lang="zh-CN" altLang="en-US" dirty="0"/>
              <a:t>如十字路口</a:t>
            </a:r>
            <a:r>
              <a:rPr lang="en-US" altLang="zh-CN" dirty="0"/>
              <a:t>)</a:t>
            </a:r>
            <a:r>
              <a:rPr lang="zh-CN" altLang="en-US" dirty="0"/>
              <a:t>提供信息方面的作用，例如，一个行人的反应如何受到其他行人的影响，因为研究表明，行人群体也可以影响彼此的过马路行为</a:t>
            </a:r>
          </a:p>
        </p:txBody>
      </p:sp>
    </p:spTree>
    <p:extLst>
      <p:ext uri="{BB962C8B-B14F-4D97-AF65-F5344CB8AC3E}">
        <p14:creationId xmlns:p14="http://schemas.microsoft.com/office/powerpoint/2010/main" val="2828294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945143" y="1821249"/>
            <a:ext cx="5253714" cy="938719"/>
          </a:xfrm>
          <a:prstGeom prst="rect">
            <a:avLst/>
          </a:prstGeom>
        </p:spPr>
        <p:txBody>
          <a:bodyPr wrap="squar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请老师批评指导</a:t>
            </a:r>
          </a:p>
        </p:txBody>
      </p:sp>
      <p:sp>
        <p:nvSpPr>
          <p:cNvPr id="28" name="椭圆 27"/>
          <p:cNvSpPr/>
          <p:nvPr/>
        </p:nvSpPr>
        <p:spPr>
          <a:xfrm>
            <a:off x="4598197" y="3288996"/>
            <a:ext cx="500908" cy="500908"/>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0527" y="3513307"/>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5410" y="351366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79076" y="3632005"/>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198665" y="3518326"/>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085391" y="3510821"/>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76425" y="364222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73480" y="3545432"/>
            <a:ext cx="250454" cy="250454"/>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50128" y="3512025"/>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174703" y="3520080"/>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382889" y="3569216"/>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923888" y="332952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093506" y="3642512"/>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29502" y="336561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29178" y="3457466"/>
            <a:ext cx="322151" cy="322151"/>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99105" y="3510203"/>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30014" y="351353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4804" y="364476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795496" y="333026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713791" y="356659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16637" y="3372814"/>
            <a:ext cx="137389" cy="137389"/>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53607" y="3504242"/>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65" name="文本占位符 2"/>
          <p:cNvSpPr>
            <a:spLocks noGrp="1"/>
          </p:cNvSpPr>
          <p:nvPr>
            <p:ph type="body" sz="quarter" idx="12"/>
          </p:nvPr>
        </p:nvSpPr>
        <p:spPr>
          <a:xfrm>
            <a:off x="395698" y="50533"/>
            <a:ext cx="3690794" cy="461536"/>
          </a:xfrm>
        </p:spPr>
        <p:txBody>
          <a:bodyPr/>
          <a:lstStyle/>
          <a:p>
            <a:r>
              <a:rPr lang="zh-CN" altLang="en-US" dirty="0"/>
              <a:t>课题背景及内容</a:t>
            </a:r>
          </a:p>
        </p:txBody>
      </p:sp>
      <p:pic>
        <p:nvPicPr>
          <p:cNvPr id="66" name="图片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文本框 1">
            <a:extLst>
              <a:ext uri="{FF2B5EF4-FFF2-40B4-BE49-F238E27FC236}">
                <a16:creationId xmlns:a16="http://schemas.microsoft.com/office/drawing/2014/main" id="{B694ABD5-D37F-22C0-AD44-5329AA7A7020}"/>
              </a:ext>
            </a:extLst>
          </p:cNvPr>
          <p:cNvSpPr txBox="1"/>
          <p:nvPr/>
        </p:nvSpPr>
        <p:spPr>
          <a:xfrm>
            <a:off x="412736" y="1833086"/>
            <a:ext cx="8235549" cy="2031325"/>
          </a:xfrm>
          <a:prstGeom prst="rect">
            <a:avLst/>
          </a:prstGeom>
          <a:noFill/>
        </p:spPr>
        <p:txBody>
          <a:bodyPr wrap="square" rtlCol="0">
            <a:spAutoFit/>
          </a:bodyPr>
          <a:lstStyle/>
          <a:p>
            <a:r>
              <a:rPr lang="zh-CN" altLang="en-US" dirty="0">
                <a:latin typeface="宋体" panose="02010600030101010101" pitchFamily="2" charset="-122"/>
              </a:rPr>
              <a:t>    当前的城市交通中，车辆试图在没有信号的地方过马路时主要是使用隐式通信来规避行人，如减速信号，来解释车辆的退让意图，这种方式对基于驾驶员或车辆明确信息的依赖较少，例如手、头的动作，或使用前照灯和喇叭。随着自动驾驶汽车的普及，当驾驶员不再控制车辆时，自动驾驶汽车的新型通信形式逐渐产生，例如，通过不同类型的外部人机接口</a:t>
            </a:r>
            <a:r>
              <a:rPr lang="en-US" altLang="zh-CN" dirty="0">
                <a:latin typeface="宋体" panose="02010600030101010101" pitchFamily="2" charset="-122"/>
              </a:rPr>
              <a:t>(</a:t>
            </a:r>
            <a:r>
              <a:rPr lang="en-US" altLang="zh-CN" dirty="0" err="1">
                <a:latin typeface="宋体" panose="02010600030101010101" pitchFamily="2" charset="-122"/>
              </a:rPr>
              <a:t>eHMIs</a:t>
            </a:r>
            <a:r>
              <a:rPr lang="en-US" altLang="zh-CN" dirty="0">
                <a:latin typeface="宋体" panose="02010600030101010101" pitchFamily="2" charset="-122"/>
              </a:rPr>
              <a:t>)</a:t>
            </a:r>
            <a:r>
              <a:rPr lang="zh-CN" altLang="en-US" dirty="0">
                <a:latin typeface="宋体" panose="02010600030101010101" pitchFamily="2" charset="-122"/>
              </a:rPr>
              <a:t>。然而，关于新型</a:t>
            </a:r>
            <a:r>
              <a:rPr lang="en-US" altLang="zh-CN" dirty="0" err="1">
                <a:latin typeface="宋体" panose="02010600030101010101" pitchFamily="2" charset="-122"/>
              </a:rPr>
              <a:t>eHMI</a:t>
            </a:r>
            <a:r>
              <a:rPr lang="zh-CN" altLang="en-US" dirty="0">
                <a:latin typeface="宋体" panose="02010600030101010101" pitchFamily="2" charset="-122"/>
              </a:rPr>
              <a:t>对行人过马路决策有怎样的影响，以及它是否能够提供额外的帮助，除了来自车辆的隐含运动学信息之外，还有很多需要研究的地方。</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72000" y="1891514"/>
            <a:ext cx="2031325"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第二部分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r>
              <a:rPr lang="zh-CN" altLang="en-US" sz="3600" b="1" dirty="0">
                <a:solidFill>
                  <a:schemeClr val="accent1"/>
                </a:solidFill>
                <a:latin typeface="微软雅黑" panose="020B0503020204020204" pitchFamily="34" charset="-122"/>
                <a:ea typeface="微软雅黑" panose="020B0503020204020204" pitchFamily="34" charset="-122"/>
              </a:rPr>
              <a:t>研究现状</a:t>
            </a:r>
          </a:p>
        </p:txBody>
      </p:sp>
      <p:cxnSp>
        <p:nvCxnSpPr>
          <p:cNvPr id="5" name="直接连接符 4"/>
          <p:cNvCxnSpPr/>
          <p:nvPr/>
        </p:nvCxnSpPr>
        <p:spPr>
          <a:xfrm flipV="1">
            <a:off x="3669034" y="1467911"/>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00975" y="3160899"/>
            <a:ext cx="902846" cy="246221"/>
          </a:xfrm>
          <a:prstGeom prst="rect">
            <a:avLst/>
          </a:prstGeom>
          <a:noFill/>
        </p:spPr>
        <p:txBody>
          <a:bodyPr wrap="square" lIns="0" tIns="0" rIns="0" bIns="0" rtlCol="0">
            <a:spAutoFit/>
          </a:bodyPr>
          <a:lstStyle/>
          <a:p>
            <a:r>
              <a:rPr lang="en-US" altLang="zh-CN" sz="1600" dirty="0">
                <a:solidFill>
                  <a:srgbClr val="1A7BAE"/>
                </a:solidFill>
                <a:latin typeface="微软雅黑" panose="020B0503020204020204" pitchFamily="34" charset="-122"/>
                <a:ea typeface="微软雅黑" panose="020B0503020204020204" pitchFamily="34" charset="-122"/>
              </a:rPr>
              <a:t>PART 02</a:t>
            </a:r>
            <a:endParaRPr lang="zh-CN" altLang="en-US" sz="1600" dirty="0">
              <a:solidFill>
                <a:srgbClr val="1A7BA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41400" y="1583283"/>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grpSp>
        <p:sp>
          <p:nvSpPr>
            <p:cNvPr id="9" name="KSO_Shape"/>
            <p:cNvSpPr/>
            <p:nvPr/>
          </p:nvSpPr>
          <p:spPr bwMode="auto">
            <a:xfrm>
              <a:off x="2378606" y="1885587"/>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1A7BAE"/>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2"/>
          <p:cNvSpPr>
            <a:spLocks noGrp="1"/>
          </p:cNvSpPr>
          <p:nvPr>
            <p:ph type="body" sz="quarter" idx="12"/>
          </p:nvPr>
        </p:nvSpPr>
        <p:spPr>
          <a:xfrm>
            <a:off x="476727" y="209053"/>
            <a:ext cx="3690794" cy="461536"/>
          </a:xfrm>
        </p:spPr>
        <p:txBody>
          <a:bodyPr/>
          <a:lstStyle/>
          <a:p>
            <a:r>
              <a:rPr lang="zh-CN" altLang="en-US" dirty="0"/>
              <a:t>研究现状</a:t>
            </a:r>
          </a:p>
        </p:txBody>
      </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3">
            <a:extLst>
              <a:ext uri="{FF2B5EF4-FFF2-40B4-BE49-F238E27FC236}">
                <a16:creationId xmlns:a16="http://schemas.microsoft.com/office/drawing/2014/main" id="{F2074C2C-2705-F7C5-726E-C1C20F151811}"/>
              </a:ext>
            </a:extLst>
          </p:cNvPr>
          <p:cNvSpPr txBox="1"/>
          <p:nvPr/>
        </p:nvSpPr>
        <p:spPr>
          <a:xfrm>
            <a:off x="746745" y="1356669"/>
            <a:ext cx="7830522" cy="2862322"/>
          </a:xfrm>
          <a:prstGeom prst="rect">
            <a:avLst/>
          </a:prstGeom>
          <a:noFill/>
        </p:spPr>
        <p:txBody>
          <a:bodyPr wrap="square">
            <a:spAutoFit/>
          </a:bodyPr>
          <a:lstStyle/>
          <a:p>
            <a:r>
              <a:rPr lang="zh-CN" altLang="en-US" dirty="0">
                <a:solidFill>
                  <a:srgbClr val="000000"/>
                </a:solidFill>
                <a:latin typeface="Times New Roman" panose="02020603050405020304" pitchFamily="18" charset="0"/>
              </a:rPr>
              <a:t>        目前的研究尚不清楚，当自动驾驶汽车与其他道路使用者互动时，这种</a:t>
            </a:r>
            <a:r>
              <a:rPr lang="en-US" altLang="zh-CN" dirty="0" err="1">
                <a:solidFill>
                  <a:srgbClr val="000000"/>
                </a:solidFill>
                <a:latin typeface="Times New Roman" panose="02020603050405020304" pitchFamily="18" charset="0"/>
              </a:rPr>
              <a:t>eHMI</a:t>
            </a:r>
            <a:r>
              <a:rPr lang="zh-CN" altLang="en-US" dirty="0">
                <a:solidFill>
                  <a:srgbClr val="000000"/>
                </a:solidFill>
                <a:latin typeface="Times New Roman" panose="02020603050405020304" pitchFamily="18" charset="0"/>
              </a:rPr>
              <a:t>的哪些特定方面最成功地传达了自动驾驶汽车所需的一系列信息，以及这些新型</a:t>
            </a:r>
            <a:r>
              <a:rPr lang="en-US" altLang="zh-CN" dirty="0" err="1">
                <a:solidFill>
                  <a:srgbClr val="000000"/>
                </a:solidFill>
                <a:latin typeface="Times New Roman" panose="02020603050405020304" pitchFamily="18" charset="0"/>
              </a:rPr>
              <a:t>eHMI</a:t>
            </a:r>
            <a:r>
              <a:rPr lang="zh-CN" altLang="en-US" dirty="0">
                <a:solidFill>
                  <a:srgbClr val="000000"/>
                </a:solidFill>
                <a:latin typeface="Times New Roman" panose="02020603050405020304" pitchFamily="18" charset="0"/>
              </a:rPr>
              <a:t>设计的使用将如何与更常用的传统通信方法进行比较。此外，评估它们在向行人和其他弱势道路使用者提供有用和及时的信息方面的效益是一个主要的研究空白。</a:t>
            </a:r>
            <a:r>
              <a:rPr lang="zh-CN" altLang="en-US" b="0" i="0" dirty="0">
                <a:solidFill>
                  <a:srgbClr val="1D2129"/>
                </a:solidFill>
                <a:effectLst/>
                <a:latin typeface="PingFangSC-Regular"/>
              </a:rPr>
              <a:t>关于未来自动驾驶汽车在不同接近速度和距离下如何接收隐性和显性信息的研究也很有价值。一些研究表明，如果</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从远处很容易被感知，</a:t>
            </a:r>
            <a:r>
              <a:rPr lang="zh-CN" altLang="en-US" dirty="0">
                <a:solidFill>
                  <a:srgbClr val="1D2129"/>
                </a:solidFill>
                <a:latin typeface="PingFangSC-Regular"/>
              </a:rPr>
              <a:t>选择过马路的</a:t>
            </a:r>
            <a:r>
              <a:rPr lang="zh-CN" altLang="en-US" b="0" i="0" dirty="0">
                <a:solidFill>
                  <a:srgbClr val="1D2129"/>
                </a:solidFill>
                <a:effectLst/>
                <a:latin typeface="PingFangSC-Regular"/>
              </a:rPr>
              <a:t>决策会更快。目前的研究将对此进行更详细的调查。基于上述研究缺口，当前研究的一个目标是为了调查两种不同的</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对行人过马路行为的影响，以及这种影响是否受到接近车辆的速度和减速行为的制约。</a:t>
            </a:r>
            <a:endParaRPr lang="zh-CN" altLang="en-US"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02568" y="1917254"/>
            <a:ext cx="2031325"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第三部分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研究方法</a:t>
            </a:r>
          </a:p>
        </p:txBody>
      </p:sp>
      <p:cxnSp>
        <p:nvCxnSpPr>
          <p:cNvPr id="5" name="直接连接符 4"/>
          <p:cNvCxnSpPr/>
          <p:nvPr/>
        </p:nvCxnSpPr>
        <p:spPr>
          <a:xfrm flipV="1">
            <a:off x="3491928" y="1617090"/>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83268" y="3082389"/>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03</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405994" y="1659282"/>
            <a:ext cx="1197175" cy="1197175"/>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6" name="组合 15"/>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组合 18"/>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2" name="组合 21"/>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3" name="组合 42"/>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组合 45"/>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9" name="组合 48"/>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3">
            <a:extLst>
              <a:ext uri="{FF2B5EF4-FFF2-40B4-BE49-F238E27FC236}">
                <a16:creationId xmlns:a16="http://schemas.microsoft.com/office/drawing/2014/main" id="{638CF982-4E22-C857-1FFE-CDCC221A8473}"/>
              </a:ext>
            </a:extLst>
          </p:cNvPr>
          <p:cNvSpPr txBox="1"/>
          <p:nvPr/>
        </p:nvSpPr>
        <p:spPr>
          <a:xfrm>
            <a:off x="386721" y="1491678"/>
            <a:ext cx="8370558" cy="2585323"/>
          </a:xfrm>
          <a:prstGeom prst="rect">
            <a:avLst/>
          </a:prstGeom>
          <a:noFill/>
        </p:spPr>
        <p:txBody>
          <a:bodyPr wrap="square">
            <a:spAutoFit/>
          </a:bodyPr>
          <a:lstStyle/>
          <a:p>
            <a:r>
              <a:rPr lang="zh-CN" altLang="en-US" b="0" i="0" dirty="0">
                <a:effectLst/>
                <a:latin typeface="Lato" panose="020F0502020204030203" pitchFamily="34" charset="0"/>
              </a:rPr>
              <a:t>本文的主要研究方法采用了混合设计方法，主要任务是让参与者在两辆逼近的车辆之间过马路，参与者可以根据自己的感觉来决定是否安全</a:t>
            </a:r>
            <a:r>
              <a:rPr lang="zh-CN" altLang="en-US" dirty="0">
                <a:latin typeface="Lato" panose="020F0502020204030203" pitchFamily="34" charset="0"/>
              </a:rPr>
              <a:t>通过</a:t>
            </a:r>
            <a:r>
              <a:rPr lang="zh-CN" altLang="en-US" b="0" i="0" dirty="0">
                <a:effectLst/>
                <a:latin typeface="Lato" panose="020F0502020204030203" pitchFamily="34" charset="0"/>
              </a:rPr>
              <a:t>。实验中涉及到多个自变量，包括逼近车辆的速度、车辆之间的时间间隔、第二辆车的减速行为以及</a:t>
            </a:r>
            <a:r>
              <a:rPr lang="en-US" altLang="zh-CN" b="0" i="0" dirty="0" err="1">
                <a:effectLst/>
                <a:latin typeface="Lato" panose="020F0502020204030203" pitchFamily="34" charset="0"/>
              </a:rPr>
              <a:t>eHMI</a:t>
            </a:r>
            <a:r>
              <a:rPr lang="zh-CN" altLang="en-US" b="0" i="0" dirty="0">
                <a:effectLst/>
                <a:latin typeface="Lato" panose="020F0502020204030203" pitchFamily="34" charset="0"/>
              </a:rPr>
              <a:t>设计。研究通过测量参与者对</a:t>
            </a:r>
            <a:r>
              <a:rPr lang="en-US" altLang="zh-CN" b="0" i="0" dirty="0" err="1">
                <a:effectLst/>
                <a:latin typeface="Lato" panose="020F0502020204030203" pitchFamily="34" charset="0"/>
              </a:rPr>
              <a:t>eHMI</a:t>
            </a:r>
            <a:r>
              <a:rPr lang="zh-CN" altLang="en-US" b="0" i="0" dirty="0">
                <a:effectLst/>
                <a:latin typeface="Lato" panose="020F0502020204030203" pitchFamily="34" charset="0"/>
              </a:rPr>
              <a:t>的感知距离和过马路的百分比来评估</a:t>
            </a:r>
            <a:r>
              <a:rPr lang="en-US" altLang="zh-CN" b="0" i="0" dirty="0" err="1">
                <a:effectLst/>
                <a:latin typeface="Lato" panose="020F0502020204030203" pitchFamily="34" charset="0"/>
              </a:rPr>
              <a:t>eHMI</a:t>
            </a:r>
            <a:r>
              <a:rPr lang="zh-CN" altLang="en-US" b="0" i="0" dirty="0">
                <a:effectLst/>
                <a:latin typeface="Lato" panose="020F0502020204030203" pitchFamily="34" charset="0"/>
              </a:rPr>
              <a:t>的可见性对过马路行为的影响。此外，研究还比较了不同</a:t>
            </a:r>
            <a:r>
              <a:rPr lang="en-US" altLang="zh-CN" b="0" i="0" dirty="0" err="1">
                <a:effectLst/>
                <a:latin typeface="Lato" panose="020F0502020204030203" pitchFamily="34" charset="0"/>
              </a:rPr>
              <a:t>eHMI</a:t>
            </a:r>
            <a:r>
              <a:rPr lang="zh-CN" altLang="en-US" b="0" i="0" dirty="0">
                <a:effectLst/>
                <a:latin typeface="Lato" panose="020F0502020204030203" pitchFamily="34" charset="0"/>
              </a:rPr>
              <a:t>设计在传达正确信息方面的效果，并探讨了车辆动力学信息和显式通信在行人过马路决策中的作用。研究采用了实验室仿真环境和道路过马路情境，以模拟真实交通环境中的行人</a:t>
            </a:r>
            <a:r>
              <a:rPr lang="en-US" altLang="zh-CN" b="0" i="0" dirty="0">
                <a:effectLst/>
                <a:latin typeface="Lato" panose="020F0502020204030203" pitchFamily="34" charset="0"/>
              </a:rPr>
              <a:t>-</a:t>
            </a:r>
            <a:r>
              <a:rPr lang="zh-CN" altLang="en-US" b="0" i="0" dirty="0">
                <a:effectLst/>
                <a:latin typeface="Lato" panose="020F0502020204030203" pitchFamily="34" charset="0"/>
              </a:rPr>
              <a:t>车辆互动情况。</a:t>
            </a:r>
            <a:endParaRPr lang="zh-CN" altLang="en-US" dirty="0"/>
          </a:p>
          <a:p>
            <a:endParaRPr lang="zh-CN" altLang="en-US" dirty="0"/>
          </a:p>
        </p:txBody>
      </p:sp>
    </p:spTree>
    <p:extLst>
      <p:ext uri="{BB962C8B-B14F-4D97-AF65-F5344CB8AC3E}">
        <p14:creationId xmlns:p14="http://schemas.microsoft.com/office/powerpoint/2010/main" val="2581241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3">
            <a:extLst>
              <a:ext uri="{FF2B5EF4-FFF2-40B4-BE49-F238E27FC236}">
                <a16:creationId xmlns:a16="http://schemas.microsoft.com/office/drawing/2014/main" id="{638CF982-4E22-C857-1FFE-CDCC221A8473}"/>
              </a:ext>
            </a:extLst>
          </p:cNvPr>
          <p:cNvSpPr txBox="1"/>
          <p:nvPr/>
        </p:nvSpPr>
        <p:spPr>
          <a:xfrm>
            <a:off x="679240" y="1694587"/>
            <a:ext cx="7785519" cy="1477328"/>
          </a:xfrm>
          <a:prstGeom prst="rect">
            <a:avLst/>
          </a:prstGeom>
          <a:noFill/>
        </p:spPr>
        <p:txBody>
          <a:bodyPr wrap="square">
            <a:spAutoFit/>
          </a:bodyPr>
          <a:lstStyle/>
          <a:p>
            <a:r>
              <a:rPr lang="zh-CN" altLang="en-US" b="0" i="0" dirty="0">
                <a:solidFill>
                  <a:srgbClr val="1D2129"/>
                </a:solidFill>
                <a:effectLst/>
                <a:latin typeface="PingFangSC-Regular"/>
              </a:rPr>
              <a:t>参与者：</a:t>
            </a:r>
            <a:endParaRPr lang="en-US" altLang="zh-CN" b="0" i="0" dirty="0">
              <a:solidFill>
                <a:srgbClr val="1D2129"/>
              </a:solidFill>
              <a:effectLst/>
              <a:latin typeface="PingFangSC-Regular"/>
            </a:endParaRPr>
          </a:p>
          <a:p>
            <a:r>
              <a:rPr lang="zh-CN" altLang="en-US" dirty="0"/>
              <a:t>本研究通过利兹大学驾驶模拟器数据库、大学学生会大楼张贴的通知和社交媒体帖子招募了</a:t>
            </a:r>
            <a:r>
              <a:rPr lang="en-US" altLang="zh-CN" dirty="0"/>
              <a:t>40</a:t>
            </a:r>
            <a:r>
              <a:rPr lang="zh-CN" altLang="en-US" dirty="0"/>
              <a:t>名参与者。参与者根据两种</a:t>
            </a:r>
            <a:r>
              <a:rPr lang="en-US" altLang="zh-CN" dirty="0" err="1"/>
              <a:t>eHMI</a:t>
            </a:r>
            <a:r>
              <a:rPr lang="zh-CN" altLang="en-US" dirty="0"/>
              <a:t>设计分为两组</a:t>
            </a:r>
            <a:r>
              <a:rPr lang="en-US" altLang="zh-CN" dirty="0"/>
              <a:t>:</a:t>
            </a:r>
            <a:r>
              <a:rPr lang="zh-CN" altLang="en-US" dirty="0"/>
              <a:t>慢脉冲光带组和闪烁前灯组。这些组在年龄和性别方面是匹配的。研究持续了</a:t>
            </a:r>
            <a:r>
              <a:rPr lang="en-US" altLang="zh-CN" dirty="0"/>
              <a:t>1.5</a:t>
            </a:r>
            <a:r>
              <a:rPr lang="zh-CN" altLang="en-US" dirty="0"/>
              <a:t>个小时，每个参与者获得了</a:t>
            </a:r>
            <a:r>
              <a:rPr lang="en-US" altLang="zh-CN" dirty="0"/>
              <a:t>15</a:t>
            </a:r>
            <a:r>
              <a:rPr lang="zh-CN" altLang="en-US" dirty="0"/>
              <a:t>英镑的报酬。</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WU0MDk5NzRlMGY4MjI4MDdkNzdiOTlhMWUzZjE5NDgifQ=="/>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6877</TotalTime>
  <Words>3704</Words>
  <Application>Microsoft Office PowerPoint</Application>
  <PresentationFormat>全屏显示(16:9)</PresentationFormat>
  <Paragraphs>180</Paragraphs>
  <Slides>34</Slides>
  <Notes>34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DFGothic-EB</vt:lpstr>
      <vt:lpstr>PingFangSC-Regular</vt:lpstr>
      <vt:lpstr>宋体</vt:lpstr>
      <vt:lpstr>微软雅黑</vt:lpstr>
      <vt:lpstr>Arial</vt:lpstr>
      <vt:lpstr>Calibri</vt:lpstr>
      <vt:lpstr>Impact</vt:lpstr>
      <vt:lpstr>Lato</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泽漩 李</cp:lastModifiedBy>
  <cp:revision>680</cp:revision>
  <dcterms:created xsi:type="dcterms:W3CDTF">2015-07-27T04:24:00Z</dcterms:created>
  <dcterms:modified xsi:type="dcterms:W3CDTF">2023-11-08T04:53:31Z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33847BFB810845AD9CA440682C648EB9_12</vt:lpwstr>
  </property>
</Properties>
</file>