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32" r:id="rId5"/>
    <p:sldId id="312" r:id="rId6"/>
    <p:sldId id="313" r:id="rId7"/>
    <p:sldId id="285" r:id="rId8"/>
    <p:sldId id="284" r:id="rId9"/>
    <p:sldId id="314" r:id="rId10"/>
    <p:sldId id="287" r:id="rId11"/>
    <p:sldId id="315" r:id="rId12"/>
    <p:sldId id="317" r:id="rId13"/>
    <p:sldId id="290" r:id="rId14"/>
    <p:sldId id="318" r:id="rId15"/>
    <p:sldId id="291" r:id="rId16"/>
    <p:sldId id="320" r:id="rId17"/>
    <p:sldId id="289" r:id="rId18"/>
    <p:sldId id="286" r:id="rId19"/>
    <p:sldId id="307" r:id="rId20"/>
    <p:sldId id="329" r:id="rId21"/>
    <p:sldId id="305" r:id="rId22"/>
    <p:sldId id="311" r:id="rId23"/>
  </p:sldIdLst>
  <p:sldSz cx="9144000" cy="5143500" type="screen16x9"/>
  <p:notesSz cx="6858000" cy="9144000"/>
  <p:custDataLst>
    <p:tags r:id="rId2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66"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59"/>
        <p:guide orient="horz" pos="1066"/>
        <p:guide pos="3844"/>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390" y="279810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7" name="文本框 6"/>
          <p:cNvSpPr txBox="1"/>
          <p:nvPr/>
        </p:nvSpPr>
        <p:spPr>
          <a:xfrm>
            <a:off x="1139825" y="3876675"/>
            <a:ext cx="6981825" cy="1083310"/>
          </a:xfrm>
          <a:prstGeom prst="rect">
            <a:avLst/>
          </a:prstGeom>
          <a:noFill/>
        </p:spPr>
        <p:txBody>
          <a:bodyPr wrap="square" rtlCol="0">
            <a:noAutofit/>
          </a:bodyPr>
          <a:p>
            <a:r>
              <a:rPr lang="zh-CN" altLang="en-US"/>
              <a:t>Human</a:t>
            </a:r>
            <a:r>
              <a:rPr lang="en-US" altLang="zh-CN"/>
              <a:t>-</a:t>
            </a:r>
            <a:r>
              <a:rPr lang="zh-CN" altLang="en-US"/>
              <a:t>Vehicle</a:t>
            </a:r>
            <a:r>
              <a:rPr lang="en-US" altLang="zh-CN"/>
              <a:t> </a:t>
            </a:r>
            <a:r>
              <a:rPr lang="zh-CN" altLang="en-US"/>
              <a:t>Interaction</a:t>
            </a:r>
            <a:r>
              <a:rPr lang="en-US" altLang="zh-CN"/>
              <a:t> </a:t>
            </a:r>
            <a:r>
              <a:rPr lang="zh-CN" altLang="en-US"/>
              <a:t>to</a:t>
            </a:r>
            <a:r>
              <a:rPr lang="en-US" altLang="zh-CN"/>
              <a:t> </a:t>
            </a:r>
            <a:r>
              <a:rPr lang="zh-CN" altLang="en-US"/>
              <a:t>Support</a:t>
            </a:r>
            <a:r>
              <a:rPr lang="en-US" altLang="zh-CN"/>
              <a:t> </a:t>
            </a:r>
            <a:r>
              <a:rPr lang="zh-CN" altLang="en-US"/>
              <a:t>Driver</a:t>
            </a:r>
            <a:r>
              <a:rPr lang="en-US" altLang="zh-CN"/>
              <a:t>’</a:t>
            </a:r>
            <a:r>
              <a:rPr lang="zh-CN" altLang="en-US"/>
              <a:t>s</a:t>
            </a:r>
            <a:r>
              <a:rPr lang="en-US" altLang="zh-CN"/>
              <a:t> </a:t>
            </a:r>
            <a:r>
              <a:rPr lang="zh-CN" altLang="en-US"/>
              <a:t>Situatio</a:t>
            </a:r>
            <a:r>
              <a:rPr lang="en-US" altLang="zh-CN"/>
              <a:t>n  </a:t>
            </a:r>
            <a:r>
              <a:rPr lang="zh-CN" altLang="en-US"/>
              <a:t>Awareness</a:t>
            </a:r>
            <a:r>
              <a:rPr lang="en-US" altLang="zh-CN"/>
              <a:t> i</a:t>
            </a:r>
            <a:r>
              <a:rPr lang="zh-CN" altLang="en-US"/>
              <a:t>n</a:t>
            </a:r>
            <a:r>
              <a:rPr lang="en-US" altLang="zh-CN"/>
              <a:t> </a:t>
            </a:r>
            <a:r>
              <a:rPr lang="zh-CN" altLang="en-US"/>
              <a:t>Automated</a:t>
            </a:r>
            <a:r>
              <a:rPr lang="en-US" altLang="zh-CN"/>
              <a:t> </a:t>
            </a:r>
            <a:r>
              <a:rPr lang="zh-CN" altLang="en-US"/>
              <a:t>Vehicles:a</a:t>
            </a:r>
            <a:r>
              <a:rPr lang="en-US" altLang="zh-CN"/>
              <a:t> </a:t>
            </a:r>
            <a:r>
              <a:rPr lang="zh-CN" altLang="en-US"/>
              <a:t>Systematic</a:t>
            </a:r>
            <a:r>
              <a:rPr lang="en-US" altLang="zh-CN"/>
              <a:t> </a:t>
            </a:r>
            <a:r>
              <a:rPr lang="zh-CN" altLang="en-US"/>
              <a:t>Review</a:t>
            </a:r>
            <a:endParaRPr lang="zh-CN"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6"/>
                                        </p:tgtEl>
                                      </p:cBhvr>
                                    </p:cmd>
                                  </p:childTnLst>
                                </p:cTn>
                              </p:par>
                              <p:par>
                                <p:cTn id="7" presetID="2" presetClass="entr" presetSubtype="9" accel="3500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3000" fill="hold"/>
                                        <p:tgtEl>
                                          <p:spTgt spid="12"/>
                                        </p:tgtEl>
                                        <p:attrNameLst>
                                          <p:attrName>ppt_x</p:attrName>
                                        </p:attrNameLst>
                                      </p:cBhvr>
                                      <p:tavLst>
                                        <p:tav tm="0">
                                          <p:val>
                                            <p:strVal val="0-#ppt_w/2"/>
                                          </p:val>
                                        </p:tav>
                                        <p:tav tm="100000">
                                          <p:val>
                                            <p:strVal val="#ppt_x"/>
                                          </p:val>
                                        </p:tav>
                                      </p:tavLst>
                                    </p:anim>
                                    <p:anim calcmode="lin" valueType="num">
                                      <p:cBhvr additive="base">
                                        <p:cTn id="10" dur="3000" fill="hold"/>
                                        <p:tgtEl>
                                          <p:spTgt spid="12"/>
                                        </p:tgtEl>
                                        <p:attrNameLst>
                                          <p:attrName>ppt_y</p:attrName>
                                        </p:attrNameLst>
                                      </p:cBhvr>
                                      <p:tavLst>
                                        <p:tav tm="0">
                                          <p:val>
                                            <p:strVal val="0-#ppt_h/2"/>
                                          </p:val>
                                        </p:tav>
                                        <p:tav tm="100000">
                                          <p:val>
                                            <p:strVal val="#ppt_y"/>
                                          </p:val>
                                        </p:tav>
                                      </p:tavLst>
                                    </p:anim>
                                  </p:childTnLst>
                                </p:cTn>
                              </p:par>
                              <p:par>
                                <p:cTn id="11" presetID="2" presetClass="entr" presetSubtype="6" accel="3500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3000" fill="hold"/>
                                        <p:tgtEl>
                                          <p:spTgt spid="15"/>
                                        </p:tgtEl>
                                        <p:attrNameLst>
                                          <p:attrName>ppt_x</p:attrName>
                                        </p:attrNameLst>
                                      </p:cBhvr>
                                      <p:tavLst>
                                        <p:tav tm="0">
                                          <p:val>
                                            <p:strVal val="1+#ppt_w/2"/>
                                          </p:val>
                                        </p:tav>
                                        <p:tav tm="100000">
                                          <p:val>
                                            <p:strVal val="#ppt_x"/>
                                          </p:val>
                                        </p:tav>
                                      </p:tavLst>
                                    </p:anim>
                                    <p:anim calcmode="lin" valueType="num">
                                      <p:cBhvr additive="base">
                                        <p:cTn id="14" dur="30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12" accel="3500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3000" fill="hold"/>
                                        <p:tgtEl>
                                          <p:spTgt spid="20"/>
                                        </p:tgtEl>
                                        <p:attrNameLst>
                                          <p:attrName>ppt_x</p:attrName>
                                        </p:attrNameLst>
                                      </p:cBhvr>
                                      <p:tavLst>
                                        <p:tav tm="0">
                                          <p:val>
                                            <p:strVal val="0-#ppt_w/2"/>
                                          </p:val>
                                        </p:tav>
                                        <p:tav tm="100000">
                                          <p:val>
                                            <p:strVal val="#ppt_x"/>
                                          </p:val>
                                        </p:tav>
                                      </p:tavLst>
                                    </p:anim>
                                    <p:anim calcmode="lin" valueType="num">
                                      <p:cBhvr additive="base">
                                        <p:cTn id="18" dur="30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8" accel="3500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3000" fill="hold"/>
                                        <p:tgtEl>
                                          <p:spTgt spid="23"/>
                                        </p:tgtEl>
                                        <p:attrNameLst>
                                          <p:attrName>ppt_x</p:attrName>
                                        </p:attrNameLst>
                                      </p:cBhvr>
                                      <p:tavLst>
                                        <p:tav tm="0">
                                          <p:val>
                                            <p:strVal val="0-#ppt_w/2"/>
                                          </p:val>
                                        </p:tav>
                                        <p:tav tm="100000">
                                          <p:val>
                                            <p:strVal val="#ppt_x"/>
                                          </p:val>
                                        </p:tav>
                                      </p:tavLst>
                                    </p:anim>
                                    <p:anim calcmode="lin" valueType="num">
                                      <p:cBhvr additive="base">
                                        <p:cTn id="22" dur="30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3" accel="3500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3000" fill="hold"/>
                                        <p:tgtEl>
                                          <p:spTgt spid="26"/>
                                        </p:tgtEl>
                                        <p:attrNameLst>
                                          <p:attrName>ppt_x</p:attrName>
                                        </p:attrNameLst>
                                      </p:cBhvr>
                                      <p:tavLst>
                                        <p:tav tm="0">
                                          <p:val>
                                            <p:strVal val="1+#ppt_w/2"/>
                                          </p:val>
                                        </p:tav>
                                        <p:tav tm="100000">
                                          <p:val>
                                            <p:strVal val="#ppt_x"/>
                                          </p:val>
                                        </p:tav>
                                      </p:tavLst>
                                    </p:anim>
                                    <p:anim calcmode="lin" valueType="num">
                                      <p:cBhvr additive="base">
                                        <p:cTn id="26" dur="3000" fill="hold"/>
                                        <p:tgtEl>
                                          <p:spTgt spid="26"/>
                                        </p:tgtEl>
                                        <p:attrNameLst>
                                          <p:attrName>ppt_y</p:attrName>
                                        </p:attrNameLst>
                                      </p:cBhvr>
                                      <p:tavLst>
                                        <p:tav tm="0">
                                          <p:val>
                                            <p:strVal val="0-#ppt_h/2"/>
                                          </p:val>
                                        </p:tav>
                                        <p:tav tm="100000">
                                          <p:val>
                                            <p:strVal val="#ppt_y"/>
                                          </p:val>
                                        </p:tav>
                                      </p:tavLst>
                                    </p:anim>
                                  </p:childTnLst>
                                </p:cTn>
                              </p:par>
                              <p:par>
                                <p:cTn id="27" presetID="22" presetClass="entr" presetSubtype="4"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500"/>
                                        <p:tgtEl>
                                          <p:spTgt spid="39"/>
                                        </p:tgtEl>
                                      </p:cBhvr>
                                    </p:animEffect>
                                  </p:childTnLst>
                                </p:cTn>
                              </p:par>
                              <p:par>
                                <p:cTn id="30" presetID="10" presetClass="entr" presetSubtype="0" fill="hold" grpId="1" nodeType="withEffect">
                                  <p:stCondLst>
                                    <p:cond delay="75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250"/>
                                        <p:tgtEl>
                                          <p:spTgt spid="42"/>
                                        </p:tgtEl>
                                      </p:cBhvr>
                                    </p:animEffect>
                                  </p:childTnLst>
                                </p:cTn>
                              </p:par>
                              <p:par>
                                <p:cTn id="33" presetID="42" presetClass="path" presetSubtype="0" accel="50000" decel="50000" fill="hold" grpId="0" nodeType="withEffect">
                                  <p:stCondLst>
                                    <p:cond delay="750"/>
                                  </p:stCondLst>
                                  <p:childTnLst>
                                    <p:animMotion origin="layout" path="M -0.72431 0.02161 L 4.72222E-6 -4.93827E-7 " pathEditMode="relative" rAng="0" ptsTypes="AA">
                                      <p:cBhvr>
                                        <p:cTn id="34" dur="1000" fill="hold"/>
                                        <p:tgtEl>
                                          <p:spTgt spid="42"/>
                                        </p:tgtEl>
                                        <p:attrNameLst>
                                          <p:attrName>ppt_x</p:attrName>
                                          <p:attrName>ppt_y</p:attrName>
                                        </p:attrNameLst>
                                      </p:cBhvr>
                                      <p:rCtr x="36215" y="-1080"/>
                                    </p:animMotion>
                                  </p:childTnLst>
                                </p:cTn>
                              </p:par>
                              <p:par>
                                <p:cTn id="35" presetID="22" presetClass="entr" presetSubtype="8" fill="hold" grpId="0" nodeType="withEffect">
                                  <p:stCondLst>
                                    <p:cond delay="100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38"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716673"/>
            <a:ext cx="33832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研究方法及</a:t>
            </a:r>
            <a:r>
              <a:rPr lang="zh-CN" altLang="en-US" sz="3600" b="1" dirty="0">
                <a:solidFill>
                  <a:schemeClr val="accent1"/>
                </a:solidFill>
                <a:latin typeface="微软雅黑" panose="020B0503020204020204" pitchFamily="34" charset="-122"/>
                <a:ea typeface="微软雅黑" panose="020B0503020204020204" pitchFamily="34" charset="-122"/>
              </a:rPr>
              <a:t>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8"/>
            <a:ext cx="2881223" cy="245110"/>
          </a:xfrm>
        </p:spPr>
        <p:txBody>
          <a:bodyPr/>
          <a:lstStyle/>
          <a:p>
            <a:r>
              <a:rPr dirty="0"/>
              <a:t>RESEARCH METHOD</a:t>
            </a:r>
            <a:endParaRPr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566420" y="1671320"/>
            <a:ext cx="2585085" cy="2023110"/>
          </a:xfrm>
          <a:prstGeom prst="rect">
            <a:avLst/>
          </a:prstGeom>
          <a:noFill/>
        </p:spPr>
        <p:txBody>
          <a:bodyPr wrap="square" rtlCol="0" anchor="ctr" anchorCtr="0">
            <a:noAutofit/>
          </a:bodyPr>
          <a:p>
            <a:r>
              <a:rPr lang="en-US" altLang="zh-CN"/>
              <a:t>   </a:t>
            </a:r>
            <a:r>
              <a:rPr lang="zh-CN" altLang="en-US"/>
              <a:t>此文章采用PRISMA方法：文献检索、筛选、资格</a:t>
            </a:r>
            <a:r>
              <a:rPr lang="zh-CN" altLang="en-US"/>
              <a:t>审查。</a:t>
            </a:r>
            <a:endParaRPr lang="zh-CN" altLang="en-US"/>
          </a:p>
        </p:txBody>
      </p:sp>
      <p:pic>
        <p:nvPicPr>
          <p:cNvPr id="5" name="图片 4" descr="1"/>
          <p:cNvPicPr>
            <a:picLocks noChangeAspect="1"/>
          </p:cNvPicPr>
          <p:nvPr/>
        </p:nvPicPr>
        <p:blipFill>
          <a:blip r:embed="rId2"/>
          <a:stretch>
            <a:fillRect/>
          </a:stretch>
        </p:blipFill>
        <p:spPr>
          <a:xfrm>
            <a:off x="3986530" y="906145"/>
            <a:ext cx="4110355" cy="374840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研究方法及</a:t>
            </a:r>
            <a:r>
              <a:rPr lang="zh-CN" altLang="en-US" dirty="0"/>
              <a:t>过程</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descr="2"/>
          <p:cNvPicPr>
            <a:picLocks noChangeAspect="1"/>
          </p:cNvPicPr>
          <p:nvPr/>
        </p:nvPicPr>
        <p:blipFill>
          <a:blip r:embed="rId2"/>
          <a:stretch>
            <a:fillRect/>
          </a:stretch>
        </p:blipFill>
        <p:spPr>
          <a:xfrm>
            <a:off x="431165" y="1745615"/>
            <a:ext cx="8129270" cy="2927350"/>
          </a:xfrm>
          <a:prstGeom prst="rect">
            <a:avLst/>
          </a:prstGeom>
        </p:spPr>
      </p:pic>
      <p:sp>
        <p:nvSpPr>
          <p:cNvPr id="2" name="文本框 1"/>
          <p:cNvSpPr txBox="1"/>
          <p:nvPr/>
        </p:nvSpPr>
        <p:spPr>
          <a:xfrm>
            <a:off x="1151255" y="996010"/>
            <a:ext cx="6096000" cy="645160"/>
          </a:xfrm>
          <a:prstGeom prst="rect">
            <a:avLst/>
          </a:prstGeom>
        </p:spPr>
        <p:txBody>
          <a:bodyPr anchor="ctr" anchorCtr="0">
            <a:spAutoFit/>
            <a:extLst>
              <a:ext uri="{4A0BC546-FE56-4ADE-93B0-CB8AF2F6F144}">
                <wpsdc:textFrameExt xmlns:wpsdc="http://www.wps.cn/officeDocument/2022/drawingmlCustomData" type="title"/>
              </a:ext>
            </a:extLst>
          </a:bodyPr>
          <a:p>
            <a:pPr algn="l"/>
            <a:r>
              <a:rPr lang="en-US" altLang="zh-CN" sz="3600" b="1" spc="300">
                <a:latin typeface="Arial" panose="020B0604020202020204" pitchFamily="34" charset="0"/>
                <a:ea typeface="微软雅黑" panose="020B0503020204020204" pitchFamily="34" charset="-122"/>
              </a:rPr>
              <a:t>     </a:t>
            </a:r>
            <a:r>
              <a:rPr lang="zh-CN" altLang="en-US" sz="3600" b="1" spc="300">
                <a:latin typeface="Arial" panose="020B0604020202020204" pitchFamily="34" charset="0"/>
                <a:ea typeface="微软雅黑" panose="020B0503020204020204" pitchFamily="34" charset="-122"/>
              </a:rPr>
              <a:t>交互的模式及位置</a:t>
            </a:r>
            <a:r>
              <a:rPr lang="zh-CN" altLang="en-US" sz="3600" b="1" spc="300">
                <a:latin typeface="Arial" panose="020B0604020202020204" pitchFamily="34" charset="0"/>
                <a:ea typeface="微软雅黑" panose="020B0503020204020204" pitchFamily="34" charset="-122"/>
              </a:rPr>
              <a:t>图</a:t>
            </a:r>
            <a:endParaRPr lang="zh-CN" altLang="en-US" sz="3600" b="1" spc="300">
              <a:latin typeface="Arial" panose="020B0604020202020204" pitchFamily="34" charset="0"/>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5" name="文本占位符 2"/>
          <p:cNvSpPr>
            <a:spLocks noGrp="1"/>
          </p:cNvSpPr>
          <p:nvPr>
            <p:ph type="body" sz="quarter" idx="12"/>
          </p:nvPr>
        </p:nvSpPr>
        <p:spPr>
          <a:xfrm>
            <a:off x="395698" y="50533"/>
            <a:ext cx="3690794" cy="461536"/>
          </a:xfrm>
        </p:spPr>
        <p:txBody>
          <a:bodyPr/>
          <a:lstStyle/>
          <a:p>
            <a:r>
              <a:rPr lang="zh-CN" altLang="en-US" dirty="0"/>
              <a:t>研究方法及</a:t>
            </a:r>
            <a:r>
              <a:rPr lang="zh-CN" altLang="en-US" dirty="0"/>
              <a:t>过程</a:t>
            </a:r>
            <a:endParaRPr lang="zh-CN" altLang="en-US" dirty="0"/>
          </a:p>
        </p:txBody>
      </p:sp>
      <p:pic>
        <p:nvPicPr>
          <p:cNvPr id="86" name="图片 8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2" name="图片 1" descr="4"/>
          <p:cNvPicPr>
            <a:picLocks noChangeAspect="1"/>
          </p:cNvPicPr>
          <p:nvPr/>
        </p:nvPicPr>
        <p:blipFill>
          <a:blip r:embed="rId2"/>
          <a:stretch>
            <a:fillRect/>
          </a:stretch>
        </p:blipFill>
        <p:spPr>
          <a:xfrm>
            <a:off x="836295" y="1176655"/>
            <a:ext cx="7148830" cy="347218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165798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结论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ppt_x</p:attrName>
                                            </p:attrNameLst>
                                          </p:cBhvr>
                                          <p:tavLst>
                                            <p:tav tm="0">
                                              <p:val>
                                                <p:fltVal val="0.5"/>
                                              </p:val>
                                            </p:tav>
                                            <p:tav tm="100000">
                                              <p:val>
                                                <p:strVal val="#ppt_x"/>
                                              </p:val>
                                            </p:tav>
                                          </p:tavLst>
                                        </p:anim>
                                        <p:anim calcmode="lin" valueType="num">
                                          <p:cBhvr>
                                            <p:cTn id="30" dur="500" fill="hold"/>
                                            <p:tgtEl>
                                              <p:spTgt spid="16"/>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 calcmode="lin" valueType="num">
                                          <p:cBhvr>
                                            <p:cTn id="35" dur="500" fill="hold"/>
                                            <p:tgtEl>
                                              <p:spTgt spid="19"/>
                                            </p:tgtEl>
                                            <p:attrNameLst>
                                              <p:attrName>ppt_x</p:attrName>
                                            </p:attrNameLst>
                                          </p:cBhvr>
                                          <p:tavLst>
                                            <p:tav tm="0">
                                              <p:val>
                                                <p:fltVal val="0.5"/>
                                              </p:val>
                                            </p:tav>
                                            <p:tav tm="100000">
                                              <p:val>
                                                <p:strVal val="#ppt_x"/>
                                              </p:val>
                                            </p:tav>
                                          </p:tavLst>
                                        </p:anim>
                                        <p:anim calcmode="lin" valueType="num">
                                          <p:cBhvr>
                                            <p:cTn id="36" dur="500" fill="hold"/>
                                            <p:tgtEl>
                                              <p:spTgt spid="1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 calcmode="lin" valueType="num">
                                          <p:cBhvr>
                                            <p:cTn id="41" dur="500" fill="hold"/>
                                            <p:tgtEl>
                                              <p:spTgt spid="22"/>
                                            </p:tgtEl>
                                            <p:attrNameLst>
                                              <p:attrName>ppt_x</p:attrName>
                                            </p:attrNameLst>
                                          </p:cBhvr>
                                          <p:tavLst>
                                            <p:tav tm="0">
                                              <p:val>
                                                <p:fltVal val="0.5"/>
                                              </p:val>
                                            </p:tav>
                                            <p:tav tm="100000">
                                              <p:val>
                                                <p:strVal val="#ppt_x"/>
                                              </p:val>
                                            </p:tav>
                                          </p:tavLst>
                                        </p:anim>
                                        <p:anim calcmode="lin" valueType="num">
                                          <p:cBhvr>
                                            <p:cTn id="42" dur="500" fill="hold"/>
                                            <p:tgtEl>
                                              <p:spTgt spid="2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 calcmode="lin" valueType="num">
                                          <p:cBhvr>
                                            <p:cTn id="47" dur="500" fill="hold"/>
                                            <p:tgtEl>
                                              <p:spTgt spid="25"/>
                                            </p:tgtEl>
                                            <p:attrNameLst>
                                              <p:attrName>ppt_x</p:attrName>
                                            </p:attrNameLst>
                                          </p:cBhvr>
                                          <p:tavLst>
                                            <p:tav tm="0">
                                              <p:val>
                                                <p:fltVal val="0.5"/>
                                              </p:val>
                                            </p:tav>
                                            <p:tav tm="100000">
                                              <p:val>
                                                <p:strVal val="#ppt_x"/>
                                              </p:val>
                                            </p:tav>
                                          </p:tavLst>
                                        </p:anim>
                                        <p:anim calcmode="lin" valueType="num">
                                          <p:cBhvr>
                                            <p:cTn id="48" dur="500" fill="hold"/>
                                            <p:tgtEl>
                                              <p:spTgt spid="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 calcmode="lin" valueType="num">
                                          <p:cBhvr>
                                            <p:cTn id="53" dur="500" fill="hold"/>
                                            <p:tgtEl>
                                              <p:spTgt spid="28"/>
                                            </p:tgtEl>
                                            <p:attrNameLst>
                                              <p:attrName>ppt_x</p:attrName>
                                            </p:attrNameLst>
                                          </p:cBhvr>
                                          <p:tavLst>
                                            <p:tav tm="0">
                                              <p:val>
                                                <p:fltVal val="0.5"/>
                                              </p:val>
                                            </p:tav>
                                            <p:tav tm="100000">
                                              <p:val>
                                                <p:strVal val="#ppt_x"/>
                                              </p:val>
                                            </p:tav>
                                          </p:tavLst>
                                        </p:anim>
                                        <p:anim calcmode="lin" valueType="num">
                                          <p:cBhvr>
                                            <p:cTn id="54" dur="500" fill="hold"/>
                                            <p:tgtEl>
                                              <p:spTgt spid="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 calcmode="lin" valueType="num">
                                          <p:cBhvr>
                                            <p:cTn id="59" dur="500" fill="hold"/>
                                            <p:tgtEl>
                                              <p:spTgt spid="31"/>
                                            </p:tgtEl>
                                            <p:attrNameLst>
                                              <p:attrName>ppt_x</p:attrName>
                                            </p:attrNameLst>
                                          </p:cBhvr>
                                          <p:tavLst>
                                            <p:tav tm="0">
                                              <p:val>
                                                <p:fltVal val="0.5"/>
                                              </p:val>
                                            </p:tav>
                                            <p:tav tm="100000">
                                              <p:val>
                                                <p:strVal val="#ppt_x"/>
                                              </p:val>
                                            </p:tav>
                                          </p:tavLst>
                                        </p:anim>
                                        <p:anim calcmode="lin" valueType="num">
                                          <p:cBhvr>
                                            <p:cTn id="60" dur="500" fill="hold"/>
                                            <p:tgtEl>
                                              <p:spTgt spid="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ppt_x</p:attrName>
                                            </p:attrNameLst>
                                          </p:cBhvr>
                                          <p:tavLst>
                                            <p:tav tm="0">
                                              <p:val>
                                                <p:fltVal val="0.5"/>
                                              </p:val>
                                            </p:tav>
                                            <p:tav tm="100000">
                                              <p:val>
                                                <p:strVal val="#ppt_x"/>
                                              </p:val>
                                            </p:tav>
                                          </p:tavLst>
                                        </p:anim>
                                        <p:anim calcmode="lin" valueType="num">
                                          <p:cBhvr>
                                            <p:cTn id="66" dur="500" fill="hold"/>
                                            <p:tgtEl>
                                              <p:spTgt spid="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 calcmode="lin" valueType="num">
                                          <p:cBhvr>
                                            <p:cTn id="71" dur="500" fill="hold"/>
                                            <p:tgtEl>
                                              <p:spTgt spid="37"/>
                                            </p:tgtEl>
                                            <p:attrNameLst>
                                              <p:attrName>ppt_x</p:attrName>
                                            </p:attrNameLst>
                                          </p:cBhvr>
                                          <p:tavLst>
                                            <p:tav tm="0">
                                              <p:val>
                                                <p:fltVal val="0.5"/>
                                              </p:val>
                                            </p:tav>
                                            <p:tav tm="100000">
                                              <p:val>
                                                <p:strVal val="#ppt_x"/>
                                              </p:val>
                                            </p:tav>
                                          </p:tavLst>
                                        </p:anim>
                                        <p:anim calcmode="lin" valueType="num">
                                          <p:cBhvr>
                                            <p:cTn id="72" dur="500" fill="hold"/>
                                            <p:tgtEl>
                                              <p:spTgt spid="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anim calcmode="lin" valueType="num">
                                          <p:cBhvr>
                                            <p:cTn id="77" dur="500" fill="hold"/>
                                            <p:tgtEl>
                                              <p:spTgt spid="40"/>
                                            </p:tgtEl>
                                            <p:attrNameLst>
                                              <p:attrName>ppt_x</p:attrName>
                                            </p:attrNameLst>
                                          </p:cBhvr>
                                          <p:tavLst>
                                            <p:tav tm="0">
                                              <p:val>
                                                <p:fltVal val="0.5"/>
                                              </p:val>
                                            </p:tav>
                                            <p:tav tm="100000">
                                              <p:val>
                                                <p:strVal val="#ppt_x"/>
                                              </p:val>
                                            </p:tav>
                                          </p:tavLst>
                                        </p:anim>
                                        <p:anim calcmode="lin" valueType="num">
                                          <p:cBhvr>
                                            <p:cTn id="78" dur="500" fill="hold"/>
                                            <p:tgtEl>
                                              <p:spTgt spid="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 calcmode="lin" valueType="num">
                                          <p:cBhvr>
                                            <p:cTn id="83" dur="500" fill="hold"/>
                                            <p:tgtEl>
                                              <p:spTgt spid="43"/>
                                            </p:tgtEl>
                                            <p:attrNameLst>
                                              <p:attrName>ppt_x</p:attrName>
                                            </p:attrNameLst>
                                          </p:cBhvr>
                                          <p:tavLst>
                                            <p:tav tm="0">
                                              <p:val>
                                                <p:fltVal val="0.5"/>
                                              </p:val>
                                            </p:tav>
                                            <p:tav tm="100000">
                                              <p:val>
                                                <p:strVal val="#ppt_x"/>
                                              </p:val>
                                            </p:tav>
                                          </p:tavLst>
                                        </p:anim>
                                        <p:anim calcmode="lin" valueType="num">
                                          <p:cBhvr>
                                            <p:cTn id="84" dur="500" fill="hold"/>
                                            <p:tgtEl>
                                              <p:spTgt spid="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6"/>
                                            </p:tgtEl>
                                            <p:attrNameLst>
                                              <p:attrName>style.visibility</p:attrName>
                                            </p:attrNameLst>
                                          </p:cBhvr>
                                          <p:to>
                                            <p:strVal val="visible"/>
                                          </p:to>
                                        </p:set>
                                        <p:anim calcmode="lin" valueType="num">
                                          <p:cBhvr>
                                            <p:cTn id="87" dur="500" fill="hold"/>
                                            <p:tgtEl>
                                              <p:spTgt spid="46"/>
                                            </p:tgtEl>
                                            <p:attrNameLst>
                                              <p:attrName>ppt_w</p:attrName>
                                            </p:attrNameLst>
                                          </p:cBhvr>
                                          <p:tavLst>
                                            <p:tav tm="0">
                                              <p:val>
                                                <p:fltVal val="0"/>
                                              </p:val>
                                            </p:tav>
                                            <p:tav tm="100000">
                                              <p:val>
                                                <p:strVal val="#ppt_w"/>
                                              </p:val>
                                            </p:tav>
                                          </p:tavLst>
                                        </p:anim>
                                        <p:anim calcmode="lin" valueType="num">
                                          <p:cBhvr>
                                            <p:cTn id="88" dur="500" fill="hold"/>
                                            <p:tgtEl>
                                              <p:spTgt spid="46"/>
                                            </p:tgtEl>
                                            <p:attrNameLst>
                                              <p:attrName>ppt_h</p:attrName>
                                            </p:attrNameLst>
                                          </p:cBhvr>
                                          <p:tavLst>
                                            <p:tav tm="0">
                                              <p:val>
                                                <p:fltVal val="0"/>
                                              </p:val>
                                            </p:tav>
                                            <p:tav tm="100000">
                                              <p:val>
                                                <p:strVal val="#ppt_h"/>
                                              </p:val>
                                            </p:tav>
                                          </p:tavLst>
                                        </p:anim>
                                        <p:anim calcmode="lin" valueType="num">
                                          <p:cBhvr>
                                            <p:cTn id="89" dur="500" fill="hold"/>
                                            <p:tgtEl>
                                              <p:spTgt spid="46"/>
                                            </p:tgtEl>
                                            <p:attrNameLst>
                                              <p:attrName>ppt_x</p:attrName>
                                            </p:attrNameLst>
                                          </p:cBhvr>
                                          <p:tavLst>
                                            <p:tav tm="0">
                                              <p:val>
                                                <p:fltVal val="0.5"/>
                                              </p:val>
                                            </p:tav>
                                            <p:tav tm="100000">
                                              <p:val>
                                                <p:strVal val="#ppt_x"/>
                                              </p:val>
                                            </p:tav>
                                          </p:tavLst>
                                        </p:anim>
                                        <p:anim calcmode="lin" valueType="num">
                                          <p:cBhvr>
                                            <p:cTn id="90" dur="500" fill="hold"/>
                                            <p:tgtEl>
                                              <p:spTgt spid="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49"/>
                                            </p:tgtEl>
                                            <p:attrNameLst>
                                              <p:attrName>style.visibility</p:attrName>
                                            </p:attrNameLst>
                                          </p:cBhvr>
                                          <p:to>
                                            <p:strVal val="visible"/>
                                          </p:to>
                                        </p:set>
                                        <p:anim calcmode="lin" valueType="num">
                                          <p:cBhvr>
                                            <p:cTn id="93" dur="500" fill="hold"/>
                                            <p:tgtEl>
                                              <p:spTgt spid="49"/>
                                            </p:tgtEl>
                                            <p:attrNameLst>
                                              <p:attrName>ppt_w</p:attrName>
                                            </p:attrNameLst>
                                          </p:cBhvr>
                                          <p:tavLst>
                                            <p:tav tm="0">
                                              <p:val>
                                                <p:fltVal val="0"/>
                                              </p:val>
                                            </p:tav>
                                            <p:tav tm="100000">
                                              <p:val>
                                                <p:strVal val="#ppt_w"/>
                                              </p:val>
                                            </p:tav>
                                          </p:tavLst>
                                        </p:anim>
                                        <p:anim calcmode="lin" valueType="num">
                                          <p:cBhvr>
                                            <p:cTn id="94" dur="500" fill="hold"/>
                                            <p:tgtEl>
                                              <p:spTgt spid="49"/>
                                            </p:tgtEl>
                                            <p:attrNameLst>
                                              <p:attrName>ppt_h</p:attrName>
                                            </p:attrNameLst>
                                          </p:cBhvr>
                                          <p:tavLst>
                                            <p:tav tm="0">
                                              <p:val>
                                                <p:fltVal val="0"/>
                                              </p:val>
                                            </p:tav>
                                            <p:tav tm="100000">
                                              <p:val>
                                                <p:strVal val="#ppt_h"/>
                                              </p:val>
                                            </p:tav>
                                          </p:tavLst>
                                        </p:anim>
                                        <p:anim calcmode="lin" valueType="num">
                                          <p:cBhvr>
                                            <p:cTn id="95" dur="500" fill="hold"/>
                                            <p:tgtEl>
                                              <p:spTgt spid="49"/>
                                            </p:tgtEl>
                                            <p:attrNameLst>
                                              <p:attrName>ppt_x</p:attrName>
                                            </p:attrNameLst>
                                          </p:cBhvr>
                                          <p:tavLst>
                                            <p:tav tm="0">
                                              <p:val>
                                                <p:fltVal val="0.5"/>
                                              </p:val>
                                            </p:tav>
                                            <p:tav tm="100000">
                                              <p:val>
                                                <p:strVal val="#ppt_x"/>
                                              </p:val>
                                            </p:tav>
                                          </p:tavLst>
                                        </p:anim>
                                        <p:anim calcmode="lin" valueType="num">
                                          <p:cBhvr>
                                            <p:cTn id="96" dur="500" fill="hold"/>
                                            <p:tgtEl>
                                              <p:spTgt spid="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2"/>
                                            </p:tgtEl>
                                            <p:attrNameLst>
                                              <p:attrName>style.visibility</p:attrName>
                                            </p:attrNameLst>
                                          </p:cBhvr>
                                          <p:to>
                                            <p:strVal val="visible"/>
                                          </p:to>
                                        </p:set>
                                        <p:anim calcmode="lin" valueType="num">
                                          <p:cBhvr>
                                            <p:cTn id="99" dur="500" fill="hold"/>
                                            <p:tgtEl>
                                              <p:spTgt spid="52"/>
                                            </p:tgtEl>
                                            <p:attrNameLst>
                                              <p:attrName>ppt_w</p:attrName>
                                            </p:attrNameLst>
                                          </p:cBhvr>
                                          <p:tavLst>
                                            <p:tav tm="0">
                                              <p:val>
                                                <p:fltVal val="0"/>
                                              </p:val>
                                            </p:tav>
                                            <p:tav tm="100000">
                                              <p:val>
                                                <p:strVal val="#ppt_w"/>
                                              </p:val>
                                            </p:tav>
                                          </p:tavLst>
                                        </p:anim>
                                        <p:anim calcmode="lin" valueType="num">
                                          <p:cBhvr>
                                            <p:cTn id="100" dur="500" fill="hold"/>
                                            <p:tgtEl>
                                              <p:spTgt spid="52"/>
                                            </p:tgtEl>
                                            <p:attrNameLst>
                                              <p:attrName>ppt_h</p:attrName>
                                            </p:attrNameLst>
                                          </p:cBhvr>
                                          <p:tavLst>
                                            <p:tav tm="0">
                                              <p:val>
                                                <p:fltVal val="0"/>
                                              </p:val>
                                            </p:tav>
                                            <p:tav tm="100000">
                                              <p:val>
                                                <p:strVal val="#ppt_h"/>
                                              </p:val>
                                            </p:tav>
                                          </p:tavLst>
                                        </p:anim>
                                        <p:anim calcmode="lin" valueType="num">
                                          <p:cBhvr>
                                            <p:cTn id="101" dur="500" fill="hold"/>
                                            <p:tgtEl>
                                              <p:spTgt spid="52"/>
                                            </p:tgtEl>
                                            <p:attrNameLst>
                                              <p:attrName>ppt_x</p:attrName>
                                            </p:attrNameLst>
                                          </p:cBhvr>
                                          <p:tavLst>
                                            <p:tav tm="0">
                                              <p:val>
                                                <p:fltVal val="0.5"/>
                                              </p:val>
                                            </p:tav>
                                            <p:tav tm="100000">
                                              <p:val>
                                                <p:strVal val="#ppt_x"/>
                                              </p:val>
                                            </p:tav>
                                          </p:tavLst>
                                        </p:anim>
                                        <p:anim calcmode="lin" valueType="num">
                                          <p:cBhvr>
                                            <p:cTn id="102" dur="500" fill="hold"/>
                                            <p:tgtEl>
                                              <p:spTgt spid="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6"/>
                                            </p:tgtEl>
                                          </p:cBhvr>
                                        </p:animEffect>
                                        <p:animScale>
                                          <p:cBhvr>
                                            <p:cTn id="105" dur="250" autoRev="1" fill="hold"/>
                                            <p:tgtEl>
                                              <p:spTgt spid="16"/>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7"/>
                                            </p:tgtEl>
                                          </p:cBhvr>
                                        </p:animEffect>
                                        <p:animScale>
                                          <p:cBhvr>
                                            <p:cTn id="108" dur="250" autoRev="1" fill="hold"/>
                                            <p:tgtEl>
                                              <p:spTgt spid="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3"/>
                                            </p:tgtEl>
                                          </p:cBhvr>
                                        </p:animEffect>
                                        <p:animScale>
                                          <p:cBhvr>
                                            <p:cTn id="111" dur="250" autoRev="1" fill="hold"/>
                                            <p:tgtEl>
                                              <p:spTgt spid="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6"/>
                                            </p:tgtEl>
                                          </p:cBhvr>
                                        </p:animEffect>
                                        <p:animScale>
                                          <p:cBhvr>
                                            <p:cTn id="114"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ppt_x</p:attrName>
                                            </p:attrNameLst>
                                          </p:cBhvr>
                                          <p:tavLst>
                                            <p:tav tm="0">
                                              <p:val>
                                                <p:fltVal val="0.5"/>
                                              </p:val>
                                            </p:tav>
                                            <p:tav tm="100000">
                                              <p:val>
                                                <p:strVal val="#ppt_x"/>
                                              </p:val>
                                            </p:tav>
                                          </p:tavLst>
                                        </p:anim>
                                        <p:anim calcmode="lin" valueType="num">
                                          <p:cBhvr>
                                            <p:cTn id="30" dur="500" fill="hold"/>
                                            <p:tgtEl>
                                              <p:spTgt spid="16"/>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 calcmode="lin" valueType="num">
                                          <p:cBhvr>
                                            <p:cTn id="35" dur="500" fill="hold"/>
                                            <p:tgtEl>
                                              <p:spTgt spid="19"/>
                                            </p:tgtEl>
                                            <p:attrNameLst>
                                              <p:attrName>ppt_x</p:attrName>
                                            </p:attrNameLst>
                                          </p:cBhvr>
                                          <p:tavLst>
                                            <p:tav tm="0">
                                              <p:val>
                                                <p:fltVal val="0.5"/>
                                              </p:val>
                                            </p:tav>
                                            <p:tav tm="100000">
                                              <p:val>
                                                <p:strVal val="#ppt_x"/>
                                              </p:val>
                                            </p:tav>
                                          </p:tavLst>
                                        </p:anim>
                                        <p:anim calcmode="lin" valueType="num">
                                          <p:cBhvr>
                                            <p:cTn id="36" dur="500" fill="hold"/>
                                            <p:tgtEl>
                                              <p:spTgt spid="1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 calcmode="lin" valueType="num">
                                          <p:cBhvr>
                                            <p:cTn id="41" dur="500" fill="hold"/>
                                            <p:tgtEl>
                                              <p:spTgt spid="22"/>
                                            </p:tgtEl>
                                            <p:attrNameLst>
                                              <p:attrName>ppt_x</p:attrName>
                                            </p:attrNameLst>
                                          </p:cBhvr>
                                          <p:tavLst>
                                            <p:tav tm="0">
                                              <p:val>
                                                <p:fltVal val="0.5"/>
                                              </p:val>
                                            </p:tav>
                                            <p:tav tm="100000">
                                              <p:val>
                                                <p:strVal val="#ppt_x"/>
                                              </p:val>
                                            </p:tav>
                                          </p:tavLst>
                                        </p:anim>
                                        <p:anim calcmode="lin" valueType="num">
                                          <p:cBhvr>
                                            <p:cTn id="42" dur="500" fill="hold"/>
                                            <p:tgtEl>
                                              <p:spTgt spid="2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 calcmode="lin" valueType="num">
                                          <p:cBhvr>
                                            <p:cTn id="47" dur="500" fill="hold"/>
                                            <p:tgtEl>
                                              <p:spTgt spid="25"/>
                                            </p:tgtEl>
                                            <p:attrNameLst>
                                              <p:attrName>ppt_x</p:attrName>
                                            </p:attrNameLst>
                                          </p:cBhvr>
                                          <p:tavLst>
                                            <p:tav tm="0">
                                              <p:val>
                                                <p:fltVal val="0.5"/>
                                              </p:val>
                                            </p:tav>
                                            <p:tav tm="100000">
                                              <p:val>
                                                <p:strVal val="#ppt_x"/>
                                              </p:val>
                                            </p:tav>
                                          </p:tavLst>
                                        </p:anim>
                                        <p:anim calcmode="lin" valueType="num">
                                          <p:cBhvr>
                                            <p:cTn id="48" dur="500" fill="hold"/>
                                            <p:tgtEl>
                                              <p:spTgt spid="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 calcmode="lin" valueType="num">
                                          <p:cBhvr>
                                            <p:cTn id="53" dur="500" fill="hold"/>
                                            <p:tgtEl>
                                              <p:spTgt spid="28"/>
                                            </p:tgtEl>
                                            <p:attrNameLst>
                                              <p:attrName>ppt_x</p:attrName>
                                            </p:attrNameLst>
                                          </p:cBhvr>
                                          <p:tavLst>
                                            <p:tav tm="0">
                                              <p:val>
                                                <p:fltVal val="0.5"/>
                                              </p:val>
                                            </p:tav>
                                            <p:tav tm="100000">
                                              <p:val>
                                                <p:strVal val="#ppt_x"/>
                                              </p:val>
                                            </p:tav>
                                          </p:tavLst>
                                        </p:anim>
                                        <p:anim calcmode="lin" valueType="num">
                                          <p:cBhvr>
                                            <p:cTn id="54" dur="500" fill="hold"/>
                                            <p:tgtEl>
                                              <p:spTgt spid="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 calcmode="lin" valueType="num">
                                          <p:cBhvr>
                                            <p:cTn id="59" dur="500" fill="hold"/>
                                            <p:tgtEl>
                                              <p:spTgt spid="31"/>
                                            </p:tgtEl>
                                            <p:attrNameLst>
                                              <p:attrName>ppt_x</p:attrName>
                                            </p:attrNameLst>
                                          </p:cBhvr>
                                          <p:tavLst>
                                            <p:tav tm="0">
                                              <p:val>
                                                <p:fltVal val="0.5"/>
                                              </p:val>
                                            </p:tav>
                                            <p:tav tm="100000">
                                              <p:val>
                                                <p:strVal val="#ppt_x"/>
                                              </p:val>
                                            </p:tav>
                                          </p:tavLst>
                                        </p:anim>
                                        <p:anim calcmode="lin" valueType="num">
                                          <p:cBhvr>
                                            <p:cTn id="60" dur="500" fill="hold"/>
                                            <p:tgtEl>
                                              <p:spTgt spid="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ppt_x</p:attrName>
                                            </p:attrNameLst>
                                          </p:cBhvr>
                                          <p:tavLst>
                                            <p:tav tm="0">
                                              <p:val>
                                                <p:fltVal val="0.5"/>
                                              </p:val>
                                            </p:tav>
                                            <p:tav tm="100000">
                                              <p:val>
                                                <p:strVal val="#ppt_x"/>
                                              </p:val>
                                            </p:tav>
                                          </p:tavLst>
                                        </p:anim>
                                        <p:anim calcmode="lin" valueType="num">
                                          <p:cBhvr>
                                            <p:cTn id="66" dur="500" fill="hold"/>
                                            <p:tgtEl>
                                              <p:spTgt spid="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 calcmode="lin" valueType="num">
                                          <p:cBhvr>
                                            <p:cTn id="71" dur="500" fill="hold"/>
                                            <p:tgtEl>
                                              <p:spTgt spid="37"/>
                                            </p:tgtEl>
                                            <p:attrNameLst>
                                              <p:attrName>ppt_x</p:attrName>
                                            </p:attrNameLst>
                                          </p:cBhvr>
                                          <p:tavLst>
                                            <p:tav tm="0">
                                              <p:val>
                                                <p:fltVal val="0.5"/>
                                              </p:val>
                                            </p:tav>
                                            <p:tav tm="100000">
                                              <p:val>
                                                <p:strVal val="#ppt_x"/>
                                              </p:val>
                                            </p:tav>
                                          </p:tavLst>
                                        </p:anim>
                                        <p:anim calcmode="lin" valueType="num">
                                          <p:cBhvr>
                                            <p:cTn id="72" dur="500" fill="hold"/>
                                            <p:tgtEl>
                                              <p:spTgt spid="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anim calcmode="lin" valueType="num">
                                          <p:cBhvr>
                                            <p:cTn id="77" dur="500" fill="hold"/>
                                            <p:tgtEl>
                                              <p:spTgt spid="40"/>
                                            </p:tgtEl>
                                            <p:attrNameLst>
                                              <p:attrName>ppt_x</p:attrName>
                                            </p:attrNameLst>
                                          </p:cBhvr>
                                          <p:tavLst>
                                            <p:tav tm="0">
                                              <p:val>
                                                <p:fltVal val="0.5"/>
                                              </p:val>
                                            </p:tav>
                                            <p:tav tm="100000">
                                              <p:val>
                                                <p:strVal val="#ppt_x"/>
                                              </p:val>
                                            </p:tav>
                                          </p:tavLst>
                                        </p:anim>
                                        <p:anim calcmode="lin" valueType="num">
                                          <p:cBhvr>
                                            <p:cTn id="78" dur="500" fill="hold"/>
                                            <p:tgtEl>
                                              <p:spTgt spid="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 calcmode="lin" valueType="num">
                                          <p:cBhvr>
                                            <p:cTn id="83" dur="500" fill="hold"/>
                                            <p:tgtEl>
                                              <p:spTgt spid="43"/>
                                            </p:tgtEl>
                                            <p:attrNameLst>
                                              <p:attrName>ppt_x</p:attrName>
                                            </p:attrNameLst>
                                          </p:cBhvr>
                                          <p:tavLst>
                                            <p:tav tm="0">
                                              <p:val>
                                                <p:fltVal val="0.5"/>
                                              </p:val>
                                            </p:tav>
                                            <p:tav tm="100000">
                                              <p:val>
                                                <p:strVal val="#ppt_x"/>
                                              </p:val>
                                            </p:tav>
                                          </p:tavLst>
                                        </p:anim>
                                        <p:anim calcmode="lin" valueType="num">
                                          <p:cBhvr>
                                            <p:cTn id="84" dur="500" fill="hold"/>
                                            <p:tgtEl>
                                              <p:spTgt spid="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6"/>
                                            </p:tgtEl>
                                            <p:attrNameLst>
                                              <p:attrName>style.visibility</p:attrName>
                                            </p:attrNameLst>
                                          </p:cBhvr>
                                          <p:to>
                                            <p:strVal val="visible"/>
                                          </p:to>
                                        </p:set>
                                        <p:anim calcmode="lin" valueType="num">
                                          <p:cBhvr>
                                            <p:cTn id="87" dur="500" fill="hold"/>
                                            <p:tgtEl>
                                              <p:spTgt spid="46"/>
                                            </p:tgtEl>
                                            <p:attrNameLst>
                                              <p:attrName>ppt_w</p:attrName>
                                            </p:attrNameLst>
                                          </p:cBhvr>
                                          <p:tavLst>
                                            <p:tav tm="0">
                                              <p:val>
                                                <p:fltVal val="0"/>
                                              </p:val>
                                            </p:tav>
                                            <p:tav tm="100000">
                                              <p:val>
                                                <p:strVal val="#ppt_w"/>
                                              </p:val>
                                            </p:tav>
                                          </p:tavLst>
                                        </p:anim>
                                        <p:anim calcmode="lin" valueType="num">
                                          <p:cBhvr>
                                            <p:cTn id="88" dur="500" fill="hold"/>
                                            <p:tgtEl>
                                              <p:spTgt spid="46"/>
                                            </p:tgtEl>
                                            <p:attrNameLst>
                                              <p:attrName>ppt_h</p:attrName>
                                            </p:attrNameLst>
                                          </p:cBhvr>
                                          <p:tavLst>
                                            <p:tav tm="0">
                                              <p:val>
                                                <p:fltVal val="0"/>
                                              </p:val>
                                            </p:tav>
                                            <p:tav tm="100000">
                                              <p:val>
                                                <p:strVal val="#ppt_h"/>
                                              </p:val>
                                            </p:tav>
                                          </p:tavLst>
                                        </p:anim>
                                        <p:anim calcmode="lin" valueType="num">
                                          <p:cBhvr>
                                            <p:cTn id="89" dur="500" fill="hold"/>
                                            <p:tgtEl>
                                              <p:spTgt spid="46"/>
                                            </p:tgtEl>
                                            <p:attrNameLst>
                                              <p:attrName>ppt_x</p:attrName>
                                            </p:attrNameLst>
                                          </p:cBhvr>
                                          <p:tavLst>
                                            <p:tav tm="0">
                                              <p:val>
                                                <p:fltVal val="0.5"/>
                                              </p:val>
                                            </p:tav>
                                            <p:tav tm="100000">
                                              <p:val>
                                                <p:strVal val="#ppt_x"/>
                                              </p:val>
                                            </p:tav>
                                          </p:tavLst>
                                        </p:anim>
                                        <p:anim calcmode="lin" valueType="num">
                                          <p:cBhvr>
                                            <p:cTn id="90" dur="500" fill="hold"/>
                                            <p:tgtEl>
                                              <p:spTgt spid="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49"/>
                                            </p:tgtEl>
                                            <p:attrNameLst>
                                              <p:attrName>style.visibility</p:attrName>
                                            </p:attrNameLst>
                                          </p:cBhvr>
                                          <p:to>
                                            <p:strVal val="visible"/>
                                          </p:to>
                                        </p:set>
                                        <p:anim calcmode="lin" valueType="num">
                                          <p:cBhvr>
                                            <p:cTn id="93" dur="500" fill="hold"/>
                                            <p:tgtEl>
                                              <p:spTgt spid="49"/>
                                            </p:tgtEl>
                                            <p:attrNameLst>
                                              <p:attrName>ppt_w</p:attrName>
                                            </p:attrNameLst>
                                          </p:cBhvr>
                                          <p:tavLst>
                                            <p:tav tm="0">
                                              <p:val>
                                                <p:fltVal val="0"/>
                                              </p:val>
                                            </p:tav>
                                            <p:tav tm="100000">
                                              <p:val>
                                                <p:strVal val="#ppt_w"/>
                                              </p:val>
                                            </p:tav>
                                          </p:tavLst>
                                        </p:anim>
                                        <p:anim calcmode="lin" valueType="num">
                                          <p:cBhvr>
                                            <p:cTn id="94" dur="500" fill="hold"/>
                                            <p:tgtEl>
                                              <p:spTgt spid="49"/>
                                            </p:tgtEl>
                                            <p:attrNameLst>
                                              <p:attrName>ppt_h</p:attrName>
                                            </p:attrNameLst>
                                          </p:cBhvr>
                                          <p:tavLst>
                                            <p:tav tm="0">
                                              <p:val>
                                                <p:fltVal val="0"/>
                                              </p:val>
                                            </p:tav>
                                            <p:tav tm="100000">
                                              <p:val>
                                                <p:strVal val="#ppt_h"/>
                                              </p:val>
                                            </p:tav>
                                          </p:tavLst>
                                        </p:anim>
                                        <p:anim calcmode="lin" valueType="num">
                                          <p:cBhvr>
                                            <p:cTn id="95" dur="500" fill="hold"/>
                                            <p:tgtEl>
                                              <p:spTgt spid="49"/>
                                            </p:tgtEl>
                                            <p:attrNameLst>
                                              <p:attrName>ppt_x</p:attrName>
                                            </p:attrNameLst>
                                          </p:cBhvr>
                                          <p:tavLst>
                                            <p:tav tm="0">
                                              <p:val>
                                                <p:fltVal val="0.5"/>
                                              </p:val>
                                            </p:tav>
                                            <p:tav tm="100000">
                                              <p:val>
                                                <p:strVal val="#ppt_x"/>
                                              </p:val>
                                            </p:tav>
                                          </p:tavLst>
                                        </p:anim>
                                        <p:anim calcmode="lin" valueType="num">
                                          <p:cBhvr>
                                            <p:cTn id="96" dur="500" fill="hold"/>
                                            <p:tgtEl>
                                              <p:spTgt spid="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2"/>
                                            </p:tgtEl>
                                            <p:attrNameLst>
                                              <p:attrName>style.visibility</p:attrName>
                                            </p:attrNameLst>
                                          </p:cBhvr>
                                          <p:to>
                                            <p:strVal val="visible"/>
                                          </p:to>
                                        </p:set>
                                        <p:anim calcmode="lin" valueType="num">
                                          <p:cBhvr>
                                            <p:cTn id="99" dur="500" fill="hold"/>
                                            <p:tgtEl>
                                              <p:spTgt spid="52"/>
                                            </p:tgtEl>
                                            <p:attrNameLst>
                                              <p:attrName>ppt_w</p:attrName>
                                            </p:attrNameLst>
                                          </p:cBhvr>
                                          <p:tavLst>
                                            <p:tav tm="0">
                                              <p:val>
                                                <p:fltVal val="0"/>
                                              </p:val>
                                            </p:tav>
                                            <p:tav tm="100000">
                                              <p:val>
                                                <p:strVal val="#ppt_w"/>
                                              </p:val>
                                            </p:tav>
                                          </p:tavLst>
                                        </p:anim>
                                        <p:anim calcmode="lin" valueType="num">
                                          <p:cBhvr>
                                            <p:cTn id="100" dur="500" fill="hold"/>
                                            <p:tgtEl>
                                              <p:spTgt spid="52"/>
                                            </p:tgtEl>
                                            <p:attrNameLst>
                                              <p:attrName>ppt_h</p:attrName>
                                            </p:attrNameLst>
                                          </p:cBhvr>
                                          <p:tavLst>
                                            <p:tav tm="0">
                                              <p:val>
                                                <p:fltVal val="0"/>
                                              </p:val>
                                            </p:tav>
                                            <p:tav tm="100000">
                                              <p:val>
                                                <p:strVal val="#ppt_h"/>
                                              </p:val>
                                            </p:tav>
                                          </p:tavLst>
                                        </p:anim>
                                        <p:anim calcmode="lin" valueType="num">
                                          <p:cBhvr>
                                            <p:cTn id="101" dur="500" fill="hold"/>
                                            <p:tgtEl>
                                              <p:spTgt spid="52"/>
                                            </p:tgtEl>
                                            <p:attrNameLst>
                                              <p:attrName>ppt_x</p:attrName>
                                            </p:attrNameLst>
                                          </p:cBhvr>
                                          <p:tavLst>
                                            <p:tav tm="0">
                                              <p:val>
                                                <p:fltVal val="0.5"/>
                                              </p:val>
                                            </p:tav>
                                            <p:tav tm="100000">
                                              <p:val>
                                                <p:strVal val="#ppt_x"/>
                                              </p:val>
                                            </p:tav>
                                          </p:tavLst>
                                        </p:anim>
                                        <p:anim calcmode="lin" valueType="num">
                                          <p:cBhvr>
                                            <p:cTn id="102" dur="500" fill="hold"/>
                                            <p:tgtEl>
                                              <p:spTgt spid="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6"/>
                                            </p:tgtEl>
                                          </p:cBhvr>
                                        </p:animEffect>
                                        <p:animScale>
                                          <p:cBhvr>
                                            <p:cTn id="105" dur="250" autoRev="1" fill="hold"/>
                                            <p:tgtEl>
                                              <p:spTgt spid="16"/>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7"/>
                                            </p:tgtEl>
                                          </p:cBhvr>
                                        </p:animEffect>
                                        <p:animScale>
                                          <p:cBhvr>
                                            <p:cTn id="108" dur="250" autoRev="1" fill="hold"/>
                                            <p:tgtEl>
                                              <p:spTgt spid="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3"/>
                                            </p:tgtEl>
                                          </p:cBhvr>
                                        </p:animEffect>
                                        <p:animScale>
                                          <p:cBhvr>
                                            <p:cTn id="111" dur="250" autoRev="1" fill="hold"/>
                                            <p:tgtEl>
                                              <p:spTgt spid="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6"/>
                                            </p:tgtEl>
                                          </p:cBhvr>
                                        </p:animEffect>
                                        <p:animScale>
                                          <p:cBhvr>
                                            <p:cTn id="114"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结论</a:t>
            </a:r>
            <a:endParaRPr lang="zh-CN" altLang="en-US" dirty="0"/>
          </a:p>
        </p:txBody>
      </p:sp>
      <p:sp>
        <p:nvSpPr>
          <p:cNvPr id="2" name="文本框 1"/>
          <p:cNvSpPr txBox="1"/>
          <p:nvPr/>
        </p:nvSpPr>
        <p:spPr>
          <a:xfrm>
            <a:off x="611505" y="1806575"/>
            <a:ext cx="7469505" cy="2272665"/>
          </a:xfrm>
          <a:prstGeom prst="rect">
            <a:avLst/>
          </a:prstGeom>
          <a:noFill/>
        </p:spPr>
        <p:txBody>
          <a:bodyPr wrap="square" rtlCol="0" anchor="ctr" anchorCtr="0">
            <a:noAutofit/>
          </a:bodyPr>
          <a:p>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人车交互传达的信息主要是：</a:t>
            </a:r>
            <a:r>
              <a:rPr lang="en-US" altLang="zh-CN" sz="1600">
                <a:latin typeface="宋体" panose="02010600030101010101" pitchFamily="2" charset="-122"/>
                <a:cs typeface="宋体" panose="02010600030101010101" pitchFamily="2" charset="-122"/>
              </a:rPr>
              <a:t>车辆的状态和</a:t>
            </a:r>
            <a:r>
              <a:rPr lang="zh-CN" altLang="en-US" sz="1600">
                <a:latin typeface="宋体" panose="02010600030101010101" pitchFamily="2" charset="-122"/>
                <a:cs typeface="宋体" panose="02010600030101010101" pitchFamily="2" charset="-122"/>
              </a:rPr>
              <a:t>行驶</a:t>
            </a:r>
            <a:r>
              <a:rPr lang="en-US" altLang="zh-CN" sz="1600">
                <a:latin typeface="宋体" panose="02010600030101010101" pitchFamily="2" charset="-122"/>
                <a:cs typeface="宋体" panose="02010600030101010101" pitchFamily="2" charset="-122"/>
              </a:rPr>
              <a:t>意图、</a:t>
            </a:r>
            <a:r>
              <a:rPr lang="zh-CN" altLang="en-US" sz="1600">
                <a:latin typeface="宋体" panose="02010600030101010101" pitchFamily="2" charset="-122"/>
                <a:cs typeface="宋体" panose="02010600030101010101" pitchFamily="2" charset="-122"/>
              </a:rPr>
              <a:t>车辆周围的</a:t>
            </a:r>
            <a:r>
              <a:rPr lang="en-US" altLang="zh-CN" sz="1600">
                <a:latin typeface="宋体" panose="02010600030101010101" pitchFamily="2" charset="-122"/>
                <a:cs typeface="宋体" panose="02010600030101010101" pitchFamily="2" charset="-122"/>
              </a:rPr>
              <a:t>障碍物和外部人为</a:t>
            </a:r>
            <a:r>
              <a:rPr lang="zh-CN" altLang="en-US" sz="1600">
                <a:latin typeface="宋体" panose="02010600030101010101" pitchFamily="2" charset="-122"/>
                <a:cs typeface="宋体" panose="02010600030101010101" pitchFamily="2" charset="-122"/>
              </a:rPr>
              <a:t>因素。</a:t>
            </a:r>
            <a:endParaRPr lang="en-US" altLang="zh-CN" sz="1600">
              <a:latin typeface="宋体" panose="02010600030101010101" pitchFamily="2" charset="-122"/>
              <a:cs typeface="宋体" panose="02010600030101010101" pitchFamily="2" charset="-122"/>
            </a:endParaRPr>
          </a:p>
          <a:p>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人车交互的模式</a:t>
            </a:r>
            <a:r>
              <a:rPr lang="en-US" altLang="zh-CN" sz="1600">
                <a:latin typeface="宋体" panose="02010600030101010101" pitchFamily="2" charset="-122"/>
                <a:cs typeface="宋体" panose="02010600030101010101" pitchFamily="2" charset="-122"/>
              </a:rPr>
              <a:t>主要是视觉和视听</a:t>
            </a:r>
            <a:r>
              <a:rPr lang="zh-CN" altLang="en-US" sz="1600">
                <a:latin typeface="宋体" panose="02010600030101010101" pitchFamily="2" charset="-122"/>
                <a:cs typeface="宋体" panose="02010600030101010101" pitchFamily="2" charset="-122"/>
              </a:rPr>
              <a:t>，或者试听结合</a:t>
            </a:r>
            <a:r>
              <a:rPr lang="en-US" altLang="zh-CN" sz="1600">
                <a:latin typeface="宋体" panose="02010600030101010101" pitchFamily="2" charset="-122"/>
                <a:cs typeface="宋体" panose="02010600030101010101" pitchFamily="2" charset="-122"/>
              </a:rPr>
              <a:t>。很少对</a:t>
            </a:r>
            <a:r>
              <a:rPr lang="zh-CN" altLang="en-US" sz="1600">
                <a:latin typeface="宋体" panose="02010600030101010101" pitchFamily="2" charset="-122"/>
                <a:cs typeface="宋体" panose="02010600030101010101" pitchFamily="2" charset="-122"/>
              </a:rPr>
              <a:t>更</a:t>
            </a:r>
            <a:r>
              <a:rPr lang="en-US" altLang="zh-CN" sz="1600">
                <a:latin typeface="宋体" panose="02010600030101010101" pitchFamily="2" charset="-122"/>
                <a:cs typeface="宋体" panose="02010600030101010101" pitchFamily="2" charset="-122"/>
              </a:rPr>
              <a:t>多模式相互作用进行评估</a:t>
            </a:r>
            <a:r>
              <a:rPr lang="zh-CN" altLang="en-US"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a:p>
            <a:r>
              <a:rPr lang="en-US" altLang="zh-CN" sz="1600">
                <a:latin typeface="宋体" panose="02010600030101010101" pitchFamily="2" charset="-122"/>
                <a:cs typeface="宋体" panose="02010600030101010101" pitchFamily="2" charset="-122"/>
              </a:rPr>
              <a:t>3. 通过</a:t>
            </a:r>
            <a:r>
              <a:rPr lang="zh-CN" altLang="en-US" sz="1600">
                <a:latin typeface="宋体" panose="02010600030101010101" pitchFamily="2" charset="-122"/>
                <a:cs typeface="宋体" panose="02010600030101010101" pitchFamily="2" charset="-122"/>
              </a:rPr>
              <a:t>多</a:t>
            </a:r>
            <a:r>
              <a:rPr lang="en-US" altLang="zh-CN" sz="1600">
                <a:latin typeface="宋体" panose="02010600030101010101" pitchFamily="2" charset="-122"/>
                <a:cs typeface="宋体" panose="02010600030101010101" pitchFamily="2" charset="-122"/>
              </a:rPr>
              <a:t>个</a:t>
            </a:r>
            <a:r>
              <a:rPr lang="zh-CN" altLang="en-US" sz="1600">
                <a:latin typeface="宋体" panose="02010600030101010101" pitchFamily="2" charset="-122"/>
                <a:cs typeface="宋体" panose="02010600030101010101" pitchFamily="2" charset="-122"/>
              </a:rPr>
              <a:t>人车交互</a:t>
            </a:r>
            <a:r>
              <a:rPr lang="en-US" altLang="zh-CN" sz="1600">
                <a:latin typeface="宋体" panose="02010600030101010101" pitchFamily="2" charset="-122"/>
                <a:cs typeface="宋体" panose="02010600030101010101" pitchFamily="2" charset="-122"/>
              </a:rPr>
              <a:t>界面，</a:t>
            </a:r>
            <a:r>
              <a:rPr lang="zh-CN" altLang="en-US" sz="1600">
                <a:latin typeface="宋体" panose="02010600030101010101" pitchFamily="2" charset="-122"/>
                <a:cs typeface="宋体" panose="02010600030101010101" pitchFamily="2" charset="-122"/>
              </a:rPr>
              <a:t>得出的</a:t>
            </a:r>
            <a:r>
              <a:rPr lang="en-US" altLang="zh-CN" sz="1600">
                <a:latin typeface="宋体" panose="02010600030101010101" pitchFamily="2" charset="-122"/>
                <a:cs typeface="宋体" panose="02010600030101010101" pitchFamily="2" charset="-122"/>
              </a:rPr>
              <a:t>结果：</a:t>
            </a:r>
            <a:r>
              <a:rPr lang="zh-CN" altLang="en-US" sz="1600">
                <a:latin typeface="宋体" panose="02010600030101010101" pitchFamily="2" charset="-122"/>
                <a:cs typeface="宋体" panose="02010600030101010101" pitchFamily="2" charset="-122"/>
              </a:rPr>
              <a:t>环境</a:t>
            </a:r>
            <a:r>
              <a:rPr lang="en-US" altLang="zh-CN" sz="1600">
                <a:latin typeface="宋体" panose="02010600030101010101" pitchFamily="2" charset="-122"/>
                <a:cs typeface="宋体" panose="02010600030101010101" pitchFamily="2" charset="-122"/>
              </a:rPr>
              <a:t>光增加了对</a:t>
            </a:r>
            <a:r>
              <a:rPr lang="zh-CN" altLang="en-US" sz="1600">
                <a:latin typeface="宋体" panose="02010600030101010101" pitchFamily="2" charset="-122"/>
                <a:cs typeface="宋体" panose="02010600030101010101" pitchFamily="2" charset="-122"/>
              </a:rPr>
              <a:t>驾驶员对</a:t>
            </a:r>
            <a:r>
              <a:rPr lang="en-US" altLang="zh-CN" sz="1600">
                <a:latin typeface="宋体" panose="02010600030101010101" pitchFamily="2" charset="-122"/>
                <a:cs typeface="宋体" panose="02010600030101010101" pitchFamily="2" charset="-122"/>
              </a:rPr>
              <a:t>车辆意图的</a:t>
            </a:r>
            <a:r>
              <a:rPr lang="zh-CN" altLang="en-US" sz="1600">
                <a:latin typeface="宋体" panose="02010600030101010101" pitchFamily="2" charset="-122"/>
                <a:cs typeface="宋体" panose="02010600030101010101" pitchFamily="2" charset="-122"/>
              </a:rPr>
              <a:t>态势感知</a:t>
            </a:r>
            <a:r>
              <a:rPr lang="en-US" altLang="zh-CN" sz="1600">
                <a:latin typeface="宋体" panose="02010600030101010101" pitchFamily="2" charset="-122"/>
                <a:cs typeface="宋体" panose="02010600030101010101" pitchFamily="2" charset="-122"/>
              </a:rPr>
              <a:t>，直接在驾驶员手腕或座椅上使用振动保持了</a:t>
            </a:r>
            <a:r>
              <a:rPr lang="zh-CN" altLang="en-US" sz="1600">
                <a:latin typeface="宋体" panose="02010600030101010101" pitchFamily="2" charset="-122"/>
                <a:cs typeface="宋体" panose="02010600030101010101" pitchFamily="2" charset="-122"/>
              </a:rPr>
              <a:t>驾驶员</a:t>
            </a:r>
            <a:r>
              <a:rPr lang="en-US" altLang="zh-CN" sz="1600">
                <a:latin typeface="宋体" panose="02010600030101010101" pitchFamily="2" charset="-122"/>
                <a:cs typeface="宋体" panose="02010600030101010101" pitchFamily="2" charset="-122"/>
              </a:rPr>
              <a:t>对车辆</a:t>
            </a:r>
            <a:r>
              <a:rPr lang="zh-CN" altLang="en-US" sz="1600">
                <a:latin typeface="宋体" panose="02010600030101010101" pitchFamily="2" charset="-122"/>
                <a:cs typeface="宋体" panose="02010600030101010101" pitchFamily="2" charset="-122"/>
              </a:rPr>
              <a:t>行驶意图</a:t>
            </a:r>
            <a:r>
              <a:rPr lang="en-US" altLang="zh-CN" sz="1600">
                <a:latin typeface="宋体" panose="02010600030101010101" pitchFamily="2" charset="-122"/>
                <a:cs typeface="宋体" panose="02010600030101010101" pitchFamily="2" charset="-122"/>
              </a:rPr>
              <a:t>的</a:t>
            </a:r>
            <a:r>
              <a:rPr lang="zh-CN" altLang="en-US" sz="1600">
                <a:latin typeface="宋体" panose="02010600030101010101" pitchFamily="2" charset="-122"/>
                <a:cs typeface="宋体" panose="02010600030101010101" pitchFamily="2" charset="-122"/>
              </a:rPr>
              <a:t>态势感知。</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061720" y="105125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en-US" altLang="zh-CN" sz="2000">
                <a:sym typeface="+mn-ea"/>
              </a:rPr>
              <a:t>        </a:t>
            </a:r>
            <a:r>
              <a:rPr lang="zh-CN" altLang="en-US" sz="2000">
                <a:latin typeface="+mj-ea"/>
                <a:ea typeface="+mj-ea"/>
                <a:sym typeface="+mn-ea"/>
              </a:rPr>
              <a:t>问题一：人车交互界面是如何设计的？</a:t>
            </a:r>
            <a:endParaRPr lang="zh-CN" altLang="en-US" sz="2000" b="1" spc="300">
              <a:latin typeface="+mj-ea"/>
              <a:ea typeface="+mj-ea"/>
              <a:sym typeface="+mn-ea"/>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7" name="文本占位符 2"/>
          <p:cNvSpPr>
            <a:spLocks noGrp="1"/>
          </p:cNvSpPr>
          <p:nvPr>
            <p:ph type="body" sz="quarter" idx="12"/>
          </p:nvPr>
        </p:nvSpPr>
        <p:spPr>
          <a:xfrm>
            <a:off x="395698" y="50533"/>
            <a:ext cx="3690794" cy="461536"/>
          </a:xfrm>
        </p:spPr>
        <p:txBody>
          <a:bodyPr/>
          <a:lstStyle/>
          <a:p>
            <a:r>
              <a:rPr lang="zh-CN" altLang="en-US" dirty="0"/>
              <a:t>结论</a:t>
            </a:r>
            <a:endParaRPr lang="zh-CN" altLang="en-US" dirty="0"/>
          </a:p>
        </p:txBody>
      </p:sp>
      <p:sp>
        <p:nvSpPr>
          <p:cNvPr id="2" name="文本框 1"/>
          <p:cNvSpPr txBox="1"/>
          <p:nvPr/>
        </p:nvSpPr>
        <p:spPr>
          <a:xfrm>
            <a:off x="567055" y="2121535"/>
            <a:ext cx="7283450" cy="2256790"/>
          </a:xfrm>
          <a:prstGeom prst="rect">
            <a:avLst/>
          </a:prstGeom>
          <a:noFill/>
        </p:spPr>
        <p:txBody>
          <a:bodyPr wrap="square" rtlCol="0" anchor="ctr" anchorCtr="0">
            <a:noAutofit/>
          </a:bodyPr>
          <a:p>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大多数实验都是在固定基地模拟器上进行的，很少有在实际驾驶条件下进行过实际测试。 </a:t>
            </a:r>
            <a:endParaRPr lang="zh-CN" altLang="en-US" sz="1600">
              <a:latin typeface="宋体" panose="02010600030101010101" pitchFamily="2" charset="-122"/>
              <a:cs typeface="宋体" panose="02010600030101010101" pitchFamily="2" charset="-122"/>
            </a:endParaRPr>
          </a:p>
          <a:p>
            <a:r>
              <a:rPr lang="en-US" altLang="zh-CN" sz="1600">
                <a:latin typeface="宋体" panose="02010600030101010101" pitchFamily="2" charset="-122"/>
                <a:cs typeface="宋体" panose="02010600030101010101" pitchFamily="2" charset="-122"/>
              </a:rPr>
              <a:t>2.年龄和性别差异没有被考虑在内</a:t>
            </a:r>
            <a:r>
              <a:rPr lang="zh-CN" altLang="en-US"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a:p>
            <a:r>
              <a:rPr lang="en-US" altLang="zh-CN" sz="1600">
                <a:latin typeface="宋体" panose="02010600030101010101" pitchFamily="2" charset="-122"/>
                <a:cs typeface="宋体" panose="02010600030101010101" pitchFamily="2" charset="-122"/>
              </a:rPr>
              <a:t>3. SAGAT和SART是两种最常用的</a:t>
            </a:r>
            <a:r>
              <a:rPr lang="zh-CN" altLang="en-US" sz="1600">
                <a:latin typeface="宋体" panose="02010600030101010101" pitchFamily="2" charset="-122"/>
                <a:cs typeface="宋体" panose="02010600030101010101" pitchFamily="2" charset="-122"/>
              </a:rPr>
              <a:t>方法</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sym typeface="+mn-ea"/>
              </a:rPr>
              <a:t>SAGAT需要暂停模拟，可能会切断驾驶员的沉浸感。SART就是在试验后进行询问，驾驶员无法及时反馈当时的态势感知，导致不能准确地评估其态势感知能力。</a:t>
            </a:r>
            <a:endParaRPr lang="zh-CN" altLang="en-US" sz="1600">
              <a:latin typeface="宋体" panose="02010600030101010101" pitchFamily="2" charset="-122"/>
              <a:cs typeface="宋体" panose="02010600030101010101" pitchFamily="2" charset="-122"/>
            </a:endParaRPr>
          </a:p>
          <a:p>
            <a:endParaRPr lang="en-US" altLang="zh-CN" sz="1600">
              <a:latin typeface="宋体" panose="02010600030101010101" pitchFamily="2" charset="-122"/>
              <a:cs typeface="宋体" panose="02010600030101010101" pitchFamily="2" charset="-122"/>
            </a:endParaRPr>
          </a:p>
          <a:p>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971550" y="108618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2000">
                <a:latin typeface="宋体" panose="02010600030101010101" pitchFamily="2" charset="-122"/>
                <a:cs typeface="+mn-ea"/>
                <a:sym typeface="+mn-ea"/>
              </a:rPr>
              <a:t>     </a:t>
            </a:r>
            <a:r>
              <a:rPr lang="zh-CN" altLang="en-US" sz="2000">
                <a:latin typeface="+mj-ea"/>
                <a:ea typeface="+mj-ea"/>
                <a:cs typeface="+mn-ea"/>
                <a:sym typeface="+mn-ea"/>
              </a:rPr>
              <a:t>问题二：如何评估不同的人车交互界面？</a:t>
            </a:r>
            <a:endParaRPr lang="zh-CN" altLang="en-US" sz="2000" b="1" spc="300">
              <a:latin typeface="+mj-ea"/>
              <a:ea typeface="+mj-ea"/>
              <a:cs typeface="+mn-ea"/>
              <a:sym typeface="+mn-ea"/>
            </a:endParaRP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结论</a:t>
            </a:r>
            <a:endParaRPr lang="zh-CN" altLang="en-US" dirty="0"/>
          </a:p>
        </p:txBody>
      </p:sp>
      <p:sp>
        <p:nvSpPr>
          <p:cNvPr id="2" name="文本框 1"/>
          <p:cNvSpPr txBox="1"/>
          <p:nvPr/>
        </p:nvSpPr>
        <p:spPr>
          <a:xfrm>
            <a:off x="882015" y="1806575"/>
            <a:ext cx="6567805" cy="2147570"/>
          </a:xfrm>
          <a:prstGeom prst="rect">
            <a:avLst/>
          </a:prstGeom>
          <a:noFill/>
        </p:spPr>
        <p:txBody>
          <a:bodyPr wrap="square" rtlCol="0" anchor="ctr" anchorCtr="0">
            <a:noAutofit/>
          </a:bodyPr>
          <a:p>
            <a:pPr algn="l"/>
            <a:r>
              <a:rPr lang="en-US" altLang="zh-CN" sz="1600">
                <a:latin typeface="宋体" panose="02010600030101010101" pitchFamily="2" charset="-122"/>
                <a:cs typeface="+mn-ea"/>
              </a:rPr>
              <a:t>   </a:t>
            </a:r>
            <a:r>
              <a:rPr lang="zh-CN" altLang="en-US" sz="1600">
                <a:latin typeface="宋体" panose="02010600030101010101" pitchFamily="2" charset="-122"/>
                <a:cs typeface="+mn-ea"/>
              </a:rPr>
              <a:t>目前只有一种方法：</a:t>
            </a:r>
            <a:r>
              <a:rPr lang="en-US" altLang="zh-CN" sz="1600">
                <a:latin typeface="宋体" panose="02010600030101010101" pitchFamily="2" charset="-122"/>
                <a:cs typeface="+mn-ea"/>
              </a:rPr>
              <a:t>眼睛跟踪技术。眼动可以作为测量</a:t>
            </a:r>
            <a:r>
              <a:rPr lang="zh-CN" altLang="en-US" sz="1600">
                <a:latin typeface="宋体" panose="02010600030101010101" pitchFamily="2" charset="-122"/>
                <a:cs typeface="+mn-ea"/>
              </a:rPr>
              <a:t>驾驶员态势感知</a:t>
            </a:r>
            <a:r>
              <a:rPr lang="en-US" altLang="zh-CN" sz="1600">
                <a:latin typeface="宋体" panose="02010600030101010101" pitchFamily="2" charset="-122"/>
                <a:cs typeface="+mn-ea"/>
              </a:rPr>
              <a:t>的指标</a:t>
            </a:r>
            <a:r>
              <a:rPr lang="zh-CN" altLang="en-US" sz="1600">
                <a:latin typeface="宋体" panose="02010600030101010101" pitchFamily="2" charset="-122"/>
                <a:cs typeface="+mn-ea"/>
              </a:rPr>
              <a:t>。眼睛</a:t>
            </a:r>
            <a:r>
              <a:rPr lang="en-US" altLang="zh-CN" sz="1600">
                <a:latin typeface="宋体" panose="02010600030101010101" pitchFamily="2" charset="-122"/>
                <a:cs typeface="+mn-ea"/>
              </a:rPr>
              <a:t>停留时间的使用可以作为信息获取的指标</a:t>
            </a:r>
            <a:r>
              <a:rPr lang="zh-CN" altLang="en-US" sz="1600">
                <a:latin typeface="宋体" panose="02010600030101010101" pitchFamily="2" charset="-122"/>
                <a:cs typeface="+mn-ea"/>
              </a:rPr>
              <a:t>，眼球变化也可以</a:t>
            </a:r>
            <a:r>
              <a:rPr lang="en-US" altLang="zh-CN" sz="1600">
                <a:latin typeface="宋体" panose="02010600030101010101" pitchFamily="2" charset="-122"/>
                <a:cs typeface="+mn-ea"/>
              </a:rPr>
              <a:t>作为</a:t>
            </a:r>
            <a:r>
              <a:rPr lang="zh-CN" altLang="en-US" sz="1600">
                <a:latin typeface="宋体" panose="02010600030101010101" pitchFamily="2" charset="-122"/>
                <a:cs typeface="+mn-ea"/>
              </a:rPr>
              <a:t>获取</a:t>
            </a:r>
            <a:r>
              <a:rPr lang="en-US" altLang="zh-CN" sz="1600">
                <a:latin typeface="宋体" panose="02010600030101010101" pitchFamily="2" charset="-122"/>
                <a:cs typeface="+mn-ea"/>
              </a:rPr>
              <a:t>新信息的指标</a:t>
            </a:r>
            <a:r>
              <a:rPr lang="zh-CN" altLang="en-US" sz="1600">
                <a:latin typeface="宋体" panose="02010600030101010101" pitchFamily="2" charset="-122"/>
                <a:cs typeface="+mn-ea"/>
              </a:rPr>
              <a:t>。</a:t>
            </a:r>
            <a:endParaRPr lang="zh-CN" altLang="en-US" sz="1600">
              <a:latin typeface="宋体" panose="02010600030101010101" pitchFamily="2" charset="-122"/>
              <a:cs typeface="+mn-ea"/>
            </a:endParaRPr>
          </a:p>
        </p:txBody>
      </p:sp>
      <p:sp>
        <p:nvSpPr>
          <p:cNvPr id="3" name="文本框 2"/>
          <p:cNvSpPr txBox="1"/>
          <p:nvPr/>
        </p:nvSpPr>
        <p:spPr>
          <a:xfrm>
            <a:off x="1196975" y="104173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a:latin typeface="+mj-ea"/>
                <a:ea typeface="+mj-ea"/>
                <a:sym typeface="+mn-ea"/>
              </a:rPr>
              <a:t>问题三：</a:t>
            </a:r>
            <a:r>
              <a:rPr lang="zh-CN" altLang="en-US" sz="2000">
                <a:latin typeface="+mj-ea"/>
                <a:ea typeface="+mj-ea"/>
                <a:cs typeface="宋体" panose="02010600030101010101" pitchFamily="2" charset="-122"/>
                <a:sym typeface="+mn-ea"/>
              </a:rPr>
              <a:t>如何设计和评估测量驾驶员态势感知的界面</a:t>
            </a:r>
            <a:endParaRPr lang="zh-CN" altLang="en-US" sz="2000" b="1" spc="300">
              <a:latin typeface="+mj-ea"/>
              <a:ea typeface="+mj-ea"/>
              <a:sym typeface="+mn-ea"/>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92608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未来</a:t>
            </a:r>
            <a:r>
              <a:rPr lang="zh-CN" altLang="en-US" sz="3600" b="1" dirty="0">
                <a:solidFill>
                  <a:schemeClr val="accent1"/>
                </a:solidFill>
                <a:latin typeface="微软雅黑" panose="020B0503020204020204" pitchFamily="34" charset="-122"/>
                <a:ea typeface="微软雅黑" panose="020B0503020204020204" pitchFamily="34" charset="-122"/>
              </a:rPr>
              <a:t>发展方向</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未来发展方向</a:t>
            </a:r>
            <a:endParaRPr lang="zh-CN" altLang="en-US" dirty="0"/>
          </a:p>
        </p:txBody>
      </p:sp>
      <p:sp>
        <p:nvSpPr>
          <p:cNvPr id="2" name="文本框 1"/>
          <p:cNvSpPr txBox="1"/>
          <p:nvPr/>
        </p:nvSpPr>
        <p:spPr>
          <a:xfrm>
            <a:off x="2286000" y="1417955"/>
            <a:ext cx="4572000" cy="2306955"/>
          </a:xfrm>
          <a:prstGeom prst="rect">
            <a:avLst/>
          </a:prstGeom>
          <a:noFill/>
        </p:spPr>
        <p:txBody>
          <a:bodyPr wrap="square" rtlCol="0" anchor="t">
            <a:spAutoFit/>
          </a:bodyPr>
          <a:p>
            <a:r>
              <a:rPr lang="en-US" altLang="zh-CN">
                <a:sym typeface="+mn-ea"/>
              </a:rPr>
              <a:t>1.</a:t>
            </a:r>
            <a:r>
              <a:rPr lang="zh-CN" altLang="en-US">
                <a:sym typeface="+mn-ea"/>
              </a:rPr>
              <a:t>可以探索其他模式的交互，如温度。</a:t>
            </a:r>
            <a:endParaRPr lang="zh-CN" altLang="en-US"/>
          </a:p>
          <a:p>
            <a:r>
              <a:rPr lang="en-US" altLang="zh-CN">
                <a:sym typeface="+mn-ea"/>
              </a:rPr>
              <a:t>2.</a:t>
            </a:r>
            <a:r>
              <a:rPr lang="zh-CN" altLang="en-US">
                <a:sym typeface="+mn-ea"/>
              </a:rPr>
              <a:t>可以探索多模式交互对态势感知的影响。</a:t>
            </a:r>
            <a:endParaRPr lang="zh-CN" altLang="en-US"/>
          </a:p>
          <a:p>
            <a:r>
              <a:rPr lang="en-US" altLang="zh-CN">
                <a:sym typeface="+mn-ea"/>
              </a:rPr>
              <a:t>3.</a:t>
            </a:r>
            <a:r>
              <a:rPr lang="zh-CN" altLang="en-US">
                <a:sym typeface="+mn-ea"/>
              </a:rPr>
              <a:t>可以考虑驾驶员状态进行自适应交互。</a:t>
            </a:r>
            <a:endParaRPr lang="zh-CN" altLang="en-US"/>
          </a:p>
          <a:p>
            <a:r>
              <a:rPr lang="en-US" altLang="zh-CN">
                <a:sym typeface="+mn-ea"/>
              </a:rPr>
              <a:t>4.</a:t>
            </a:r>
            <a:r>
              <a:rPr lang="zh-CN" altLang="en-US">
                <a:sym typeface="+mn-ea"/>
              </a:rPr>
              <a:t>应该在真实的道路或基于沉浸式行驶的模拟器上进行研究。</a:t>
            </a:r>
            <a:endParaRPr lang="zh-CN" altLang="en-US"/>
          </a:p>
          <a:p>
            <a:r>
              <a:rPr lang="en-US" altLang="zh-CN">
                <a:sym typeface="+mn-ea"/>
              </a:rPr>
              <a:t>5.</a:t>
            </a:r>
            <a:r>
              <a:rPr lang="zh-CN" altLang="en-US">
                <a:sym typeface="+mn-ea"/>
              </a:rPr>
              <a:t>应该探索出更多的车载交互界面。</a:t>
            </a:r>
            <a:endParaRPr lang="zh-CN" altLang="en-US"/>
          </a:p>
          <a:p>
            <a:r>
              <a:rPr lang="en-US" altLang="zh-CN">
                <a:sym typeface="+mn-ea"/>
              </a:rPr>
              <a:t>6.</a:t>
            </a:r>
            <a:r>
              <a:rPr lang="zh-CN" altLang="en-US">
                <a:sym typeface="+mn-ea"/>
              </a:rPr>
              <a:t>人车交互界面设计可以考虑驾驶员性别和年龄的差异。</a:t>
            </a:r>
            <a:endParaRPr lang="zh-CN" altLang="en-US">
              <a:sym typeface="+mn-ea"/>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a:xfrm>
            <a:off x="396261" y="394068"/>
            <a:ext cx="2881223" cy="243840"/>
          </a:xfrm>
        </p:spPr>
        <p:txBody>
          <a:bodyPr/>
          <a:p>
            <a:endParaRPr lang="zh-CN" altLang="en-US"/>
          </a:p>
        </p:txBody>
      </p:sp>
      <p:sp>
        <p:nvSpPr>
          <p:cNvPr id="3" name="文本占位符 2"/>
          <p:cNvSpPr>
            <a:spLocks noGrp="1"/>
          </p:cNvSpPr>
          <p:nvPr>
            <p:ph type="body" sz="quarter" idx="12"/>
          </p:nvPr>
        </p:nvSpPr>
        <p:spPr/>
        <p:txBody>
          <a:bodyPr/>
          <a:p>
            <a:r>
              <a:rPr lang="zh-CN" altLang="en-US"/>
              <a:t>文章</a:t>
            </a:r>
            <a:r>
              <a:rPr lang="zh-CN" altLang="en-US"/>
              <a:t>来源</a:t>
            </a:r>
            <a:endParaRPr lang="zh-CN" altLang="en-US"/>
          </a:p>
        </p:txBody>
      </p:sp>
      <p:pic>
        <p:nvPicPr>
          <p:cNvPr id="4" name="图片 3" descr="微信图片_20231011160139"/>
          <p:cNvPicPr>
            <a:picLocks noChangeAspect="1"/>
          </p:cNvPicPr>
          <p:nvPr/>
        </p:nvPicPr>
        <p:blipFill>
          <a:blip r:embed="rId1"/>
          <a:stretch>
            <a:fillRect/>
          </a:stretch>
        </p:blipFill>
        <p:spPr>
          <a:xfrm>
            <a:off x="396240" y="951865"/>
            <a:ext cx="7990205" cy="3705860"/>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14:presetBounceEnd="4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8000">
                                          <p:cBhvr additive="base">
                                            <p:cTn id="7" dur="2000" fill="hold"/>
                                            <p:tgtEl>
                                              <p:spTgt spid="16"/>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14:presetBounceEnd="48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48000">
                                          <p:cBhvr additive="base">
                                            <p:cTn id="11" dur="2000" fill="hold"/>
                                            <p:tgtEl>
                                              <p:spTgt spid="13"/>
                                            </p:tgtEl>
                                            <p:attrNameLst>
                                              <p:attrName>ppt_x</p:attrName>
                                            </p:attrNameLst>
                                          </p:cBhvr>
                                          <p:tavLst>
                                            <p:tav tm="0">
                                              <p:val>
                                                <p:strVal val="0-#ppt_w/2"/>
                                              </p:val>
                                            </p:tav>
                                            <p:tav tm="100000">
                                              <p:val>
                                                <p:strVal val="#ppt_x"/>
                                              </p:val>
                                            </p:tav>
                                          </p:tavLst>
                                        </p:anim>
                                        <p:anim calcmode="lin" valueType="num" p14:bounceEnd="48000">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14:presetBounceEnd="48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8000">
                                          <p:cBhvr additive="base">
                                            <p:cTn id="15" dur="2000" fill="hold"/>
                                            <p:tgtEl>
                                              <p:spTgt spid="9"/>
                                            </p:tgtEl>
                                            <p:attrNameLst>
                                              <p:attrName>ppt_x</p:attrName>
                                            </p:attrNameLst>
                                          </p:cBhvr>
                                          <p:tavLst>
                                            <p:tav tm="0">
                                              <p:val>
                                                <p:strVal val="1+#ppt_w/2"/>
                                              </p:val>
                                            </p:tav>
                                            <p:tav tm="100000">
                                              <p:val>
                                                <p:strVal val="#ppt_x"/>
                                              </p:val>
                                            </p:tav>
                                          </p:tavLst>
                                        </p:anim>
                                        <p:anim calcmode="lin" valueType="num" p14:bounceEnd="48000">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14:presetBounceEnd="48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8000">
                                          <p:cBhvr additive="base">
                                            <p:cTn id="19" dur="20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fill="hold"/>
                                            <p:tgtEl>
                                              <p:spTgt spid="16"/>
                                            </p:tgtEl>
                                            <p:attrNameLst>
                                              <p:attrName>ppt_x</p:attrName>
                                            </p:attrNameLst>
                                          </p:cBhvr>
                                          <p:tavLst>
                                            <p:tav tm="0">
                                              <p:val>
                                                <p:strVal val="0-#ppt_w/2"/>
                                              </p:val>
                                            </p:tav>
                                            <p:tav tm="100000">
                                              <p:val>
                                                <p:strVal val="#ppt_x"/>
                                              </p:val>
                                            </p:tav>
                                          </p:tavLst>
                                        </p:anim>
                                        <p:anim calcmode="lin" valueType="num">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0-#ppt_w/2"/>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1+#ppt_w/2"/>
                                              </p:val>
                                            </p:tav>
                                            <p:tav tm="100000">
                                              <p:val>
                                                <p:strVal val="#ppt_x"/>
                                              </p:val>
                                            </p:tav>
                                          </p:tavLst>
                                        </p:anim>
                                        <p:anim calcmode="lin" valueType="num">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000" fill="hold"/>
                                            <p:tgtEl>
                                              <p:spTgt spid="21"/>
                                            </p:tgtEl>
                                            <p:attrNameLst>
                                              <p:attrName>ppt_x</p:attrName>
                                            </p:attrNameLst>
                                          </p:cBhvr>
                                          <p:tavLst>
                                            <p:tav tm="0">
                                              <p:val>
                                                <p:strVal val="1+#ppt_w/2"/>
                                              </p:val>
                                            </p:tav>
                                            <p:tav tm="100000">
                                              <p:val>
                                                <p:strVal val="#ppt_x"/>
                                              </p:val>
                                            </p:tav>
                                          </p:tavLst>
                                        </p:anim>
                                        <p:anim calcmode="lin" valueType="num">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pPr algn="ctr"/>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pPr algn="ctr"/>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pPr algn="ctr"/>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pPr algn="ctr"/>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pPr algn="ctr"/>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356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研究方法及</a:t>
            </a:r>
            <a:r>
              <a:rPr lang="zh-CN" altLang="en-US" sz="1600" dirty="0">
                <a:solidFill>
                  <a:schemeClr val="accent1"/>
                </a:solidFill>
                <a:ea typeface="微软雅黑" panose="020B0503020204020204" pitchFamily="34" charset="-122"/>
                <a:sym typeface="Arial" panose="020B0604020202020204" pitchFamily="34" charset="0"/>
              </a:rPr>
              <a:t>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33718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结论</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29508" y="2076729"/>
            <a:ext cx="1027882" cy="58356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未来发展方向</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2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14:presetBounceEnd="38000">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14:bounceEnd="38000">
                                          <p:cBhvr additive="base">
                                            <p:cTn id="82" dur="2000" fill="hold"/>
                                            <p:tgtEl>
                                              <p:spTgt spid="33"/>
                                            </p:tgtEl>
                                            <p:attrNameLst>
                                              <p:attrName>ppt_x</p:attrName>
                                            </p:attrNameLst>
                                          </p:cBhvr>
                                          <p:tavLst>
                                            <p:tav tm="0">
                                              <p:val>
                                                <p:strVal val="1+#ppt_w/2"/>
                                              </p:val>
                                            </p:tav>
                                            <p:tav tm="100000">
                                              <p:val>
                                                <p:strVal val="#ppt_x"/>
                                              </p:val>
                                            </p:tav>
                                          </p:tavLst>
                                        </p:anim>
                                        <p:anim calcmode="lin" valueType="num" p14:bounceEnd="38000">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14:presetBounceEnd="38000">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14:bounceEnd="38000">
                                          <p:cBhvr additive="base">
                                            <p:cTn id="86" dur="2000" fill="hold"/>
                                            <p:tgtEl>
                                              <p:spTgt spid="39"/>
                                            </p:tgtEl>
                                            <p:attrNameLst>
                                              <p:attrName>ppt_x</p:attrName>
                                            </p:attrNameLst>
                                          </p:cBhvr>
                                          <p:tavLst>
                                            <p:tav tm="0">
                                              <p:val>
                                                <p:strVal val="0-#ppt_w/2"/>
                                              </p:val>
                                            </p:tav>
                                            <p:tav tm="100000">
                                              <p:val>
                                                <p:strVal val="#ppt_x"/>
                                              </p:val>
                                            </p:tav>
                                          </p:tavLst>
                                        </p:anim>
                                        <p:anim calcmode="lin" valueType="num" p14:bounceEnd="38000">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14:presetBounceEnd="38000">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14:bounceEnd="38000">
                                          <p:cBhvr additive="base">
                                            <p:cTn id="90" dur="2000" fill="hold"/>
                                            <p:tgtEl>
                                              <p:spTgt spid="26"/>
                                            </p:tgtEl>
                                            <p:attrNameLst>
                                              <p:attrName>ppt_x</p:attrName>
                                            </p:attrNameLst>
                                          </p:cBhvr>
                                          <p:tavLst>
                                            <p:tav tm="0">
                                              <p:val>
                                                <p:strVal val="1+#ppt_w/2"/>
                                              </p:val>
                                            </p:tav>
                                            <p:tav tm="100000">
                                              <p:val>
                                                <p:strVal val="#ppt_x"/>
                                              </p:val>
                                            </p:tav>
                                          </p:tavLst>
                                        </p:anim>
                                        <p:anim calcmode="lin" valueType="num" p14:bounceEnd="38000">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14:presetBounceEnd="38000">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14:bounceEnd="38000">
                                          <p:cBhvr additive="base">
                                            <p:cTn id="94" dur="2000" fill="hold"/>
                                            <p:tgtEl>
                                              <p:spTgt spid="46"/>
                                            </p:tgtEl>
                                            <p:attrNameLst>
                                              <p:attrName>ppt_x</p:attrName>
                                            </p:attrNameLst>
                                          </p:cBhvr>
                                          <p:tavLst>
                                            <p:tav tm="0">
                                              <p:val>
                                                <p:strVal val="0-#ppt_w/2"/>
                                              </p:val>
                                            </p:tav>
                                            <p:tav tm="100000">
                                              <p:val>
                                                <p:strVal val="#ppt_x"/>
                                              </p:val>
                                            </p:tav>
                                          </p:tavLst>
                                        </p:anim>
                                        <p:anim calcmode="lin" valueType="num" p14:bounceEnd="38000">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1000"/>
                                            <p:tgtEl>
                                              <p:spTgt spid="63"/>
                                            </p:tgtEl>
                                          </p:cBhvr>
                                        </p:animEffect>
                                        <p:anim calcmode="lin" valueType="num">
                                          <p:cBhvr>
                                            <p:cTn id="99" dur="1000" fill="hold"/>
                                            <p:tgtEl>
                                              <p:spTgt spid="63"/>
                                            </p:tgtEl>
                                            <p:attrNameLst>
                                              <p:attrName>ppt_x</p:attrName>
                                            </p:attrNameLst>
                                          </p:cBhvr>
                                          <p:tavLst>
                                            <p:tav tm="0">
                                              <p:val>
                                                <p:strVal val="#ppt_x"/>
                                              </p:val>
                                            </p:tav>
                                            <p:tav tm="100000">
                                              <p:val>
                                                <p:strVal val="#ppt_x"/>
                                              </p:val>
                                            </p:tav>
                                          </p:tavLst>
                                        </p:anim>
                                        <p:anim calcmode="lin" valueType="num">
                                          <p:cBhvr>
                                            <p:cTn id="100" dur="1000" fill="hold"/>
                                            <p:tgtEl>
                                              <p:spTgt spid="6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1000"/>
                                            <p:tgtEl>
                                              <p:spTgt spid="60"/>
                                            </p:tgtEl>
                                          </p:cBhvr>
                                        </p:animEffect>
                                        <p:anim calcmode="lin" valueType="num">
                                          <p:cBhvr>
                                            <p:cTn id="104" dur="1000" fill="hold"/>
                                            <p:tgtEl>
                                              <p:spTgt spid="60"/>
                                            </p:tgtEl>
                                            <p:attrNameLst>
                                              <p:attrName>ppt_x</p:attrName>
                                            </p:attrNameLst>
                                          </p:cBhvr>
                                          <p:tavLst>
                                            <p:tav tm="0">
                                              <p:val>
                                                <p:strVal val="#ppt_x"/>
                                              </p:val>
                                            </p:tav>
                                            <p:tav tm="100000">
                                              <p:val>
                                                <p:strVal val="#ppt_x"/>
                                              </p:val>
                                            </p:tav>
                                          </p:tavLst>
                                        </p:anim>
                                        <p:anim calcmode="lin" valueType="num">
                                          <p:cBhvr>
                                            <p:cTn id="105" dur="1000" fill="hold"/>
                                            <p:tgtEl>
                                              <p:spTgt spid="6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1000"/>
                                            <p:tgtEl>
                                              <p:spTgt spid="57"/>
                                            </p:tgtEl>
                                          </p:cBhvr>
                                        </p:animEffect>
                                        <p:anim calcmode="lin" valueType="num">
                                          <p:cBhvr>
                                            <p:cTn id="109" dur="1000" fill="hold"/>
                                            <p:tgtEl>
                                              <p:spTgt spid="57"/>
                                            </p:tgtEl>
                                            <p:attrNameLst>
                                              <p:attrName>ppt_x</p:attrName>
                                            </p:attrNameLst>
                                          </p:cBhvr>
                                          <p:tavLst>
                                            <p:tav tm="0">
                                              <p:val>
                                                <p:strVal val="#ppt_x"/>
                                              </p:val>
                                            </p:tav>
                                            <p:tav tm="100000">
                                              <p:val>
                                                <p:strVal val="#ppt_x"/>
                                              </p:val>
                                            </p:tav>
                                          </p:tavLst>
                                        </p:anim>
                                        <p:anim calcmode="lin" valueType="num">
                                          <p:cBhvr>
                                            <p:cTn id="110" dur="1000" fill="hold"/>
                                            <p:tgtEl>
                                              <p:spTgt spid="5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1000"/>
                                            <p:tgtEl>
                                              <p:spTgt spid="54"/>
                                            </p:tgtEl>
                                          </p:cBhvr>
                                        </p:animEffect>
                                        <p:anim calcmode="lin" valueType="num">
                                          <p:cBhvr>
                                            <p:cTn id="114" dur="1000" fill="hold"/>
                                            <p:tgtEl>
                                              <p:spTgt spid="54"/>
                                            </p:tgtEl>
                                            <p:attrNameLst>
                                              <p:attrName>ppt_x</p:attrName>
                                            </p:attrNameLst>
                                          </p:cBhvr>
                                          <p:tavLst>
                                            <p:tav tm="0">
                                              <p:val>
                                                <p:strVal val="#ppt_x"/>
                                              </p:val>
                                            </p:tav>
                                            <p:tav tm="100000">
                                              <p:val>
                                                <p:strVal val="#ppt_x"/>
                                              </p:val>
                                            </p:tav>
                                          </p:tavLst>
                                        </p:anim>
                                        <p:anim calcmode="lin" valueType="num">
                                          <p:cBhvr>
                                            <p:cTn id="11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2000" fill="hold"/>
                                            <p:tgtEl>
                                              <p:spTgt spid="33"/>
                                            </p:tgtEl>
                                            <p:attrNameLst>
                                              <p:attrName>ppt_x</p:attrName>
                                            </p:attrNameLst>
                                          </p:cBhvr>
                                          <p:tavLst>
                                            <p:tav tm="0">
                                              <p:val>
                                                <p:strVal val="1+#ppt_w/2"/>
                                              </p:val>
                                            </p:tav>
                                            <p:tav tm="100000">
                                              <p:val>
                                                <p:strVal val="#ppt_x"/>
                                              </p:val>
                                            </p:tav>
                                          </p:tavLst>
                                        </p:anim>
                                        <p:anim calcmode="lin" valueType="num">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2000" fill="hold"/>
                                            <p:tgtEl>
                                              <p:spTgt spid="39"/>
                                            </p:tgtEl>
                                            <p:attrNameLst>
                                              <p:attrName>ppt_x</p:attrName>
                                            </p:attrNameLst>
                                          </p:cBhvr>
                                          <p:tavLst>
                                            <p:tav tm="0">
                                              <p:val>
                                                <p:strVal val="0-#ppt_w/2"/>
                                              </p:val>
                                            </p:tav>
                                            <p:tav tm="100000">
                                              <p:val>
                                                <p:strVal val="#ppt_x"/>
                                              </p:val>
                                            </p:tav>
                                          </p:tavLst>
                                        </p:anim>
                                        <p:anim calcmode="lin" valueType="num">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2000" fill="hold"/>
                                            <p:tgtEl>
                                              <p:spTgt spid="26"/>
                                            </p:tgtEl>
                                            <p:attrNameLst>
                                              <p:attrName>ppt_x</p:attrName>
                                            </p:attrNameLst>
                                          </p:cBhvr>
                                          <p:tavLst>
                                            <p:tav tm="0">
                                              <p:val>
                                                <p:strVal val="1+#ppt_w/2"/>
                                              </p:val>
                                            </p:tav>
                                            <p:tav tm="100000">
                                              <p:val>
                                                <p:strVal val="#ppt_x"/>
                                              </p:val>
                                            </p:tav>
                                          </p:tavLst>
                                        </p:anim>
                                        <p:anim calcmode="lin" valueType="num">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additive="base">
                                            <p:cTn id="94" dur="2000" fill="hold"/>
                                            <p:tgtEl>
                                              <p:spTgt spid="46"/>
                                            </p:tgtEl>
                                            <p:attrNameLst>
                                              <p:attrName>ppt_x</p:attrName>
                                            </p:attrNameLst>
                                          </p:cBhvr>
                                          <p:tavLst>
                                            <p:tav tm="0">
                                              <p:val>
                                                <p:strVal val="0-#ppt_w/2"/>
                                              </p:val>
                                            </p:tav>
                                            <p:tav tm="100000">
                                              <p:val>
                                                <p:strVal val="#ppt_x"/>
                                              </p:val>
                                            </p:tav>
                                          </p:tavLst>
                                        </p:anim>
                                        <p:anim calcmode="lin" valueType="num">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1000"/>
                                            <p:tgtEl>
                                              <p:spTgt spid="63"/>
                                            </p:tgtEl>
                                          </p:cBhvr>
                                        </p:animEffect>
                                        <p:anim calcmode="lin" valueType="num">
                                          <p:cBhvr>
                                            <p:cTn id="99" dur="1000" fill="hold"/>
                                            <p:tgtEl>
                                              <p:spTgt spid="63"/>
                                            </p:tgtEl>
                                            <p:attrNameLst>
                                              <p:attrName>ppt_x</p:attrName>
                                            </p:attrNameLst>
                                          </p:cBhvr>
                                          <p:tavLst>
                                            <p:tav tm="0">
                                              <p:val>
                                                <p:strVal val="#ppt_x"/>
                                              </p:val>
                                            </p:tav>
                                            <p:tav tm="100000">
                                              <p:val>
                                                <p:strVal val="#ppt_x"/>
                                              </p:val>
                                            </p:tav>
                                          </p:tavLst>
                                        </p:anim>
                                        <p:anim calcmode="lin" valueType="num">
                                          <p:cBhvr>
                                            <p:cTn id="100" dur="1000" fill="hold"/>
                                            <p:tgtEl>
                                              <p:spTgt spid="6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1000"/>
                                            <p:tgtEl>
                                              <p:spTgt spid="60"/>
                                            </p:tgtEl>
                                          </p:cBhvr>
                                        </p:animEffect>
                                        <p:anim calcmode="lin" valueType="num">
                                          <p:cBhvr>
                                            <p:cTn id="104" dur="1000" fill="hold"/>
                                            <p:tgtEl>
                                              <p:spTgt spid="60"/>
                                            </p:tgtEl>
                                            <p:attrNameLst>
                                              <p:attrName>ppt_x</p:attrName>
                                            </p:attrNameLst>
                                          </p:cBhvr>
                                          <p:tavLst>
                                            <p:tav tm="0">
                                              <p:val>
                                                <p:strVal val="#ppt_x"/>
                                              </p:val>
                                            </p:tav>
                                            <p:tav tm="100000">
                                              <p:val>
                                                <p:strVal val="#ppt_x"/>
                                              </p:val>
                                            </p:tav>
                                          </p:tavLst>
                                        </p:anim>
                                        <p:anim calcmode="lin" valueType="num">
                                          <p:cBhvr>
                                            <p:cTn id="105" dur="1000" fill="hold"/>
                                            <p:tgtEl>
                                              <p:spTgt spid="6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1000"/>
                                            <p:tgtEl>
                                              <p:spTgt spid="57"/>
                                            </p:tgtEl>
                                          </p:cBhvr>
                                        </p:animEffect>
                                        <p:anim calcmode="lin" valueType="num">
                                          <p:cBhvr>
                                            <p:cTn id="109" dur="1000" fill="hold"/>
                                            <p:tgtEl>
                                              <p:spTgt spid="57"/>
                                            </p:tgtEl>
                                            <p:attrNameLst>
                                              <p:attrName>ppt_x</p:attrName>
                                            </p:attrNameLst>
                                          </p:cBhvr>
                                          <p:tavLst>
                                            <p:tav tm="0">
                                              <p:val>
                                                <p:strVal val="#ppt_x"/>
                                              </p:val>
                                            </p:tav>
                                            <p:tav tm="100000">
                                              <p:val>
                                                <p:strVal val="#ppt_x"/>
                                              </p:val>
                                            </p:tav>
                                          </p:tavLst>
                                        </p:anim>
                                        <p:anim calcmode="lin" valueType="num">
                                          <p:cBhvr>
                                            <p:cTn id="110" dur="1000" fill="hold"/>
                                            <p:tgtEl>
                                              <p:spTgt spid="5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1000"/>
                                            <p:tgtEl>
                                              <p:spTgt spid="54"/>
                                            </p:tgtEl>
                                          </p:cBhvr>
                                        </p:animEffect>
                                        <p:anim calcmode="lin" valueType="num">
                                          <p:cBhvr>
                                            <p:cTn id="114" dur="1000" fill="hold"/>
                                            <p:tgtEl>
                                              <p:spTgt spid="54"/>
                                            </p:tgtEl>
                                            <p:attrNameLst>
                                              <p:attrName>ppt_x</p:attrName>
                                            </p:attrNameLst>
                                          </p:cBhvr>
                                          <p:tavLst>
                                            <p:tav tm="0">
                                              <p:val>
                                                <p:strVal val="#ppt_x"/>
                                              </p:val>
                                            </p:tav>
                                            <p:tav tm="100000">
                                              <p:val>
                                                <p:strVal val="#ppt_x"/>
                                              </p:val>
                                            </p:tav>
                                          </p:tavLst>
                                        </p:anim>
                                        <p:anim calcmode="lin" valueType="num">
                                          <p:cBhvr>
                                            <p:cTn id="11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95462" y="1491858"/>
            <a:ext cx="3383280" cy="1198880"/>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3600" b="1" dirty="0">
                <a:solidFill>
                  <a:schemeClr val="accent1"/>
                </a:solidFill>
                <a:latin typeface="微软雅黑" panose="020B0503020204020204" pitchFamily="34" charset="-122"/>
                <a:ea typeface="微软雅黑" panose="020B0503020204020204" pitchFamily="34" charset="-122"/>
              </a:rPr>
              <a:t>第一部分</a:t>
            </a:r>
            <a:endParaRPr lang="zh-CN" altLang="en-US"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6152" name="椭圆 8"/>
          <p:cNvSpPr>
            <a:spLocks noChangeArrowheads="1"/>
          </p:cNvSpPr>
          <p:nvPr/>
        </p:nvSpPr>
        <p:spPr bwMode="auto">
          <a:xfrm>
            <a:off x="521335" y="1671638"/>
            <a:ext cx="1709738"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lt1"/>
                </a:solidFill>
                <a:latin typeface="+mn-lt"/>
                <a:ea typeface="微软雅黑" panose="020B0503020204020204" pitchFamily="34" charset="-122"/>
              </a:rPr>
              <a:t>研究背景</a:t>
            </a:r>
            <a:endParaRPr lang="zh-CN" altLang="en-US" dirty="0">
              <a:solidFill>
                <a:schemeClr val="lt1"/>
              </a:solidFill>
              <a:latin typeface="+mn-lt"/>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研究背景及</a:t>
            </a:r>
            <a:r>
              <a:rPr lang="zh-CN" altLang="en-US" dirty="0"/>
              <a:t>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1" name="文本框 10"/>
          <p:cNvSpPr txBox="1"/>
          <p:nvPr/>
        </p:nvSpPr>
        <p:spPr>
          <a:xfrm>
            <a:off x="2861310" y="1491615"/>
            <a:ext cx="4877435" cy="2270760"/>
          </a:xfrm>
          <a:prstGeom prst="rect">
            <a:avLst/>
          </a:prstGeom>
          <a:noFill/>
        </p:spPr>
        <p:txBody>
          <a:bodyPr wrap="square" rtlCol="0" anchor="ctr" anchorCtr="0">
            <a:noAutofit/>
          </a:bodyPr>
          <a:p>
            <a:r>
              <a:rPr lang="en-US" altLang="zh-CN" sz="1600"/>
              <a:t>    </a:t>
            </a:r>
            <a:r>
              <a:rPr lang="zh-CN" altLang="en-US" sz="1600">
                <a:latin typeface="宋体" panose="02010600030101010101" pitchFamily="2" charset="-122"/>
                <a:cs typeface="宋体" panose="02010600030101010101" pitchFamily="2" charset="-122"/>
              </a:rPr>
              <a:t>从驾驶的主要参与者来看，驾驶员在自动驾驶阶段扮演一个监督角色。但是，驾驶员同时也必须拥有接管车辆的控制的能力，所以他必须意识到自动驾驶汽车周围的情况。因此让人车交互</a:t>
            </a:r>
            <a:r>
              <a:rPr lang="en-US" altLang="zh-CN" sz="1600">
                <a:latin typeface="宋体" panose="02010600030101010101" pitchFamily="2" charset="-122"/>
                <a:cs typeface="宋体" panose="02010600030101010101" pitchFamily="2" charset="-122"/>
              </a:rPr>
              <a:t>(HVI)</a:t>
            </a:r>
            <a:r>
              <a:rPr lang="zh-CN" altLang="en-US" sz="1600">
                <a:latin typeface="宋体" panose="02010600030101010101" pitchFamily="2" charset="-122"/>
                <a:cs typeface="宋体" panose="02010600030101010101" pitchFamily="2" charset="-122"/>
              </a:rPr>
              <a:t>界面保持在车辆</a:t>
            </a:r>
            <a:r>
              <a:rPr lang="zh-CN" altLang="en-US" sz="1600">
                <a:latin typeface="宋体" panose="02010600030101010101" pitchFamily="2" charset="-122"/>
                <a:cs typeface="宋体" panose="02010600030101010101" pitchFamily="2" charset="-122"/>
              </a:rPr>
              <a:t>行驶过程中很重要。</a:t>
            </a:r>
            <a:endParaRPr lang="zh-CN" altLang="en-US" sz="1600">
              <a:latin typeface="宋体" panose="02010600030101010101" pitchFamily="2" charset="-122"/>
              <a:cs typeface="宋体" panose="02010600030101010101" pitchFamily="2" charset="-122"/>
            </a:endParaRPr>
          </a:p>
          <a:p>
            <a:pPr algn="ctr"/>
            <a:r>
              <a:rPr lang="en-US" altLang="zh-CN" sz="1600"/>
              <a:t>  </a:t>
            </a:r>
            <a:endParaRPr lang="en-US" altLang="zh-CN" sz="16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52"/>
                                        </p:tgtEl>
                                        <p:attrNameLst>
                                          <p:attrName>style.visibility</p:attrName>
                                        </p:attrNameLst>
                                      </p:cBhvr>
                                      <p:to>
                                        <p:strVal val="visible"/>
                                      </p:to>
                                    </p:set>
                                    <p:anim calcmode="lin" valueType="num">
                                      <p:cBhvr>
                                        <p:cTn id="7" dur="1000" fill="hold"/>
                                        <p:tgtEl>
                                          <p:spTgt spid="6152"/>
                                        </p:tgtEl>
                                        <p:attrNameLst>
                                          <p:attrName>ppt_w</p:attrName>
                                        </p:attrNameLst>
                                      </p:cBhvr>
                                      <p:tavLst>
                                        <p:tav tm="0">
                                          <p:val>
                                            <p:fltVal val="0"/>
                                          </p:val>
                                        </p:tav>
                                        <p:tav tm="100000">
                                          <p:val>
                                            <p:strVal val="#ppt_w"/>
                                          </p:val>
                                        </p:tav>
                                      </p:tavLst>
                                    </p:anim>
                                    <p:anim calcmode="lin" valueType="num">
                                      <p:cBhvr>
                                        <p:cTn id="8" dur="1000" fill="hold"/>
                                        <p:tgtEl>
                                          <p:spTgt spid="6152"/>
                                        </p:tgtEl>
                                        <p:attrNameLst>
                                          <p:attrName>ppt_h</p:attrName>
                                        </p:attrNameLst>
                                      </p:cBhvr>
                                      <p:tavLst>
                                        <p:tav tm="0">
                                          <p:val>
                                            <p:fltVal val="0"/>
                                          </p:val>
                                        </p:tav>
                                        <p:tav tm="100000">
                                          <p:val>
                                            <p:strVal val="#ppt_h"/>
                                          </p:val>
                                        </p:tav>
                                      </p:tavLst>
                                    </p:anim>
                                    <p:anim calcmode="lin" valueType="num">
                                      <p:cBhvr>
                                        <p:cTn id="9" dur="1000" fill="hold"/>
                                        <p:tgtEl>
                                          <p:spTgt spid="6152"/>
                                        </p:tgtEl>
                                        <p:attrNameLst>
                                          <p:attrName>style.rotation</p:attrName>
                                        </p:attrNameLst>
                                      </p:cBhvr>
                                      <p:tavLst>
                                        <p:tav tm="0">
                                          <p:val>
                                            <p:fltVal val="90"/>
                                          </p:val>
                                        </p:tav>
                                        <p:tav tm="100000">
                                          <p:val>
                                            <p:fltVal val="0"/>
                                          </p:val>
                                        </p:tav>
                                      </p:tavLst>
                                    </p:anim>
                                    <p:animEffect transition="in" filter="fade">
                                      <p:cBhvr>
                                        <p:cTn id="10" dur="10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t>课题背景及内容</a:t>
            </a:r>
            <a:endParaRPr lang="zh-CN" altLang="en-US" dirty="0"/>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3131820" y="1311275"/>
            <a:ext cx="4741545" cy="2414905"/>
          </a:xfrm>
          <a:prstGeom prst="rect">
            <a:avLst/>
          </a:prstGeom>
          <a:noFill/>
        </p:spPr>
        <p:txBody>
          <a:bodyPr wrap="square" rtlCol="0" anchor="ctr" anchorCtr="0">
            <a:noAutofit/>
          </a:bodyPr>
          <a:p>
            <a:r>
              <a:rPr lang="en-US" altLang="zh-CN"/>
              <a:t>    </a:t>
            </a:r>
            <a:r>
              <a:rPr lang="zh-CN" altLang="en-US" sz="1800"/>
              <a:t>此文对研究自动驾驶背景下提供态势感知的人机交互界面的文章进行了系统综述。同时筛选出37篇研究人车交互的文章，并从交互的设计（模式、位置、传达的信息）以及评估和</a:t>
            </a:r>
            <a:r>
              <a:rPr lang="zh-CN" altLang="en-US" sz="1800"/>
              <a:t>实验条件方面进行了分析。</a:t>
            </a:r>
            <a:endParaRPr lang="zh-CN" altLang="en-US" sz="1800"/>
          </a:p>
        </p:txBody>
      </p:sp>
      <p:sp>
        <p:nvSpPr>
          <p:cNvPr id="6152" name="椭圆 8"/>
          <p:cNvSpPr>
            <a:spLocks noChangeArrowheads="1"/>
          </p:cNvSpPr>
          <p:nvPr>
            <p:custDataLst>
              <p:tags r:id="rId2"/>
            </p:custDataLst>
          </p:nvPr>
        </p:nvSpPr>
        <p:spPr bwMode="auto">
          <a:xfrm>
            <a:off x="521335" y="1671638"/>
            <a:ext cx="1709738"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lt1"/>
                </a:solidFill>
                <a:latin typeface="+mn-lt"/>
                <a:ea typeface="微软雅黑" panose="020B0503020204020204" pitchFamily="34" charset="-122"/>
              </a:rPr>
              <a:t>研究</a:t>
            </a:r>
            <a:r>
              <a:rPr lang="zh-CN" altLang="en-US" dirty="0">
                <a:solidFill>
                  <a:schemeClr val="lt1"/>
                </a:solidFill>
                <a:latin typeface="+mn-lt"/>
                <a:ea typeface="微软雅黑" panose="020B0503020204020204" pitchFamily="34" charset="-122"/>
              </a:rPr>
              <a:t>内容</a:t>
            </a:r>
            <a:endParaRPr lang="zh-CN" altLang="en-US" dirty="0">
              <a:solidFill>
                <a:schemeClr val="lt1"/>
              </a:solidFill>
              <a:latin typeface="+mn-lt"/>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52"/>
                                        </p:tgtEl>
                                        <p:attrNameLst>
                                          <p:attrName>style.visibility</p:attrName>
                                        </p:attrNameLst>
                                      </p:cBhvr>
                                      <p:to>
                                        <p:strVal val="visible"/>
                                      </p:to>
                                    </p:set>
                                    <p:anim calcmode="lin" valueType="num">
                                      <p:cBhvr>
                                        <p:cTn id="7" dur="1000" fill="hold"/>
                                        <p:tgtEl>
                                          <p:spTgt spid="6152"/>
                                        </p:tgtEl>
                                        <p:attrNameLst>
                                          <p:attrName>ppt_w</p:attrName>
                                        </p:attrNameLst>
                                      </p:cBhvr>
                                      <p:tavLst>
                                        <p:tav tm="0">
                                          <p:val>
                                            <p:fltVal val="0"/>
                                          </p:val>
                                        </p:tav>
                                        <p:tav tm="100000">
                                          <p:val>
                                            <p:strVal val="#ppt_w"/>
                                          </p:val>
                                        </p:tav>
                                      </p:tavLst>
                                    </p:anim>
                                    <p:anim calcmode="lin" valueType="num">
                                      <p:cBhvr>
                                        <p:cTn id="8" dur="1000" fill="hold"/>
                                        <p:tgtEl>
                                          <p:spTgt spid="6152"/>
                                        </p:tgtEl>
                                        <p:attrNameLst>
                                          <p:attrName>ppt_h</p:attrName>
                                        </p:attrNameLst>
                                      </p:cBhvr>
                                      <p:tavLst>
                                        <p:tav tm="0">
                                          <p:val>
                                            <p:fltVal val="0"/>
                                          </p:val>
                                        </p:tav>
                                        <p:tav tm="100000">
                                          <p:val>
                                            <p:strVal val="#ppt_h"/>
                                          </p:val>
                                        </p:tav>
                                      </p:tavLst>
                                    </p:anim>
                                    <p:anim calcmode="lin" valueType="num">
                                      <p:cBhvr>
                                        <p:cTn id="9" dur="1000" fill="hold"/>
                                        <p:tgtEl>
                                          <p:spTgt spid="6152"/>
                                        </p:tgtEl>
                                        <p:attrNameLst>
                                          <p:attrName>style.rotation</p:attrName>
                                        </p:attrNameLst>
                                      </p:cBhvr>
                                      <p:tavLst>
                                        <p:tav tm="0">
                                          <p:val>
                                            <p:fltVal val="90"/>
                                          </p:val>
                                        </p:tav>
                                        <p:tav tm="100000">
                                          <p:val>
                                            <p:fltVal val="0"/>
                                          </p:val>
                                        </p:tav>
                                      </p:tavLst>
                                    </p:anim>
                                    <p:animEffect transition="in" filter="fade">
                                      <p:cBhvr>
                                        <p:cTn id="10" dur="10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5110"/>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1151255" y="987425"/>
            <a:ext cx="5790565" cy="645160"/>
          </a:xfrm>
          <a:prstGeom prst="rect">
            <a:avLst/>
          </a:prstGeom>
        </p:spPr>
        <p:txBody>
          <a:bodyPr wrap="square" anchor="ctr" anchorCtr="0">
            <a:spAutoFit/>
            <a:extLst>
              <a:ext uri="{4A0BC546-FE56-4ADE-93B0-CB8AF2F6F144}">
                <wpsdc:textFrameExt xmlns:wpsdc="http://www.wps.cn/officeDocument/2022/drawingmlCustomData" type="title"/>
              </a:ext>
            </a:extLst>
          </a:bodyPr>
          <a:p>
            <a:pPr algn="l"/>
            <a:r>
              <a:rPr lang="en-US" altLang="zh-CN" sz="3600" b="1" spc="300">
                <a:latin typeface="Arial" panose="020B0604020202020204" pitchFamily="34" charset="0"/>
                <a:ea typeface="微软雅黑" panose="020B0503020204020204" pitchFamily="34" charset="-122"/>
              </a:rPr>
              <a:t>    </a:t>
            </a:r>
            <a:r>
              <a:rPr lang="zh-CN" altLang="en-US" sz="2000" b="1" spc="300">
                <a:latin typeface="+mj-ea"/>
                <a:ea typeface="+mj-ea"/>
                <a:cs typeface="+mj-ea"/>
                <a:sym typeface="+mn-ea"/>
              </a:rPr>
              <a:t>问</a:t>
            </a:r>
            <a:r>
              <a:rPr lang="zh-CN" altLang="en-US" sz="2000" b="1" spc="300">
                <a:latin typeface="+mj-ea"/>
                <a:ea typeface="+mj-ea"/>
                <a:cs typeface="+mj-ea"/>
              </a:rPr>
              <a:t>题一：</a:t>
            </a:r>
            <a:r>
              <a:rPr lang="zh-CN" altLang="en-US" sz="2000">
                <a:latin typeface="+mj-ea"/>
                <a:ea typeface="+mj-ea"/>
                <a:cs typeface="+mj-ea"/>
                <a:sym typeface="+mn-ea"/>
              </a:rPr>
              <a:t>如何设计人车交互界面(HVI)</a:t>
            </a:r>
            <a:endParaRPr lang="zh-CN" altLang="en-US" sz="2000" b="1" spc="300">
              <a:latin typeface="+mj-ea"/>
              <a:ea typeface="+mj-ea"/>
              <a:cs typeface="+mj-ea"/>
            </a:endParaRPr>
          </a:p>
        </p:txBody>
      </p:sp>
      <p:sp>
        <p:nvSpPr>
          <p:cNvPr id="3" name="文本框 2"/>
          <p:cNvSpPr txBox="1"/>
          <p:nvPr/>
        </p:nvSpPr>
        <p:spPr>
          <a:xfrm>
            <a:off x="929640" y="1837690"/>
            <a:ext cx="6823075" cy="2498725"/>
          </a:xfrm>
          <a:prstGeom prst="rect">
            <a:avLst/>
          </a:prstGeom>
        </p:spPr>
        <p:txBody>
          <a:bodyPr wrap="square" anchor="ctr" anchorCtr="0">
            <a:noAutofit/>
            <a:extLst>
              <a:ext uri="{4A0BC546-FE56-4ADE-93B0-CB8AF2F6F144}">
                <wpsdc:textFrameExt xmlns:wpsdc="http://www.wps.cn/officeDocument/2022/drawingmlCustomData" type="text"/>
              </a:ext>
            </a:extLst>
          </a:bodyPr>
          <a:p>
            <a:pPr algn="l"/>
            <a:r>
              <a:rPr lang="en-US" altLang="zh-CN" sz="1350">
                <a:latin typeface="Arial" panose="020B0604020202020204" pitchFamily="34" charset="0"/>
                <a:ea typeface="微软雅黑" panose="020B0503020204020204" pitchFamily="34" charset="-122"/>
              </a:rPr>
              <a:t>      </a:t>
            </a: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发送什么类型的信息：</a:t>
            </a:r>
            <a:endParaRPr lang="zh-CN" altLang="en-US" sz="1600">
              <a:latin typeface="宋体" panose="02010600030101010101" pitchFamily="2" charset="-122"/>
              <a:cs typeface="宋体" panose="02010600030101010101" pitchFamily="2" charset="-122"/>
            </a:endParaRPr>
          </a:p>
          <a:p>
            <a:pPr algn="l"/>
            <a:r>
              <a:rPr lang="en-US" altLang="zh-CN" sz="1600">
                <a:latin typeface="宋体" panose="02010600030101010101" pitchFamily="2" charset="-122"/>
                <a:cs typeface="宋体" panose="02010600030101010101" pitchFamily="2" charset="-122"/>
              </a:rPr>
              <a:t>   2.</a:t>
            </a:r>
            <a:r>
              <a:rPr lang="zh-CN" altLang="en-US" sz="1600">
                <a:latin typeface="宋体" panose="02010600030101010101" pitchFamily="2" charset="-122"/>
                <a:cs typeface="宋体" panose="02010600030101010101" pitchFamily="2" charset="-122"/>
              </a:rPr>
              <a:t>如何进行信息交互：专注交互、外围交互、隐式交互</a:t>
            </a:r>
            <a:endParaRPr lang="zh-CN" altLang="en-US" sz="1600">
              <a:latin typeface="宋体" panose="02010600030101010101" pitchFamily="2" charset="-122"/>
              <a:cs typeface="宋体" panose="02010600030101010101" pitchFamily="2" charset="-122"/>
            </a:endParaRPr>
          </a:p>
          <a:p>
            <a:pPr algn="l"/>
            <a:r>
              <a:rPr lang="en-US" altLang="zh-CN" sz="1600">
                <a:latin typeface="宋体" panose="02010600030101010101" pitchFamily="2" charset="-122"/>
                <a:cs typeface="宋体" panose="02010600030101010101" pitchFamily="2" charset="-122"/>
              </a:rPr>
              <a:t>   3.</a:t>
            </a:r>
            <a:r>
              <a:rPr lang="zh-CN" altLang="en-US" sz="1600">
                <a:latin typeface="宋体" panose="02010600030101010101" pitchFamily="2" charset="-122"/>
                <a:cs typeface="宋体" panose="02010600030101010101" pitchFamily="2" charset="-122"/>
              </a:rPr>
              <a:t>交互的模式：视觉、听觉、触觉、视听、多感官</a:t>
            </a:r>
            <a:endParaRPr lang="zh-CN" altLang="en-US" sz="1600">
              <a:latin typeface="宋体" panose="02010600030101010101" pitchFamily="2" charset="-122"/>
              <a:cs typeface="宋体" panose="02010600030101010101" pitchFamily="2" charset="-122"/>
            </a:endParaRPr>
          </a:p>
          <a:p>
            <a:pPr algn="l"/>
            <a:r>
              <a:rPr lang="en-US" altLang="zh-CN" sz="1600">
                <a:latin typeface="宋体" panose="02010600030101010101" pitchFamily="2" charset="-122"/>
                <a:cs typeface="宋体" panose="02010600030101010101" pitchFamily="2" charset="-122"/>
              </a:rPr>
              <a:t>   4.</a:t>
            </a:r>
            <a:r>
              <a:rPr lang="zh-CN" altLang="en-US" sz="1600">
                <a:latin typeface="宋体" panose="02010600030101010101" pitchFamily="2" charset="-122"/>
                <a:cs typeface="宋体" panose="02010600030101010101" pitchFamily="2" charset="-122"/>
              </a:rPr>
              <a:t>交互界面的位置：汽车的不同部分，例如方向盘、挡风玻璃、屏幕</a:t>
            </a:r>
            <a:r>
              <a:rPr lang="zh-CN" altLang="en-US" sz="1600">
                <a:latin typeface="宋体" panose="02010600030101010101" pitchFamily="2" charset="-122"/>
                <a:cs typeface="宋体" panose="02010600030101010101" pitchFamily="2" charset="-122"/>
              </a:rPr>
              <a:t>等</a:t>
            </a:r>
            <a:endParaRPr lang="zh-CN" altLang="en-US" sz="1600">
              <a:latin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cs typeface="宋体" panose="02010600030101010101" pitchFamily="2" charset="-122"/>
            </a:endParaRPr>
          </a:p>
          <a:p>
            <a:pPr algn="l"/>
            <a:r>
              <a:rPr lang="zh-CN" altLang="en-US" sz="1600">
                <a:latin typeface="宋体" panose="02010600030101010101" pitchFamily="2" charset="-122"/>
                <a:cs typeface="宋体" panose="02010600030101010101" pitchFamily="2" charset="-122"/>
              </a:rPr>
              <a:t> </a:t>
            </a:r>
            <a:r>
              <a:rPr lang="en-US" altLang="zh-CN" sz="1600">
                <a:latin typeface="宋体" panose="02010600030101010101" pitchFamily="2" charset="-122"/>
                <a:cs typeface="宋体" panose="02010600030101010101" pitchFamily="2" charset="-122"/>
              </a:rPr>
              <a:t>  </a:t>
            </a:r>
            <a:r>
              <a:rPr lang="zh-CN" altLang="en-US" sz="1600">
                <a:latin typeface="宋体" panose="02010600030101010101" pitchFamily="2" charset="-122"/>
                <a:cs typeface="宋体" panose="02010600030101010101" pitchFamily="2" charset="-122"/>
              </a:rPr>
              <a:t>此文还想分析这些因素是否因根据不同情况、驾驶员的不同状态而发生改变，以此来保持或增加驾驶员的态势感知能力。</a:t>
            </a:r>
            <a:endParaRPr lang="zh-CN" altLang="en-US" sz="16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课题背景及内容</a:t>
            </a:r>
            <a:endParaRPr lang="zh-CN" altLang="en-US" dirty="0"/>
          </a:p>
        </p:txBody>
      </p:sp>
      <p:pic>
        <p:nvPicPr>
          <p:cNvPr id="57" name="图片 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1286510" y="9871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l"/>
            <a:r>
              <a:rPr lang="zh-CN" altLang="en-US" sz="2000" b="1" spc="300">
                <a:latin typeface="+mj-ea"/>
                <a:ea typeface="+mj-ea"/>
                <a:cs typeface="宋体" panose="02010600030101010101" pitchFamily="2" charset="-122"/>
              </a:rPr>
              <a:t>问题二：</a:t>
            </a:r>
            <a:r>
              <a:rPr lang="zh-CN" altLang="en-US" sz="2000">
                <a:latin typeface="+mj-ea"/>
                <a:ea typeface="+mj-ea"/>
                <a:cs typeface="宋体" panose="02010600030101010101" pitchFamily="2" charset="-122"/>
                <a:sym typeface="+mn-ea"/>
              </a:rPr>
              <a:t>如何评估支持驾驶员监督的人车交互界面</a:t>
            </a:r>
            <a:endParaRPr lang="zh-CN" altLang="en-US" sz="3600" b="1" spc="300">
              <a:latin typeface="+mj-ea"/>
              <a:ea typeface="+mj-ea"/>
            </a:endParaRPr>
          </a:p>
        </p:txBody>
      </p:sp>
      <p:sp>
        <p:nvSpPr>
          <p:cNvPr id="3" name="文本框 2"/>
          <p:cNvSpPr txBox="1"/>
          <p:nvPr/>
        </p:nvSpPr>
        <p:spPr>
          <a:xfrm>
            <a:off x="836295" y="1906905"/>
            <a:ext cx="7187565" cy="2177415"/>
          </a:xfrm>
          <a:prstGeom prst="rect">
            <a:avLst/>
          </a:prstGeom>
        </p:spPr>
        <p:txBody>
          <a:bodyPr anchor="ctr" anchorCtr="0">
            <a:noAutofit/>
            <a:extLst>
              <a:ext uri="{4A0BC546-FE56-4ADE-93B0-CB8AF2F6F144}">
                <wpsdc:textFrameExt xmlns:wpsdc="http://www.wps.cn/officeDocument/2022/drawingmlCustomData" type="text"/>
              </a:ext>
            </a:extLst>
          </a:bodyPr>
          <a:p>
            <a:pPr algn="l"/>
            <a:r>
              <a:rPr lang="en-US" altLang="zh-CN" sz="1600">
                <a:latin typeface="宋体" panose="02010600030101010101" pitchFamily="2" charset="-122"/>
                <a:cs typeface="宋体" panose="02010600030101010101" pitchFamily="2" charset="-122"/>
              </a:rPr>
              <a:t> </a:t>
            </a:r>
            <a:r>
              <a:rPr lang="zh-CN" altLang="en-US" sz="1600">
                <a:latin typeface="宋体" panose="02010600030101010101" pitchFamily="2" charset="-122"/>
                <a:cs typeface="宋体" panose="02010600030101010101" pitchFamily="2" charset="-122"/>
              </a:rPr>
              <a:t>如何评估不同的人车交互界面。包括驾驶场景、要测量的变量和测量方法。</a:t>
            </a:r>
            <a:endParaRPr lang="zh-CN" altLang="en-US" sz="16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课题背景及内容</a:t>
            </a:r>
            <a:endParaRPr lang="zh-CN" altLang="en-US" dirty="0"/>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781050" y="1955165"/>
            <a:ext cx="6846570" cy="1639570"/>
          </a:xfrm>
          <a:prstGeom prst="rect">
            <a:avLst/>
          </a:prstGeom>
        </p:spPr>
        <p:txBody>
          <a:bodyPr anchor="ctr" anchorCtr="0">
            <a:noAutofit/>
            <a:extLst>
              <a:ext uri="{4A0BC546-FE56-4ADE-93B0-CB8AF2F6F144}">
                <wpsdc:textFrameExt xmlns:wpsdc="http://www.wps.cn/officeDocument/2022/drawingmlCustomData" type="text"/>
              </a:ext>
            </a:extLst>
          </a:bodyPr>
          <a:p>
            <a:pPr algn="l"/>
            <a:r>
              <a:rPr lang="en-US" altLang="zh-CN" sz="1600">
                <a:latin typeface="宋体" panose="02010600030101010101" pitchFamily="2" charset="-122"/>
              </a:rPr>
              <a:t>   </a:t>
            </a:r>
            <a:r>
              <a:rPr lang="zh-CN" altLang="en-US" sz="1600">
                <a:latin typeface="宋体" panose="02010600030101010101" pitchFamily="2" charset="-122"/>
              </a:rPr>
              <a:t>分析专门为评估驾驶员态势感知而开发的不同人车交互界面，并研究他们是如何评估这些人车交互界面的。</a:t>
            </a:r>
            <a:endParaRPr lang="zh-CN" altLang="en-US" sz="1600">
              <a:latin typeface="宋体" panose="02010600030101010101" pitchFamily="2" charset="-122"/>
            </a:endParaRPr>
          </a:p>
        </p:txBody>
      </p:sp>
      <p:sp>
        <p:nvSpPr>
          <p:cNvPr id="3" name="文本框 2"/>
          <p:cNvSpPr txBox="1"/>
          <p:nvPr/>
        </p:nvSpPr>
        <p:spPr>
          <a:xfrm>
            <a:off x="781050" y="996315"/>
            <a:ext cx="7519670" cy="58293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mj-ea"/>
                <a:ea typeface="+mj-ea"/>
                <a:cs typeface="宋体" panose="02010600030101010101" pitchFamily="2" charset="-122"/>
              </a:rPr>
              <a:t>问题三：如何设计和评估测量驾驶员态势感知的交互界面</a:t>
            </a:r>
            <a:endParaRPr lang="zh-CN" altLang="en-US" sz="2000" b="1" spc="300">
              <a:latin typeface="+mj-ea"/>
              <a:ea typeface="+mj-ea"/>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Words>
  <Application>WPS 演示</Application>
  <PresentationFormat>全屏显示(16:9)</PresentationFormat>
  <Paragraphs>157</Paragraphs>
  <Slides>20</Slides>
  <Notes>42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634</cp:revision>
  <dcterms:created xsi:type="dcterms:W3CDTF">2015-07-27T04:24:00Z</dcterms:created>
  <dcterms:modified xsi:type="dcterms:W3CDTF">2023-10-11T08:05:16Z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5FDB7A57257D479A8A0EC7EEF96A96C1_13</vt:lpwstr>
  </property>
</Properties>
</file>