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312" r:id="rId5"/>
    <p:sldId id="313" r:id="rId6"/>
    <p:sldId id="285" r:id="rId7"/>
    <p:sldId id="422" r:id="rId8"/>
    <p:sldId id="376" r:id="rId9"/>
    <p:sldId id="333" r:id="rId10"/>
    <p:sldId id="317" r:id="rId11"/>
    <p:sldId id="293" r:id="rId12"/>
    <p:sldId id="378" r:id="rId13"/>
    <p:sldId id="336" r:id="rId14"/>
    <p:sldId id="380" r:id="rId15"/>
    <p:sldId id="374" r:id="rId16"/>
    <p:sldId id="320" r:id="rId17"/>
    <p:sldId id="338" r:id="rId18"/>
    <p:sldId id="339" r:id="rId19"/>
    <p:sldId id="410" r:id="rId20"/>
    <p:sldId id="411" r:id="rId21"/>
    <p:sldId id="351" r:id="rId22"/>
    <p:sldId id="340" r:id="rId23"/>
    <p:sldId id="350" r:id="rId24"/>
    <p:sldId id="323" r:id="rId25"/>
    <p:sldId id="368" r:id="rId26"/>
    <p:sldId id="329" r:id="rId27"/>
    <p:sldId id="423" r:id="rId28"/>
    <p:sldId id="311" r:id="rId29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3" pos="3879" userDrawn="1">
          <p15:clr>
            <a:srgbClr val="A4A3A4"/>
          </p15:clr>
        </p15:guide>
        <p15:guide id="4" pos="1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7BAE"/>
    <a:srgbClr val="23BBF2"/>
    <a:srgbClr val="1D8AC1"/>
    <a:srgbClr val="CC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3" autoAdjust="0"/>
    <p:restoredTop sz="83866" autoAdjust="0"/>
  </p:normalViewPr>
  <p:slideViewPr>
    <p:cSldViewPr showGuides="1">
      <p:cViewPr varScale="1">
        <p:scale>
          <a:sx n="119" d="100"/>
          <a:sy n="119" d="100"/>
        </p:scale>
        <p:origin x="786" y="96"/>
      </p:cViewPr>
      <p:guideLst>
        <p:guide orient="horz" pos="2180"/>
        <p:guide orient="horz" pos="1062"/>
        <p:guide pos="3879"/>
        <p:guide pos="1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9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650BBB2F-2B5C-4004-8C6D-C54A363298B9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81C28BAC-9099-467E-80D2-52D22DA53565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  <a:endParaRPr lang="zh-CN" altLang="en-US" dirty="0"/>
          </a:p>
          <a:p>
            <a:r>
              <a:rPr lang="en-US" altLang="zh-CN"/>
              <a:t>https://liangliangtuwen.tmall.com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直接连接符 7"/>
          <p:cNvSpPr>
            <a:spLocks noChangeShapeType="1"/>
          </p:cNvSpPr>
          <p:nvPr userDrawn="1"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61" y="394068"/>
            <a:ext cx="2881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altLang="zh-CN" sz="1000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 dirty="0"/>
              <a:t>CLICK TO INPUT YOUR TITLE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395698" y="50533"/>
            <a:ext cx="3690794" cy="46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点击输入主标题</a:t>
            </a:r>
            <a:endParaRPr lang="zh-CN" altLang="en-US" dirty="0"/>
          </a:p>
        </p:txBody>
      </p:sp>
      <p:grpSp>
        <p:nvGrpSpPr>
          <p:cNvPr id="16" name="组合 6"/>
          <p:cNvGrpSpPr/>
          <p:nvPr userDrawn="1"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  <a:solidFill>
            <a:schemeClr val="accent1"/>
          </a:solidFill>
        </p:grpSpPr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Impact" panose="020B080603090205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media1.wma"/><Relationship Id="rId1" Type="http://schemas.openxmlformats.org/officeDocument/2006/relationships/audio" Target="NUL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[齐秦]Longer-齐秦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269.000000" end="11474.000000"/>
                </p14:media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4523537" y="-983423"/>
            <a:ext cx="609600" cy="6096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88807" y="179186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5614" y="1115830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31238" y="1509764"/>
            <a:ext cx="1084809" cy="1181618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22330" y="678989"/>
            <a:ext cx="1535945" cy="155509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36960" y="47213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75875" y="2767629"/>
            <a:ext cx="7306397" cy="961113"/>
            <a:chOff x="903371" y="249943"/>
            <a:chExt cx="2831223" cy="679699"/>
          </a:xfrm>
        </p:grpSpPr>
        <p:sp>
          <p:nvSpPr>
            <p:cNvPr id="40" name="任意多边形 97"/>
            <p:cNvSpPr/>
            <p:nvPr/>
          </p:nvSpPr>
          <p:spPr bwMode="auto">
            <a:xfrm>
              <a:off x="903371" y="249943"/>
              <a:ext cx="2831223" cy="679699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98"/>
            <p:cNvSpPr/>
            <p:nvPr/>
          </p:nvSpPr>
          <p:spPr bwMode="auto">
            <a:xfrm>
              <a:off x="954124" y="342397"/>
              <a:ext cx="2737865" cy="527848"/>
            </a:xfrm>
            <a:prstGeom prst="roundRect">
              <a:avLst/>
            </a:pr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 spc="4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Freeform 5"/>
          <p:cNvSpPr/>
          <p:nvPr/>
        </p:nvSpPr>
        <p:spPr bwMode="auto">
          <a:xfrm>
            <a:off x="7685901" y="2737010"/>
            <a:ext cx="537359" cy="9787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31784" y="2986075"/>
            <a:ext cx="637788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论文阅读汇报</a:t>
            </a:r>
            <a:endParaRPr lang="zh-CN" altLang="en-US" sz="36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14" y="806611"/>
            <a:ext cx="1288851" cy="13072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1890" y="3877310"/>
            <a:ext cx="7101840" cy="868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Kalatian A, Farooq B. Decoding pedestrian and automated vehicle interactions using immersive virtual reality and interpretable deep learning[J]. Transportation research part C: emerging technologies, 2021, 124: 102962.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2" grpId="0" animBg="1"/>
      <p:bldP spid="42" grpId="1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课题现状及发展情况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67055" y="1013460"/>
            <a:ext cx="7651750" cy="355600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000">
                <a:latin typeface="+mj-ea"/>
                <a:ea typeface="+mj-ea"/>
                <a:cs typeface="+mj-ea"/>
              </a:rPr>
              <a:t>2. 行人与自动驾驶汽车的交互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5" y="1604645"/>
            <a:ext cx="7931785" cy="30276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1.行人过马路行为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2.行人和自动驾驶车辆之间的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交流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系统，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结果是积极的，但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自动驾驶车辆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本身的因素对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行人行为的影响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才是主导的。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行人对自动驾驶车辆的感知风险。不同的人对自动驾驶汽车做出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的反应和行为不同。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本研究主要解决解决：街道宽度、道路设计等变量对行人与自动驾驶汽车交互的影响。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课题现状及发展情况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1675" y="861695"/>
            <a:ext cx="6974205" cy="408940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000">
                <a:latin typeface="+mj-ea"/>
                <a:ea typeface="+mj-ea"/>
                <a:cs typeface="+mj-ea"/>
              </a:rPr>
              <a:t>3. 生存模型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675" y="1641475"/>
            <a:ext cx="7596505" cy="29013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1.Kaplan-Meier模型是一种估计同质群体生存函数的非参数模型。这个模型很容易实现，但是不能考虑到个体。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2.CPH模型是一种传统的解决方案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，可以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考虑协变量向量和计算个体的生存函数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。CPH假设危险函数的时间分量和协变分量是成比例的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，有一定局限性。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3.多任务逻辑回归模型。是线性的，因此它们不能捕捉数据中的非线性复杂性。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4.深度学习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方法。将前馈神经网络纳入非线性比例危险函数模型。该模型用一个输出节点的神经网络的输出代替了协变量的线性组合。随后的研究表明，该模型并不比线性C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PH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模型表现得更好。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课题现状及发展情况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6250" y="1041400"/>
            <a:ext cx="8046085" cy="40195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000">
                <a:latin typeface="+mj-ea"/>
                <a:ea typeface="+mj-ea"/>
                <a:cs typeface="+mj-ea"/>
              </a:rPr>
              <a:t>4. 机器学习中的解释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725" y="1624965"/>
            <a:ext cx="7398385" cy="2757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sym typeface="+mn-ea"/>
              </a:rPr>
              <a:t>近年来出现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许多机器学习模型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方法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，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但没有太多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的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研究涉及模型的可解释性。</a:t>
            </a:r>
            <a:endParaRPr lang="en-US" altLang="zh-CN" sz="1600">
              <a:latin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sym typeface="+mn-ea"/>
              </a:rPr>
              <a:t>为了解决这一问题，本研究将采用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最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先进的基于博弈论的可解释性方法来寻找行人等待时间的影响因素。</a:t>
            </a:r>
            <a:endParaRPr lang="en-US" altLang="zh-CN" sz="160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课题现状及发展情况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01675" y="883920"/>
            <a:ext cx="6974205" cy="36512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2000">
                <a:latin typeface="+mj-ea"/>
                <a:ea typeface="+mj-ea"/>
                <a:cs typeface="+mj-ea"/>
              </a:rPr>
              <a:t>5. 虚拟现实</a:t>
            </a:r>
            <a:endParaRPr lang="en-US" altLang="zh-CN" sz="20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590" y="1446530"/>
            <a:ext cx="7607300" cy="32435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sym typeface="+mn-ea"/>
              </a:rPr>
              <a:t>在对行人行为的研究中，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比较了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虚拟现实和真实环境中行人行为。结果显示，在两种环境中，交叉意图、安全感知、风险感知和距离感知没有显著差异。</a:t>
            </a:r>
            <a:endParaRPr lang="en-US" altLang="zh-CN" sz="1600">
              <a:latin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sym typeface="+mn-ea"/>
              </a:rPr>
              <a:t>关于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存在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自动驾驶汽车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时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的行人行为，使用虚拟现实数据分析了</a:t>
            </a:r>
            <a:r>
              <a:rPr lang="zh-CN" altLang="en-US" sz="1600">
                <a:latin typeface="宋体" panose="02010600030101010101" pitchFamily="2" charset="-122"/>
                <a:sym typeface="+mn-ea"/>
              </a:rPr>
              <a:t>行人</a:t>
            </a:r>
            <a:r>
              <a:rPr lang="en-US" altLang="zh-CN" sz="1600">
                <a:latin typeface="宋体" panose="02010600030101010101" pitchFamily="2" charset="-122"/>
                <a:sym typeface="+mn-ea"/>
              </a:rPr>
              <a:t>对自动驾驶汽车的信任。</a:t>
            </a:r>
            <a:endParaRPr lang="en-US" altLang="zh-CN" sz="1600">
              <a:latin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endParaRPr lang="en-US" altLang="zh-CN" sz="160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121657" y="1806320"/>
            <a:ext cx="34163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研究思路及过程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491928" y="1617090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583268" y="308238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5994" y="1659282"/>
            <a:ext cx="1197175" cy="1197175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37694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1925" y="1957705"/>
            <a:ext cx="7882255" cy="24999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在本研究中，我们使用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Cox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比例风险模型（ Cox Proportional Hazards，简称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CPH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）作为基础模型。然后提出了基于数据驱动的深度神经网络的CPH作为本研究框架。优点：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同时纳入更多的协变量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增加拟合度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最后，概述了模型的可解释性。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930" y="996645"/>
            <a:ext cx="6096000" cy="398780"/>
          </a:xfrm>
          <a:prstGeom prst="rect">
            <a:avLst/>
          </a:prstGeom>
        </p:spPr>
        <p:txBody>
          <a:bodyPr anchor="ctr" anchorCtr="0"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ctr"/>
            <a:r>
              <a:rPr lang="zh-CN" altLang="en-US" sz="2000" b="1" spc="300">
                <a:latin typeface="+mj-ea"/>
                <a:ea typeface="+mj-ea"/>
                <a:cs typeface="+mj-ea"/>
              </a:rPr>
              <a:t>一</a:t>
            </a:r>
            <a:r>
              <a:rPr lang="en-US" altLang="zh-CN" sz="2000" b="1" spc="300">
                <a:latin typeface="+mj-ea"/>
                <a:ea typeface="+mj-ea"/>
                <a:cs typeface="+mj-ea"/>
              </a:rPr>
              <a:t>.</a:t>
            </a:r>
            <a:r>
              <a:rPr lang="zh-CN" altLang="en-US" sz="2000" b="1" spc="300">
                <a:latin typeface="+mj-ea"/>
                <a:ea typeface="+mj-ea"/>
                <a:cs typeface="+mj-ea"/>
              </a:rPr>
              <a:t>方法论</a:t>
            </a:r>
            <a:endParaRPr lang="zh-CN" altLang="en-US" sz="2000" b="1" spc="3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6885" y="771525"/>
            <a:ext cx="8174355" cy="66230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0" indent="0" algn="l" eaLnBrk="1" latinLnBrk="0" hangingPunct="1">
              <a:lnSpc>
                <a:spcPct val="10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1.生存分析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eaLnBrk="1" latinLnBrk="0" hangingPunct="1">
              <a:lnSpc>
                <a:spcPct val="10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生存分析用来表示事件发生与时间的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关联性：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760" y="1626870"/>
            <a:ext cx="2257425" cy="514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1630" y="3268345"/>
            <a:ext cx="7484745" cy="17570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时间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后事件发生的概率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h(t):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风险函数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t: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行人开始过马路前的等待时间可以建模为事件发生前所需的时间。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h</a:t>
            </a:r>
            <a:r>
              <a:rPr lang="en-US" altLang="zh-CN" sz="1600" baseline="-25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(t)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：基线风险，与协变量无关。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β</a:t>
            </a:r>
            <a:r>
              <a:rPr lang="en-US" altLang="zh-CN" sz="1600" baseline="-25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协变量系数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Z</a:t>
            </a:r>
            <a:r>
              <a:rPr lang="en-US" altLang="zh-CN" sz="1600" baseline="-25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协变量的值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86225" y="1565275"/>
            <a:ext cx="2647950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57020" y="2481580"/>
            <a:ext cx="4366260" cy="60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1800" y="771525"/>
            <a:ext cx="8174355" cy="64833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数据驱动的生存分析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协变量重要性排名</a:t>
            </a:r>
            <a:endParaRPr lang="en-US" altLang="zh-CN"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1765" y="2156460"/>
            <a:ext cx="4324350" cy="400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6250" y="2969260"/>
            <a:ext cx="8175625" cy="192468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W</a:t>
            </a:r>
            <a:r>
              <a:rPr lang="en-US" altLang="zh-CN" sz="1600" baseline="-25000">
                <a:latin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协变量的重要性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600" baseline="-25000">
                <a:latin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协变量发生的概率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altLang="zh-CN" sz="1600" baseline="-25000">
                <a:latin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目标值的概率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6240" y="771525"/>
            <a:ext cx="8174355" cy="99504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4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）修正后的风险函数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传统CPH无法得到非线性数据，利用深度神经网络𝑔(𝑤)对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线性对数偏危险函数（∑</a:t>
            </a:r>
            <a:r>
              <a:rPr lang="zh-CN" altLang="en-US" sz="1600" baseline="-25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𝑖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𝛽</a:t>
            </a:r>
            <a:r>
              <a:rPr lang="zh-CN" altLang="en-US" sz="1600" baseline="-25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𝑖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𝑍</a:t>
            </a:r>
            <a:r>
              <a:rPr lang="zh-CN" altLang="en-US" sz="1600" baseline="-250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𝑖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)进行处理：</a:t>
            </a:r>
            <a:endParaRPr lang="en-US" altLang="zh-CN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06600" y="1806575"/>
            <a:ext cx="2505075" cy="44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46555" y="3156585"/>
            <a:ext cx="3743325" cy="571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970" y="2526665"/>
            <a:ext cx="3048000" cy="42481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600">
                <a:latin typeface="宋体" panose="02010600030101010101" pitchFamily="2" charset="-122"/>
              </a:rPr>
              <a:t>损失函数：</a:t>
            </a:r>
            <a:endParaRPr lang="zh-CN" altLang="en-US" sz="160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  <a:endParaRPr lang="zh-CN" altLang="en-US" dirty="0"/>
          </a:p>
        </p:txBody>
      </p:sp>
      <p:pic>
        <p:nvPicPr>
          <p:cNvPr id="2" name="图片 1" descr="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771525"/>
            <a:ext cx="6445250" cy="418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30324" y="-1100658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834454" y="124062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38120" y="1358961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44435" y="1237777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16501" y="1108306"/>
            <a:ext cx="250454" cy="250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17724" y="10829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52550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88222" y="1184422"/>
            <a:ext cx="322151" cy="3221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89058" y="124049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3848" y="1371724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54540" y="1057221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72835" y="1293555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20093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35416" y="114767"/>
            <a:ext cx="1231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964944" y="566306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0" kern="0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82140" y="1995686"/>
            <a:ext cx="1602228" cy="1359398"/>
            <a:chOff x="9224782" y="2628163"/>
            <a:chExt cx="2397222" cy="2093640"/>
          </a:xfrm>
        </p:grpSpPr>
        <p:grpSp>
          <p:nvGrpSpPr>
            <p:cNvPr id="20" name="组合 19"/>
            <p:cNvGrpSpPr/>
            <p:nvPr/>
          </p:nvGrpSpPr>
          <p:grpSpPr>
            <a:xfrm>
              <a:off x="9224782" y="2628163"/>
              <a:ext cx="2397222" cy="2093640"/>
              <a:chOff x="9224782" y="2628163"/>
              <a:chExt cx="2397222" cy="209364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224782" y="262816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24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Freeform 7"/>
              <p:cNvSpPr/>
              <p:nvPr/>
            </p:nvSpPr>
            <p:spPr bwMode="auto">
              <a:xfrm>
                <a:off x="9536465" y="287211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>
                <a:innerShdw blurRad="152400">
                  <a:schemeClr val="tx1">
                    <a:lumMod val="65000"/>
                    <a:lumOff val="35000"/>
                    <a:alpha val="41000"/>
                  </a:scheme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TextBox 78"/>
            <p:cNvSpPr txBox="1"/>
            <p:nvPr/>
          </p:nvSpPr>
          <p:spPr>
            <a:xfrm>
              <a:off x="9918251" y="3180762"/>
              <a:ext cx="125913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28211" y="2002549"/>
            <a:ext cx="1602228" cy="1359398"/>
            <a:chOff x="5553262" y="2638733"/>
            <a:chExt cx="2397222" cy="2093640"/>
          </a:xfrm>
        </p:grpSpPr>
        <p:grpSp>
          <p:nvGrpSpPr>
            <p:cNvPr id="27" name="组合 26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TextBox 85"/>
            <p:cNvSpPr txBox="1"/>
            <p:nvPr/>
          </p:nvSpPr>
          <p:spPr>
            <a:xfrm>
              <a:off x="6259489" y="3110169"/>
              <a:ext cx="1161434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74350" y="2013793"/>
            <a:ext cx="1602228" cy="1359398"/>
            <a:chOff x="1881842" y="2656049"/>
            <a:chExt cx="2397222" cy="2093640"/>
          </a:xfrm>
        </p:grpSpPr>
        <p:grpSp>
          <p:nvGrpSpPr>
            <p:cNvPr id="34" name="组合 33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37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TextBox 93"/>
            <p:cNvSpPr txBox="1"/>
            <p:nvPr/>
          </p:nvSpPr>
          <p:spPr>
            <a:xfrm>
              <a:off x="2575311" y="3250047"/>
              <a:ext cx="120117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04216" y="2693491"/>
            <a:ext cx="1602228" cy="1359398"/>
            <a:chOff x="3721944" y="3702869"/>
            <a:chExt cx="2397222" cy="2093640"/>
          </a:xfrm>
        </p:grpSpPr>
        <p:grpSp>
          <p:nvGrpSpPr>
            <p:cNvPr id="40" name="组合 39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4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TextBox 98"/>
            <p:cNvSpPr txBox="1"/>
            <p:nvPr/>
          </p:nvSpPr>
          <p:spPr>
            <a:xfrm>
              <a:off x="4382515" y="4183862"/>
              <a:ext cx="118045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054713" y="2686684"/>
            <a:ext cx="1602228" cy="1359398"/>
            <a:chOff x="7388330" y="3692384"/>
            <a:chExt cx="2397222" cy="2093640"/>
          </a:xfrm>
        </p:grpSpPr>
        <p:grpSp>
          <p:nvGrpSpPr>
            <p:cNvPr id="47" name="组合 46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TextBox 105"/>
            <p:cNvSpPr txBox="1"/>
            <p:nvPr/>
          </p:nvSpPr>
          <p:spPr>
            <a:xfrm>
              <a:off x="8048903" y="4173377"/>
              <a:ext cx="132227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54" name="TextBox 111"/>
          <p:cNvSpPr txBox="1"/>
          <p:nvPr/>
        </p:nvSpPr>
        <p:spPr>
          <a:xfrm>
            <a:off x="1735589" y="3488878"/>
            <a:ext cx="10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课题背景及内容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14"/>
          <p:cNvSpPr txBox="1"/>
          <p:nvPr/>
        </p:nvSpPr>
        <p:spPr>
          <a:xfrm>
            <a:off x="2863935" y="2062758"/>
            <a:ext cx="121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课题现状及发展情况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117"/>
          <p:cNvSpPr txBox="1"/>
          <p:nvPr/>
        </p:nvSpPr>
        <p:spPr>
          <a:xfrm>
            <a:off x="4190111" y="3521864"/>
            <a:ext cx="10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研究思路及过程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20"/>
          <p:cNvSpPr txBox="1"/>
          <p:nvPr/>
        </p:nvSpPr>
        <p:spPr>
          <a:xfrm>
            <a:off x="5356178" y="2062759"/>
            <a:ext cx="10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实验数据及结果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6" name="TextBox 123"/>
          <p:cNvSpPr txBox="1"/>
          <p:nvPr/>
        </p:nvSpPr>
        <p:spPr>
          <a:xfrm>
            <a:off x="6635159" y="3521861"/>
            <a:ext cx="10278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54" grpId="0"/>
      <p:bldP spid="57" grpId="0"/>
      <p:bldP spid="60" grpId="0"/>
      <p:bldP spid="63" grpId="0"/>
      <p:bldP spid="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7990" y="852805"/>
            <a:ext cx="7839075" cy="461010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）模型的可解释性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7990" y="1491615"/>
            <a:ext cx="8129905" cy="30645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CPH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模型：不能同时处理多个非线性变量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.为了解决这个问题，本研究使用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了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SHAP(SHapley Additive explanation)。SHAP是一种基于Shapley值的博弈论模型解释方法。在博弈论中，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Shapley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值是一种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按劳分配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的方法。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本文通过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SHAP将收益替换为模型预测，将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工人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替换为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协变量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，计算每个实例中每个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协变量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对模型预测的贡献。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1460" y="1626870"/>
            <a:ext cx="8444865" cy="310324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VIRE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（Virtual Immersive Reality Experiment）实验方法，行人佩戴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VR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眼镜在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个不同条件下进行过马路的行为：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交通规则:速度限制，最小车头时距，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街道设计:车道宽度，道路类型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自动驾驶汽车:状态，制动级别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交通状态:交通流量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环境:时间（白天、黑夜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，天气（雨、雾）</a:t>
            </a:r>
            <a:endParaRPr lang="en-US" altLang="zh-CN" sz="1600">
              <a:latin typeface="宋体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6975" y="1041730"/>
            <a:ext cx="6096000" cy="398780"/>
          </a:xfrm>
          <a:prstGeom prst="rect">
            <a:avLst/>
          </a:prstGeom>
        </p:spPr>
        <p:txBody>
          <a:bodyPr anchor="ctr" anchorCtr="0"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ctr"/>
            <a:r>
              <a:rPr lang="zh-CN" altLang="en-US" sz="2000" b="1" spc="300">
                <a:latin typeface="+mj-ea"/>
                <a:ea typeface="+mj-ea"/>
              </a:rPr>
              <a:t>实验</a:t>
            </a:r>
            <a:endParaRPr lang="zh-CN" altLang="en-US" sz="2000" b="1" spc="3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391489" y="1920979"/>
            <a:ext cx="22415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实验数据及结果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66665" y="1716405"/>
            <a:ext cx="3048000" cy="19189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zh-CN" altLang="en-US" sz="12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6545" y="681990"/>
            <a:ext cx="4813935" cy="4240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26050" y="511810"/>
            <a:ext cx="3648075" cy="43554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SHAP值为负表示协变量与风险函数呈负相关关系，导致等待时间更长。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平均值的绝对值越大表示协变量对行人等待时间的影响越显著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768679" y="1719684"/>
            <a:ext cx="165798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解决方案及总结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51460" y="836295"/>
            <a:ext cx="7573010" cy="3937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本研究调查了受到自动驾驶汽车的影响的行人过马路的行为。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提出了一种机器学习框架，探索存在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AV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的情况下行人在穿过中间街区人行横道前的等待时间的因素。为了收集大量的行为数据，开展了一个动态的沉浸式虚拟现实实验，180名参与者来自the Greater Toronto Area（GTA）4个不同地点的不同人群。然后使用数据驱动的 Cox 比例风险 Cox Proportional Hazard（CPH） 模型分析行人等待时间行为，用非线性深度神经网络取代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协变量的线性组合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。所提出的模型在拟合优度方面提高了5%，更重要的是，它能够研究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更多的协变量。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采用基于博弈论的可解释性方法，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研究不同协变量对行人过马路前等待时间的影响。结果表明，道路上自动驾驶汽车的存在、车道宽度更宽、道路上的高密度、有限的视距和缺乏行走习惯是导致等待时间延长的主要因素。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608356" y="162649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1010" y="24029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5314" y="15647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0954" y="2035636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98197" y="3288996"/>
            <a:ext cx="500908" cy="5009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740527" y="351330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75410" y="351366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79076" y="3632005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98665" y="3518326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85391" y="3510821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576425" y="364222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873480" y="3545432"/>
            <a:ext cx="250454" cy="25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50128" y="351202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174703" y="35200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82889" y="3569216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23888" y="332952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093506" y="3642512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29502" y="336561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229178" y="3457466"/>
            <a:ext cx="322151" cy="3221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099105" y="3510203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30014" y="351353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44804" y="364476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795496" y="3330265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713791" y="356659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16637" y="3372814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53607" y="350424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968842" y="1306438"/>
            <a:ext cx="34163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课题背景及内容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15656" y="1342674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695144" y="286053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9911" y="1311666"/>
            <a:ext cx="1422000" cy="1420729"/>
            <a:chOff x="1068965" y="49175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6150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51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课题背景及内容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1425" y="1041095"/>
            <a:ext cx="6096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ctr"/>
            <a:r>
              <a:rPr lang="zh-CN" altLang="en-US" sz="2000" b="1" spc="300">
                <a:latin typeface="+mj-ea"/>
                <a:ea typeface="+mj-ea"/>
              </a:rPr>
              <a:t>课题背景</a:t>
            </a:r>
            <a:endParaRPr lang="zh-CN" altLang="en-US" sz="2000" b="1" spc="30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605" y="1922145"/>
            <a:ext cx="7651750" cy="3158490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随着交通技术革命的到来，城市地区将发生前所未有的变化。在转向自动驾驶汽车(AVs)的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</a:rPr>
              <a:t>时代之前，需要进行详细的调查，分析它们对未来出行模式、出行行为和街道设计的影响。在一个自动驾驶汽车主导的城市空间中，即使在街区中间的无信号人行横道上，自动驾驶汽车也总是为行人停车，因此非常需要重点研究这种类型的人行横道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6150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51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课题背景及内容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6170" y="1086485"/>
            <a:ext cx="5854065" cy="384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6150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51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课题背景及内容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3480" y="860755"/>
            <a:ext cx="6096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ctr"/>
            <a:r>
              <a:rPr lang="zh-CN" altLang="en-US" sz="2000" b="1" spc="300">
                <a:latin typeface="+mj-ea"/>
                <a:ea typeface="+mj-ea"/>
              </a:rPr>
              <a:t>课题</a:t>
            </a:r>
            <a:r>
              <a:rPr lang="zh-CN" altLang="en-US" sz="2000" b="1" spc="300">
                <a:latin typeface="+mj-ea"/>
                <a:ea typeface="+mj-ea"/>
              </a:rPr>
              <a:t>内容</a:t>
            </a:r>
            <a:endParaRPr lang="zh-CN" altLang="en-US" sz="2000" b="1" spc="30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1335" y="1581150"/>
            <a:ext cx="7651750" cy="3371850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上图是行人横穿马路简化示意图。在这种情况下，行人的行为可以分为两个部分：（</a:t>
            </a: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）在人行道上等待，在此期间，行人打算穿过或决定再等一段时间，直到他们觉得过马路更安全；（b）过马路，这会产生行人轨迹。车辆根据其对环境的观察和对行人行为的预测做出反应。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本研究只讨论第一部分，通过分析行人的等待时间，并调查了不同条件下影响等待时间的因素。通过关注行人的安全过街，分析社会人口信息、规则和条例、交通措施、环境和天气条件等方面的哪些参数会影响行人过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马路的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等待时间。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6150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51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课题背景及内容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16380" y="1188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2145" y="998220"/>
            <a:ext cx="7227570" cy="36677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利用沉浸式虚拟现实技术对行人行为进行大规模数据收集。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提出数据驱动的深度生存模型，分析行人等待时间。</a:t>
            </a: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endParaRPr lang="zh-CN" altLang="en-US" sz="160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457200" algn="l" eaLnBrk="1" latinLnBrk="0" hangingPunct="1">
              <a:lnSpc>
                <a:spcPct val="150000"/>
              </a:lnSpc>
            </a:pPr>
            <a:r>
              <a:rPr lang="en-US" altLang="zh-CN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60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使用 SHAP（一种基于现代博弈论的方法）进行深度 CPH 解释。</a:t>
            </a:r>
            <a:endParaRPr lang="zh-CN" altLang="en-US" sz="1600"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961765" y="1851928"/>
            <a:ext cx="43396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课题现状及发展情况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69034" y="1467911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500975" y="316089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1A7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600" dirty="0">
              <a:solidFill>
                <a:srgbClr val="1A7B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41400" y="1583283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7BA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7BAE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1A7BA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课题现状及发展情况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1970" y="847090"/>
            <a:ext cx="8052435" cy="57467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2000">
                <a:latin typeface="+mj-ea"/>
                <a:ea typeface="+mj-ea"/>
                <a:cs typeface="+mj-ea"/>
              </a:rPr>
              <a:t>1. 行人无信号灯过马路行为</a:t>
            </a:r>
            <a:endParaRPr lang="zh-CN" altLang="en-US" sz="2000">
              <a:latin typeface="+mj-ea"/>
              <a:ea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675" y="1628775"/>
            <a:ext cx="7818120" cy="27895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0" indent="457200" algn="l" eaLnBrk="1" latinLnBrk="0" hangingPunct="1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sym typeface="+mn-ea"/>
              </a:rPr>
              <a:t>主要研究无信号交叉口行人过街行为，对等待时间的研究占很大一部分。</a:t>
            </a:r>
            <a:endParaRPr lang="zh-CN" altLang="en-US" sz="160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NDFjMDllMWQ1YzEyMmY5MmRhMTQyY2M4NWFmNDcxNjA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3295</Words>
  <Application>WPS 演示</Application>
  <PresentationFormat>全屏显示(16:9)</PresentationFormat>
  <Paragraphs>231</Paragraphs>
  <Slides>26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Impact</vt:lpstr>
      <vt:lpstr>微软雅黑</vt:lpstr>
      <vt:lpstr>仿宋_GB2312</vt:lpstr>
      <vt:lpstr>仿宋</vt:lpstr>
      <vt:lpstr>Arial</vt:lpstr>
      <vt:lpstr>DFGothic-EB</vt:lpstr>
      <vt:lpstr>MS UI Gothic</vt:lpstr>
      <vt:lpstr>Calibri</vt:lpstr>
      <vt:lpstr>Arial Unicode MS</vt:lpstr>
      <vt:lpstr>BatangChe</vt:lpstr>
      <vt:lpstr>Segoe Print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小源</cp:lastModifiedBy>
  <cp:revision>633</cp:revision>
  <dcterms:created xsi:type="dcterms:W3CDTF">2015-07-27T04:24:00Z</dcterms:created>
  <dcterms:modified xsi:type="dcterms:W3CDTF">2023-11-01T01:59:45Z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9C3AB21587D34641AFAFD1EA27C4BA74_13</vt:lpwstr>
  </property>
</Properties>
</file>