
<file path=[Content_Types].xml><?xml version="1.0" encoding="utf-8"?>
<Types xmlns="http://schemas.openxmlformats.org/package/2006/content-types">
  <Default Extension="jpeg" ContentType="image/jpeg"/>
  <Default Extension="JPG" ContentType="image/.jp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450" r:id="rId5"/>
    <p:sldId id="313" r:id="rId6"/>
    <p:sldId id="285" r:id="rId7"/>
    <p:sldId id="375" r:id="rId8"/>
    <p:sldId id="317" r:id="rId9"/>
    <p:sldId id="293" r:id="rId10"/>
    <p:sldId id="515" r:id="rId11"/>
    <p:sldId id="495" r:id="rId12"/>
    <p:sldId id="516" r:id="rId13"/>
    <p:sldId id="320" r:id="rId14"/>
    <p:sldId id="338" r:id="rId15"/>
    <p:sldId id="536" r:id="rId16"/>
    <p:sldId id="537" r:id="rId17"/>
    <p:sldId id="538" r:id="rId18"/>
    <p:sldId id="539" r:id="rId19"/>
    <p:sldId id="540" r:id="rId20"/>
    <p:sldId id="323" r:id="rId21"/>
    <p:sldId id="482" r:id="rId22"/>
    <p:sldId id="541" r:id="rId23"/>
    <p:sldId id="542" r:id="rId24"/>
    <p:sldId id="543" r:id="rId25"/>
    <p:sldId id="544" r:id="rId26"/>
    <p:sldId id="329" r:id="rId27"/>
    <p:sldId id="310" r:id="rId28"/>
    <p:sldId id="545" r:id="rId29"/>
    <p:sldId id="311" r:id="rId30"/>
  </p:sldIdLst>
  <p:sldSz cx="9144000" cy="5143500" type="screen16x9"/>
  <p:notesSz cx="6858000" cy="9144000"/>
  <p:custDataLst>
    <p:tags r:id="rId34"/>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userDrawn="1">
          <p15:clr>
            <a:srgbClr val="A4A3A4"/>
          </p15:clr>
        </p15:guide>
        <p15:guide id="2" orient="horz" pos="1066" userDrawn="1">
          <p15:clr>
            <a:srgbClr val="A4A3A4"/>
          </p15:clr>
        </p15:guide>
        <p15:guide id="3" pos="3879" userDrawn="1">
          <p15:clr>
            <a:srgbClr val="A4A3A4"/>
          </p15:clr>
        </p15:guide>
        <p15:guide id="4" pos="19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showGuides="1">
      <p:cViewPr varScale="1">
        <p:scale>
          <a:sx n="119" d="100"/>
          <a:sy n="119" d="100"/>
        </p:scale>
        <p:origin x="786" y="96"/>
      </p:cViewPr>
      <p:guideLst>
        <p:guide orient="horz" pos="2180"/>
        <p:guide orient="horz" pos="1066"/>
        <p:guide pos="3879"/>
        <p:guide pos="1915"/>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6.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6000"/>
    </mc:Choice>
    <mc:Fallback>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media/media1.wma"/><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000000" end="11474.000000"/>
                </p14:media>
              </p:ext>
            </p:extLst>
          </p:nvPr>
        </p:nvPicPr>
        <p:blipFill>
          <a:blip r:embed="rId3"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975875" y="276762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5160"/>
          </a:xfrm>
          <a:prstGeom prst="rect">
            <a:avLst/>
          </a:prstGeom>
        </p:spPr>
        <p:txBody>
          <a:bodyPr wrap="square" anchor="ctr" anchorCtr="0">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论文阅读汇报</a:t>
            </a:r>
            <a:endParaRPr lang="zh-CN" altLang="en-US" sz="36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3" name="文本框 2"/>
          <p:cNvSpPr txBox="1"/>
          <p:nvPr/>
        </p:nvSpPr>
        <p:spPr>
          <a:xfrm>
            <a:off x="623570" y="3905885"/>
            <a:ext cx="7880350" cy="1214755"/>
          </a:xfrm>
          <a:prstGeom prst="rect">
            <a:avLst/>
          </a:prstGeom>
          <a:noFill/>
        </p:spPr>
        <p:txBody>
          <a:bodyPr wrap="square" rtlCol="0" anchor="ctr" anchorCtr="0">
            <a:noAutofit/>
          </a:bodyPr>
          <a:p>
            <a:pPr algn="just"/>
            <a:r>
              <a:rPr lang="zh-CN" altLang="en-US" sz="1800">
                <a:solidFill>
                  <a:schemeClr val="accent1"/>
                </a:solidFill>
                <a:effectLst>
                  <a:outerShdw blurRad="38100" dist="25400" dir="5400000" algn="ctr" rotWithShape="0">
                    <a:srgbClr val="6E747A">
                      <a:alpha val="43000"/>
                    </a:srgbClr>
                  </a:outerShdw>
                </a:effectLst>
                <a:latin typeface="+mj-ea"/>
                <a:ea typeface="+mj-ea"/>
                <a:cs typeface="+mn-ea"/>
              </a:rPr>
              <a:t>Lee, Jihye, et al. "Autonomous vehicles can be shared, but a feeling of ownership is important: Examination of the influential factors for intention to use autonomous vehicles." Transportation Research Part C: Emerging Technologies 107 (2019): 411-422.</a:t>
            </a:r>
            <a:endParaRPr lang="zh-CN" altLang="en-US" sz="1800">
              <a:solidFill>
                <a:schemeClr val="accent1"/>
              </a:solidFill>
              <a:effectLst>
                <a:outerShdw blurRad="38100" dist="25400" dir="5400000" algn="ctr" rotWithShape="0">
                  <a:srgbClr val="6E747A">
                    <a:alpha val="43000"/>
                  </a:srgbClr>
                </a:outerShdw>
              </a:effectLst>
              <a:latin typeface="+mj-ea"/>
              <a:ea typeface="+mj-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230505" y="1692275"/>
            <a:ext cx="8675370" cy="335978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本研究在回顾前人研究的基础上，重点从与TAM相关的3个因素(感知有用性、感知易用性和使用意愿)和与自动驾驶汽车使用相关的4个因素(相对优势、心理所有权、自我效能和感知风险)来考察影响自动驾驶汽车使用意愿的因素。通过对这些因素的综合分析，建立了一个新的理论研究模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151890" y="966165"/>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a:t>
            </a:r>
            <a:r>
              <a:rPr lang="zh-CN" altLang="en-US" sz="2000" b="1" spc="300">
                <a:latin typeface="Arial" panose="020B0604020202020204" pitchFamily="34" charset="0"/>
                <a:ea typeface="微软雅黑" panose="020B0503020204020204" pitchFamily="34" charset="-122"/>
              </a:rPr>
              <a:t>目的</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032122" y="1851405"/>
            <a:ext cx="3416321" cy="1077218"/>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研究思路及过程</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假设与</a:t>
            </a:r>
            <a:r>
              <a:rPr lang="zh-CN" altLang="en-US" sz="2000" b="1" spc="300">
                <a:latin typeface="+mj-ea"/>
                <a:ea typeface="+mj-ea"/>
                <a:cs typeface="+mj-ea"/>
              </a:rPr>
              <a:t>建模</a:t>
            </a:r>
            <a:endParaRPr lang="zh-CN" altLang="en-US" sz="2000" b="1" spc="300">
              <a:latin typeface="+mj-ea"/>
              <a:ea typeface="+mj-ea"/>
              <a:cs typeface="+mj-ea"/>
            </a:endParaRPr>
          </a:p>
        </p:txBody>
      </p:sp>
      <p:sp>
        <p:nvSpPr>
          <p:cNvPr id="3" name="文本框 2"/>
          <p:cNvSpPr txBox="1"/>
          <p:nvPr/>
        </p:nvSpPr>
        <p:spPr>
          <a:xfrm>
            <a:off x="250825" y="1369060"/>
            <a:ext cx="8540115" cy="370078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en-US" altLang="zh-CN" sz="1600">
                <a:latin typeface="+mn-ea"/>
                <a:ea typeface="+mn-ea"/>
                <a:cs typeface="+mn-ea"/>
              </a:rPr>
              <a:t>1.</a:t>
            </a:r>
            <a:r>
              <a:rPr lang="zh-CN" altLang="en-US" sz="1600">
                <a:latin typeface="+mn-ea"/>
                <a:ea typeface="+mn-ea"/>
                <a:cs typeface="+mn-ea"/>
              </a:rPr>
              <a:t>感知易用性和感知有用性：</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H1：感知易用性</a:t>
            </a:r>
            <a:r>
              <a:rPr lang="zh-CN" altLang="en-US" sz="1600">
                <a:solidFill>
                  <a:schemeClr val="accent1"/>
                </a:solidFill>
                <a:latin typeface="+mn-ea"/>
                <a:ea typeface="+mn-ea"/>
                <a:cs typeface="+mn-ea"/>
              </a:rPr>
              <a:t>积极</a:t>
            </a:r>
            <a:r>
              <a:rPr lang="zh-CN" altLang="en-US" sz="1600">
                <a:latin typeface="+mn-ea"/>
                <a:ea typeface="+mn-ea"/>
                <a:cs typeface="+mn-ea"/>
              </a:rPr>
              <a:t>影响自动驾驶汽车感知有用性</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H2：感知易用性</a:t>
            </a:r>
            <a:r>
              <a:rPr lang="zh-CN" altLang="en-US" sz="1600">
                <a:solidFill>
                  <a:schemeClr val="accent1"/>
                </a:solidFill>
                <a:latin typeface="+mn-ea"/>
                <a:ea typeface="+mn-ea"/>
                <a:cs typeface="+mn-ea"/>
              </a:rPr>
              <a:t>积极</a:t>
            </a:r>
            <a:r>
              <a:rPr lang="zh-CN" altLang="en-US" sz="1600">
                <a:latin typeface="+mn-ea"/>
                <a:ea typeface="+mn-ea"/>
                <a:cs typeface="+mn-ea"/>
              </a:rPr>
              <a:t>影响使用自动驾驶汽车的意愿</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H3：感知有用性</a:t>
            </a:r>
            <a:r>
              <a:rPr lang="zh-CN" altLang="en-US" sz="1600">
                <a:solidFill>
                  <a:schemeClr val="accent1"/>
                </a:solidFill>
                <a:latin typeface="+mn-ea"/>
                <a:ea typeface="+mn-ea"/>
                <a:cs typeface="+mn-ea"/>
              </a:rPr>
              <a:t>积极</a:t>
            </a:r>
            <a:r>
              <a:rPr lang="zh-CN" altLang="en-US" sz="1600">
                <a:latin typeface="+mn-ea"/>
                <a:ea typeface="+mn-ea"/>
                <a:cs typeface="+mn-ea"/>
              </a:rPr>
              <a:t>影响使用自动驾驶汽车的意愿</a:t>
            </a:r>
            <a:endParaRPr lang="zh-CN" altLang="en-US" sz="1600">
              <a:latin typeface="+mn-ea"/>
              <a:ea typeface="+mn-ea"/>
              <a:cs typeface="+mn-ea"/>
            </a:endParaRPr>
          </a:p>
          <a:p>
            <a:pPr marL="0" indent="457200" algn="just" eaLnBrk="1" latinLnBrk="0" hangingPunct="1">
              <a:lnSpc>
                <a:spcPct val="150000"/>
              </a:lnSpc>
            </a:pPr>
            <a:r>
              <a:rPr lang="en-US" altLang="zh-CN" sz="1600">
                <a:latin typeface="+mn-ea"/>
                <a:ea typeface="+mn-ea"/>
                <a:cs typeface="+mn-ea"/>
              </a:rPr>
              <a:t>2.</a:t>
            </a:r>
            <a:r>
              <a:rPr lang="zh-CN" altLang="en-US" sz="1600">
                <a:latin typeface="+mn-ea"/>
                <a:ea typeface="+mn-ea"/>
                <a:cs typeface="+mn-ea"/>
              </a:rPr>
              <a:t>感知</a:t>
            </a:r>
            <a:r>
              <a:rPr lang="zh-CN" altLang="en-US" sz="1600">
                <a:latin typeface="+mn-ea"/>
                <a:ea typeface="+mn-ea"/>
                <a:cs typeface="+mn-ea"/>
              </a:rPr>
              <a:t>风险：</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H4：感知易用性</a:t>
            </a:r>
            <a:r>
              <a:rPr lang="zh-CN" altLang="en-US" sz="1600">
                <a:solidFill>
                  <a:schemeClr val="accent1"/>
                </a:solidFill>
                <a:latin typeface="+mn-ea"/>
                <a:ea typeface="+mn-ea"/>
                <a:cs typeface="+mn-ea"/>
              </a:rPr>
              <a:t>消极</a:t>
            </a:r>
            <a:r>
              <a:rPr lang="zh-CN" altLang="en-US" sz="1600">
                <a:latin typeface="+mn-ea"/>
                <a:ea typeface="+mn-ea"/>
                <a:cs typeface="+mn-ea"/>
              </a:rPr>
              <a:t>影响自动驾驶汽车感知风险</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H5：感知风险会</a:t>
            </a:r>
            <a:r>
              <a:rPr lang="zh-CN" altLang="en-US" sz="1600">
                <a:solidFill>
                  <a:schemeClr val="accent1"/>
                </a:solidFill>
                <a:latin typeface="+mn-ea"/>
                <a:ea typeface="+mn-ea"/>
                <a:cs typeface="+mn-ea"/>
              </a:rPr>
              <a:t>消极</a:t>
            </a:r>
            <a:r>
              <a:rPr lang="zh-CN" altLang="en-US" sz="1600">
                <a:latin typeface="+mn-ea"/>
                <a:ea typeface="+mn-ea"/>
                <a:cs typeface="+mn-ea"/>
              </a:rPr>
              <a:t>影响使用自动驾驶汽车的意愿</a:t>
            </a:r>
            <a:endParaRPr lang="zh-CN" altLang="en-US" sz="1600">
              <a:latin typeface="+mn-ea"/>
              <a:ea typeface="+mn-ea"/>
              <a:cs typeface="+mn-ea"/>
            </a:endParaRPr>
          </a:p>
          <a:p>
            <a:pPr marL="0" indent="457200" algn="just" eaLnBrk="1" latinLnBrk="0" hangingPunct="1">
              <a:lnSpc>
                <a:spcPct val="150000"/>
              </a:lnSpc>
            </a:pPr>
            <a:r>
              <a:rPr lang="en-US" altLang="zh-CN" sz="1600">
                <a:latin typeface="+mn-ea"/>
                <a:ea typeface="+mn-ea"/>
                <a:cs typeface="+mn-ea"/>
              </a:rPr>
              <a:t>3.</a:t>
            </a:r>
            <a:r>
              <a:rPr lang="zh-CN" altLang="en-US" sz="1600">
                <a:latin typeface="+mn-ea"/>
                <a:ea typeface="+mn-ea"/>
                <a:cs typeface="+mn-ea"/>
              </a:rPr>
              <a:t>相对优势</a:t>
            </a:r>
            <a:endParaRPr lang="zh-CN" altLang="en-US" sz="1600">
              <a:latin typeface="+mn-ea"/>
              <a:ea typeface="+mn-ea"/>
              <a:cs typeface="+mn-ea"/>
            </a:endParaRPr>
          </a:p>
          <a:p>
            <a:pPr marL="0" indent="457200" algn="just" eaLnBrk="1" latinLnBrk="0" hangingPunct="1">
              <a:lnSpc>
                <a:spcPct val="150000"/>
              </a:lnSpc>
            </a:pPr>
            <a:r>
              <a:rPr lang="en-US" altLang="zh-CN" sz="1600">
                <a:latin typeface="+mn-ea"/>
                <a:ea typeface="+mn-ea"/>
                <a:cs typeface="+mn-ea"/>
              </a:rPr>
              <a:t>H6</a:t>
            </a:r>
            <a:r>
              <a:rPr lang="zh-CN" altLang="en-US" sz="1600">
                <a:latin typeface="+mn-ea"/>
                <a:ea typeface="+mn-ea"/>
                <a:cs typeface="+mn-ea"/>
              </a:rPr>
              <a:t>：相对优势</a:t>
            </a:r>
            <a:r>
              <a:rPr lang="zh-CN" altLang="en-US" sz="1600">
                <a:solidFill>
                  <a:schemeClr val="accent1"/>
                </a:solidFill>
                <a:latin typeface="+mn-ea"/>
                <a:ea typeface="+mn-ea"/>
                <a:cs typeface="+mn-ea"/>
              </a:rPr>
              <a:t>积极</a:t>
            </a:r>
            <a:r>
              <a:rPr lang="zh-CN" altLang="en-US" sz="1600">
                <a:latin typeface="+mn-ea"/>
                <a:ea typeface="+mn-ea"/>
                <a:cs typeface="+mn-ea"/>
              </a:rPr>
              <a:t>影响自动驾驶汽车感知有用性</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H7：相对优势</a:t>
            </a:r>
            <a:r>
              <a:rPr lang="zh-CN" altLang="en-US" sz="1600">
                <a:solidFill>
                  <a:schemeClr val="accent1"/>
                </a:solidFill>
                <a:latin typeface="+mn-ea"/>
                <a:ea typeface="+mn-ea"/>
                <a:cs typeface="+mn-ea"/>
              </a:rPr>
              <a:t>积极</a:t>
            </a:r>
            <a:r>
              <a:rPr lang="zh-CN" altLang="en-US" sz="1600">
                <a:latin typeface="+mn-ea"/>
                <a:ea typeface="+mn-ea"/>
                <a:cs typeface="+mn-ea"/>
              </a:rPr>
              <a:t>影响使用自动驾驶汽车的意愿</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假设与</a:t>
            </a:r>
            <a:r>
              <a:rPr lang="zh-CN" altLang="en-US" sz="2000" b="1" spc="300">
                <a:latin typeface="+mj-ea"/>
                <a:ea typeface="+mj-ea"/>
                <a:cs typeface="+mj-ea"/>
              </a:rPr>
              <a:t>建模</a:t>
            </a:r>
            <a:endParaRPr lang="zh-CN" altLang="en-US" sz="2000" b="1" spc="300">
              <a:latin typeface="+mj-ea"/>
              <a:ea typeface="+mj-ea"/>
              <a:cs typeface="+mj-ea"/>
            </a:endParaRPr>
          </a:p>
        </p:txBody>
      </p:sp>
      <p:sp>
        <p:nvSpPr>
          <p:cNvPr id="3" name="文本框 2"/>
          <p:cNvSpPr txBox="1"/>
          <p:nvPr/>
        </p:nvSpPr>
        <p:spPr>
          <a:xfrm>
            <a:off x="250825" y="1369060"/>
            <a:ext cx="8540115" cy="370078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en-US" altLang="zh-CN" sz="1600">
                <a:latin typeface="+mn-ea"/>
                <a:ea typeface="+mn-ea"/>
                <a:cs typeface="+mn-ea"/>
              </a:rPr>
              <a:t>4.</a:t>
            </a:r>
            <a:r>
              <a:rPr lang="zh-CN" altLang="en-US" sz="1600">
                <a:latin typeface="+mn-ea"/>
                <a:ea typeface="+mn-ea"/>
                <a:cs typeface="+mn-ea"/>
              </a:rPr>
              <a:t>自我</a:t>
            </a:r>
            <a:r>
              <a:rPr lang="zh-CN" altLang="en-US" sz="1600">
                <a:latin typeface="+mn-ea"/>
                <a:ea typeface="+mn-ea"/>
                <a:cs typeface="+mn-ea"/>
              </a:rPr>
              <a:t>效能（Self-efficacy：一个人在处理未来情况时执行所需行动的能力）</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H8：自我效能</a:t>
            </a:r>
            <a:r>
              <a:rPr lang="zh-CN" altLang="en-US" sz="1600">
                <a:solidFill>
                  <a:schemeClr val="accent1"/>
                </a:solidFill>
                <a:latin typeface="+mn-ea"/>
                <a:ea typeface="+mn-ea"/>
                <a:cs typeface="+mn-ea"/>
              </a:rPr>
              <a:t>积极</a:t>
            </a:r>
            <a:r>
              <a:rPr lang="zh-CN" altLang="en-US" sz="1600">
                <a:latin typeface="+mn-ea"/>
                <a:ea typeface="+mn-ea"/>
                <a:cs typeface="+mn-ea"/>
              </a:rPr>
              <a:t>影响自动驾驶汽车的感知易用性</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H9：自我效能</a:t>
            </a:r>
            <a:r>
              <a:rPr lang="zh-CN" altLang="en-US" sz="1600">
                <a:solidFill>
                  <a:schemeClr val="accent1"/>
                </a:solidFill>
                <a:latin typeface="+mn-ea"/>
                <a:ea typeface="+mn-ea"/>
                <a:cs typeface="+mn-ea"/>
              </a:rPr>
              <a:t>消极</a:t>
            </a:r>
            <a:r>
              <a:rPr lang="zh-CN" altLang="en-US" sz="1600">
                <a:latin typeface="+mn-ea"/>
                <a:ea typeface="+mn-ea"/>
                <a:cs typeface="+mn-ea"/>
              </a:rPr>
              <a:t>影响自动驾驶汽车感知风险</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H10：自我效能</a:t>
            </a:r>
            <a:r>
              <a:rPr lang="zh-CN" altLang="en-US" sz="1600">
                <a:solidFill>
                  <a:schemeClr val="accent1"/>
                </a:solidFill>
                <a:latin typeface="+mn-ea"/>
                <a:ea typeface="+mn-ea"/>
                <a:cs typeface="+mn-ea"/>
              </a:rPr>
              <a:t>积极</a:t>
            </a:r>
            <a:r>
              <a:rPr lang="zh-CN" altLang="en-US" sz="1600">
                <a:latin typeface="+mn-ea"/>
                <a:ea typeface="+mn-ea"/>
                <a:cs typeface="+mn-ea"/>
              </a:rPr>
              <a:t>影响使用自动驾驶汽车的感知意图</a:t>
            </a:r>
            <a:endParaRPr lang="zh-CN" altLang="en-US" sz="1600">
              <a:latin typeface="+mn-ea"/>
              <a:ea typeface="+mn-ea"/>
              <a:cs typeface="+mn-ea"/>
            </a:endParaRPr>
          </a:p>
          <a:p>
            <a:pPr marL="0" indent="457200" algn="just" eaLnBrk="1" latinLnBrk="0" hangingPunct="1">
              <a:lnSpc>
                <a:spcPct val="150000"/>
              </a:lnSpc>
            </a:pPr>
            <a:endParaRPr lang="zh-CN" altLang="en-US" sz="1600">
              <a:latin typeface="+mn-ea"/>
              <a:ea typeface="+mn-ea"/>
              <a:cs typeface="+mn-ea"/>
            </a:endParaRPr>
          </a:p>
          <a:p>
            <a:pPr marL="0" indent="457200" algn="just" eaLnBrk="1" latinLnBrk="0" hangingPunct="1">
              <a:lnSpc>
                <a:spcPct val="150000"/>
              </a:lnSpc>
            </a:pPr>
            <a:r>
              <a:rPr lang="en-US" altLang="zh-CN" sz="1600">
                <a:latin typeface="+mn-ea"/>
                <a:ea typeface="+mn-ea"/>
                <a:cs typeface="+mn-ea"/>
              </a:rPr>
              <a:t>5.</a:t>
            </a:r>
            <a:r>
              <a:rPr lang="zh-CN" altLang="en-US" sz="1600">
                <a:latin typeface="+mn-ea"/>
                <a:ea typeface="+mn-ea"/>
                <a:cs typeface="+mn-ea"/>
              </a:rPr>
              <a:t>心</a:t>
            </a:r>
            <a:r>
              <a:rPr lang="zh-CN" altLang="en-US" sz="1600">
                <a:latin typeface="+mn-ea"/>
                <a:ea typeface="+mn-ea"/>
                <a:cs typeface="+mn-ea"/>
              </a:rPr>
              <a:t>理所有权（Psychological ownership）</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H11：心理所有权</a:t>
            </a:r>
            <a:r>
              <a:rPr lang="zh-CN" altLang="en-US" sz="1600">
                <a:solidFill>
                  <a:schemeClr val="accent1"/>
                </a:solidFill>
                <a:latin typeface="+mn-ea"/>
                <a:ea typeface="+mn-ea"/>
                <a:cs typeface="+mn-ea"/>
              </a:rPr>
              <a:t>消极</a:t>
            </a:r>
            <a:r>
              <a:rPr lang="zh-CN" altLang="en-US" sz="1600">
                <a:latin typeface="+mn-ea"/>
                <a:ea typeface="+mn-ea"/>
                <a:cs typeface="+mn-ea"/>
              </a:rPr>
              <a:t>影响自动驾驶汽车的感知有用性</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H12：心理所有权</a:t>
            </a:r>
            <a:r>
              <a:rPr lang="zh-CN" altLang="en-US" sz="1600">
                <a:solidFill>
                  <a:schemeClr val="accent1"/>
                </a:solidFill>
                <a:latin typeface="+mn-ea"/>
                <a:ea typeface="+mn-ea"/>
                <a:cs typeface="+mn-ea"/>
              </a:rPr>
              <a:t>积极</a:t>
            </a:r>
            <a:r>
              <a:rPr lang="zh-CN" altLang="en-US" sz="1600">
                <a:latin typeface="+mn-ea"/>
                <a:ea typeface="+mn-ea"/>
                <a:cs typeface="+mn-ea"/>
              </a:rPr>
              <a:t>影响使用自动驾驶汽车的意愿</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假设与</a:t>
            </a:r>
            <a:r>
              <a:rPr lang="zh-CN" altLang="en-US" sz="2000" b="1" spc="300">
                <a:latin typeface="+mj-ea"/>
                <a:ea typeface="+mj-ea"/>
                <a:cs typeface="+mj-ea"/>
              </a:rPr>
              <a:t>建模</a:t>
            </a:r>
            <a:endParaRPr lang="zh-CN" altLang="en-US" sz="2000" b="1" spc="300">
              <a:latin typeface="+mj-ea"/>
              <a:ea typeface="+mj-ea"/>
              <a:cs typeface="+mj-ea"/>
            </a:endParaRPr>
          </a:p>
        </p:txBody>
      </p:sp>
      <p:pic>
        <p:nvPicPr>
          <p:cNvPr id="4" name="图片 3"/>
          <p:cNvPicPr>
            <a:picLocks noChangeAspect="1"/>
          </p:cNvPicPr>
          <p:nvPr>
            <p:custDataLst>
              <p:tags r:id="rId1"/>
            </p:custDataLst>
          </p:nvPr>
        </p:nvPicPr>
        <p:blipFill>
          <a:blip r:embed="rId2"/>
          <a:stretch>
            <a:fillRect/>
          </a:stretch>
        </p:blipFill>
        <p:spPr>
          <a:xfrm>
            <a:off x="1016635" y="1215390"/>
            <a:ext cx="6951980" cy="3838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771220"/>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数据收集</a:t>
            </a:r>
            <a:endParaRPr lang="zh-CN" altLang="en-US" sz="2000" b="1" spc="300">
              <a:latin typeface="+mj-ea"/>
              <a:ea typeface="+mj-ea"/>
              <a:cs typeface="+mj-ea"/>
            </a:endParaRPr>
          </a:p>
        </p:txBody>
      </p:sp>
      <p:sp>
        <p:nvSpPr>
          <p:cNvPr id="3" name="文本框 2"/>
          <p:cNvSpPr txBox="1"/>
          <p:nvPr/>
        </p:nvSpPr>
        <p:spPr>
          <a:xfrm>
            <a:off x="251460" y="1266825"/>
            <a:ext cx="2877185" cy="3489325"/>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为了检验开发的研究模型的假设，</a:t>
            </a:r>
            <a:r>
              <a:rPr lang="zh-CN" altLang="en-US" sz="1600">
                <a:latin typeface="+mn-ea"/>
                <a:ea typeface="+mn-ea"/>
                <a:cs typeface="+mn-ea"/>
              </a:rPr>
              <a:t>作者设计了一份由28个项目组成的问卷来测量7个</a:t>
            </a:r>
            <a:r>
              <a:rPr lang="zh-CN" altLang="en-US" sz="1600">
                <a:latin typeface="+mn-ea"/>
                <a:ea typeface="+mn-ea"/>
                <a:cs typeface="+mn-ea"/>
              </a:rPr>
              <a:t>变量。这些项目改编自之前的研究，并根据自动驾驶汽车的背景进行了修改。</a:t>
            </a:r>
            <a:endParaRPr lang="zh-CN" altLang="en-US" sz="1600">
              <a:latin typeface="+mn-ea"/>
              <a:ea typeface="+mn-ea"/>
              <a:cs typeface="+mn-ea"/>
            </a:endParaRPr>
          </a:p>
        </p:txBody>
      </p:sp>
      <p:pic>
        <p:nvPicPr>
          <p:cNvPr id="5" name="图片 4"/>
          <p:cNvPicPr>
            <a:picLocks noChangeAspect="1"/>
          </p:cNvPicPr>
          <p:nvPr>
            <p:custDataLst>
              <p:tags r:id="rId1"/>
            </p:custDataLst>
          </p:nvPr>
        </p:nvPicPr>
        <p:blipFill>
          <a:blip r:embed="rId2"/>
          <a:stretch>
            <a:fillRect/>
          </a:stretch>
        </p:blipFill>
        <p:spPr>
          <a:xfrm>
            <a:off x="3128645" y="1301750"/>
            <a:ext cx="5989320" cy="3655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771220"/>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结构方程</a:t>
            </a:r>
            <a:r>
              <a:rPr lang="zh-CN" altLang="en-US" sz="2000" b="1" spc="300">
                <a:latin typeface="+mj-ea"/>
                <a:ea typeface="+mj-ea"/>
                <a:cs typeface="+mj-ea"/>
              </a:rPr>
              <a:t>模型</a:t>
            </a:r>
            <a:endParaRPr lang="zh-CN" altLang="en-US" sz="2000" b="1" spc="300">
              <a:latin typeface="+mj-ea"/>
              <a:ea typeface="+mj-ea"/>
              <a:cs typeface="+mj-ea"/>
            </a:endParaRPr>
          </a:p>
        </p:txBody>
      </p:sp>
      <p:sp>
        <p:nvSpPr>
          <p:cNvPr id="3" name="文本框 2"/>
          <p:cNvSpPr txBox="1"/>
          <p:nvPr/>
        </p:nvSpPr>
        <p:spPr>
          <a:xfrm>
            <a:off x="251460" y="1221105"/>
            <a:ext cx="8705215" cy="308356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我们构建了一个结构方程模型，通过偏最小二乘结构方程模型(PLS</a:t>
            </a:r>
            <a:r>
              <a:rPr lang="en-US" altLang="zh-CN" sz="1600">
                <a:latin typeface="+mn-ea"/>
                <a:ea typeface="+mn-ea"/>
                <a:cs typeface="+mn-ea"/>
              </a:rPr>
              <a:t>-</a:t>
            </a:r>
            <a:r>
              <a:rPr lang="zh-CN" altLang="en-US" sz="1600">
                <a:latin typeface="+mn-ea"/>
                <a:ea typeface="+mn-ea"/>
                <a:cs typeface="+mn-ea"/>
              </a:rPr>
              <a:t>SEM)进行了检验。结构模型的标准化系数如图所示，支持H1、H3、H5、H6、H8、H10、H12，其他假设在0.05的显著性水平下被拒绝。</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771220"/>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结构方程</a:t>
            </a:r>
            <a:r>
              <a:rPr lang="zh-CN" altLang="en-US" sz="2000" b="1" spc="300">
                <a:latin typeface="+mj-ea"/>
                <a:ea typeface="+mj-ea"/>
                <a:cs typeface="+mj-ea"/>
              </a:rPr>
              <a:t>模型</a:t>
            </a:r>
            <a:endParaRPr lang="zh-CN" altLang="en-US" sz="2000" b="1" spc="300">
              <a:latin typeface="+mj-ea"/>
              <a:ea typeface="+mj-ea"/>
              <a:cs typeface="+mj-ea"/>
            </a:endParaRPr>
          </a:p>
        </p:txBody>
      </p:sp>
      <p:pic>
        <p:nvPicPr>
          <p:cNvPr id="4" name="图片 3"/>
          <p:cNvPicPr>
            <a:picLocks noChangeAspect="1"/>
          </p:cNvPicPr>
          <p:nvPr>
            <p:custDataLst>
              <p:tags r:id="rId1"/>
            </p:custDataLst>
          </p:nvPr>
        </p:nvPicPr>
        <p:blipFill>
          <a:blip r:embed="rId2"/>
          <a:stretch>
            <a:fillRect/>
          </a:stretch>
        </p:blipFill>
        <p:spPr>
          <a:xfrm>
            <a:off x="791845" y="1266825"/>
            <a:ext cx="6904355" cy="3864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481659" y="1851764"/>
            <a:ext cx="232791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a:t>
            </a:r>
            <a:r>
              <a:rPr lang="zh-CN" altLang="en-US" sz="3600" b="1" dirty="0">
                <a:solidFill>
                  <a:schemeClr val="accent1"/>
                </a:solidFill>
                <a:latin typeface="微软雅黑" panose="020B0503020204020204" pitchFamily="34" charset="-122"/>
                <a:ea typeface="微软雅黑" panose="020B0503020204020204" pitchFamily="34" charset="-122"/>
              </a:rPr>
              <a:t>结果</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476885" y="1581150"/>
            <a:ext cx="8296910" cy="2950210"/>
          </a:xfrm>
          <a:prstGeom prst="rect">
            <a:avLst/>
          </a:prstGeom>
          <a:noFill/>
        </p:spPr>
        <p:txBody>
          <a:bodyPr wrap="square" rtlCol="0" anchor="ctr" anchorCtr="0">
            <a:noAutofit/>
          </a:bodyPr>
          <a:p>
            <a:pPr marL="0" indent="457200" algn="just" eaLnBrk="1" latinLnBrk="0" hangingPunct="1">
              <a:lnSpc>
                <a:spcPct val="150000"/>
              </a:lnSpc>
            </a:pPr>
            <a:r>
              <a:rPr lang="en-US" altLang="zh-CN" sz="1600">
                <a:latin typeface="+mn-ea"/>
                <a:ea typeface="+mn-ea"/>
                <a:cs typeface="+mn-ea"/>
              </a:rPr>
              <a:t>技术接受模型假设感知易用性影响感知有用性，这两个因素都影响使用意愿。然而，在之前研究自动驾驶汽车的研究中，研究了所有这些关系，只有Panagiotopoulos和Dimitrakopoulos(2018)报告说所有的关系都是显著的。Hein等人(2018)提出，感知易用性对使用意图没有显著影响。</a:t>
            </a:r>
            <a:endParaRPr lang="en-US" altLang="zh-CN" sz="1600">
              <a:latin typeface="+mn-ea"/>
              <a:ea typeface="+mn-ea"/>
              <a:cs typeface="+mn-ea"/>
            </a:endParaRPr>
          </a:p>
          <a:p>
            <a:pPr marL="0" indent="457200" algn="just" eaLnBrk="1" latinLnBrk="0" hangingPunct="1">
              <a:lnSpc>
                <a:spcPct val="150000"/>
              </a:lnSpc>
            </a:pPr>
            <a:r>
              <a:rPr lang="en-US" altLang="zh-CN" sz="1600">
                <a:latin typeface="+mn-ea"/>
                <a:ea typeface="+mn-ea"/>
                <a:cs typeface="+mn-ea"/>
              </a:rPr>
              <a:t>在本研究中，我们发现感知易用性和感知有用性分别影响感知有用性和使用意图。然而，感知到的易用性并不影响使用的意图。该结果与Hein等人(2018)报告的结果相似，但与Panagiotopoulos和Dimitrakopoulos(2018)有部分不同。</a:t>
            </a:r>
            <a:endParaRPr lang="en-US" altLang="zh-CN" sz="1600">
              <a:latin typeface="+mn-ea"/>
              <a:ea typeface="+mn-ea"/>
              <a:cs typeface="+mn-ea"/>
            </a:endParaRPr>
          </a:p>
        </p:txBody>
      </p:sp>
      <p:sp>
        <p:nvSpPr>
          <p:cNvPr id="3" name="文本框 2"/>
          <p:cNvSpPr txBox="1"/>
          <p:nvPr/>
        </p:nvSpPr>
        <p:spPr>
          <a:xfrm>
            <a:off x="386715" y="816610"/>
            <a:ext cx="8675370" cy="784860"/>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en-US" altLang="zh-CN" sz="1800" b="1" spc="300">
                <a:solidFill>
                  <a:schemeClr val="accent1"/>
                </a:solidFill>
                <a:latin typeface="Times New Roman" panose="02020603050405020304" charset="0"/>
                <a:ea typeface="+mj-ea"/>
                <a:cs typeface="Times New Roman" panose="02020603050405020304" charset="0"/>
              </a:rPr>
              <a:t>1.</a:t>
            </a:r>
            <a:r>
              <a:rPr lang="zh-CN" altLang="en-US" sz="1800" b="1" spc="300">
                <a:solidFill>
                  <a:schemeClr val="accent1"/>
                </a:solidFill>
                <a:latin typeface="Times New Roman" panose="02020603050405020304" charset="0"/>
                <a:ea typeface="+mj-ea"/>
                <a:cs typeface="Times New Roman" panose="02020603050405020304" charset="0"/>
              </a:rPr>
              <a:t>It is an autonomous vehicle. The matter is how useful it is rather than how easy it is to use.</a:t>
            </a:r>
            <a:endParaRPr lang="zh-CN" altLang="en-US" sz="1800" b="1" spc="300">
              <a:solidFill>
                <a:schemeClr val="accent1"/>
              </a:solidFill>
              <a:latin typeface="Times New Roman" panose="02020603050405020304" charset="0"/>
              <a:ea typeface="+mj-ea"/>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课题背景及内容</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57" name="TextBox 114"/>
          <p:cNvSpPr txBox="1"/>
          <p:nvPr/>
        </p:nvSpPr>
        <p:spPr>
          <a:xfrm>
            <a:off x="2863935" y="2062758"/>
            <a:ext cx="121303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课题现状及发展情况</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0" name="TextBox 117"/>
          <p:cNvSpPr txBox="1"/>
          <p:nvPr/>
        </p:nvSpPr>
        <p:spPr>
          <a:xfrm>
            <a:off x="4190111" y="3521864"/>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研究思路及过程</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6" name="TextBox 123"/>
          <p:cNvSpPr txBox="1"/>
          <p:nvPr/>
        </p:nvSpPr>
        <p:spPr>
          <a:xfrm>
            <a:off x="6635159" y="3521861"/>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解决方案及总结</a:t>
            </a:r>
            <a:endParaRPr lang="zh-CN" altLang="en-US" sz="16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306070" y="1581150"/>
            <a:ext cx="8555355" cy="3386455"/>
          </a:xfrm>
          <a:prstGeom prst="rect">
            <a:avLst/>
          </a:prstGeom>
          <a:noFill/>
        </p:spPr>
        <p:txBody>
          <a:bodyPr wrap="square" rtlCol="0" anchor="ctr" anchorCtr="0">
            <a:noAutofit/>
          </a:bodyPr>
          <a:p>
            <a:pPr marL="0" indent="457200" algn="just" eaLnBrk="1" latinLnBrk="0" hangingPunct="1">
              <a:lnSpc>
                <a:spcPct val="150000"/>
              </a:lnSpc>
            </a:pPr>
            <a:r>
              <a:rPr lang="en-US" altLang="zh-CN" sz="1600">
                <a:latin typeface="+mn-ea"/>
                <a:ea typeface="+mn-ea"/>
                <a:cs typeface="+mn-ea"/>
              </a:rPr>
              <a:t>自我效能对感知易用性和使用意图有影响</a:t>
            </a:r>
            <a:r>
              <a:rPr lang="zh-CN" altLang="en-US" sz="1600">
                <a:latin typeface="+mn-ea"/>
                <a:ea typeface="+mn-ea"/>
                <a:cs typeface="+mn-ea"/>
              </a:rPr>
              <a:t>，</a:t>
            </a:r>
            <a:r>
              <a:rPr lang="en-US" altLang="zh-CN" sz="1600">
                <a:latin typeface="+mn-ea"/>
                <a:ea typeface="+mn-ea"/>
                <a:cs typeface="+mn-ea"/>
              </a:rPr>
              <a:t>然而，感知到的易用性并不影响使用的意图。</a:t>
            </a:r>
            <a:endParaRPr lang="en-US" altLang="zh-CN" sz="1600">
              <a:latin typeface="+mn-ea"/>
              <a:ea typeface="+mn-ea"/>
              <a:cs typeface="+mn-ea"/>
            </a:endParaRPr>
          </a:p>
          <a:p>
            <a:pPr marL="0" indent="457200" algn="just" eaLnBrk="1" latinLnBrk="0" hangingPunct="1">
              <a:lnSpc>
                <a:spcPct val="150000"/>
              </a:lnSpc>
            </a:pPr>
            <a:r>
              <a:rPr lang="en-US" altLang="zh-CN" sz="1600">
                <a:solidFill>
                  <a:schemeClr val="accent1"/>
                </a:solidFill>
                <a:latin typeface="+mn-ea"/>
                <a:ea typeface="+mn-ea"/>
                <a:cs typeface="+mn-ea"/>
              </a:rPr>
              <a:t>在系统层面</a:t>
            </a:r>
            <a:r>
              <a:rPr lang="zh-CN" altLang="en-US" sz="1600">
                <a:solidFill>
                  <a:schemeClr val="accent1"/>
                </a:solidFill>
                <a:latin typeface="+mn-ea"/>
                <a:ea typeface="+mn-ea"/>
                <a:cs typeface="+mn-ea"/>
              </a:rPr>
              <a:t>上</a:t>
            </a:r>
            <a:r>
              <a:rPr lang="en-US" altLang="zh-CN" sz="1600">
                <a:latin typeface="+mn-ea"/>
                <a:ea typeface="+mn-ea"/>
                <a:cs typeface="+mn-ea"/>
              </a:rPr>
              <a:t>，用户可能认为他们操作自动驾驶汽车的能力对实际使用自动驾驶汽车并不重要，因为大部分驾驶都是自动的。</a:t>
            </a:r>
            <a:r>
              <a:rPr lang="en-US" altLang="zh-CN" sz="1600">
                <a:solidFill>
                  <a:schemeClr val="accent1"/>
                </a:solidFill>
                <a:latin typeface="+mn-ea"/>
                <a:ea typeface="+mn-ea"/>
                <a:cs typeface="+mn-ea"/>
              </a:rPr>
              <a:t>在心理层面上</a:t>
            </a:r>
            <a:r>
              <a:rPr lang="en-US" altLang="zh-CN" sz="1600">
                <a:latin typeface="+mn-ea"/>
                <a:ea typeface="+mn-ea"/>
                <a:cs typeface="+mn-ea"/>
              </a:rPr>
              <a:t>，他们对自己能力的信念是</a:t>
            </a:r>
            <a:r>
              <a:rPr lang="zh-CN" altLang="en-US" sz="1600">
                <a:latin typeface="+mn-ea"/>
                <a:ea typeface="+mn-ea"/>
                <a:cs typeface="+mn-ea"/>
              </a:rPr>
              <a:t>很重要的</a:t>
            </a:r>
            <a:r>
              <a:rPr lang="en-US" altLang="zh-CN" sz="1600">
                <a:latin typeface="+mn-ea"/>
                <a:ea typeface="+mn-ea"/>
                <a:cs typeface="+mn-ea"/>
              </a:rPr>
              <a:t>，因为他们可能仍然认为自动驾驶的某些部分与他们的能力有关(即使事实并非如此)。</a:t>
            </a:r>
            <a:endParaRPr lang="en-US" altLang="zh-CN" sz="1600">
              <a:latin typeface="+mn-ea"/>
              <a:ea typeface="+mn-ea"/>
              <a:cs typeface="+mn-ea"/>
            </a:endParaRPr>
          </a:p>
          <a:p>
            <a:pPr marL="0" indent="457200" algn="just" eaLnBrk="1" latinLnBrk="0" hangingPunct="1">
              <a:lnSpc>
                <a:spcPct val="150000"/>
              </a:lnSpc>
            </a:pPr>
            <a:r>
              <a:rPr lang="en-US" altLang="zh-CN" sz="1600">
                <a:latin typeface="+mn-ea"/>
                <a:ea typeface="+mn-ea"/>
                <a:cs typeface="+mn-ea"/>
              </a:rPr>
              <a:t>这表明一个人的能力在自动驾驶中发挥了重要作用，有助于实现舒适的驾驶，这可能是提高使用自动驾驶汽车意愿的有效策略。虽然实际的驾驶表现可能与个人的能力无关，但这种策略可以增强自我效能感，并通过感知到的易用性和感知到的有用性(直接或间接)诱导自动驾驶汽车的使用</a:t>
            </a:r>
            <a:r>
              <a:rPr lang="zh-CN" altLang="en-US" sz="1600">
                <a:latin typeface="+mn-ea"/>
                <a:ea typeface="+mn-ea"/>
                <a:cs typeface="+mn-ea"/>
              </a:rPr>
              <a:t>。</a:t>
            </a:r>
            <a:endParaRPr lang="zh-CN" altLang="en-US" sz="1600">
              <a:latin typeface="+mn-ea"/>
              <a:ea typeface="+mn-ea"/>
              <a:cs typeface="+mn-ea"/>
            </a:endParaRPr>
          </a:p>
        </p:txBody>
      </p:sp>
      <p:sp>
        <p:nvSpPr>
          <p:cNvPr id="3" name="文本框 2"/>
          <p:cNvSpPr txBox="1"/>
          <p:nvPr/>
        </p:nvSpPr>
        <p:spPr>
          <a:xfrm>
            <a:off x="386715" y="816610"/>
            <a:ext cx="8675370" cy="784860"/>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en-US" altLang="zh-CN" sz="1800" b="1" spc="300">
                <a:solidFill>
                  <a:schemeClr val="accent1"/>
                </a:solidFill>
                <a:latin typeface="Times New Roman" panose="02020603050405020304" charset="0"/>
                <a:ea typeface="+mj-ea"/>
                <a:cs typeface="Times New Roman" panose="02020603050405020304" charset="0"/>
              </a:rPr>
              <a:t>2.Driving is autonomous, but I believe my ability is still important in driving.</a:t>
            </a:r>
            <a:endParaRPr lang="en-US" altLang="zh-CN" sz="1800" b="1" spc="300">
              <a:solidFill>
                <a:schemeClr val="accent1"/>
              </a:solidFill>
              <a:latin typeface="Times New Roman" panose="02020603050405020304" charset="0"/>
              <a:ea typeface="+mj-ea"/>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296545" y="1778000"/>
            <a:ext cx="8555355" cy="305562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与自我效能感相反，相对优势会影响感知有用性，但不会影响使用自动驾驶汽车的意愿。换句话说，心理层面的有用性感知对使用意图没有影响，但在系统层面产生影响。这显示了用户是如何决定使用自动驾驶汽车的。强调相对优势可能是帮助用户更认真地考虑使用自动驾驶汽车的好方法。然而，如果没有只有自动驾驶汽车才能提供的明确和独特的优势，用户可能会决定不使用自动驾驶汽车。这</a:t>
            </a:r>
            <a:r>
              <a:rPr lang="zh-CN" altLang="en-US" sz="1600">
                <a:latin typeface="+mn-ea"/>
                <a:ea typeface="+mn-ea"/>
                <a:cs typeface="+mn-ea"/>
              </a:rPr>
              <a:t>也得到了之前几项研究的支持。为了增加使用自动驾驶汽车的意愿，营销人员不仅应该强调它们与传统汽车相比的相对优势，还应该强调它们的独特用途。</a:t>
            </a:r>
            <a:endParaRPr lang="zh-CN" altLang="en-US" sz="1600">
              <a:latin typeface="+mn-ea"/>
              <a:ea typeface="+mn-ea"/>
              <a:cs typeface="+mn-ea"/>
            </a:endParaRPr>
          </a:p>
        </p:txBody>
      </p:sp>
      <p:sp>
        <p:nvSpPr>
          <p:cNvPr id="3" name="文本框 2"/>
          <p:cNvSpPr txBox="1"/>
          <p:nvPr/>
        </p:nvSpPr>
        <p:spPr>
          <a:xfrm>
            <a:off x="386715" y="816610"/>
            <a:ext cx="8675370" cy="784860"/>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en-US" altLang="zh-CN" sz="1800" b="1" spc="300">
                <a:solidFill>
                  <a:schemeClr val="accent1"/>
                </a:solidFill>
                <a:latin typeface="Times New Roman" panose="02020603050405020304" charset="0"/>
                <a:ea typeface="+mj-ea"/>
                <a:cs typeface="Times New Roman" panose="02020603050405020304" charset="0"/>
              </a:rPr>
              <a:t>2.Driving is autonomous, but I believe my ability is still important in driving.</a:t>
            </a:r>
            <a:endParaRPr lang="en-US" altLang="zh-CN" sz="1800" b="1" spc="300">
              <a:solidFill>
                <a:schemeClr val="accent1"/>
              </a:solidFill>
              <a:latin typeface="Times New Roman" panose="02020603050405020304" charset="0"/>
              <a:ea typeface="+mj-ea"/>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296545" y="1778000"/>
            <a:ext cx="8555355" cy="305562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感知风险影响了使用自动驾驶汽车的意愿。一个有趣的发现是，没有前因(自我效能感和感知易用性)对感知风险有影响。这意味着用户认为自动驾驶汽车的风险只与外部因素有关，比如系统错误或意外事件。对于自动驾驶汽车，用户只参与驾驶的几个部分;因此，他们几乎不负责在驾驶过程中发生的任何意外情况。</a:t>
            </a:r>
            <a:endParaRPr lang="zh-CN" altLang="en-US" sz="1600">
              <a:latin typeface="+mn-ea"/>
              <a:ea typeface="+mn-ea"/>
              <a:cs typeface="+mn-ea"/>
            </a:endParaRPr>
          </a:p>
        </p:txBody>
      </p:sp>
      <p:sp>
        <p:nvSpPr>
          <p:cNvPr id="3" name="文本框 2"/>
          <p:cNvSpPr txBox="1"/>
          <p:nvPr/>
        </p:nvSpPr>
        <p:spPr>
          <a:xfrm>
            <a:off x="386715" y="816610"/>
            <a:ext cx="8675370" cy="784860"/>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en-US" altLang="zh-CN" sz="1800" b="1" spc="300">
                <a:solidFill>
                  <a:schemeClr val="accent1"/>
                </a:solidFill>
                <a:latin typeface="Times New Roman" panose="02020603050405020304" charset="0"/>
                <a:ea typeface="+mj-ea"/>
                <a:cs typeface="Times New Roman" panose="02020603050405020304" charset="0"/>
              </a:rPr>
              <a:t>3.Autonomous vehicles are risky because accidents can occur, regardless of my ability.</a:t>
            </a:r>
            <a:endParaRPr lang="en-US" altLang="zh-CN" sz="1800" b="1" spc="300">
              <a:solidFill>
                <a:schemeClr val="accent1"/>
              </a:solidFill>
              <a:latin typeface="Times New Roman" panose="02020603050405020304" charset="0"/>
              <a:ea typeface="+mj-ea"/>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296545" y="1778000"/>
            <a:ext cx="8555355" cy="305562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感知有用性和心理所有权</a:t>
            </a:r>
            <a:r>
              <a:rPr lang="zh-CN" altLang="en-US" sz="1600">
                <a:latin typeface="+mn-ea"/>
                <a:ea typeface="+mn-ea"/>
                <a:cs typeface="+mn-ea"/>
              </a:rPr>
              <a:t>积极影响使用意图。有趣的是，心理所有权并不影响自动驾驶汽车的有用性。换句话说，不管人们是否觉得自动驾驶汽车是他们自己的，他们都会感觉到自动驾驶汽车的有用性，并且可能会考虑使用它，因为他们想拥有它。</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这一发现表明，关注心理所有权可能是一种战略性的营销方法。自动驾驶汽车越能反映用户信息，越能提供个性化的出行服务，用户就越能感受到汽车以自己为中心，并对汽车形成心理所有权。这种心理上的所有权可能不会影响感知到的有用性，但它仍然可以促进自动驾驶汽车的</a:t>
            </a:r>
            <a:r>
              <a:rPr lang="zh-CN" altLang="en-US" sz="1600">
                <a:latin typeface="+mn-ea"/>
                <a:ea typeface="+mn-ea"/>
                <a:cs typeface="+mn-ea"/>
              </a:rPr>
              <a:t>普及。</a:t>
            </a:r>
            <a:endParaRPr lang="zh-CN" altLang="en-US" sz="1600">
              <a:latin typeface="+mn-ea"/>
              <a:ea typeface="+mn-ea"/>
              <a:cs typeface="+mn-ea"/>
            </a:endParaRPr>
          </a:p>
        </p:txBody>
      </p:sp>
      <p:sp>
        <p:nvSpPr>
          <p:cNvPr id="3" name="文本框 2"/>
          <p:cNvSpPr txBox="1"/>
          <p:nvPr/>
        </p:nvSpPr>
        <p:spPr>
          <a:xfrm>
            <a:off x="386715" y="816610"/>
            <a:ext cx="8675370" cy="784860"/>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en-US" altLang="zh-CN" sz="1800" b="1" spc="300">
                <a:solidFill>
                  <a:schemeClr val="accent1"/>
                </a:solidFill>
                <a:latin typeface="Times New Roman" panose="02020603050405020304" charset="0"/>
                <a:ea typeface="+mj-ea"/>
                <a:cs typeface="Times New Roman" panose="02020603050405020304" charset="0"/>
              </a:rPr>
              <a:t>4.Autonomous vehicles can be shared, but a feeling of ownership is important to me.</a:t>
            </a:r>
            <a:endParaRPr lang="en-US" altLang="zh-CN" sz="1800" b="1" spc="300">
              <a:solidFill>
                <a:schemeClr val="accent1"/>
              </a:solidFill>
              <a:latin typeface="Times New Roman" panose="02020603050405020304" charset="0"/>
              <a:ea typeface="+mj-ea"/>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50249" y="1852211"/>
            <a:ext cx="246888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总结与</a:t>
            </a:r>
            <a:r>
              <a:rPr lang="zh-CN" altLang="en-US" sz="3600" b="1" dirty="0">
                <a:solidFill>
                  <a:schemeClr val="accent1"/>
                </a:solidFill>
                <a:latin typeface="微软雅黑" panose="020B0503020204020204" pitchFamily="34" charset="-122"/>
                <a:ea typeface="微软雅黑" panose="020B0503020204020204" pitchFamily="34" charset="-122"/>
              </a:rPr>
              <a:t>讨论</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总结与</a:t>
            </a:r>
            <a:r>
              <a:rPr lang="zh-CN" altLang="en-US" dirty="0"/>
              <a:t>讨论</a:t>
            </a:r>
            <a:endParaRPr lang="zh-CN" altLang="en-US" dirty="0"/>
          </a:p>
        </p:txBody>
      </p:sp>
      <p:sp>
        <p:nvSpPr>
          <p:cNvPr id="2" name="文本框 1"/>
          <p:cNvSpPr txBox="1"/>
          <p:nvPr/>
        </p:nvSpPr>
        <p:spPr>
          <a:xfrm>
            <a:off x="172085" y="1334135"/>
            <a:ext cx="8607425" cy="368300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在这项研究中，我们调查了使用自动驾驶汽车意愿的影响因素。采用结构方程模型分析了感知有用性、感知易用性、使用意图、感知风险、相对优势、自我效能感和心理所有权等7个因素之间的关系。我们的研究结果表明，感知有用性、自我效能、感知风险和心理所有权可能是影响使用自动驾驶汽车意愿的重要因素。特别是，心理所有权被认为与感知有用性无关，但与使用意图有关。</a:t>
            </a:r>
            <a:endParaRPr lang="zh-CN" altLang="en-US" sz="1600">
              <a:latin typeface="+mn-ea"/>
              <a:ea typeface="+mn-ea"/>
              <a:cs typeface="+mn-ea"/>
            </a:endParaRPr>
          </a:p>
        </p:txBody>
      </p:sp>
      <p:sp>
        <p:nvSpPr>
          <p:cNvPr id="3" name="文本框 2"/>
          <p:cNvSpPr txBox="1"/>
          <p:nvPr/>
        </p:nvSpPr>
        <p:spPr>
          <a:xfrm>
            <a:off x="393065" y="771525"/>
            <a:ext cx="7835265" cy="412750"/>
          </a:xfrm>
          <a:prstGeom prst="rect">
            <a:avLst/>
          </a:prstGeom>
        </p:spPr>
        <p:txBody>
          <a:bodyPr anchor="ctr" anchorCtr="0">
            <a:noAutofit/>
            <a:extLst>
              <a:ext uri="{4A0BC546-FE56-4ADE-93B0-CB8AF2F6F144}">
                <wpsdc:textFrameExt xmlns:wpsdc="http://www.wps.cn/officeDocument/2022/drawingmlCustomData" type="title"/>
              </a:ext>
            </a:extLst>
          </a:bodyPr>
          <a:p>
            <a:pPr marL="0" indent="0" algn="ctr" eaLnBrk="1" latinLnBrk="0" hangingPunct="1"/>
            <a:r>
              <a:rPr lang="zh-CN" altLang="en-US" sz="1800" b="1" spc="300">
                <a:latin typeface="Arial" panose="020B0604020202020204" pitchFamily="34" charset="0"/>
                <a:ea typeface="微软雅黑" panose="020B0503020204020204" pitchFamily="34" charset="-122"/>
              </a:rPr>
              <a:t>总结</a:t>
            </a:r>
            <a:endParaRPr lang="zh-CN" altLang="en-US" sz="18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总结与</a:t>
            </a:r>
            <a:r>
              <a:rPr lang="zh-CN" altLang="en-US" dirty="0"/>
              <a:t>讨论</a:t>
            </a:r>
            <a:endParaRPr lang="zh-CN" altLang="en-US" dirty="0"/>
          </a:p>
        </p:txBody>
      </p:sp>
      <p:sp>
        <p:nvSpPr>
          <p:cNvPr id="2" name="文本框 1"/>
          <p:cNvSpPr txBox="1"/>
          <p:nvPr/>
        </p:nvSpPr>
        <p:spPr>
          <a:xfrm>
            <a:off x="172085" y="1334135"/>
            <a:ext cx="8658860" cy="368300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首先，对自动驾驶汽车的信任和对自动驾驶的感知风险可以一起评估。研究信任、感知风险和使用自动驾驶汽车意愿之间的关系，可以提供一种详细的战略方法，可用于增强客户的使用意愿。</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其次，感知风险的影响的更多细节应该检查。虽然我们在分析中只考虑了绩效风险，但还有几种不同类型的风险，包括心理风险、社会风险和隐私风险。采用不同类型感知风险的分段方法可以更好地说明信任、感知风险和使用意愿之间的关系。</a:t>
            </a:r>
            <a:endParaRPr lang="zh-CN" altLang="en-US" sz="1600">
              <a:latin typeface="+mn-ea"/>
              <a:ea typeface="+mn-ea"/>
              <a:cs typeface="+mn-ea"/>
            </a:endParaRPr>
          </a:p>
        </p:txBody>
      </p:sp>
      <p:sp>
        <p:nvSpPr>
          <p:cNvPr id="3" name="文本框 2"/>
          <p:cNvSpPr txBox="1"/>
          <p:nvPr/>
        </p:nvSpPr>
        <p:spPr>
          <a:xfrm>
            <a:off x="393065" y="771525"/>
            <a:ext cx="7835265" cy="412750"/>
          </a:xfrm>
          <a:prstGeom prst="rect">
            <a:avLst/>
          </a:prstGeom>
        </p:spPr>
        <p:txBody>
          <a:bodyPr anchor="ctr" anchorCtr="0">
            <a:noAutofit/>
            <a:extLst>
              <a:ext uri="{4A0BC546-FE56-4ADE-93B0-CB8AF2F6F144}">
                <wpsdc:textFrameExt xmlns:wpsdc="http://www.wps.cn/officeDocument/2022/drawingmlCustomData" type="title"/>
              </a:ext>
            </a:extLst>
          </a:bodyPr>
          <a:p>
            <a:pPr marL="0" indent="0" algn="ctr" eaLnBrk="1" latinLnBrk="0" hangingPunct="1"/>
            <a:r>
              <a:rPr lang="zh-CN" altLang="en-US" sz="1800" b="1" spc="300">
                <a:latin typeface="Arial" panose="020B0604020202020204" pitchFamily="34" charset="0"/>
                <a:ea typeface="微软雅黑" panose="020B0503020204020204" pitchFamily="34" charset="-122"/>
              </a:rPr>
              <a:t>展望</a:t>
            </a:r>
            <a:endParaRPr lang="zh-CN" altLang="en-US" sz="18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273527" y="1565647"/>
            <a:ext cx="3383280" cy="1198880"/>
          </a:xfrm>
          <a:prstGeom prst="rect">
            <a:avLst/>
          </a:prstGeom>
          <a:noFill/>
        </p:spPr>
        <p:txBody>
          <a:bodyPr wrap="none" rtlCol="0" anchor="ctr" anchorCtr="0">
            <a:spAutoFit/>
          </a:bodyPr>
          <a:lstStyle/>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 第一部分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课题背景及内容</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816305"/>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研究背景</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167005" y="1484630"/>
            <a:ext cx="8841105" cy="277050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宋体" panose="02010600030101010101" pitchFamily="2" charset="-122"/>
              </a:rPr>
              <a:t>随着自动驾驶汽车技术的不断进步，一些研究人员研究了影响自动驾驶汽车普及的因素。Merat等人(2012)认为，自动驾驶汽车的可靠性是关键因素。Verberne等人(2012)认为，在考虑汽车自动化技术的可接受性时，信任是一个至关重要的心理因素。C最后，Ward等人(2017)发现，对风险和收益、知识和信任的感知与使用自动驾驶汽车的意愿有关。</a:t>
            </a:r>
            <a:endParaRPr lang="zh-CN" altLang="en-US" sz="160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106170" y="89441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研究内容</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210820" y="1557655"/>
            <a:ext cx="8470265" cy="319087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本研究从技术接受模型（考虑感知的易用性、感知的有用性和使用意图）和自动驾驶汽车使用因素（如感知的风险、相对优势、自我效能和心理所有权（即所有权感））两个方面调查了自动驾驶汽车的使用影响因素。</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同时设计了一个结构方程模型，考察用户在确定其对自动驾驶汽车的潜在使用时如何感知自动驾驶汽车。旨在提供与用户对自动驾驶汽车的感知相关的更详细信息，以及决定个人使用自动驾驶汽车意图的影响因素。</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1516380" y="1188720"/>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5247005" y="1941195"/>
            <a:ext cx="2306320" cy="1093470"/>
          </a:xfrm>
          <a:prstGeom prst="rect">
            <a:avLst/>
          </a:prstGeom>
          <a:noFill/>
        </p:spPr>
        <p:txBody>
          <a:bodyPr wrap="none" rtlCol="0" anchor="ctr" anchorCtr="0">
            <a:noAutofit/>
          </a:bodyPr>
          <a:lstStyle/>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 第二部分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研究现状</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pic>
        <p:nvPicPr>
          <p:cNvPr id="4" name="图片 3"/>
          <p:cNvPicPr>
            <a:picLocks noChangeAspect="1"/>
          </p:cNvPicPr>
          <p:nvPr>
            <p:custDataLst>
              <p:tags r:id="rId1"/>
            </p:custDataLst>
          </p:nvPr>
        </p:nvPicPr>
        <p:blipFill>
          <a:blip r:embed="rId2"/>
          <a:stretch>
            <a:fillRect/>
          </a:stretch>
        </p:blipFill>
        <p:spPr>
          <a:xfrm>
            <a:off x="3356610" y="1430020"/>
            <a:ext cx="5577840" cy="3250565"/>
          </a:xfrm>
          <a:prstGeom prst="rect">
            <a:avLst/>
          </a:prstGeom>
        </p:spPr>
      </p:pic>
      <p:sp>
        <p:nvSpPr>
          <p:cNvPr id="5" name="文本框 4"/>
          <p:cNvSpPr txBox="1"/>
          <p:nvPr/>
        </p:nvSpPr>
        <p:spPr>
          <a:xfrm>
            <a:off x="251460" y="1566545"/>
            <a:ext cx="3121660" cy="2458720"/>
          </a:xfrm>
          <a:prstGeom prst="rect">
            <a:avLst/>
          </a:prstGeom>
          <a:noFill/>
        </p:spPr>
        <p:txBody>
          <a:bodyPr wrap="square" rtlCol="0" anchor="t">
            <a:noAutofit/>
          </a:bodyPr>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许多研究调查了影响自动驾驶汽车潜在使用的因素，并表明安全、环境问题、相对优势、兼容性、主观规范和自我效能可以被视为自动驾驶汽车使用意向的影响因素。</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
        <p:nvSpPr>
          <p:cNvPr id="5" name="文本框 4"/>
          <p:cNvSpPr txBox="1"/>
          <p:nvPr/>
        </p:nvSpPr>
        <p:spPr>
          <a:xfrm>
            <a:off x="251460" y="1566545"/>
            <a:ext cx="8616950" cy="1005205"/>
          </a:xfrm>
          <a:prstGeom prst="rect">
            <a:avLst/>
          </a:prstGeom>
          <a:noFill/>
        </p:spPr>
        <p:txBody>
          <a:bodyPr wrap="square" rtlCol="0" anchor="t">
            <a:noAutofit/>
          </a:bodyPr>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如表所示，先前的研究使用了三个理论框架（即技术接受模型、计划行为理论和技术接受和使用的统一理论以及两种方法论方法（结构方程建模和回归建模）。</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custDataLst>
              <p:tags r:id="rId1"/>
            </p:custDataLst>
          </p:nvPr>
        </p:nvPicPr>
        <p:blipFill>
          <a:blip r:embed="rId2"/>
          <a:stretch>
            <a:fillRect/>
          </a:stretch>
        </p:blipFill>
        <p:spPr>
          <a:xfrm>
            <a:off x="490855" y="2661285"/>
            <a:ext cx="8514715" cy="2066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230505" y="1692275"/>
            <a:ext cx="8675370" cy="335978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以往研究的一个局限是，他们没有从技术接受的角度考虑所有权的概念。自动驾驶汽车可以在没有人为干预的情况下行驶，人们可以去任何地方，</a:t>
            </a:r>
            <a:r>
              <a:rPr lang="zh-CN" altLang="en-US" sz="160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也可以在自己没有</a:t>
            </a:r>
            <a:r>
              <a:rPr lang="zh-CN" altLang="en-US" sz="160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拥有车辆的情况下运送货物</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这表明，人们可能对使用没有所有权但有所有权感觉(心理所有权)的自动驾驶汽车感兴趣。结合以往研究中考虑的其他心理因素，需要从技术接受的角度来审视心理所有权。在一个新的模型中重新设计因素之间的关系可能会提供与心理因素影响相关的不同结果。</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151890" y="966165"/>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commondata" val="eyJoZGlkIjoiNDFjMDllMWQ1YzEyMmY5MmRhMTQyY2M4NWFmNDcxNjA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4512</Words>
  <Application>WPS 演示</Application>
  <PresentationFormat>全屏显示(16:9)</PresentationFormat>
  <Paragraphs>232</Paragraphs>
  <Slides>27</Slides>
  <Notes>42</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Impact</vt:lpstr>
      <vt:lpstr>微软雅黑</vt:lpstr>
      <vt:lpstr>仿宋_GB2312</vt:lpstr>
      <vt:lpstr>仿宋</vt:lpstr>
      <vt:lpstr>Arial</vt:lpstr>
      <vt:lpstr>DFGothic-EB</vt:lpstr>
      <vt:lpstr>MS UI Gothic</vt:lpstr>
      <vt:lpstr>Calibri</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小源</cp:lastModifiedBy>
  <cp:revision>654</cp:revision>
  <dcterms:created xsi:type="dcterms:W3CDTF">2015-07-27T04:24:00Z</dcterms:created>
  <dcterms:modified xsi:type="dcterms:W3CDTF">2024-02-20T06:54:34Z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2052-12.1.0.16309</vt:lpwstr>
  </property>
  <property fmtid="{D5CDD505-2E9C-101B-9397-08002B2CF9AE}" pid="3" name="ICV">
    <vt:lpwstr>09AFD07501C244E295B194A1821642FC_13</vt:lpwstr>
  </property>
</Properties>
</file>