
<file path=[Content_Types].xml><?xml version="1.0" encoding="utf-8"?>
<Types xmlns="http://schemas.openxmlformats.org/package/2006/content-types">
  <Default Extension="jpeg" ContentType="image/jpeg"/>
  <Default Extension="JPG" ContentType="image/.jpg"/>
  <Default Extension="png" ContentType="image/png"/>
  <Default Extension="wma" ContentType="audio/x-ms-wma"/>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1" r:id="rId3"/>
    <p:sldId id="450" r:id="rId5"/>
    <p:sldId id="313" r:id="rId6"/>
    <p:sldId id="285" r:id="rId7"/>
    <p:sldId id="582" r:id="rId8"/>
    <p:sldId id="317" r:id="rId9"/>
    <p:sldId id="293" r:id="rId10"/>
    <p:sldId id="551" r:id="rId11"/>
    <p:sldId id="583" r:id="rId12"/>
    <p:sldId id="553" r:id="rId13"/>
    <p:sldId id="320" r:id="rId14"/>
    <p:sldId id="338" r:id="rId15"/>
    <p:sldId id="605" r:id="rId16"/>
    <p:sldId id="607" r:id="rId17"/>
    <p:sldId id="608" r:id="rId18"/>
    <p:sldId id="609" r:id="rId19"/>
    <p:sldId id="610" r:id="rId20"/>
    <p:sldId id="612" r:id="rId21"/>
    <p:sldId id="323" r:id="rId22"/>
    <p:sldId id="482" r:id="rId23"/>
    <p:sldId id="560" r:id="rId24"/>
    <p:sldId id="613" r:id="rId25"/>
    <p:sldId id="614" r:id="rId26"/>
    <p:sldId id="329" r:id="rId27"/>
    <p:sldId id="310" r:id="rId28"/>
    <p:sldId id="311" r:id="rId29"/>
  </p:sldIdLst>
  <p:sldSz cx="9144000" cy="5143500" type="screen16x9"/>
  <p:notesSz cx="6858000" cy="9144000"/>
  <p:custDataLst>
    <p:tags r:id="rId33"/>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0" userDrawn="1">
          <p15:clr>
            <a:srgbClr val="A4A3A4"/>
          </p15:clr>
        </p15:guide>
        <p15:guide id="2" orient="horz" pos="1066" userDrawn="1">
          <p15:clr>
            <a:srgbClr val="A4A3A4"/>
          </p15:clr>
        </p15:guide>
        <p15:guide id="3" pos="3879" userDrawn="1">
          <p15:clr>
            <a:srgbClr val="A4A3A4"/>
          </p15:clr>
        </p15:guide>
        <p15:guide id="4" pos="19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7BAE"/>
    <a:srgbClr val="23BBF2"/>
    <a:srgbClr val="1D8AC1"/>
    <a:srgbClr val="CCFF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53" autoAdjust="0"/>
    <p:restoredTop sz="83866" autoAdjust="0"/>
  </p:normalViewPr>
  <p:slideViewPr>
    <p:cSldViewPr showGuides="1">
      <p:cViewPr varScale="1">
        <p:scale>
          <a:sx n="117" d="100"/>
          <a:sy n="117" d="100"/>
        </p:scale>
        <p:origin x="423" y="57"/>
      </p:cViewPr>
      <p:guideLst>
        <p:guide orient="horz" pos="2180"/>
        <p:guide orient="horz" pos="1066"/>
        <p:guide pos="3879"/>
        <p:guide pos="1915"/>
      </p:guideLst>
    </p:cSldViewPr>
  </p:slideViewPr>
  <p:notesTextViewPr>
    <p:cViewPr>
      <p:scale>
        <a:sx n="1" d="1"/>
        <a:sy n="1" d="1"/>
      </p:scale>
      <p:origin x="0" y="0"/>
    </p:cViewPr>
  </p:notesTextViewPr>
  <p:sorterViewPr>
    <p:cViewPr varScale="1">
      <p:scale>
        <a:sx n="1" d="1"/>
        <a:sy n="1" d="1"/>
      </p:scale>
      <p:origin x="0" y="0"/>
    </p:cViewPr>
  </p:sorterViewPr>
  <p:gridSpacing cx="45003" cy="4500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gs" Target="tags/tag5.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650BBB2F-2B5C-4004-8C6D-C54A363298B9}" type="datetime1">
              <a:rPr lang="zh-CN" altLang="en-US"/>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en-US"/>
              <a:t>单击此处编辑母版文本样式</a:t>
            </a:r>
            <a:endParaRPr lang="zh-CN" altLang="en-US"/>
          </a:p>
          <a:p>
            <a:pPr>
              <a:buFontTx/>
              <a:buNone/>
            </a:pPr>
            <a:r>
              <a:rPr lang="zh-CN" altLang="en-US"/>
              <a:t>第二级</a:t>
            </a:r>
            <a:endParaRPr lang="zh-CN" altLang="en-US"/>
          </a:p>
          <a:p>
            <a:pPr>
              <a:buFontTx/>
              <a:buNone/>
            </a:pPr>
            <a:r>
              <a:rPr lang="zh-CN" altLang="en-US"/>
              <a:t>第三级</a:t>
            </a:r>
            <a:endParaRPr lang="zh-CN" altLang="en-US"/>
          </a:p>
          <a:p>
            <a:pPr>
              <a:buFontTx/>
              <a:buNone/>
            </a:pPr>
            <a:r>
              <a:rPr lang="zh-CN" altLang="en-US"/>
              <a:t>第四级</a:t>
            </a:r>
            <a:endParaRPr lang="zh-CN" altLang="en-US"/>
          </a:p>
          <a:p>
            <a:pPr>
              <a:buFontTx/>
              <a:buNone/>
            </a:pPr>
            <a:r>
              <a:rPr lang="zh-CN" altLang="en-US"/>
              <a:t>第五级</a:t>
            </a:r>
            <a:endParaRPr lang="zh-CN" altLang="en-US"/>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81C28BAC-9099-467E-80D2-52D22DA53565}" type="slidenum">
              <a:rPr lang="zh-CN" altLang="en-US"/>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endParaRPr lang="zh-CN" altLang="en-US" dirty="0"/>
          </a:p>
          <a:p>
            <a:r>
              <a:rPr lang="en-US" altLang="zh-CN" dirty="0"/>
              <a:t>https://liangliangtuwen.tmall.com</a:t>
            </a:r>
            <a:endParaRPr lang="en-US" altLang="zh-CN"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endParaRPr lang="zh-CN" altLang="en-US" dirty="0"/>
          </a:p>
          <a:p>
            <a:r>
              <a:rPr lang="en-US" altLang="zh-CN"/>
              <a:t>https://liangliangtuwen.tmall.com</a:t>
            </a:r>
            <a:endParaRPr lang="en-US" altLang="zh-CN"/>
          </a:p>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1"/>
          <p:cNvGrpSpPr/>
          <p:nvPr userDrawn="1"/>
        </p:nvGrpSpPr>
        <p:grpSpPr bwMode="auto">
          <a:xfrm>
            <a:off x="280988" y="0"/>
            <a:ext cx="106362" cy="720725"/>
            <a:chOff x="0" y="0"/>
            <a:chExt cx="105725" cy="721610"/>
          </a:xfrm>
          <a:solidFill>
            <a:schemeClr val="accent1"/>
          </a:solidFill>
        </p:grpSpPr>
        <p:sp>
          <p:nvSpPr>
            <p:cNvPr id="5"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 name="直接连接符 7"/>
          <p:cNvSpPr>
            <a:spLocks noChangeShapeType="1"/>
          </p:cNvSpPr>
          <p:nvPr userDrawn="1"/>
        </p:nvSpPr>
        <p:spPr bwMode="auto">
          <a:xfrm>
            <a:off x="520700" y="681038"/>
            <a:ext cx="3511550" cy="1587"/>
          </a:xfrm>
          <a:prstGeom prst="line">
            <a:avLst/>
          </a:prstGeom>
          <a:noFill/>
          <a:ln w="9525" cap="flat" cmpd="sng">
            <a:solidFill>
              <a:srgbClr val="D8D8D8"/>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3" name="文本占位符 12"/>
          <p:cNvSpPr>
            <a:spLocks noGrp="1"/>
          </p:cNvSpPr>
          <p:nvPr>
            <p:ph type="body" sz="quarter" idx="11" hasCustomPrompt="1"/>
          </p:nvPr>
        </p:nvSpPr>
        <p:spPr>
          <a:xfrm>
            <a:off x="396261" y="394068"/>
            <a:ext cx="28812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None/>
              <a:defRPr lang="en-US" altLang="zh-CN" sz="1000" dirty="0" smtClean="0">
                <a:solidFill>
                  <a:srgbClr val="7F7F7F"/>
                </a:solidFill>
                <a:latin typeface="Arial" panose="020B0604020202020204" pitchFamily="34" charset="0"/>
                <a:ea typeface="微软雅黑" panose="020B0503020204020204" pitchFamily="34" charset="-122"/>
              </a:defRPr>
            </a:lvl1pPr>
          </a:lstStyle>
          <a:p>
            <a:pPr lvl="0">
              <a:spcBef>
                <a:spcPct val="0"/>
              </a:spcBef>
            </a:pPr>
            <a:r>
              <a:rPr lang="en-US" altLang="zh-CN" dirty="0"/>
              <a:t>CLICK TO INPUT YOUR TITLE</a:t>
            </a:r>
            <a:endParaRPr lang="en-US" altLang="zh-CN" dirty="0"/>
          </a:p>
        </p:txBody>
      </p:sp>
      <p:sp>
        <p:nvSpPr>
          <p:cNvPr id="15" name="文本占位符 14"/>
          <p:cNvSpPr>
            <a:spLocks noGrp="1"/>
          </p:cNvSpPr>
          <p:nvPr>
            <p:ph type="body" sz="quarter" idx="12" hasCustomPrompt="1"/>
          </p:nvPr>
        </p:nvSpPr>
        <p:spPr>
          <a:xfrm>
            <a:off x="395698" y="50533"/>
            <a:ext cx="3690794" cy="461536"/>
          </a:xfrm>
          <a:prstGeom prst="rect">
            <a:avLst/>
          </a:prstGeom>
        </p:spPr>
        <p:txBody>
          <a:bodyPr/>
          <a:lstStyle>
            <a:lvl1pPr marL="0" indent="0">
              <a:buNone/>
              <a:defRPr sz="2000" b="1"/>
            </a:lvl1pPr>
          </a:lstStyle>
          <a:p>
            <a:pPr lvl="0">
              <a:spcBef>
                <a:spcPct val="0"/>
              </a:spcBef>
            </a:pPr>
            <a:r>
              <a:rPr lang="zh-CN" altLang="en-US" dirty="0"/>
              <a:t>点击输入主标题</a:t>
            </a:r>
            <a:endParaRPr lang="zh-CN" altLang="en-US" dirty="0"/>
          </a:p>
        </p:txBody>
      </p:sp>
      <p:grpSp>
        <p:nvGrpSpPr>
          <p:cNvPr id="16" name="组合 6"/>
          <p:cNvGrpSpPr/>
          <p:nvPr userDrawn="1"/>
        </p:nvGrpSpPr>
        <p:grpSpPr bwMode="auto">
          <a:xfrm rot="10800000">
            <a:off x="8801100" y="4962525"/>
            <a:ext cx="106363" cy="180975"/>
            <a:chOff x="0" y="0"/>
            <a:chExt cx="105725" cy="721610"/>
          </a:xfrm>
          <a:solidFill>
            <a:schemeClr val="accent1"/>
          </a:solidFill>
        </p:grpSpPr>
        <p:sp>
          <p:nvSpPr>
            <p:cNvPr id="17" name="矩形 9"/>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10"/>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wipe(left)">
                                      <p:cBhvr>
                                        <p:cTn id="15" dur="500"/>
                                        <p:tgtEl>
                                          <p:spTgt spid="15">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wipe(left)">
                                      <p:cBhvr>
                                        <p:cTn id="18"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6000"/>
    </mc:Choice>
    <mc:Fallback>
      <p:transition spd="slow"/>
    </mc:Fallback>
  </mc:AlternateContent>
  <p:txStyles>
    <p:titleStyle>
      <a:lvl1pPr marL="914400" indent="-914400" algn="ctr" rtl="0" fontAlgn="base">
        <a:spcBef>
          <a:spcPct val="0"/>
        </a:spcBef>
        <a:spcAft>
          <a:spcPct val="0"/>
        </a:spcAft>
        <a:defRPr sz="4400" kern="1200">
          <a:solidFill>
            <a:schemeClr val="tx1"/>
          </a:solidFill>
          <a:latin typeface="+mj-lt"/>
          <a:ea typeface="+mj-ea"/>
          <a:cs typeface="+mj-cs"/>
          <a:sym typeface="Impact" panose="020B0806030902050204" pitchFamily="34" charset="0"/>
        </a:defRPr>
      </a:lvl1pPr>
      <a:lvl2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2pPr>
      <a:lvl3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3pPr>
      <a:lvl4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4pPr>
      <a:lvl5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5pPr>
      <a:lvl6pPr marL="13716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6pPr>
      <a:lvl7pPr marL="18288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7pPr>
      <a:lvl8pPr marL="22860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8pPr>
      <a:lvl9pPr marL="27432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media" Target="../media/media1.wma"/><Relationship Id="rId1" Type="http://schemas.openxmlformats.org/officeDocument/2006/relationships/audio" Target="NULL"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tags" Target="../tags/tag3.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tags" Target="../tags/tag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齐秦]Longer-齐秦">
            <a:hlinkClick r:id="" action="ppaction://media"/>
          </p:cNvPr>
          <p:cNvPicPr>
            <a:picLocks noChangeAspect="1"/>
          </p:cNvPicPr>
          <p:nvPr>
            <a:audioFile r:link="rId1"/>
            <p:extLst>
              <p:ext uri="{DAA4B4D4-6D71-4841-9C94-3DE7FCFB9230}">
                <p14:media xmlns:p14="http://schemas.microsoft.com/office/powerpoint/2010/main" r:embed="rId2">
                  <p14:trim st="5269.000000" end="11474.000000"/>
                </p14:media>
              </p:ext>
            </p:extLst>
          </p:nvPr>
        </p:nvPicPr>
        <p:blipFill>
          <a:blip r:embed="rId3" cstate="print"/>
          <a:stretch>
            <a:fillRect/>
          </a:stretch>
        </p:blipFill>
        <p:spPr>
          <a:xfrm>
            <a:off x="4523537" y="-983423"/>
            <a:ext cx="609600" cy="609600"/>
          </a:xfrm>
          <a:prstGeom prst="rect">
            <a:avLst/>
          </a:prstGeom>
        </p:spPr>
      </p:pic>
      <p:grpSp>
        <p:nvGrpSpPr>
          <p:cNvPr id="12" name="组合 11"/>
          <p:cNvGrpSpPr/>
          <p:nvPr/>
        </p:nvGrpSpPr>
        <p:grpSpPr>
          <a:xfrm>
            <a:off x="3588807" y="179186"/>
            <a:ext cx="1153284" cy="1153284"/>
            <a:chOff x="304800" y="673100"/>
            <a:chExt cx="4000500" cy="4000500"/>
          </a:xfrm>
          <a:effectLst>
            <a:outerShdw blurRad="444500" dist="254000" dir="6840000" algn="tr" rotWithShape="0">
              <a:prstClr val="black">
                <a:alpha val="24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5" name="组合 14"/>
          <p:cNvGrpSpPr/>
          <p:nvPr/>
        </p:nvGrpSpPr>
        <p:grpSpPr>
          <a:xfrm>
            <a:off x="4775614" y="1115830"/>
            <a:ext cx="1153284" cy="1153284"/>
            <a:chOff x="304800" y="673100"/>
            <a:chExt cx="4000500" cy="4000500"/>
          </a:xfrm>
          <a:effectLst>
            <a:outerShdw blurRad="444500" dist="254000" dir="6840000" algn="tr" rotWithShape="0">
              <a:prstClr val="black">
                <a:alpha val="24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0" name="组合 19"/>
          <p:cNvGrpSpPr/>
          <p:nvPr/>
        </p:nvGrpSpPr>
        <p:grpSpPr>
          <a:xfrm>
            <a:off x="3231238" y="1509764"/>
            <a:ext cx="1084809" cy="1181618"/>
            <a:chOff x="304800" y="673100"/>
            <a:chExt cx="4000500" cy="4000500"/>
          </a:xfrm>
          <a:effectLst>
            <a:outerShdw blurRad="444500" dist="254000" dir="6840000" algn="tr" rotWithShape="0">
              <a:prstClr val="black">
                <a:alpha val="24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3" name="组合 22"/>
          <p:cNvGrpSpPr/>
          <p:nvPr/>
        </p:nvGrpSpPr>
        <p:grpSpPr>
          <a:xfrm>
            <a:off x="3622330" y="678989"/>
            <a:ext cx="1535945" cy="1555094"/>
            <a:chOff x="304800" y="673100"/>
            <a:chExt cx="4000500" cy="4000500"/>
          </a:xfrm>
          <a:effectLst>
            <a:outerShdw blurRad="444500" dist="254000" dir="6840000" algn="tr" rotWithShape="0">
              <a:prstClr val="black">
                <a:alpha val="45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5" name="椭圆 24"/>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6" name="组合 25"/>
          <p:cNvGrpSpPr/>
          <p:nvPr/>
        </p:nvGrpSpPr>
        <p:grpSpPr>
          <a:xfrm>
            <a:off x="5236960" y="47213"/>
            <a:ext cx="501312" cy="501312"/>
            <a:chOff x="304800" y="673100"/>
            <a:chExt cx="4000500" cy="4000500"/>
          </a:xfrm>
          <a:effectLst>
            <a:outerShdw blurRad="444500" dist="254000" dir="6840000" algn="tr" rotWithShape="0">
              <a:prstClr val="black">
                <a:alpha val="24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39" name="组合 38"/>
          <p:cNvGrpSpPr/>
          <p:nvPr/>
        </p:nvGrpSpPr>
        <p:grpSpPr>
          <a:xfrm>
            <a:off x="975875" y="2767629"/>
            <a:ext cx="7306397" cy="961113"/>
            <a:chOff x="903371" y="249943"/>
            <a:chExt cx="2831223" cy="679699"/>
          </a:xfrm>
        </p:grpSpPr>
        <p:sp>
          <p:nvSpPr>
            <p:cNvPr id="40" name="任意多边形 97"/>
            <p:cNvSpPr/>
            <p:nvPr/>
          </p:nvSpPr>
          <p:spPr bwMode="auto">
            <a:xfrm>
              <a:off x="903371" y="249943"/>
              <a:ext cx="2831223" cy="679699"/>
            </a:xfrm>
            <a:prstGeom prst="roundRect">
              <a:avLst/>
            </a:pr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1" name="任意多边形 98"/>
            <p:cNvSpPr/>
            <p:nvPr/>
          </p:nvSpPr>
          <p:spPr bwMode="auto">
            <a:xfrm>
              <a:off x="954124" y="342397"/>
              <a:ext cx="2737865" cy="527848"/>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68580" tIns="34290" rIns="68580" bIns="34290" numCol="1" anchor="t" anchorCtr="0" compatLnSpc="1">
              <a:noAutofit/>
            </a:bodyPr>
            <a:lstStyle/>
            <a:p>
              <a:endParaRPr lang="zh-CN" altLang="en-US" sz="1015" spc="450" dirty="0">
                <a:latin typeface="微软雅黑" panose="020B0503020204020204" pitchFamily="34" charset="-122"/>
                <a:ea typeface="微软雅黑" panose="020B0503020204020204" pitchFamily="34" charset="-122"/>
              </a:endParaRPr>
            </a:p>
          </p:txBody>
        </p:sp>
      </p:grpSp>
      <p:sp>
        <p:nvSpPr>
          <p:cNvPr id="42" name="Freeform 5"/>
          <p:cNvSpPr/>
          <p:nvPr/>
        </p:nvSpPr>
        <p:spPr bwMode="auto">
          <a:xfrm>
            <a:off x="7685901" y="2737010"/>
            <a:ext cx="537359" cy="978718"/>
          </a:xfrm>
          <a:prstGeom prst="ellipse">
            <a:avLst/>
          </a:pr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43" name="矩形 42"/>
          <p:cNvSpPr/>
          <p:nvPr/>
        </p:nvSpPr>
        <p:spPr>
          <a:xfrm>
            <a:off x="1331784" y="2986075"/>
            <a:ext cx="6377881" cy="645160"/>
          </a:xfrm>
          <a:prstGeom prst="rect">
            <a:avLst/>
          </a:prstGeom>
        </p:spPr>
        <p:txBody>
          <a:bodyPr wrap="square" anchor="ctr" anchorCtr="0">
            <a:spAutoFit/>
          </a:bodyPr>
          <a:lstStyle/>
          <a:p>
            <a:pPr lvl="0" algn="ctr"/>
            <a:r>
              <a:rPr lang="zh-CN" altLang="en-US" sz="3600" b="1" dirty="0">
                <a:solidFill>
                  <a:schemeClr val="accent1"/>
                </a:solidFill>
                <a:ea typeface="微软雅黑" panose="020B0503020204020204" pitchFamily="34" charset="-122"/>
                <a:sym typeface="Arial" panose="020B0604020202020204" pitchFamily="34" charset="0"/>
              </a:rPr>
              <a:t>论文阅读汇报</a:t>
            </a:r>
            <a:endParaRPr lang="zh-CN" altLang="en-US" sz="3600" b="1" dirty="0">
              <a:solidFill>
                <a:schemeClr val="accent1"/>
              </a:solidFill>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0114" y="806611"/>
            <a:ext cx="1288851" cy="1307299"/>
          </a:xfrm>
          <a:prstGeom prst="rect">
            <a:avLst/>
          </a:prstGeom>
        </p:spPr>
      </p:pic>
      <p:sp>
        <p:nvSpPr>
          <p:cNvPr id="3" name="文本框 2"/>
          <p:cNvSpPr txBox="1"/>
          <p:nvPr/>
        </p:nvSpPr>
        <p:spPr>
          <a:xfrm>
            <a:off x="656590" y="3804920"/>
            <a:ext cx="7880350" cy="1214755"/>
          </a:xfrm>
          <a:prstGeom prst="rect">
            <a:avLst/>
          </a:prstGeom>
          <a:noFill/>
        </p:spPr>
        <p:txBody>
          <a:bodyPr wrap="square" rtlCol="0" anchor="ctr" anchorCtr="0">
            <a:noAutofit/>
          </a:bodyPr>
          <a:lstStyle/>
          <a:p>
            <a:pPr algn="just"/>
            <a:r>
              <a:rPr lang="zh-CN" altLang="en-US" sz="1800">
                <a:solidFill>
                  <a:schemeClr val="accent1"/>
                </a:solidFill>
                <a:effectLst>
                  <a:outerShdw blurRad="38100" dist="25400" dir="5400000" algn="ctr" rotWithShape="0">
                    <a:srgbClr val="6E747A">
                      <a:alpha val="43000"/>
                    </a:srgbClr>
                  </a:outerShdw>
                </a:effectLst>
                <a:latin typeface="+mj-ea"/>
                <a:ea typeface="+mj-ea"/>
                <a:cs typeface="+mn-ea"/>
              </a:rPr>
              <a:t>Zhang T, Tao D, Qu X, et al. Automated vehicle acceptance in China: Social influence and initial trust are key determinants[J]. Transportation research part C: emerging technologies, 2020, 112: 220-233.</a:t>
            </a:r>
            <a:endParaRPr lang="zh-CN" altLang="en-US" sz="1800">
              <a:solidFill>
                <a:schemeClr val="accent1"/>
              </a:solidFill>
              <a:effectLst>
                <a:outerShdw blurRad="38100" dist="25400" dir="5400000" algn="ctr" rotWithShape="0">
                  <a:srgbClr val="6E747A">
                    <a:alpha val="43000"/>
                  </a:srgbClr>
                </a:outerShdw>
              </a:effectLst>
              <a:latin typeface="+mj-ea"/>
              <a:ea typeface="+mj-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childTnLst>
            <p:audio>
              <p:cMediaNode vol="80000" numSld="999" showWhenStopped="0">
                <p:cTn id="2" repeatCount="indefinite" fill="hold" display="0">
                  <p:stCondLst>
                    <p:cond delay="indefinite"/>
                  </p:stCondLst>
                  <p:endCondLst>
                    <p:cond evt="onStopAudio" delay="0">
                      <p:tgtEl>
                        <p:sldTgt/>
                      </p:tgtEl>
                    </p:cond>
                  </p:endCondLst>
                </p:cTn>
                <p:tgtEl>
                  <p:spTgt spid="6"/>
                </p:tgtEl>
              </p:cMediaNode>
            </p:audio>
          </p:childTnLst>
        </p:cTn>
      </p:par>
    </p:tnLst>
    <p:bldLst>
      <p:bldP spid="42" grpId="0" animBg="1"/>
      <p:bldP spid="42" grpId="1" animBg="1"/>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endParaRPr lang="zh-CN" altLang="en-US" dirty="0"/>
          </a:p>
        </p:txBody>
      </p:sp>
      <p:sp>
        <p:nvSpPr>
          <p:cNvPr id="3" name="文本框 2"/>
          <p:cNvSpPr txBox="1"/>
          <p:nvPr/>
        </p:nvSpPr>
        <p:spPr>
          <a:xfrm>
            <a:off x="1106805" y="771220"/>
            <a:ext cx="6096000" cy="398780"/>
          </a:xfrm>
          <a:prstGeom prst="rect">
            <a:avLst/>
          </a:prstGeom>
        </p:spPr>
        <p:txBody>
          <a:bodyPr anchor="ctr" anchorCtr="0">
            <a:spAutoFit/>
            <a:extLst>
              <a:ext uri="{4A0BC546-FE56-4ADE-93B0-CB8AF2F6F144}">
                <wpsdc:textFrameExt xmlns:wpsdc="http://www.wps.cn/officeDocument/2022/drawingmlCustomData" type="title"/>
              </a:ext>
            </a:extLst>
          </a:bodyPr>
          <a:lstStyle/>
          <a:p>
            <a:pPr algn="ctr"/>
            <a:r>
              <a:rPr lang="zh-CN" altLang="en-US" sz="2000" b="1" spc="300">
                <a:latin typeface="Arial" panose="020B0604020202020204" pitchFamily="34" charset="0"/>
                <a:ea typeface="微软雅黑" panose="020B0503020204020204" pitchFamily="34" charset="-122"/>
              </a:rPr>
              <a:t>研究现状</a:t>
            </a:r>
            <a:endParaRPr lang="zh-CN" altLang="en-US" sz="2000" b="1" spc="300">
              <a:latin typeface="Arial" panose="020B0604020202020204" pitchFamily="34" charset="0"/>
              <a:ea typeface="微软雅黑" panose="020B0503020204020204" pitchFamily="34" charset="-122"/>
            </a:endParaRPr>
          </a:p>
        </p:txBody>
      </p:sp>
      <p:sp>
        <p:nvSpPr>
          <p:cNvPr id="5" name="文本框 4"/>
          <p:cNvSpPr txBox="1"/>
          <p:nvPr/>
        </p:nvSpPr>
        <p:spPr>
          <a:xfrm>
            <a:off x="251460" y="1165860"/>
            <a:ext cx="8646160" cy="3776980"/>
          </a:xfrm>
          <a:prstGeom prst="rect">
            <a:avLst/>
          </a:prstGeom>
          <a:noFill/>
        </p:spPr>
        <p:txBody>
          <a:bodyPr wrap="square" rtlCol="0" anchor="ctr" anchorCtr="0">
            <a:noAutofit/>
          </a:bodyPr>
          <a:lstStyle/>
          <a:p>
            <a:pPr marL="0" indent="457200" algn="just" eaLnBrk="1" latinLnBrk="0" hangingPunct="1">
              <a:lnSpc>
                <a:spcPct val="150000"/>
              </a:lnSpc>
            </a:pPr>
            <a:r>
              <a:rPr lang="en-US" altLang="zh-CN" sz="1600" b="1">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sym typeface="+mn-ea"/>
              </a:rPr>
              <a:t>总结</a:t>
            </a:r>
            <a:endParaRPr lang="zh-CN" altLang="en-US" sz="16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社会影响和</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个人因素对AV接受的影响还没有得到充分的研究。</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本研究旨在探讨除TAM因素外，</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通过将社会影响、人格特征和信任因素纳入TAM，研究如何影响</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对AV接受。</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032122" y="1851405"/>
            <a:ext cx="3416321" cy="1077218"/>
          </a:xfrm>
          <a:prstGeom prst="rect">
            <a:avLst/>
          </a:prstGeom>
          <a:noFill/>
        </p:spPr>
        <p:txBody>
          <a:bodyPr wrap="none" rtlCol="0" anchor="ctr" anchorCtr="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第三部分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研究思路及过程</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491928" y="1617090"/>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83268" y="3082389"/>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03</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405994" y="1659282"/>
            <a:ext cx="1197175" cy="1197175"/>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6" name="组合 15"/>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9" name="组合 18"/>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2" name="组合 21"/>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5" name="组合 24"/>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1" name="组合 30"/>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0" name="组合 39"/>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3" name="组合 42"/>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6" name="组合 45"/>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9" name="组合 48"/>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2" name="组合 51"/>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476885" y="816305"/>
            <a:ext cx="6096000" cy="398780"/>
          </a:xfrm>
          <a:prstGeom prst="rect">
            <a:avLst/>
          </a:prstGeom>
        </p:spPr>
        <p:txBody>
          <a:bodyPr>
            <a:spAutoFit/>
            <a:extLst>
              <a:ext uri="{4A0BC546-FE56-4ADE-93B0-CB8AF2F6F144}">
                <wpsdc:textFrameExt xmlns:wpsdc="http://www.wps.cn/officeDocument/2022/drawingmlCustomData" type="title"/>
              </a:ext>
            </a:extLst>
          </a:bodyPr>
          <a:lstStyle/>
          <a:p>
            <a:pPr algn="l"/>
            <a:r>
              <a:rPr lang="zh-CN" altLang="en-US" sz="2000" b="1" spc="300">
                <a:latin typeface="+mj-ea"/>
                <a:ea typeface="+mj-ea"/>
                <a:cs typeface="+mj-ea"/>
              </a:rPr>
              <a:t>一</a:t>
            </a:r>
            <a:r>
              <a:rPr lang="en-US" altLang="zh-CN" sz="2000" b="1" spc="300">
                <a:latin typeface="+mj-ea"/>
                <a:ea typeface="+mj-ea"/>
                <a:cs typeface="+mj-ea"/>
              </a:rPr>
              <a:t>.TAM</a:t>
            </a:r>
            <a:endParaRPr lang="zh-CN" altLang="en-US" sz="2000" b="1" spc="300">
              <a:latin typeface="+mj-ea"/>
              <a:ea typeface="+mj-ea"/>
              <a:cs typeface="+mj-ea"/>
            </a:endParaRPr>
          </a:p>
        </p:txBody>
      </p:sp>
      <p:sp>
        <p:nvSpPr>
          <p:cNvPr id="5" name="文本框 4"/>
          <p:cNvSpPr txBox="1"/>
          <p:nvPr/>
        </p:nvSpPr>
        <p:spPr>
          <a:xfrm>
            <a:off x="251460" y="1273175"/>
            <a:ext cx="8282940" cy="3654425"/>
          </a:xfrm>
          <a:prstGeom prst="rect">
            <a:avLst/>
          </a:prstGeom>
        </p:spPr>
        <p:txBody>
          <a:bodyPr anchor="ctr" anchorCtr="0">
            <a:noAutofit/>
            <a:extLst>
              <a:ext uri="{4A0BC546-FE56-4ADE-93B0-CB8AF2F6F144}">
                <wpsdc:textFrameExt xmlns:wpsdc="http://www.wps.cn/officeDocument/2022/drawingmlCustomData" type="text"/>
              </a:ext>
            </a:extLst>
          </a:bodyPr>
          <a:lstStyle/>
          <a:p>
            <a:pPr marL="0" indent="457200" algn="just" eaLnBrk="1" latinLnBrk="0" hangingPunct="1">
              <a:lnSpc>
                <a:spcPct val="150000"/>
              </a:lnSpc>
            </a:pPr>
            <a:r>
              <a:rPr lang="en-US" altLang="zh-CN" sz="1600">
                <a:solidFill>
                  <a:schemeClr val="accent1"/>
                </a:solidFill>
                <a:latin typeface="Arial" panose="020B0604020202020204" pitchFamily="34" charset="0"/>
                <a:ea typeface="微软雅黑" panose="020B0503020204020204" pitchFamily="34" charset="-122"/>
              </a:rPr>
              <a:t>H1</a:t>
            </a:r>
            <a:r>
              <a:rPr lang="zh-CN" altLang="en-US" sz="1600">
                <a:solidFill>
                  <a:schemeClr val="accent1"/>
                </a:solidFill>
                <a:latin typeface="Arial" panose="020B0604020202020204" pitchFamily="34" charset="0"/>
                <a:ea typeface="微软雅黑" panose="020B0503020204020204" pitchFamily="34" charset="-122"/>
              </a:rPr>
              <a:t>：</a:t>
            </a:r>
            <a:r>
              <a:rPr lang="en-US" altLang="zh-CN" sz="1600">
                <a:solidFill>
                  <a:schemeClr val="accent1"/>
                </a:solidFill>
                <a:latin typeface="Arial" panose="020B0604020202020204" pitchFamily="34" charset="0"/>
                <a:ea typeface="微软雅黑" panose="020B0503020204020204" pitchFamily="34" charset="-122"/>
              </a:rPr>
              <a:t>PU对BI使用AVs有积极作用。</a:t>
            </a:r>
            <a:endParaRPr lang="en-US" altLang="zh-CN" sz="1600">
              <a:solidFill>
                <a:schemeClr val="accent1"/>
              </a:solidFill>
              <a:latin typeface="Arial" panose="020B0604020202020204" pitchFamily="34" charset="0"/>
              <a:ea typeface="微软雅黑" panose="020B0503020204020204" pitchFamily="34" charset="-122"/>
            </a:endParaRPr>
          </a:p>
          <a:p>
            <a:pPr marL="0" indent="457200" algn="just" eaLnBrk="1" latinLnBrk="0" hangingPunct="1">
              <a:lnSpc>
                <a:spcPct val="150000"/>
              </a:lnSpc>
            </a:pPr>
            <a:r>
              <a:rPr lang="en-US" altLang="zh-CN" sz="1600">
                <a:solidFill>
                  <a:schemeClr val="accent1"/>
                </a:solidFill>
                <a:latin typeface="Arial" panose="020B0604020202020204" pitchFamily="34" charset="0"/>
                <a:ea typeface="微软雅黑" panose="020B0503020204020204" pitchFamily="34" charset="-122"/>
              </a:rPr>
              <a:t>H2</a:t>
            </a:r>
            <a:r>
              <a:rPr lang="zh-CN" altLang="en-US" sz="1600">
                <a:solidFill>
                  <a:schemeClr val="accent1"/>
                </a:solidFill>
                <a:latin typeface="Arial" panose="020B0604020202020204" pitchFamily="34" charset="0"/>
                <a:ea typeface="微软雅黑" panose="020B0503020204020204" pitchFamily="34" charset="-122"/>
              </a:rPr>
              <a:t>：</a:t>
            </a:r>
            <a:r>
              <a:rPr lang="en-US" altLang="zh-CN" sz="1600">
                <a:solidFill>
                  <a:schemeClr val="accent1"/>
                </a:solidFill>
                <a:latin typeface="Arial" panose="020B0604020202020204" pitchFamily="34" charset="0"/>
                <a:ea typeface="微软雅黑" panose="020B0503020204020204" pitchFamily="34" charset="-122"/>
              </a:rPr>
              <a:t>PEOU对BI使用AVs有积极作用。</a:t>
            </a:r>
            <a:endParaRPr lang="en-US" altLang="zh-CN" sz="1600">
              <a:solidFill>
                <a:schemeClr val="accent1"/>
              </a:solidFill>
              <a:latin typeface="Arial" panose="020B0604020202020204" pitchFamily="34" charset="0"/>
              <a:ea typeface="微软雅黑" panose="020B0503020204020204" pitchFamily="34" charset="-122"/>
            </a:endParaRPr>
          </a:p>
          <a:p>
            <a:pPr marL="0" indent="457200" algn="just" eaLnBrk="1" latinLnBrk="0" hangingPunct="1">
              <a:lnSpc>
                <a:spcPct val="150000"/>
              </a:lnSpc>
            </a:pPr>
            <a:r>
              <a:rPr lang="en-US" altLang="zh-CN" sz="1600">
                <a:solidFill>
                  <a:schemeClr val="accent1"/>
                </a:solidFill>
                <a:ea typeface="微软雅黑" panose="020B0503020204020204" pitchFamily="34" charset="-122"/>
                <a:sym typeface="+mn-ea"/>
              </a:rPr>
              <a:t>H3</a:t>
            </a:r>
            <a:r>
              <a:rPr lang="zh-CN" altLang="en-US" sz="1600">
                <a:solidFill>
                  <a:schemeClr val="accent1"/>
                </a:solidFill>
                <a:ea typeface="微软雅黑" panose="020B0503020204020204" pitchFamily="34" charset="-122"/>
                <a:sym typeface="+mn-ea"/>
              </a:rPr>
              <a:t>：</a:t>
            </a:r>
            <a:r>
              <a:rPr lang="en-US" altLang="zh-CN" sz="1600">
                <a:solidFill>
                  <a:schemeClr val="accent1"/>
                </a:solidFill>
                <a:latin typeface="Arial" panose="020B0604020202020204" pitchFamily="34" charset="0"/>
                <a:ea typeface="微软雅黑" panose="020B0503020204020204" pitchFamily="34" charset="-122"/>
              </a:rPr>
              <a:t>PEOU对PU有积极作用。</a:t>
            </a:r>
            <a:endParaRPr lang="en-US" altLang="zh-CN" sz="1600">
              <a:solidFill>
                <a:schemeClr val="accent1"/>
              </a:solidFill>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476885" y="816305"/>
            <a:ext cx="6096000" cy="398780"/>
          </a:xfrm>
          <a:prstGeom prst="rect">
            <a:avLst/>
          </a:prstGeom>
        </p:spPr>
        <p:txBody>
          <a:bodyPr>
            <a:spAutoFit/>
            <a:extLst>
              <a:ext uri="{4A0BC546-FE56-4ADE-93B0-CB8AF2F6F144}">
                <wpsdc:textFrameExt xmlns:wpsdc="http://www.wps.cn/officeDocument/2022/drawingmlCustomData" type="title"/>
              </a:ext>
            </a:extLst>
          </a:bodyPr>
          <a:lstStyle/>
          <a:p>
            <a:pPr algn="l"/>
            <a:r>
              <a:rPr lang="zh-CN" altLang="en-US" sz="2000" b="1" spc="300">
                <a:latin typeface="+mj-ea"/>
                <a:ea typeface="+mj-ea"/>
                <a:cs typeface="+mj-ea"/>
              </a:rPr>
              <a:t>二</a:t>
            </a:r>
            <a:r>
              <a:rPr lang="en-US" altLang="zh-CN" sz="2000" b="1" spc="300">
                <a:latin typeface="+mj-ea"/>
                <a:ea typeface="+mj-ea"/>
                <a:cs typeface="+mj-ea"/>
              </a:rPr>
              <a:t>.</a:t>
            </a:r>
            <a:r>
              <a:rPr lang="zh-CN" altLang="en-US" sz="2000" b="1" spc="300">
                <a:latin typeface="+mj-ea"/>
                <a:ea typeface="+mj-ea"/>
                <a:cs typeface="+mj-ea"/>
              </a:rPr>
              <a:t>社会信任</a:t>
            </a:r>
            <a:endParaRPr lang="zh-CN" altLang="en-US" sz="2000" b="1" spc="300">
              <a:latin typeface="+mj-ea"/>
              <a:ea typeface="+mj-ea"/>
              <a:cs typeface="+mj-ea"/>
            </a:endParaRPr>
          </a:p>
        </p:txBody>
      </p:sp>
      <p:sp>
        <p:nvSpPr>
          <p:cNvPr id="5" name="文本框 4"/>
          <p:cNvSpPr txBox="1"/>
          <p:nvPr/>
        </p:nvSpPr>
        <p:spPr>
          <a:xfrm>
            <a:off x="251460" y="1273175"/>
            <a:ext cx="8282940" cy="3654425"/>
          </a:xfrm>
          <a:prstGeom prst="rect">
            <a:avLst/>
          </a:prstGeom>
        </p:spPr>
        <p:txBody>
          <a:bodyPr anchor="ctr" anchorCtr="0">
            <a:noAutofit/>
            <a:extLst>
              <a:ext uri="{4A0BC546-FE56-4ADE-93B0-CB8AF2F6F144}">
                <wpsdc:textFrameExt xmlns:wpsdc="http://www.wps.cn/officeDocument/2022/drawingmlCustomData" type="text"/>
              </a:ext>
            </a:extLst>
          </a:bodyPr>
          <a:lstStyle/>
          <a:p>
            <a:pPr marL="0" indent="457200" algn="just" eaLnBrk="1" latinLnBrk="0" hangingPunct="1">
              <a:lnSpc>
                <a:spcPct val="150000"/>
              </a:lnSpc>
            </a:pPr>
            <a:r>
              <a:rPr sz="1600">
                <a:latin typeface="Arial" panose="020B0604020202020204" pitchFamily="34" charset="0"/>
                <a:ea typeface="微软雅黑" panose="020B0503020204020204" pitchFamily="34" charset="-122"/>
              </a:rPr>
              <a:t>Choi和Ji调查了552名司机，发现信任是AV接受度的最强积极先行因素。然而，鉴于大多数用户还没有乘坐AV的经验，对AV的信任更准确地指的是用户的初始信任。心理学学科的信任研究表明，</a:t>
            </a:r>
            <a:r>
              <a:rPr lang="zh-CN" sz="1600">
                <a:latin typeface="Arial" panose="020B0604020202020204" pitchFamily="34" charset="0"/>
                <a:ea typeface="微软雅黑" panose="020B0503020204020204" pitchFamily="34" charset="-122"/>
              </a:rPr>
              <a:t>初始</a:t>
            </a:r>
            <a:r>
              <a:rPr sz="1600">
                <a:latin typeface="Arial" panose="020B0604020202020204" pitchFamily="34" charset="0"/>
                <a:ea typeface="微软雅黑" panose="020B0503020204020204" pitchFamily="34" charset="-122"/>
              </a:rPr>
              <a:t>信任是在</a:t>
            </a:r>
            <a:r>
              <a:rPr lang="zh-CN" sz="1600">
                <a:latin typeface="Arial" panose="020B0604020202020204" pitchFamily="34" charset="0"/>
                <a:ea typeface="微软雅黑" panose="020B0503020204020204" pitchFamily="34" charset="-122"/>
              </a:rPr>
              <a:t>有</a:t>
            </a:r>
            <a:r>
              <a:rPr sz="1600">
                <a:latin typeface="Arial" panose="020B0604020202020204" pitchFamily="34" charset="0"/>
                <a:ea typeface="微软雅黑" panose="020B0503020204020204" pitchFamily="34" charset="-122"/>
              </a:rPr>
              <a:t>第一手经验之前形成的，它在塑造人类自动化关系方面是决定性的（Hoff和Bashir，2015）。基于上述证据，我们提出：</a:t>
            </a:r>
            <a:endParaRPr sz="1600">
              <a:latin typeface="Arial" panose="020B0604020202020204" pitchFamily="34" charset="0"/>
              <a:ea typeface="微软雅黑" panose="020B0503020204020204" pitchFamily="34" charset="-122"/>
            </a:endParaRPr>
          </a:p>
          <a:p>
            <a:pPr marL="0" indent="457200" algn="just" eaLnBrk="1" latinLnBrk="0" hangingPunct="1">
              <a:lnSpc>
                <a:spcPct val="150000"/>
              </a:lnSpc>
            </a:pPr>
            <a:r>
              <a:rPr lang="en-US" altLang="zh-CN" sz="1600">
                <a:solidFill>
                  <a:schemeClr val="accent1"/>
                </a:solidFill>
                <a:ea typeface="微软雅黑" panose="020B0503020204020204" pitchFamily="34" charset="-122"/>
                <a:sym typeface="+mn-ea"/>
              </a:rPr>
              <a:t>H4</a:t>
            </a:r>
            <a:r>
              <a:rPr lang="zh-CN" altLang="en-US" sz="1600">
                <a:solidFill>
                  <a:schemeClr val="accent1"/>
                </a:solidFill>
                <a:ea typeface="微软雅黑" panose="020B0503020204020204" pitchFamily="34" charset="-122"/>
                <a:sym typeface="+mn-ea"/>
              </a:rPr>
              <a:t>：</a:t>
            </a:r>
            <a:r>
              <a:rPr sz="1600">
                <a:solidFill>
                  <a:schemeClr val="accent1"/>
                </a:solidFill>
                <a:latin typeface="Arial" panose="020B0604020202020204" pitchFamily="34" charset="0"/>
                <a:ea typeface="微软雅黑" panose="020B0503020204020204" pitchFamily="34" charset="-122"/>
              </a:rPr>
              <a:t>初始信任对BI有积极影响。</a:t>
            </a:r>
            <a:endParaRPr sz="1600">
              <a:solidFill>
                <a:schemeClr val="accent1"/>
              </a:solidFill>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476885" y="816305"/>
            <a:ext cx="6096000" cy="398780"/>
          </a:xfrm>
          <a:prstGeom prst="rect">
            <a:avLst/>
          </a:prstGeom>
        </p:spPr>
        <p:txBody>
          <a:bodyPr>
            <a:spAutoFit/>
            <a:extLst>
              <a:ext uri="{4A0BC546-FE56-4ADE-93B0-CB8AF2F6F144}">
                <wpsdc:textFrameExt xmlns:wpsdc="http://www.wps.cn/officeDocument/2022/drawingmlCustomData" type="title"/>
              </a:ext>
            </a:extLst>
          </a:bodyPr>
          <a:lstStyle/>
          <a:p>
            <a:pPr algn="l"/>
            <a:r>
              <a:rPr lang="zh-CN" altLang="en-US" sz="2000" b="1" spc="300">
                <a:latin typeface="+mj-ea"/>
                <a:ea typeface="+mj-ea"/>
                <a:cs typeface="+mj-ea"/>
              </a:rPr>
              <a:t>三</a:t>
            </a:r>
            <a:r>
              <a:rPr lang="en-US" altLang="zh-CN" sz="2000" b="1" spc="300">
                <a:latin typeface="+mj-ea"/>
                <a:ea typeface="+mj-ea"/>
                <a:cs typeface="+mj-ea"/>
              </a:rPr>
              <a:t>.</a:t>
            </a:r>
            <a:r>
              <a:rPr lang="zh-CN" altLang="en-US" sz="2000" b="1" spc="300">
                <a:latin typeface="+mj-ea"/>
                <a:ea typeface="+mj-ea"/>
                <a:cs typeface="+mj-ea"/>
              </a:rPr>
              <a:t>社会影响</a:t>
            </a:r>
            <a:endParaRPr lang="zh-CN" altLang="en-US" sz="2000" b="1" spc="300">
              <a:latin typeface="+mj-ea"/>
              <a:ea typeface="+mj-ea"/>
              <a:cs typeface="+mj-ea"/>
            </a:endParaRPr>
          </a:p>
        </p:txBody>
      </p:sp>
      <p:sp>
        <p:nvSpPr>
          <p:cNvPr id="5" name="文本框 4"/>
          <p:cNvSpPr txBox="1"/>
          <p:nvPr/>
        </p:nvSpPr>
        <p:spPr>
          <a:xfrm>
            <a:off x="251460" y="1273175"/>
            <a:ext cx="8282940" cy="3654425"/>
          </a:xfrm>
          <a:prstGeom prst="rect">
            <a:avLst/>
          </a:prstGeom>
        </p:spPr>
        <p:txBody>
          <a:bodyPr anchor="ctr" anchorCtr="0">
            <a:noAutofit/>
            <a:extLst>
              <a:ext uri="{4A0BC546-FE56-4ADE-93B0-CB8AF2F6F144}">
                <wpsdc:textFrameExt xmlns:wpsdc="http://www.wps.cn/officeDocument/2022/drawingmlCustomData" type="text"/>
              </a:ext>
            </a:extLst>
          </a:bodyPr>
          <a:lstStyle/>
          <a:p>
            <a:pPr marL="0" indent="457200" algn="just" eaLnBrk="1" latinLnBrk="0" hangingPunct="1">
              <a:lnSpc>
                <a:spcPct val="150000"/>
              </a:lnSpc>
            </a:pPr>
            <a:r>
              <a:rPr sz="1600">
                <a:latin typeface="Arial" panose="020B0604020202020204" pitchFamily="34" charset="0"/>
                <a:ea typeface="微软雅黑" panose="020B0503020204020204" pitchFamily="34" charset="-122"/>
              </a:rPr>
              <a:t>社会影响被定义为“一个人认为大多数对他/她重要的人认为他/她应该或不应该做出有问题的行为”。</a:t>
            </a:r>
            <a:r>
              <a:rPr lang="zh-CN" sz="1600">
                <a:latin typeface="Arial" panose="020B0604020202020204" pitchFamily="34" charset="0"/>
                <a:ea typeface="微软雅黑" panose="020B0503020204020204" pitchFamily="34" charset="-122"/>
              </a:rPr>
              <a:t>解释：</a:t>
            </a:r>
            <a:r>
              <a:rPr sz="1600">
                <a:latin typeface="Arial" panose="020B0604020202020204" pitchFamily="34" charset="0"/>
                <a:ea typeface="微软雅黑" panose="020B0503020204020204" pitchFamily="34" charset="-122"/>
              </a:rPr>
              <a:t>即使他们不赞成这个系统</a:t>
            </a:r>
            <a:r>
              <a:rPr lang="zh-CN" sz="1600">
                <a:latin typeface="Arial" panose="020B0604020202020204" pitchFamily="34" charset="0"/>
                <a:ea typeface="微软雅黑" panose="020B0503020204020204" pitchFamily="34" charset="-122"/>
              </a:rPr>
              <a:t>，但是</a:t>
            </a:r>
            <a:r>
              <a:rPr sz="1600">
                <a:ea typeface="微软雅黑" panose="020B0503020204020204" pitchFamily="34" charset="-122"/>
                <a:sym typeface="+mn-ea"/>
              </a:rPr>
              <a:t>如果他们的重要参考对象认为他们应该使用它，人们可能会认为一个系统是有用的，并选择使用它</a:t>
            </a:r>
            <a:r>
              <a:rPr sz="1600">
                <a:latin typeface="Arial" panose="020B0604020202020204" pitchFamily="34" charset="0"/>
                <a:ea typeface="微软雅黑" panose="020B0503020204020204" pitchFamily="34" charset="-122"/>
              </a:rPr>
              <a:t>。</a:t>
            </a:r>
            <a:endParaRPr sz="1600">
              <a:latin typeface="Arial" panose="020B0604020202020204" pitchFamily="34" charset="0"/>
              <a:ea typeface="微软雅黑" panose="020B0503020204020204" pitchFamily="34" charset="-122"/>
            </a:endParaRPr>
          </a:p>
          <a:p>
            <a:pPr marL="0" indent="457200" algn="just" eaLnBrk="1" latinLnBrk="0" hangingPunct="1">
              <a:lnSpc>
                <a:spcPct val="150000"/>
              </a:lnSpc>
            </a:pPr>
            <a:r>
              <a:rPr sz="1600">
                <a:solidFill>
                  <a:schemeClr val="accent1"/>
                </a:solidFill>
                <a:latin typeface="Arial" panose="020B0604020202020204" pitchFamily="34" charset="0"/>
                <a:ea typeface="微软雅黑" panose="020B0503020204020204" pitchFamily="34" charset="-122"/>
              </a:rPr>
              <a:t>H5</a:t>
            </a:r>
            <a:r>
              <a:rPr lang="en-US" sz="1600">
                <a:solidFill>
                  <a:schemeClr val="accent1"/>
                </a:solidFill>
                <a:latin typeface="Arial" panose="020B0604020202020204" pitchFamily="34" charset="0"/>
                <a:ea typeface="微软雅黑" panose="020B0503020204020204" pitchFamily="34" charset="-122"/>
              </a:rPr>
              <a:t>:</a:t>
            </a:r>
            <a:r>
              <a:rPr sz="1600">
                <a:solidFill>
                  <a:schemeClr val="accent1"/>
                </a:solidFill>
                <a:latin typeface="Arial" panose="020B0604020202020204" pitchFamily="34" charset="0"/>
                <a:ea typeface="微软雅黑" panose="020B0503020204020204" pitchFamily="34" charset="-122"/>
              </a:rPr>
              <a:t>社会影响对PEOU有积极影响。</a:t>
            </a:r>
            <a:endParaRPr sz="1600">
              <a:solidFill>
                <a:schemeClr val="accent1"/>
              </a:solidFill>
              <a:latin typeface="Arial" panose="020B0604020202020204" pitchFamily="34" charset="0"/>
              <a:ea typeface="微软雅黑" panose="020B0503020204020204" pitchFamily="34" charset="-122"/>
            </a:endParaRPr>
          </a:p>
          <a:p>
            <a:pPr marL="0" indent="457200" algn="just" eaLnBrk="1" latinLnBrk="0" hangingPunct="1">
              <a:lnSpc>
                <a:spcPct val="150000"/>
              </a:lnSpc>
            </a:pPr>
            <a:r>
              <a:rPr sz="1600">
                <a:solidFill>
                  <a:schemeClr val="accent1"/>
                </a:solidFill>
                <a:latin typeface="Arial" panose="020B0604020202020204" pitchFamily="34" charset="0"/>
                <a:ea typeface="微软雅黑" panose="020B0503020204020204" pitchFamily="34" charset="-122"/>
              </a:rPr>
              <a:t>H6</a:t>
            </a:r>
            <a:r>
              <a:rPr lang="en-US" sz="1600">
                <a:solidFill>
                  <a:schemeClr val="accent1"/>
                </a:solidFill>
                <a:latin typeface="Arial" panose="020B0604020202020204" pitchFamily="34" charset="0"/>
                <a:ea typeface="微软雅黑" panose="020B0503020204020204" pitchFamily="34" charset="-122"/>
              </a:rPr>
              <a:t>:</a:t>
            </a:r>
            <a:r>
              <a:rPr sz="1600">
                <a:solidFill>
                  <a:schemeClr val="accent1"/>
                </a:solidFill>
                <a:latin typeface="Arial" panose="020B0604020202020204" pitchFamily="34" charset="0"/>
                <a:ea typeface="微软雅黑" panose="020B0503020204020204" pitchFamily="34" charset="-122"/>
              </a:rPr>
              <a:t>社会影响对PU有积极影响。</a:t>
            </a:r>
            <a:endParaRPr sz="1600">
              <a:solidFill>
                <a:schemeClr val="accent1"/>
              </a:solidFill>
              <a:latin typeface="Arial" panose="020B0604020202020204" pitchFamily="34" charset="0"/>
              <a:ea typeface="微软雅黑" panose="020B0503020204020204" pitchFamily="34" charset="-122"/>
            </a:endParaRPr>
          </a:p>
          <a:p>
            <a:pPr marL="0" indent="457200" algn="just" eaLnBrk="1" latinLnBrk="0" hangingPunct="1">
              <a:lnSpc>
                <a:spcPct val="150000"/>
              </a:lnSpc>
            </a:pPr>
            <a:r>
              <a:rPr sz="1600">
                <a:solidFill>
                  <a:schemeClr val="accent1"/>
                </a:solidFill>
                <a:latin typeface="Arial" panose="020B0604020202020204" pitchFamily="34" charset="0"/>
                <a:ea typeface="微软雅黑" panose="020B0503020204020204" pitchFamily="34" charset="-122"/>
              </a:rPr>
              <a:t>H7</a:t>
            </a:r>
            <a:r>
              <a:rPr lang="en-US" sz="1600">
                <a:solidFill>
                  <a:schemeClr val="accent1"/>
                </a:solidFill>
                <a:latin typeface="Arial" panose="020B0604020202020204" pitchFamily="34" charset="0"/>
                <a:ea typeface="微软雅黑" panose="020B0503020204020204" pitchFamily="34" charset="-122"/>
              </a:rPr>
              <a:t>:</a:t>
            </a:r>
            <a:r>
              <a:rPr sz="1600">
                <a:solidFill>
                  <a:schemeClr val="accent1"/>
                </a:solidFill>
                <a:latin typeface="Arial" panose="020B0604020202020204" pitchFamily="34" charset="0"/>
                <a:ea typeface="微软雅黑" panose="020B0503020204020204" pitchFamily="34" charset="-122"/>
              </a:rPr>
              <a:t>社会影响对BI有积极影响。</a:t>
            </a:r>
            <a:endParaRPr sz="1600">
              <a:solidFill>
                <a:schemeClr val="accent1"/>
              </a:solidFill>
              <a:latin typeface="Arial" panose="020B0604020202020204" pitchFamily="34" charset="0"/>
              <a:ea typeface="微软雅黑" panose="020B0503020204020204" pitchFamily="34" charset="-122"/>
            </a:endParaRPr>
          </a:p>
          <a:p>
            <a:pPr marL="0" indent="457200" algn="just" eaLnBrk="1" latinLnBrk="0" hangingPunct="1">
              <a:lnSpc>
                <a:spcPct val="150000"/>
              </a:lnSpc>
            </a:pPr>
            <a:r>
              <a:rPr sz="1600">
                <a:solidFill>
                  <a:schemeClr val="accent1"/>
                </a:solidFill>
                <a:latin typeface="Arial" panose="020B0604020202020204" pitchFamily="34" charset="0"/>
                <a:ea typeface="微软雅黑" panose="020B0503020204020204" pitchFamily="34" charset="-122"/>
              </a:rPr>
              <a:t>H8</a:t>
            </a:r>
            <a:r>
              <a:rPr lang="en-US" sz="1600">
                <a:solidFill>
                  <a:schemeClr val="accent1"/>
                </a:solidFill>
                <a:latin typeface="Arial" panose="020B0604020202020204" pitchFamily="34" charset="0"/>
                <a:ea typeface="微软雅黑" panose="020B0503020204020204" pitchFamily="34" charset="-122"/>
              </a:rPr>
              <a:t>:</a:t>
            </a:r>
            <a:r>
              <a:rPr sz="1600">
                <a:solidFill>
                  <a:schemeClr val="accent1"/>
                </a:solidFill>
                <a:latin typeface="Arial" panose="020B0604020202020204" pitchFamily="34" charset="0"/>
                <a:ea typeface="微软雅黑" panose="020B0503020204020204" pitchFamily="34" charset="-122"/>
              </a:rPr>
              <a:t>社会影响对初始信任有积极影响。</a:t>
            </a:r>
            <a:endParaRPr sz="1600">
              <a:solidFill>
                <a:schemeClr val="accent1"/>
              </a:solidFill>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476885" y="816305"/>
            <a:ext cx="6096000" cy="398780"/>
          </a:xfrm>
          <a:prstGeom prst="rect">
            <a:avLst/>
          </a:prstGeom>
        </p:spPr>
        <p:txBody>
          <a:bodyPr>
            <a:spAutoFit/>
            <a:extLst>
              <a:ext uri="{4A0BC546-FE56-4ADE-93B0-CB8AF2F6F144}">
                <wpsdc:textFrameExt xmlns:wpsdc="http://www.wps.cn/officeDocument/2022/drawingmlCustomData" type="title"/>
              </a:ext>
            </a:extLst>
          </a:bodyPr>
          <a:lstStyle/>
          <a:p>
            <a:pPr algn="l"/>
            <a:r>
              <a:rPr lang="zh-CN" altLang="en-US" sz="2000" b="1" spc="300">
                <a:latin typeface="+mj-ea"/>
                <a:ea typeface="+mj-ea"/>
                <a:cs typeface="+mj-ea"/>
              </a:rPr>
              <a:t>四</a:t>
            </a:r>
            <a:r>
              <a:rPr lang="en-US" altLang="zh-CN" sz="2000" b="1" spc="300">
                <a:latin typeface="+mj-ea"/>
                <a:ea typeface="+mj-ea"/>
                <a:cs typeface="+mj-ea"/>
              </a:rPr>
              <a:t>.</a:t>
            </a:r>
            <a:r>
              <a:rPr lang="zh-CN" altLang="en-US" sz="2000" b="1" spc="300">
                <a:latin typeface="+mj-ea"/>
                <a:ea typeface="+mj-ea"/>
                <a:cs typeface="+mj-ea"/>
              </a:rPr>
              <a:t>个人特征</a:t>
            </a:r>
            <a:endParaRPr lang="zh-CN" altLang="en-US" sz="2000" b="1" spc="300">
              <a:latin typeface="+mj-ea"/>
              <a:ea typeface="+mj-ea"/>
              <a:cs typeface="+mj-ea"/>
            </a:endParaRPr>
          </a:p>
        </p:txBody>
      </p:sp>
      <p:sp>
        <p:nvSpPr>
          <p:cNvPr id="5" name="文本框 4"/>
          <p:cNvSpPr txBox="1"/>
          <p:nvPr/>
        </p:nvSpPr>
        <p:spPr>
          <a:xfrm>
            <a:off x="251460" y="1273175"/>
            <a:ext cx="8282940" cy="3804920"/>
          </a:xfrm>
          <a:prstGeom prst="rect">
            <a:avLst/>
          </a:prstGeom>
        </p:spPr>
        <p:txBody>
          <a:bodyPr anchor="ctr" anchorCtr="0">
            <a:noAutofit/>
            <a:extLst>
              <a:ext uri="{4A0BC546-FE56-4ADE-93B0-CB8AF2F6F144}">
                <wpsdc:textFrameExt xmlns:wpsdc="http://www.wps.cn/officeDocument/2022/drawingmlCustomData" type="text"/>
              </a:ext>
            </a:extLst>
          </a:bodyPr>
          <a:lstStyle/>
          <a:p>
            <a:pPr marL="0" indent="457200" algn="just" eaLnBrk="1" latinLnBrk="0" hangingPunct="1">
              <a:lnSpc>
                <a:spcPct val="150000"/>
              </a:lnSpc>
            </a:pPr>
            <a:r>
              <a:rPr sz="1600">
                <a:latin typeface="Arial" panose="020B0604020202020204" pitchFamily="34" charset="0"/>
                <a:ea typeface="微软雅黑" panose="020B0503020204020204" pitchFamily="34" charset="-122"/>
              </a:rPr>
              <a:t>人格特征是指“思维、感觉和行为特征模式的个体差异”</a:t>
            </a:r>
            <a:r>
              <a:rPr lang="zh-CN" sz="1600">
                <a:latin typeface="Arial" panose="020B0604020202020204" pitchFamily="34" charset="0"/>
                <a:ea typeface="微软雅黑" panose="020B0503020204020204" pitchFamily="34" charset="-122"/>
              </a:rPr>
              <a:t>：</a:t>
            </a:r>
            <a:r>
              <a:rPr sz="1600">
                <a:latin typeface="Arial" panose="020B0604020202020204" pitchFamily="34" charset="0"/>
                <a:ea typeface="微软雅黑" panose="020B0503020204020204" pitchFamily="34" charset="-122"/>
              </a:rPr>
              <a:t>外向性、</a:t>
            </a:r>
            <a:r>
              <a:rPr lang="zh-CN" sz="1600">
                <a:latin typeface="Arial" panose="020B0604020202020204" pitchFamily="34" charset="0"/>
                <a:ea typeface="微软雅黑" panose="020B0503020204020204" pitchFamily="34" charset="-122"/>
              </a:rPr>
              <a:t>随和</a:t>
            </a:r>
            <a:r>
              <a:rPr sz="1600">
                <a:latin typeface="Arial" panose="020B0604020202020204" pitchFamily="34" charset="0"/>
                <a:ea typeface="微软雅黑" panose="020B0503020204020204" pitchFamily="34" charset="-122"/>
              </a:rPr>
              <a:t>、</a:t>
            </a:r>
            <a:r>
              <a:rPr lang="zh-CN" sz="1600">
                <a:latin typeface="Arial" panose="020B0604020202020204" pitchFamily="34" charset="0"/>
                <a:ea typeface="微软雅黑" panose="020B0503020204020204" pitchFamily="34" charset="-122"/>
              </a:rPr>
              <a:t>接受新事物能力</a:t>
            </a:r>
            <a:r>
              <a:rPr sz="1600">
                <a:latin typeface="Arial" panose="020B0604020202020204" pitchFamily="34" charset="0"/>
                <a:ea typeface="微软雅黑" panose="020B0503020204020204" pitchFamily="34" charset="-122"/>
              </a:rPr>
              <a:t>、</a:t>
            </a:r>
            <a:r>
              <a:rPr lang="zh-CN" sz="1600">
                <a:latin typeface="Arial" panose="020B0604020202020204" pitchFamily="34" charset="0"/>
                <a:ea typeface="微软雅黑" panose="020B0503020204020204" pitchFamily="34" charset="-122"/>
              </a:rPr>
              <a:t>责任</a:t>
            </a:r>
            <a:r>
              <a:rPr sz="1600">
                <a:latin typeface="Arial" panose="020B0604020202020204" pitchFamily="34" charset="0"/>
                <a:ea typeface="微软雅黑" panose="020B0503020204020204" pitchFamily="34" charset="-122"/>
              </a:rPr>
              <a:t>性和</a:t>
            </a:r>
            <a:r>
              <a:rPr lang="zh-CN" sz="1600">
                <a:latin typeface="Arial" panose="020B0604020202020204" pitchFamily="34" charset="0"/>
                <a:ea typeface="微软雅黑" panose="020B0503020204020204" pitchFamily="34" charset="-122"/>
              </a:rPr>
              <a:t>敏感性</a:t>
            </a:r>
            <a:r>
              <a:rPr sz="1600">
                <a:latin typeface="Arial" panose="020B0604020202020204" pitchFamily="34" charset="0"/>
                <a:ea typeface="微软雅黑" panose="020B0503020204020204" pitchFamily="34" charset="-122"/>
              </a:rPr>
              <a:t>。</a:t>
            </a:r>
            <a:r>
              <a:rPr lang="zh-CN" sz="1600">
                <a:latin typeface="Arial" panose="020B0604020202020204" pitchFamily="34" charset="0"/>
                <a:ea typeface="微软雅黑" panose="020B0503020204020204" pitchFamily="34" charset="-122"/>
              </a:rPr>
              <a:t>（</a:t>
            </a:r>
            <a:r>
              <a:rPr sz="1600">
                <a:latin typeface="Arial" panose="020B0604020202020204" pitchFamily="34" charset="0"/>
                <a:ea typeface="微软雅黑" panose="020B0503020204020204" pitchFamily="34" charset="-122"/>
              </a:rPr>
              <a:t>extraversion, agreeableness, openness to new experience, conscientiousness, and neuroticism</a:t>
            </a:r>
            <a:r>
              <a:rPr lang="zh-CN" sz="1600">
                <a:latin typeface="Arial" panose="020B0604020202020204" pitchFamily="34" charset="0"/>
                <a:ea typeface="微软雅黑" panose="020B0503020204020204" pitchFamily="34" charset="-122"/>
              </a:rPr>
              <a:t>）</a:t>
            </a:r>
            <a:endParaRPr lang="zh-CN" sz="1600">
              <a:latin typeface="Arial" panose="020B0604020202020204" pitchFamily="34" charset="0"/>
              <a:ea typeface="微软雅黑" panose="020B0503020204020204" pitchFamily="34" charset="-122"/>
            </a:endParaRPr>
          </a:p>
          <a:p>
            <a:pPr marL="0" indent="457200" algn="just" eaLnBrk="1" latinLnBrk="0" hangingPunct="1">
              <a:lnSpc>
                <a:spcPct val="150000"/>
              </a:lnSpc>
            </a:pPr>
            <a:r>
              <a:rPr lang="zh-CN" sz="1600">
                <a:solidFill>
                  <a:schemeClr val="accent1"/>
                </a:solidFill>
                <a:latin typeface="Arial" panose="020B0604020202020204" pitchFamily="34" charset="0"/>
                <a:ea typeface="微软雅黑" panose="020B0503020204020204" pitchFamily="34" charset="-122"/>
              </a:rPr>
              <a:t>H9a：外向对信任有积极影响。</a:t>
            </a:r>
            <a:endParaRPr lang="zh-CN" sz="1600">
              <a:solidFill>
                <a:schemeClr val="accent1"/>
              </a:solidFill>
              <a:latin typeface="Arial" panose="020B0604020202020204" pitchFamily="34" charset="0"/>
              <a:ea typeface="微软雅黑" panose="020B0503020204020204" pitchFamily="34" charset="-122"/>
            </a:endParaRPr>
          </a:p>
          <a:p>
            <a:pPr marL="0" indent="457200" algn="just" eaLnBrk="1" latinLnBrk="0" hangingPunct="1">
              <a:lnSpc>
                <a:spcPct val="150000"/>
              </a:lnSpc>
            </a:pPr>
            <a:r>
              <a:rPr lang="zh-CN" sz="1600">
                <a:solidFill>
                  <a:schemeClr val="accent1"/>
                </a:solidFill>
                <a:latin typeface="Arial" panose="020B0604020202020204" pitchFamily="34" charset="0"/>
                <a:ea typeface="微软雅黑" panose="020B0503020204020204" pitchFamily="34" charset="-122"/>
              </a:rPr>
              <a:t>H9b：尽责对信任没有影响。</a:t>
            </a:r>
            <a:endParaRPr lang="zh-CN" sz="1600">
              <a:solidFill>
                <a:schemeClr val="accent1"/>
              </a:solidFill>
              <a:latin typeface="Arial" panose="020B0604020202020204" pitchFamily="34" charset="0"/>
              <a:ea typeface="微软雅黑" panose="020B0503020204020204" pitchFamily="34" charset="-122"/>
            </a:endParaRPr>
          </a:p>
          <a:p>
            <a:pPr marL="0" indent="457200" algn="just" eaLnBrk="1" latinLnBrk="0" hangingPunct="1">
              <a:lnSpc>
                <a:spcPct val="150000"/>
              </a:lnSpc>
            </a:pPr>
            <a:r>
              <a:rPr lang="zh-CN" sz="1600">
                <a:solidFill>
                  <a:schemeClr val="accent1"/>
                </a:solidFill>
                <a:latin typeface="Arial" panose="020B0604020202020204" pitchFamily="34" charset="0"/>
                <a:ea typeface="微软雅黑" panose="020B0503020204020204" pitchFamily="34" charset="-122"/>
              </a:rPr>
              <a:t>H9c：随和对信任有积极影响。</a:t>
            </a:r>
            <a:endParaRPr lang="zh-CN" sz="1600">
              <a:solidFill>
                <a:schemeClr val="accent1"/>
              </a:solidFill>
              <a:latin typeface="Arial" panose="020B0604020202020204" pitchFamily="34" charset="0"/>
              <a:ea typeface="微软雅黑" panose="020B0503020204020204" pitchFamily="34" charset="-122"/>
            </a:endParaRPr>
          </a:p>
          <a:p>
            <a:pPr marL="0" indent="457200" algn="just" eaLnBrk="1" latinLnBrk="0" hangingPunct="1">
              <a:lnSpc>
                <a:spcPct val="150000"/>
              </a:lnSpc>
            </a:pPr>
            <a:r>
              <a:rPr lang="zh-CN" sz="1600">
                <a:solidFill>
                  <a:schemeClr val="accent1"/>
                </a:solidFill>
                <a:latin typeface="Arial" panose="020B0604020202020204" pitchFamily="34" charset="0"/>
                <a:ea typeface="微软雅黑" panose="020B0503020204020204" pitchFamily="34" charset="-122"/>
              </a:rPr>
              <a:t>H9d：神经质对信任有负面影响。</a:t>
            </a:r>
            <a:endParaRPr lang="zh-CN" sz="1600">
              <a:solidFill>
                <a:schemeClr val="accent1"/>
              </a:solidFill>
              <a:latin typeface="Arial" panose="020B0604020202020204" pitchFamily="34" charset="0"/>
              <a:ea typeface="微软雅黑" panose="020B0503020204020204" pitchFamily="34" charset="-122"/>
            </a:endParaRPr>
          </a:p>
          <a:p>
            <a:pPr marL="0" indent="457200" algn="just" eaLnBrk="1" latinLnBrk="0" hangingPunct="1">
              <a:lnSpc>
                <a:spcPct val="150000"/>
              </a:lnSpc>
            </a:pPr>
            <a:r>
              <a:rPr lang="zh-CN" sz="1600">
                <a:solidFill>
                  <a:schemeClr val="accent1"/>
                </a:solidFill>
                <a:latin typeface="Arial" panose="020B0604020202020204" pitchFamily="34" charset="0"/>
                <a:ea typeface="微软雅黑" panose="020B0503020204020204" pitchFamily="34" charset="-122"/>
              </a:rPr>
              <a:t>H9e：开放对信任有积极影响。</a:t>
            </a:r>
            <a:endParaRPr lang="zh-CN" sz="1600">
              <a:solidFill>
                <a:schemeClr val="accent1"/>
              </a:solidFill>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476885" y="816305"/>
            <a:ext cx="6096000" cy="398780"/>
          </a:xfrm>
          <a:prstGeom prst="rect">
            <a:avLst/>
          </a:prstGeom>
        </p:spPr>
        <p:txBody>
          <a:bodyPr>
            <a:spAutoFit/>
            <a:extLst>
              <a:ext uri="{4A0BC546-FE56-4ADE-93B0-CB8AF2F6F144}">
                <wpsdc:textFrameExt xmlns:wpsdc="http://www.wps.cn/officeDocument/2022/drawingmlCustomData" type="title"/>
              </a:ext>
            </a:extLst>
          </a:bodyPr>
          <a:lstStyle/>
          <a:p>
            <a:pPr algn="l"/>
            <a:r>
              <a:rPr lang="zh-CN" altLang="en-US" sz="2000" b="1" spc="300">
                <a:latin typeface="+mj-ea"/>
                <a:ea typeface="+mj-ea"/>
                <a:cs typeface="+mj-ea"/>
              </a:rPr>
              <a:t>五</a:t>
            </a:r>
            <a:r>
              <a:rPr lang="en-US" altLang="zh-CN" sz="2000" b="1" spc="300">
                <a:latin typeface="+mj-ea"/>
                <a:ea typeface="+mj-ea"/>
                <a:cs typeface="+mj-ea"/>
              </a:rPr>
              <a:t>.</a:t>
            </a:r>
            <a:r>
              <a:rPr lang="zh-CN" altLang="en-US" sz="2000" b="1" spc="300">
                <a:latin typeface="+mj-ea"/>
                <a:ea typeface="+mj-ea"/>
                <a:cs typeface="+mj-ea"/>
              </a:rPr>
              <a:t>寻求</a:t>
            </a:r>
            <a:r>
              <a:rPr lang="zh-CN" altLang="en-US" sz="2000" b="1" spc="300">
                <a:latin typeface="+mj-ea"/>
                <a:ea typeface="+mj-ea"/>
                <a:cs typeface="+mj-ea"/>
              </a:rPr>
              <a:t>感觉</a:t>
            </a:r>
            <a:endParaRPr lang="zh-CN" altLang="en-US" sz="2000" b="1" spc="300">
              <a:latin typeface="+mj-ea"/>
              <a:ea typeface="+mj-ea"/>
              <a:cs typeface="+mj-ea"/>
            </a:endParaRPr>
          </a:p>
        </p:txBody>
      </p:sp>
      <p:sp>
        <p:nvSpPr>
          <p:cNvPr id="5" name="文本框 4"/>
          <p:cNvSpPr txBox="1"/>
          <p:nvPr/>
        </p:nvSpPr>
        <p:spPr>
          <a:xfrm>
            <a:off x="251460" y="1273175"/>
            <a:ext cx="8282940" cy="3804920"/>
          </a:xfrm>
          <a:prstGeom prst="rect">
            <a:avLst/>
          </a:prstGeom>
        </p:spPr>
        <p:txBody>
          <a:bodyPr anchor="ctr" anchorCtr="0">
            <a:noAutofit/>
            <a:extLst>
              <a:ext uri="{4A0BC546-FE56-4ADE-93B0-CB8AF2F6F144}">
                <wpsdc:textFrameExt xmlns:wpsdc="http://www.wps.cn/officeDocument/2022/drawingmlCustomData" type="text"/>
              </a:ext>
            </a:extLst>
          </a:bodyPr>
          <a:lstStyle/>
          <a:p>
            <a:pPr marL="0" indent="457200" algn="just" eaLnBrk="1" latinLnBrk="0" hangingPunct="1">
              <a:lnSpc>
                <a:spcPct val="150000"/>
              </a:lnSpc>
            </a:pPr>
            <a:r>
              <a:rPr lang="zh-CN" sz="1600">
                <a:solidFill>
                  <a:schemeClr val="tx1"/>
                </a:solidFill>
                <a:latin typeface="Arial" panose="020B0604020202020204" pitchFamily="34" charset="0"/>
                <a:ea typeface="微软雅黑" panose="020B0503020204020204" pitchFamily="34" charset="-122"/>
              </a:rPr>
              <a:t>寻求感觉是一种特征，定义为寻求多样化、新颖、复杂和强烈的感觉和体验，并愿意为这些体验承担身体、社会、法律和财务风险”。它导致了多种危险行为，如酗酒、赌博和不安全驾驶。最近的证据表明，具有较高感觉寻求水平的用户更有可能接受驾驶辅助系统等技术。考虑到</a:t>
            </a:r>
            <a:r>
              <a:rPr lang="en-US" altLang="zh-CN" sz="1600">
                <a:solidFill>
                  <a:schemeClr val="tx1"/>
                </a:solidFill>
                <a:latin typeface="Arial" panose="020B0604020202020204" pitchFamily="34" charset="0"/>
                <a:ea typeface="微软雅黑" panose="020B0503020204020204" pitchFamily="34" charset="-122"/>
              </a:rPr>
              <a:t>AV</a:t>
            </a:r>
            <a:r>
              <a:rPr lang="zh-CN" sz="1600">
                <a:solidFill>
                  <a:schemeClr val="tx1"/>
                </a:solidFill>
                <a:latin typeface="Arial" panose="020B0604020202020204" pitchFamily="34" charset="0"/>
                <a:ea typeface="微软雅黑" panose="020B0503020204020204" pitchFamily="34" charset="-122"/>
              </a:rPr>
              <a:t>是一种提供全新驾驶体验的创新技术，与那些不喜欢</a:t>
            </a:r>
            <a:r>
              <a:rPr lang="en-US" altLang="zh-CN" sz="1600">
                <a:solidFill>
                  <a:schemeClr val="tx1"/>
                </a:solidFill>
                <a:latin typeface="Arial" panose="020B0604020202020204" pitchFamily="34" charset="0"/>
                <a:ea typeface="微软雅黑" panose="020B0503020204020204" pitchFamily="34" charset="-122"/>
              </a:rPr>
              <a:t>AV</a:t>
            </a:r>
            <a:r>
              <a:rPr lang="zh-CN" sz="1600">
                <a:solidFill>
                  <a:schemeClr val="tx1"/>
                </a:solidFill>
                <a:latin typeface="Arial" panose="020B0604020202020204" pitchFamily="34" charset="0"/>
                <a:ea typeface="微软雅黑" panose="020B0503020204020204" pitchFamily="34" charset="-122"/>
              </a:rPr>
              <a:t>的人相比，寻求感觉的人更倾向于使用</a:t>
            </a:r>
            <a:r>
              <a:rPr lang="en-US" altLang="zh-CN" sz="1600">
                <a:solidFill>
                  <a:schemeClr val="tx1"/>
                </a:solidFill>
                <a:latin typeface="Arial" panose="020B0604020202020204" pitchFamily="34" charset="0"/>
                <a:ea typeface="微软雅黑" panose="020B0503020204020204" pitchFamily="34" charset="-122"/>
              </a:rPr>
              <a:t>AV</a:t>
            </a:r>
            <a:r>
              <a:rPr lang="zh-CN" sz="1600">
                <a:solidFill>
                  <a:schemeClr val="tx1"/>
                </a:solidFill>
                <a:latin typeface="Arial" panose="020B0604020202020204" pitchFamily="34" charset="0"/>
                <a:ea typeface="微软雅黑" panose="020B0503020204020204" pitchFamily="34" charset="-122"/>
              </a:rPr>
              <a:t>，以体验新奇和冒险。因此，假设：</a:t>
            </a:r>
            <a:endParaRPr lang="zh-CN" sz="1600">
              <a:solidFill>
                <a:schemeClr val="tx1"/>
              </a:solidFill>
              <a:latin typeface="Arial" panose="020B0604020202020204" pitchFamily="34" charset="0"/>
              <a:ea typeface="微软雅黑" panose="020B0503020204020204" pitchFamily="34" charset="-122"/>
            </a:endParaRPr>
          </a:p>
          <a:p>
            <a:pPr marL="0" indent="457200" algn="just" eaLnBrk="1" latinLnBrk="0" hangingPunct="1">
              <a:lnSpc>
                <a:spcPct val="150000"/>
              </a:lnSpc>
            </a:pPr>
            <a:r>
              <a:rPr lang="zh-CN" sz="1600">
                <a:solidFill>
                  <a:schemeClr val="accent1"/>
                </a:solidFill>
                <a:latin typeface="Arial" panose="020B0604020202020204" pitchFamily="34" charset="0"/>
                <a:ea typeface="微软雅黑" panose="020B0503020204020204" pitchFamily="34" charset="-122"/>
              </a:rPr>
              <a:t>H10。感觉寻求对BI使用AVs有积极影响。</a:t>
            </a:r>
            <a:endParaRPr lang="zh-CN" sz="1600">
              <a:solidFill>
                <a:schemeClr val="accent1"/>
              </a:solidFill>
              <a:latin typeface="Arial" panose="020B0604020202020204" pitchFamily="34" charset="0"/>
              <a:ea typeface="微软雅黑" panose="020B0503020204020204" pitchFamily="34" charset="-122"/>
            </a:endParaRPr>
          </a:p>
          <a:p>
            <a:pPr marL="0" indent="457200" algn="just" eaLnBrk="1" latinLnBrk="0" hangingPunct="1">
              <a:lnSpc>
                <a:spcPct val="150000"/>
              </a:lnSpc>
            </a:pPr>
            <a:r>
              <a:rPr lang="zh-CN" sz="1600">
                <a:solidFill>
                  <a:schemeClr val="tx1"/>
                </a:solidFill>
                <a:latin typeface="Arial" panose="020B0604020202020204" pitchFamily="34" charset="0"/>
                <a:ea typeface="微软雅黑" panose="020B0503020204020204" pitchFamily="34" charset="-122"/>
              </a:rPr>
              <a:t>最后，有大量证据表明，人格特征之间存在适度的相关性，因此，五大人格和感觉寻求特征之间的相关性被添加到模型中。所提出的AV接受模型如图所示。</a:t>
            </a:r>
            <a:endParaRPr lang="zh-CN" sz="1600">
              <a:solidFill>
                <a:schemeClr val="tx1"/>
              </a:solidFill>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476885" y="816305"/>
            <a:ext cx="6096000" cy="398780"/>
          </a:xfrm>
          <a:prstGeom prst="rect">
            <a:avLst/>
          </a:prstGeom>
        </p:spPr>
        <p:txBody>
          <a:bodyPr>
            <a:spAutoFit/>
            <a:extLst>
              <a:ext uri="{4A0BC546-FE56-4ADE-93B0-CB8AF2F6F144}">
                <wpsdc:textFrameExt xmlns:wpsdc="http://www.wps.cn/officeDocument/2022/drawingmlCustomData" type="title"/>
              </a:ext>
            </a:extLst>
          </a:bodyPr>
          <a:lstStyle/>
          <a:p>
            <a:pPr algn="l"/>
            <a:r>
              <a:rPr lang="zh-CN" altLang="en-US" sz="2000" b="1" spc="300">
                <a:latin typeface="+mj-ea"/>
                <a:ea typeface="+mj-ea"/>
                <a:cs typeface="+mj-ea"/>
              </a:rPr>
              <a:t>六</a:t>
            </a:r>
            <a:r>
              <a:rPr lang="en-US" altLang="zh-CN" sz="2000" b="1" spc="300">
                <a:latin typeface="+mj-ea"/>
                <a:ea typeface="+mj-ea"/>
                <a:cs typeface="+mj-ea"/>
              </a:rPr>
              <a:t>.</a:t>
            </a:r>
            <a:r>
              <a:rPr lang="zh-CN" altLang="en-US" sz="2000" b="1" spc="300">
                <a:latin typeface="+mj-ea"/>
                <a:ea typeface="+mj-ea"/>
                <a:cs typeface="+mj-ea"/>
              </a:rPr>
              <a:t>建模</a:t>
            </a:r>
            <a:endParaRPr lang="zh-CN" altLang="en-US" sz="2000" b="1" spc="300">
              <a:latin typeface="+mj-ea"/>
              <a:ea typeface="+mj-ea"/>
              <a:cs typeface="+mj-ea"/>
            </a:endParaRPr>
          </a:p>
        </p:txBody>
      </p:sp>
      <p:pic>
        <p:nvPicPr>
          <p:cNvPr id="3" name="图片 2"/>
          <p:cNvPicPr>
            <a:picLocks noChangeAspect="1"/>
          </p:cNvPicPr>
          <p:nvPr>
            <p:custDataLst>
              <p:tags r:id="rId1"/>
            </p:custDataLst>
          </p:nvPr>
        </p:nvPicPr>
        <p:blipFill>
          <a:blip r:embed="rId2"/>
          <a:stretch>
            <a:fillRect/>
          </a:stretch>
        </p:blipFill>
        <p:spPr>
          <a:xfrm>
            <a:off x="431800" y="1626870"/>
            <a:ext cx="4295775" cy="2962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476885" y="816305"/>
            <a:ext cx="6096000" cy="398780"/>
          </a:xfrm>
          <a:prstGeom prst="rect">
            <a:avLst/>
          </a:prstGeom>
        </p:spPr>
        <p:txBody>
          <a:bodyPr>
            <a:spAutoFit/>
            <a:extLst>
              <a:ext uri="{4A0BC546-FE56-4ADE-93B0-CB8AF2F6F144}">
                <wpsdc:textFrameExt xmlns:wpsdc="http://www.wps.cn/officeDocument/2022/drawingmlCustomData" type="title"/>
              </a:ext>
            </a:extLst>
          </a:bodyPr>
          <a:lstStyle/>
          <a:p>
            <a:pPr algn="l"/>
            <a:r>
              <a:rPr lang="zh-CN" altLang="en-US" sz="2000" b="1" spc="300">
                <a:latin typeface="+mj-ea"/>
                <a:ea typeface="+mj-ea"/>
                <a:cs typeface="+mj-ea"/>
              </a:rPr>
              <a:t>七</a:t>
            </a:r>
            <a:r>
              <a:rPr lang="en-US" altLang="zh-CN" sz="2000" b="1" spc="300">
                <a:latin typeface="+mj-ea"/>
                <a:ea typeface="+mj-ea"/>
                <a:cs typeface="+mj-ea"/>
              </a:rPr>
              <a:t>.</a:t>
            </a:r>
            <a:r>
              <a:rPr lang="zh-CN" altLang="en-US" sz="2000" b="1" spc="300">
                <a:latin typeface="+mj-ea"/>
                <a:ea typeface="+mj-ea"/>
                <a:cs typeface="+mj-ea"/>
              </a:rPr>
              <a:t>方法</a:t>
            </a:r>
            <a:endParaRPr lang="zh-CN" altLang="en-US" sz="2000" b="1" spc="300">
              <a:latin typeface="+mj-ea"/>
              <a:ea typeface="+mj-ea"/>
              <a:cs typeface="+mj-ea"/>
            </a:endParaRPr>
          </a:p>
        </p:txBody>
      </p:sp>
      <p:sp>
        <p:nvSpPr>
          <p:cNvPr id="5" name="文本框 4"/>
          <p:cNvSpPr txBox="1"/>
          <p:nvPr/>
        </p:nvSpPr>
        <p:spPr>
          <a:xfrm>
            <a:off x="251460" y="1273175"/>
            <a:ext cx="8282940" cy="3804920"/>
          </a:xfrm>
          <a:prstGeom prst="rect">
            <a:avLst/>
          </a:prstGeom>
        </p:spPr>
        <p:txBody>
          <a:bodyPr anchor="ctr" anchorCtr="0">
            <a:noAutofit/>
            <a:extLst>
              <a:ext uri="{4A0BC546-FE56-4ADE-93B0-CB8AF2F6F144}">
                <wpsdc:textFrameExt xmlns:wpsdc="http://www.wps.cn/officeDocument/2022/drawingmlCustomData" type="text"/>
              </a:ext>
            </a:extLst>
          </a:bodyPr>
          <a:lstStyle/>
          <a:p>
            <a:pPr marL="0" indent="457200" algn="just" eaLnBrk="1" latinLnBrk="0" hangingPunct="1">
              <a:lnSpc>
                <a:spcPct val="150000"/>
              </a:lnSpc>
            </a:pPr>
            <a:r>
              <a:rPr lang="zh-CN" sz="1600">
                <a:solidFill>
                  <a:schemeClr val="tx1"/>
                </a:solidFill>
                <a:latin typeface="Arial" panose="020B0604020202020204" pitchFamily="34" charset="0"/>
                <a:ea typeface="微软雅黑" panose="020B0503020204020204" pitchFamily="34" charset="-122"/>
              </a:rPr>
              <a:t>设计了一份问卷来收集本研究的数据。调查表由四个部分组成：</a:t>
            </a:r>
            <a:endParaRPr lang="zh-CN" sz="1600">
              <a:solidFill>
                <a:schemeClr val="tx1"/>
              </a:solidFill>
              <a:latin typeface="Arial" panose="020B0604020202020204" pitchFamily="34" charset="0"/>
              <a:ea typeface="微软雅黑" panose="020B0503020204020204" pitchFamily="34" charset="-122"/>
            </a:endParaRPr>
          </a:p>
          <a:p>
            <a:pPr marL="0" indent="457200" algn="just" eaLnBrk="1" latinLnBrk="0" hangingPunct="1">
              <a:lnSpc>
                <a:spcPct val="150000"/>
              </a:lnSpc>
            </a:pPr>
            <a:r>
              <a:rPr lang="zh-CN" sz="1600">
                <a:solidFill>
                  <a:schemeClr val="tx1"/>
                </a:solidFill>
                <a:latin typeface="Arial" panose="020B0604020202020204" pitchFamily="34" charset="0"/>
                <a:ea typeface="微软雅黑" panose="020B0503020204020204" pitchFamily="34" charset="-122"/>
              </a:rPr>
              <a:t>第一部分测量了人口特征，包括年龄、性别和教育程度。</a:t>
            </a:r>
            <a:endParaRPr lang="zh-CN" sz="1600">
              <a:solidFill>
                <a:schemeClr val="tx1"/>
              </a:solidFill>
              <a:latin typeface="Arial" panose="020B0604020202020204" pitchFamily="34" charset="0"/>
              <a:ea typeface="微软雅黑" panose="020B0503020204020204" pitchFamily="34" charset="-122"/>
            </a:endParaRPr>
          </a:p>
          <a:p>
            <a:pPr marL="0" indent="457200" algn="just" eaLnBrk="1" latinLnBrk="0" hangingPunct="1">
              <a:lnSpc>
                <a:spcPct val="150000"/>
              </a:lnSpc>
            </a:pPr>
            <a:r>
              <a:rPr lang="zh-CN" sz="1600">
                <a:solidFill>
                  <a:schemeClr val="tx1"/>
                </a:solidFill>
                <a:latin typeface="Arial" panose="020B0604020202020204" pitchFamily="34" charset="0"/>
                <a:ea typeface="微软雅黑" panose="020B0503020204020204" pitchFamily="34" charset="-122"/>
              </a:rPr>
              <a:t>第二部分询问了受访者的驾驶相关信息，包括过去三年内的活跃驾驶经历、事故记录，以及首选的交通方式（私家车、公共交通、摩托车、步行/骑自行车或其他）。</a:t>
            </a:r>
            <a:endParaRPr lang="zh-CN" sz="1600">
              <a:solidFill>
                <a:schemeClr val="tx1"/>
              </a:solidFill>
              <a:latin typeface="Arial" panose="020B0604020202020204" pitchFamily="34" charset="0"/>
              <a:ea typeface="微软雅黑" panose="020B0503020204020204" pitchFamily="34" charset="-122"/>
            </a:endParaRPr>
          </a:p>
          <a:p>
            <a:pPr marL="0" indent="457200" algn="just" eaLnBrk="1" latinLnBrk="0" hangingPunct="1">
              <a:lnSpc>
                <a:spcPct val="150000"/>
              </a:lnSpc>
            </a:pPr>
            <a:r>
              <a:rPr lang="zh-CN" sz="1600">
                <a:solidFill>
                  <a:schemeClr val="tx1"/>
                </a:solidFill>
                <a:latin typeface="Arial" panose="020B0604020202020204" pitchFamily="34" charset="0"/>
                <a:ea typeface="微软雅黑" panose="020B0503020204020204" pitchFamily="34" charset="-122"/>
              </a:rPr>
              <a:t>第三部分旨在测量人格相关特征。</a:t>
            </a:r>
            <a:endParaRPr lang="zh-CN" sz="1600">
              <a:solidFill>
                <a:schemeClr val="tx1"/>
              </a:solidFill>
              <a:latin typeface="Arial" panose="020B0604020202020204" pitchFamily="34" charset="0"/>
              <a:ea typeface="微软雅黑" panose="020B0503020204020204" pitchFamily="34" charset="-122"/>
            </a:endParaRPr>
          </a:p>
          <a:p>
            <a:pPr marL="0" indent="457200" algn="just" eaLnBrk="1" latinLnBrk="0" hangingPunct="1">
              <a:lnSpc>
                <a:spcPct val="150000"/>
              </a:lnSpc>
            </a:pPr>
            <a:r>
              <a:rPr lang="zh-CN" sz="1600">
                <a:solidFill>
                  <a:schemeClr val="tx1"/>
                </a:solidFill>
                <a:latin typeface="Arial" panose="020B0604020202020204" pitchFamily="34" charset="0"/>
                <a:ea typeface="微软雅黑" panose="020B0503020204020204" pitchFamily="34" charset="-122"/>
              </a:rPr>
              <a:t>第四节部分从SAE 3级自主的AV的定义开始，内容如下：“自动驾驶汽车使用雷达、激光雷达和计算机视觉等先进技术来感知周围环境，从起点导航到终点。目前的自动驾驶汽车可以执行大多数驾驶任务，如车道保持和变道。然而，在系统无法处理的情况下（如道路施工），驾驶员需要接管控制权”。定义之后是</a:t>
            </a:r>
            <a:r>
              <a:rPr lang="zh-CN" sz="1600">
                <a:solidFill>
                  <a:schemeClr val="tx1"/>
                </a:solidFill>
                <a:latin typeface="Arial" panose="020B0604020202020204" pitchFamily="34" charset="0"/>
                <a:ea typeface="微软雅黑" panose="020B0503020204020204" pitchFamily="34" charset="-122"/>
              </a:rPr>
              <a:t>一系列问题，询问受访者在本次调查之前是否听说过AV，以及他们了解到的关于AV的来源。</a:t>
            </a:r>
            <a:endParaRPr lang="zh-CN" sz="1600">
              <a:solidFill>
                <a:schemeClr val="tx1"/>
              </a:solidFill>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481659" y="1851764"/>
            <a:ext cx="2327910" cy="1076325"/>
          </a:xfrm>
          <a:prstGeom prst="rect">
            <a:avLst/>
          </a:prstGeom>
          <a:noFill/>
        </p:spPr>
        <p:txBody>
          <a:bodyPr wrap="none" rtlCol="0" anchor="ctr" anchorCtr="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第四部分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实验结果</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04</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30324" y="-1100658"/>
            <a:ext cx="2352980" cy="2352980"/>
            <a:chOff x="304800" y="673100"/>
            <a:chExt cx="4000500" cy="4000500"/>
          </a:xfrm>
          <a:effectLst>
            <a:outerShdw blurRad="444500" dist="254000" dir="684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4" name="椭圆 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sp>
        <p:nvSpPr>
          <p:cNvPr id="5" name="椭圆 4"/>
          <p:cNvSpPr/>
          <p:nvPr/>
        </p:nvSpPr>
        <p:spPr>
          <a:xfrm>
            <a:off x="4834454" y="1240622"/>
            <a:ext cx="274777" cy="27477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38120" y="1358961"/>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44435" y="1237777"/>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16501" y="1108306"/>
            <a:ext cx="250454" cy="250454"/>
          </a:xfrm>
          <a:prstGeom prst="ellipse">
            <a:avLst/>
          </a:prstGeom>
          <a:solidFill>
            <a:schemeClr val="bg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117724" y="1082954"/>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52550"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488222" y="1184422"/>
            <a:ext cx="322151" cy="322151"/>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489058" y="124049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03848" y="1371724"/>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54540" y="1057221"/>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72835" y="1293555"/>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20093"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35416" y="114767"/>
            <a:ext cx="1231514" cy="584775"/>
          </a:xfrm>
          <a:prstGeom prst="rect">
            <a:avLst/>
          </a:prstGeom>
        </p:spPr>
        <p:txBody>
          <a:bodyPr wrap="square">
            <a:spAutoFit/>
          </a:bodyPr>
          <a:lstStyle/>
          <a:p>
            <a:pPr marL="0" marR="0" lvl="0" indent="0" defTabSz="934085"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目 录</a:t>
            </a:r>
            <a:endPar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18" name="Rectangle 4"/>
          <p:cNvSpPr txBox="1">
            <a:spLocks noChangeArrowheads="1"/>
          </p:cNvSpPr>
          <p:nvPr/>
        </p:nvSpPr>
        <p:spPr bwMode="auto">
          <a:xfrm>
            <a:off x="3964944" y="566306"/>
            <a:ext cx="137245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sz="1000" b="0" kern="0" dirty="0">
                <a:solidFill>
                  <a:schemeClr val="accent1"/>
                </a:solidFill>
                <a:latin typeface="Arial" panose="020B0604020202020204"/>
                <a:ea typeface="微软雅黑" panose="020B0503020204020204" pitchFamily="34" charset="-122"/>
              </a:rPr>
              <a:t>CATALOG</a:t>
            </a:r>
            <a:endParaRPr kumimoji="0" lang="zh-CN" altLang="en-US" sz="1000" b="0" i="0" u="none" strike="noStrike" kern="0" cap="none" spc="0" normalizeH="0" baseline="0" noProof="0" dirty="0">
              <a:ln>
                <a:noFill/>
              </a:ln>
              <a:solidFill>
                <a:schemeClr val="accent1"/>
              </a:solidFill>
              <a:effectLst/>
              <a:uLnTx/>
              <a:uFillTx/>
              <a:latin typeface="Arial" panose="020B0604020202020204"/>
              <a:ea typeface="微软雅黑" panose="020B0503020204020204" pitchFamily="34" charset="-122"/>
            </a:endParaRPr>
          </a:p>
        </p:txBody>
      </p:sp>
      <p:grpSp>
        <p:nvGrpSpPr>
          <p:cNvPr id="19" name="组合 18"/>
          <p:cNvGrpSpPr/>
          <p:nvPr/>
        </p:nvGrpSpPr>
        <p:grpSpPr>
          <a:xfrm>
            <a:off x="6282140" y="1995686"/>
            <a:ext cx="1602228" cy="1359398"/>
            <a:chOff x="9224782" y="2628163"/>
            <a:chExt cx="2397222" cy="2093640"/>
          </a:xfrm>
        </p:grpSpPr>
        <p:grpSp>
          <p:nvGrpSpPr>
            <p:cNvPr id="20" name="组合 19"/>
            <p:cNvGrpSpPr/>
            <p:nvPr/>
          </p:nvGrpSpPr>
          <p:grpSpPr>
            <a:xfrm>
              <a:off x="9224782" y="2628163"/>
              <a:ext cx="2397222" cy="2093640"/>
              <a:chOff x="9224782" y="2628163"/>
              <a:chExt cx="2397222" cy="2093640"/>
            </a:xfrm>
          </p:grpSpPr>
          <p:grpSp>
            <p:nvGrpSpPr>
              <p:cNvPr id="22" name="组合 21"/>
              <p:cNvGrpSpPr/>
              <p:nvPr/>
            </p:nvGrpSpPr>
            <p:grpSpPr>
              <a:xfrm>
                <a:off x="9224782" y="2628163"/>
                <a:ext cx="2397222" cy="2093640"/>
                <a:chOff x="1511944" y="2420246"/>
                <a:chExt cx="2627152" cy="2294453"/>
              </a:xfrm>
              <a:effectLst>
                <a:outerShdw blurRad="203200" dist="38100" dir="3780000" sx="103000" sy="103000" algn="t" rotWithShape="0">
                  <a:prstClr val="black">
                    <a:alpha val="25000"/>
                  </a:prstClr>
                </a:outerShdw>
              </a:effectLst>
            </p:grpSpPr>
            <p:sp>
              <p:nvSpPr>
                <p:cNvPr id="2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2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3" name="Freeform 7"/>
              <p:cNvSpPr/>
              <p:nvPr/>
            </p:nvSpPr>
            <p:spPr bwMode="auto">
              <a:xfrm>
                <a:off x="9536465" y="287211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a:innerShdw blurRad="152400">
                  <a:schemeClr val="tx1">
                    <a:lumMod val="65000"/>
                    <a:lumOff val="35000"/>
                    <a:alpha val="41000"/>
                  </a:schemeClr>
                </a:innerShdw>
              </a:effectLst>
            </p:spPr>
            <p:txBody>
              <a:bodyPr vert="horz" wrap="square" lIns="91440" tIns="45720" rIns="91440" bIns="45720" numCol="1" anchor="t" anchorCtr="0" compatLnSpc="1"/>
              <a:lstStyle/>
              <a:p>
                <a:endParaRPr lang="zh-CN" altLang="en-US"/>
              </a:p>
            </p:txBody>
          </p:sp>
        </p:grpSp>
        <p:sp>
          <p:nvSpPr>
            <p:cNvPr id="21" name="TextBox 78"/>
            <p:cNvSpPr txBox="1"/>
            <p:nvPr/>
          </p:nvSpPr>
          <p:spPr>
            <a:xfrm>
              <a:off x="9918251" y="3180762"/>
              <a:ext cx="1259137"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05</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26" name="组合 25"/>
          <p:cNvGrpSpPr/>
          <p:nvPr/>
        </p:nvGrpSpPr>
        <p:grpSpPr>
          <a:xfrm>
            <a:off x="3828211" y="2002549"/>
            <a:ext cx="1602228" cy="1359398"/>
            <a:chOff x="5553262" y="2638733"/>
            <a:chExt cx="2397222" cy="2093640"/>
          </a:xfrm>
        </p:grpSpPr>
        <p:grpSp>
          <p:nvGrpSpPr>
            <p:cNvPr id="27" name="组合 26"/>
            <p:cNvGrpSpPr/>
            <p:nvPr/>
          </p:nvGrpSpPr>
          <p:grpSpPr>
            <a:xfrm>
              <a:off x="5553262" y="2638733"/>
              <a:ext cx="2397222" cy="2093640"/>
              <a:chOff x="5553262" y="2638733"/>
              <a:chExt cx="2397222" cy="2093640"/>
            </a:xfrm>
          </p:grpSpPr>
          <p:grpSp>
            <p:nvGrpSpPr>
              <p:cNvPr id="29" name="组合 28"/>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3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0"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8" name="TextBox 85"/>
            <p:cNvSpPr txBox="1"/>
            <p:nvPr/>
          </p:nvSpPr>
          <p:spPr>
            <a:xfrm>
              <a:off x="6259489" y="3110169"/>
              <a:ext cx="1161434"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03</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3" name="组合 32"/>
          <p:cNvGrpSpPr/>
          <p:nvPr/>
        </p:nvGrpSpPr>
        <p:grpSpPr>
          <a:xfrm>
            <a:off x="1374350" y="2013793"/>
            <a:ext cx="1602228" cy="1359398"/>
            <a:chOff x="1881842" y="2656049"/>
            <a:chExt cx="2397222" cy="2093640"/>
          </a:xfrm>
        </p:grpSpPr>
        <p:grpSp>
          <p:nvGrpSpPr>
            <p:cNvPr id="34" name="组合 33"/>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37"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8"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5"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6" name="TextBox 93"/>
            <p:cNvSpPr txBox="1"/>
            <p:nvPr/>
          </p:nvSpPr>
          <p:spPr>
            <a:xfrm>
              <a:off x="2575311" y="3250047"/>
              <a:ext cx="120117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01</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9" name="组合 38"/>
          <p:cNvGrpSpPr/>
          <p:nvPr/>
        </p:nvGrpSpPr>
        <p:grpSpPr>
          <a:xfrm>
            <a:off x="2604216" y="2693491"/>
            <a:ext cx="1602228" cy="1359398"/>
            <a:chOff x="3721944" y="3702869"/>
            <a:chExt cx="2397222" cy="2093640"/>
          </a:xfrm>
        </p:grpSpPr>
        <p:grpSp>
          <p:nvGrpSpPr>
            <p:cNvPr id="40" name="组合 39"/>
            <p:cNvGrpSpPr/>
            <p:nvPr/>
          </p:nvGrpSpPr>
          <p:grpSpPr>
            <a:xfrm>
              <a:off x="3721944" y="3702869"/>
              <a:ext cx="2397222" cy="2093640"/>
              <a:chOff x="3721944" y="3702869"/>
              <a:chExt cx="2397222" cy="2093640"/>
            </a:xfrm>
          </p:grpSpPr>
          <p:grpSp>
            <p:nvGrpSpPr>
              <p:cNvPr id="42" name="组合 41"/>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4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4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3"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1" name="TextBox 98"/>
            <p:cNvSpPr txBox="1"/>
            <p:nvPr/>
          </p:nvSpPr>
          <p:spPr>
            <a:xfrm>
              <a:off x="4382515" y="4183862"/>
              <a:ext cx="118045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02</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46" name="组合 45"/>
          <p:cNvGrpSpPr/>
          <p:nvPr/>
        </p:nvGrpSpPr>
        <p:grpSpPr>
          <a:xfrm>
            <a:off x="5054713" y="2686684"/>
            <a:ext cx="1602228" cy="1359398"/>
            <a:chOff x="7388330" y="3692384"/>
            <a:chExt cx="2397222" cy="2093640"/>
          </a:xfrm>
        </p:grpSpPr>
        <p:grpSp>
          <p:nvGrpSpPr>
            <p:cNvPr id="47" name="组合 46"/>
            <p:cNvGrpSpPr/>
            <p:nvPr/>
          </p:nvGrpSpPr>
          <p:grpSpPr>
            <a:xfrm>
              <a:off x="7388330" y="3692384"/>
              <a:ext cx="2397222" cy="2093640"/>
              <a:chOff x="7388330" y="3692384"/>
              <a:chExt cx="2397222" cy="2093640"/>
            </a:xfrm>
          </p:grpSpPr>
          <p:grpSp>
            <p:nvGrpSpPr>
              <p:cNvPr id="49" name="组合 48"/>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5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5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50"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8" name="TextBox 105"/>
            <p:cNvSpPr txBox="1"/>
            <p:nvPr/>
          </p:nvSpPr>
          <p:spPr>
            <a:xfrm>
              <a:off x="8048903" y="4173377"/>
              <a:ext cx="1322273"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04</a:t>
              </a:r>
              <a:endParaRPr lang="zh-CN" altLang="en-US" sz="3600" dirty="0">
                <a:solidFill>
                  <a:schemeClr val="bg1"/>
                </a:solidFill>
                <a:latin typeface="DFGothic-EB" panose="02010609010101010101" pitchFamily="1" charset="-128"/>
                <a:ea typeface="DFGothic-EB" panose="02010609010101010101" pitchFamily="1" charset="-128"/>
              </a:endParaRPr>
            </a:p>
          </p:txBody>
        </p:sp>
      </p:grpSp>
      <p:sp>
        <p:nvSpPr>
          <p:cNvPr id="54" name="TextBox 111"/>
          <p:cNvSpPr txBox="1"/>
          <p:nvPr/>
        </p:nvSpPr>
        <p:spPr>
          <a:xfrm>
            <a:off x="1735589" y="3488878"/>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课题背景及内容</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57" name="TextBox 114"/>
          <p:cNvSpPr txBox="1"/>
          <p:nvPr/>
        </p:nvSpPr>
        <p:spPr>
          <a:xfrm>
            <a:off x="2863935" y="2062758"/>
            <a:ext cx="121303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课题现状及发展情况</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0" name="TextBox 117"/>
          <p:cNvSpPr txBox="1"/>
          <p:nvPr/>
        </p:nvSpPr>
        <p:spPr>
          <a:xfrm>
            <a:off x="4190111" y="3521864"/>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研究思路及过程</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3" name="TextBox 120"/>
          <p:cNvSpPr txBox="1"/>
          <p:nvPr/>
        </p:nvSpPr>
        <p:spPr>
          <a:xfrm>
            <a:off x="5356178" y="2062759"/>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实验数据及结果</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6" name="TextBox 123"/>
          <p:cNvSpPr txBox="1"/>
          <p:nvPr/>
        </p:nvSpPr>
        <p:spPr>
          <a:xfrm>
            <a:off x="6635159" y="3521861"/>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解决方案及总结</a:t>
            </a:r>
            <a:endParaRPr lang="zh-CN" altLang="en-US" sz="1600" dirty="0">
              <a:solidFill>
                <a:schemeClr val="accent1"/>
              </a:solidFill>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6" name="文本框 5"/>
          <p:cNvSpPr txBox="1"/>
          <p:nvPr/>
        </p:nvSpPr>
        <p:spPr>
          <a:xfrm>
            <a:off x="386715" y="771630"/>
            <a:ext cx="4572000" cy="368300"/>
          </a:xfrm>
          <a:prstGeom prst="rect">
            <a:avLst/>
          </a:prstGeom>
        </p:spPr>
        <p:txBody>
          <a:bodyPr>
            <a:spAutoFit/>
            <a:extLst>
              <a:ext uri="{4A0BC546-FE56-4ADE-93B0-CB8AF2F6F144}">
                <wpsdc:textFrameExt xmlns:wpsdc="http://www.wps.cn/officeDocument/2022/drawingmlCustomData" type="sub-title"/>
              </a:ext>
            </a:extLst>
          </a:bodyPr>
          <a:lstStyle/>
          <a:p>
            <a:pPr algn="l"/>
            <a:r>
              <a:rPr lang="en-US" altLang="zh-CN" sz="1800" b="1" spc="15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b="1" spc="150" dirty="0">
                <a:latin typeface="微软雅黑" panose="020B0503020204020204" pitchFamily="34" charset="-122"/>
                <a:ea typeface="微软雅黑" panose="020B0503020204020204" pitchFamily="34" charset="-122"/>
                <a:cs typeface="微软雅黑" panose="020B0503020204020204" pitchFamily="34" charset="-122"/>
              </a:rPr>
              <a:t>描述性统计</a:t>
            </a:r>
            <a:endParaRPr lang="zh-CN" altLang="en-US" sz="1800" b="1" spc="15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971550" y="1271270"/>
            <a:ext cx="6563360" cy="3759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6" name="文本框 5"/>
          <p:cNvSpPr txBox="1"/>
          <p:nvPr/>
        </p:nvSpPr>
        <p:spPr>
          <a:xfrm>
            <a:off x="386715" y="771630"/>
            <a:ext cx="4572000" cy="368300"/>
          </a:xfrm>
          <a:prstGeom prst="rect">
            <a:avLst/>
          </a:prstGeom>
        </p:spPr>
        <p:txBody>
          <a:bodyPr>
            <a:spAutoFit/>
            <a:extLst>
              <a:ext uri="{4A0BC546-FE56-4ADE-93B0-CB8AF2F6F144}">
                <wpsdc:textFrameExt xmlns:wpsdc="http://www.wps.cn/officeDocument/2022/drawingmlCustomData" type="sub-title"/>
              </a:ext>
            </a:extLst>
          </a:bodyPr>
          <a:lstStyle/>
          <a:p>
            <a:pPr algn="l"/>
            <a:r>
              <a:rPr lang="en-US" altLang="zh-CN" b="1" spc="15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b="1" spc="150" dirty="0">
                <a:latin typeface="微软雅黑" panose="020B0503020204020204" pitchFamily="34" charset="-122"/>
                <a:ea typeface="微软雅黑" panose="020B0503020204020204" pitchFamily="34" charset="-122"/>
                <a:cs typeface="微软雅黑" panose="020B0503020204020204" pitchFamily="34" charset="-122"/>
              </a:rPr>
              <a:t>模型</a:t>
            </a:r>
            <a:r>
              <a:rPr lang="zh-CN" altLang="en-US" b="1" spc="150" dirty="0">
                <a:latin typeface="微软雅黑" panose="020B0503020204020204" pitchFamily="34" charset="-122"/>
                <a:ea typeface="微软雅黑" panose="020B0503020204020204" pitchFamily="34" charset="-122"/>
              </a:rPr>
              <a:t>评估</a:t>
            </a:r>
            <a:endParaRPr lang="zh-CN" altLang="en-US" b="1" spc="15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375285" y="1262380"/>
            <a:ext cx="8487410" cy="3627120"/>
          </a:xfrm>
          <a:prstGeom prst="rect">
            <a:avLst/>
          </a:prstGeom>
          <a:noFill/>
        </p:spPr>
        <p:txBody>
          <a:bodyPr wrap="square" anchor="ctr" anchorCtr="0">
            <a:noAutofit/>
          </a:bodyPr>
          <a:lstStyle/>
          <a:p>
            <a:pPr indent="457200" algn="just">
              <a:lnSpc>
                <a:spcPct val="150000"/>
              </a:lnSpc>
            </a:pPr>
            <a:r>
              <a:rPr sz="1600" dirty="0">
                <a:solidFill>
                  <a:srgbClr val="1D2129"/>
                </a:solidFill>
                <a:latin typeface="+mn-ea"/>
                <a:ea typeface="+mn-ea"/>
              </a:rPr>
              <a:t>人格相关特征的克朗巴赫α为：寻求感觉0.830，外向0.885，认真0.705，随和0.800，神经质0.896，开放0.835。所有值都大于0.7的临界值，这表明人格特征测量的内部一致性良好。其他变量的有效性和可靠性均大于0.7，表明用于测量每个因素的项目保持了良好的内部一致性。所有项目的因子负荷均大于0.6，所有因子的平均值均大于0.5，表明测量具有良好的收敛有效性。综上所述，该测量模型具有令人满意的可靠性和有效性，适用于结构模型的分析。</a:t>
            </a:r>
            <a:endParaRPr sz="1600" dirty="0">
              <a:solidFill>
                <a:srgbClr val="1D2129"/>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6" name="文本框 5"/>
          <p:cNvSpPr txBox="1"/>
          <p:nvPr/>
        </p:nvSpPr>
        <p:spPr>
          <a:xfrm>
            <a:off x="386715" y="771630"/>
            <a:ext cx="4572000" cy="368300"/>
          </a:xfrm>
          <a:prstGeom prst="rect">
            <a:avLst/>
          </a:prstGeom>
        </p:spPr>
        <p:txBody>
          <a:bodyPr>
            <a:spAutoFit/>
            <a:extLst>
              <a:ext uri="{4A0BC546-FE56-4ADE-93B0-CB8AF2F6F144}">
                <wpsdc:textFrameExt xmlns:wpsdc="http://www.wps.cn/officeDocument/2022/drawingmlCustomData" type="sub-title"/>
              </a:ext>
            </a:extLst>
          </a:bodyPr>
          <a:lstStyle/>
          <a:p>
            <a:pPr algn="l"/>
            <a:r>
              <a:rPr lang="en-US" altLang="zh-CN" b="1" spc="150" dirty="0">
                <a:latin typeface="微软雅黑" panose="020B0503020204020204" pitchFamily="34" charset="-122"/>
                <a:ea typeface="微软雅黑" panose="020B0503020204020204" pitchFamily="34" charset="-122"/>
              </a:rPr>
              <a:t>3.</a:t>
            </a:r>
            <a:r>
              <a:rPr lang="zh-CN" altLang="en-US" b="1" spc="150" dirty="0">
                <a:latin typeface="微软雅黑" panose="020B0503020204020204" pitchFamily="34" charset="-122"/>
                <a:ea typeface="微软雅黑" panose="020B0503020204020204" pitchFamily="34" charset="-122"/>
              </a:rPr>
              <a:t>结构方程</a:t>
            </a:r>
            <a:r>
              <a:rPr lang="zh-CN" altLang="en-US" b="1" spc="150" dirty="0">
                <a:latin typeface="微软雅黑" panose="020B0503020204020204" pitchFamily="34" charset="-122"/>
                <a:ea typeface="微软雅黑" panose="020B0503020204020204" pitchFamily="34" charset="-122"/>
              </a:rPr>
              <a:t>模型</a:t>
            </a:r>
            <a:endParaRPr lang="zh-CN" altLang="en-US" b="1" spc="15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custDataLst>
              <p:tags r:id="rId1"/>
            </p:custDataLst>
          </p:nvPr>
        </p:nvPicPr>
        <p:blipFill>
          <a:blip r:embed="rId2"/>
          <a:stretch>
            <a:fillRect/>
          </a:stretch>
        </p:blipFill>
        <p:spPr>
          <a:xfrm>
            <a:off x="4526915" y="996950"/>
            <a:ext cx="4438650" cy="3962400"/>
          </a:xfrm>
          <a:prstGeom prst="rect">
            <a:avLst/>
          </a:prstGeom>
        </p:spPr>
      </p:pic>
      <p:sp>
        <p:nvSpPr>
          <p:cNvPr id="3" name="文本框 2"/>
          <p:cNvSpPr txBox="1"/>
          <p:nvPr/>
        </p:nvSpPr>
        <p:spPr>
          <a:xfrm>
            <a:off x="206375" y="1581785"/>
            <a:ext cx="4244340" cy="342138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右图显示了估计模型的结果，实线表示显著关系，虚线表示非显著关系。图中还显示了有效路径的标准化系数。信任被确定为BI最有力的预测因子，其次是PE</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O</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U和感觉寻求。高达52.0%的信任方差由五大人格特征和SI解释，这表明我们的模型很好地解释了信任。但需要注意的是，并非所有五大人格特征都会显著影响信任。最后，感觉寻求对BI有显着影响，感觉寻求者使用AVs的BI更高。</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6" name="文本框 5"/>
          <p:cNvSpPr txBox="1"/>
          <p:nvPr/>
        </p:nvSpPr>
        <p:spPr>
          <a:xfrm>
            <a:off x="386715" y="771630"/>
            <a:ext cx="4572000" cy="368300"/>
          </a:xfrm>
          <a:prstGeom prst="rect">
            <a:avLst/>
          </a:prstGeom>
        </p:spPr>
        <p:txBody>
          <a:bodyPr>
            <a:spAutoFit/>
            <a:extLst>
              <a:ext uri="{4A0BC546-FE56-4ADE-93B0-CB8AF2F6F144}">
                <wpsdc:textFrameExt xmlns:wpsdc="http://www.wps.cn/officeDocument/2022/drawingmlCustomData" type="sub-title"/>
              </a:ext>
            </a:extLst>
          </a:bodyPr>
          <a:lstStyle/>
          <a:p>
            <a:pPr algn="l"/>
            <a:r>
              <a:rPr lang="en-US" altLang="zh-CN" b="1" spc="150" dirty="0">
                <a:latin typeface="微软雅黑" panose="020B0503020204020204" pitchFamily="34" charset="-122"/>
                <a:ea typeface="微软雅黑" panose="020B0503020204020204" pitchFamily="34" charset="-122"/>
              </a:rPr>
              <a:t>4.</a:t>
            </a:r>
            <a:r>
              <a:rPr lang="zh-CN" altLang="en-US" b="1" spc="150" dirty="0">
                <a:latin typeface="微软雅黑" panose="020B0503020204020204" pitchFamily="34" charset="-122"/>
                <a:ea typeface="微软雅黑" panose="020B0503020204020204" pitchFamily="34" charset="-122"/>
              </a:rPr>
              <a:t>直接影响与</a:t>
            </a:r>
            <a:r>
              <a:rPr lang="zh-CN" altLang="en-US" b="1" spc="150" dirty="0">
                <a:latin typeface="微软雅黑" panose="020B0503020204020204" pitchFamily="34" charset="-122"/>
                <a:ea typeface="微软雅黑" panose="020B0503020204020204" pitchFamily="34" charset="-122"/>
              </a:rPr>
              <a:t>间接影响</a:t>
            </a:r>
            <a:endParaRPr lang="zh-CN" altLang="en-US" b="1" spc="15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custDataLst>
              <p:tags r:id="rId1"/>
            </p:custDataLst>
          </p:nvPr>
        </p:nvPicPr>
        <p:blipFill>
          <a:blip r:embed="rId2"/>
          <a:stretch>
            <a:fillRect/>
          </a:stretch>
        </p:blipFill>
        <p:spPr>
          <a:xfrm>
            <a:off x="296545" y="1717040"/>
            <a:ext cx="8658225" cy="23717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50249" y="1852211"/>
            <a:ext cx="2468880" cy="1076325"/>
          </a:xfrm>
          <a:prstGeom prst="rect">
            <a:avLst/>
          </a:prstGeom>
          <a:noFill/>
        </p:spPr>
        <p:txBody>
          <a:bodyPr wrap="none" rtlCol="0" anchor="ctr" anchorCtr="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第五部分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总结与讨论</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05</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a:t>总结与讨论</a:t>
            </a:r>
            <a:endParaRPr lang="zh-CN" altLang="en-US" dirty="0"/>
          </a:p>
        </p:txBody>
      </p:sp>
      <p:sp>
        <p:nvSpPr>
          <p:cNvPr id="2" name="文本框 1"/>
          <p:cNvSpPr txBox="1"/>
          <p:nvPr/>
        </p:nvSpPr>
        <p:spPr>
          <a:xfrm>
            <a:off x="172085" y="1334135"/>
            <a:ext cx="8607425" cy="3683000"/>
          </a:xfrm>
          <a:prstGeom prst="rect">
            <a:avLst/>
          </a:prstGeom>
          <a:noFill/>
        </p:spPr>
        <p:txBody>
          <a:bodyPr wrap="square" rtlCol="0" anchor="ctr" anchorCtr="0">
            <a:noAutofit/>
          </a:bodyPr>
          <a:lstStyle/>
          <a:p>
            <a:pPr marL="0" indent="457200" algn="just" eaLnBrk="1" latinLnBrk="0" hangingPunct="1">
              <a:lnSpc>
                <a:spcPct val="150000"/>
              </a:lnSpc>
            </a:pPr>
            <a:r>
              <a:rPr sz="1600">
                <a:latin typeface="+mn-ea"/>
                <a:ea typeface="+mn-ea"/>
                <a:cs typeface="+mn-ea"/>
              </a:rPr>
              <a:t>本研究提出并实证检验了一个融合TAM结构、信任、社会影响和个性特征的AV接受模型。研究结果表明，社会影响和初始信任在决定用户是否打算使用AV方面发挥了最重要的作用。原始TAM也适用于解释AV接受情况。也就是说，人们对AVs是否易于使用和有用的看法在很大程度上决定了他们使用AVs的意图。此外，一些性格特征也有助于形成AV使用意向，寻求感觉的人和对体验更开放的人更有可能接受AV，而</a:t>
            </a:r>
            <a:r>
              <a:rPr lang="zh-CN" sz="1600">
                <a:latin typeface="+mn-ea"/>
                <a:ea typeface="+mn-ea"/>
                <a:cs typeface="+mn-ea"/>
              </a:rPr>
              <a:t>敏感</a:t>
            </a:r>
            <a:r>
              <a:rPr sz="1600">
                <a:latin typeface="+mn-ea"/>
                <a:ea typeface="+mn-ea"/>
                <a:cs typeface="+mn-ea"/>
              </a:rPr>
              <a:t>的人则不太可能接受AV。</a:t>
            </a:r>
            <a:endParaRPr sz="1600">
              <a:latin typeface="+mn-ea"/>
              <a:ea typeface="+mn-ea"/>
              <a:cs typeface="+mn-ea"/>
            </a:endParaRPr>
          </a:p>
        </p:txBody>
      </p:sp>
      <p:sp>
        <p:nvSpPr>
          <p:cNvPr id="3" name="文本框 2"/>
          <p:cNvSpPr txBox="1"/>
          <p:nvPr/>
        </p:nvSpPr>
        <p:spPr>
          <a:xfrm>
            <a:off x="393065" y="771525"/>
            <a:ext cx="7835265" cy="412750"/>
          </a:xfrm>
          <a:prstGeom prst="rect">
            <a:avLst/>
          </a:prstGeom>
        </p:spPr>
        <p:txBody>
          <a:bodyPr anchor="ctr" anchorCtr="0">
            <a:noAutofit/>
            <a:extLst>
              <a:ext uri="{4A0BC546-FE56-4ADE-93B0-CB8AF2F6F144}">
                <wpsdc:textFrameExt xmlns:wpsdc="http://www.wps.cn/officeDocument/2022/drawingmlCustomData" type="title"/>
              </a:ext>
            </a:extLst>
          </a:bodyPr>
          <a:lstStyle/>
          <a:p>
            <a:pPr marL="0" indent="0" algn="ctr" eaLnBrk="1" latinLnBrk="0" hangingPunct="1"/>
            <a:r>
              <a:rPr lang="zh-CN" altLang="en-US" sz="1800" b="1" spc="300">
                <a:latin typeface="Arial" panose="020B0604020202020204" pitchFamily="34" charset="0"/>
                <a:ea typeface="微软雅黑" panose="020B0503020204020204" pitchFamily="34" charset="-122"/>
              </a:rPr>
              <a:t>总结</a:t>
            </a:r>
            <a:endParaRPr lang="zh-CN" altLang="en-US" sz="18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127190" y="1272772"/>
            <a:ext cx="1535551" cy="1535546"/>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3" name="组合 12"/>
          <p:cNvGrpSpPr/>
          <p:nvPr/>
        </p:nvGrpSpPr>
        <p:grpSpPr>
          <a:xfrm>
            <a:off x="3224341" y="2110972"/>
            <a:ext cx="1535551" cy="15355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6" name="组合 15"/>
          <p:cNvGrpSpPr/>
          <p:nvPr/>
        </p:nvGrpSpPr>
        <p:grpSpPr>
          <a:xfrm>
            <a:off x="2298390" y="1360518"/>
            <a:ext cx="1535551" cy="153554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281741" y="1741518"/>
            <a:ext cx="1535551" cy="1535546"/>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4" name="矩形 23"/>
          <p:cNvSpPr/>
          <p:nvPr/>
        </p:nvSpPr>
        <p:spPr>
          <a:xfrm>
            <a:off x="2608356" y="1626490"/>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5" name="矩形 24"/>
          <p:cNvSpPr/>
          <p:nvPr/>
        </p:nvSpPr>
        <p:spPr>
          <a:xfrm>
            <a:off x="3551010" y="24029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6" name="矩形 25"/>
          <p:cNvSpPr/>
          <p:nvPr/>
        </p:nvSpPr>
        <p:spPr>
          <a:xfrm>
            <a:off x="4445314" y="15647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观</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7" name="矩形 26"/>
          <p:cNvSpPr/>
          <p:nvPr/>
        </p:nvSpPr>
        <p:spPr>
          <a:xfrm>
            <a:off x="5610954" y="2035636"/>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看</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8" name="椭圆 27"/>
          <p:cNvSpPr/>
          <p:nvPr/>
        </p:nvSpPr>
        <p:spPr>
          <a:xfrm>
            <a:off x="4598197" y="3288996"/>
            <a:ext cx="500908" cy="500908"/>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40527" y="3513307"/>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575410" y="351366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79076" y="3632005"/>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198665" y="3518326"/>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085391" y="3510821"/>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76425" y="364222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873480" y="3545432"/>
            <a:ext cx="250454" cy="250454"/>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750128" y="3512025"/>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174703" y="3520080"/>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382889" y="3569216"/>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923888" y="332952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093506" y="3642512"/>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529502" y="336561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229178" y="3457466"/>
            <a:ext cx="322151" cy="322151"/>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099105" y="3510203"/>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30014" y="351353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44804" y="364476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795496" y="3330265"/>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713791" y="356659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16637" y="3372814"/>
            <a:ext cx="137389" cy="137389"/>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53607" y="3504242"/>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273527" y="1565647"/>
            <a:ext cx="3383280" cy="1198880"/>
          </a:xfrm>
          <a:prstGeom prst="rect">
            <a:avLst/>
          </a:prstGeom>
          <a:noFill/>
        </p:spPr>
        <p:txBody>
          <a:bodyPr wrap="none" rtlCol="0" anchor="ctr" anchorCtr="0">
            <a:spAutoFit/>
          </a:bodyPr>
          <a:lstStyle/>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 第一部分</a:t>
            </a:r>
            <a:endParaRPr lang="en-US" altLang="zh-CN" sz="36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课题背景及内容</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715656" y="1342674"/>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695144" y="2860538"/>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01</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379911" y="1311666"/>
            <a:ext cx="1422000" cy="1420729"/>
            <a:chOff x="1068965" y="491752"/>
            <a:chExt cx="1197175" cy="1197175"/>
          </a:xfrm>
        </p:grpSpPr>
        <p:grpSp>
          <p:nvGrpSpPr>
            <p:cNvPr id="8" name="组合 7"/>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latin typeface="+mn-lt"/>
                <a:ea typeface="+mn-ea"/>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 name="文本占位符 1"/>
          <p:cNvSpPr>
            <a:spLocks noGrp="1"/>
          </p:cNvSpPr>
          <p:nvPr>
            <p:ph type="body" sz="quarter" idx="11"/>
          </p:nvPr>
        </p:nvSpPr>
        <p:spPr/>
        <p:txBody>
          <a:bodyPr/>
          <a:lstStyle/>
          <a:p>
            <a:r>
              <a:rPr lang="en-US" altLang="zh-CN" dirty="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a:t>课题背景及内容</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文本框 4"/>
          <p:cNvSpPr txBox="1"/>
          <p:nvPr/>
        </p:nvSpPr>
        <p:spPr>
          <a:xfrm>
            <a:off x="1241425" y="816305"/>
            <a:ext cx="6096000" cy="398780"/>
          </a:xfrm>
          <a:prstGeom prst="rect">
            <a:avLst/>
          </a:prstGeom>
        </p:spPr>
        <p:txBody>
          <a:bodyPr>
            <a:spAutoFit/>
            <a:extLst>
              <a:ext uri="{4A0BC546-FE56-4ADE-93B0-CB8AF2F6F144}">
                <wpsdc:textFrameExt xmlns:wpsdc="http://www.wps.cn/officeDocument/2022/drawingmlCustomData" type="title"/>
              </a:ext>
            </a:extLst>
          </a:bodyPr>
          <a:lstStyle/>
          <a:p>
            <a:pPr algn="ctr"/>
            <a:r>
              <a:rPr lang="zh-CN" altLang="en-US" sz="2000" b="1" spc="300">
                <a:latin typeface="Arial" panose="020B0604020202020204" pitchFamily="34" charset="0"/>
                <a:ea typeface="微软雅黑" panose="020B0503020204020204" pitchFamily="34" charset="-122"/>
              </a:rPr>
              <a:t>研究背景</a:t>
            </a:r>
            <a:endParaRPr lang="zh-CN" altLang="en-US" sz="2000" b="1" spc="300">
              <a:latin typeface="Arial" panose="020B0604020202020204" pitchFamily="34" charset="0"/>
              <a:ea typeface="微软雅黑" panose="020B0503020204020204" pitchFamily="34" charset="-122"/>
            </a:endParaRPr>
          </a:p>
        </p:txBody>
      </p:sp>
      <p:sp>
        <p:nvSpPr>
          <p:cNvPr id="6" name="文本框 5"/>
          <p:cNvSpPr txBox="1"/>
          <p:nvPr/>
        </p:nvSpPr>
        <p:spPr>
          <a:xfrm>
            <a:off x="167005" y="1484630"/>
            <a:ext cx="8841105" cy="3457575"/>
          </a:xfrm>
          <a:prstGeom prst="rect">
            <a:avLst/>
          </a:prstGeom>
        </p:spPr>
        <p:txBody>
          <a:bodyPr anchor="ctr" anchorCtr="0">
            <a:noAutofit/>
            <a:extLst>
              <a:ext uri="{4A0BC546-FE56-4ADE-93B0-CB8AF2F6F144}">
                <wpsdc:textFrameExt xmlns:wpsdc="http://www.wps.cn/officeDocument/2022/drawingmlCustomData" type="text"/>
              </a:ext>
            </a:extLst>
          </a:bodyPr>
          <a:lstStyle/>
          <a:p>
            <a:pPr marL="0" indent="457200" algn="l" eaLnBrk="1" latinLnBrk="0" hangingPunct="1">
              <a:lnSpc>
                <a:spcPct val="150000"/>
              </a:lnSpc>
            </a:pPr>
            <a:r>
              <a:rPr sz="1600">
                <a:latin typeface="微软雅黑" panose="020B0503020204020204" pitchFamily="34" charset="-122"/>
                <a:ea typeface="微软雅黑" panose="020B0503020204020204" pitchFamily="34" charset="-122"/>
                <a:cs typeface="宋体" panose="02010600030101010101" pitchFamily="2" charset="-122"/>
              </a:rPr>
              <a:t>尽管</a:t>
            </a:r>
            <a:r>
              <a:rPr lang="en-US" sz="1600">
                <a:latin typeface="微软雅黑" panose="020B0503020204020204" pitchFamily="34" charset="-122"/>
                <a:ea typeface="微软雅黑" panose="020B0503020204020204" pitchFamily="34" charset="-122"/>
                <a:cs typeface="宋体" panose="02010600030101010101" pitchFamily="2" charset="-122"/>
              </a:rPr>
              <a:t>AV</a:t>
            </a:r>
            <a:r>
              <a:rPr sz="1600">
                <a:latin typeface="微软雅黑" panose="020B0503020204020204" pitchFamily="34" charset="-122"/>
                <a:ea typeface="微软雅黑" panose="020B0503020204020204" pitchFamily="34" charset="-122"/>
                <a:cs typeface="宋体" panose="02010600030101010101" pitchFamily="2" charset="-122"/>
              </a:rPr>
              <a:t>可以为改善道路安全提供潜在的有效解决方案，但</a:t>
            </a:r>
            <a:r>
              <a:rPr lang="zh-CN" sz="1600">
                <a:latin typeface="微软雅黑" panose="020B0503020204020204" pitchFamily="34" charset="-122"/>
                <a:ea typeface="微软雅黑" panose="020B0503020204020204" pitchFamily="34" charset="-122"/>
                <a:cs typeface="宋体" panose="02010600030101010101" pitchFamily="2" charset="-122"/>
              </a:rPr>
              <a:t>这些</a:t>
            </a:r>
            <a:r>
              <a:rPr sz="1600">
                <a:latin typeface="微软雅黑" panose="020B0503020204020204" pitchFamily="34" charset="-122"/>
                <a:ea typeface="微软雅黑" panose="020B0503020204020204" pitchFamily="34" charset="-122"/>
                <a:cs typeface="宋体" panose="02010600030101010101" pitchFamily="2" charset="-122"/>
              </a:rPr>
              <a:t>好处只有在公众接受的情况下才能实现。最近的调查表明，人们仍然更愿意让人类而不是自动化系统来控制汽车，公众使用或购买</a:t>
            </a:r>
            <a:r>
              <a:rPr lang="en-US" sz="1600">
                <a:latin typeface="微软雅黑" panose="020B0503020204020204" pitchFamily="34" charset="-122"/>
                <a:ea typeface="微软雅黑" panose="020B0503020204020204" pitchFamily="34" charset="-122"/>
                <a:cs typeface="宋体" panose="02010600030101010101" pitchFamily="2" charset="-122"/>
              </a:rPr>
              <a:t>AV</a:t>
            </a:r>
            <a:r>
              <a:rPr sz="1600">
                <a:latin typeface="微软雅黑" panose="020B0503020204020204" pitchFamily="34" charset="-122"/>
                <a:ea typeface="微软雅黑" panose="020B0503020204020204" pitchFamily="34" charset="-122"/>
                <a:cs typeface="宋体" panose="02010600030101010101" pitchFamily="2" charset="-122"/>
              </a:rPr>
              <a:t>的意愿通常很低</a:t>
            </a:r>
            <a:r>
              <a:rPr lang="zh-CN" sz="1600">
                <a:latin typeface="微软雅黑" panose="020B0503020204020204" pitchFamily="34" charset="-122"/>
                <a:ea typeface="微软雅黑" panose="020B0503020204020204" pitchFamily="34" charset="-122"/>
                <a:cs typeface="宋体" panose="02010600030101010101" pitchFamily="2" charset="-122"/>
              </a:rPr>
              <a:t>。</a:t>
            </a:r>
            <a:r>
              <a:rPr sz="1600">
                <a:latin typeface="微软雅黑" panose="020B0503020204020204" pitchFamily="34" charset="-122"/>
                <a:ea typeface="微软雅黑" panose="020B0503020204020204" pitchFamily="34" charset="-122"/>
                <a:cs typeface="宋体" panose="02010600030101010101" pitchFamily="2" charset="-122"/>
              </a:rPr>
              <a:t>因此，为了加快AV的接受，了解哪些因素影响公众使用AV的意愿至关重要。</a:t>
            </a:r>
            <a:endParaRPr sz="160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 name="文本占位符 1"/>
          <p:cNvSpPr>
            <a:spLocks noGrp="1"/>
          </p:cNvSpPr>
          <p:nvPr>
            <p:ph type="body" sz="quarter" idx="11"/>
          </p:nvPr>
        </p:nvSpPr>
        <p:spPr/>
        <p:txBody>
          <a:bodyPr/>
          <a:lstStyle/>
          <a:p>
            <a:r>
              <a:rPr lang="en-US" altLang="zh-CN" dirty="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a:t>课题背景及内容</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文本框 4"/>
          <p:cNvSpPr txBox="1"/>
          <p:nvPr/>
        </p:nvSpPr>
        <p:spPr>
          <a:xfrm>
            <a:off x="1241425" y="816305"/>
            <a:ext cx="6096000" cy="398780"/>
          </a:xfrm>
          <a:prstGeom prst="rect">
            <a:avLst/>
          </a:prstGeom>
        </p:spPr>
        <p:txBody>
          <a:bodyPr>
            <a:spAutoFit/>
            <a:extLst>
              <a:ext uri="{4A0BC546-FE56-4ADE-93B0-CB8AF2F6F144}">
                <wpsdc:textFrameExt xmlns:wpsdc="http://www.wps.cn/officeDocument/2022/drawingmlCustomData" type="title"/>
              </a:ext>
            </a:extLst>
          </a:bodyPr>
          <a:lstStyle/>
          <a:p>
            <a:pPr algn="ctr"/>
            <a:r>
              <a:rPr lang="zh-CN" altLang="en-US" sz="2000" b="1" spc="300">
                <a:latin typeface="Arial" panose="020B0604020202020204" pitchFamily="34" charset="0"/>
                <a:ea typeface="微软雅黑" panose="020B0503020204020204" pitchFamily="34" charset="-122"/>
              </a:rPr>
              <a:t>研究内容</a:t>
            </a:r>
            <a:endParaRPr lang="zh-CN" altLang="en-US" sz="2000" b="1" spc="300">
              <a:latin typeface="Arial" panose="020B0604020202020204" pitchFamily="34" charset="0"/>
              <a:ea typeface="微软雅黑" panose="020B0503020204020204" pitchFamily="34" charset="-122"/>
            </a:endParaRPr>
          </a:p>
        </p:txBody>
      </p:sp>
      <p:sp>
        <p:nvSpPr>
          <p:cNvPr id="6" name="文本框 5"/>
          <p:cNvSpPr txBox="1"/>
          <p:nvPr/>
        </p:nvSpPr>
        <p:spPr>
          <a:xfrm>
            <a:off x="167005" y="1484630"/>
            <a:ext cx="8841105" cy="3205480"/>
          </a:xfrm>
          <a:prstGeom prst="rect">
            <a:avLst/>
          </a:prstGeom>
        </p:spPr>
        <p:txBody>
          <a:bodyPr anchor="ctr" anchorCtr="0">
            <a:noAutofit/>
            <a:extLst>
              <a:ext uri="{4A0BC546-FE56-4ADE-93B0-CB8AF2F6F144}">
                <wpsdc:textFrameExt xmlns:wpsdc="http://www.wps.cn/officeDocument/2022/drawingmlCustomData" type="text"/>
              </a:ext>
            </a:extLst>
          </a:bodyPr>
          <a:lstStyle/>
          <a:p>
            <a:pPr marL="0" indent="457200" algn="l" eaLnBrk="1" latinLnBrk="0" hangingPunct="1">
              <a:lnSpc>
                <a:spcPct val="150000"/>
              </a:lnSpc>
            </a:pPr>
            <a:endParaRPr lang="zh-CN" altLang="en-US" sz="1600">
              <a:latin typeface="微软雅黑" panose="020B0503020204020204" pitchFamily="34" charset="-122"/>
              <a:ea typeface="微软雅黑" panose="020B0503020204020204" pitchFamily="34" charset="-122"/>
              <a:cs typeface="宋体" panose="02010600030101010101" pitchFamily="2" charset="-122"/>
            </a:endParaRPr>
          </a:p>
          <a:p>
            <a:pPr marL="0" indent="457200" algn="l" eaLnBrk="1" latinLnBrk="0" hangingPunct="1">
              <a:lnSpc>
                <a:spcPct val="150000"/>
              </a:lnSpc>
            </a:pPr>
            <a:r>
              <a:rPr lang="zh-CN" altLang="en-US" sz="1600">
                <a:latin typeface="微软雅黑" panose="020B0503020204020204" pitchFamily="34" charset="-122"/>
                <a:ea typeface="微软雅黑" panose="020B0503020204020204" pitchFamily="34" charset="-122"/>
                <a:cs typeface="宋体" panose="02010600030101010101" pitchFamily="2" charset="-122"/>
              </a:rPr>
              <a:t> </a:t>
            </a:r>
            <a:r>
              <a:rPr lang="zh-CN" sz="1600">
                <a:latin typeface="微软雅黑" panose="020B0503020204020204" pitchFamily="34" charset="-122"/>
                <a:ea typeface="微软雅黑" panose="020B0503020204020204" pitchFamily="34" charset="-122"/>
                <a:cs typeface="宋体" panose="02010600030101010101" pitchFamily="2" charset="-122"/>
                <a:sym typeface="+mn-ea"/>
              </a:rPr>
              <a:t>先前的研究主要集中在</a:t>
            </a:r>
            <a:r>
              <a:rPr sz="1600">
                <a:latin typeface="微软雅黑" panose="020B0503020204020204" pitchFamily="34" charset="-122"/>
                <a:ea typeface="微软雅黑" panose="020B0503020204020204" pitchFamily="34" charset="-122"/>
                <a:cs typeface="宋体" panose="02010600030101010101" pitchFamily="2" charset="-122"/>
                <a:sym typeface="+mn-ea"/>
              </a:rPr>
              <a:t>人们为什么会使用自动驾驶汽车，但很少有人调查</a:t>
            </a:r>
            <a:r>
              <a:rPr sz="1600">
                <a:solidFill>
                  <a:schemeClr val="accent1"/>
                </a:solidFill>
                <a:latin typeface="微软雅黑" panose="020B0503020204020204" pitchFamily="34" charset="-122"/>
                <a:ea typeface="微软雅黑" panose="020B0503020204020204" pitchFamily="34" charset="-122"/>
                <a:cs typeface="宋体" panose="02010600030101010101" pitchFamily="2" charset="-122"/>
                <a:sym typeface="+mn-ea"/>
              </a:rPr>
              <a:t>社会和个人</a:t>
            </a:r>
            <a:r>
              <a:rPr sz="1600">
                <a:latin typeface="微软雅黑" panose="020B0503020204020204" pitchFamily="34" charset="-122"/>
                <a:ea typeface="微软雅黑" panose="020B0503020204020204" pitchFamily="34" charset="-122"/>
                <a:cs typeface="宋体" panose="02010600030101010101" pitchFamily="2" charset="-122"/>
                <a:sym typeface="+mn-ea"/>
              </a:rPr>
              <a:t>因素在自动驾驶汽车接受度中的作用。本研究旨在填补这一研究空白。通过将技术接受模型（TAM）扩展到社会和个人因素（即初始信任、社会影响力、</a:t>
            </a:r>
            <a:r>
              <a:rPr lang="zh-CN" sz="1600">
                <a:latin typeface="微软雅黑" panose="020B0503020204020204" pitchFamily="34" charset="-122"/>
                <a:ea typeface="微软雅黑" panose="020B0503020204020204" pitchFamily="34" charset="-122"/>
                <a:cs typeface="宋体" panose="02010600030101010101" pitchFamily="2" charset="-122"/>
                <a:sym typeface="+mn-ea"/>
              </a:rPr>
              <a:t>五大人格</a:t>
            </a:r>
            <a:r>
              <a:rPr sz="1600">
                <a:latin typeface="微软雅黑" panose="020B0503020204020204" pitchFamily="34" charset="-122"/>
                <a:ea typeface="微软雅黑" panose="020B0503020204020204" pitchFamily="34" charset="-122"/>
                <a:cs typeface="宋体" panose="02010600030101010101" pitchFamily="2" charset="-122"/>
                <a:sym typeface="+mn-ea"/>
              </a:rPr>
              <a:t>和感觉寻求特征），提出了 AV 接受模型。</a:t>
            </a:r>
            <a:endParaRPr lang="zh-CN" altLang="en-US" sz="160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5247005" y="1941195"/>
            <a:ext cx="2306320" cy="1093470"/>
          </a:xfrm>
          <a:prstGeom prst="rect">
            <a:avLst/>
          </a:prstGeom>
          <a:noFill/>
        </p:spPr>
        <p:txBody>
          <a:bodyPr wrap="none" rtlCol="0" anchor="ctr" anchorCtr="0">
            <a:noAutofit/>
          </a:bodyPr>
          <a:lstStyle/>
          <a:p>
            <a:pPr marL="0" lvl="1" indent="0" algn="ctr" eaLnBrk="1" latinLnBrk="0" hangingPunct="1"/>
            <a:r>
              <a:rPr lang="zh-CN" altLang="en-US" sz="3600" b="1" dirty="0">
                <a:solidFill>
                  <a:schemeClr val="accent1"/>
                </a:solidFill>
                <a:latin typeface="微软雅黑" panose="020B0503020204020204" pitchFamily="34" charset="-122"/>
                <a:ea typeface="微软雅黑" panose="020B0503020204020204" pitchFamily="34" charset="-122"/>
              </a:rPr>
              <a:t> 第二部分</a:t>
            </a:r>
            <a:endParaRPr lang="en-US" altLang="zh-CN" sz="3600" b="1" dirty="0">
              <a:solidFill>
                <a:schemeClr val="accent1"/>
              </a:solidFill>
              <a:latin typeface="微软雅黑" panose="020B0503020204020204" pitchFamily="34" charset="-122"/>
              <a:ea typeface="微软雅黑" panose="020B0503020204020204" pitchFamily="34" charset="-122"/>
            </a:endParaRPr>
          </a:p>
          <a:p>
            <a:pPr marL="0" lvl="1" indent="0" algn="ctr" eaLnBrk="1" latinLnBrk="0" hangingPunct="1"/>
            <a:r>
              <a:rPr lang="zh-CN" altLang="en-US" sz="3600" b="1" dirty="0">
                <a:solidFill>
                  <a:schemeClr val="accent1"/>
                </a:solidFill>
                <a:latin typeface="微软雅黑" panose="020B0503020204020204" pitchFamily="34" charset="-122"/>
                <a:ea typeface="微软雅黑" panose="020B0503020204020204" pitchFamily="34" charset="-122"/>
              </a:rPr>
              <a:t>研究现状</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69034" y="1467911"/>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00975" y="3160899"/>
            <a:ext cx="902846" cy="246221"/>
          </a:xfrm>
          <a:prstGeom prst="rect">
            <a:avLst/>
          </a:prstGeom>
          <a:noFill/>
        </p:spPr>
        <p:txBody>
          <a:bodyPr wrap="square" lIns="0" tIns="0" rIns="0" bIns="0" rtlCol="0">
            <a:spAutoFit/>
          </a:bodyPr>
          <a:lstStyle/>
          <a:p>
            <a:r>
              <a:rPr lang="en-US" altLang="zh-CN" sz="1600" dirty="0">
                <a:solidFill>
                  <a:srgbClr val="1A7BAE"/>
                </a:solidFill>
                <a:latin typeface="微软雅黑" panose="020B0503020204020204" pitchFamily="34" charset="-122"/>
                <a:ea typeface="微软雅黑" panose="020B0503020204020204" pitchFamily="34" charset="-122"/>
              </a:rPr>
              <a:t>PART 02</a:t>
            </a:r>
            <a:endParaRPr lang="zh-CN" altLang="en-US" sz="1600" dirty="0">
              <a:solidFill>
                <a:srgbClr val="1A7BA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41400" y="1583283"/>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grpSp>
        <p:sp>
          <p:nvSpPr>
            <p:cNvPr id="9" name="KSO_Shape"/>
            <p:cNvSpPr/>
            <p:nvPr/>
          </p:nvSpPr>
          <p:spPr bwMode="auto">
            <a:xfrm>
              <a:off x="2378606" y="1885587"/>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1A7BAE"/>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endParaRPr lang="zh-CN" altLang="en-US" dirty="0"/>
          </a:p>
        </p:txBody>
      </p:sp>
      <p:sp>
        <p:nvSpPr>
          <p:cNvPr id="3" name="文本框 2"/>
          <p:cNvSpPr txBox="1"/>
          <p:nvPr/>
        </p:nvSpPr>
        <p:spPr>
          <a:xfrm>
            <a:off x="1106805" y="771220"/>
            <a:ext cx="6096000" cy="398780"/>
          </a:xfrm>
          <a:prstGeom prst="rect">
            <a:avLst/>
          </a:prstGeom>
        </p:spPr>
        <p:txBody>
          <a:bodyPr anchor="ctr" anchorCtr="0">
            <a:spAutoFit/>
            <a:extLst>
              <a:ext uri="{4A0BC546-FE56-4ADE-93B0-CB8AF2F6F144}">
                <wpsdc:textFrameExt xmlns:wpsdc="http://www.wps.cn/officeDocument/2022/drawingmlCustomData" type="title"/>
              </a:ext>
            </a:extLst>
          </a:bodyPr>
          <a:lstStyle/>
          <a:p>
            <a:pPr algn="ctr"/>
            <a:r>
              <a:rPr lang="zh-CN" altLang="en-US" sz="2000" b="1" spc="300">
                <a:latin typeface="Arial" panose="020B0604020202020204" pitchFamily="34" charset="0"/>
                <a:ea typeface="微软雅黑" panose="020B0503020204020204" pitchFamily="34" charset="-122"/>
              </a:rPr>
              <a:t>研究现状</a:t>
            </a:r>
            <a:endParaRPr lang="zh-CN" altLang="en-US" sz="2000" b="1" spc="300">
              <a:latin typeface="Arial" panose="020B0604020202020204" pitchFamily="34" charset="0"/>
              <a:ea typeface="微软雅黑" panose="020B0503020204020204" pitchFamily="34" charset="-122"/>
            </a:endParaRPr>
          </a:p>
        </p:txBody>
      </p:sp>
      <p:sp>
        <p:nvSpPr>
          <p:cNvPr id="5" name="文本框 4"/>
          <p:cNvSpPr txBox="1"/>
          <p:nvPr/>
        </p:nvSpPr>
        <p:spPr>
          <a:xfrm>
            <a:off x="251460" y="1165860"/>
            <a:ext cx="8646160" cy="3776980"/>
          </a:xfrm>
          <a:prstGeom prst="rect">
            <a:avLst/>
          </a:prstGeom>
          <a:noFill/>
        </p:spPr>
        <p:txBody>
          <a:bodyPr wrap="square" rtlCol="0" anchor="ctr" anchorCtr="0">
            <a:noAutofit/>
          </a:bodyPr>
          <a:lstStyle/>
          <a:p>
            <a:pPr marL="0" indent="457200" algn="just" eaLnBrk="1" latinLnBrk="0" hangingPunct="1">
              <a:lnSpc>
                <a:spcPct val="150000"/>
              </a:lnSpc>
            </a:pPr>
            <a:r>
              <a:rPr lang="en-US" altLang="zh-CN" sz="1600" b="1">
                <a:latin typeface="微软雅黑" panose="020B0503020204020204" pitchFamily="34" charset="-122"/>
                <a:ea typeface="微软雅黑" panose="020B0503020204020204" pitchFamily="34" charset="-122"/>
                <a:cs typeface="微软雅黑" panose="020B0503020204020204" pitchFamily="34" charset="-122"/>
                <a:sym typeface="+mn-ea"/>
              </a:rPr>
              <a:t>1.TAM</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sym typeface="+mn-ea"/>
              </a:rPr>
              <a:t>技术接受模型</a:t>
            </a:r>
            <a:endParaRPr lang="en-US" altLang="zh-CN" sz="16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TAM是信息系统中被广泛认可的模型之一，用于理解和预测用户对技术的接受程度。最初的TAM由三个因素组成：感知易用性（PEOU）、感知有用性（PU）和使用行为意图（BI）。PEOU被定义为一个人认为使用系统是简单的。PU是指一个人认为使用该系统将提高其工作</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效率。BI被定义为一个人执行某些行为的主观概率。TAM认为PEOU和PU对BI有直接和积极的影响，此外PEOU对PU也有影响。</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endParaRPr lang="zh-CN" altLang="en-US" dirty="0"/>
          </a:p>
        </p:txBody>
      </p:sp>
      <p:sp>
        <p:nvSpPr>
          <p:cNvPr id="3" name="文本框 2"/>
          <p:cNvSpPr txBox="1"/>
          <p:nvPr/>
        </p:nvSpPr>
        <p:spPr>
          <a:xfrm>
            <a:off x="1106805" y="771220"/>
            <a:ext cx="6096000" cy="398780"/>
          </a:xfrm>
          <a:prstGeom prst="rect">
            <a:avLst/>
          </a:prstGeom>
        </p:spPr>
        <p:txBody>
          <a:bodyPr anchor="ctr" anchorCtr="0">
            <a:spAutoFit/>
            <a:extLst>
              <a:ext uri="{4A0BC546-FE56-4ADE-93B0-CB8AF2F6F144}">
                <wpsdc:textFrameExt xmlns:wpsdc="http://www.wps.cn/officeDocument/2022/drawingmlCustomData" type="title"/>
              </a:ext>
            </a:extLst>
          </a:bodyPr>
          <a:lstStyle/>
          <a:p>
            <a:pPr algn="ctr"/>
            <a:r>
              <a:rPr lang="zh-CN" altLang="en-US" sz="2000" b="1" spc="300">
                <a:latin typeface="Arial" panose="020B0604020202020204" pitchFamily="34" charset="0"/>
                <a:ea typeface="微软雅黑" panose="020B0503020204020204" pitchFamily="34" charset="-122"/>
              </a:rPr>
              <a:t>研究现状</a:t>
            </a:r>
            <a:endParaRPr lang="zh-CN" altLang="en-US" sz="2000" b="1" spc="300">
              <a:latin typeface="Arial" panose="020B0604020202020204" pitchFamily="34" charset="0"/>
              <a:ea typeface="微软雅黑" panose="020B0503020204020204" pitchFamily="34" charset="-122"/>
            </a:endParaRPr>
          </a:p>
        </p:txBody>
      </p:sp>
      <p:sp>
        <p:nvSpPr>
          <p:cNvPr id="5" name="文本框 4"/>
          <p:cNvSpPr txBox="1"/>
          <p:nvPr/>
        </p:nvSpPr>
        <p:spPr>
          <a:xfrm>
            <a:off x="251460" y="1165860"/>
            <a:ext cx="8646160" cy="3896360"/>
          </a:xfrm>
          <a:prstGeom prst="rect">
            <a:avLst/>
          </a:prstGeom>
          <a:noFill/>
        </p:spPr>
        <p:txBody>
          <a:bodyPr wrap="square" rtlCol="0" anchor="ctr" anchorCtr="0">
            <a:noAutofit/>
          </a:bodyPr>
          <a:lstStyle/>
          <a:p>
            <a:pPr marL="0" indent="457200" algn="just" eaLnBrk="1" latinLnBrk="0" hangingPunct="1">
              <a:lnSpc>
                <a:spcPct val="150000"/>
              </a:lnSpc>
            </a:pPr>
            <a:r>
              <a:rPr lang="en-US" altLang="zh-CN" sz="1600" b="1">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sym typeface="+mn-ea"/>
              </a:rPr>
              <a:t>认知因素和社会因素</a:t>
            </a:r>
            <a:endParaRPr lang="en-US" altLang="zh-CN" sz="16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457200" algn="just" eaLnBrk="1" latinLnBrk="0" hangingPunct="1">
              <a:lnSpc>
                <a:spcPct val="150000"/>
              </a:lnSpc>
            </a:pPr>
            <a:r>
              <a:rPr sz="1600">
                <a:latin typeface="微软雅黑" panose="020B0503020204020204" pitchFamily="34" charset="-122"/>
                <a:ea typeface="微软雅黑" panose="020B0503020204020204" pitchFamily="34" charset="-122"/>
                <a:cs typeface="微软雅黑" panose="020B0503020204020204" pitchFamily="34" charset="-122"/>
                <a:sym typeface="+mn-ea"/>
              </a:rPr>
              <a:t>最近的</a:t>
            </a:r>
            <a:r>
              <a:rPr lang="zh-CN" sz="1600">
                <a:latin typeface="微软雅黑" panose="020B0503020204020204" pitchFamily="34" charset="-122"/>
                <a:ea typeface="微软雅黑" panose="020B0503020204020204" pitchFamily="34" charset="-122"/>
                <a:cs typeface="微软雅黑" panose="020B0503020204020204" pitchFamily="34" charset="-122"/>
                <a:sym typeface="+mn-ea"/>
              </a:rPr>
              <a:t>研究</a:t>
            </a:r>
            <a:r>
              <a:rPr sz="1600">
                <a:latin typeface="微软雅黑" panose="020B0503020204020204" pitchFamily="34" charset="-122"/>
                <a:ea typeface="微软雅黑" panose="020B0503020204020204" pitchFamily="34" charset="-122"/>
                <a:cs typeface="微软雅黑" panose="020B0503020204020204" pitchFamily="34" charset="-122"/>
                <a:sym typeface="+mn-ea"/>
              </a:rPr>
              <a:t>表明，信任和感知风险在</a:t>
            </a:r>
            <a:r>
              <a:rPr lang="zh-CN" sz="1600">
                <a:latin typeface="微软雅黑" panose="020B0503020204020204" pitchFamily="34" charset="-122"/>
                <a:ea typeface="微软雅黑" panose="020B0503020204020204" pitchFamily="34" charset="-122"/>
                <a:cs typeface="微软雅黑" panose="020B0503020204020204" pitchFamily="34" charset="-122"/>
                <a:sym typeface="+mn-ea"/>
              </a:rPr>
              <a:t>影响</a:t>
            </a:r>
            <a:r>
              <a:rPr sz="1600">
                <a:latin typeface="微软雅黑" panose="020B0503020204020204" pitchFamily="34" charset="-122"/>
                <a:ea typeface="微软雅黑" panose="020B0503020204020204" pitchFamily="34" charset="-122"/>
                <a:cs typeface="微软雅黑" panose="020B0503020204020204" pitchFamily="34" charset="-122"/>
                <a:sym typeface="+mn-ea"/>
              </a:rPr>
              <a:t>公众对 AV 的接受度方面也发挥着重要作用。</a:t>
            </a:r>
            <a:endParaRPr sz="16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457200" algn="just" eaLnBrk="1" latinLnBrk="0" hangingPunct="1">
              <a:lnSpc>
                <a:spcPct val="150000"/>
              </a:lnSpc>
            </a:pPr>
            <a:r>
              <a:rPr sz="1600">
                <a:latin typeface="微软雅黑" panose="020B0503020204020204" pitchFamily="34" charset="-122"/>
                <a:ea typeface="微软雅黑" panose="020B0503020204020204" pitchFamily="34" charset="-122"/>
                <a:cs typeface="微软雅黑" panose="020B0503020204020204" pitchFamily="34" charset="-122"/>
                <a:sym typeface="+mn-ea"/>
              </a:rPr>
              <a:t>大多数研究只分析了认知因素对用户接受度的影响，而社会方面的影响尚未得到充分的检验。Kloåckner提出，人们倾向于重视对自己重要的人的意见，尤其是在决策过程的早期阶段。Barth等人根据经验证明了这一点，他报告称，在</a:t>
            </a:r>
            <a:r>
              <a:rPr lang="en-US" sz="1600">
                <a:latin typeface="微软雅黑" panose="020B0503020204020204" pitchFamily="34" charset="-122"/>
                <a:ea typeface="微软雅黑" panose="020B0503020204020204" pitchFamily="34" charset="-122"/>
                <a:cs typeface="微软雅黑" panose="020B0503020204020204" pitchFamily="34" charset="-122"/>
                <a:sym typeface="+mn-ea"/>
              </a:rPr>
              <a:t>AV</a:t>
            </a:r>
            <a:r>
              <a:rPr sz="1600">
                <a:latin typeface="微软雅黑" panose="020B0503020204020204" pitchFamily="34" charset="-122"/>
                <a:ea typeface="微软雅黑" panose="020B0503020204020204" pitchFamily="34" charset="-122"/>
                <a:cs typeface="微软雅黑" panose="020B0503020204020204" pitchFamily="34" charset="-122"/>
                <a:sym typeface="+mn-ea"/>
              </a:rPr>
              <a:t>采用的早期阶段，社会影响比成本相关因素具有同等甚至更强的影响。因此，预计AV的接受度将与社会影响密切相关。</a:t>
            </a:r>
            <a:endParaRPr sz="16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457200" algn="just" eaLnBrk="1" latinLnBrk="0" hangingPunct="1">
              <a:lnSpc>
                <a:spcPct val="150000"/>
              </a:lnSpc>
            </a:pPr>
            <a:r>
              <a:rPr sz="1600">
                <a:latin typeface="微软雅黑" panose="020B0503020204020204" pitchFamily="34" charset="-122"/>
                <a:ea typeface="微软雅黑" panose="020B0503020204020204" pitchFamily="34" charset="-122"/>
                <a:cs typeface="微软雅黑" panose="020B0503020204020204" pitchFamily="34" charset="-122"/>
                <a:sym typeface="+mn-ea"/>
              </a:rPr>
              <a:t>此外，现有的研究都只调查了社会影响的直接影响，而忽略了其通过感知易用性和感知有用性等因素可能产生的间接影响</a:t>
            </a:r>
            <a:r>
              <a:rPr lang="zh-CN" sz="16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sz="16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endParaRPr lang="zh-CN" altLang="en-US" dirty="0"/>
          </a:p>
        </p:txBody>
      </p:sp>
      <p:sp>
        <p:nvSpPr>
          <p:cNvPr id="3" name="文本框 2"/>
          <p:cNvSpPr txBox="1"/>
          <p:nvPr/>
        </p:nvSpPr>
        <p:spPr>
          <a:xfrm>
            <a:off x="1106805" y="771220"/>
            <a:ext cx="6096000" cy="398780"/>
          </a:xfrm>
          <a:prstGeom prst="rect">
            <a:avLst/>
          </a:prstGeom>
        </p:spPr>
        <p:txBody>
          <a:bodyPr anchor="ctr" anchorCtr="0">
            <a:spAutoFit/>
            <a:extLst>
              <a:ext uri="{4A0BC546-FE56-4ADE-93B0-CB8AF2F6F144}">
                <wpsdc:textFrameExt xmlns:wpsdc="http://www.wps.cn/officeDocument/2022/drawingmlCustomData" type="title"/>
              </a:ext>
            </a:extLst>
          </a:bodyPr>
          <a:lstStyle/>
          <a:p>
            <a:pPr algn="ctr"/>
            <a:r>
              <a:rPr lang="zh-CN" altLang="en-US" sz="2000" b="1" spc="300">
                <a:latin typeface="Arial" panose="020B0604020202020204" pitchFamily="34" charset="0"/>
                <a:ea typeface="微软雅黑" panose="020B0503020204020204" pitchFamily="34" charset="-122"/>
              </a:rPr>
              <a:t>研究现状</a:t>
            </a:r>
            <a:endParaRPr lang="zh-CN" altLang="en-US" sz="2000" b="1" spc="300">
              <a:latin typeface="Arial" panose="020B0604020202020204" pitchFamily="34" charset="0"/>
              <a:ea typeface="微软雅黑" panose="020B0503020204020204" pitchFamily="34" charset="-122"/>
            </a:endParaRPr>
          </a:p>
        </p:txBody>
      </p:sp>
      <p:sp>
        <p:nvSpPr>
          <p:cNvPr id="5" name="文本框 4"/>
          <p:cNvSpPr txBox="1"/>
          <p:nvPr/>
        </p:nvSpPr>
        <p:spPr>
          <a:xfrm>
            <a:off x="251460" y="1165860"/>
            <a:ext cx="8646160" cy="3896360"/>
          </a:xfrm>
          <a:prstGeom prst="rect">
            <a:avLst/>
          </a:prstGeom>
          <a:noFill/>
        </p:spPr>
        <p:txBody>
          <a:bodyPr wrap="square" rtlCol="0" anchor="ctr" anchorCtr="0">
            <a:noAutofit/>
          </a:bodyPr>
          <a:lstStyle/>
          <a:p>
            <a:pPr marL="0" indent="457200" algn="just" eaLnBrk="1" latinLnBrk="0" hangingPunct="1">
              <a:lnSpc>
                <a:spcPct val="150000"/>
              </a:lnSpc>
            </a:pPr>
            <a:r>
              <a:rPr lang="en-US" altLang="zh-CN" sz="1600" b="1">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sym typeface="+mn-ea"/>
              </a:rPr>
              <a:t>个人特征</a:t>
            </a:r>
            <a:endParaRPr lang="zh-CN" altLang="en-US" sz="16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457200" algn="just" eaLnBrk="1" latinLnBrk="0" hangingPunct="1">
              <a:lnSpc>
                <a:spcPct val="150000"/>
              </a:lnSpc>
            </a:pPr>
            <a:r>
              <a:rPr sz="1600">
                <a:latin typeface="微软雅黑" panose="020B0503020204020204" pitchFamily="34" charset="-122"/>
                <a:ea typeface="微软雅黑" panose="020B0503020204020204" pitchFamily="34" charset="-122"/>
                <a:cs typeface="微软雅黑" panose="020B0503020204020204" pitchFamily="34" charset="-122"/>
                <a:sym typeface="+mn-ea"/>
              </a:rPr>
              <a:t>Payre等人发现了积极的影响，而Choi和Ji发现</a:t>
            </a:r>
            <a:r>
              <a:rPr lang="zh-CN" sz="1600">
                <a:latin typeface="微软雅黑" panose="020B0503020204020204" pitchFamily="34" charset="-122"/>
                <a:ea typeface="微软雅黑" panose="020B0503020204020204" pitchFamily="34" charset="-122"/>
                <a:cs typeface="微软雅黑" panose="020B0503020204020204" pitchFamily="34" charset="-122"/>
                <a:sym typeface="+mn-ea"/>
              </a:rPr>
              <a:t>个人特征</a:t>
            </a:r>
            <a:r>
              <a:rPr sz="1600">
                <a:latin typeface="微软雅黑" panose="020B0503020204020204" pitchFamily="34" charset="-122"/>
                <a:ea typeface="微软雅黑" panose="020B0503020204020204" pitchFamily="34" charset="-122"/>
                <a:cs typeface="微软雅黑" panose="020B0503020204020204" pitchFamily="34" charset="-122"/>
                <a:sym typeface="+mn-ea"/>
              </a:rPr>
              <a:t>对AV使用意向没有显著影响。有限的研究数量和不一致的发现表明，人格特征对AV接受的影响需要更多的研究关注。在信息系统领域，有证据表明，人格特征可以直接影响技术接受度，也可以通过信任等因素间接影响技术接受程度。因此，将人格特征与AV接受模型中的变量联系起来可能会提高这些模型的精度。</a:t>
            </a:r>
            <a:endParaRPr sz="16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COMMONDATA" val="eyJoZGlkIjoiNDFjMDllMWQ1YzEyMmY5MmRhMTQyY2M4NWFmNDcxNjAifQ=="/>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3925</Words>
  <Application>WPS 演示</Application>
  <PresentationFormat>全屏显示(16:9)</PresentationFormat>
  <Paragraphs>224</Paragraphs>
  <Slides>26</Slides>
  <Notes>27</Notes>
  <HiddenSlides>0</HiddenSlides>
  <MMClips>1</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26</vt:i4>
      </vt:variant>
    </vt:vector>
  </HeadingPairs>
  <TitlesOfParts>
    <vt:vector size="42" baseType="lpstr">
      <vt:lpstr>Arial</vt:lpstr>
      <vt:lpstr>宋体</vt:lpstr>
      <vt:lpstr>Wingdings</vt:lpstr>
      <vt:lpstr>Impact</vt:lpstr>
      <vt:lpstr>微软雅黑</vt:lpstr>
      <vt:lpstr>仿宋_GB2312</vt:lpstr>
      <vt:lpstr>仿宋</vt:lpstr>
      <vt:lpstr>Arial</vt:lpstr>
      <vt:lpstr>DFGothic-EB</vt:lpstr>
      <vt:lpstr>MS UI Gothic</vt:lpstr>
      <vt:lpstr>Calibri</vt:lpstr>
      <vt:lpstr>Arial Unicode MS</vt:lpstr>
      <vt:lpstr>PingFangSC-Regular</vt:lpstr>
      <vt:lpstr>AMGDT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小源</cp:lastModifiedBy>
  <cp:revision>661</cp:revision>
  <dcterms:created xsi:type="dcterms:W3CDTF">2015-07-27T04:24:00Z</dcterms:created>
  <dcterms:modified xsi:type="dcterms:W3CDTF">2024-01-22T08:51:48Z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09E94E41FCB24A8F8BBF5CD134516313_13</vt:lpwstr>
  </property>
</Properties>
</file>