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6"/>
  </p:notesMasterIdLst>
  <p:sldIdLst>
    <p:sldId id="256" r:id="rId3"/>
    <p:sldId id="468" r:id="rId4"/>
    <p:sldId id="485" r:id="rId5"/>
    <p:sldId id="526" r:id="rId7"/>
    <p:sldId id="429" r:id="rId8"/>
    <p:sldId id="373" r:id="rId9"/>
    <p:sldId id="564" r:id="rId10"/>
    <p:sldId id="576" r:id="rId11"/>
    <p:sldId id="577" r:id="rId12"/>
    <p:sldId id="565" r:id="rId13"/>
    <p:sldId id="566" r:id="rId14"/>
    <p:sldId id="567" r:id="rId15"/>
    <p:sldId id="394" r:id="rId16"/>
    <p:sldId id="568" r:id="rId17"/>
    <p:sldId id="569" r:id="rId18"/>
    <p:sldId id="572" r:id="rId19"/>
    <p:sldId id="302" r:id="rId20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24" userDrawn="1">
          <p15:clr>
            <a:srgbClr val="A4A3A4"/>
          </p15:clr>
        </p15:guide>
        <p15:guide id="2" pos="1956" userDrawn="1">
          <p15:clr>
            <a:srgbClr val="A4A3A4"/>
          </p15:clr>
        </p15:guide>
        <p15:guide id="3" pos="5651" userDrawn="1">
          <p15:clr>
            <a:srgbClr val="A4A3A4"/>
          </p15:clr>
        </p15:guide>
        <p15:guide id="4" pos="3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6ACAC"/>
    <a:srgbClr val="F9C7C7"/>
    <a:srgbClr val="E8E8E8"/>
    <a:srgbClr val="D5D5D5"/>
    <a:srgbClr val="C0C0C0"/>
    <a:srgbClr val="FDE7E7"/>
    <a:srgbClr val="FBD9D9"/>
    <a:srgbClr val="F8C0C0"/>
    <a:srgbClr val="A1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29" autoAdjust="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1218" y="84"/>
      </p:cViewPr>
      <p:guideLst>
        <p:guide orient="horz" pos="3624"/>
        <p:guide pos="1956"/>
        <p:guide pos="5651"/>
        <p:guide pos="3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34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08043-7B73-4AEA-A83B-1845838945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F9D89-0FA3-4657-B495-A12000107B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603948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 descr="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311130" y="180975"/>
            <a:ext cx="1731010" cy="58610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EE297-474B-4A86-A7C8-228BCE0B58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77DEB-90F5-4A8C-8837-7104AE75A0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A463C-8A17-4A8D-B0B4-7766AA8D53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1F0E9-3BF6-457F-9976-1858A2C9109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.xml"/><Relationship Id="rId3" Type="http://schemas.openxmlformats.org/officeDocument/2006/relationships/image" Target="../media/image10.png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3" Type="http://schemas.openxmlformats.org/officeDocument/2006/relationships/image" Target="../media/image11.png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Relationship Id="rId3" Type="http://schemas.openxmlformats.org/officeDocument/2006/relationships/image" Target="../media/image6.png"/><Relationship Id="rId2" Type="http://schemas.openxmlformats.org/officeDocument/2006/relationships/tags" Target="../tags/tag7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Relationship Id="rId3" Type="http://schemas.openxmlformats.org/officeDocument/2006/relationships/image" Target="../media/image7.png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4332605" y="3613785"/>
            <a:ext cx="3735705" cy="10541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dist"/>
            <a:r>
              <a:rPr lang="zh-CN" altLang="en-US" sz="6000" spc="100" dirty="0">
                <a:solidFill>
                  <a:schemeClr val="tx1"/>
                </a:solidFill>
                <a:uFillTx/>
              </a:rPr>
              <a:t>文献汇报</a:t>
            </a:r>
            <a:endParaRPr lang="zh-CN" altLang="en-US" sz="6000" spc="100" dirty="0">
              <a:solidFill>
                <a:schemeClr val="tx1"/>
              </a:solidFill>
              <a:uFillTx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24" name="矩形 23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文献汇报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4424680" y="5083175"/>
            <a:ext cx="3549015" cy="110045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indent="0" algn="ctr" fontAlgn="auto">
              <a:lnSpc>
                <a:spcPct val="150000"/>
              </a:lnSpc>
            </a:pPr>
            <a:r>
              <a:rPr lang="zh-CN" altLang="en-US" sz="2000" dirty="0"/>
              <a:t>汇报人：</a:t>
            </a:r>
            <a:r>
              <a:rPr lang="zh-CN" altLang="en-US" sz="2000" dirty="0"/>
              <a:t>曹思雨</a:t>
            </a:r>
            <a:endParaRPr lang="zh-CN" altLang="en-US" sz="2000" dirty="0"/>
          </a:p>
          <a:p>
            <a:pPr indent="0" algn="ctr" fontAlgn="auto">
              <a:lnSpc>
                <a:spcPct val="150000"/>
              </a:lnSpc>
            </a:pPr>
            <a:r>
              <a:rPr lang="zh-CN" altLang="en-US" sz="2000" dirty="0"/>
              <a:t>日期：</a:t>
            </a:r>
            <a:r>
              <a:rPr lang="en-US" altLang="zh-CN" sz="2000" dirty="0"/>
              <a:t>2024.08.28</a:t>
            </a:r>
            <a:endParaRPr lang="en-US" altLang="zh-CN" sz="2000" dirty="0"/>
          </a:p>
        </p:txBody>
      </p:sp>
      <p:pic>
        <p:nvPicPr>
          <p:cNvPr id="3" name="图片 2" descr="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8540" y="782955"/>
            <a:ext cx="2679065" cy="25679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104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ICLV模型的测量关系结果，见</a:t>
            </a:r>
            <a:r>
              <a:rPr lang="zh-CN" altLang="en-US" sz="2000" dirty="0"/>
              <a:t>表。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3" descr="17245034095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330" y="699135"/>
            <a:ext cx="5543550" cy="61588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104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ICLV模型的潜变量模型的</a:t>
            </a:r>
            <a:r>
              <a:rPr lang="zh-CN" altLang="en-US" sz="2000" dirty="0"/>
              <a:t>结果，见</a:t>
            </a:r>
            <a:r>
              <a:rPr lang="zh-CN" altLang="en-US" sz="2000" dirty="0"/>
              <a:t>表。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4" name="图片 14" descr="17245034545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590" y="1807210"/>
            <a:ext cx="9219565" cy="275717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1604010" y="4635500"/>
            <a:ext cx="10587990" cy="159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altLang="en-US" sz="2000" dirty="0"/>
              <a:t>女性</a:t>
            </a:r>
            <a:r>
              <a:rPr lang="zh-CN" altLang="en-US" sz="2000" dirty="0">
                <a:sym typeface="+mn-ea"/>
              </a:rPr>
              <a:t>持有</a:t>
            </a:r>
            <a:r>
              <a:rPr lang="zh-CN" altLang="en-US" sz="2000" dirty="0"/>
              <a:t>支持汽车态度；相反，</a:t>
            </a:r>
            <a:r>
              <a:rPr lang="zh-CN" altLang="en-US" sz="2000" dirty="0">
                <a:sym typeface="+mn-ea"/>
              </a:rPr>
              <a:t>学术性教师</a:t>
            </a:r>
            <a:r>
              <a:rPr lang="zh-CN" altLang="en-US" sz="2000" dirty="0"/>
              <a:t>和低收入</a:t>
            </a:r>
            <a:r>
              <a:rPr lang="zh-CN" altLang="en-US" sz="2000" dirty="0">
                <a:sym typeface="+mn-ea"/>
              </a:rPr>
              <a:t>者</a:t>
            </a:r>
            <a:r>
              <a:rPr lang="zh-CN" altLang="en-US" sz="2000" dirty="0"/>
              <a:t>是</a:t>
            </a:r>
            <a:r>
              <a:rPr lang="zh-CN" altLang="en-US" sz="2000" dirty="0"/>
              <a:t>持有反对汽车态度；</a:t>
            </a:r>
            <a:endParaRPr lang="zh-CN" altLang="en-US" sz="2000" dirty="0"/>
          </a:p>
          <a:p>
            <a:pPr indent="0" algn="just" fontAlgn="auto">
              <a:lnSpc>
                <a:spcPct val="150000"/>
              </a:lnSpc>
            </a:pPr>
            <a:r>
              <a:rPr lang="zh-CN" altLang="en-US" sz="2000" dirty="0"/>
              <a:t>女性、高收入</a:t>
            </a:r>
            <a:r>
              <a:rPr lang="zh-CN" altLang="en-US" sz="2000" dirty="0">
                <a:sym typeface="+mn-ea"/>
              </a:rPr>
              <a:t>者</a:t>
            </a:r>
            <a:r>
              <a:rPr lang="zh-CN" altLang="en-US" sz="2000" dirty="0"/>
              <a:t>和孩子的存在</a:t>
            </a:r>
            <a:r>
              <a:rPr lang="zh-CN" altLang="en-US" sz="2000" dirty="0">
                <a:sym typeface="+mn-ea"/>
              </a:rPr>
              <a:t>持</a:t>
            </a:r>
            <a:r>
              <a:rPr lang="zh-CN" altLang="en-US" sz="2000" dirty="0">
                <a:sym typeface="+mn-ea"/>
              </a:rPr>
              <a:t>反对</a:t>
            </a:r>
            <a:r>
              <a:rPr lang="zh-CN" altLang="en-US" sz="2000" dirty="0"/>
              <a:t>公共态度；非白人、</a:t>
            </a:r>
            <a:r>
              <a:rPr lang="zh-CN" altLang="en-US" sz="2000" dirty="0">
                <a:sym typeface="+mn-ea"/>
              </a:rPr>
              <a:t>学术性教师</a:t>
            </a:r>
            <a:r>
              <a:rPr lang="zh-CN" altLang="en-US" sz="2000" dirty="0"/>
              <a:t>和低收入者与之相反；女性、非白人、</a:t>
            </a:r>
            <a:r>
              <a:rPr lang="zh-CN" altLang="en-US" sz="2000" dirty="0">
                <a:sym typeface="+mn-ea"/>
              </a:rPr>
              <a:t>行政工作人员</a:t>
            </a:r>
            <a:r>
              <a:rPr lang="zh-CN" altLang="en-US" sz="2000" dirty="0"/>
              <a:t>和高收入者不太支持环境态度。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104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综合</a:t>
            </a:r>
            <a:r>
              <a:rPr lang="zh-CN" altLang="en-US" sz="2000" dirty="0">
                <a:sym typeface="+mn-ea"/>
              </a:rPr>
              <a:t>ICLV模型的测量关系和</a:t>
            </a:r>
            <a:r>
              <a:rPr lang="zh-CN" altLang="en-US" sz="2000" dirty="0"/>
              <a:t>潜变量模型的</a:t>
            </a:r>
            <a:r>
              <a:rPr lang="zh-CN" altLang="en-US" sz="2000" dirty="0"/>
              <a:t>结果，并总结了社会人口特征的直接和间接影响，见</a:t>
            </a:r>
            <a:r>
              <a:rPr lang="zh-CN" altLang="en-US" sz="2000" dirty="0"/>
              <a:t>表。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5" name="图片 15" descr="17245034800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640" y="1686560"/>
            <a:ext cx="8515350" cy="4162425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1603375" y="5752465"/>
            <a:ext cx="10587990" cy="1072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可以得出，个人的态度和偏好在其出行</a:t>
            </a:r>
            <a:r>
              <a:rPr lang="zh-CN" altLang="en-US" sz="2000" dirty="0"/>
              <a:t>选择中起着至关重要的作用，ICLV模型为研究校园通勤方式</a:t>
            </a:r>
            <a:r>
              <a:rPr lang="zh-CN" altLang="en-US" sz="2000" dirty="0"/>
              <a:t>的选择行为提供了重要的工具。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五、情景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分析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612265" y="1339850"/>
            <a:ext cx="10587355" cy="1849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基于ICLV模型结果，研究了在两种不同情景下，</a:t>
            </a:r>
            <a:r>
              <a:rPr lang="zh-CN" altLang="en-US" sz="2000" dirty="0">
                <a:sym typeface="+mn-ea"/>
              </a:rPr>
              <a:t>分析校园通勤</a:t>
            </a:r>
            <a:r>
              <a:rPr lang="zh-CN" altLang="en-US" sz="2000" dirty="0">
                <a:sym typeface="+mn-ea"/>
              </a:rPr>
              <a:t>的出行模式</a:t>
            </a:r>
            <a:r>
              <a:rPr lang="zh-CN" altLang="en-US" sz="2000" dirty="0">
                <a:sym typeface="+mn-ea"/>
              </a:rPr>
              <a:t>占比的变化。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en-US" altLang="zh-CN" sz="2000" dirty="0"/>
              <a:t>1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+mn-ea"/>
              </a:rPr>
              <a:t>情景</a:t>
            </a:r>
            <a:r>
              <a:rPr lang="en-US" altLang="zh-CN" sz="2000" dirty="0">
                <a:sym typeface="+mn-ea"/>
              </a:rPr>
              <a:t>1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/>
              <a:t>公交</a:t>
            </a:r>
            <a:r>
              <a:rPr lang="zh-CN" altLang="en-US" sz="2000" dirty="0"/>
              <a:t>车出行时间的改善；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</a:t>
            </a:r>
            <a:r>
              <a:rPr lang="en-US" altLang="zh-CN" sz="2000" dirty="0"/>
              <a:t>2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+mn-ea"/>
              </a:rPr>
              <a:t>情景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：</a:t>
            </a:r>
            <a:r>
              <a:rPr lang="zh-CN" altLang="en-US" sz="2000" dirty="0"/>
              <a:t>校园社区成员态度的改变。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情景分析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5059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（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一）情景一：公交出行时间的改善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612265" y="1160145"/>
            <a:ext cx="10495280" cy="5339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将市区按照</a:t>
            </a:r>
            <a:r>
              <a:rPr lang="zh-CN" altLang="en-US" sz="2000" dirty="0">
                <a:sym typeface="+mn-ea"/>
              </a:rPr>
              <a:t>2英里半径</a:t>
            </a:r>
            <a:r>
              <a:rPr lang="zh-CN" altLang="en-US" sz="2000" dirty="0"/>
              <a:t>分为两个区，样本也几乎一分为二，</a:t>
            </a:r>
            <a:r>
              <a:rPr lang="zh-CN" altLang="en-US" sz="2000" dirty="0">
                <a:sym typeface="+mn-ea"/>
              </a:rPr>
              <a:t>研究</a:t>
            </a:r>
            <a:r>
              <a:rPr lang="zh-CN" altLang="en-US" sz="2000" dirty="0">
                <a:sym typeface="+mn-ea"/>
              </a:rPr>
              <a:t>当公交出行时间减少50%时，公交出行时间不同程度的改进。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（1）中心地区有268名受访者；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（2）边缘地区有286名受访者。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注：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红：</a:t>
            </a:r>
            <a:r>
              <a:rPr lang="zh-CN" altLang="en-US" sz="2000" dirty="0"/>
              <a:t>汽车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蓝：</a:t>
            </a:r>
            <a:r>
              <a:rPr lang="zh-CN" altLang="en-US" sz="2000" dirty="0"/>
              <a:t>公交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黄：</a:t>
            </a:r>
            <a:r>
              <a:rPr lang="zh-CN" altLang="en-US" sz="2000" dirty="0"/>
              <a:t>自行车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绿：</a:t>
            </a:r>
            <a:r>
              <a:rPr lang="zh-CN" altLang="en-US" sz="2000" dirty="0"/>
              <a:t>步行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情景分析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8" descr="1724503779679"/>
          <p:cNvPicPr>
            <a:picLocks noChangeAspect="1"/>
          </p:cNvPicPr>
          <p:nvPr/>
        </p:nvPicPr>
        <p:blipFill>
          <a:blip r:embed="rId3"/>
          <a:srcRect l="13728" r="12996" b="5242"/>
          <a:stretch>
            <a:fillRect/>
          </a:stretch>
        </p:blipFill>
        <p:spPr>
          <a:xfrm>
            <a:off x="6186170" y="1802765"/>
            <a:ext cx="5996940" cy="49491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47636" y="700008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（二）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情景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二：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校园社区成员态度的改变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612265" y="1214120"/>
            <a:ext cx="10587355" cy="55695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研究通勤者态度的</a:t>
            </a:r>
            <a:r>
              <a:rPr lang="zh-CN" altLang="en-US" sz="2000" dirty="0">
                <a:sym typeface="+mn-ea"/>
              </a:rPr>
              <a:t>改变</a:t>
            </a:r>
            <a:r>
              <a:rPr lang="zh-CN" altLang="en-US" sz="2000" dirty="0"/>
              <a:t>影响校园通勤</a:t>
            </a:r>
            <a:r>
              <a:rPr lang="zh-CN" altLang="en-US" sz="2000" dirty="0"/>
              <a:t>的出行模式</a:t>
            </a:r>
            <a:r>
              <a:rPr lang="zh-CN" altLang="en-US" sz="2000" dirty="0"/>
              <a:t>占比，即样本的一个部分采用另一个部分的态度</a:t>
            </a:r>
            <a:r>
              <a:rPr lang="zh-CN" altLang="en-US" sz="2000" dirty="0">
                <a:sym typeface="+mn-ea"/>
              </a:rPr>
              <a:t>同时保持ICLV模型的其他部分相同时</a:t>
            </a:r>
            <a:r>
              <a:rPr lang="zh-CN" altLang="en-US" sz="2000" dirty="0"/>
              <a:t>通勤模式的</a:t>
            </a:r>
            <a:r>
              <a:rPr lang="zh-CN" altLang="en-US" sz="2000" dirty="0">
                <a:sym typeface="+mn-ea"/>
              </a:rPr>
              <a:t>占比</a:t>
            </a:r>
            <a:r>
              <a:rPr lang="zh-CN" altLang="en-US" sz="2000" dirty="0"/>
              <a:t>的变化。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研究了与5个关键社会人口学虚拟变量相关的11种情景：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性别（2组）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种族（2组）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工作</a:t>
            </a:r>
            <a:r>
              <a:rPr lang="zh-CN" altLang="en-US" sz="2000" dirty="0"/>
              <a:t>单位（2组）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收入水平（3组）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孩子的存在（2组）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注：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橙：汽车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蓝：公交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467090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情景分析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3" name="图片 16" descr="17245036757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60" y="2642235"/>
            <a:ext cx="6354445" cy="421513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612265" y="1214120"/>
            <a:ext cx="10587355" cy="29622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本研究通过采用综合选择和潜在变量 （ICLV） 模型来充分解决态度变量的作用，从而分析了</a:t>
            </a:r>
            <a:r>
              <a:rPr lang="zh-CN" altLang="en-US" sz="2000" dirty="0">
                <a:sym typeface="+mn-ea"/>
              </a:rPr>
              <a:t>校园成员</a:t>
            </a:r>
            <a:r>
              <a:rPr lang="zh-CN" altLang="en-US" sz="2000" dirty="0"/>
              <a:t>通勤方式</a:t>
            </a:r>
            <a:r>
              <a:rPr lang="zh-CN" altLang="en-US" sz="2000" dirty="0"/>
              <a:t>的选择。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通过</a:t>
            </a:r>
            <a:r>
              <a:rPr lang="zh-CN" altLang="en-US" sz="2000" dirty="0"/>
              <a:t>与传统的</a:t>
            </a:r>
            <a:r>
              <a:rPr lang="zh-CN" altLang="en-US" sz="2000" dirty="0">
                <a:sym typeface="+mn-ea"/>
              </a:rPr>
              <a:t>多项式逻辑回归（MNL）</a:t>
            </a:r>
            <a:r>
              <a:rPr lang="zh-CN" altLang="en-US" sz="2000" dirty="0"/>
              <a:t>模型相比，</a:t>
            </a:r>
            <a:r>
              <a:rPr lang="zh-CN" altLang="en-US" sz="2000" dirty="0">
                <a:sym typeface="+mn-ea"/>
              </a:rPr>
              <a:t>展示了ICLV模型在处理潜变量和态度变量方面的优势</a:t>
            </a:r>
            <a:r>
              <a:rPr lang="zh-CN" altLang="en-US" sz="2000" dirty="0"/>
              <a:t>，对校园成员的通勤模式选择提供了更丰富细致的理解。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通过情景分析的结果，可以得出：</a:t>
            </a:r>
            <a:r>
              <a:rPr lang="zh-CN" altLang="en-US" sz="2000" dirty="0">
                <a:sym typeface="+mn-ea"/>
              </a:rPr>
              <a:t>改变</a:t>
            </a:r>
            <a:r>
              <a:rPr lang="zh-CN" altLang="en-US" sz="2000" dirty="0"/>
              <a:t>通勤者的态度与改善实际交通系统的措施，对于促进可持续交通、绿色交通具有同样的</a:t>
            </a:r>
            <a:r>
              <a:rPr lang="zh-CN" altLang="en-US" sz="2000" dirty="0"/>
              <a:t>效用。</a:t>
            </a:r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8255" y="565769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六、研究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总结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总结启发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880485" y="2442845"/>
            <a:ext cx="4977765" cy="141732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ctr"/>
            <a:r>
              <a:rPr lang="zh-CN" altLang="en-US" sz="6600" b="1" spc="300" dirty="0"/>
              <a:t>感谢观看！</a:t>
            </a:r>
            <a:endParaRPr lang="en-US" altLang="zh-CN" sz="6600" b="1" spc="300" dirty="0"/>
          </a:p>
        </p:txBody>
      </p:sp>
      <p:sp>
        <p:nvSpPr>
          <p:cNvPr id="21" name="任意多边形: 形状 20"/>
          <p:cNvSpPr/>
          <p:nvPr/>
        </p:nvSpPr>
        <p:spPr>
          <a:xfrm>
            <a:off x="0" y="6008914"/>
            <a:ext cx="12192000" cy="849086"/>
          </a:xfrm>
          <a:custGeom>
            <a:avLst/>
            <a:gdLst>
              <a:gd name="connsiteX0" fmla="*/ 0 w 12192000"/>
              <a:gd name="connsiteY0" fmla="*/ 0 h 1592262"/>
              <a:gd name="connsiteX1" fmla="*/ 3203 w 12192000"/>
              <a:gd name="connsiteY1" fmla="*/ 0 h 1592262"/>
              <a:gd name="connsiteX2" fmla="*/ 198051 w 12192000"/>
              <a:gd name="connsiteY2" fmla="*/ 37448 h 1592262"/>
              <a:gd name="connsiteX3" fmla="*/ 6115050 w 12192000"/>
              <a:gd name="connsiteY3" fmla="*/ 868362 h 1592262"/>
              <a:gd name="connsiteX4" fmla="*/ 12172950 w 12192000"/>
              <a:gd name="connsiteY4" fmla="*/ 11112 h 1592262"/>
              <a:gd name="connsiteX5" fmla="*/ 12192000 w 12192000"/>
              <a:gd name="connsiteY5" fmla="*/ 6960 h 1592262"/>
              <a:gd name="connsiteX6" fmla="*/ 12192000 w 12192000"/>
              <a:gd name="connsiteY6" fmla="*/ 1592262 h 1592262"/>
              <a:gd name="connsiteX7" fmla="*/ 0 w 12192000"/>
              <a:gd name="connsiteY7" fmla="*/ 1592262 h 15922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1592262">
                <a:moveTo>
                  <a:pt x="0" y="0"/>
                </a:moveTo>
                <a:lnTo>
                  <a:pt x="3203" y="0"/>
                </a:lnTo>
                <a:lnTo>
                  <a:pt x="198051" y="37448"/>
                </a:lnTo>
                <a:cubicBezTo>
                  <a:pt x="1478682" y="287561"/>
                  <a:pt x="4207074" y="865386"/>
                  <a:pt x="6115050" y="868362"/>
                </a:cubicBezTo>
                <a:cubicBezTo>
                  <a:pt x="8150225" y="871537"/>
                  <a:pt x="10950575" y="233362"/>
                  <a:pt x="12172950" y="11112"/>
                </a:cubicBezTo>
                <a:lnTo>
                  <a:pt x="12192000" y="6960"/>
                </a:lnTo>
                <a:lnTo>
                  <a:pt x="12192000" y="1592262"/>
                </a:lnTo>
                <a:lnTo>
                  <a:pt x="0" y="15922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406400" y="0"/>
            <a:ext cx="1930400" cy="513715"/>
            <a:chOff x="406529" y="0"/>
            <a:chExt cx="1282523" cy="513472"/>
          </a:xfrm>
        </p:grpSpPr>
        <p:sp>
          <p:nvSpPr>
            <p:cNvPr id="6" name="矩形 5"/>
            <p:cNvSpPr/>
            <p:nvPr/>
          </p:nvSpPr>
          <p:spPr>
            <a:xfrm>
              <a:off x="406529" y="0"/>
              <a:ext cx="1282523" cy="5134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22952" y="72070"/>
              <a:ext cx="1249680" cy="3681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spc="300" dirty="0">
                  <a:solidFill>
                    <a:schemeClr val="bg1"/>
                  </a:solidFill>
                </a:rPr>
                <a:t>文献汇报</a:t>
              </a:r>
              <a:endParaRPr lang="zh-CN" altLang="en-US" b="1" spc="300" dirty="0">
                <a:solidFill>
                  <a:schemeClr val="bg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477010"/>
            <a:ext cx="12191365" cy="402463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671955"/>
            <a:ext cx="12192000" cy="3829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Campus commute mode choice in a college town: An application of the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400" b="1" dirty="0">
                <a:solidFill>
                  <a:schemeClr val="bg1"/>
                </a:solidFill>
              </a:rPr>
              <a:t>integrated choice and latent variable (ICLV) model 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800" b="1" dirty="0">
                <a:solidFill>
                  <a:schemeClr val="bg1"/>
                </a:solidFill>
                <a:sym typeface="+mn-ea"/>
              </a:rPr>
              <a:t>大学城校园通勤方式选择研究：综合选择与潜在变量（ICLV）模型的应用</a:t>
            </a:r>
            <a:endParaRPr lang="zh-CN" altLang="en-US" sz="2800" b="1" dirty="0">
              <a:solidFill>
                <a:schemeClr val="bg1"/>
              </a:solidFill>
              <a:sym typeface="+mn-ea"/>
            </a:endParaRPr>
          </a:p>
          <a:p>
            <a:pPr indent="0" algn="ctr" fontAlgn="auto">
              <a:lnSpc>
                <a:spcPct val="20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作者：Junghwan Kim，Bumsoo Lee</a:t>
            </a:r>
            <a:endParaRPr lang="zh-CN" altLang="en-US" sz="24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期刊：Travel Behaviour and Society</a:t>
            </a:r>
            <a:endParaRPr lang="zh-CN" altLang="en-US" sz="2000" b="1" dirty="0">
              <a:solidFill>
                <a:schemeClr val="bg1"/>
              </a:solidFill>
            </a:endParaRPr>
          </a:p>
          <a:p>
            <a:pPr indent="0" algn="ctr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chemeClr val="bg1"/>
                </a:solidFill>
              </a:rPr>
              <a:t>时间：20</a:t>
            </a:r>
            <a:r>
              <a:rPr lang="en-US" altLang="zh-CN" sz="2000" b="1" dirty="0">
                <a:solidFill>
                  <a:schemeClr val="bg1"/>
                </a:solidFill>
              </a:rPr>
              <a:t>23</a:t>
            </a:r>
            <a:endParaRPr lang="en-US" altLang="zh-CN" sz="2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0" y="722470"/>
            <a:ext cx="1603948" cy="585802"/>
            <a:chOff x="0" y="722470"/>
            <a:chExt cx="1603948" cy="585802"/>
          </a:xfrm>
        </p:grpSpPr>
        <p:sp>
          <p:nvSpPr>
            <p:cNvPr id="11" name="矩形 1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等腰三角形 13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</a:rPr>
              <a:t>背景</a:t>
            </a:r>
            <a:endParaRPr lang="zh-CN" altLang="en-US" sz="2000" b="1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总结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一、研究背景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595120" y="1382395"/>
            <a:ext cx="10587990" cy="2046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为了深入理解</a:t>
            </a:r>
            <a:r>
              <a:rPr lang="zh-CN" altLang="en-US" sz="2000" dirty="0"/>
              <a:t>校园成员（例如大学生和教职工）的</a:t>
            </a:r>
            <a:r>
              <a:rPr lang="zh-CN" altLang="en-US" sz="2000" dirty="0">
                <a:sym typeface="+mn-ea"/>
              </a:rPr>
              <a:t>通勤模式选择，</a:t>
            </a:r>
            <a:r>
              <a:rPr lang="zh-CN" altLang="en-US" sz="2000" dirty="0"/>
              <a:t>采用综合选择和潜在变量（ICLV）模型</a:t>
            </a:r>
            <a:r>
              <a:rPr lang="zh-CN" altLang="en-US" sz="2000" dirty="0">
                <a:sym typeface="+mn-ea"/>
              </a:rPr>
              <a:t>来充分分析态度变量（即支持汽车、支持公共汽车和支持环境态度）的作用，并揭示社会人口统计特征如何通过态度影响出行选择，</a:t>
            </a:r>
            <a:r>
              <a:rPr lang="zh-CN" altLang="en-US" sz="2000" dirty="0"/>
              <a:t>从而为制定有效的校园交通政策提供依据。</a:t>
            </a:r>
            <a:endParaRPr lang="zh-CN" altLang="en-US" sz="2000" dirty="0"/>
          </a:p>
        </p:txBody>
      </p:sp>
      <p:sp>
        <p:nvSpPr>
          <p:cNvPr id="2" name="文本框 1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二、数据</a:t>
            </a:r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收集</a:t>
            </a:r>
            <a:endParaRPr lang="zh-CN" altLang="en-US" sz="2400" b="1" dirty="0">
              <a:solidFill>
                <a:schemeClr val="accent1"/>
              </a:solidFill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04010" y="1160145"/>
            <a:ext cx="10587990" cy="2028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>
                <a:sym typeface="+mn-ea"/>
              </a:rPr>
              <a:t>人口统计学问题</a:t>
            </a:r>
            <a:r>
              <a:rPr lang="zh-CN" sz="2000" dirty="0">
                <a:sym typeface="+mn-ea"/>
              </a:rPr>
              <a:t>：性别、年龄、种族、</a:t>
            </a:r>
            <a:r>
              <a:rPr lang="zh-CN" sz="2000" dirty="0">
                <a:sym typeface="+mn-ea"/>
              </a:rPr>
              <a:t>家庭年收入、工作单位、是否有孩子、</a:t>
            </a:r>
            <a:r>
              <a:rPr lang="zh-CN" sz="2000" dirty="0">
                <a:sym typeface="+mn-ea"/>
              </a:rPr>
              <a:t>是否有车；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出行</a:t>
            </a:r>
            <a:r>
              <a:rPr lang="zh-CN" sz="2000" dirty="0"/>
              <a:t>相关问题：</a:t>
            </a:r>
            <a:r>
              <a:rPr lang="zh-CN" sz="2000" dirty="0">
                <a:sym typeface="+mn-ea"/>
              </a:rPr>
              <a:t>出行模式</a:t>
            </a:r>
            <a:r>
              <a:rPr sz="2000" dirty="0"/>
              <a:t>、行程目的、出发时间</a:t>
            </a:r>
            <a:r>
              <a:rPr lang="zh-CN" sz="2000" dirty="0"/>
              <a:t>、</a:t>
            </a:r>
            <a:r>
              <a:rPr sz="2000" dirty="0"/>
              <a:t>行程时间的信息</a:t>
            </a:r>
            <a:r>
              <a:rPr lang="zh-CN" sz="2000" dirty="0"/>
              <a:t>、</a:t>
            </a:r>
            <a:r>
              <a:rPr sz="2000" dirty="0"/>
              <a:t>住所的大致位置</a:t>
            </a:r>
            <a:r>
              <a:rPr lang="zh-CN" sz="2000" dirty="0"/>
              <a:t>；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关于潜变量</a:t>
            </a:r>
            <a:r>
              <a:rPr lang="zh-CN" altLang="en-US" sz="2000" dirty="0">
                <a:sym typeface="+mn-ea"/>
              </a:rPr>
              <a:t>态度</a:t>
            </a:r>
            <a:r>
              <a:rPr lang="zh-CN" altLang="en-US" sz="2000" dirty="0"/>
              <a:t>相关的</a:t>
            </a:r>
            <a:r>
              <a:rPr lang="en-US" altLang="zh-CN" sz="2000" dirty="0"/>
              <a:t>9</a:t>
            </a:r>
            <a:r>
              <a:rPr lang="zh-CN" altLang="en-US" sz="2000" dirty="0"/>
              <a:t>个问题————采用五分制；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共收集</a:t>
            </a:r>
            <a:r>
              <a:rPr lang="zh-CN" altLang="en-US" sz="2000" dirty="0">
                <a:sym typeface="+mn-ea"/>
              </a:rPr>
              <a:t>554</a:t>
            </a:r>
            <a:r>
              <a:rPr lang="zh-CN" altLang="en-US" sz="2000" dirty="0">
                <a:sym typeface="+mn-ea"/>
              </a:rPr>
              <a:t>份</a:t>
            </a:r>
            <a:r>
              <a:rPr lang="zh-CN" altLang="en-US" sz="2000" dirty="0">
                <a:sym typeface="+mn-ea"/>
              </a:rPr>
              <a:t>教职员工（包括行政工作人员</a:t>
            </a:r>
            <a:r>
              <a:rPr lang="zh-CN" altLang="en-US" sz="2000" dirty="0">
                <a:sym typeface="+mn-ea"/>
              </a:rPr>
              <a:t>staff</a:t>
            </a:r>
            <a:r>
              <a:rPr lang="zh-CN" altLang="en-US" sz="2000" dirty="0">
                <a:sym typeface="+mn-ea"/>
              </a:rPr>
              <a:t>和学术性教师Faculty）的</a:t>
            </a:r>
            <a:r>
              <a:rPr lang="zh-CN" altLang="en-US" sz="2000" dirty="0">
                <a:sym typeface="+mn-ea"/>
              </a:rPr>
              <a:t>调查问卷。</a:t>
            </a:r>
            <a:endParaRPr lang="zh-CN" altLang="en-US" sz="2000" dirty="0"/>
          </a:p>
        </p:txBody>
      </p:sp>
      <p:sp>
        <p:nvSpPr>
          <p:cNvPr id="19" name="文本框 18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0" y="1708625"/>
            <a:ext cx="1603948" cy="585802"/>
            <a:chOff x="0" y="722470"/>
            <a:chExt cx="1603948" cy="585802"/>
          </a:xfrm>
        </p:grpSpPr>
        <p:sp>
          <p:nvSpPr>
            <p:cNvPr id="35" name="矩形 34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36" name="等腰三角形 35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37" name="文本框 36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数据收集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7" name="图片 7" descr="17245031476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610" y="3110230"/>
            <a:ext cx="3122295" cy="3747770"/>
          </a:xfrm>
          <a:prstGeom prst="rect">
            <a:avLst/>
          </a:prstGeom>
        </p:spPr>
      </p:pic>
      <p:pic>
        <p:nvPicPr>
          <p:cNvPr id="8" name="图片 8" descr="17245031995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8905" y="3188335"/>
            <a:ext cx="3231515" cy="3648710"/>
          </a:xfrm>
          <a:prstGeom prst="rect">
            <a:avLst/>
          </a:prstGeom>
        </p:spPr>
      </p:pic>
      <p:pic>
        <p:nvPicPr>
          <p:cNvPr id="9" name="图片 9" descr="17245032325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345" y="3187700"/>
            <a:ext cx="3372485" cy="36493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1"/>
                </a:solidFill>
                <a:sym typeface="+mn-ea"/>
              </a:rPr>
              <a:t>三、研究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方法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8" name="文本框 37"/>
          <p:cNvSpPr txBox="1"/>
          <p:nvPr>
            <p:custDataLst>
              <p:tags r:id="rId2"/>
            </p:custDataLst>
          </p:nvPr>
        </p:nvSpPr>
        <p:spPr>
          <a:xfrm>
            <a:off x="1680210" y="1160780"/>
            <a:ext cx="10386060" cy="15030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本研究中</a:t>
            </a:r>
            <a:r>
              <a:rPr lang="zh-CN" altLang="en-US" sz="2000" dirty="0"/>
              <a:t>使用综合选择和潜在变量（ICLV）模型来解释校园通勤方式选择行为，重点关注态度因素。同时，</a:t>
            </a:r>
            <a:r>
              <a:rPr lang="zh-CN" altLang="en-US" sz="2000" dirty="0">
                <a:sym typeface="+mn-ea"/>
              </a:rPr>
              <a:t>运行多项式逻辑回归（MNL），将结果与ICLV模型的结果进行比较。</a:t>
            </a:r>
            <a:endParaRPr lang="zh-CN" altLang="en-US" sz="2000" dirty="0">
              <a:sym typeface="+mn-ea"/>
            </a:endParaRPr>
          </a:p>
          <a:p>
            <a:pPr indent="508000" algn="just" fontAlgn="auto">
              <a:lnSpc>
                <a:spcPct val="150000"/>
              </a:lnSpc>
              <a:buClrTx/>
              <a:buSzTx/>
              <a:buFontTx/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如图为ICLV模型的概念框架（</a:t>
            </a:r>
            <a:r>
              <a:rPr lang="zh-CN" altLang="en-US" sz="2000" dirty="0">
                <a:sym typeface="+mn-ea"/>
              </a:rPr>
              <a:t>使用Apollo R编程包估计ICLV模型</a:t>
            </a:r>
            <a:r>
              <a:rPr lang="zh-CN" altLang="en-US" sz="2000" dirty="0"/>
              <a:t>）</a:t>
            </a:r>
            <a:r>
              <a:rPr lang="zh-CN" altLang="en-US" sz="2000" dirty="0">
                <a:sym typeface="+mn-ea"/>
              </a:rPr>
              <a:t>。</a:t>
            </a:r>
            <a:endParaRPr lang="en-US" altLang="zh-CN" sz="2000" dirty="0"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研究结果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795" y="2696050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方法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11" name="图片 11" descr="1724503308445"/>
          <p:cNvPicPr>
            <a:picLocks noChangeAspect="1"/>
          </p:cNvPicPr>
          <p:nvPr/>
        </p:nvPicPr>
        <p:blipFill>
          <a:blip r:embed="rId3"/>
          <a:srcRect l="16692" r="16327" b="12826"/>
          <a:stretch>
            <a:fillRect/>
          </a:stretch>
        </p:blipFill>
        <p:spPr>
          <a:xfrm>
            <a:off x="1624965" y="2696210"/>
            <a:ext cx="7547610" cy="4084320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9172575" y="4483100"/>
            <a:ext cx="2813050" cy="1355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/>
              <a:t>（a） 表示结构模型；</a:t>
            </a:r>
            <a:endParaRPr lang="zh-CN" altLang="en-US" sz="2000" dirty="0"/>
          </a:p>
          <a:p>
            <a:pPr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/>
              <a:t>（b） 表示测量模型。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04010" y="1153160"/>
            <a:ext cx="10142220" cy="1047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如表所示，包含所有社会人口统计变量的ICLV模型和MNL模型的结果，解释了校园通勤</a:t>
            </a:r>
            <a:r>
              <a:rPr lang="zh-CN" altLang="en-US" sz="2000" dirty="0">
                <a:sym typeface="+mn-ea"/>
              </a:rPr>
              <a:t>的</a:t>
            </a:r>
            <a:r>
              <a:rPr lang="zh-CN" altLang="en-US" sz="2000" dirty="0"/>
              <a:t>模式</a:t>
            </a:r>
            <a:r>
              <a:rPr lang="zh-CN" altLang="en-US" sz="2000" dirty="0"/>
              <a:t>选择（n=554）。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20" descr="1724506947512"/>
          <p:cNvPicPr>
            <a:picLocks noChangeAspect="1"/>
          </p:cNvPicPr>
          <p:nvPr/>
        </p:nvPicPr>
        <p:blipFill>
          <a:blip r:embed="rId3"/>
          <a:srcRect b="6336"/>
          <a:stretch>
            <a:fillRect/>
          </a:stretch>
        </p:blipFill>
        <p:spPr>
          <a:xfrm>
            <a:off x="6099810" y="319405"/>
            <a:ext cx="5872480" cy="6538595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1604010" y="2363470"/>
            <a:ext cx="4293235" cy="21082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</a:pPr>
            <a:r>
              <a:rPr lang="zh-CN" altLang="en-US" sz="2000" dirty="0"/>
              <a:t>模型1：ICLV模型</a:t>
            </a:r>
            <a:endParaRPr lang="zh-CN" altLang="en-US" sz="2000" dirty="0"/>
          </a:p>
          <a:p>
            <a:pPr indent="0" algn="just" fontAlgn="auto">
              <a:lnSpc>
                <a:spcPct val="150000"/>
              </a:lnSpc>
            </a:pPr>
            <a:r>
              <a:rPr lang="zh-CN" altLang="en-US" sz="2000" dirty="0"/>
              <a:t>模型2：MNL模型（包含从态度量表中提取的</a:t>
            </a:r>
            <a:r>
              <a:rPr lang="zh-CN" altLang="en-US" sz="2000" dirty="0">
                <a:sym typeface="+mn-ea"/>
              </a:rPr>
              <a:t>因子得分</a:t>
            </a:r>
            <a:r>
              <a:rPr lang="zh-CN" altLang="en-US" sz="2000" dirty="0"/>
              <a:t>）</a:t>
            </a:r>
            <a:endParaRPr lang="zh-CN" altLang="en-US" sz="2000" dirty="0"/>
          </a:p>
          <a:p>
            <a:pPr indent="0" algn="just" fontAlgn="auto">
              <a:lnSpc>
                <a:spcPct val="150000"/>
              </a:lnSpc>
            </a:pPr>
            <a:r>
              <a:rPr lang="zh-CN" altLang="en-US" sz="2000" dirty="0"/>
              <a:t>模型3：MNL模型（没有态度变量）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683385" y="1395095"/>
            <a:ext cx="4152265" cy="5462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en-US" altLang="zh-CN" sz="2000" dirty="0">
                <a:sym typeface="+mn-ea"/>
              </a:rPr>
              <a:t>3</a:t>
            </a:r>
            <a:r>
              <a:rPr lang="zh-CN" altLang="en-US" sz="2000" dirty="0">
                <a:sym typeface="+mn-ea"/>
              </a:rPr>
              <a:t>个</a:t>
            </a:r>
            <a:r>
              <a:rPr lang="zh-CN" altLang="en-US" sz="2000" dirty="0"/>
              <a:t>模型离散选择的结果，见表。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模型3是MNL模型（</a:t>
            </a:r>
            <a:r>
              <a:rPr lang="zh-CN" altLang="en-US" sz="2000" dirty="0"/>
              <a:t>无态度变量）。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替代常数项（ACS）</a:t>
            </a:r>
            <a:r>
              <a:rPr lang="zh-CN" altLang="en-US" sz="2000" dirty="0"/>
              <a:t>在所有非汽车通勤模式中都显示出正且显著，表明</a:t>
            </a:r>
            <a:r>
              <a:rPr lang="zh-CN" altLang="en-US" sz="2000" dirty="0"/>
              <a:t>了在其他条件相同的情况下，这些</a:t>
            </a:r>
            <a:r>
              <a:rPr lang="zh-CN" altLang="en-US" sz="2000" dirty="0">
                <a:sym typeface="+mn-ea"/>
              </a:rPr>
              <a:t>通勤模式</a:t>
            </a:r>
            <a:r>
              <a:rPr lang="zh-CN" altLang="en-US" sz="2000" dirty="0"/>
              <a:t>的效用大于汽车的效用。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而</a:t>
            </a:r>
            <a:r>
              <a:rPr lang="zh-CN" altLang="en-US" sz="2000" dirty="0"/>
              <a:t>实际调查中汽车在通勤方式中占主导地位，这是因为</a:t>
            </a:r>
            <a:r>
              <a:rPr lang="zh-CN" altLang="en-US" sz="2000" dirty="0">
                <a:sym typeface="+mn-ea"/>
              </a:rPr>
              <a:t>模型3</a:t>
            </a:r>
            <a:r>
              <a:rPr lang="zh-CN" altLang="en-US" sz="2000" dirty="0"/>
              <a:t>忽略了态度变量。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2" descr="1724503386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60" y="0"/>
            <a:ext cx="62674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511935" y="1214120"/>
            <a:ext cx="4488815" cy="554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模型</a:t>
            </a:r>
            <a:r>
              <a:rPr lang="en-US" altLang="zh-CN" sz="2000" dirty="0"/>
              <a:t>2</a:t>
            </a:r>
            <a:r>
              <a:rPr lang="zh-CN" altLang="en-US" sz="2000" dirty="0"/>
              <a:t>是MNL模型（包括态度变量的因子得分）。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相比于模型</a:t>
            </a:r>
            <a:r>
              <a:rPr lang="en-US" altLang="zh-CN" sz="2000" dirty="0"/>
              <a:t>3</a:t>
            </a:r>
            <a:r>
              <a:rPr lang="zh-CN" altLang="en-US" sz="2000" dirty="0"/>
              <a:t>，</a:t>
            </a:r>
            <a:r>
              <a:rPr lang="zh-CN" altLang="en-US" sz="2000" dirty="0">
                <a:sym typeface="+mn-ea"/>
              </a:rPr>
              <a:t>模型</a:t>
            </a:r>
            <a:r>
              <a:rPr lang="en-US" altLang="zh-CN" sz="2000" dirty="0">
                <a:sym typeface="+mn-ea"/>
              </a:rPr>
              <a:t>2</a:t>
            </a:r>
            <a:r>
              <a:rPr lang="zh-CN" altLang="en-US" sz="2000" dirty="0">
                <a:sym typeface="+mn-ea"/>
              </a:rPr>
              <a:t>的</a:t>
            </a:r>
            <a:r>
              <a:rPr lang="zh-CN" altLang="en-US" sz="2000" dirty="0">
                <a:sym typeface="+mn-ea"/>
              </a:rPr>
              <a:t>结果</a:t>
            </a:r>
            <a:r>
              <a:rPr lang="zh-CN" altLang="en-US" sz="2000" dirty="0">
                <a:sym typeface="+mn-ea"/>
              </a:rPr>
              <a:t>有很多改进</a:t>
            </a:r>
            <a:r>
              <a:rPr lang="zh-CN" altLang="en-US" sz="2000" dirty="0"/>
              <a:t>。例如模型3中显著的社会人口变量，在模型2中不再</a:t>
            </a:r>
            <a:r>
              <a:rPr lang="zh-CN" altLang="en-US" sz="2000" dirty="0">
                <a:sym typeface="+mn-ea"/>
              </a:rPr>
              <a:t>显著</a:t>
            </a:r>
            <a:r>
              <a:rPr lang="zh-CN" altLang="en-US" sz="2000" dirty="0"/>
              <a:t>（因此被删除）。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表明了通勤者的社会人口特征对交通方式选择的影响通过</a:t>
            </a:r>
            <a:r>
              <a:rPr lang="zh-CN" altLang="en-US" sz="2000" dirty="0"/>
              <a:t>影响他们的态度而起作用。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但是，MNL模型还是</a:t>
            </a:r>
            <a:r>
              <a:rPr lang="zh-CN" altLang="en-US" sz="2000" dirty="0"/>
              <a:t>不能正确</a:t>
            </a:r>
            <a:r>
              <a:rPr lang="zh-CN" altLang="en-US" sz="2000" dirty="0"/>
              <a:t>反映社会人口因素与</a:t>
            </a:r>
            <a:r>
              <a:rPr lang="zh-CN" altLang="en-US" sz="2000" dirty="0">
                <a:sym typeface="+mn-ea"/>
              </a:rPr>
              <a:t>交通方式选择</a:t>
            </a:r>
            <a:r>
              <a:rPr lang="zh-CN" altLang="en-US" sz="2000" dirty="0"/>
              <a:t>之间的间接关联。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2" descr="1724503386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60" y="0"/>
            <a:ext cx="626745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1947636" y="700008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</a:rPr>
              <a:t>四、研究</a:t>
            </a:r>
            <a:r>
              <a:rPr lang="zh-CN" altLang="en-US" sz="2400" b="1" dirty="0">
                <a:solidFill>
                  <a:schemeClr val="accent1"/>
                </a:solidFill>
              </a:rPr>
              <a:t>结果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171940" y="1686560"/>
            <a:ext cx="289433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题目：</a:t>
            </a:r>
            <a:r>
              <a:rPr lang="zh-CN" altLang="en-US" dirty="0">
                <a:solidFill>
                  <a:schemeClr val="bg1"/>
                </a:solidFill>
              </a:rPr>
              <a:t>自动驾驶汽车和街道设计：</a:t>
            </a:r>
            <a:r>
              <a:rPr lang="zh-CN" altLang="en-US" dirty="0">
                <a:solidFill>
                  <a:schemeClr val="bg1"/>
                </a:solidFill>
              </a:rPr>
              <a:t>使用虚拟现实实验探索中央分隔带在提高行人过街安全性</a:t>
            </a:r>
            <a:r>
              <a:rPr lang="zh-CN" altLang="en-US" dirty="0">
                <a:solidFill>
                  <a:schemeClr val="bg1"/>
                </a:solidFill>
              </a:rPr>
              <a:t>方面的</a:t>
            </a:r>
            <a:r>
              <a:rPr lang="zh-CN" altLang="en-US" dirty="0">
                <a:solidFill>
                  <a:schemeClr val="bg1"/>
                </a:solidFill>
              </a:rPr>
              <a:t>作用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9171940" y="4354195"/>
            <a:ext cx="3011170" cy="1276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chemeClr val="bg1"/>
                </a:solidFill>
              </a:rPr>
              <a:t>期刊：</a:t>
            </a:r>
            <a:r>
              <a:rPr lang="en-US" altLang="zh-CN" dirty="0">
                <a:solidFill>
                  <a:schemeClr val="bg1"/>
                </a:solidFill>
                <a:sym typeface="+mn-ea"/>
              </a:rPr>
              <a:t>Accident Analysis and Prevention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1511935" y="1214120"/>
            <a:ext cx="4488815" cy="5547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/>
              <a:t>模型</a:t>
            </a:r>
            <a:r>
              <a:rPr lang="en-US" altLang="zh-CN" sz="2000" dirty="0"/>
              <a:t>1</a:t>
            </a:r>
            <a:r>
              <a:rPr lang="zh-CN" altLang="en-US" sz="2000" dirty="0"/>
              <a:t>是ICLV模型。</a:t>
            </a:r>
            <a:endParaRPr lang="zh-CN" altLang="en-US"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lang="zh-CN" altLang="en-US" sz="2000" dirty="0">
                <a:sym typeface="+mn-ea"/>
              </a:rPr>
              <a:t>ICLV模型的</a:t>
            </a:r>
            <a:r>
              <a:rPr sz="2000" dirty="0"/>
              <a:t>结果进一步凸显了态度潜变量的作用。</a:t>
            </a:r>
            <a:endParaRPr sz="2000" dirty="0"/>
          </a:p>
          <a:p>
            <a:pPr indent="508000" algn="just" fontAlgn="auto">
              <a:lnSpc>
                <a:spcPct val="150000"/>
              </a:lnSpc>
              <a:extLst>
                <a:ext uri="{35155182-B16C-46BC-9424-99874614C6A1}">
                  <wpsdc:indentchars xmlns:wpsdc="http://www.wps.cn/officeDocument/2017/drawingmlCustomData" val="200" checksum="282533468"/>
                </a:ext>
              </a:extLst>
            </a:pPr>
            <a:r>
              <a:rPr sz="2000" dirty="0"/>
              <a:t>与社会人口学变量相比，态度潜变量显示出相对更大且具有统计学意义的系数。</a:t>
            </a:r>
            <a:endParaRPr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02534" y="8153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</a:rPr>
              <a:t>研究背景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02534" y="57524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总结启发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02534" y="180274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数据收集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02534" y="476501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情景分析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02534" y="2790167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研究</a:t>
            </a:r>
            <a:r>
              <a:rPr lang="zh-CN" altLang="en-US" sz="2000" dirty="0">
                <a:solidFill>
                  <a:schemeClr val="bg1">
                    <a:lumMod val="50000"/>
                  </a:schemeClr>
                </a:solidFill>
                <a:sym typeface="+mn-ea"/>
              </a:rPr>
              <a:t>方法</a:t>
            </a:r>
            <a:endParaRPr lang="zh-CN" altLang="en-US" sz="2000" dirty="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0" y="3683475"/>
            <a:ext cx="1603948" cy="585802"/>
            <a:chOff x="0" y="722470"/>
            <a:chExt cx="1603948" cy="585802"/>
          </a:xfrm>
        </p:grpSpPr>
        <p:sp>
          <p:nvSpPr>
            <p:cNvPr id="21" name="矩形 20"/>
            <p:cNvSpPr/>
            <p:nvPr/>
          </p:nvSpPr>
          <p:spPr>
            <a:xfrm>
              <a:off x="0" y="722470"/>
              <a:ext cx="1603948" cy="5858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  <p:sp>
          <p:nvSpPr>
            <p:cNvPr id="23" name="等腰三角形 22"/>
            <p:cNvSpPr/>
            <p:nvPr/>
          </p:nvSpPr>
          <p:spPr>
            <a:xfrm rot="16200000">
              <a:off x="1504883" y="969507"/>
              <a:ext cx="106403" cy="9172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algn="ctr"/>
              <a:endParaRPr lang="zh-CN" altLang="en-US"/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202534" y="3777592"/>
            <a:ext cx="1198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研究</a:t>
            </a:r>
            <a:r>
              <a:rPr lang="zh-CN" altLang="en-US" sz="2000" b="1" dirty="0">
                <a:solidFill>
                  <a:schemeClr val="bg1"/>
                </a:solidFill>
                <a:sym typeface="+mn-ea"/>
              </a:rPr>
              <a:t>结果</a:t>
            </a:r>
            <a:endParaRPr lang="zh-CN" altLang="en-US" sz="2000" b="1" dirty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2" descr="17245033862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660" y="0"/>
            <a:ext cx="6267450" cy="68580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commondata" val="eyJoZGlkIjoiZGJhZDVmYzE5NzdkZjQ5NjE0YWRhNDlkMmE4YTBkN2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中科院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C4994"/>
      </a:accent1>
      <a:accent2>
        <a:srgbClr val="CA865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wrap="square" rtlCol="0" anchor="ctr"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3440</Words>
  <Application>WPS 演示</Application>
  <PresentationFormat>宽屏</PresentationFormat>
  <Paragraphs>345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eee7y_</cp:lastModifiedBy>
  <cp:revision>1334</cp:revision>
  <dcterms:created xsi:type="dcterms:W3CDTF">2022-12-24T13:33:00Z</dcterms:created>
  <dcterms:modified xsi:type="dcterms:W3CDTF">2024-09-01T10:27:46Z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B5B41B612E8F4CBBA77091BDAFD54ED7_13</vt:lpwstr>
  </property>
  <property fmtid="{D5CDD505-2E9C-101B-9397-08002B2CF9AE}" pid="3" name="KSOProductBuildVer">
    <vt:lpwstr>2052-12.1.0.17827</vt:lpwstr>
  </property>
</Properties>
</file>