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6"/>
  </p:notesMasterIdLst>
  <p:sldIdLst>
    <p:sldId id="339" r:id="rId3"/>
    <p:sldId id="341" r:id="rId4"/>
    <p:sldId id="342" r:id="rId5"/>
    <p:sldId id="346" r:id="rId7"/>
    <p:sldId id="343" r:id="rId8"/>
    <p:sldId id="344" r:id="rId9"/>
    <p:sldId id="345" r:id="rId10"/>
    <p:sldId id="347" r:id="rId11"/>
    <p:sldId id="348" r:id="rId12"/>
    <p:sldId id="349"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6" userDrawn="1">
          <p15:clr>
            <a:srgbClr val="A4A3A4"/>
          </p15:clr>
        </p15:guide>
        <p15:guide id="2" pos="2032" userDrawn="1">
          <p15:clr>
            <a:srgbClr val="A4A3A4"/>
          </p15:clr>
        </p15:guide>
        <p15:guide id="3" pos="5630" userDrawn="1">
          <p15:clr>
            <a:srgbClr val="A4A3A4"/>
          </p15:clr>
        </p15:guide>
        <p15:guide id="4"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366"/>
        <p:guide pos="2032"/>
        <p:guide pos="563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3.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3.png"/><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4.png"/><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544955" y="5794375"/>
            <a:ext cx="8769350" cy="476885"/>
          </a:xfrm>
          <a:prstGeom prst="rect">
            <a:avLst/>
          </a:prstGeom>
          <a:noFill/>
        </p:spPr>
        <p:txBody>
          <a:bodyPr wrap="square" rtlCol="0">
            <a:noAutofit/>
          </a:bodyPr>
          <a:p>
            <a:pPr algn="l"/>
            <a:r>
              <a:rPr sz="2400" dirty="0">
                <a:solidFill>
                  <a:schemeClr val="tx1"/>
                </a:solidFill>
                <a:ea typeface="+mn-lt"/>
                <a:cs typeface="+mn-lt"/>
              </a:rPr>
              <a:t>基于ICLV模型拥堵定价影响下的出行方式选择行为偏好预测</a:t>
            </a:r>
            <a:endParaRPr sz="2400" dirty="0">
              <a:solidFill>
                <a:schemeClr val="tx1"/>
              </a:solidFill>
              <a:ea typeface="+mn-lt"/>
              <a:cs typeface="+mn-lt"/>
            </a:endParaRPr>
          </a:p>
        </p:txBody>
      </p:sp>
      <p:pic>
        <p:nvPicPr>
          <p:cNvPr id="3" name="图片 2"/>
          <p:cNvPicPr>
            <a:picLocks noChangeAspect="1"/>
          </p:cNvPicPr>
          <p:nvPr/>
        </p:nvPicPr>
        <p:blipFill>
          <a:blip r:embed="rId2"/>
          <a:stretch>
            <a:fillRect/>
          </a:stretch>
        </p:blipFill>
        <p:spPr>
          <a:xfrm>
            <a:off x="324485" y="735965"/>
            <a:ext cx="10267950" cy="48177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7" name="文本框 16"/>
          <p:cNvSpPr txBox="1"/>
          <p:nvPr/>
        </p:nvSpPr>
        <p:spPr>
          <a:xfrm>
            <a:off x="675096" y="355838"/>
            <a:ext cx="792480" cy="460375"/>
          </a:xfrm>
          <a:prstGeom prst="rect">
            <a:avLst/>
          </a:prstGeom>
          <a:noFill/>
        </p:spPr>
        <p:txBody>
          <a:bodyPr wrap="none" rtlCol="0">
            <a:spAutoFit/>
          </a:bodyPr>
          <a:p>
            <a:r>
              <a:rPr lang="zh-CN" altLang="en-US" sz="2400" b="1" dirty="0">
                <a:solidFill>
                  <a:schemeClr val="accent1"/>
                </a:solidFill>
              </a:rPr>
              <a:t>结论</a:t>
            </a:r>
            <a:endParaRPr lang="zh-CN" altLang="en-US" sz="2400" b="1" dirty="0">
              <a:solidFill>
                <a:schemeClr val="accent1"/>
              </a:solidFill>
            </a:endParaRPr>
          </a:p>
        </p:txBody>
      </p:sp>
      <p:sp>
        <p:nvSpPr>
          <p:cNvPr id="6" name="文本框 5"/>
          <p:cNvSpPr txBox="1"/>
          <p:nvPr>
            <p:custDataLst>
              <p:tags r:id="rId2"/>
            </p:custDataLst>
          </p:nvPr>
        </p:nvSpPr>
        <p:spPr>
          <a:xfrm>
            <a:off x="572135" y="1097280"/>
            <a:ext cx="11375390" cy="307149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本文提出了一种综合选择与潜在变量（ICLV）模型，该模型融合了计划行为理论（TPB）和多项式logit模型（MNL）来预测拥堵收费影响下的模式选择行为。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为了进行比较，使用在北京内进行陈述偏好</a:t>
            </a:r>
            <a:r>
              <a:rPr lang="zh-CN" altLang="en-US" sz="2000" dirty="0"/>
              <a:t>的调查数据估计了4个传统的MNL模型和4个ICLV模型。</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结果表明，ICLV 模型明显优于MNL模型，以解释在拥堵收费影响下，习惯汽车的出行者通勤和非通勤模式选择行为。</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675005" y="1062355"/>
            <a:ext cx="11080750" cy="30162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为了缓解交通拥堵和污染等诸多问题，研究</a:t>
            </a:r>
            <a:r>
              <a:rPr lang="zh-CN" altLang="en-US" sz="2000" dirty="0"/>
              <a:t>如何利用出行需求管理干预措施来促进从汽车到可持续出行方式（如公共交通、骑自行车和步行）的模式转变，</a:t>
            </a:r>
            <a:r>
              <a:rPr lang="zh-CN" altLang="en-US" sz="2000" dirty="0"/>
              <a:t>而拥堵收费等定价策略因其低成本和实施灵活性高而成为更受欢迎的干预措施之一。</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本研究的主要目的是开发一个综合选择和潜在变量（ICLV）模型，该模型整合了计划行为理论（TPB）和多项式logit模型（MNL）来预测拥堵收费对更</a:t>
            </a:r>
            <a:r>
              <a:rPr lang="zh-CN" altLang="en-US" sz="2000" dirty="0">
                <a:sym typeface="+mn-ea"/>
              </a:rPr>
              <a:t>习惯</a:t>
            </a:r>
            <a:r>
              <a:rPr lang="zh-CN" altLang="en-US" sz="2000" dirty="0"/>
              <a:t>和</a:t>
            </a:r>
            <a:r>
              <a:rPr lang="zh-CN" altLang="en-US" sz="2000" dirty="0"/>
              <a:t>不太习惯汽车</a:t>
            </a:r>
            <a:r>
              <a:rPr lang="zh-CN" altLang="en-US" sz="2000" dirty="0"/>
              <a:t>的出行者模式选择行为的有效性。</a:t>
            </a:r>
            <a:endParaRPr lang="zh-CN" altLang="en-US" sz="2000" dirty="0"/>
          </a:p>
        </p:txBody>
      </p:sp>
      <p:sp>
        <p:nvSpPr>
          <p:cNvPr id="17" name="文本框 16"/>
          <p:cNvSpPr txBox="1"/>
          <p:nvPr/>
        </p:nvSpPr>
        <p:spPr>
          <a:xfrm>
            <a:off x="675096" y="355838"/>
            <a:ext cx="2316480" cy="460375"/>
          </a:xfrm>
          <a:prstGeom prst="rect">
            <a:avLst/>
          </a:prstGeom>
          <a:noFill/>
        </p:spPr>
        <p:txBody>
          <a:bodyPr wrap="none" rtlCol="0">
            <a:spAutoFit/>
          </a:bodyPr>
          <a:p>
            <a:r>
              <a:rPr lang="zh-CN" altLang="en-US" sz="2400" b="1" dirty="0">
                <a:solidFill>
                  <a:schemeClr val="accent1"/>
                </a:solidFill>
              </a:rPr>
              <a:t>研究背景与</a:t>
            </a:r>
            <a:r>
              <a:rPr lang="zh-CN" altLang="en-US" sz="2400" b="1" dirty="0">
                <a:solidFill>
                  <a:schemeClr val="accent1"/>
                </a:solidFill>
              </a:rPr>
              <a:t>目的</a:t>
            </a:r>
            <a:endParaRPr lang="zh-CN" altLang="en-US" sz="2400" b="1"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7" name="文本框 16"/>
          <p:cNvSpPr txBox="1"/>
          <p:nvPr/>
        </p:nvSpPr>
        <p:spPr>
          <a:xfrm>
            <a:off x="675096" y="355838"/>
            <a:ext cx="1402080" cy="460375"/>
          </a:xfrm>
          <a:prstGeom prst="rect">
            <a:avLst/>
          </a:prstGeom>
          <a:noFill/>
        </p:spPr>
        <p:txBody>
          <a:bodyPr wrap="none" rtlCol="0">
            <a:spAutoFit/>
          </a:bodyPr>
          <a:p>
            <a:r>
              <a:rPr lang="zh-CN" altLang="en-US" sz="2400" b="1" dirty="0">
                <a:solidFill>
                  <a:schemeClr val="accent1"/>
                </a:solidFill>
              </a:rPr>
              <a:t>数据收集</a:t>
            </a:r>
            <a:endParaRPr lang="zh-CN" altLang="en-US" sz="2400" b="1" dirty="0">
              <a:solidFill>
                <a:schemeClr val="accent1"/>
              </a:solidFill>
            </a:endParaRPr>
          </a:p>
        </p:txBody>
      </p:sp>
      <p:pic>
        <p:nvPicPr>
          <p:cNvPr id="6" name="图片 6" descr="1725350053245"/>
          <p:cNvPicPr>
            <a:picLocks noChangeAspect="1"/>
          </p:cNvPicPr>
          <p:nvPr/>
        </p:nvPicPr>
        <p:blipFill>
          <a:blip r:embed="rId2"/>
          <a:srcRect r="2671" b="5604"/>
          <a:stretch>
            <a:fillRect/>
          </a:stretch>
        </p:blipFill>
        <p:spPr>
          <a:xfrm>
            <a:off x="4501515" y="92710"/>
            <a:ext cx="7681595" cy="6765290"/>
          </a:xfrm>
          <a:prstGeom prst="rect">
            <a:avLst/>
          </a:prstGeom>
        </p:spPr>
      </p:pic>
      <p:sp>
        <p:nvSpPr>
          <p:cNvPr id="2" name="文本框 1"/>
          <p:cNvSpPr txBox="1"/>
          <p:nvPr>
            <p:custDataLst>
              <p:tags r:id="rId3"/>
            </p:custDataLst>
          </p:nvPr>
        </p:nvSpPr>
        <p:spPr>
          <a:xfrm>
            <a:off x="161290" y="1231265"/>
            <a:ext cx="4012565" cy="4921885"/>
          </a:xfrm>
          <a:prstGeom prst="rect">
            <a:avLst/>
          </a:prstGeom>
          <a:noFill/>
        </p:spPr>
        <p:txBody>
          <a:bodyPr wrap="square" rtlCol="0">
            <a:noAutofit/>
          </a:bodyPr>
          <a:p>
            <a:pPr indent="0" algn="just" fontAlgn="auto">
              <a:lnSpc>
                <a:spcPct val="150000"/>
              </a:lnSpc>
            </a:pPr>
            <a:r>
              <a:rPr lang="zh-CN" altLang="en-US" sz="2000" dirty="0"/>
              <a:t>在线问卷由四个主要部分组成：</a:t>
            </a:r>
            <a:endParaRPr lang="zh-CN" altLang="en-US" sz="2000" dirty="0"/>
          </a:p>
          <a:p>
            <a:pPr indent="0" algn="just" fontAlgn="auto">
              <a:lnSpc>
                <a:spcPct val="150000"/>
              </a:lnSpc>
            </a:pPr>
            <a:r>
              <a:rPr lang="zh-CN" altLang="en-US" sz="2000" dirty="0"/>
              <a:t>（1）社会人口信息；</a:t>
            </a:r>
            <a:endParaRPr lang="zh-CN" altLang="en-US" sz="2000" dirty="0"/>
          </a:p>
          <a:p>
            <a:pPr indent="0" algn="just" fontAlgn="auto">
              <a:lnSpc>
                <a:spcPct val="150000"/>
              </a:lnSpc>
            </a:pPr>
            <a:r>
              <a:rPr lang="zh-CN" altLang="en-US" sz="2000" dirty="0"/>
              <a:t>（2）拥堵收费策略情景下的通勤方式选择偏好；</a:t>
            </a:r>
            <a:endParaRPr lang="zh-CN" altLang="en-US" sz="2000" dirty="0"/>
          </a:p>
          <a:p>
            <a:pPr indent="0" algn="just" fontAlgn="auto">
              <a:lnSpc>
                <a:spcPct val="150000"/>
              </a:lnSpc>
            </a:pPr>
            <a:r>
              <a:rPr lang="zh-CN" altLang="en-US" sz="2000" dirty="0"/>
              <a:t>（3）拥堵收费策略情景下的非通勤方式选择偏好；</a:t>
            </a:r>
            <a:endParaRPr lang="zh-CN" altLang="en-US" sz="2000" dirty="0"/>
          </a:p>
          <a:p>
            <a:pPr indent="0" algn="just" fontAlgn="auto">
              <a:lnSpc>
                <a:spcPct val="150000"/>
              </a:lnSpc>
            </a:pPr>
            <a:r>
              <a:rPr lang="zh-CN" altLang="en-US" sz="2000" dirty="0"/>
              <a:t>（4）与</a:t>
            </a:r>
            <a:r>
              <a:rPr lang="zh-CN" altLang="en-US" sz="2000" dirty="0"/>
              <a:t>出行方式选择相关的心理因素。</a:t>
            </a:r>
            <a:endParaRPr lang="zh-CN" altLang="en-US" sz="2000" dirty="0"/>
          </a:p>
          <a:p>
            <a:pPr indent="0" algn="just" fontAlgn="auto">
              <a:lnSpc>
                <a:spcPct val="150000"/>
              </a:lnSpc>
            </a:pPr>
            <a:r>
              <a:rPr lang="zh-CN" altLang="en-US" sz="2000" dirty="0"/>
              <a:t>总共收集了1387份完成的问卷。</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7" name="文本框 16"/>
          <p:cNvSpPr txBox="1"/>
          <p:nvPr/>
        </p:nvSpPr>
        <p:spPr>
          <a:xfrm>
            <a:off x="675096" y="355838"/>
            <a:ext cx="1402080" cy="460375"/>
          </a:xfrm>
          <a:prstGeom prst="rect">
            <a:avLst/>
          </a:prstGeom>
          <a:noFill/>
        </p:spPr>
        <p:txBody>
          <a:bodyPr wrap="none" rtlCol="0">
            <a:spAutoFit/>
          </a:bodyPr>
          <a:p>
            <a:r>
              <a:rPr lang="zh-CN" altLang="en-US" sz="2400" b="1" dirty="0">
                <a:solidFill>
                  <a:schemeClr val="accent1"/>
                </a:solidFill>
              </a:rPr>
              <a:t>数据收集</a:t>
            </a:r>
            <a:endParaRPr lang="zh-CN" altLang="en-US" sz="2400" b="1" dirty="0">
              <a:solidFill>
                <a:schemeClr val="accent1"/>
              </a:solidFill>
            </a:endParaRPr>
          </a:p>
        </p:txBody>
      </p:sp>
      <p:sp>
        <p:nvSpPr>
          <p:cNvPr id="2" name="文本框 1"/>
          <p:cNvSpPr txBox="1"/>
          <p:nvPr>
            <p:custDataLst>
              <p:tags r:id="rId2"/>
            </p:custDataLst>
          </p:nvPr>
        </p:nvSpPr>
        <p:spPr>
          <a:xfrm>
            <a:off x="161290" y="1031875"/>
            <a:ext cx="11449050" cy="4908550"/>
          </a:xfrm>
          <a:prstGeom prst="rect">
            <a:avLst/>
          </a:prstGeom>
          <a:noFill/>
        </p:spPr>
        <p:txBody>
          <a:bodyPr wrap="square" rtlCol="0">
            <a:noAutofit/>
          </a:bodyPr>
          <a:p>
            <a:pPr indent="0" algn="just" fontAlgn="auto">
              <a:lnSpc>
                <a:spcPct val="150000"/>
              </a:lnSpc>
            </a:pPr>
            <a:r>
              <a:rPr lang="zh-CN" altLang="en-US" sz="2000" dirty="0"/>
              <a:t>（2）拥堵收费策略情景下的通勤方式选择偏好；</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首先要求参与者选择他们最常用和第二种最</a:t>
            </a:r>
            <a:r>
              <a:rPr lang="zh-CN" altLang="en-US" sz="2000" dirty="0">
                <a:sym typeface="+mn-ea"/>
              </a:rPr>
              <a:t>常用</a:t>
            </a:r>
            <a:r>
              <a:rPr lang="zh-CN" altLang="en-US" sz="2000" dirty="0"/>
              <a:t>的早晨通勤出行方式。</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设计了一个交互式在线地图工具，参与者在地图上输入其居住位置和工作/学校位置后，记录下模式选择以及与出行时间、出行成本相关的信息。然后，当他们因使用汽车被分别处以5元、15元和25元的罚款这</a:t>
            </a:r>
            <a:r>
              <a:rPr lang="zh-CN" altLang="en-US" sz="2000" dirty="0">
                <a:sym typeface="+mn-ea"/>
              </a:rPr>
              <a:t>三个拥堵收费下</a:t>
            </a:r>
            <a:r>
              <a:rPr lang="zh-CN" altLang="en-US" sz="2000" dirty="0"/>
              <a:t>，他们</a:t>
            </a:r>
            <a:r>
              <a:rPr lang="zh-CN" altLang="en-US" sz="2000" dirty="0"/>
              <a:t>去选择</a:t>
            </a:r>
            <a:r>
              <a:rPr lang="zh-CN" altLang="en-US" sz="2000" dirty="0"/>
              <a:t>的自己喜欢的通勤方式。</a:t>
            </a:r>
            <a:endParaRPr lang="zh-CN" altLang="en-US" sz="2000" dirty="0"/>
          </a:p>
          <a:p>
            <a:pPr indent="0" algn="just" fontAlgn="auto">
              <a:lnSpc>
                <a:spcPct val="150000"/>
              </a:lnSpc>
            </a:pPr>
            <a:r>
              <a:rPr lang="zh-CN" altLang="en-US" sz="2000" dirty="0"/>
              <a:t>（3）拥堵收费策略情景下的非通勤方式选择偏好；</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参与者被要求在交互式在线地图工具上选择最近一次非通勤出行的出发地和目的地。然后，在提议的三个拥堵的定价下，他们首选的非通勤模式选择。</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aphicFrame>
        <p:nvGraphicFramePr>
          <p:cNvPr id="4" name="表格 3"/>
          <p:cNvGraphicFramePr/>
          <p:nvPr>
            <p:custDataLst>
              <p:tags r:id="rId2"/>
            </p:custDataLst>
          </p:nvPr>
        </p:nvGraphicFramePr>
        <p:xfrm>
          <a:off x="780415" y="1358265"/>
          <a:ext cx="10999470" cy="5367020"/>
        </p:xfrm>
        <a:graphic>
          <a:graphicData uri="http://schemas.openxmlformats.org/drawingml/2006/table">
            <a:tbl>
              <a:tblPr/>
              <a:tblGrid>
                <a:gridCol w="3914140"/>
                <a:gridCol w="1062990"/>
                <a:gridCol w="6022340"/>
              </a:tblGrid>
              <a:tr h="281305">
                <a:tc>
                  <a:txBody>
                    <a:bodyPr/>
                    <a:p>
                      <a:pPr marL="68580" indent="0" algn="ctr">
                        <a:spcBef>
                          <a:spcPct val="0"/>
                        </a:spcBef>
                        <a:spcAft>
                          <a:spcPct val="0"/>
                        </a:spcAft>
                      </a:pPr>
                      <a:r>
                        <a:rPr lang="zh-CN" sz="1800" b="1">
                          <a:latin typeface="宋体" panose="02010600030101010101" pitchFamily="2" charset="-122"/>
                          <a:ea typeface="宋体" panose="02010600030101010101" pitchFamily="2" charset="-122"/>
                        </a:rPr>
                        <a:t>潜在变量</a:t>
                      </a:r>
                      <a:endParaRPr lang="zh-CN" sz="1800" b="1">
                        <a:latin typeface="宋体" panose="02010600030101010101" pitchFamily="2" charset="-122"/>
                        <a:ea typeface="宋体" panose="02010600030101010101" pitchFamily="2" charset="-122"/>
                      </a:endParaRPr>
                    </a:p>
                  </a:txBody>
                  <a:tcPr marL="68580" marR="68580" marT="0" marB="0" anchor="ctr" anchorCtr="0">
                    <a:lnL>
                      <a:noFill/>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800" b="1">
                          <a:latin typeface="宋体" panose="02010600030101010101" pitchFamily="2" charset="-122"/>
                          <a:ea typeface="宋体" panose="02010600030101010101" pitchFamily="2" charset="-122"/>
                        </a:rPr>
                        <a:t>项目</a:t>
                      </a:r>
                      <a:endParaRPr lang="zh-CN" sz="1800" b="1">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800" b="1">
                          <a:latin typeface="宋体" panose="02010600030101010101" pitchFamily="2" charset="-122"/>
                          <a:ea typeface="宋体" panose="02010600030101010101" pitchFamily="2" charset="-122"/>
                        </a:rPr>
                        <a:t>观测变量</a:t>
                      </a:r>
                      <a:endParaRPr lang="zh-CN" sz="1800" b="1">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a:noFill/>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491490">
                <a:tc rowSpan="2">
                  <a:txBody>
                    <a:bodyPr/>
                    <a:p>
                      <a:pPr marL="68580" indent="0" algn="ctr">
                        <a:spcBef>
                          <a:spcPct val="0"/>
                        </a:spcBef>
                        <a:spcAft>
                          <a:spcPct val="0"/>
                        </a:spcAft>
                      </a:pPr>
                      <a:r>
                        <a:rPr lang="zh-CN" sz="1800">
                          <a:latin typeface="宋体" panose="02010600030101010101" pitchFamily="2" charset="-122"/>
                          <a:ea typeface="宋体" panose="02010600030101010101" pitchFamily="2" charset="-122"/>
                        </a:rPr>
                        <a:t>主观规范</a:t>
                      </a:r>
                      <a:endParaRPr lang="zh-CN" sz="1800">
                        <a:latin typeface="宋体" panose="02010600030101010101" pitchFamily="2" charset="-122"/>
                        <a:ea typeface="宋体" panose="02010600030101010101" pitchFamily="2" charset="-122"/>
                      </a:endParaRPr>
                    </a:p>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Subjective norm</a:t>
                      </a:r>
                      <a:endParaRPr lang="zh-CN" sz="1800">
                        <a:latin typeface="宋体" panose="02010600030101010101" pitchFamily="2" charset="-122"/>
                        <a:ea typeface="宋体" panose="02010600030101010101" pitchFamily="2" charset="-122"/>
                      </a:endParaRPr>
                    </a:p>
                  </a:txBody>
                  <a:tcPr marL="68580" marR="68580" marT="0" marB="0" anchor="ctr" anchorCtr="0">
                    <a:lnL>
                      <a:noFill/>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SN1</a:t>
                      </a:r>
                      <a:endParaRPr lang="en-US" alt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just">
                        <a:spcBef>
                          <a:spcPct val="0"/>
                        </a:spcBef>
                        <a:spcAft>
                          <a:spcPct val="0"/>
                        </a:spcAft>
                      </a:pPr>
                      <a:r>
                        <a:rPr lang="zh-CN" sz="1800">
                          <a:latin typeface="宋体" panose="02010600030101010101" pitchFamily="2" charset="-122"/>
                          <a:ea typeface="宋体" panose="02010600030101010101" pitchFamily="2" charset="-122"/>
                        </a:rPr>
                        <a:t>我个人觉得有义务尽可能减少汽车的使用。</a:t>
                      </a:r>
                      <a:endParaRPr 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a:noFill/>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635000">
                <a:tc vMerge="1">
                  <a:tcPr>
                    <a:lnL>
                      <a:noFill/>
                    </a:lnL>
                    <a:lnR w="12700" cap="flat" cmpd="sng">
                      <a:solidFill>
                        <a:srgbClr val="000008"/>
                      </a:solidFill>
                      <a:prstDash val="solid"/>
                      <a:headEnd type="none" w="med" len="med"/>
                      <a:tailEnd type="none" w="med" len="med"/>
                    </a:lnR>
                    <a:lnB w="12700" cap="flat" cmpd="sng">
                      <a:solidFill>
                        <a:srgbClr val="000008"/>
                      </a:solidFill>
                      <a:prstDash val="solid"/>
                      <a:headEnd type="none" w="med" len="med"/>
                      <a:tailEnd type="none" w="med" len="med"/>
                    </a:lnB>
                  </a:tcPr>
                </a:tc>
                <a:tc>
                  <a:txBody>
                    <a:bodyPr/>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SN</a:t>
                      </a:r>
                      <a:r>
                        <a:rPr lang="en-US" altLang="zh-CN" sz="1800">
                          <a:latin typeface="宋体" panose="02010600030101010101" pitchFamily="2" charset="-122"/>
                          <a:ea typeface="宋体" panose="02010600030101010101" pitchFamily="2" charset="-122"/>
                        </a:rPr>
                        <a:t>2</a:t>
                      </a:r>
                      <a:endParaRPr lang="en-US" alt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just">
                        <a:spcBef>
                          <a:spcPct val="0"/>
                        </a:spcBef>
                        <a:spcAft>
                          <a:spcPct val="0"/>
                        </a:spcAft>
                      </a:pPr>
                      <a:r>
                        <a:rPr lang="zh-CN" sz="1800">
                          <a:latin typeface="宋体" panose="02010600030101010101" pitchFamily="2" charset="-122"/>
                          <a:ea typeface="宋体" panose="02010600030101010101" pitchFamily="2" charset="-122"/>
                        </a:rPr>
                        <a:t>无论其他人做什么，我都有道德义务减少汽车的使用。</a:t>
                      </a:r>
                      <a:endParaRPr 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a:noFill/>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568325">
                <a:tc rowSpan="2">
                  <a:txBody>
                    <a:bodyPr/>
                    <a:p>
                      <a:pPr marL="68580" indent="0" algn="ctr">
                        <a:spcBef>
                          <a:spcPct val="0"/>
                        </a:spcBef>
                        <a:spcAft>
                          <a:spcPct val="0"/>
                        </a:spcAft>
                      </a:pPr>
                      <a:r>
                        <a:rPr lang="zh-CN" sz="1800">
                          <a:latin typeface="宋体" panose="02010600030101010101" pitchFamily="2" charset="-122"/>
                          <a:ea typeface="宋体" panose="02010600030101010101" pitchFamily="2" charset="-122"/>
                        </a:rPr>
                        <a:t>感知行为控制</a:t>
                      </a:r>
                      <a:endParaRPr lang="zh-CN" sz="1800">
                        <a:latin typeface="宋体" panose="02010600030101010101" pitchFamily="2" charset="-122"/>
                        <a:ea typeface="宋体" panose="02010600030101010101" pitchFamily="2" charset="-122"/>
                      </a:endParaRPr>
                    </a:p>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Perceived behavioral control</a:t>
                      </a:r>
                      <a:endParaRPr lang="zh-CN" sz="1800">
                        <a:latin typeface="宋体" panose="02010600030101010101" pitchFamily="2" charset="-122"/>
                        <a:ea typeface="宋体" panose="02010600030101010101" pitchFamily="2" charset="-122"/>
                      </a:endParaRPr>
                    </a:p>
                  </a:txBody>
                  <a:tcPr marL="68580" marR="68580" marT="0" marB="0" anchor="ctr" anchorCtr="0">
                    <a:lnL>
                      <a:noFill/>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PBC1</a:t>
                      </a:r>
                      <a:endParaRPr lang="en-US" alt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just">
                        <a:spcBef>
                          <a:spcPct val="0"/>
                        </a:spcBef>
                        <a:spcAft>
                          <a:spcPct val="0"/>
                        </a:spcAft>
                      </a:pPr>
                      <a:r>
                        <a:rPr lang="zh-CN" sz="1800">
                          <a:latin typeface="宋体" panose="02010600030101010101" pitchFamily="2" charset="-122"/>
                          <a:ea typeface="宋体" panose="02010600030101010101" pitchFamily="2" charset="-122"/>
                        </a:rPr>
                        <a:t>您对是否乘坐汽车上下班有多少控制权？</a:t>
                      </a:r>
                      <a:endParaRPr 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a:noFill/>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624205">
                <a:tc vMerge="1">
                  <a:tcPr>
                    <a:lnL>
                      <a:noFill/>
                    </a:lnL>
                    <a:lnR w="12700" cap="flat" cmpd="sng">
                      <a:solidFill>
                        <a:srgbClr val="000008"/>
                      </a:solidFill>
                      <a:prstDash val="solid"/>
                      <a:headEnd type="none" w="med" len="med"/>
                      <a:tailEnd type="none" w="med" len="med"/>
                    </a:lnR>
                    <a:lnB w="12700" cap="flat" cmpd="sng">
                      <a:solidFill>
                        <a:srgbClr val="000008"/>
                      </a:solidFill>
                      <a:prstDash val="solid"/>
                      <a:headEnd type="none" w="med" len="med"/>
                      <a:tailEnd type="none" w="med" len="med"/>
                    </a:lnB>
                  </a:tcPr>
                </a:tc>
                <a:tc>
                  <a:txBody>
                    <a:bodyPr/>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PBC</a:t>
                      </a:r>
                      <a:r>
                        <a:rPr lang="en-US" altLang="zh-CN" sz="1800">
                          <a:latin typeface="宋体" panose="02010600030101010101" pitchFamily="2" charset="-122"/>
                          <a:ea typeface="宋体" panose="02010600030101010101" pitchFamily="2" charset="-122"/>
                        </a:rPr>
                        <a:t>2</a:t>
                      </a:r>
                      <a:endParaRPr lang="en-US" alt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just">
                        <a:spcBef>
                          <a:spcPct val="0"/>
                        </a:spcBef>
                        <a:spcAft>
                          <a:spcPct val="0"/>
                        </a:spcAft>
                      </a:pPr>
                      <a:r>
                        <a:rPr lang="zh-CN" sz="1800">
                          <a:latin typeface="宋体" panose="02010600030101010101" pitchFamily="2" charset="-122"/>
                          <a:ea typeface="宋体" panose="02010600030101010101" pitchFamily="2" charset="-122"/>
                        </a:rPr>
                        <a:t>对我来说，更频繁地使用可持续出行方式通勤很容易。</a:t>
                      </a:r>
                      <a:endParaRPr 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a:noFill/>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605155">
                <a:tc rowSpan="3">
                  <a:txBody>
                    <a:bodyPr/>
                    <a:p>
                      <a:pPr marL="68580" indent="0" algn="ctr">
                        <a:spcBef>
                          <a:spcPct val="0"/>
                        </a:spcBef>
                        <a:spcAft>
                          <a:spcPct val="0"/>
                        </a:spcAft>
                      </a:pPr>
                      <a:r>
                        <a:rPr lang="zh-CN" sz="1800">
                          <a:latin typeface="宋体" panose="02010600030101010101" pitchFamily="2" charset="-122"/>
                          <a:ea typeface="宋体" panose="02010600030101010101" pitchFamily="2" charset="-122"/>
                        </a:rPr>
                        <a:t>态度</a:t>
                      </a:r>
                      <a:endParaRPr lang="zh-CN" sz="1800">
                        <a:latin typeface="宋体" panose="02010600030101010101" pitchFamily="2" charset="-122"/>
                        <a:ea typeface="宋体" panose="02010600030101010101" pitchFamily="2" charset="-122"/>
                      </a:endParaRPr>
                    </a:p>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Attitude</a:t>
                      </a:r>
                      <a:endParaRPr lang="zh-CN" sz="1800">
                        <a:latin typeface="宋体" panose="02010600030101010101" pitchFamily="2" charset="-122"/>
                        <a:ea typeface="宋体" panose="02010600030101010101" pitchFamily="2" charset="-122"/>
                      </a:endParaRPr>
                    </a:p>
                  </a:txBody>
                  <a:tcPr marL="68580" marR="68580" marT="0" marB="0" anchor="ctr" anchorCtr="0">
                    <a:lnL>
                      <a:noFill/>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ATT1</a:t>
                      </a:r>
                      <a:endParaRPr lang="en-US" alt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just">
                        <a:spcBef>
                          <a:spcPct val="0"/>
                        </a:spcBef>
                        <a:spcAft>
                          <a:spcPct val="0"/>
                        </a:spcAft>
                      </a:pPr>
                      <a:r>
                        <a:rPr lang="zh-CN" sz="1800">
                          <a:latin typeface="宋体" panose="02010600030101010101" pitchFamily="2" charset="-122"/>
                          <a:ea typeface="宋体" panose="02010600030101010101" pitchFamily="2" charset="-122"/>
                        </a:rPr>
                        <a:t>我喜欢采用可持续的出行方式。</a:t>
                      </a:r>
                      <a:endParaRPr 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a:noFill/>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636270">
                <a:tc vMerge="1">
                  <a:tcPr>
                    <a:lnL>
                      <a:noFill/>
                    </a:lnL>
                    <a:lnR w="12700" cap="flat" cmpd="sng">
                      <a:solidFill>
                        <a:srgbClr val="000008"/>
                      </a:solidFill>
                      <a:prstDash val="solid"/>
                      <a:headEnd type="none" w="med" len="med"/>
                      <a:tailEnd type="none" w="med" len="med"/>
                    </a:lnR>
                  </a:tcPr>
                </a:tc>
                <a:tc>
                  <a:txBody>
                    <a:bodyPr/>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ATT2</a:t>
                      </a:r>
                      <a:endParaRPr lang="en-US" alt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just">
                        <a:spcBef>
                          <a:spcPct val="0"/>
                        </a:spcBef>
                        <a:spcAft>
                          <a:spcPct val="0"/>
                        </a:spcAft>
                      </a:pPr>
                      <a:r>
                        <a:rPr lang="zh-CN" sz="1800">
                          <a:latin typeface="宋体" panose="02010600030101010101" pitchFamily="2" charset="-122"/>
                          <a:ea typeface="宋体" panose="02010600030101010101" pitchFamily="2" charset="-122"/>
                        </a:rPr>
                        <a:t>更多地使用可持续出行方式让我感觉很好。</a:t>
                      </a:r>
                      <a:endParaRPr 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a:noFill/>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633095">
                <a:tc vMerge="1">
                  <a:tcPr>
                    <a:lnL>
                      <a:noFill/>
                    </a:lnL>
                    <a:lnR w="12700" cap="flat" cmpd="sng">
                      <a:solidFill>
                        <a:srgbClr val="000008"/>
                      </a:solidFill>
                      <a:prstDash val="solid"/>
                      <a:headEnd type="none" w="med" len="med"/>
                      <a:tailEnd type="none" w="med" len="med"/>
                    </a:lnR>
                    <a:lnB w="12700" cap="flat" cmpd="sng">
                      <a:solidFill>
                        <a:srgbClr val="000008"/>
                      </a:solidFill>
                      <a:prstDash val="solid"/>
                      <a:headEnd type="none" w="med" len="med"/>
                      <a:tailEnd type="none" w="med" len="med"/>
                    </a:lnB>
                  </a:tcPr>
                </a:tc>
                <a:tc>
                  <a:txBody>
                    <a:bodyPr/>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ATT3</a:t>
                      </a:r>
                      <a:endParaRPr lang="en-US" alt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just">
                        <a:spcBef>
                          <a:spcPct val="0"/>
                        </a:spcBef>
                        <a:spcAft>
                          <a:spcPct val="0"/>
                        </a:spcAft>
                      </a:pPr>
                      <a:r>
                        <a:rPr lang="zh-CN" sz="1800">
                          <a:latin typeface="宋体" panose="02010600030101010101" pitchFamily="2" charset="-122"/>
                          <a:ea typeface="宋体" panose="02010600030101010101" pitchFamily="2" charset="-122"/>
                        </a:rPr>
                        <a:t>如果我减少汽车的使用，我将对缓解汽车使用引起的问题产生积极影响。</a:t>
                      </a:r>
                      <a:endParaRPr 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a:noFill/>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r h="892175">
                <a:tc>
                  <a:txBody>
                    <a:bodyPr/>
                    <a:p>
                      <a:pPr marL="68580" indent="0" algn="ctr">
                        <a:spcBef>
                          <a:spcPct val="0"/>
                        </a:spcBef>
                        <a:spcAft>
                          <a:spcPct val="0"/>
                        </a:spcAft>
                      </a:pPr>
                      <a:r>
                        <a:rPr lang="zh-CN" sz="1800">
                          <a:latin typeface="宋体" panose="02010600030101010101" pitchFamily="2" charset="-122"/>
                          <a:ea typeface="宋体" panose="02010600030101010101" pitchFamily="2" charset="-122"/>
                        </a:rPr>
                        <a:t>行为意图</a:t>
                      </a:r>
                      <a:endParaRPr lang="zh-CN" sz="1800">
                        <a:latin typeface="宋体" panose="02010600030101010101" pitchFamily="2" charset="-122"/>
                        <a:ea typeface="宋体" panose="02010600030101010101" pitchFamily="2" charset="-122"/>
                      </a:endParaRPr>
                    </a:p>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Behavioral Intention</a:t>
                      </a:r>
                      <a:endParaRPr lang="zh-CN" sz="1800">
                        <a:latin typeface="宋体" panose="02010600030101010101" pitchFamily="2" charset="-122"/>
                        <a:ea typeface="宋体" panose="02010600030101010101" pitchFamily="2" charset="-122"/>
                      </a:endParaRPr>
                    </a:p>
                  </a:txBody>
                  <a:tcPr marL="68580" marR="68580" marT="0" marB="0" anchor="ctr" anchorCtr="0">
                    <a:lnL>
                      <a:noFill/>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800">
                          <a:latin typeface="宋体" panose="02010600030101010101" pitchFamily="2" charset="-122"/>
                          <a:ea typeface="宋体" panose="02010600030101010101" pitchFamily="2" charset="-122"/>
                        </a:rPr>
                        <a:t>BI1</a:t>
                      </a:r>
                      <a:endParaRPr lang="en-US" alt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c>
                  <a:txBody>
                    <a:bodyPr/>
                    <a:p>
                      <a:pPr marL="68580" indent="0" algn="just">
                        <a:spcBef>
                          <a:spcPct val="0"/>
                        </a:spcBef>
                        <a:spcAft>
                          <a:spcPct val="0"/>
                        </a:spcAft>
                      </a:pPr>
                      <a:r>
                        <a:rPr lang="zh-CN" sz="1800">
                          <a:latin typeface="宋体" panose="02010600030101010101" pitchFamily="2" charset="-122"/>
                          <a:ea typeface="宋体" panose="02010600030101010101" pitchFamily="2" charset="-122"/>
                        </a:rPr>
                        <a:t>我打算分别在三种拥堵定价策略下，在日常出行中频繁使用更可持续的出行方式。</a:t>
                      </a:r>
                      <a:endParaRPr lang="zh-CN" sz="1800">
                        <a:latin typeface="宋体" panose="02010600030101010101" pitchFamily="2" charset="-122"/>
                        <a:ea typeface="宋体" panose="02010600030101010101" pitchFamily="2" charset="-122"/>
                      </a:endParaRPr>
                    </a:p>
                  </a:txBody>
                  <a:tcPr marL="68580" marR="68580" marT="0" marB="0" anchor="ctr" anchorCtr="0">
                    <a:lnL w="12700" cap="flat" cmpd="sng">
                      <a:solidFill>
                        <a:srgbClr val="000008"/>
                      </a:solidFill>
                      <a:prstDash val="solid"/>
                      <a:headEnd type="none" w="med" len="med"/>
                      <a:tailEnd type="none" w="med" len="med"/>
                    </a:lnL>
                    <a:lnR>
                      <a:noFill/>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noFill/>
                  </a:tcPr>
                </a:tc>
              </a:tr>
            </a:tbl>
          </a:graphicData>
        </a:graphic>
      </p:graphicFrame>
      <p:sp>
        <p:nvSpPr>
          <p:cNvPr id="6" name="文本框 5"/>
          <p:cNvSpPr txBox="1"/>
          <p:nvPr>
            <p:custDataLst>
              <p:tags r:id="rId3"/>
            </p:custDataLst>
          </p:nvPr>
        </p:nvSpPr>
        <p:spPr>
          <a:xfrm>
            <a:off x="855980" y="600075"/>
            <a:ext cx="4012565" cy="589280"/>
          </a:xfrm>
          <a:prstGeom prst="rect">
            <a:avLst/>
          </a:prstGeom>
          <a:noFill/>
        </p:spPr>
        <p:txBody>
          <a:bodyPr wrap="square" rtlCol="0">
            <a:noAutofit/>
          </a:bodyPr>
          <a:p>
            <a:pPr indent="0" algn="just" fontAlgn="auto">
              <a:lnSpc>
                <a:spcPct val="150000"/>
              </a:lnSpc>
            </a:pPr>
            <a:r>
              <a:rPr lang="zh-CN" altLang="en-US" sz="2000" dirty="0"/>
              <a:t>心理变量的调查问题</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pic>
        <p:nvPicPr>
          <p:cNvPr id="7" name="图片 7" descr="1725350157824"/>
          <p:cNvPicPr>
            <a:picLocks noChangeAspect="1"/>
          </p:cNvPicPr>
          <p:nvPr/>
        </p:nvPicPr>
        <p:blipFill>
          <a:blip r:embed="rId2"/>
          <a:srcRect r="2822" b="16243"/>
          <a:stretch>
            <a:fillRect/>
          </a:stretch>
        </p:blipFill>
        <p:spPr>
          <a:xfrm>
            <a:off x="661035" y="1254760"/>
            <a:ext cx="10769600" cy="2720975"/>
          </a:xfrm>
          <a:prstGeom prst="rect">
            <a:avLst/>
          </a:prstGeom>
        </p:spPr>
      </p:pic>
      <p:sp>
        <p:nvSpPr>
          <p:cNvPr id="2" name="文本框 1"/>
          <p:cNvSpPr txBox="1"/>
          <p:nvPr>
            <p:custDataLst>
              <p:tags r:id="rId3"/>
            </p:custDataLst>
          </p:nvPr>
        </p:nvSpPr>
        <p:spPr>
          <a:xfrm>
            <a:off x="661035" y="4226560"/>
            <a:ext cx="10270490" cy="2472690"/>
          </a:xfrm>
          <a:prstGeom prst="rect">
            <a:avLst/>
          </a:prstGeom>
          <a:noFill/>
        </p:spPr>
        <p:txBody>
          <a:bodyPr wrap="square" rtlCol="0">
            <a:noAutofit/>
          </a:bodyPr>
          <a:p>
            <a:pPr indent="0" algn="just" fontAlgn="auto">
              <a:lnSpc>
                <a:spcPct val="150000"/>
              </a:lnSpc>
            </a:pPr>
            <a:r>
              <a:rPr lang="zh-CN" altLang="en-US" sz="2000" dirty="0"/>
              <a:t>出行目的：通勤</a:t>
            </a:r>
            <a:r>
              <a:rPr lang="en-US" altLang="zh-CN" sz="2000" dirty="0"/>
              <a:t>/</a:t>
            </a:r>
            <a:r>
              <a:rPr lang="zh-CN" altLang="en-US" sz="2000" dirty="0"/>
              <a:t>非通勤</a:t>
            </a:r>
            <a:endParaRPr lang="zh-CN" altLang="en-US" sz="2000" dirty="0"/>
          </a:p>
          <a:p>
            <a:pPr indent="0" algn="just" fontAlgn="auto">
              <a:lnSpc>
                <a:spcPct val="150000"/>
              </a:lnSpc>
            </a:pPr>
            <a:r>
              <a:rPr lang="zh-CN" altLang="en-US" sz="2000" dirty="0"/>
              <a:t>汽车使用习惯：</a:t>
            </a:r>
            <a:r>
              <a:rPr lang="zh-CN" altLang="en-US" sz="2000" dirty="0">
                <a:sym typeface="+mn-ea"/>
              </a:rPr>
              <a:t>更习惯汽车</a:t>
            </a:r>
            <a:r>
              <a:rPr lang="zh-CN" altLang="en-US" sz="2000" dirty="0">
                <a:sym typeface="+mn-ea"/>
              </a:rPr>
              <a:t>的</a:t>
            </a:r>
            <a:r>
              <a:rPr lang="zh-CN" altLang="en-US" sz="2000" dirty="0">
                <a:sym typeface="+mn-ea"/>
              </a:rPr>
              <a:t>出行者</a:t>
            </a:r>
            <a:r>
              <a:rPr lang="en-US" altLang="zh-CN" sz="2000" dirty="0"/>
              <a:t>/</a:t>
            </a:r>
            <a:r>
              <a:rPr lang="zh-CN" altLang="en-US" sz="2000" dirty="0">
                <a:sym typeface="+mn-ea"/>
              </a:rPr>
              <a:t>不太习惯汽车</a:t>
            </a:r>
            <a:r>
              <a:rPr lang="zh-CN" altLang="en-US" sz="2000" dirty="0">
                <a:sym typeface="+mn-ea"/>
              </a:rPr>
              <a:t>的</a:t>
            </a:r>
            <a:r>
              <a:rPr lang="zh-CN" altLang="en-US" sz="2000" dirty="0">
                <a:sym typeface="+mn-ea"/>
              </a:rPr>
              <a:t>出行者</a:t>
            </a:r>
            <a:endParaRPr lang="zh-CN" altLang="en-US" sz="2000" dirty="0"/>
          </a:p>
          <a:p>
            <a:pPr indent="0" algn="just" fontAlgn="auto">
              <a:lnSpc>
                <a:spcPct val="150000"/>
              </a:lnSpc>
            </a:pPr>
            <a:r>
              <a:rPr lang="zh-CN" altLang="en-US" sz="2000" dirty="0">
                <a:sym typeface="+mn-ea"/>
              </a:rPr>
              <a:t> </a:t>
            </a:r>
            <a:r>
              <a:rPr lang="zh-CN" altLang="en-US" sz="2000" dirty="0">
                <a:sym typeface="+mn-ea"/>
              </a:rPr>
              <a:t>总共分为四组。</a:t>
            </a:r>
            <a:endParaRPr lang="zh-CN" altLang="en-US" sz="2000" dirty="0"/>
          </a:p>
          <a:p>
            <a:pPr indent="0" algn="just" fontAlgn="auto">
              <a:lnSpc>
                <a:spcPct val="150000"/>
              </a:lnSpc>
            </a:pPr>
            <a:r>
              <a:rPr lang="zh-CN" altLang="en-US" sz="2000" dirty="0"/>
              <a:t>更习惯汽车</a:t>
            </a:r>
            <a:r>
              <a:rPr lang="zh-CN" altLang="en-US" sz="2000" dirty="0">
                <a:sym typeface="+mn-ea"/>
              </a:rPr>
              <a:t>的</a:t>
            </a:r>
            <a:r>
              <a:rPr lang="zh-CN" altLang="en-US" sz="2000" dirty="0"/>
              <a:t>出行者：那些使用汽车（私家车/出租车）作为他们最常</a:t>
            </a:r>
            <a:r>
              <a:rPr lang="zh-CN" altLang="en-US" sz="2000" dirty="0"/>
              <a:t>用的交通方式的人；</a:t>
            </a:r>
            <a:endParaRPr lang="zh-CN" altLang="en-US" sz="2000" dirty="0"/>
          </a:p>
          <a:p>
            <a:pPr indent="0" algn="just" fontAlgn="auto">
              <a:lnSpc>
                <a:spcPct val="150000"/>
              </a:lnSpc>
            </a:pPr>
            <a:r>
              <a:rPr lang="zh-CN" altLang="en-US" sz="2000" dirty="0"/>
              <a:t>不太习惯汽车</a:t>
            </a:r>
            <a:r>
              <a:rPr lang="zh-CN" altLang="en-US" sz="2000" dirty="0">
                <a:sym typeface="+mn-ea"/>
              </a:rPr>
              <a:t>的</a:t>
            </a:r>
            <a:r>
              <a:rPr lang="zh-CN" altLang="en-US" sz="2000" dirty="0"/>
              <a:t>出行者：那些使用汽车（私家车/出租车）作为他们第二种最</a:t>
            </a:r>
            <a:r>
              <a:rPr lang="zh-CN" altLang="en-US" sz="2000" dirty="0">
                <a:sym typeface="+mn-ea"/>
              </a:rPr>
              <a:t>常用</a:t>
            </a:r>
            <a:r>
              <a:rPr lang="zh-CN" altLang="en-US" sz="2000" dirty="0"/>
              <a:t>方式的人。</a:t>
            </a:r>
            <a:endParaRPr lang="zh-CN" altLang="en-US" sz="2000" dirty="0"/>
          </a:p>
        </p:txBody>
      </p:sp>
      <p:sp>
        <p:nvSpPr>
          <p:cNvPr id="6" name="文本框 5"/>
          <p:cNvSpPr txBox="1"/>
          <p:nvPr>
            <p:custDataLst>
              <p:tags r:id="rId4"/>
            </p:custDataLst>
          </p:nvPr>
        </p:nvSpPr>
        <p:spPr>
          <a:xfrm>
            <a:off x="855980" y="600075"/>
            <a:ext cx="4012565" cy="589280"/>
          </a:xfrm>
          <a:prstGeom prst="rect">
            <a:avLst/>
          </a:prstGeom>
          <a:noFill/>
        </p:spPr>
        <p:txBody>
          <a:bodyPr wrap="square" rtlCol="0">
            <a:noAutofit/>
          </a:bodyPr>
          <a:p>
            <a:pPr indent="0" algn="just" fontAlgn="auto">
              <a:lnSpc>
                <a:spcPct val="150000"/>
              </a:lnSpc>
            </a:pPr>
            <a:r>
              <a:rPr lang="zh-CN" altLang="en-US" sz="2000" dirty="0"/>
              <a:t>参与者</a:t>
            </a:r>
            <a:r>
              <a:rPr lang="zh-CN" altLang="en-US" sz="2000" dirty="0"/>
              <a:t>分组</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7" name="文本框 16"/>
          <p:cNvSpPr txBox="1"/>
          <p:nvPr/>
        </p:nvSpPr>
        <p:spPr>
          <a:xfrm>
            <a:off x="675096" y="355838"/>
            <a:ext cx="1402080" cy="460375"/>
          </a:xfrm>
          <a:prstGeom prst="rect">
            <a:avLst/>
          </a:prstGeom>
          <a:noFill/>
        </p:spPr>
        <p:txBody>
          <a:bodyPr wrap="none" rtlCol="0">
            <a:spAutoFit/>
          </a:bodyPr>
          <a:p>
            <a:r>
              <a:rPr lang="zh-CN" altLang="en-US" sz="2400" b="1" dirty="0">
                <a:solidFill>
                  <a:schemeClr val="accent1"/>
                </a:solidFill>
              </a:rPr>
              <a:t>研究</a:t>
            </a:r>
            <a:r>
              <a:rPr lang="zh-CN" altLang="en-US" sz="2400" b="1" dirty="0">
                <a:solidFill>
                  <a:schemeClr val="accent1"/>
                </a:solidFill>
              </a:rPr>
              <a:t>结果</a:t>
            </a:r>
            <a:endParaRPr lang="zh-CN" altLang="en-US" sz="2400" b="1" dirty="0">
              <a:solidFill>
                <a:schemeClr val="accent1"/>
              </a:solidFill>
            </a:endParaRPr>
          </a:p>
        </p:txBody>
      </p:sp>
      <p:sp>
        <p:nvSpPr>
          <p:cNvPr id="6" name="文本框 5"/>
          <p:cNvSpPr txBox="1"/>
          <p:nvPr>
            <p:custDataLst>
              <p:tags r:id="rId2"/>
            </p:custDataLst>
          </p:nvPr>
        </p:nvSpPr>
        <p:spPr>
          <a:xfrm>
            <a:off x="572135" y="1097280"/>
            <a:ext cx="11375390" cy="1052195"/>
          </a:xfrm>
          <a:prstGeom prst="rect">
            <a:avLst/>
          </a:prstGeom>
          <a:noFill/>
        </p:spPr>
        <p:txBody>
          <a:bodyPr wrap="square" rtlCol="0">
            <a:noAutofit/>
          </a:bodyPr>
          <a:p>
            <a:pPr indent="0" algn="just" fontAlgn="auto">
              <a:lnSpc>
                <a:spcPct val="150000"/>
              </a:lnSpc>
            </a:pPr>
            <a:r>
              <a:rPr lang="zh-CN" altLang="en-US" sz="2000" dirty="0"/>
              <a:t>针对拥堵收费下更习惯和不太习惯汽车的出行者的通勤和非通勤出行方式选择行为估计了4个独立的ICLV模型。测量模型的结果，</a:t>
            </a:r>
            <a:r>
              <a:rPr lang="zh-CN" altLang="en-US" sz="2000" dirty="0"/>
              <a:t>见表。</a:t>
            </a:r>
            <a:endParaRPr lang="zh-CN" altLang="en-US" sz="2000" dirty="0"/>
          </a:p>
        </p:txBody>
      </p:sp>
      <p:pic>
        <p:nvPicPr>
          <p:cNvPr id="10" name="图片 10" descr="1725358704575"/>
          <p:cNvPicPr>
            <a:picLocks noChangeAspect="1"/>
          </p:cNvPicPr>
          <p:nvPr/>
        </p:nvPicPr>
        <p:blipFill>
          <a:blip r:embed="rId3"/>
          <a:srcRect t="8104"/>
          <a:stretch>
            <a:fillRect/>
          </a:stretch>
        </p:blipFill>
        <p:spPr>
          <a:xfrm>
            <a:off x="810260" y="2334260"/>
            <a:ext cx="10799445" cy="3654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6" name="文本框 5"/>
          <p:cNvSpPr txBox="1"/>
          <p:nvPr>
            <p:custDataLst>
              <p:tags r:id="rId2"/>
            </p:custDataLst>
          </p:nvPr>
        </p:nvSpPr>
        <p:spPr>
          <a:xfrm>
            <a:off x="99060" y="866140"/>
            <a:ext cx="5062855" cy="2037715"/>
          </a:xfrm>
          <a:prstGeom prst="rect">
            <a:avLst/>
          </a:prstGeom>
          <a:noFill/>
        </p:spPr>
        <p:txBody>
          <a:bodyPr wrap="square" rtlCol="0">
            <a:noAutofit/>
          </a:bodyPr>
          <a:p>
            <a:pPr indent="0" algn="just" fontAlgn="auto">
              <a:lnSpc>
                <a:spcPct val="150000"/>
              </a:lnSpc>
            </a:pPr>
            <a:r>
              <a:rPr lang="zh-CN" altLang="en-US" sz="2000" dirty="0"/>
              <a:t>拥堵收费下更习惯和不太习惯汽车</a:t>
            </a:r>
            <a:r>
              <a:rPr lang="zh-CN" altLang="en-US" sz="2000" dirty="0">
                <a:sym typeface="+mn-ea"/>
              </a:rPr>
              <a:t>的</a:t>
            </a:r>
            <a:r>
              <a:rPr lang="zh-CN" altLang="en-US" sz="2000" dirty="0"/>
              <a:t>出行者模式决策过程的结构模型结果，</a:t>
            </a:r>
            <a:r>
              <a:rPr lang="zh-CN" altLang="en-US" sz="2000" dirty="0"/>
              <a:t>见表。</a:t>
            </a:r>
            <a:endParaRPr lang="zh-CN" altLang="en-US" sz="2000" dirty="0"/>
          </a:p>
          <a:p>
            <a:pPr indent="0" algn="just" fontAlgn="auto">
              <a:lnSpc>
                <a:spcPct val="150000"/>
              </a:lnSpc>
            </a:pPr>
            <a:r>
              <a:rPr lang="zh-CN" altLang="en-US" sz="2000" dirty="0"/>
              <a:t>根据路径的估计系数，可以识别潜变量和观察</a:t>
            </a:r>
            <a:r>
              <a:rPr lang="zh-CN" altLang="en-US" sz="2000" dirty="0"/>
              <a:t>变量之间的</a:t>
            </a:r>
            <a:r>
              <a:rPr lang="zh-CN" altLang="en-US" sz="2000" dirty="0"/>
              <a:t>关系。</a:t>
            </a:r>
            <a:endParaRPr lang="zh-CN" altLang="en-US" sz="2000" dirty="0"/>
          </a:p>
        </p:txBody>
      </p:sp>
      <p:pic>
        <p:nvPicPr>
          <p:cNvPr id="12" name="图片 12" descr="1725358752148"/>
          <p:cNvPicPr>
            <a:picLocks noChangeAspect="1"/>
          </p:cNvPicPr>
          <p:nvPr/>
        </p:nvPicPr>
        <p:blipFill>
          <a:blip r:embed="rId3"/>
          <a:stretch>
            <a:fillRect/>
          </a:stretch>
        </p:blipFill>
        <p:spPr>
          <a:xfrm>
            <a:off x="5162550" y="93345"/>
            <a:ext cx="6885305" cy="6764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6" name="文本框 5"/>
          <p:cNvSpPr txBox="1"/>
          <p:nvPr>
            <p:custDataLst>
              <p:tags r:id="rId2"/>
            </p:custDataLst>
          </p:nvPr>
        </p:nvSpPr>
        <p:spPr>
          <a:xfrm>
            <a:off x="99060" y="866140"/>
            <a:ext cx="5062855" cy="5287010"/>
          </a:xfrm>
          <a:prstGeom prst="rect">
            <a:avLst/>
          </a:prstGeom>
          <a:noFill/>
        </p:spPr>
        <p:txBody>
          <a:bodyPr wrap="square" rtlCol="0">
            <a:noAutofit/>
          </a:bodyPr>
          <a:p>
            <a:pPr indent="0" algn="just" fontAlgn="auto">
              <a:lnSpc>
                <a:spcPct val="150000"/>
              </a:lnSpc>
            </a:pPr>
            <a:r>
              <a:rPr lang="zh-CN" altLang="en-US" sz="2000" dirty="0"/>
              <a:t>出行模式选择模型</a:t>
            </a:r>
            <a:r>
              <a:rPr lang="zh-CN" altLang="en-US" sz="2000" dirty="0"/>
              <a:t>的估计结果，见表。</a:t>
            </a:r>
            <a:endParaRPr lang="zh-CN" altLang="en-US" sz="2000" dirty="0"/>
          </a:p>
          <a:p>
            <a:pPr indent="0" algn="just" fontAlgn="auto">
              <a:lnSpc>
                <a:spcPct val="150000"/>
              </a:lnSpc>
            </a:pPr>
            <a:endParaRPr lang="zh-CN" altLang="en-US" sz="2000" dirty="0"/>
          </a:p>
          <a:p>
            <a:pPr indent="0" algn="just" fontAlgn="auto">
              <a:lnSpc>
                <a:spcPct val="150000"/>
              </a:lnSpc>
            </a:pPr>
            <a:r>
              <a:rPr lang="zh-CN" altLang="en-US" sz="2000" dirty="0"/>
              <a:t>在社会人口学特征方面，年龄、个人月收入、汽车数量和电动自行车数量在拥堵收费的影响下会影响出行方式的选择行为。</a:t>
            </a:r>
            <a:endParaRPr lang="zh-CN" altLang="en-US" sz="2000" dirty="0"/>
          </a:p>
          <a:p>
            <a:pPr indent="0" algn="just" fontAlgn="auto">
              <a:lnSpc>
                <a:spcPct val="150000"/>
              </a:lnSpc>
            </a:pPr>
            <a:r>
              <a:rPr lang="zh-CN" altLang="en-US" sz="2000" dirty="0"/>
              <a:t>模型估计结果显示，在拥堵收费下，因素对促进习惯汽车的出行者模式选择行为的贡献不同。</a:t>
            </a:r>
            <a:endParaRPr lang="zh-CN" altLang="en-US" sz="2000" dirty="0"/>
          </a:p>
          <a:p>
            <a:pPr indent="0" algn="just" fontAlgn="auto">
              <a:lnSpc>
                <a:spcPct val="150000"/>
              </a:lnSpc>
            </a:pPr>
            <a:r>
              <a:rPr lang="zh-CN" altLang="en-US" sz="2000" dirty="0"/>
              <a:t>结果还显示，与更习惯汽车的出行者相比，不太习惯汽车的出行者更有可能在拥堵收费下进行模式转换。</a:t>
            </a:r>
            <a:endParaRPr lang="zh-CN" altLang="en-US" sz="2000" dirty="0"/>
          </a:p>
          <a:p>
            <a:pPr indent="0" algn="just" fontAlgn="auto">
              <a:lnSpc>
                <a:spcPct val="150000"/>
              </a:lnSpc>
            </a:pPr>
            <a:endParaRPr lang="zh-CN" altLang="en-US" sz="2000" dirty="0"/>
          </a:p>
        </p:txBody>
      </p:sp>
      <p:pic>
        <p:nvPicPr>
          <p:cNvPr id="13" name="图片 13" descr="1725360799826"/>
          <p:cNvPicPr>
            <a:picLocks noChangeAspect="1"/>
          </p:cNvPicPr>
          <p:nvPr/>
        </p:nvPicPr>
        <p:blipFill>
          <a:blip r:embed="rId3"/>
          <a:stretch>
            <a:fillRect/>
          </a:stretch>
        </p:blipFill>
        <p:spPr>
          <a:xfrm>
            <a:off x="5686425" y="0"/>
            <a:ext cx="6505575" cy="685736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866*422"/>
  <p:tag name="TABLE_ENDDRAG_RECT" val="61*106*866*422"/>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commondata" val="eyJoZGlkIjoiZGJhZDVmYzE5NzdkZjQ5NjE0YWRhNDlkMmE4YTBkN2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2402</Words>
  <Application>WPS 演示</Application>
  <PresentationFormat>宽屏</PresentationFormat>
  <Paragraphs>156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230</cp:revision>
  <dcterms:created xsi:type="dcterms:W3CDTF">2022-12-24T13:33:00Z</dcterms:created>
  <dcterms:modified xsi:type="dcterms:W3CDTF">2024-09-11T07:06:05Z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B0C2C4EC627847E18D5642082A9D15A7_13</vt:lpwstr>
  </property>
  <property fmtid="{D5CDD505-2E9C-101B-9397-08002B2CF9AE}" pid="3" name="KSOProductBuildVer">
    <vt:lpwstr>2052-12.1.0.17827</vt:lpwstr>
  </property>
</Properties>
</file>