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4"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p:restoredTop sz="94891"/>
  </p:normalViewPr>
  <p:slideViewPr>
    <p:cSldViewPr snapToGrid="0" snapToObjects="1">
      <p:cViewPr>
        <p:scale>
          <a:sx n="80" d="100"/>
          <a:sy n="80" d="100"/>
        </p:scale>
        <p:origin x="14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460D8-05A8-BC48-A1CC-D0D9C4D226E6}" type="datetimeFigureOut">
              <a:rPr lang="en-US" smtClean="0"/>
              <a:t>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8F4B7-68E3-E64C-88BE-627DF6FE1EE3}" type="slidenum">
              <a:rPr lang="en-US" smtClean="0"/>
              <a:t>‹#›</a:t>
            </a:fld>
            <a:endParaRPr lang="en-US"/>
          </a:p>
        </p:txBody>
      </p:sp>
    </p:spTree>
    <p:extLst>
      <p:ext uri="{BB962C8B-B14F-4D97-AF65-F5344CB8AC3E}">
        <p14:creationId xmlns:p14="http://schemas.microsoft.com/office/powerpoint/2010/main" val="190018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FB4112-E192-8D4F-BD36-6ECA51981045}"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174174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4112-E192-8D4F-BD36-6ECA51981045}"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209440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4112-E192-8D4F-BD36-6ECA51981045}"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118071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4112-E192-8D4F-BD36-6ECA51981045}"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117316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FB4112-E192-8D4F-BD36-6ECA51981045}"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126616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FB4112-E192-8D4F-BD36-6ECA51981045}"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108489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FB4112-E192-8D4F-BD36-6ECA51981045}" type="datetimeFigureOut">
              <a:rPr lang="en-US" smtClean="0"/>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163073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FB4112-E192-8D4F-BD36-6ECA51981045}" type="datetimeFigureOut">
              <a:rPr lang="en-US" smtClean="0"/>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165381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B4112-E192-8D4F-BD36-6ECA51981045}" type="datetimeFigureOut">
              <a:rPr lang="en-US" smtClean="0"/>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83905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B4112-E192-8D4F-BD36-6ECA51981045}"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163658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B4112-E192-8D4F-BD36-6ECA51981045}"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E762C1-740A-3E4A-84B3-12865A2D13D0}" type="slidenum">
              <a:rPr lang="en-US" smtClean="0"/>
              <a:t>‹#›</a:t>
            </a:fld>
            <a:endParaRPr lang="en-US"/>
          </a:p>
        </p:txBody>
      </p:sp>
    </p:spTree>
    <p:extLst>
      <p:ext uri="{BB962C8B-B14F-4D97-AF65-F5344CB8AC3E}">
        <p14:creationId xmlns:p14="http://schemas.microsoft.com/office/powerpoint/2010/main" val="10732914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B4112-E192-8D4F-BD36-6ECA51981045}" type="datetimeFigureOut">
              <a:rPr lang="en-US" smtClean="0"/>
              <a:t>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762C1-740A-3E4A-84B3-12865A2D13D0}" type="slidenum">
              <a:rPr lang="en-US" smtClean="0"/>
              <a:t>‹#›</a:t>
            </a:fld>
            <a:endParaRPr lang="en-US"/>
          </a:p>
        </p:txBody>
      </p:sp>
    </p:spTree>
    <p:extLst>
      <p:ext uri="{BB962C8B-B14F-4D97-AF65-F5344CB8AC3E}">
        <p14:creationId xmlns:p14="http://schemas.microsoft.com/office/powerpoint/2010/main" val="595909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inuxcommand.org/lc3_man_pages/mv1.html" TargetMode="External"/><Relationship Id="rId4" Type="http://schemas.openxmlformats.org/officeDocument/2006/relationships/hyperlink" Target="http://linuxcommand.org/lc3_man_pages/rm1.html" TargetMode="External"/><Relationship Id="rId5" Type="http://schemas.openxmlformats.org/officeDocument/2006/relationships/hyperlink" Target="http://linuxcommand.org/lc3_man_pages/mkdir1.html" TargetMode="External"/><Relationship Id="rId1" Type="http://schemas.openxmlformats.org/officeDocument/2006/relationships/slideLayout" Target="../slideLayouts/slideLayout2.xml"/><Relationship Id="rId2" Type="http://schemas.openxmlformats.org/officeDocument/2006/relationships/hyperlink" Target="http://linuxcommand.org/lc3_man_pages/cp1.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nuxcommand.org/lc3_man_pages/bash1.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956" y="588935"/>
            <a:ext cx="11406751" cy="2585323"/>
          </a:xfrm>
          <a:prstGeom prst="rect">
            <a:avLst/>
          </a:prstGeom>
          <a:noFill/>
        </p:spPr>
        <p:txBody>
          <a:bodyPr wrap="square" rtlCol="0">
            <a:spAutoFit/>
          </a:bodyPr>
          <a:lstStyle/>
          <a:p>
            <a:r>
              <a:rPr lang="en-US" dirty="0" smtClean="0"/>
              <a:t>Working on a computer is all about working with files (writing and reading files) and running programs on files</a:t>
            </a:r>
          </a:p>
          <a:p>
            <a:r>
              <a:rPr lang="en-US" dirty="0" smtClean="0"/>
              <a:t>More than that we browse and search for the files and folders.</a:t>
            </a:r>
          </a:p>
          <a:p>
            <a:r>
              <a:rPr lang="en-US" dirty="0" smtClean="0"/>
              <a:t>We run a software tool with different inputs and parameters.</a:t>
            </a:r>
          </a:p>
          <a:p>
            <a:endParaRPr lang="en-US" dirty="0"/>
          </a:p>
          <a:p>
            <a:r>
              <a:rPr lang="en-US" dirty="0"/>
              <a:t>Graphical user interfaces (GUIs) are helpful for many tasks, but they are not good for all tasks. I have long felt that most computers today are not powered by electricity. They instead seem to be powered by the "pumping" motion of the mouse! Computers were supposed to free us from manual labor, but how many times have you performed some task you felt sure the computer should be able to do but you ended up doing the work yourself by tediously working the mouse? Pointing and </a:t>
            </a:r>
            <a:r>
              <a:rPr lang="en-US" dirty="0" smtClean="0"/>
              <a:t>clicking</a:t>
            </a:r>
            <a:endParaRPr lang="en-US" dirty="0"/>
          </a:p>
        </p:txBody>
      </p:sp>
    </p:spTree>
    <p:extLst>
      <p:ext uri="{BB962C8B-B14F-4D97-AF65-F5344CB8AC3E}">
        <p14:creationId xmlns:p14="http://schemas.microsoft.com/office/powerpoint/2010/main" val="1475047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file</a:t>
            </a:r>
            <a:endParaRPr lang="en-US" dirty="0"/>
          </a:p>
        </p:txBody>
      </p:sp>
      <p:sp>
        <p:nvSpPr>
          <p:cNvPr id="3" name="Content Placeholder 2"/>
          <p:cNvSpPr>
            <a:spLocks noGrp="1"/>
          </p:cNvSpPr>
          <p:nvPr>
            <p:ph idx="1"/>
          </p:nvPr>
        </p:nvSpPr>
        <p:spPr/>
        <p:txBody>
          <a:bodyPr/>
          <a:lstStyle/>
          <a:p>
            <a:r>
              <a:rPr lang="en-US" dirty="0"/>
              <a:t>l</a:t>
            </a:r>
            <a:r>
              <a:rPr lang="en-US" dirty="0" smtClean="0"/>
              <a:t>ess filename </a:t>
            </a:r>
            <a:r>
              <a:rPr lang="mr-IN" dirty="0" smtClean="0"/>
              <a:t>–</a:t>
            </a:r>
            <a:r>
              <a:rPr lang="en-US" dirty="0" smtClean="0"/>
              <a:t> view file content a page at a time</a:t>
            </a:r>
          </a:p>
          <a:p>
            <a:r>
              <a:rPr lang="en-US" dirty="0"/>
              <a:t>f</a:t>
            </a:r>
            <a:r>
              <a:rPr lang="en-US" dirty="0" smtClean="0"/>
              <a:t>ile filename </a:t>
            </a:r>
            <a:r>
              <a:rPr lang="mr-IN" dirty="0" smtClean="0"/>
              <a:t>–</a:t>
            </a:r>
            <a:r>
              <a:rPr lang="en-US" dirty="0" smtClean="0"/>
              <a:t> shows the classification of file content</a:t>
            </a:r>
          </a:p>
          <a:p>
            <a:endParaRPr lang="en-US" dirty="0"/>
          </a:p>
        </p:txBody>
      </p:sp>
      <p:sp>
        <p:nvSpPr>
          <p:cNvPr id="5" name="TextBox 4"/>
          <p:cNvSpPr txBox="1"/>
          <p:nvPr/>
        </p:nvSpPr>
        <p:spPr>
          <a:xfrm>
            <a:off x="1115878" y="3130658"/>
            <a:ext cx="6245817" cy="923330"/>
          </a:xfrm>
          <a:prstGeom prst="rect">
            <a:avLst/>
          </a:prstGeom>
          <a:noFill/>
        </p:spPr>
        <p:txBody>
          <a:bodyPr wrap="square" rtlCol="0">
            <a:spAutoFit/>
          </a:bodyPr>
          <a:lstStyle/>
          <a:p>
            <a:r>
              <a:rPr lang="en-US" dirty="0" smtClean="0"/>
              <a:t>Try the command</a:t>
            </a:r>
          </a:p>
          <a:p>
            <a:r>
              <a:rPr lang="en-US" dirty="0"/>
              <a:t>l</a:t>
            </a:r>
            <a:r>
              <a:rPr lang="en-US" dirty="0" smtClean="0"/>
              <a:t>ess </a:t>
            </a:r>
            <a:r>
              <a:rPr lang="mr-IN" dirty="0" smtClean="0"/>
              <a:t>–</a:t>
            </a:r>
            <a:r>
              <a:rPr lang="en-US" dirty="0" smtClean="0"/>
              <a:t>S</a:t>
            </a:r>
          </a:p>
          <a:p>
            <a:endParaRPr lang="en-US" dirty="0"/>
          </a:p>
        </p:txBody>
      </p:sp>
    </p:spTree>
    <p:extLst>
      <p:ext uri="{BB962C8B-B14F-4D97-AF65-F5344CB8AC3E}">
        <p14:creationId xmlns:p14="http://schemas.microsoft.com/office/powerpoint/2010/main" val="93897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Files</a:t>
            </a:r>
            <a:endParaRPr lang="en-US" dirty="0"/>
          </a:p>
        </p:txBody>
      </p:sp>
      <p:sp>
        <p:nvSpPr>
          <p:cNvPr id="3" name="Content Placeholder 2"/>
          <p:cNvSpPr>
            <a:spLocks noGrp="1"/>
          </p:cNvSpPr>
          <p:nvPr>
            <p:ph idx="1"/>
          </p:nvPr>
        </p:nvSpPr>
        <p:spPr>
          <a:xfrm>
            <a:off x="838200" y="1825625"/>
            <a:ext cx="10515600" cy="2095446"/>
          </a:xfrm>
        </p:spPr>
        <p:txBody>
          <a:bodyPr/>
          <a:lstStyle/>
          <a:p>
            <a:r>
              <a:rPr lang="en-US" dirty="0">
                <a:hlinkClick r:id="rId2"/>
              </a:rPr>
              <a:t>cp</a:t>
            </a:r>
            <a:r>
              <a:rPr lang="en-US" dirty="0"/>
              <a:t> - copy files and directories</a:t>
            </a:r>
          </a:p>
          <a:p>
            <a:r>
              <a:rPr lang="en-US" dirty="0">
                <a:hlinkClick r:id="rId3"/>
              </a:rPr>
              <a:t>mv</a:t>
            </a:r>
            <a:r>
              <a:rPr lang="en-US" dirty="0"/>
              <a:t> - move or rename files and directories</a:t>
            </a:r>
          </a:p>
          <a:p>
            <a:r>
              <a:rPr lang="en-US" dirty="0">
                <a:hlinkClick r:id="rId4"/>
              </a:rPr>
              <a:t>rm</a:t>
            </a:r>
            <a:r>
              <a:rPr lang="en-US" dirty="0"/>
              <a:t> - remove files and directories</a:t>
            </a:r>
          </a:p>
          <a:p>
            <a:r>
              <a:rPr lang="en-US" dirty="0">
                <a:hlinkClick r:id="rId5"/>
              </a:rPr>
              <a:t>mkdir</a:t>
            </a:r>
            <a:r>
              <a:rPr lang="en-US" dirty="0"/>
              <a:t> - create directories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253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commands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Cp</a:t>
            </a:r>
            <a:r>
              <a:rPr lang="en-US" dirty="0" smtClean="0"/>
              <a:t> </a:t>
            </a:r>
            <a:r>
              <a:rPr lang="en-US" dirty="0" err="1" smtClean="0"/>
              <a:t>sourcefile</a:t>
            </a:r>
            <a:r>
              <a:rPr lang="en-US" dirty="0" smtClean="0"/>
              <a:t> destination</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Cp</a:t>
            </a:r>
            <a:r>
              <a:rPr lang="en-US" dirty="0" smtClean="0"/>
              <a:t> </a:t>
            </a:r>
            <a:r>
              <a:rPr lang="en-US" dirty="0" err="1" smtClean="0"/>
              <a:t>fileA.txt</a:t>
            </a:r>
            <a:r>
              <a:rPr lang="en-US" dirty="0" smtClean="0"/>
              <a:t> /path/to/destination/</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Cp</a:t>
            </a:r>
            <a:r>
              <a:rPr lang="en-US" dirty="0" smtClean="0"/>
              <a:t> </a:t>
            </a:r>
            <a:r>
              <a:rPr lang="en-US" dirty="0" err="1" smtClean="0"/>
              <a:t>fileA.txt</a:t>
            </a:r>
            <a:r>
              <a:rPr lang="en-US" dirty="0" smtClean="0"/>
              <a:t> /path/to/destination/</a:t>
            </a:r>
            <a:r>
              <a:rPr lang="en-US" dirty="0" err="1" smtClean="0"/>
              <a:t>copy_of_fileA.txt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Cp</a:t>
            </a:r>
            <a:r>
              <a:rPr lang="en-US" dirty="0" smtClean="0"/>
              <a:t> </a:t>
            </a:r>
            <a:r>
              <a:rPr lang="mr-IN" dirty="0" smtClean="0"/>
              <a:t>–</a:t>
            </a:r>
            <a:r>
              <a:rPr lang="en-US" dirty="0" smtClean="0"/>
              <a:t>u </a:t>
            </a:r>
            <a:r>
              <a:rPr lang="en-US" dirty="0" err="1" smtClean="0"/>
              <a:t>fileA.txt</a:t>
            </a:r>
            <a:r>
              <a:rPr lang="en-US" dirty="0" smtClean="0"/>
              <a:t> /path/to/destination/</a:t>
            </a:r>
            <a:r>
              <a:rPr lang="en-US" dirty="0" err="1" smtClean="0"/>
              <a:t>copy_of_fileA.txt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Cp</a:t>
            </a:r>
            <a:r>
              <a:rPr lang="en-US" dirty="0" smtClean="0"/>
              <a:t> </a:t>
            </a:r>
            <a:r>
              <a:rPr lang="mr-IN" dirty="0" smtClean="0"/>
              <a:t>–</a:t>
            </a:r>
            <a:r>
              <a:rPr lang="en-US" dirty="0" smtClean="0"/>
              <a:t>u </a:t>
            </a:r>
            <a:r>
              <a:rPr lang="en-US" dirty="0" err="1" smtClean="0"/>
              <a:t>fileA.txt</a:t>
            </a:r>
            <a:r>
              <a:rPr lang="en-US" dirty="0" smtClean="0"/>
              <a:t> </a:t>
            </a:r>
            <a:r>
              <a:rPr lang="en-US" dirty="0" err="1" smtClean="0"/>
              <a:t>fileB.txt</a:t>
            </a:r>
            <a:r>
              <a:rPr lang="en-US" dirty="0" smtClean="0"/>
              <a:t> </a:t>
            </a:r>
            <a:r>
              <a:rPr lang="en-US" dirty="0" err="1" smtClean="0"/>
              <a:t>fileC.txt</a:t>
            </a:r>
            <a:r>
              <a:rPr lang="en-US" dirty="0" smtClean="0"/>
              <a:t> </a:t>
            </a:r>
            <a:r>
              <a:rPr lang="en-US" dirty="0" err="1" smtClean="0"/>
              <a:t>fileD.txt</a:t>
            </a:r>
            <a:r>
              <a:rPr lang="en-US" dirty="0" smtClean="0"/>
              <a:t> /path/to/destination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6695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locate</a:t>
            </a:r>
            <a:endParaRPr lang="en-US" dirty="0"/>
          </a:p>
        </p:txBody>
      </p:sp>
      <p:sp>
        <p:nvSpPr>
          <p:cNvPr id="3" name="Content Placeholder 2"/>
          <p:cNvSpPr>
            <a:spLocks noGrp="1"/>
          </p:cNvSpPr>
          <p:nvPr>
            <p:ph idx="1"/>
          </p:nvPr>
        </p:nvSpPr>
        <p:spPr>
          <a:xfrm>
            <a:off x="838200" y="1825625"/>
            <a:ext cx="10515600" cy="1119053"/>
          </a:xfrm>
        </p:spPr>
        <p:txBody>
          <a:bodyPr>
            <a:normAutofit fontScale="850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Search location/path to a file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You might need to update file database for locate. Use command : </a:t>
            </a:r>
            <a:r>
              <a:rPr lang="en-US" dirty="0" err="1" smtClean="0"/>
              <a:t>Sudo</a:t>
            </a:r>
            <a:r>
              <a:rPr lang="en-US" dirty="0" smtClean="0"/>
              <a:t> </a:t>
            </a:r>
            <a:r>
              <a:rPr lang="en-US" dirty="0" err="1" smtClean="0"/>
              <a:t>updatedb</a:t>
            </a:r>
            <a:endParaRPr lang="en-US" dirty="0"/>
          </a:p>
        </p:txBody>
      </p:sp>
      <p:sp>
        <p:nvSpPr>
          <p:cNvPr id="4" name="TextBox 3"/>
          <p:cNvSpPr txBox="1"/>
          <p:nvPr/>
        </p:nvSpPr>
        <p:spPr>
          <a:xfrm>
            <a:off x="838200" y="3688597"/>
            <a:ext cx="6786966" cy="1600438"/>
          </a:xfrm>
          <a:prstGeom prst="rect">
            <a:avLst/>
          </a:prstGeom>
          <a:noFill/>
        </p:spPr>
        <p:txBody>
          <a:bodyPr wrap="square" rtlCol="0">
            <a:spAutoFit/>
          </a:bodyPr>
          <a:lstStyle/>
          <a:p>
            <a:r>
              <a:rPr lang="en-US" sz="4400" dirty="0" smtClean="0"/>
              <a:t>which</a:t>
            </a:r>
            <a:endParaRPr lang="en-US" sz="4400" dirty="0" smtClean="0"/>
          </a:p>
          <a:p>
            <a:endParaRPr lang="en-US" dirty="0"/>
          </a:p>
          <a:p>
            <a:r>
              <a:rPr lang="en-US" dirty="0" smtClean="0"/>
              <a:t>Finds the path of the command</a:t>
            </a:r>
          </a:p>
          <a:p>
            <a:r>
              <a:rPr lang="en-US" dirty="0" smtClean="0"/>
              <a:t>e.g.  which </a:t>
            </a:r>
            <a:r>
              <a:rPr lang="en-US" dirty="0" smtClean="0"/>
              <a:t>bash</a:t>
            </a:r>
            <a:endParaRPr lang="en-US" dirty="0"/>
          </a:p>
        </p:txBody>
      </p:sp>
    </p:spTree>
    <p:extLst>
      <p:ext uri="{BB962C8B-B14F-4D97-AF65-F5344CB8AC3E}">
        <p14:creationId xmlns:p14="http://schemas.microsoft.com/office/powerpoint/2010/main" val="197288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Compressing and uncompressing files</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Commands use: tar, zip, unzip, </a:t>
            </a:r>
            <a:r>
              <a:rPr lang="en-US" dirty="0" err="1" smtClean="0"/>
              <a:t>gunzip</a:t>
            </a:r>
            <a:r>
              <a:rPr lang="en-US" dirty="0" smtClean="0"/>
              <a:t>, </a:t>
            </a:r>
            <a:r>
              <a:rPr lang="en-US" dirty="0" err="1" smtClean="0"/>
              <a:t>gzip</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Tar files have </a:t>
            </a:r>
            <a:r>
              <a:rPr lang="en-US" dirty="0" err="1" smtClean="0"/>
              <a:t>tar.gz</a:t>
            </a:r>
            <a:r>
              <a:rPr lang="en-US" dirty="0" smtClean="0"/>
              <a:t> or </a:t>
            </a:r>
            <a:r>
              <a:rPr lang="en-US" dirty="0" err="1" smtClean="0"/>
              <a:t>tgz</a:t>
            </a:r>
            <a:r>
              <a:rPr lang="en-US" dirty="0" smtClean="0"/>
              <a:t> extension</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Create compressed archive</a:t>
            </a:r>
          </a:p>
          <a:p>
            <a:pPr marL="0" marR="0" lvl="0" indent="0" defTabSz="914400" eaLnBrk="1" fontAlgn="auto" latinLnBrk="0" hangingPunct="1">
              <a:lnSpc>
                <a:spcPct val="100000"/>
              </a:lnSpc>
              <a:spcBef>
                <a:spcPts val="0"/>
              </a:spcBef>
              <a:spcAft>
                <a:spcPts val="0"/>
              </a:spcAft>
              <a:buClrTx/>
              <a:buSzTx/>
              <a:buFontTx/>
              <a:buNone/>
              <a:tabLst/>
              <a:defRPr/>
            </a:pPr>
            <a:r>
              <a:rPr lang="en-US" dirty="0"/>
              <a:t>t</a:t>
            </a:r>
            <a:r>
              <a:rPr lang="en-US" dirty="0" smtClean="0"/>
              <a:t>ar </a:t>
            </a:r>
            <a:r>
              <a:rPr lang="en-US" dirty="0" err="1" smtClean="0"/>
              <a:t>czvf</a:t>
            </a:r>
            <a:r>
              <a:rPr lang="en-US" dirty="0" smtClean="0"/>
              <a:t> </a:t>
            </a:r>
            <a:r>
              <a:rPr lang="en-US" dirty="0" err="1" smtClean="0"/>
              <a:t>archive.tar.gz</a:t>
            </a:r>
            <a:r>
              <a:rPr lang="en-US" dirty="0" smtClean="0"/>
              <a:t> </a:t>
            </a:r>
            <a:r>
              <a:rPr lang="en-US" dirty="0" err="1" smtClean="0"/>
              <a:t>mydirectory</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Decompress the archive</a:t>
            </a:r>
          </a:p>
          <a:p>
            <a:pPr marL="0" marR="0" lvl="0" indent="0" defTabSz="914400" eaLnBrk="1" fontAlgn="auto" latinLnBrk="0" hangingPunct="1">
              <a:lnSpc>
                <a:spcPct val="100000"/>
              </a:lnSpc>
              <a:spcBef>
                <a:spcPts val="0"/>
              </a:spcBef>
              <a:spcAft>
                <a:spcPts val="0"/>
              </a:spcAft>
              <a:buClrTx/>
              <a:buSzTx/>
              <a:buFontTx/>
              <a:buNone/>
              <a:tabLst/>
              <a:defRPr/>
            </a:pPr>
            <a:r>
              <a:rPr lang="en-US" dirty="0"/>
              <a:t>t</a:t>
            </a:r>
            <a:r>
              <a:rPr lang="en-US" dirty="0" smtClean="0"/>
              <a:t>ar </a:t>
            </a:r>
            <a:r>
              <a:rPr lang="en-US" dirty="0" err="1" smtClean="0"/>
              <a:t>xzvf</a:t>
            </a:r>
            <a:r>
              <a:rPr lang="en-US" dirty="0" smtClean="0"/>
              <a:t> </a:t>
            </a:r>
            <a:r>
              <a:rPr lang="en-US" dirty="0" err="1" smtClean="0"/>
              <a:t>archive.tar.gz</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Check the archive content without uncompressing</a:t>
            </a:r>
          </a:p>
          <a:p>
            <a:pPr marL="0" marR="0" lvl="0" indent="0" defTabSz="914400" eaLnBrk="1" fontAlgn="auto" latinLnBrk="0" hangingPunct="1">
              <a:lnSpc>
                <a:spcPct val="100000"/>
              </a:lnSpc>
              <a:spcBef>
                <a:spcPts val="0"/>
              </a:spcBef>
              <a:spcAft>
                <a:spcPts val="0"/>
              </a:spcAft>
              <a:buClrTx/>
              <a:buSzTx/>
              <a:buFontTx/>
              <a:buNone/>
              <a:tabLst/>
              <a:defRPr/>
            </a:pPr>
            <a:r>
              <a:rPr lang="en-US" dirty="0"/>
              <a:t>t</a:t>
            </a:r>
            <a:r>
              <a:rPr lang="en-US" dirty="0" smtClean="0"/>
              <a:t>ar </a:t>
            </a:r>
            <a:r>
              <a:rPr lang="en-US" dirty="0" err="1" smtClean="0"/>
              <a:t>tzvf</a:t>
            </a:r>
            <a:r>
              <a:rPr lang="en-US" dirty="0" smtClean="0"/>
              <a:t> </a:t>
            </a:r>
            <a:r>
              <a:rPr lang="en-US" dirty="0" err="1" smtClean="0"/>
              <a:t>archive.tar.gz</a:t>
            </a:r>
            <a:endParaRPr lang="en-US" dirty="0"/>
          </a:p>
        </p:txBody>
      </p:sp>
    </p:spTree>
    <p:extLst>
      <p:ext uri="{BB962C8B-B14F-4D97-AF65-F5344CB8AC3E}">
        <p14:creationId xmlns:p14="http://schemas.microsoft.com/office/powerpoint/2010/main" val="203612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Highly useful commands	</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a:t>
            </a:r>
            <a:r>
              <a:rPr lang="en-US" dirty="0" smtClean="0"/>
              <a:t>ead: displays first 10 lines from file by default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e.g.</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head </a:t>
            </a:r>
            <a:r>
              <a:rPr lang="en-US" dirty="0" err="1" smtClean="0"/>
              <a:t>myfile.txt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h</a:t>
            </a:r>
            <a:r>
              <a:rPr lang="en-US" dirty="0" smtClean="0"/>
              <a:t>ead </a:t>
            </a:r>
            <a:r>
              <a:rPr lang="mr-IN" dirty="0" smtClean="0"/>
              <a:t>–</a:t>
            </a:r>
            <a:r>
              <a:rPr lang="en-US" dirty="0" smtClean="0"/>
              <a:t>n 100 </a:t>
            </a:r>
            <a:r>
              <a:rPr lang="en-US" dirty="0" err="1" smtClean="0"/>
              <a:t>myfile.txt</a:t>
            </a:r>
            <a:r>
              <a:rPr lang="en-US" dirty="0" smtClean="0"/>
              <a:t>  (displays first 100 lines)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tail: displays last 10 mins from file by default</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e.g.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tail </a:t>
            </a:r>
            <a:r>
              <a:rPr lang="en-US" dirty="0" err="1" smtClean="0"/>
              <a:t>myfile.txt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t</a:t>
            </a:r>
            <a:r>
              <a:rPr lang="en-US" dirty="0" smtClean="0"/>
              <a:t>ail </a:t>
            </a:r>
            <a:r>
              <a:rPr lang="mr-IN" dirty="0" smtClean="0"/>
              <a:t>–</a:t>
            </a:r>
            <a:r>
              <a:rPr lang="en-US" dirty="0" smtClean="0"/>
              <a:t>n 100 </a:t>
            </a:r>
            <a:r>
              <a:rPr lang="en-US" dirty="0" err="1" smtClean="0"/>
              <a:t>myfile.txt</a:t>
            </a:r>
            <a:r>
              <a:rPr lang="en-US" dirty="0" smtClean="0"/>
              <a:t> (displays last 100 lines)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6323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a:t>
            </a:r>
            <a:r>
              <a:rPr lang="en-US" dirty="0" smtClean="0"/>
              <a:t>ip and unzip</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They work on files of type </a:t>
            </a:r>
            <a:r>
              <a:rPr lang="en-US" b="1" dirty="0" smtClean="0"/>
              <a:t>zip</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To compress a directory</a:t>
            </a:r>
            <a:endParaRPr lang="en-US" b="1"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zip </a:t>
            </a:r>
            <a:r>
              <a:rPr lang="mr-IN" dirty="0" smtClean="0"/>
              <a:t>–</a:t>
            </a:r>
            <a:r>
              <a:rPr lang="en-US" dirty="0" smtClean="0"/>
              <a:t>r </a:t>
            </a:r>
            <a:r>
              <a:rPr lang="en-US" dirty="0" err="1" smtClean="0"/>
              <a:t>archive.zip</a:t>
            </a:r>
            <a:r>
              <a:rPr lang="en-US" dirty="0" smtClean="0"/>
              <a:t> /path/to/</a:t>
            </a:r>
            <a:r>
              <a:rPr lang="en-US" dirty="0" err="1" smtClean="0"/>
              <a:t>directoryToCompress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To </a:t>
            </a:r>
            <a:r>
              <a:rPr lang="en-US" b="1" dirty="0" err="1" smtClean="0"/>
              <a:t>uncompress</a:t>
            </a:r>
            <a:r>
              <a:rPr lang="en-US" b="1" dirty="0" smtClean="0"/>
              <a:t> zip file</a:t>
            </a:r>
            <a:endParaRPr lang="en-US" b="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Unzip </a:t>
            </a:r>
            <a:r>
              <a:rPr lang="en-US" dirty="0" err="1" smtClean="0"/>
              <a:t>archieve.zip</a:t>
            </a:r>
            <a:endParaRPr lang="en-US" dirty="0"/>
          </a:p>
        </p:txBody>
      </p:sp>
    </p:spTree>
    <p:extLst>
      <p:ext uri="{BB962C8B-B14F-4D97-AF65-F5344CB8AC3E}">
        <p14:creationId xmlns:p14="http://schemas.microsoft.com/office/powerpoint/2010/main" val="163314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gunzip</a:t>
            </a:r>
            <a:r>
              <a:rPr lang="en-US" dirty="0" smtClean="0"/>
              <a:t> and </a:t>
            </a:r>
            <a:r>
              <a:rPr lang="en-US" dirty="0" err="1" smtClean="0"/>
              <a:t>gzip</a:t>
            </a:r>
            <a:r>
              <a:rPr lang="en-US" dirty="0" smtClean="0"/>
              <a:t> command</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They work on files of type </a:t>
            </a:r>
            <a:r>
              <a:rPr lang="en-US" b="1" dirty="0" err="1" smtClean="0"/>
              <a:t>gz</a:t>
            </a:r>
            <a:endParaRPr lang="en-US" b="1"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To compress a file/directory</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a:t>g</a:t>
            </a:r>
            <a:r>
              <a:rPr lang="en-US" dirty="0" err="1" smtClean="0"/>
              <a:t>unzip</a:t>
            </a:r>
            <a:r>
              <a:rPr lang="en-US" dirty="0" smtClean="0"/>
              <a:t>  /path/to/</a:t>
            </a:r>
            <a:r>
              <a:rPr lang="en-US" dirty="0" err="1" smtClean="0"/>
              <a:t>fileORDirectory</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err="1"/>
              <a:t>g</a:t>
            </a:r>
            <a:r>
              <a:rPr lang="en-US" dirty="0" err="1" smtClean="0"/>
              <a:t>zip</a:t>
            </a:r>
            <a:r>
              <a:rPr lang="en-US" dirty="0" smtClean="0"/>
              <a:t> /path/to/</a:t>
            </a:r>
            <a:r>
              <a:rPr lang="en-US" dirty="0" err="1" smtClean="0"/>
              <a:t>fileorDirectory</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Output: A new file will be created with </a:t>
            </a:r>
            <a:r>
              <a:rPr lang="en-US" dirty="0" err="1" smtClean="0"/>
              <a:t>gz</a:t>
            </a:r>
            <a:r>
              <a:rPr lang="en-US" dirty="0" smtClean="0"/>
              <a:t> extension</a:t>
            </a:r>
          </a:p>
          <a:p>
            <a:pPr marL="0" marR="0" lvl="0" indent="0" defTabSz="914400" eaLnBrk="1" fontAlgn="auto" latinLnBrk="0" hangingPunct="1">
              <a:lnSpc>
                <a:spcPct val="100000"/>
              </a:lnSpc>
              <a:spcBef>
                <a:spcPts val="0"/>
              </a:spcBef>
              <a:spcAft>
                <a:spcPts val="0"/>
              </a:spcAft>
              <a:buClrTx/>
              <a:buSzTx/>
              <a:buFontTx/>
              <a:buNone/>
              <a:tabLst/>
              <a:defRPr/>
            </a:pPr>
            <a:endParaRPr lang="en-US" b="1"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To </a:t>
            </a:r>
            <a:r>
              <a:rPr lang="en-US" b="1" dirty="0" err="1" smtClean="0"/>
              <a:t>uncompress</a:t>
            </a:r>
            <a:r>
              <a:rPr lang="en-US" b="1" dirty="0" smtClean="0"/>
              <a:t> the file</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a:t>g</a:t>
            </a:r>
            <a:r>
              <a:rPr lang="en-US" dirty="0" err="1" smtClean="0"/>
              <a:t>unzip</a:t>
            </a:r>
            <a:r>
              <a:rPr lang="en-US" dirty="0" smtClean="0"/>
              <a:t> </a:t>
            </a:r>
            <a:r>
              <a:rPr lang="en-US" dirty="0" err="1" smtClean="0"/>
              <a:t>archive.gz</a:t>
            </a:r>
            <a:endParaRPr lang="en-US" dirty="0"/>
          </a:p>
        </p:txBody>
      </p:sp>
    </p:spTree>
    <p:extLst>
      <p:ext uri="{BB962C8B-B14F-4D97-AF65-F5344CB8AC3E}">
        <p14:creationId xmlns:p14="http://schemas.microsoft.com/office/powerpoint/2010/main" val="148207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redirection</a:t>
            </a:r>
            <a:endParaRPr lang="en-US" dirty="0"/>
          </a:p>
        </p:txBody>
      </p:sp>
      <p:sp>
        <p:nvSpPr>
          <p:cNvPr id="3" name="Content Placeholder 2"/>
          <p:cNvSpPr>
            <a:spLocks noGrp="1"/>
          </p:cNvSpPr>
          <p:nvPr>
            <p:ph idx="1"/>
          </p:nvPr>
        </p:nvSpPr>
        <p:spPr/>
        <p:txBody>
          <a:bodyPr>
            <a:normAutofit fontScale="925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By default, command outputs are printed in </a:t>
            </a:r>
            <a:r>
              <a:rPr lang="en-US" dirty="0" err="1" smtClean="0"/>
              <a:t>stdout</a:t>
            </a:r>
            <a:r>
              <a:rPr lang="en-US" dirty="0" smtClean="0"/>
              <a:t> or screen. This can be redirected to a file using ‘&gt;’ character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l</a:t>
            </a:r>
            <a:r>
              <a:rPr lang="en-US" dirty="0" smtClean="0"/>
              <a:t>s </a:t>
            </a:r>
            <a:r>
              <a:rPr lang="mr-IN" dirty="0" smtClean="0"/>
              <a:t>–</a:t>
            </a:r>
            <a:r>
              <a:rPr lang="en-US" dirty="0" smtClean="0"/>
              <a:t>l ./  &gt; </a:t>
            </a:r>
            <a:r>
              <a:rPr lang="en-US" dirty="0" err="1" smtClean="0"/>
              <a:t>filelist.txt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‘&gt;&gt;’ with append at the end of file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l</a:t>
            </a:r>
            <a:r>
              <a:rPr lang="en-US" dirty="0" smtClean="0"/>
              <a:t>s </a:t>
            </a:r>
            <a:r>
              <a:rPr lang="mr-IN" dirty="0" smtClean="0"/>
              <a:t>–</a:t>
            </a:r>
            <a:r>
              <a:rPr lang="en-US" dirty="0" smtClean="0"/>
              <a:t>l Documents &gt;&gt; </a:t>
            </a:r>
            <a:r>
              <a:rPr lang="en-US" dirty="0" err="1" smtClean="0"/>
              <a:t>filelist.txt</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Mycommand</a:t>
            </a:r>
            <a:r>
              <a:rPr lang="en-US" dirty="0" smtClean="0"/>
              <a:t>  1&gt; log 2&gt; error  (note: no space before &gt;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guess what this does?</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Mycommand</a:t>
            </a:r>
            <a:r>
              <a:rPr lang="en-US" dirty="0" smtClean="0"/>
              <a:t> 1&gt;log  2&amp;&gt;1</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9566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6484" y="818147"/>
            <a:ext cx="6529137" cy="2308324"/>
          </a:xfrm>
          <a:prstGeom prst="rect">
            <a:avLst/>
          </a:prstGeom>
          <a:noFill/>
        </p:spPr>
        <p:txBody>
          <a:bodyPr wrap="square" rtlCol="0">
            <a:spAutoFit/>
          </a:bodyPr>
          <a:lstStyle/>
          <a:p>
            <a:r>
              <a:rPr lang="en-US" dirty="0" smtClean="0"/>
              <a:t>That was sending the outputs to a file before.</a:t>
            </a:r>
          </a:p>
          <a:p>
            <a:endParaRPr lang="en-US" dirty="0"/>
          </a:p>
          <a:p>
            <a:r>
              <a:rPr lang="en-US" dirty="0" smtClean="0"/>
              <a:t>How about reading a file?</a:t>
            </a:r>
          </a:p>
          <a:p>
            <a:endParaRPr lang="en-US" dirty="0"/>
          </a:p>
          <a:p>
            <a:r>
              <a:rPr lang="en-US" dirty="0" smtClean="0"/>
              <a:t>Let’s use sort command to read file and sort the content</a:t>
            </a:r>
          </a:p>
          <a:p>
            <a:endParaRPr lang="en-US" dirty="0"/>
          </a:p>
          <a:p>
            <a:r>
              <a:rPr lang="en-US" dirty="0" smtClean="0"/>
              <a:t>cat</a:t>
            </a:r>
            <a:r>
              <a:rPr lang="en-US" dirty="0" smtClean="0"/>
              <a:t> </a:t>
            </a:r>
            <a:r>
              <a:rPr lang="en-US" dirty="0" smtClean="0"/>
              <a:t>&lt; </a:t>
            </a:r>
            <a:r>
              <a:rPr lang="en-US" dirty="0" err="1" smtClean="0"/>
              <a:t>filelist.txt</a:t>
            </a:r>
            <a:endParaRPr lang="en-US" dirty="0" smtClean="0"/>
          </a:p>
          <a:p>
            <a:endParaRPr lang="en-US" dirty="0" smtClean="0"/>
          </a:p>
        </p:txBody>
      </p:sp>
      <p:sp>
        <p:nvSpPr>
          <p:cNvPr id="2" name="TextBox 1"/>
          <p:cNvSpPr txBox="1"/>
          <p:nvPr/>
        </p:nvSpPr>
        <p:spPr>
          <a:xfrm>
            <a:off x="946484" y="3126471"/>
            <a:ext cx="7716253" cy="2923877"/>
          </a:xfrm>
          <a:prstGeom prst="rect">
            <a:avLst/>
          </a:prstGeom>
          <a:noFill/>
        </p:spPr>
        <p:txBody>
          <a:bodyPr wrap="square" rtlCol="0">
            <a:spAutoFit/>
          </a:bodyPr>
          <a:lstStyle/>
          <a:p>
            <a:r>
              <a:rPr lang="en-US" sz="4000" dirty="0" smtClean="0"/>
              <a:t>Pipe</a:t>
            </a:r>
          </a:p>
          <a:p>
            <a:endParaRPr lang="en-US" sz="2400" dirty="0"/>
          </a:p>
          <a:p>
            <a:r>
              <a:rPr lang="en-US" sz="2400" dirty="0" smtClean="0"/>
              <a:t>Pipe is used to take the output from a command and input to other command, connects multiple commands</a:t>
            </a:r>
          </a:p>
          <a:p>
            <a:endParaRPr lang="en-US" sz="2400" dirty="0"/>
          </a:p>
          <a:p>
            <a:r>
              <a:rPr lang="en-US" sz="2400" dirty="0" smtClean="0"/>
              <a:t>Command1 | command2</a:t>
            </a:r>
          </a:p>
          <a:p>
            <a:r>
              <a:rPr lang="en-US" sz="2400" dirty="0" smtClean="0"/>
              <a:t>cat </a:t>
            </a:r>
            <a:r>
              <a:rPr lang="en-US" sz="2400" dirty="0" err="1" smtClean="0"/>
              <a:t>myfile.txt</a:t>
            </a:r>
            <a:r>
              <a:rPr lang="en-US" sz="2400" dirty="0" smtClean="0"/>
              <a:t> | less</a:t>
            </a:r>
            <a:endParaRPr lang="en-US" sz="2400" dirty="0"/>
          </a:p>
        </p:txBody>
      </p:sp>
    </p:spTree>
    <p:extLst>
      <p:ext uri="{BB962C8B-B14F-4D97-AF65-F5344CB8AC3E}">
        <p14:creationId xmlns:p14="http://schemas.microsoft.com/office/powerpoint/2010/main" val="174733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SHELL</a:t>
            </a:r>
            <a:endParaRPr lang="en-US" dirty="0"/>
          </a:p>
        </p:txBody>
      </p:sp>
      <p:sp>
        <p:nvSpPr>
          <p:cNvPr id="3" name="Content Placeholder 2"/>
          <p:cNvSpPr>
            <a:spLocks noGrp="1"/>
          </p:cNvSpPr>
          <p:nvPr>
            <p:ph idx="1"/>
          </p:nvPr>
        </p:nvSpPr>
        <p:spPr/>
        <p:txBody>
          <a:bodyPr/>
          <a:lstStyle/>
          <a:p>
            <a:r>
              <a:rPr lang="en-US" dirty="0" smtClean="0"/>
              <a:t>Shell </a:t>
            </a:r>
            <a:r>
              <a:rPr lang="en-US" dirty="0"/>
              <a:t>is a program that takes commands from the keyboard and gives them to the operating system to </a:t>
            </a:r>
            <a:r>
              <a:rPr lang="en-US" dirty="0" smtClean="0"/>
              <a:t>perform. </a:t>
            </a:r>
            <a:r>
              <a:rPr lang="en-US" dirty="0"/>
              <a:t>In the old days, it was the only user interface available on a Unix-like system such as Linux. Nowadays, we have </a:t>
            </a:r>
            <a:r>
              <a:rPr lang="en-US" i="1" dirty="0"/>
              <a:t>graphical user interfaces (GUIs)</a:t>
            </a:r>
            <a:r>
              <a:rPr lang="en-US" dirty="0"/>
              <a:t> in addition to </a:t>
            </a:r>
            <a:r>
              <a:rPr lang="en-US" i="1" dirty="0"/>
              <a:t>command line interfaces (CLIs)</a:t>
            </a:r>
            <a:r>
              <a:rPr lang="en-US" dirty="0"/>
              <a:t> such as the shell.</a:t>
            </a:r>
          </a:p>
          <a:p>
            <a:r>
              <a:rPr lang="en-US" dirty="0"/>
              <a:t>On most Linux systems a program called </a:t>
            </a:r>
            <a:r>
              <a:rPr lang="en-US" dirty="0">
                <a:hlinkClick r:id="rId2"/>
              </a:rPr>
              <a:t>bash</a:t>
            </a:r>
            <a:r>
              <a:rPr lang="en-US" dirty="0"/>
              <a:t> </a:t>
            </a:r>
            <a:r>
              <a:rPr lang="en-US" dirty="0" smtClean="0"/>
              <a:t>(Bourne </a:t>
            </a:r>
            <a:r>
              <a:rPr lang="en-US" dirty="0"/>
              <a:t>Again </a:t>
            </a:r>
            <a:r>
              <a:rPr lang="en-US" dirty="0" err="1"/>
              <a:t>SHell</a:t>
            </a:r>
            <a:r>
              <a:rPr lang="en-US" dirty="0"/>
              <a:t>, an enhanced version of the original Unix shell program, </a:t>
            </a:r>
            <a:r>
              <a:rPr lang="en-US" dirty="0" err="1"/>
              <a:t>sh</a:t>
            </a:r>
            <a:r>
              <a:rPr lang="en-US" dirty="0"/>
              <a:t>, written by Steve Bourne) acts as the shell program. Besides bash, there are other shell programs that can be installed in a Linux system. These include: </a:t>
            </a:r>
            <a:r>
              <a:rPr lang="en-US" dirty="0" err="1"/>
              <a:t>ksh</a:t>
            </a:r>
            <a:r>
              <a:rPr lang="en-US" dirty="0"/>
              <a:t>, </a:t>
            </a:r>
            <a:r>
              <a:rPr lang="en-US" dirty="0" err="1"/>
              <a:t>tcsh</a:t>
            </a:r>
            <a:r>
              <a:rPr lang="en-US" dirty="0"/>
              <a:t> and </a:t>
            </a:r>
            <a:r>
              <a:rPr lang="en-US" dirty="0" err="1"/>
              <a:t>zsh</a:t>
            </a:r>
            <a:r>
              <a:rPr lang="en-US" dirty="0"/>
              <a:t>.</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27469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a:t>
            </a:r>
            <a:r>
              <a:rPr lang="en-US" sz="3600" dirty="0" smtClean="0"/>
              <a:t>ort and </a:t>
            </a:r>
            <a:r>
              <a:rPr lang="en-US" sz="3600" dirty="0" err="1" smtClean="0"/>
              <a:t>uniq</a:t>
            </a:r>
            <a:r>
              <a:rPr lang="en-US" sz="3600" dirty="0" smtClean="0"/>
              <a:t> commands</a:t>
            </a:r>
            <a:endParaRPr lang="en-US" sz="3600" dirty="0"/>
          </a:p>
        </p:txBody>
      </p:sp>
      <p:sp>
        <p:nvSpPr>
          <p:cNvPr id="3" name="Content Placeholder 2"/>
          <p:cNvSpPr>
            <a:spLocks noGrp="1"/>
          </p:cNvSpPr>
          <p:nvPr>
            <p:ph idx="1"/>
          </p:nvPr>
        </p:nvSpPr>
        <p:spPr>
          <a:xfrm>
            <a:off x="838200" y="1392488"/>
            <a:ext cx="10515600" cy="183197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s</a:t>
            </a:r>
            <a:r>
              <a:rPr lang="en-US" dirty="0" smtClean="0"/>
              <a:t>ort: sorts the data</a:t>
            </a:r>
          </a:p>
          <a:p>
            <a:pPr marL="0" marR="0" lvl="0" indent="0" defTabSz="914400" eaLnBrk="1" fontAlgn="auto" latinLnBrk="0" hangingPunct="1">
              <a:lnSpc>
                <a:spcPct val="100000"/>
              </a:lnSpc>
              <a:spcBef>
                <a:spcPts val="0"/>
              </a:spcBef>
              <a:spcAft>
                <a:spcPts val="0"/>
              </a:spcAft>
              <a:buClrTx/>
              <a:buSzTx/>
              <a:buFontTx/>
              <a:buNone/>
              <a:tabLst/>
              <a:defRPr/>
            </a:pPr>
            <a:r>
              <a:rPr lang="en-US" dirty="0"/>
              <a:t>s</a:t>
            </a:r>
            <a:r>
              <a:rPr lang="en-US" dirty="0" smtClean="0"/>
              <a:t>ort </a:t>
            </a:r>
            <a:r>
              <a:rPr lang="mr-IN" dirty="0" smtClean="0"/>
              <a:t>–</a:t>
            </a:r>
            <a:r>
              <a:rPr lang="en-US" dirty="0" smtClean="0"/>
              <a:t>n </a:t>
            </a:r>
            <a:r>
              <a:rPr lang="en-GB" dirty="0" err="1" smtClean="0"/>
              <a:t>file.txt</a:t>
            </a:r>
            <a:endParaRPr lang="en-GB" dirty="0" smtClean="0"/>
          </a:p>
          <a:p>
            <a:pPr marL="0" marR="0" lvl="0" indent="0" defTabSz="914400" eaLnBrk="1" fontAlgn="auto" latinLnBrk="0" hangingPunct="1">
              <a:lnSpc>
                <a:spcPct val="100000"/>
              </a:lnSpc>
              <a:spcBef>
                <a:spcPts val="0"/>
              </a:spcBef>
              <a:spcAft>
                <a:spcPts val="0"/>
              </a:spcAft>
              <a:buClrTx/>
              <a:buSzTx/>
              <a:buFontTx/>
              <a:buNone/>
              <a:tabLst/>
              <a:defRPr/>
            </a:pPr>
            <a:r>
              <a:rPr lang="en-GB" dirty="0"/>
              <a:t>s</a:t>
            </a:r>
            <a:r>
              <a:rPr lang="en-GB" dirty="0" smtClean="0"/>
              <a:t>ort </a:t>
            </a:r>
            <a:r>
              <a:rPr lang="mr-IN" dirty="0" smtClean="0"/>
              <a:t>–</a:t>
            </a:r>
            <a:r>
              <a:rPr lang="en-GB" dirty="0" smtClean="0"/>
              <a:t>r </a:t>
            </a:r>
            <a:r>
              <a:rPr lang="en-GB" dirty="0" err="1" smtClean="0"/>
              <a:t>file.txt</a:t>
            </a:r>
            <a:endParaRPr lang="en-GB" dirty="0" smtClean="0"/>
          </a:p>
          <a:p>
            <a:pPr marL="0" marR="0" lvl="0" indent="0" defTabSz="914400" eaLnBrk="1" fontAlgn="auto" latinLnBrk="0" hangingPunct="1">
              <a:lnSpc>
                <a:spcPct val="100000"/>
              </a:lnSpc>
              <a:spcBef>
                <a:spcPts val="0"/>
              </a:spcBef>
              <a:spcAft>
                <a:spcPts val="0"/>
              </a:spcAft>
              <a:buClrTx/>
              <a:buSzTx/>
              <a:buFontTx/>
              <a:buNone/>
              <a:tabLst/>
              <a:defRPr/>
            </a:pPr>
            <a:r>
              <a:rPr lang="en-GB" dirty="0"/>
              <a:t>s</a:t>
            </a:r>
            <a:r>
              <a:rPr lang="en-GB" dirty="0" smtClean="0"/>
              <a:t>ort </a:t>
            </a:r>
            <a:r>
              <a:rPr lang="mr-IN" dirty="0" smtClean="0"/>
              <a:t>–</a:t>
            </a:r>
            <a:r>
              <a:rPr lang="en-GB" dirty="0" smtClean="0"/>
              <a:t>k 1 </a:t>
            </a:r>
            <a:r>
              <a:rPr lang="en-GB" dirty="0" err="1" smtClean="0"/>
              <a:t>file.txt</a:t>
            </a:r>
            <a:endParaRPr lang="en-GB"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TextBox 3"/>
          <p:cNvSpPr txBox="1"/>
          <p:nvPr/>
        </p:nvSpPr>
        <p:spPr>
          <a:xfrm>
            <a:off x="838200" y="3769895"/>
            <a:ext cx="7760368" cy="1538883"/>
          </a:xfrm>
          <a:prstGeom prst="rect">
            <a:avLst/>
          </a:prstGeom>
          <a:noFill/>
        </p:spPr>
        <p:txBody>
          <a:bodyPr wrap="square" rtlCol="0">
            <a:spAutoFit/>
          </a:bodyPr>
          <a:lstStyle/>
          <a:p>
            <a:r>
              <a:rPr lang="en-US" sz="3600" dirty="0" err="1" smtClean="0"/>
              <a:t>Uniq</a:t>
            </a:r>
            <a:r>
              <a:rPr lang="en-US" sz="3600" dirty="0" smtClean="0"/>
              <a:t> : show </a:t>
            </a:r>
            <a:r>
              <a:rPr lang="en-US" sz="3600" dirty="0" err="1" smtClean="0"/>
              <a:t>uniq</a:t>
            </a:r>
            <a:r>
              <a:rPr lang="en-US" sz="3600" dirty="0" smtClean="0"/>
              <a:t> data</a:t>
            </a:r>
          </a:p>
          <a:p>
            <a:endParaRPr lang="en-US" dirty="0"/>
          </a:p>
          <a:p>
            <a:r>
              <a:rPr lang="en-US" sz="2000" dirty="0" err="1"/>
              <a:t>u</a:t>
            </a:r>
            <a:r>
              <a:rPr lang="en-US" sz="2000" dirty="0" err="1" smtClean="0"/>
              <a:t>niq</a:t>
            </a:r>
            <a:r>
              <a:rPr lang="en-US" sz="2000" dirty="0" smtClean="0"/>
              <a:t>  </a:t>
            </a:r>
            <a:r>
              <a:rPr lang="en-US" sz="2000" dirty="0" err="1" smtClean="0"/>
              <a:t>file.txt</a:t>
            </a:r>
            <a:endParaRPr lang="en-US" sz="2000" dirty="0" smtClean="0"/>
          </a:p>
          <a:p>
            <a:r>
              <a:rPr lang="en-US" sz="2000" dirty="0" err="1"/>
              <a:t>u</a:t>
            </a:r>
            <a:r>
              <a:rPr lang="en-US" sz="2000" dirty="0" err="1" smtClean="0"/>
              <a:t>niq</a:t>
            </a:r>
            <a:r>
              <a:rPr lang="en-US" sz="2000" dirty="0" smtClean="0"/>
              <a:t> </a:t>
            </a:r>
            <a:r>
              <a:rPr lang="mr-IN" sz="2000" dirty="0" smtClean="0"/>
              <a:t>–</a:t>
            </a:r>
            <a:r>
              <a:rPr lang="en-US" sz="2000" dirty="0" smtClean="0"/>
              <a:t>c </a:t>
            </a:r>
            <a:r>
              <a:rPr lang="en-US" sz="2000" dirty="0" err="1" smtClean="0"/>
              <a:t>file.txt</a:t>
            </a:r>
            <a:endParaRPr lang="en-US" sz="2000" dirty="0"/>
          </a:p>
        </p:txBody>
      </p:sp>
    </p:spTree>
    <p:extLst>
      <p:ext uri="{BB962C8B-B14F-4D97-AF65-F5344CB8AC3E}">
        <p14:creationId xmlns:p14="http://schemas.microsoft.com/office/powerpoint/2010/main" val="1146897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Grep command</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Grabs every data line with a specific pattern and prints</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Example: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a:t>g</a:t>
            </a:r>
            <a:r>
              <a:rPr lang="en-US" sz="2000" dirty="0" smtClean="0"/>
              <a:t>rep ”&gt;” </a:t>
            </a:r>
            <a:r>
              <a:rPr lang="en-US" sz="2000" dirty="0" err="1" smtClean="0"/>
              <a:t>test.fasta</a:t>
            </a: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dirty="0"/>
              <a:t>g</a:t>
            </a:r>
            <a:r>
              <a:rPr lang="en-US" sz="2000" dirty="0" smtClean="0"/>
              <a:t>rep </a:t>
            </a:r>
            <a:r>
              <a:rPr lang="mr-IN" sz="2000" dirty="0" smtClean="0"/>
              <a:t>–</a:t>
            </a:r>
            <a:r>
              <a:rPr lang="en-US" sz="2000" dirty="0" smtClean="0"/>
              <a:t>c “&gt;” </a:t>
            </a:r>
            <a:r>
              <a:rPr lang="en-US" sz="2000" dirty="0" err="1" smtClean="0"/>
              <a:t>test.fasta</a:t>
            </a: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dirty="0"/>
              <a:t>g</a:t>
            </a:r>
            <a:r>
              <a:rPr lang="en-US" sz="2000" dirty="0" smtClean="0"/>
              <a:t>rep </a:t>
            </a:r>
            <a:r>
              <a:rPr lang="mr-IN" sz="2000" dirty="0" smtClean="0"/>
              <a:t>–</a:t>
            </a:r>
            <a:r>
              <a:rPr lang="en-US" sz="2000" dirty="0" err="1"/>
              <a:t>i</a:t>
            </a:r>
            <a:r>
              <a:rPr lang="en-US" sz="2000" dirty="0" smtClean="0"/>
              <a:t> TAGC </a:t>
            </a:r>
            <a:r>
              <a:rPr lang="en-US" sz="2000" dirty="0" err="1" smtClean="0"/>
              <a:t>test.fasta</a:t>
            </a: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grep </a:t>
            </a:r>
            <a:r>
              <a:rPr lang="mr-IN" sz="2000" dirty="0" smtClean="0"/>
              <a:t>–</a:t>
            </a:r>
            <a:r>
              <a:rPr lang="en-US" sz="2000" dirty="0" smtClean="0"/>
              <a:t>w sequence </a:t>
            </a:r>
            <a:r>
              <a:rPr lang="en-US" sz="2000" dirty="0" err="1" smtClean="0"/>
              <a:t>test.txt</a:t>
            </a: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Check what does </a:t>
            </a:r>
            <a:r>
              <a:rPr lang="mr-IN" sz="2000" dirty="0" smtClean="0"/>
              <a:t>–</a:t>
            </a:r>
            <a:r>
              <a:rPr lang="en-US" sz="2000" dirty="0" smtClean="0"/>
              <a:t>A, -B and </a:t>
            </a:r>
            <a:r>
              <a:rPr lang="mr-IN" sz="2000" dirty="0" smtClean="0"/>
              <a:t>–</a:t>
            </a:r>
            <a:r>
              <a:rPr lang="en-US" sz="2000" dirty="0" smtClean="0"/>
              <a:t>C options do</a:t>
            </a:r>
          </a:p>
        </p:txBody>
      </p:sp>
    </p:spTree>
    <p:extLst>
      <p:ext uri="{BB962C8B-B14F-4D97-AF65-F5344CB8AC3E}">
        <p14:creationId xmlns:p14="http://schemas.microsoft.com/office/powerpoint/2010/main" val="1149590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Sed</a:t>
            </a:r>
            <a:r>
              <a:rPr lang="en-US" dirty="0" smtClean="0"/>
              <a:t> and </a:t>
            </a:r>
            <a:r>
              <a:rPr lang="en-US" dirty="0" err="1" smtClean="0"/>
              <a:t>awk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82250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Expansion</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characters * and ? widely used in expansion.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l</a:t>
            </a:r>
            <a:r>
              <a:rPr lang="en-US" dirty="0" smtClean="0"/>
              <a:t>s *.txt          - means all files that ends with .txt</a:t>
            </a:r>
          </a:p>
          <a:p>
            <a:pPr marL="0" marR="0" lvl="0" indent="0" defTabSz="914400" eaLnBrk="1" fontAlgn="auto" latinLnBrk="0" hangingPunct="1">
              <a:lnSpc>
                <a:spcPct val="100000"/>
              </a:lnSpc>
              <a:spcBef>
                <a:spcPts val="0"/>
              </a:spcBef>
              <a:spcAft>
                <a:spcPts val="0"/>
              </a:spcAft>
              <a:buClrTx/>
              <a:buSzTx/>
              <a:buFontTx/>
              <a:buNone/>
              <a:tabLst/>
              <a:defRPr/>
            </a:pPr>
            <a:r>
              <a:rPr lang="en-US" dirty="0"/>
              <a:t>l</a:t>
            </a:r>
            <a:r>
              <a:rPr lang="en-US" dirty="0" smtClean="0"/>
              <a:t>s ?.txt          - means all files that has one character and ends with .txt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Try these: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D*</a:t>
            </a:r>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*s</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echo [[:upper:]]*</a:t>
            </a:r>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a:t>
            </a:r>
            <a:r>
              <a:rPr lang="en-US" dirty="0" err="1" smtClean="0"/>
              <a:t>usr</a:t>
            </a:r>
            <a:r>
              <a:rPr lang="en-US" dirty="0" smtClean="0"/>
              <a:t>/*/local</a:t>
            </a:r>
            <a:endParaRPr lang="en-US" dirty="0"/>
          </a:p>
        </p:txBody>
      </p:sp>
    </p:spTree>
    <p:extLst>
      <p:ext uri="{BB962C8B-B14F-4D97-AF65-F5344CB8AC3E}">
        <p14:creationId xmlns:p14="http://schemas.microsoft.com/office/powerpoint/2010/main" val="456299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Arithmatic</a:t>
            </a:r>
            <a:r>
              <a:rPr lang="en-US" dirty="0" smtClean="0"/>
              <a:t> expansion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Arithematic</a:t>
            </a:r>
            <a:r>
              <a:rPr lang="en-US" dirty="0" smtClean="0"/>
              <a:t> expansion take the format $((expression))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$((5+2))</a:t>
            </a:r>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$(($((5*3)) + 10))</a:t>
            </a:r>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Five divided by 3 is $((5/3))</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echo 5 dividend 3 is $((5/3))</a:t>
            </a:r>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5 power 5 is $((5**5))</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93351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Brace expansion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Echo Image{1,2,3}.</a:t>
            </a:r>
            <a:r>
              <a:rPr lang="en-US" dirty="0" err="1" smtClean="0"/>
              <a:t>png</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Echo Image{1..10}.</a:t>
            </a:r>
            <a:r>
              <a:rPr lang="en-US" dirty="0" err="1" smtClean="0"/>
              <a:t>png</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Echo {</a:t>
            </a:r>
            <a:r>
              <a:rPr lang="en-US" dirty="0" err="1" smtClean="0"/>
              <a:t>a..z</a:t>
            </a:r>
            <a:r>
              <a:rPr lang="en-US" dirty="0" smtClean="0"/>
              <a:t>} {A..Z}</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Echo {</a:t>
            </a:r>
            <a:r>
              <a:rPr lang="en-US" dirty="0" err="1" smtClean="0"/>
              <a:t>z..a</a:t>
            </a:r>
            <a:r>
              <a:rPr lang="en-US" dirty="0" smtClean="0"/>
              <a:t>}{A..Z}</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Try this:</a:t>
            </a:r>
          </a:p>
          <a:p>
            <a:pPr marL="0" lvl="0" indent="0">
              <a:lnSpc>
                <a:spcPct val="100000"/>
              </a:lnSpc>
              <a:spcBef>
                <a:spcPts val="0"/>
              </a:spcBef>
              <a:buNone/>
            </a:pPr>
            <a:r>
              <a:rPr lang="es-ES_tradnl" b="1" dirty="0"/>
              <a:t>echo a{A{1,2},B{3,4}}b</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28913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Command Substitution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$(command) </a:t>
            </a:r>
            <a:r>
              <a:rPr lang="en-GB" dirty="0" smtClean="0"/>
              <a:t>or `command` </a:t>
            </a:r>
            <a:r>
              <a:rPr lang="en-US" dirty="0" smtClean="0"/>
              <a:t>is used for command substitution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f</a:t>
            </a:r>
            <a:r>
              <a:rPr lang="en-US" dirty="0" smtClean="0"/>
              <a:t>ilename=“Sample1_LIB2000_1.fastq”</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a:t>n</a:t>
            </a:r>
            <a:r>
              <a:rPr lang="en-US" dirty="0" err="1" smtClean="0"/>
              <a:t>ewfilename</a:t>
            </a:r>
            <a:r>
              <a:rPr lang="en-US" dirty="0" smtClean="0"/>
              <a:t>=$(echo $filename | </a:t>
            </a:r>
            <a:r>
              <a:rPr lang="en-US" dirty="0" err="1" smtClean="0"/>
              <a:t>tr</a:t>
            </a:r>
            <a:r>
              <a:rPr lang="en-US" dirty="0" smtClean="0"/>
              <a:t> ‘.</a:t>
            </a:r>
            <a:r>
              <a:rPr lang="en-US" dirty="0" err="1" smtClean="0"/>
              <a:t>fastq</a:t>
            </a:r>
            <a:r>
              <a:rPr lang="en-US" dirty="0" smtClean="0"/>
              <a:t>’ ‘.</a:t>
            </a:r>
            <a:r>
              <a:rPr lang="en-US" dirty="0" err="1" smtClean="0"/>
              <a:t>fasta</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a:t>
            </a:r>
            <a:r>
              <a:rPr lang="en-US" dirty="0" err="1" smtClean="0"/>
              <a:t>newfilename</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echo my current directory is `</a:t>
            </a:r>
            <a:r>
              <a:rPr lang="en-US" dirty="0" err="1" smtClean="0"/>
              <a:t>pwd</a:t>
            </a:r>
            <a:r>
              <a:rPr lang="en-US"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mydir</a:t>
            </a:r>
            <a:r>
              <a:rPr lang="en-US" dirty="0" smtClean="0"/>
              <a:t>=`</a:t>
            </a:r>
            <a:r>
              <a:rPr lang="en-US" dirty="0" err="1" smtClean="0"/>
              <a:t>pwd</a:t>
            </a:r>
            <a:r>
              <a:rPr lang="en-US" dirty="0" smtClean="0"/>
              <a:t>`; echo $</a:t>
            </a:r>
            <a:r>
              <a:rPr lang="en-US" dirty="0" err="1" smtClean="0"/>
              <a:t>mydir</a:t>
            </a:r>
            <a:endParaRPr lang="en-US" dirty="0"/>
          </a:p>
        </p:txBody>
      </p:sp>
    </p:spTree>
    <p:extLst>
      <p:ext uri="{BB962C8B-B14F-4D97-AF65-F5344CB8AC3E}">
        <p14:creationId xmlns:p14="http://schemas.microsoft.com/office/powerpoint/2010/main" val="1674790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Single and double quote</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Single quote cause no expansion all time</a:t>
            </a:r>
          </a:p>
          <a:p>
            <a:pPr marL="0" marR="0" lvl="0" indent="0" defTabSz="914400" eaLnBrk="1" fontAlgn="auto" latinLnBrk="0" hangingPunct="1">
              <a:lnSpc>
                <a:spcPct val="100000"/>
              </a:lnSpc>
              <a:spcBef>
                <a:spcPts val="0"/>
              </a:spcBef>
              <a:spcAft>
                <a:spcPts val="0"/>
              </a:spcAft>
              <a:buClrTx/>
              <a:buSzTx/>
              <a:buFontTx/>
              <a:buNone/>
              <a:tabLst/>
              <a:defRPr/>
            </a:pPr>
            <a:r>
              <a:rPr lang="en-US" dirty="0"/>
              <a:t>n</a:t>
            </a:r>
            <a:r>
              <a:rPr lang="en-US" dirty="0" smtClean="0"/>
              <a:t>ame=ram</a:t>
            </a:r>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’$name’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lvl="0" indent="0">
              <a:lnSpc>
                <a:spcPct val="100000"/>
              </a:lnSpc>
              <a:spcBef>
                <a:spcPts val="0"/>
              </a:spcBef>
              <a:buNone/>
            </a:pPr>
            <a:r>
              <a:rPr lang="en-US" sz="1800" dirty="0"/>
              <a:t>If you place text inside double quotes, all the special characters used by the shell lose their special meaning and are treated as ordinary characters. The exceptions are “$”, “\” (backslash), and “`” (back- quote). This means that word-splitting, pathname expansion, tilde expansion, and brace expansion are suppressed, but parameter expansion, arithmetic expansion, and command </a:t>
            </a:r>
            <a:r>
              <a:rPr lang="en-US" sz="1800" dirty="0" smtClean="0"/>
              <a:t>substitution </a:t>
            </a:r>
            <a:r>
              <a:rPr lang="en-US" sz="1800" dirty="0"/>
              <a:t>are still carried out</a:t>
            </a:r>
            <a:r>
              <a:rPr lang="en-US" sz="1800" dirty="0" smtClean="0"/>
              <a:t>.</a:t>
            </a:r>
          </a:p>
          <a:p>
            <a:pPr marL="0" lvl="0" indent="0">
              <a:lnSpc>
                <a:spcPct val="100000"/>
              </a:lnSpc>
              <a:spcBef>
                <a:spcPts val="0"/>
              </a:spcBef>
              <a:buNone/>
            </a:pPr>
            <a:endParaRPr lang="en-US" sz="1800" dirty="0"/>
          </a:p>
          <a:p>
            <a:pPr marL="0" lvl="0" indent="0">
              <a:lnSpc>
                <a:spcPct val="100000"/>
              </a:lnSpc>
              <a:spcBef>
                <a:spcPts val="0"/>
              </a:spcBef>
              <a:buNone/>
            </a:pPr>
            <a:r>
              <a:rPr lang="en-US" sz="1800" dirty="0"/>
              <a:t>e</a:t>
            </a:r>
            <a:r>
              <a:rPr lang="en-US" sz="1800" dirty="0" smtClean="0"/>
              <a:t>cho “$name”</a:t>
            </a:r>
          </a:p>
          <a:p>
            <a:pPr marL="0" lvl="0" indent="0">
              <a:lnSpc>
                <a:spcPct val="100000"/>
              </a:lnSpc>
              <a:spcBef>
                <a:spcPts val="0"/>
              </a:spcBef>
              <a:buNone/>
            </a:pPr>
            <a:r>
              <a:rPr lang="en-US" sz="1800" dirty="0"/>
              <a:t>e</a:t>
            </a:r>
            <a:r>
              <a:rPr lang="en-US" sz="1800" dirty="0" smtClean="0"/>
              <a:t>cho “/</a:t>
            </a:r>
            <a:r>
              <a:rPr lang="en-US" sz="1800" dirty="0" err="1" smtClean="0"/>
              <a:t>usr</a:t>
            </a:r>
            <a:r>
              <a:rPr lang="en-US" sz="1800" dirty="0" smtClean="0"/>
              <a:t>/bin/bash”</a:t>
            </a:r>
          </a:p>
          <a:p>
            <a:pPr marL="0" lvl="0" indent="0">
              <a:lnSpc>
                <a:spcPct val="100000"/>
              </a:lnSpc>
              <a:spcBef>
                <a:spcPts val="0"/>
              </a:spcBef>
              <a:buNone/>
            </a:pPr>
            <a:r>
              <a:rPr lang="en-US" sz="1800" dirty="0"/>
              <a:t>e</a:t>
            </a:r>
            <a:r>
              <a:rPr lang="en-US" sz="1800" dirty="0" smtClean="0"/>
              <a:t>cho ”my </a:t>
            </a:r>
            <a:r>
              <a:rPr lang="en-US" sz="1800" dirty="0" err="1" smtClean="0"/>
              <a:t>filename.txt</a:t>
            </a:r>
            <a:r>
              <a:rPr lang="en-US" sz="1800" dirty="0" smtClean="0"/>
              <a:t>”</a:t>
            </a:r>
            <a:endParaRPr lang="en-US" sz="1800" dirty="0"/>
          </a:p>
        </p:txBody>
      </p:sp>
    </p:spTree>
    <p:extLst>
      <p:ext uri="{BB962C8B-B14F-4D97-AF65-F5344CB8AC3E}">
        <p14:creationId xmlns:p14="http://schemas.microsoft.com/office/powerpoint/2010/main" val="865160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Escape character</a:t>
            </a:r>
            <a:endParaRPr lang="en-US" dirty="0"/>
          </a:p>
        </p:txBody>
      </p:sp>
      <p:sp>
        <p:nvSpPr>
          <p:cNvPr id="3" name="Content Placeholder 2"/>
          <p:cNvSpPr>
            <a:spLocks noGrp="1"/>
          </p:cNvSpPr>
          <p:nvPr>
            <p:ph idx="1"/>
          </p:nvPr>
        </p:nvSpPr>
        <p:spPr>
          <a:xfrm>
            <a:off x="838200" y="1825625"/>
            <a:ext cx="10515600" cy="224907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Escape character is \. Special characters like $, !, #, %,\, &amp; have meaning. User \ to </a:t>
            </a:r>
            <a:r>
              <a:rPr lang="en-US" dirty="0" err="1" smtClean="0"/>
              <a:t>supress</a:t>
            </a:r>
            <a:r>
              <a:rPr lang="en-US" dirty="0" smtClean="0"/>
              <a:t> their meaning.</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I have $100</a:t>
            </a:r>
          </a:p>
          <a:p>
            <a:pPr marL="0" marR="0" lvl="0" indent="0" defTabSz="914400" eaLnBrk="1" fontAlgn="auto" latinLnBrk="0" hangingPunct="1">
              <a:lnSpc>
                <a:spcPct val="100000"/>
              </a:lnSpc>
              <a:spcBef>
                <a:spcPts val="0"/>
              </a:spcBef>
              <a:spcAft>
                <a:spcPts val="0"/>
              </a:spcAft>
              <a:buClrTx/>
              <a:buSzTx/>
              <a:buFontTx/>
              <a:buNone/>
              <a:tabLst/>
              <a:defRPr/>
            </a:pPr>
            <a:r>
              <a:rPr lang="en-US" dirty="0"/>
              <a:t>e</a:t>
            </a:r>
            <a:r>
              <a:rPr lang="en-US" dirty="0" smtClean="0"/>
              <a:t>cho I have \$100.</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4798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a:t>Escape </a:t>
            </a:r>
            <a:r>
              <a:rPr lang="en-US" sz="2000" b="1" dirty="0" smtClean="0"/>
              <a:t>Character  	 Name</a:t>
            </a:r>
            <a:r>
              <a:rPr lang="en-US" sz="2000" dirty="0" smtClean="0"/>
              <a:t>  		</a:t>
            </a:r>
            <a:r>
              <a:rPr lang="en-US" sz="2000" b="1" dirty="0" smtClean="0"/>
              <a:t>Possible </a:t>
            </a:r>
            <a:r>
              <a:rPr lang="en-US" sz="2000" b="1" dirty="0"/>
              <a:t>Uses</a:t>
            </a:r>
            <a:endParaRPr lang="en-US" sz="2000" dirty="0"/>
          </a:p>
          <a:p>
            <a:pPr marL="0" indent="0">
              <a:buNone/>
            </a:pPr>
            <a:r>
              <a:rPr lang="en-US" sz="2000" dirty="0"/>
              <a:t>\</a:t>
            </a:r>
            <a:r>
              <a:rPr lang="en-US" sz="2000" dirty="0" smtClean="0"/>
              <a:t>n   			newline            Adding </a:t>
            </a:r>
            <a:r>
              <a:rPr lang="en-US" sz="2000" dirty="0"/>
              <a:t>blank lines to text</a:t>
            </a:r>
          </a:p>
          <a:p>
            <a:pPr marL="0" indent="0">
              <a:buNone/>
            </a:pPr>
            <a:r>
              <a:rPr lang="en-US" sz="2000" dirty="0"/>
              <a:t>\</a:t>
            </a:r>
            <a:r>
              <a:rPr lang="en-US" sz="2000" dirty="0" smtClean="0"/>
              <a:t>t    			tab                    Inserting </a:t>
            </a:r>
            <a:r>
              <a:rPr lang="en-US" sz="2000" dirty="0"/>
              <a:t>horizontal tabs to text</a:t>
            </a:r>
          </a:p>
          <a:p>
            <a:pPr marL="0" indent="0">
              <a:buNone/>
            </a:pPr>
            <a:r>
              <a:rPr lang="en-US" sz="2000" dirty="0"/>
              <a:t>\</a:t>
            </a:r>
            <a:r>
              <a:rPr lang="en-US" sz="2000" dirty="0" smtClean="0"/>
              <a:t>a   			alert                  Makes </a:t>
            </a:r>
            <a:r>
              <a:rPr lang="en-US" sz="2000" dirty="0"/>
              <a:t>your terminal beep</a:t>
            </a:r>
          </a:p>
          <a:p>
            <a:pPr marL="0" indent="0">
              <a:buNone/>
            </a:pPr>
            <a:r>
              <a:rPr lang="en-US" sz="2000" dirty="0" smtClean="0"/>
              <a:t>\\    			backslash        Inserts </a:t>
            </a:r>
            <a:r>
              <a:rPr lang="en-US" sz="2000" dirty="0"/>
              <a:t>a backslash</a:t>
            </a:r>
          </a:p>
          <a:p>
            <a:pPr marL="0" indent="0">
              <a:buNone/>
            </a:pPr>
            <a:r>
              <a:rPr lang="en-US" sz="2000" dirty="0"/>
              <a:t>\</a:t>
            </a:r>
            <a:r>
              <a:rPr lang="en-US" sz="2000" dirty="0" smtClean="0"/>
              <a:t>f  			 </a:t>
            </a:r>
            <a:r>
              <a:rPr lang="en-US" sz="2000" dirty="0" err="1" smtClean="0"/>
              <a:t>formfeed</a:t>
            </a:r>
            <a:r>
              <a:rPr lang="en-US" sz="2000" dirty="0" smtClean="0"/>
              <a:t>       Sending </a:t>
            </a:r>
            <a:r>
              <a:rPr lang="en-US" sz="2000" dirty="0"/>
              <a:t>this to your printer ejects the </a:t>
            </a:r>
            <a:r>
              <a:rPr lang="en-US" sz="2000" dirty="0" smtClean="0"/>
              <a:t>page</a:t>
            </a:r>
            <a:r>
              <a:rPr lang="en-US" sz="2000" dirty="0"/>
              <a:t/>
            </a:r>
            <a:br>
              <a:rPr lang="en-US" sz="2000" dirty="0"/>
            </a:br>
            <a:endParaRPr lang="en-US" sz="2000" dirty="0" smtClean="0"/>
          </a:p>
          <a:p>
            <a:pPr marL="0" indent="0">
              <a:buNone/>
            </a:pPr>
            <a:r>
              <a:rPr lang="en-US" sz="2000" dirty="0" smtClean="0"/>
              <a:t>Examples:</a:t>
            </a:r>
          </a:p>
          <a:p>
            <a:pPr marL="0" indent="0">
              <a:buNone/>
            </a:pPr>
            <a:r>
              <a:rPr lang="en-US" sz="2000" dirty="0" smtClean="0"/>
              <a:t>echo </a:t>
            </a:r>
            <a:r>
              <a:rPr lang="en-US" sz="2000" dirty="0"/>
              <a:t>-e "Inserting several blank </a:t>
            </a:r>
            <a:r>
              <a:rPr lang="en-US" sz="2000" dirty="0" smtClean="0"/>
              <a:t>lines\n\n\n”</a:t>
            </a:r>
          </a:p>
          <a:p>
            <a:pPr marL="0" indent="0">
              <a:buNone/>
            </a:pPr>
            <a:r>
              <a:rPr lang="en-US" sz="2000" dirty="0" smtClean="0"/>
              <a:t>echo </a:t>
            </a:r>
            <a:r>
              <a:rPr lang="en-US" sz="2000" dirty="0"/>
              <a:t>-e "Words\</a:t>
            </a:r>
            <a:r>
              <a:rPr lang="en-US" sz="2000" dirty="0" err="1"/>
              <a:t>tseparated</a:t>
            </a:r>
            <a:r>
              <a:rPr lang="en-US" sz="2000" dirty="0"/>
              <a:t>\</a:t>
            </a:r>
            <a:r>
              <a:rPr lang="en-US" sz="2000" dirty="0" err="1"/>
              <a:t>tby</a:t>
            </a:r>
            <a:r>
              <a:rPr lang="en-US" sz="2000" dirty="0"/>
              <a:t>\</a:t>
            </a:r>
            <a:r>
              <a:rPr lang="en-US" sz="2000" dirty="0" err="1"/>
              <a:t>thorizontal</a:t>
            </a:r>
            <a:r>
              <a:rPr lang="en-US" sz="2000" dirty="0"/>
              <a:t>\</a:t>
            </a:r>
            <a:r>
              <a:rPr lang="en-US" sz="2000" dirty="0" err="1"/>
              <a:t>ttabs</a:t>
            </a:r>
            <a:r>
              <a:rPr lang="en-US" sz="2000" dirty="0" smtClean="0"/>
              <a:t>.”</a:t>
            </a:r>
          </a:p>
          <a:p>
            <a:pPr marL="0" indent="0">
              <a:buNone/>
            </a:pPr>
            <a:r>
              <a:rPr lang="en-US" sz="2000" dirty="0"/>
              <a:t>echo -e "\</a:t>
            </a:r>
            <a:r>
              <a:rPr lang="en-US" sz="2000" dirty="0" err="1"/>
              <a:t>aMy</a:t>
            </a:r>
            <a:r>
              <a:rPr lang="en-US" sz="2000" dirty="0"/>
              <a:t> computer went \"beep\"."</a:t>
            </a:r>
            <a:br>
              <a:rPr lang="en-US" sz="2000" dirty="0"/>
            </a:br>
            <a:r>
              <a:rPr lang="en-US" sz="2000" dirty="0"/>
              <a:t>echo -e "DEL C:\\WIN2K\\LEGACY_OS.EXE"</a:t>
            </a:r>
            <a:r>
              <a:rPr lang="en-US" sz="2000" dirty="0"/>
              <a:t/>
            </a:r>
            <a:br>
              <a:rPr lang="en-US" sz="2000" dirty="0"/>
            </a:br>
            <a:endParaRPr lang="en-US" sz="2000" dirty="0"/>
          </a:p>
        </p:txBody>
      </p:sp>
    </p:spTree>
    <p:extLst>
      <p:ext uri="{BB962C8B-B14F-4D97-AF65-F5344CB8AC3E}">
        <p14:creationId xmlns:p14="http://schemas.microsoft.com/office/powerpoint/2010/main" val="156061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"Terminal?"</a:t>
            </a:r>
            <a:endParaRPr lang="en-US" dirty="0"/>
          </a:p>
        </p:txBody>
      </p:sp>
      <p:sp>
        <p:nvSpPr>
          <p:cNvPr id="3" name="Content Placeholder 2"/>
          <p:cNvSpPr>
            <a:spLocks noGrp="1"/>
          </p:cNvSpPr>
          <p:nvPr>
            <p:ph idx="1"/>
          </p:nvPr>
        </p:nvSpPr>
        <p:spPr/>
        <p:txBody>
          <a:bodyPr/>
          <a:lstStyle/>
          <a:p>
            <a:r>
              <a:rPr lang="en-US" dirty="0" smtClean="0"/>
              <a:t>It's </a:t>
            </a:r>
            <a:r>
              <a:rPr lang="en-US" dirty="0"/>
              <a:t>a program called a </a:t>
            </a:r>
            <a:r>
              <a:rPr lang="en-US" i="1" dirty="0"/>
              <a:t>terminal emulator</a:t>
            </a:r>
            <a:r>
              <a:rPr lang="en-US" dirty="0"/>
              <a:t>. This is a program that opens a window and lets you interact with the shell. There are a bunch of different terminal emulators you can use. Most Linux distributions supply several, such as: gnome-terminal, </a:t>
            </a:r>
            <a:r>
              <a:rPr lang="en-US" dirty="0" err="1"/>
              <a:t>konsole</a:t>
            </a:r>
            <a:r>
              <a:rPr lang="en-US" dirty="0"/>
              <a:t>, </a:t>
            </a:r>
            <a:r>
              <a:rPr lang="en-US" dirty="0" err="1"/>
              <a:t>xterm</a:t>
            </a:r>
            <a:r>
              <a:rPr lang="en-US" dirty="0"/>
              <a:t>, </a:t>
            </a:r>
            <a:r>
              <a:rPr lang="en-US" dirty="0" err="1"/>
              <a:t>rxvt,kvt</a:t>
            </a:r>
            <a:r>
              <a:rPr lang="en-US" dirty="0"/>
              <a:t>, </a:t>
            </a:r>
            <a:r>
              <a:rPr lang="en-US" dirty="0" err="1"/>
              <a:t>nxterm</a:t>
            </a:r>
            <a:r>
              <a:rPr lang="en-US" dirty="0"/>
              <a:t>, and </a:t>
            </a:r>
            <a:r>
              <a:rPr lang="en-US" dirty="0" err="1"/>
              <a:t>eterm</a:t>
            </a:r>
            <a:r>
              <a:rPr lang="en-US"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4240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 Terminal</a:t>
            </a:r>
            <a:endParaRPr lang="en-US" dirty="0"/>
          </a:p>
        </p:txBody>
      </p:sp>
      <p:sp>
        <p:nvSpPr>
          <p:cNvPr id="3" name="Content Placeholder 2"/>
          <p:cNvSpPr>
            <a:spLocks noGrp="1"/>
          </p:cNvSpPr>
          <p:nvPr>
            <p:ph idx="1"/>
          </p:nvPr>
        </p:nvSpPr>
        <p:spPr>
          <a:xfrm>
            <a:off x="838200" y="1825625"/>
            <a:ext cx="10515600" cy="268438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Search a program “Terminal” and then double click it.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What do you see?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err="1" smtClean="0"/>
              <a:t>username@MachineName</a:t>
            </a:r>
            <a:r>
              <a:rPr lang="en-US" dirty="0" smtClean="0"/>
              <a:t> $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77297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straight away</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Type any nonsense characters like “</a:t>
            </a:r>
            <a:r>
              <a:rPr lang="en-US" dirty="0" err="1" smtClean="0"/>
              <a:t>hasjdhbchsjfh</a:t>
            </a:r>
            <a:r>
              <a:rPr lang="en-US" dirty="0" smtClean="0"/>
              <a:t>” and type Enter key</a:t>
            </a:r>
          </a:p>
          <a:p>
            <a:pPr>
              <a:lnSpc>
                <a:spcPct val="100000"/>
              </a:lnSpc>
              <a:spcBef>
                <a:spcPts val="0"/>
              </a:spcBef>
            </a:pPr>
            <a:r>
              <a:rPr lang="en-US" dirty="0" smtClean="0"/>
              <a:t>See the output, what is it?</a:t>
            </a:r>
          </a:p>
          <a:p>
            <a:pPr>
              <a:lnSpc>
                <a:spcPct val="100000"/>
              </a:lnSpc>
              <a:spcBef>
                <a:spcPts val="0"/>
              </a:spcBef>
            </a:pPr>
            <a:r>
              <a:rPr lang="en-US" dirty="0" smtClean="0"/>
              <a:t>Use up and down arrow, right and left arrow</a:t>
            </a:r>
          </a:p>
          <a:p>
            <a:pPr>
              <a:lnSpc>
                <a:spcPct val="100000"/>
              </a:lnSpc>
              <a:spcBef>
                <a:spcPts val="0"/>
              </a:spcBef>
            </a:pPr>
            <a:r>
              <a:rPr lang="en-US" dirty="0" smtClean="0"/>
              <a:t>HISTORY !!!</a:t>
            </a:r>
          </a:p>
          <a:p>
            <a:pPr>
              <a:lnSpc>
                <a:spcPct val="100000"/>
              </a:lnSpc>
              <a:spcBef>
                <a:spcPts val="0"/>
              </a:spcBef>
            </a:pPr>
            <a:r>
              <a:rPr lang="en-US" dirty="0" smtClean="0"/>
              <a:t>Using mouse to select terminal options, copy and paste text </a:t>
            </a:r>
            <a:r>
              <a:rPr lang="en-US" dirty="0" err="1" smtClean="0"/>
              <a:t>etc</a:t>
            </a:r>
            <a:endParaRPr lang="en-US" dirty="0" smtClean="0"/>
          </a:p>
          <a:p>
            <a:pPr>
              <a:lnSpc>
                <a:spcPct val="100000"/>
              </a:lnSpc>
              <a:spcBef>
                <a:spcPts val="0"/>
              </a:spcBef>
            </a:pPr>
            <a:endParaRPr lang="en-US" dirty="0"/>
          </a:p>
        </p:txBody>
      </p:sp>
    </p:spTree>
    <p:extLst>
      <p:ext uri="{BB962C8B-B14F-4D97-AF65-F5344CB8AC3E}">
        <p14:creationId xmlns:p14="http://schemas.microsoft.com/office/powerpoint/2010/main" val="20199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of File System</a:t>
            </a:r>
            <a:endParaRPr lang="en-US" dirty="0"/>
          </a:p>
        </p:txBody>
      </p:sp>
      <p:sp>
        <p:nvSpPr>
          <p:cNvPr id="3" name="Content Placeholder 2"/>
          <p:cNvSpPr>
            <a:spLocks noGrp="1"/>
          </p:cNvSpPr>
          <p:nvPr>
            <p:ph idx="1"/>
          </p:nvPr>
        </p:nvSpPr>
        <p:spPr>
          <a:xfrm>
            <a:off x="838200" y="1825625"/>
            <a:ext cx="10515600" cy="223493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We will learn three commands here:</a:t>
            </a:r>
          </a:p>
          <a:p>
            <a:pPr>
              <a:lnSpc>
                <a:spcPct val="100000"/>
              </a:lnSpc>
              <a:spcBef>
                <a:spcPts val="0"/>
              </a:spcBef>
            </a:pPr>
            <a:r>
              <a:rPr lang="en-US" dirty="0" err="1" smtClean="0"/>
              <a:t>pwd</a:t>
            </a:r>
            <a:r>
              <a:rPr lang="en-US" dirty="0" smtClean="0"/>
              <a:t> (print working directory)</a:t>
            </a:r>
            <a:endParaRPr lang="en-US" dirty="0"/>
          </a:p>
          <a:p>
            <a:pPr>
              <a:lnSpc>
                <a:spcPct val="100000"/>
              </a:lnSpc>
              <a:spcBef>
                <a:spcPts val="0"/>
              </a:spcBef>
            </a:pPr>
            <a:r>
              <a:rPr lang="en-US" dirty="0"/>
              <a:t>l</a:t>
            </a:r>
            <a:r>
              <a:rPr lang="en-US" dirty="0" smtClean="0"/>
              <a:t>s (list files and directories)</a:t>
            </a:r>
          </a:p>
          <a:p>
            <a:pPr>
              <a:lnSpc>
                <a:spcPct val="100000"/>
              </a:lnSpc>
              <a:spcBef>
                <a:spcPts val="0"/>
              </a:spcBef>
            </a:pPr>
            <a:r>
              <a:rPr lang="en-US" dirty="0"/>
              <a:t>c</a:t>
            </a:r>
            <a:r>
              <a:rPr lang="en-US" dirty="0" smtClean="0"/>
              <a:t>d (change directory)</a:t>
            </a:r>
          </a:p>
          <a:p>
            <a:pPr>
              <a:lnSpc>
                <a:spcPct val="100000"/>
              </a:lnSpc>
              <a:spcBef>
                <a:spcPts val="0"/>
              </a:spcBef>
            </a:pPr>
            <a:endParaRPr lang="en-US" dirty="0" smtClean="0"/>
          </a:p>
          <a:p>
            <a:pPr>
              <a:lnSpc>
                <a:spcPct val="100000"/>
              </a:lnSpc>
              <a:spcBef>
                <a:spcPts val="0"/>
              </a:spcBef>
            </a:pPr>
            <a:endParaRPr lang="en-US" dirty="0" smtClean="0"/>
          </a:p>
        </p:txBody>
      </p:sp>
      <p:sp>
        <p:nvSpPr>
          <p:cNvPr id="4" name="TextBox 3"/>
          <p:cNvSpPr txBox="1"/>
          <p:nvPr/>
        </p:nvSpPr>
        <p:spPr>
          <a:xfrm>
            <a:off x="838200" y="4324027"/>
            <a:ext cx="4880675" cy="369332"/>
          </a:xfrm>
          <a:prstGeom prst="rect">
            <a:avLst/>
          </a:prstGeom>
          <a:noFill/>
        </p:spPr>
        <p:txBody>
          <a:bodyPr wrap="square" rtlCol="0">
            <a:spAutoFit/>
          </a:bodyPr>
          <a:lstStyle/>
          <a:p>
            <a:r>
              <a:rPr lang="en-US" dirty="0" smtClean="0"/>
              <a:t>Type </a:t>
            </a:r>
            <a:r>
              <a:rPr lang="en-US" b="1" dirty="0" err="1" smtClean="0"/>
              <a:t>pwd</a:t>
            </a:r>
            <a:r>
              <a:rPr lang="en-US" dirty="0" smtClean="0"/>
              <a:t> and enter key</a:t>
            </a:r>
          </a:p>
        </p:txBody>
      </p:sp>
      <p:sp>
        <p:nvSpPr>
          <p:cNvPr id="5" name="TextBox 4"/>
          <p:cNvSpPr txBox="1"/>
          <p:nvPr/>
        </p:nvSpPr>
        <p:spPr>
          <a:xfrm>
            <a:off x="838200" y="4928461"/>
            <a:ext cx="4803183" cy="923330"/>
          </a:xfrm>
          <a:prstGeom prst="rect">
            <a:avLst/>
          </a:prstGeom>
          <a:noFill/>
        </p:spPr>
        <p:txBody>
          <a:bodyPr wrap="square" rtlCol="0">
            <a:spAutoFit/>
          </a:bodyPr>
          <a:lstStyle/>
          <a:p>
            <a:r>
              <a:rPr lang="en-US" dirty="0" smtClean="0"/>
              <a:t>Type </a:t>
            </a:r>
            <a:r>
              <a:rPr lang="en-US" b="1" dirty="0" smtClean="0"/>
              <a:t>ls /</a:t>
            </a:r>
            <a:r>
              <a:rPr lang="en-US" b="1" dirty="0" err="1" smtClean="0"/>
              <a:t>usr</a:t>
            </a:r>
            <a:r>
              <a:rPr lang="en-US" b="1" dirty="0" smtClean="0"/>
              <a:t>/bin</a:t>
            </a:r>
            <a:r>
              <a:rPr lang="en-US" dirty="0" smtClean="0"/>
              <a:t> </a:t>
            </a:r>
          </a:p>
          <a:p>
            <a:r>
              <a:rPr lang="en-US" dirty="0" smtClean="0"/>
              <a:t>Type </a:t>
            </a:r>
            <a:r>
              <a:rPr lang="en-US" b="1" dirty="0" smtClean="0"/>
              <a:t>cd /</a:t>
            </a:r>
            <a:r>
              <a:rPr lang="en-US" b="1" dirty="0" err="1" smtClean="0"/>
              <a:t>usr</a:t>
            </a:r>
            <a:r>
              <a:rPr lang="en-US" b="1" dirty="0" smtClean="0"/>
              <a:t>/bin</a:t>
            </a:r>
          </a:p>
          <a:p>
            <a:r>
              <a:rPr lang="en-US" dirty="0" smtClean="0"/>
              <a:t>Type </a:t>
            </a:r>
            <a:r>
              <a:rPr lang="en-US" b="1" dirty="0" smtClean="0"/>
              <a:t>ls</a:t>
            </a:r>
            <a:endParaRPr lang="en-US" b="1" dirty="0"/>
          </a:p>
        </p:txBody>
      </p:sp>
    </p:spTree>
    <p:extLst>
      <p:ext uri="{BB962C8B-B14F-4D97-AF65-F5344CB8AC3E}">
        <p14:creationId xmlns:p14="http://schemas.microsoft.com/office/powerpoint/2010/main" val="97674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facts about file names</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Filename beginning with ‘.’ is hidden filename. Type ls </a:t>
            </a:r>
            <a:r>
              <a:rPr lang="mr-IN" dirty="0" smtClean="0"/>
              <a:t>–</a:t>
            </a:r>
            <a:r>
              <a:rPr lang="en-US" dirty="0" smtClean="0"/>
              <a:t>a to list files.</a:t>
            </a:r>
          </a:p>
          <a:p>
            <a:pPr>
              <a:lnSpc>
                <a:spcPct val="100000"/>
              </a:lnSpc>
              <a:spcBef>
                <a:spcPts val="0"/>
              </a:spcBef>
            </a:pPr>
            <a:r>
              <a:rPr lang="en-US" dirty="0" smtClean="0"/>
              <a:t>Filenames are case sensitive. Files ABC and </a:t>
            </a:r>
            <a:r>
              <a:rPr lang="en-US" dirty="0" err="1" smtClean="0"/>
              <a:t>abc</a:t>
            </a:r>
            <a:r>
              <a:rPr lang="en-US" dirty="0" smtClean="0"/>
              <a:t> are different </a:t>
            </a:r>
          </a:p>
          <a:p>
            <a:pPr>
              <a:lnSpc>
                <a:spcPct val="100000"/>
              </a:lnSpc>
              <a:spcBef>
                <a:spcPts val="0"/>
              </a:spcBef>
            </a:pPr>
            <a:r>
              <a:rPr lang="en-US" dirty="0"/>
              <a:t> Linux has no concept of a "file extension" like legacy operating systems</a:t>
            </a:r>
            <a:r>
              <a:rPr lang="en-US" dirty="0" smtClean="0"/>
              <a:t>.</a:t>
            </a:r>
          </a:p>
          <a:p>
            <a:pPr>
              <a:lnSpc>
                <a:spcPct val="100000"/>
              </a:lnSpc>
              <a:spcBef>
                <a:spcPts val="0"/>
              </a:spcBef>
            </a:pPr>
            <a:r>
              <a:rPr lang="en-US" b="1" dirty="0"/>
              <a:t>Most importantly, do not embed spaces in file names.</a:t>
            </a:r>
            <a:r>
              <a:rPr lang="en-US" dirty="0"/>
              <a:t> If you want to represent spaces between words in a file name, use underscore characters. You will thank yourself later.</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1083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commands</a:t>
            </a:r>
            <a:endParaRPr lang="en-US" dirty="0"/>
          </a:p>
        </p:txBody>
      </p:sp>
      <p:sp>
        <p:nvSpPr>
          <p:cNvPr id="3" name="Content Placeholder 2"/>
          <p:cNvSpPr>
            <a:spLocks noGrp="1"/>
          </p:cNvSpPr>
          <p:nvPr>
            <p:ph idx="1"/>
          </p:nvPr>
        </p:nvSpPr>
        <p:spPr>
          <a:xfrm>
            <a:off x="838200" y="1376175"/>
            <a:ext cx="10515600" cy="1955962"/>
          </a:xfrm>
        </p:spPr>
        <p:txBody>
          <a:bodyPr>
            <a:normAutofit fontScale="85000" lnSpcReduction="20000"/>
          </a:bodyPr>
          <a:lstStyle/>
          <a:p>
            <a:pPr marL="0" lvl="0" indent="0">
              <a:lnSpc>
                <a:spcPct val="100000"/>
              </a:lnSpc>
              <a:spcBef>
                <a:spcPts val="0"/>
              </a:spcBef>
              <a:buNone/>
            </a:pPr>
            <a:r>
              <a:rPr lang="en-US" i="1" dirty="0" smtClean="0"/>
              <a:t>command -options arguments</a:t>
            </a:r>
          </a:p>
          <a:p>
            <a:pPr marL="0" lvl="0" indent="0">
              <a:lnSpc>
                <a:spcPct val="100000"/>
              </a:lnSpc>
              <a:spcBef>
                <a:spcPts val="0"/>
              </a:spcBef>
              <a:buNone/>
            </a:pPr>
            <a:endParaRPr lang="en-US" i="1" dirty="0"/>
          </a:p>
          <a:p>
            <a:pPr marL="0" lvl="0" indent="0">
              <a:lnSpc>
                <a:spcPct val="100000"/>
              </a:lnSpc>
              <a:spcBef>
                <a:spcPts val="0"/>
              </a:spcBef>
              <a:buNone/>
            </a:pPr>
            <a:r>
              <a:rPr lang="en-US" dirty="0" smtClean="0"/>
              <a:t>where</a:t>
            </a:r>
            <a:r>
              <a:rPr lang="en-US" dirty="0"/>
              <a:t> </a:t>
            </a:r>
            <a:r>
              <a:rPr lang="en-US" i="1" dirty="0"/>
              <a:t>command</a:t>
            </a:r>
            <a:r>
              <a:rPr lang="en-US" dirty="0"/>
              <a:t> is the name of the command, </a:t>
            </a:r>
            <a:r>
              <a:rPr lang="en-US" i="1" dirty="0"/>
              <a:t>-options</a:t>
            </a:r>
            <a:r>
              <a:rPr lang="en-US" dirty="0"/>
              <a:t> is one or more adjustments to the command's behavior, and </a:t>
            </a:r>
            <a:r>
              <a:rPr lang="en-US" i="1" dirty="0"/>
              <a:t>arguments</a:t>
            </a:r>
            <a:r>
              <a:rPr lang="en-US" dirty="0"/>
              <a:t> is one or more "things" upon which the command operates</a:t>
            </a:r>
            <a:r>
              <a:rPr lang="en-US" dirty="0" smtClean="0"/>
              <a:t>.</a:t>
            </a:r>
            <a:br>
              <a:rPr lang="en-US"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94169499"/>
              </p:ext>
            </p:extLst>
          </p:nvPr>
        </p:nvGraphicFramePr>
        <p:xfrm>
          <a:off x="838200" y="3881321"/>
          <a:ext cx="8128000" cy="2225040"/>
        </p:xfrm>
        <a:graphic>
          <a:graphicData uri="http://schemas.openxmlformats.org/drawingml/2006/table">
            <a:tbl>
              <a:tblPr firstRow="1" bandRow="1">
                <a:tableStyleId>{5C22544A-7EE6-4342-B048-85BDC9FD1C3A}</a:tableStyleId>
              </a:tblPr>
              <a:tblGrid>
                <a:gridCol w="2555929"/>
                <a:gridCol w="5572071"/>
              </a:tblGrid>
              <a:tr h="370840">
                <a:tc>
                  <a:txBody>
                    <a:bodyPr/>
                    <a:lstStyle/>
                    <a:p>
                      <a:r>
                        <a:rPr lang="en-US" dirty="0" smtClean="0"/>
                        <a:t>Command</a:t>
                      </a:r>
                      <a:endParaRPr lang="en-US" dirty="0"/>
                    </a:p>
                  </a:txBody>
                  <a:tcPr/>
                </a:tc>
                <a:tc>
                  <a:txBody>
                    <a:bodyPr/>
                    <a:lstStyle/>
                    <a:p>
                      <a:endParaRPr lang="en-US"/>
                    </a:p>
                  </a:txBody>
                  <a:tcPr/>
                </a:tc>
              </a:tr>
              <a:tr h="370840">
                <a:tc>
                  <a:txBody>
                    <a:bodyPr/>
                    <a:lstStyle/>
                    <a:p>
                      <a:r>
                        <a:rPr lang="en-US" dirty="0" smtClean="0"/>
                        <a:t>ls</a:t>
                      </a:r>
                      <a:r>
                        <a:rPr lang="en-US" baseline="0" dirty="0" smtClean="0"/>
                        <a:t> </a:t>
                      </a:r>
                      <a:r>
                        <a:rPr lang="mr-IN" baseline="0" dirty="0" smtClean="0"/>
                        <a:t>–</a:t>
                      </a:r>
                      <a:r>
                        <a:rPr lang="en-US" baseline="0" dirty="0" smtClean="0"/>
                        <a:t>l /</a:t>
                      </a:r>
                      <a:r>
                        <a:rPr lang="en-US" baseline="0" dirty="0" err="1" smtClean="0"/>
                        <a:t>usr</a:t>
                      </a:r>
                      <a:r>
                        <a:rPr lang="en-US" baseline="0" dirty="0" smtClean="0"/>
                        <a:t>/bin</a:t>
                      </a:r>
                      <a:endParaRPr lang="en-US" dirty="0"/>
                    </a:p>
                  </a:txBody>
                  <a:tcPr/>
                </a:tc>
                <a:tc>
                  <a:txBody>
                    <a:bodyPr/>
                    <a:lstStyle/>
                    <a:p>
                      <a:r>
                        <a:rPr lang="en-US" dirty="0" smtClean="0"/>
                        <a:t>List files in long format</a:t>
                      </a:r>
                      <a:endParaRPr lang="en-US" dirty="0"/>
                    </a:p>
                  </a:txBody>
                  <a:tcPr/>
                </a:tc>
              </a:tr>
              <a:tr h="370840">
                <a:tc>
                  <a:txBody>
                    <a:bodyPr/>
                    <a:lstStyle/>
                    <a:p>
                      <a:r>
                        <a:rPr lang="en-US" dirty="0" smtClean="0"/>
                        <a:t>ls</a:t>
                      </a:r>
                      <a:r>
                        <a:rPr lang="en-US" baseline="0" dirty="0" smtClean="0"/>
                        <a:t> </a:t>
                      </a:r>
                      <a:r>
                        <a:rPr lang="mr-IN" baseline="0" dirty="0" smtClean="0"/>
                        <a:t>–</a:t>
                      </a:r>
                      <a:r>
                        <a:rPr lang="en-US" baseline="0" dirty="0" smtClean="0"/>
                        <a:t>a .</a:t>
                      </a:r>
                      <a:endParaRPr lang="en-US" dirty="0"/>
                    </a:p>
                  </a:txBody>
                  <a:tcPr/>
                </a:tc>
                <a:tc>
                  <a:txBody>
                    <a:bodyPr/>
                    <a:lstStyle/>
                    <a:p>
                      <a:r>
                        <a:rPr lang="en-US" dirty="0" smtClean="0"/>
                        <a:t>List hidden files in current working</a:t>
                      </a:r>
                      <a:r>
                        <a:rPr lang="en-US" baseline="0" dirty="0" smtClean="0"/>
                        <a:t> directory</a:t>
                      </a:r>
                      <a:endParaRPr lang="en-US" dirty="0"/>
                    </a:p>
                  </a:txBody>
                  <a:tcPr/>
                </a:tc>
              </a:tr>
              <a:tr h="370840">
                <a:tc>
                  <a:txBody>
                    <a:bodyPr/>
                    <a:lstStyle/>
                    <a:p>
                      <a:r>
                        <a:rPr lang="en-US" dirty="0" smtClean="0"/>
                        <a:t>ls </a:t>
                      </a:r>
                      <a:r>
                        <a:rPr lang="en-US" dirty="0" smtClean="0"/>
                        <a:t>-</a:t>
                      </a:r>
                      <a:r>
                        <a:rPr lang="en-US" dirty="0" err="1" smtClean="0"/>
                        <a:t>lh</a:t>
                      </a:r>
                      <a:endParaRPr lang="en-US" dirty="0"/>
                    </a:p>
                  </a:txBody>
                  <a:tcPr/>
                </a:tc>
                <a:tc>
                  <a:txBody>
                    <a:bodyPr/>
                    <a:lstStyle/>
                    <a:p>
                      <a:r>
                        <a:rPr lang="en-US" dirty="0" smtClean="0"/>
                        <a:t>List files with size more human readable</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6780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of commands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Always check the </a:t>
            </a:r>
            <a:r>
              <a:rPr lang="en-US" b="1" dirty="0" smtClean="0"/>
              <a:t>Manual</a:t>
            </a:r>
            <a:r>
              <a:rPr lang="en-US" dirty="0" smtClean="0"/>
              <a:t> of a command to check its options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man command</a:t>
            </a:r>
            <a:endParaRPr lang="en-US" dirty="0"/>
          </a:p>
        </p:txBody>
      </p:sp>
    </p:spTree>
    <p:extLst>
      <p:ext uri="{BB962C8B-B14F-4D97-AF65-F5344CB8AC3E}">
        <p14:creationId xmlns:p14="http://schemas.microsoft.com/office/powerpoint/2010/main" val="1931122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10436</TotalTime>
  <Words>1226</Words>
  <Application>Microsoft Macintosh PowerPoint</Application>
  <PresentationFormat>Widescreen</PresentationFormat>
  <Paragraphs>228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Calibri Light</vt:lpstr>
      <vt:lpstr>Mangal</vt:lpstr>
      <vt:lpstr>Arial</vt:lpstr>
      <vt:lpstr>Office Theme</vt:lpstr>
      <vt:lpstr>PowerPoint Presentation</vt:lpstr>
      <vt:lpstr>What is SHELL</vt:lpstr>
      <vt:lpstr>What's A "Terminal?"</vt:lpstr>
      <vt:lpstr>Start a Terminal</vt:lpstr>
      <vt:lpstr>Let’s Start straight away</vt:lpstr>
      <vt:lpstr>Navigation of File System</vt:lpstr>
      <vt:lpstr>Important facts about file names</vt:lpstr>
      <vt:lpstr>Format of commands</vt:lpstr>
      <vt:lpstr>Manual of commands</vt:lpstr>
      <vt:lpstr>Viewing file</vt:lpstr>
      <vt:lpstr>Manipulating Files</vt:lpstr>
      <vt:lpstr>Copy commands</vt:lpstr>
      <vt:lpstr>locate</vt:lpstr>
      <vt:lpstr>Compressing and uncompressing files</vt:lpstr>
      <vt:lpstr>Highly useful commands </vt:lpstr>
      <vt:lpstr>zip and unzip</vt:lpstr>
      <vt:lpstr>gunzip and gzip command</vt:lpstr>
      <vt:lpstr>I/O redirection</vt:lpstr>
      <vt:lpstr>PowerPoint Presentation</vt:lpstr>
      <vt:lpstr>sort and uniq commands</vt:lpstr>
      <vt:lpstr>Grep command</vt:lpstr>
      <vt:lpstr>Sed and awk</vt:lpstr>
      <vt:lpstr>Expansion</vt:lpstr>
      <vt:lpstr>Arithmatic expansion</vt:lpstr>
      <vt:lpstr>Brace expansion</vt:lpstr>
      <vt:lpstr>Command Substitution</vt:lpstr>
      <vt:lpstr>Single and double quote</vt:lpstr>
      <vt:lpstr>Escape character</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43</cp:revision>
  <dcterms:created xsi:type="dcterms:W3CDTF">2018-11-11T20:00:29Z</dcterms:created>
  <dcterms:modified xsi:type="dcterms:W3CDTF">2018-11-20T02:00:34Z</dcterms:modified>
</cp:coreProperties>
</file>