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780" r:id="rId7"/>
    <p:sldId id="614" r:id="rId8"/>
    <p:sldId id="615" r:id="rId9"/>
    <p:sldId id="616" r:id="rId10"/>
    <p:sldId id="781" r:id="rId11"/>
    <p:sldId id="785" r:id="rId12"/>
    <p:sldId id="784" r:id="rId13"/>
    <p:sldId id="782" r:id="rId14"/>
    <p:sldId id="7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1"/>
    <p:restoredTop sz="96327"/>
  </p:normalViewPr>
  <p:slideViewPr>
    <p:cSldViewPr snapToGrid="0" snapToObjects="1">
      <p:cViewPr>
        <p:scale>
          <a:sx n="93" d="100"/>
          <a:sy n="93" d="100"/>
        </p:scale>
        <p:origin x="2176" y="2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A9ED-6453-884B-961A-08945DD77513}" type="datetimeFigureOut">
              <a:rPr lang="en-GB" smtClean="0"/>
              <a:t>09/02/2023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4A92-3F08-0047-BCF4-D338AC723D9E}" type="slidenum">
              <a:rPr lang="en-GB" smtClean="0"/>
              <a:t>‹#›</a:t>
            </a:fld>
            <a:endParaRPr lang="en-GB"/>
          </a:p>
        </p:txBody>
      </p:sp>
    </p:spTree>
    <p:extLst>
      <p:ext uri="{BB962C8B-B14F-4D97-AF65-F5344CB8AC3E}">
        <p14:creationId xmlns:p14="http://schemas.microsoft.com/office/powerpoint/2010/main" val="137623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Generate ML Data -&gt; Generate Swarm Sim Data</a:t>
            </a:r>
          </a:p>
          <a:p>
            <a:r>
              <a:rPr lang="en-GB" b="0">
                <a:cs typeface="Calibri"/>
              </a:rPr>
              <a:t>Validate ML Data -&gt; Validate Swarm Sim Data</a:t>
            </a:r>
          </a:p>
          <a:p>
            <a:endParaRPr lang="en-GB" b="1">
              <a:cs typeface="Calibri"/>
            </a:endParaRPr>
          </a:p>
          <a:p>
            <a:r>
              <a:rPr lang="en-GB" b="1">
                <a:cs typeface="Calibri"/>
              </a:rPr>
              <a:t>Objectives:</a:t>
            </a:r>
            <a:endParaRPr lang="en-US" b="1">
              <a:cs typeface="Calibri"/>
            </a:endParaRPr>
          </a:p>
          <a:p>
            <a:endParaRPr lang="en-GB" b="1"/>
          </a:p>
          <a:p>
            <a:r>
              <a:rPr lang="en-GB"/>
              <a:t>1. Develop data requirements which are sufficient to allow for the ML safety requirements to be encoded as features against which the data sets to be produced in this stage may be assessed.</a:t>
            </a:r>
            <a:endParaRPr lang="en-GB">
              <a:cs typeface="Calibri"/>
            </a:endParaRPr>
          </a:p>
          <a:p>
            <a:r>
              <a:rPr lang="en-GB"/>
              <a:t>2. Generate data sets in accordance with the data requirements for use in the development and verification stages, providing a rationale for those activities undertaken with respect to the ML safety requirements.</a:t>
            </a:r>
            <a:endParaRPr lang="en-GB">
              <a:cs typeface="Calibri"/>
            </a:endParaRPr>
          </a:p>
          <a:p>
            <a:r>
              <a:rPr lang="en-GB"/>
              <a:t>3. Analyse the data sets obtained by objective 2 to determine their sufficiency in meeting the data requirements.</a:t>
            </a:r>
            <a:endParaRPr lang="en-GB">
              <a:cs typeface="Calibri"/>
            </a:endParaRPr>
          </a:p>
          <a:p>
            <a:r>
              <a:rPr lang="en-GB"/>
              <a:t>4. Create an assurance argument, based on the evidence generated by meeting the first three objectives, that provides a clear justification of the ML Data requirements. This should explicitly state the assumptions and </a:t>
            </a:r>
            <a:r>
              <a:rPr lang="en-GB" err="1"/>
              <a:t>tradeoffs</a:t>
            </a:r>
            <a:r>
              <a:rPr lang="en-GB"/>
              <a:t> made and any uncertainties concerning the data requirements and the processes by which they were developed and validated.</a:t>
            </a:r>
            <a:endParaRPr lang="en-GB">
              <a:cs typeface="Calibri"/>
            </a:endParaRPr>
          </a:p>
          <a:p>
            <a:r>
              <a:rPr lang="en-GB">
                <a:cs typeface="Calibri"/>
              </a:rPr>
              <a:t>Pg. 19.</a:t>
            </a:r>
          </a:p>
          <a:p>
            <a:endParaRPr lang="en-GB">
              <a:cs typeface="Calibri"/>
            </a:endParaRPr>
          </a:p>
          <a:p>
            <a:r>
              <a:rPr lang="en-GB" b="1">
                <a:cs typeface="Calibri"/>
              </a:rPr>
              <a:t>Activities:</a:t>
            </a:r>
          </a:p>
          <a:p>
            <a:endParaRPr lang="en-GB">
              <a:cs typeface="Calibri"/>
            </a:endParaRPr>
          </a:p>
          <a:p>
            <a:r>
              <a:rPr lang="en-GB">
                <a:cs typeface="Calibri"/>
              </a:rPr>
              <a:t>6. Activity 6: </a:t>
            </a:r>
            <a:r>
              <a:rPr lang="en-GB"/>
              <a:t>Activity 6: Define Data Requirements. Data plays a particularly important role in machine learning with data encoding the requirements which will be embodied in the resulting ML model. ML data requirements shall therefore be defined to ensure it is possible to develop a machine learnt model that satisfies the ML Safety Requirements. This activity requires as input the ML safety requirements ([H]) as described in Stage 2 and, from these requirements, data requirements ([L]) shall be generated. Of particular interest in the development of data requirements are those safety requirements which pertain to the description of the system environment. Pg. 19</a:t>
            </a:r>
            <a:endParaRPr lang="en-GB">
              <a:cs typeface="Calibri"/>
            </a:endParaRPr>
          </a:p>
          <a:p>
            <a:endParaRPr lang="en-GB">
              <a:cs typeface="Calibri"/>
            </a:endParaRPr>
          </a:p>
          <a:p>
            <a:r>
              <a:rPr lang="en-GB">
                <a:cs typeface="Calibri"/>
              </a:rPr>
              <a:t>7. </a:t>
            </a:r>
            <a:r>
              <a:rPr lang="en-GB"/>
              <a:t>Activity 7: Generate ML Data [N], [O], [P]. Data shall be generated that meets the ML data requirements established in Activity 4. This shall include three separate datasets: Development data [N], Internal test data [O] and Verification data [P]2. The</a:t>
            </a:r>
            <a:endParaRPr lang="en-US"/>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US"/>
          </a:p>
          <a:p>
            <a:r>
              <a:rPr lang="en-GB"/>
              <a:t>Pg. 22</a:t>
            </a:r>
            <a:endParaRPr lang="en-GB">
              <a:cs typeface="Calibri"/>
            </a:endParaRPr>
          </a:p>
          <a:p>
            <a:endParaRPr lang="en-GB">
              <a:cs typeface="Calibri"/>
            </a:endParaRPr>
          </a:p>
          <a:p>
            <a:r>
              <a:rPr lang="en-GB">
                <a:cs typeface="Calibri"/>
              </a:rPr>
              <a:t>8. 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p>
          <a:p>
            <a:r>
              <a:rPr lang="en-GB"/>
              <a:t>9. 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r>
              <a:rPr lang="en-GB" b="1">
                <a:cs typeface="Calibri"/>
              </a:rPr>
              <a:t>Inputs:</a:t>
            </a:r>
          </a:p>
          <a:p>
            <a:endParaRPr lang="en-GB">
              <a:cs typeface="Calibri"/>
            </a:endParaRPr>
          </a:p>
          <a:p>
            <a:r>
              <a:rPr lang="en-AU"/>
              <a:t>[H]: Activity 3: Develop ML Safety Requirements [H] This activity requires as input the system safety requirements allocated to the ML component ([E]). Pg. 12</a:t>
            </a:r>
            <a:endParaRPr lang="en-GB"/>
          </a:p>
          <a:p>
            <a:endParaRPr lang="en-AU">
              <a:cs typeface="Calibri"/>
            </a:endParaRPr>
          </a:p>
          <a:p>
            <a:r>
              <a:rPr lang="en-GB">
                <a:cs typeface="Calibri"/>
              </a:rPr>
              <a:t>[R]: </a:t>
            </a:r>
            <a:r>
              <a:rPr lang="en-GB"/>
              <a:t>Artefact [R]: ML Data argument pattern. The argument pattern relating to this stage of the AMLAS process is shown in Figure 9. Pg. 28, 29.</a:t>
            </a:r>
            <a:endParaRPr lang="en-GB">
              <a:cs typeface="Calibri"/>
            </a:endParaRPr>
          </a:p>
          <a:p>
            <a:endParaRPr lang="en-GB">
              <a:cs typeface="Calibri"/>
            </a:endParaRPr>
          </a:p>
          <a:p>
            <a:r>
              <a:rPr lang="en-GB" b="1">
                <a:cs typeface="Calibri"/>
              </a:rPr>
              <a:t>Outputs:</a:t>
            </a:r>
          </a:p>
          <a:p>
            <a:endParaRPr lang="en-GB" b="1">
              <a:cs typeface="Calibri"/>
            </a:endParaRPr>
          </a:p>
          <a:p>
            <a:r>
              <a:rPr lang="en-GB">
                <a:cs typeface="Calibri"/>
              </a:rPr>
              <a:t>[L]: </a:t>
            </a:r>
            <a:r>
              <a:rPr lang="en-GB"/>
              <a:t>Artefact [L]: Data Requirements. The ML data requirements shall specify the characteristics that the data collected must have in order to ensure that a model meeting the ML safety requirements may be created. ML data requirements shall include consideration of the relevance, completeness, accuracy and balance of the data [5]. These requirements shall explicitly state the assumptions made with respect to the operating environment and the data features required to encode the domain. Pg. 20</a:t>
            </a:r>
            <a:endParaRPr lang="en-GB">
              <a:cs typeface="Calibri"/>
            </a:endParaRPr>
          </a:p>
          <a:p>
            <a:endParaRPr lang="en-GB">
              <a:cs typeface="Calibri"/>
            </a:endParaRPr>
          </a:p>
          <a:p>
            <a:r>
              <a:rPr lang="en-GB">
                <a:cs typeface="Calibri"/>
              </a:rPr>
              <a:t>[M]: </a:t>
            </a:r>
            <a:r>
              <a:rPr lang="en-GB"/>
              <a:t>Artefact [M]: Data Requirements Justification Report. A justification shall be provided that the specified ML data requirements are sufficient to ensure it is possible to develop a machine learnt model that satisfies the ML Safety Requirements. This justification shall be documented in a data requirements justification report ([M]). This will typically require an analysis of the data requirements to ensure that the intent of the ML safety requirements are maintained by the data to be collected. This may involve Expert review and statistical analysis techniques.</a:t>
            </a:r>
            <a:endParaRPr lang="en-GB">
              <a:cs typeface="Calibri"/>
            </a:endParaRPr>
          </a:p>
          <a:p>
            <a:endParaRPr lang="en-GB">
              <a:cs typeface="Calibri"/>
            </a:endParaRPr>
          </a:p>
          <a:p>
            <a:r>
              <a:rPr lang="en-GB">
                <a:cs typeface="Calibri"/>
              </a:rPr>
              <a:t>[N] [O] [P]</a:t>
            </a:r>
          </a:p>
          <a:p>
            <a:r>
              <a:rPr lang="en-GB"/>
              <a:t>Activity 7: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cs typeface="Calibri"/>
              </a:rPr>
              <a:t>Pg. 22</a:t>
            </a:r>
          </a:p>
          <a:p>
            <a:endParaRPr lang="en-GB">
              <a:cs typeface="Calibri"/>
            </a:endParaRPr>
          </a:p>
          <a:p>
            <a:r>
              <a:rPr lang="en-GB">
                <a:cs typeface="Calibri"/>
              </a:rPr>
              <a:t>[Q]:</a:t>
            </a:r>
          </a:p>
          <a:p>
            <a:r>
              <a:rPr lang="en-GB"/>
              <a:t>Artefact [Q]:Data Generation Log. It is possible for many data sets to be generated which meet the data requirements. Decisions made when collecting, processing and augmenting the data should therefore be recorded in order to explain how the data sets meet the data requirements. A data generation log ([Q]) shall be kept which details the decisions made in each sub‐process to obtain data with the desired features. Pg. 25</a:t>
            </a:r>
            <a:endParaRPr lang="en-GB">
              <a:cs typeface="Calibri"/>
            </a:endParaRPr>
          </a:p>
          <a:p>
            <a:endParaRPr lang="en-GB">
              <a:cs typeface="Calibri"/>
            </a:endParaRPr>
          </a:p>
          <a:p>
            <a:r>
              <a:rPr lang="en-GB">
                <a:cs typeface="Calibri"/>
              </a:rPr>
              <a:t>[S]: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cs typeface="Calibri"/>
            </a:endParaRPr>
          </a:p>
          <a:p>
            <a:r>
              <a:rPr lang="en-GB">
                <a:cs typeface="Calibri"/>
              </a:rPr>
              <a:t>[T]: </a:t>
            </a:r>
            <a:r>
              <a:rPr lang="en-GB"/>
              <a:t>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6</a:t>
            </a:fld>
            <a:endParaRPr lang="en-GB"/>
          </a:p>
        </p:txBody>
      </p:sp>
    </p:spTree>
    <p:extLst>
      <p:ext uri="{BB962C8B-B14F-4D97-AF65-F5344CB8AC3E}">
        <p14:creationId xmlns:p14="http://schemas.microsoft.com/office/powerpoint/2010/main" val="318414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7</a:t>
            </a:fld>
            <a:endParaRPr lang="en-GB"/>
          </a:p>
        </p:txBody>
      </p:sp>
    </p:spTree>
    <p:extLst>
      <p:ext uri="{BB962C8B-B14F-4D97-AF65-F5344CB8AC3E}">
        <p14:creationId xmlns:p14="http://schemas.microsoft.com/office/powerpoint/2010/main" val="15417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8</a:t>
            </a:fld>
            <a:endParaRPr lang="en-GB"/>
          </a:p>
        </p:txBody>
      </p:sp>
    </p:spTree>
    <p:extLst>
      <p:ext uri="{BB962C8B-B14F-4D97-AF65-F5344CB8AC3E}">
        <p14:creationId xmlns:p14="http://schemas.microsoft.com/office/powerpoint/2010/main" val="170156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Objectives:</a:t>
            </a:r>
            <a:endParaRPr lang="en-US" b="1"/>
          </a:p>
          <a:p>
            <a:r>
              <a:rPr lang="en-GB"/>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a:cs typeface="Calibri"/>
            </a:endParaRPr>
          </a:p>
          <a:p>
            <a:r>
              <a:rPr lang="en-GB"/>
              <a:t>2. Demonstrate that the allocated system safety requirements are still satisfied during operation of the target system and environment.</a:t>
            </a:r>
            <a:endParaRPr lang="en-GB">
              <a:cs typeface="Calibri"/>
            </a:endParaRPr>
          </a:p>
          <a:p>
            <a:r>
              <a:rPr lang="en-GB"/>
              <a:t>3. Create an assurance argument to demonstrate that the ML model will continue to meet the ML safety requirements once integrated into the target system.</a:t>
            </a:r>
            <a:endParaRPr lang="en-GB">
              <a:cs typeface="Calibri"/>
            </a:endParaRPr>
          </a:p>
          <a:p>
            <a:r>
              <a:rPr lang="en-GB">
                <a:cs typeface="Calibri"/>
              </a:rPr>
              <a:t>Pg. 46.</a:t>
            </a:r>
          </a:p>
          <a:p>
            <a:endParaRPr lang="en-GB" b="1"/>
          </a:p>
          <a:p>
            <a:r>
              <a:rPr lang="en-GB" b="1"/>
              <a:t>Activities:</a:t>
            </a:r>
            <a:endParaRPr lang="en-US">
              <a:cs typeface="Calibri"/>
            </a:endParaRPr>
          </a:p>
          <a:p>
            <a:endParaRPr lang="en-GB"/>
          </a:p>
          <a:p>
            <a:r>
              <a:rPr lang="en-GB"/>
              <a:t>15. Activity 15: Activity 15: Integrate ML Model</a:t>
            </a:r>
            <a:endParaRPr lang="en-US">
              <a:cs typeface="Calibri"/>
            </a:endParaRPr>
          </a:p>
          <a:p>
            <a:r>
              <a:rPr lang="en-GB"/>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a:cs typeface="Calibri"/>
            </a:endParaRPr>
          </a:p>
          <a:p>
            <a:r>
              <a:rPr lang="en-GB"/>
              <a:t>Pg</a:t>
            </a:r>
            <a:r>
              <a:rPr lang="en-GB">
                <a:cs typeface="Calibri"/>
              </a:rPr>
              <a:t>. 46.</a:t>
            </a:r>
          </a:p>
          <a:p>
            <a:endParaRPr lang="en-GB"/>
          </a:p>
          <a:p>
            <a:r>
              <a:rPr lang="en-GB"/>
              <a:t>16. Activity 16: Activity 16: Test the Integration [FF]</a:t>
            </a:r>
            <a:endParaRPr lang="en-US">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a:p>
          <a:p>
            <a:r>
              <a:rPr lang="en-GB">
                <a:cs typeface="Calibri"/>
              </a:rPr>
              <a:t>Pg. 49.</a:t>
            </a:r>
          </a:p>
          <a:p>
            <a:endParaRPr lang="en-GB">
              <a:cs typeface="Calibri"/>
            </a:endParaRPr>
          </a:p>
          <a:p>
            <a:r>
              <a:rPr lang="en-GB">
                <a:cs typeface="Calibri"/>
              </a:rPr>
              <a:t>17. Activity 17: </a:t>
            </a:r>
            <a:r>
              <a:rPr lang="en-GB"/>
              <a:t>Activity 17: Instantiate ML Deployment Argument Pattern [HH]</a:t>
            </a:r>
            <a:endParaRPr lang="en-US"/>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a:p>
          <a:p>
            <a:r>
              <a:rPr lang="en-GB"/>
              <a:t>Pg. 51.</a:t>
            </a:r>
            <a:endParaRPr lang="en-GB">
              <a:cs typeface="Calibri"/>
            </a:endParaRPr>
          </a:p>
          <a:p>
            <a:endParaRPr lang="en-GB"/>
          </a:p>
          <a:p>
            <a:r>
              <a:rPr lang="en-GB" b="1"/>
              <a:t>Inputs:</a:t>
            </a:r>
            <a:endParaRPr lang="en-US"/>
          </a:p>
          <a:p>
            <a:endParaRPr lang="en-GB"/>
          </a:p>
          <a:p>
            <a:r>
              <a:rPr lang="en-GB"/>
              <a:t>[V] ML Model. Activity 10: Create ML Model [V]</a:t>
            </a:r>
          </a:p>
          <a:p>
            <a:r>
              <a:rPr lang="en-GB"/>
              <a:t>An ML model meeting the ML Safety Requirements ([H]) shall be developed using the development data ([N]). (see Stage 4, Pg. 31)</a:t>
            </a:r>
          </a:p>
          <a:p>
            <a:endParaRPr lang="en-GB"/>
          </a:p>
          <a:p>
            <a:r>
              <a:rPr lang="en-AU"/>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a:p>
          <a:p>
            <a:endParaRPr lang="en-AU"/>
          </a:p>
          <a:p>
            <a:r>
              <a:rPr lang="en-AU"/>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a:cs typeface="Calibri"/>
            </a:endParaRPr>
          </a:p>
          <a:p>
            <a:endParaRPr lang="en-AU"/>
          </a:p>
          <a:p>
            <a:r>
              <a:rPr lang="en-AU"/>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a:cs typeface="Calibri"/>
            </a:endParaRPr>
          </a:p>
          <a:p>
            <a:endParaRPr lang="en-GB">
              <a:cs typeface="Calibri"/>
            </a:endParaRPr>
          </a:p>
          <a:p>
            <a:r>
              <a:rPr lang="en-GB">
                <a:cs typeface="Calibri"/>
              </a:rPr>
              <a:t>[EE] Operational Scenarios: </a:t>
            </a:r>
            <a:r>
              <a:rPr lang="en-GB"/>
              <a:t>Artefact [EE]: Operational Scenarios. </a:t>
            </a:r>
            <a:endParaRPr lang="en-GB">
              <a:cs typeface="Calibri"/>
            </a:endParaRPr>
          </a:p>
          <a:p>
            <a:r>
              <a:rPr lang="en-GB"/>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a:cs typeface="Calibri" panose="020F0502020204030204"/>
            </a:endParaRPr>
          </a:p>
          <a:p>
            <a:r>
              <a:rPr lang="en-GB">
                <a:cs typeface="Calibri" panose="020F0502020204030204"/>
              </a:rPr>
              <a:t>Pg. 49.</a:t>
            </a:r>
          </a:p>
          <a:p>
            <a:endParaRPr lang="en-GB">
              <a:cs typeface="Calibri" panose="020F0502020204030204"/>
            </a:endParaRPr>
          </a:p>
          <a:p>
            <a:r>
              <a:rPr lang="en-GB">
                <a:cs typeface="Calibri" panose="020F0502020204030204"/>
              </a:rPr>
              <a:t>[GG] ML Deployment Argument Pattern.</a:t>
            </a:r>
          </a:p>
          <a:p>
            <a:r>
              <a:rPr lang="en-GB"/>
              <a:t>Artefact [GG]: ML Deployment Argument Pattern</a:t>
            </a:r>
            <a:endParaRPr lang="en-GB">
              <a:cs typeface="Calibri"/>
            </a:endParaRPr>
          </a:p>
          <a:p>
            <a:r>
              <a:rPr lang="en-GB"/>
              <a:t>The argument pattern relating to this stage of the AMLAS process is shown in Figure 16. The key elements of the argument pattern are described below.</a:t>
            </a:r>
            <a:endParaRPr lang="en-GB">
              <a:cs typeface="Calibri" panose="020F0502020204030204"/>
            </a:endParaRPr>
          </a:p>
          <a:p>
            <a:r>
              <a:rPr lang="en-GB">
                <a:cs typeface="Calibri" panose="020F0502020204030204"/>
              </a:rPr>
              <a:t>Pg. 51.</a:t>
            </a:r>
          </a:p>
          <a:p>
            <a:endParaRPr lang="en-GB">
              <a:cs typeface="Calibri" panose="020F0502020204030204"/>
            </a:endParaRPr>
          </a:p>
          <a:p>
            <a:r>
              <a:rPr lang="en-GB" b="1">
                <a:cs typeface="Calibri" panose="020F0502020204030204"/>
              </a:rPr>
              <a:t>Outputs:</a:t>
            </a:r>
          </a:p>
          <a:p>
            <a:endParaRPr lang="en-GB">
              <a:cs typeface="Calibri" panose="020F0502020204030204"/>
            </a:endParaRPr>
          </a:p>
          <a:p>
            <a:r>
              <a:rPr lang="en-GB">
                <a:cs typeface="Calibri" panose="020F0502020204030204"/>
              </a:rPr>
              <a:t>[DD] </a:t>
            </a:r>
            <a:r>
              <a:rPr lang="en-GB"/>
              <a:t>Artefact [DD]: Erroneous Behaviour Log</a:t>
            </a:r>
            <a:endParaRPr lang="en-GB">
              <a:cs typeface="Calibri"/>
            </a:endParaRPr>
          </a:p>
          <a:p>
            <a:r>
              <a:rPr lang="en-GB"/>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a:cs typeface="Calibri"/>
            </a:endParaRPr>
          </a:p>
          <a:p>
            <a:r>
              <a:rPr lang="en-GB">
                <a:cs typeface="Calibri"/>
              </a:rPr>
              <a:t>Pg. 49.</a:t>
            </a:r>
          </a:p>
          <a:p>
            <a:endParaRPr lang="en-GB">
              <a:cs typeface="Calibri"/>
            </a:endParaRPr>
          </a:p>
          <a:p>
            <a:r>
              <a:rPr lang="en-GB">
                <a:cs typeface="Calibri"/>
              </a:rPr>
              <a:t>[FF] </a:t>
            </a:r>
            <a:r>
              <a:rPr lang="en-GB"/>
              <a:t>Activity 16: Test the Integration [FF]</a:t>
            </a:r>
            <a:endParaRPr lang="en-GB">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a:cs typeface="Calibri"/>
            </a:endParaRPr>
          </a:p>
          <a:p>
            <a:r>
              <a:rPr lang="en-GB">
                <a:cs typeface="Calibri"/>
              </a:rPr>
              <a:t>Pg. 49</a:t>
            </a:r>
          </a:p>
          <a:p>
            <a:endParaRPr lang="en-GB">
              <a:cs typeface="Calibri"/>
            </a:endParaRPr>
          </a:p>
          <a:p>
            <a:r>
              <a:rPr lang="en-GB">
                <a:cs typeface="Calibri"/>
              </a:rPr>
              <a:t>[HH] ML Deployment Argument: </a:t>
            </a:r>
            <a:endParaRPr lang="en-GB"/>
          </a:p>
          <a:p>
            <a:r>
              <a:rPr lang="en-GB"/>
              <a:t>Activity 17: Instantiate ML Deployment Argument Pattern [HH]</a:t>
            </a:r>
            <a:endParaRPr lang="en-GB">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a:cs typeface="Calibri"/>
            </a:endParaRPr>
          </a:p>
          <a:p>
            <a:r>
              <a:rPr lang="en-GB">
                <a:cs typeface="Calibri"/>
              </a:rPr>
              <a:t>Pg. 51.</a:t>
            </a: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9</a:t>
            </a:fld>
            <a:endParaRPr lang="en-GB"/>
          </a:p>
        </p:txBody>
      </p:sp>
    </p:spTree>
    <p:extLst>
      <p:ext uri="{BB962C8B-B14F-4D97-AF65-F5344CB8AC3E}">
        <p14:creationId xmlns:p14="http://schemas.microsoft.com/office/powerpoint/2010/main" val="64329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10</a:t>
            </a:fld>
            <a:endParaRPr lang="en-GB"/>
          </a:p>
        </p:txBody>
      </p:sp>
    </p:spTree>
    <p:extLst>
      <p:ext uri="{BB962C8B-B14F-4D97-AF65-F5344CB8AC3E}">
        <p14:creationId xmlns:p14="http://schemas.microsoft.com/office/powerpoint/2010/main" val="115996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11</a:t>
            </a:fld>
            <a:endParaRPr lang="en-GB"/>
          </a:p>
        </p:txBody>
      </p:sp>
    </p:spTree>
    <p:extLst>
      <p:ext uri="{BB962C8B-B14F-4D97-AF65-F5344CB8AC3E}">
        <p14:creationId xmlns:p14="http://schemas.microsoft.com/office/powerpoint/2010/main" val="251678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12</a:t>
            </a:fld>
            <a:endParaRPr lang="en-GB"/>
          </a:p>
        </p:txBody>
      </p:sp>
    </p:spTree>
    <p:extLst>
      <p:ext uri="{BB962C8B-B14F-4D97-AF65-F5344CB8AC3E}">
        <p14:creationId xmlns:p14="http://schemas.microsoft.com/office/powerpoint/2010/main" val="2332737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13</a:t>
            </a:fld>
            <a:endParaRPr lang="en-GB"/>
          </a:p>
        </p:txBody>
      </p:sp>
    </p:spTree>
    <p:extLst>
      <p:ext uri="{BB962C8B-B14F-4D97-AF65-F5344CB8AC3E}">
        <p14:creationId xmlns:p14="http://schemas.microsoft.com/office/powerpoint/2010/main" val="4980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Objectives:</a:t>
            </a:r>
            <a:endParaRPr lang="en-US" b="1"/>
          </a:p>
          <a:p>
            <a:r>
              <a:rPr lang="en-GB"/>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a:cs typeface="Calibri"/>
            </a:endParaRPr>
          </a:p>
          <a:p>
            <a:r>
              <a:rPr lang="en-GB"/>
              <a:t>2. Demonstrate that the allocated system safety requirements are still satisfied during operation of the target system and environment.</a:t>
            </a:r>
            <a:endParaRPr lang="en-GB">
              <a:cs typeface="Calibri"/>
            </a:endParaRPr>
          </a:p>
          <a:p>
            <a:r>
              <a:rPr lang="en-GB"/>
              <a:t>3. Create an assurance argument to demonstrate that the ML model will continue to meet the ML safety requirements once integrated into the target system.</a:t>
            </a:r>
            <a:endParaRPr lang="en-GB">
              <a:cs typeface="Calibri"/>
            </a:endParaRPr>
          </a:p>
          <a:p>
            <a:r>
              <a:rPr lang="en-GB">
                <a:cs typeface="Calibri"/>
              </a:rPr>
              <a:t>Pg. 46.</a:t>
            </a:r>
          </a:p>
          <a:p>
            <a:endParaRPr lang="en-GB" b="1"/>
          </a:p>
          <a:p>
            <a:r>
              <a:rPr lang="en-GB" b="1"/>
              <a:t>Activities:</a:t>
            </a:r>
            <a:endParaRPr lang="en-US">
              <a:cs typeface="Calibri"/>
            </a:endParaRPr>
          </a:p>
          <a:p>
            <a:endParaRPr lang="en-GB"/>
          </a:p>
          <a:p>
            <a:r>
              <a:rPr lang="en-GB"/>
              <a:t>15. Activity 15: Activity 15: Integrate ML Model</a:t>
            </a:r>
            <a:endParaRPr lang="en-US">
              <a:cs typeface="Calibri"/>
            </a:endParaRPr>
          </a:p>
          <a:p>
            <a:r>
              <a:rPr lang="en-GB"/>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a:cs typeface="Calibri"/>
            </a:endParaRPr>
          </a:p>
          <a:p>
            <a:r>
              <a:rPr lang="en-GB"/>
              <a:t>Pg</a:t>
            </a:r>
            <a:r>
              <a:rPr lang="en-GB">
                <a:cs typeface="Calibri"/>
              </a:rPr>
              <a:t>. 46.</a:t>
            </a:r>
          </a:p>
          <a:p>
            <a:endParaRPr lang="en-GB"/>
          </a:p>
          <a:p>
            <a:r>
              <a:rPr lang="en-GB"/>
              <a:t>16. Activity 16: Activity 16: Test the Integration [FF]</a:t>
            </a:r>
            <a:endParaRPr lang="en-US">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a:p>
          <a:p>
            <a:r>
              <a:rPr lang="en-GB">
                <a:cs typeface="Calibri"/>
              </a:rPr>
              <a:t>Pg. 49.</a:t>
            </a:r>
          </a:p>
          <a:p>
            <a:endParaRPr lang="en-GB">
              <a:cs typeface="Calibri"/>
            </a:endParaRPr>
          </a:p>
          <a:p>
            <a:r>
              <a:rPr lang="en-GB">
                <a:cs typeface="Calibri"/>
              </a:rPr>
              <a:t>17. Activity 17: </a:t>
            </a:r>
            <a:r>
              <a:rPr lang="en-GB"/>
              <a:t>Activity 17: Instantiate ML Deployment Argument Pattern [HH]</a:t>
            </a:r>
            <a:endParaRPr lang="en-US"/>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a:p>
          <a:p>
            <a:r>
              <a:rPr lang="en-GB"/>
              <a:t>Pg. 51.</a:t>
            </a:r>
            <a:endParaRPr lang="en-GB">
              <a:cs typeface="Calibri"/>
            </a:endParaRPr>
          </a:p>
          <a:p>
            <a:endParaRPr lang="en-GB"/>
          </a:p>
          <a:p>
            <a:r>
              <a:rPr lang="en-GB" b="1"/>
              <a:t>Inputs:</a:t>
            </a:r>
            <a:endParaRPr lang="en-US"/>
          </a:p>
          <a:p>
            <a:endParaRPr lang="en-GB"/>
          </a:p>
          <a:p>
            <a:r>
              <a:rPr lang="en-GB"/>
              <a:t>[V] ML Model. Activity 10: Create ML Model [V]</a:t>
            </a:r>
          </a:p>
          <a:p>
            <a:r>
              <a:rPr lang="en-GB"/>
              <a:t>An ML model meeting the ML Safety Requirements ([H]) shall be developed using the development data ([N]). (see Stage 4, Pg. 31)</a:t>
            </a:r>
          </a:p>
          <a:p>
            <a:endParaRPr lang="en-GB"/>
          </a:p>
          <a:p>
            <a:r>
              <a:rPr lang="en-AU"/>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a:p>
          <a:p>
            <a:endParaRPr lang="en-AU"/>
          </a:p>
          <a:p>
            <a:r>
              <a:rPr lang="en-AU"/>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a:cs typeface="Calibri"/>
            </a:endParaRPr>
          </a:p>
          <a:p>
            <a:endParaRPr lang="en-AU"/>
          </a:p>
          <a:p>
            <a:r>
              <a:rPr lang="en-AU"/>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a:cs typeface="Calibri"/>
            </a:endParaRPr>
          </a:p>
          <a:p>
            <a:endParaRPr lang="en-GB">
              <a:cs typeface="Calibri"/>
            </a:endParaRPr>
          </a:p>
          <a:p>
            <a:r>
              <a:rPr lang="en-GB">
                <a:cs typeface="Calibri"/>
              </a:rPr>
              <a:t>[EE] Operational Scenarios: </a:t>
            </a:r>
            <a:r>
              <a:rPr lang="en-GB"/>
              <a:t>Artefact [EE]: Operational Scenarios. </a:t>
            </a:r>
            <a:endParaRPr lang="en-GB">
              <a:cs typeface="Calibri"/>
            </a:endParaRPr>
          </a:p>
          <a:p>
            <a:r>
              <a:rPr lang="en-GB"/>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a:cs typeface="Calibri" panose="020F0502020204030204"/>
            </a:endParaRPr>
          </a:p>
          <a:p>
            <a:r>
              <a:rPr lang="en-GB">
                <a:cs typeface="Calibri" panose="020F0502020204030204"/>
              </a:rPr>
              <a:t>Pg. 49.</a:t>
            </a:r>
          </a:p>
          <a:p>
            <a:endParaRPr lang="en-GB">
              <a:cs typeface="Calibri" panose="020F0502020204030204"/>
            </a:endParaRPr>
          </a:p>
          <a:p>
            <a:r>
              <a:rPr lang="en-GB">
                <a:cs typeface="Calibri" panose="020F0502020204030204"/>
              </a:rPr>
              <a:t>[GG] ML Deployment Argument Pattern.</a:t>
            </a:r>
          </a:p>
          <a:p>
            <a:r>
              <a:rPr lang="en-GB"/>
              <a:t>Artefact [GG]: ML Deployment Argument Pattern</a:t>
            </a:r>
            <a:endParaRPr lang="en-GB">
              <a:cs typeface="Calibri"/>
            </a:endParaRPr>
          </a:p>
          <a:p>
            <a:r>
              <a:rPr lang="en-GB"/>
              <a:t>The argument pattern relating to this stage of the AMLAS process is shown in Figure 16. The key elements of the argument pattern are described below.</a:t>
            </a:r>
            <a:endParaRPr lang="en-GB">
              <a:cs typeface="Calibri" panose="020F0502020204030204"/>
            </a:endParaRPr>
          </a:p>
          <a:p>
            <a:r>
              <a:rPr lang="en-GB">
                <a:cs typeface="Calibri" panose="020F0502020204030204"/>
              </a:rPr>
              <a:t>Pg. 51.</a:t>
            </a:r>
          </a:p>
          <a:p>
            <a:endParaRPr lang="en-GB">
              <a:cs typeface="Calibri" panose="020F0502020204030204"/>
            </a:endParaRPr>
          </a:p>
          <a:p>
            <a:r>
              <a:rPr lang="en-GB" b="1">
                <a:cs typeface="Calibri" panose="020F0502020204030204"/>
              </a:rPr>
              <a:t>Outputs:</a:t>
            </a:r>
          </a:p>
          <a:p>
            <a:endParaRPr lang="en-GB">
              <a:cs typeface="Calibri" panose="020F0502020204030204"/>
            </a:endParaRPr>
          </a:p>
          <a:p>
            <a:r>
              <a:rPr lang="en-GB">
                <a:cs typeface="Calibri" panose="020F0502020204030204"/>
              </a:rPr>
              <a:t>[DD] </a:t>
            </a:r>
            <a:r>
              <a:rPr lang="en-GB"/>
              <a:t>Artefact [DD]: Erroneous Behaviour Log</a:t>
            </a:r>
            <a:endParaRPr lang="en-GB">
              <a:cs typeface="Calibri"/>
            </a:endParaRPr>
          </a:p>
          <a:p>
            <a:r>
              <a:rPr lang="en-GB"/>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a:cs typeface="Calibri"/>
            </a:endParaRPr>
          </a:p>
          <a:p>
            <a:r>
              <a:rPr lang="en-GB">
                <a:cs typeface="Calibri"/>
              </a:rPr>
              <a:t>Pg. 49.</a:t>
            </a:r>
          </a:p>
          <a:p>
            <a:endParaRPr lang="en-GB">
              <a:cs typeface="Calibri"/>
            </a:endParaRPr>
          </a:p>
          <a:p>
            <a:r>
              <a:rPr lang="en-GB">
                <a:cs typeface="Calibri"/>
              </a:rPr>
              <a:t>[FF] </a:t>
            </a:r>
            <a:r>
              <a:rPr lang="en-GB"/>
              <a:t>Activity 16: Test the Integration [FF]</a:t>
            </a:r>
            <a:endParaRPr lang="en-GB">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a:cs typeface="Calibri"/>
            </a:endParaRPr>
          </a:p>
          <a:p>
            <a:r>
              <a:rPr lang="en-GB">
                <a:cs typeface="Calibri"/>
              </a:rPr>
              <a:t>Pg. 49</a:t>
            </a:r>
          </a:p>
          <a:p>
            <a:endParaRPr lang="en-GB">
              <a:cs typeface="Calibri"/>
            </a:endParaRPr>
          </a:p>
          <a:p>
            <a:r>
              <a:rPr lang="en-GB">
                <a:cs typeface="Calibri"/>
              </a:rPr>
              <a:t>[HH] ML Deployment Argument: </a:t>
            </a:r>
            <a:endParaRPr lang="en-GB"/>
          </a:p>
          <a:p>
            <a:r>
              <a:rPr lang="en-GB"/>
              <a:t>Activity 17: Instantiate ML Deployment Argument Pattern [HH]</a:t>
            </a:r>
            <a:endParaRPr lang="en-GB">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a:cs typeface="Calibri"/>
            </a:endParaRPr>
          </a:p>
          <a:p>
            <a:r>
              <a:rPr lang="en-GB">
                <a:cs typeface="Calibri"/>
              </a:rPr>
              <a:t>Pg. 51.</a:t>
            </a: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14</a:t>
            </a:fld>
            <a:endParaRPr lang="en-GB"/>
          </a:p>
        </p:txBody>
      </p:sp>
    </p:spTree>
    <p:extLst>
      <p:ext uri="{BB962C8B-B14F-4D97-AF65-F5344CB8AC3E}">
        <p14:creationId xmlns:p14="http://schemas.microsoft.com/office/powerpoint/2010/main" val="3548329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0E6-E077-5C82-81DA-9A6065C3DE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35D7DBE-F522-DCCA-AC11-0C4627023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C7FAFAB-5414-E60B-89A5-E7781D544329}"/>
              </a:ext>
            </a:extLst>
          </p:cNvPr>
          <p:cNvSpPr>
            <a:spLocks noGrp="1"/>
          </p:cNvSpPr>
          <p:nvPr>
            <p:ph type="dt" sz="half" idx="10"/>
          </p:nvPr>
        </p:nvSpPr>
        <p:spPr/>
        <p:txBody>
          <a:bodyPr/>
          <a:lstStyle/>
          <a:p>
            <a:fld id="{EAB2B32C-6456-694A-B1E0-FE9645974ECB}" type="datetimeFigureOut">
              <a:rPr lang="en-GB" smtClean="0"/>
              <a:t>09/02/2023</a:t>
            </a:fld>
            <a:endParaRPr lang="en-GB"/>
          </a:p>
        </p:txBody>
      </p:sp>
      <p:sp>
        <p:nvSpPr>
          <p:cNvPr id="5" name="Footer Placeholder 4">
            <a:extLst>
              <a:ext uri="{FF2B5EF4-FFF2-40B4-BE49-F238E27FC236}">
                <a16:creationId xmlns:a16="http://schemas.microsoft.com/office/drawing/2014/main" id="{CAB50F63-1C2B-B09E-95B7-6D908AFB6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276BDE-4B24-C1A9-16A3-C9736ED3DDBD}"/>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08548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FA9E-B9F1-6C54-B82F-E505B9775A8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E70949-EFCF-3CF5-A03A-DA9C168D82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67969B-BA77-73A3-CCC5-5277D3333BB8}"/>
              </a:ext>
            </a:extLst>
          </p:cNvPr>
          <p:cNvSpPr>
            <a:spLocks noGrp="1"/>
          </p:cNvSpPr>
          <p:nvPr>
            <p:ph type="dt" sz="half" idx="10"/>
          </p:nvPr>
        </p:nvSpPr>
        <p:spPr/>
        <p:txBody>
          <a:bodyPr/>
          <a:lstStyle/>
          <a:p>
            <a:fld id="{EAB2B32C-6456-694A-B1E0-FE9645974ECB}" type="datetimeFigureOut">
              <a:rPr lang="en-GB" smtClean="0"/>
              <a:t>09/02/2023</a:t>
            </a:fld>
            <a:endParaRPr lang="en-GB"/>
          </a:p>
        </p:txBody>
      </p:sp>
      <p:sp>
        <p:nvSpPr>
          <p:cNvPr id="5" name="Footer Placeholder 4">
            <a:extLst>
              <a:ext uri="{FF2B5EF4-FFF2-40B4-BE49-F238E27FC236}">
                <a16:creationId xmlns:a16="http://schemas.microsoft.com/office/drawing/2014/main" id="{8FF8382F-86D5-4870-49EE-3D3CF027C4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EFBDE4-A0AE-A25F-7137-AD2DCC5EE23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70616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89807-5CCC-6C2B-B499-5B55E1F0AA3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F88964B-0314-934B-9EEA-BA04C85AE2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B892ECF-A598-D241-5B5D-43F6FB424244}"/>
              </a:ext>
            </a:extLst>
          </p:cNvPr>
          <p:cNvSpPr>
            <a:spLocks noGrp="1"/>
          </p:cNvSpPr>
          <p:nvPr>
            <p:ph type="dt" sz="half" idx="10"/>
          </p:nvPr>
        </p:nvSpPr>
        <p:spPr/>
        <p:txBody>
          <a:bodyPr/>
          <a:lstStyle/>
          <a:p>
            <a:fld id="{EAB2B32C-6456-694A-B1E0-FE9645974ECB}" type="datetimeFigureOut">
              <a:rPr lang="en-GB" smtClean="0"/>
              <a:t>09/02/2023</a:t>
            </a:fld>
            <a:endParaRPr lang="en-GB"/>
          </a:p>
        </p:txBody>
      </p:sp>
      <p:sp>
        <p:nvSpPr>
          <p:cNvPr id="5" name="Footer Placeholder 4">
            <a:extLst>
              <a:ext uri="{FF2B5EF4-FFF2-40B4-BE49-F238E27FC236}">
                <a16:creationId xmlns:a16="http://schemas.microsoft.com/office/drawing/2014/main" id="{029E51A4-454F-CD95-FFFA-2C65A34A8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15BCC-9E00-AC19-EF47-AB8989DBFD2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09697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4CCA-2CD0-D640-6FDD-BBCBC1C9037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5E8ABC8-CF00-6DA3-24EA-CB9DD812C3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69547A-C41C-9988-26F1-71C5E0F68EB7}"/>
              </a:ext>
            </a:extLst>
          </p:cNvPr>
          <p:cNvSpPr>
            <a:spLocks noGrp="1"/>
          </p:cNvSpPr>
          <p:nvPr>
            <p:ph type="dt" sz="half" idx="10"/>
          </p:nvPr>
        </p:nvSpPr>
        <p:spPr/>
        <p:txBody>
          <a:bodyPr/>
          <a:lstStyle/>
          <a:p>
            <a:fld id="{EAB2B32C-6456-694A-B1E0-FE9645974ECB}" type="datetimeFigureOut">
              <a:rPr lang="en-GB" smtClean="0"/>
              <a:t>09/02/2023</a:t>
            </a:fld>
            <a:endParaRPr lang="en-GB"/>
          </a:p>
        </p:txBody>
      </p:sp>
      <p:sp>
        <p:nvSpPr>
          <p:cNvPr id="5" name="Footer Placeholder 4">
            <a:extLst>
              <a:ext uri="{FF2B5EF4-FFF2-40B4-BE49-F238E27FC236}">
                <a16:creationId xmlns:a16="http://schemas.microsoft.com/office/drawing/2014/main" id="{3E1B5BE2-1A43-058E-667D-ABF399F516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AAB111-A16D-D2AD-AB2F-0EFB86AFEAB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86648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D08-C841-1B68-5112-0A58C2FEFA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786C9FE-FC5B-00F4-2891-E636C29F1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C78AD-6B2F-082D-8923-4A71877C7E30}"/>
              </a:ext>
            </a:extLst>
          </p:cNvPr>
          <p:cNvSpPr>
            <a:spLocks noGrp="1"/>
          </p:cNvSpPr>
          <p:nvPr>
            <p:ph type="dt" sz="half" idx="10"/>
          </p:nvPr>
        </p:nvSpPr>
        <p:spPr/>
        <p:txBody>
          <a:bodyPr/>
          <a:lstStyle/>
          <a:p>
            <a:fld id="{EAB2B32C-6456-694A-B1E0-FE9645974ECB}" type="datetimeFigureOut">
              <a:rPr lang="en-GB" smtClean="0"/>
              <a:t>09/02/2023</a:t>
            </a:fld>
            <a:endParaRPr lang="en-GB"/>
          </a:p>
        </p:txBody>
      </p:sp>
      <p:sp>
        <p:nvSpPr>
          <p:cNvPr id="5" name="Footer Placeholder 4">
            <a:extLst>
              <a:ext uri="{FF2B5EF4-FFF2-40B4-BE49-F238E27FC236}">
                <a16:creationId xmlns:a16="http://schemas.microsoft.com/office/drawing/2014/main" id="{B0FBD49C-EE92-067A-775C-4FAC788FAC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11260-7B65-05D7-15C0-FCA25513E69B}"/>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3699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848-64CD-B424-2CFF-55ED8E10EF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60E6FC-783C-E803-13DE-56AEFDC3DB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454AD3-A0A1-8F59-FC87-4BAF45A388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6D1B8EE-256A-FCC2-F0DC-55815EC2F865}"/>
              </a:ext>
            </a:extLst>
          </p:cNvPr>
          <p:cNvSpPr>
            <a:spLocks noGrp="1"/>
          </p:cNvSpPr>
          <p:nvPr>
            <p:ph type="dt" sz="half" idx="10"/>
          </p:nvPr>
        </p:nvSpPr>
        <p:spPr/>
        <p:txBody>
          <a:bodyPr/>
          <a:lstStyle/>
          <a:p>
            <a:fld id="{EAB2B32C-6456-694A-B1E0-FE9645974ECB}" type="datetimeFigureOut">
              <a:rPr lang="en-GB" smtClean="0"/>
              <a:t>09/02/2023</a:t>
            </a:fld>
            <a:endParaRPr lang="en-GB"/>
          </a:p>
        </p:txBody>
      </p:sp>
      <p:sp>
        <p:nvSpPr>
          <p:cNvPr id="6" name="Footer Placeholder 5">
            <a:extLst>
              <a:ext uri="{FF2B5EF4-FFF2-40B4-BE49-F238E27FC236}">
                <a16:creationId xmlns:a16="http://schemas.microsoft.com/office/drawing/2014/main" id="{B8673027-BA85-7E7F-D8A3-6FC842CAC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DEC59E-27CC-E41A-CACE-7BCC9B7702C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53721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AEDD-5C07-8D13-42AA-A3F4D62FA6F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03D986-F3BE-AFEF-986B-DAFF8CC00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09A35A-014C-FB5D-F860-12D0256F1D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CA8482D-9870-85E7-0B69-595C1CAC9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222D72-449E-A69C-981D-7E503D987A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9024C30-318C-43C5-5BEB-71F22598D249}"/>
              </a:ext>
            </a:extLst>
          </p:cNvPr>
          <p:cNvSpPr>
            <a:spLocks noGrp="1"/>
          </p:cNvSpPr>
          <p:nvPr>
            <p:ph type="dt" sz="half" idx="10"/>
          </p:nvPr>
        </p:nvSpPr>
        <p:spPr/>
        <p:txBody>
          <a:bodyPr/>
          <a:lstStyle/>
          <a:p>
            <a:fld id="{EAB2B32C-6456-694A-B1E0-FE9645974ECB}" type="datetimeFigureOut">
              <a:rPr lang="en-GB" smtClean="0"/>
              <a:t>09/02/2023</a:t>
            </a:fld>
            <a:endParaRPr lang="en-GB"/>
          </a:p>
        </p:txBody>
      </p:sp>
      <p:sp>
        <p:nvSpPr>
          <p:cNvPr id="8" name="Footer Placeholder 7">
            <a:extLst>
              <a:ext uri="{FF2B5EF4-FFF2-40B4-BE49-F238E27FC236}">
                <a16:creationId xmlns:a16="http://schemas.microsoft.com/office/drawing/2014/main" id="{23972209-B86B-F769-370A-53567F7DB2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53792C-FAA0-D9DE-4F8C-954553634674}"/>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15387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1F8A-A07C-8CDA-5986-720FB6FE09F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304233E-6A60-541D-E77E-28ACF756B0CE}"/>
              </a:ext>
            </a:extLst>
          </p:cNvPr>
          <p:cNvSpPr>
            <a:spLocks noGrp="1"/>
          </p:cNvSpPr>
          <p:nvPr>
            <p:ph type="dt" sz="half" idx="10"/>
          </p:nvPr>
        </p:nvSpPr>
        <p:spPr/>
        <p:txBody>
          <a:bodyPr/>
          <a:lstStyle/>
          <a:p>
            <a:fld id="{EAB2B32C-6456-694A-B1E0-FE9645974ECB}" type="datetimeFigureOut">
              <a:rPr lang="en-GB" smtClean="0"/>
              <a:t>09/02/2023</a:t>
            </a:fld>
            <a:endParaRPr lang="en-GB"/>
          </a:p>
        </p:txBody>
      </p:sp>
      <p:sp>
        <p:nvSpPr>
          <p:cNvPr id="4" name="Footer Placeholder 3">
            <a:extLst>
              <a:ext uri="{FF2B5EF4-FFF2-40B4-BE49-F238E27FC236}">
                <a16:creationId xmlns:a16="http://schemas.microsoft.com/office/drawing/2014/main" id="{17135AB2-0ABF-5449-4585-63B81868D8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50BDB3-6BFE-FEDD-4448-C883FA18EEE0}"/>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7047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8E838-1D13-BB13-2EBB-F15027BF58CE}"/>
              </a:ext>
            </a:extLst>
          </p:cNvPr>
          <p:cNvSpPr>
            <a:spLocks noGrp="1"/>
          </p:cNvSpPr>
          <p:nvPr>
            <p:ph type="dt" sz="half" idx="10"/>
          </p:nvPr>
        </p:nvSpPr>
        <p:spPr/>
        <p:txBody>
          <a:bodyPr/>
          <a:lstStyle/>
          <a:p>
            <a:fld id="{EAB2B32C-6456-694A-B1E0-FE9645974ECB}" type="datetimeFigureOut">
              <a:rPr lang="en-GB" smtClean="0"/>
              <a:t>09/02/2023</a:t>
            </a:fld>
            <a:endParaRPr lang="en-GB"/>
          </a:p>
        </p:txBody>
      </p:sp>
      <p:sp>
        <p:nvSpPr>
          <p:cNvPr id="3" name="Footer Placeholder 2">
            <a:extLst>
              <a:ext uri="{FF2B5EF4-FFF2-40B4-BE49-F238E27FC236}">
                <a16:creationId xmlns:a16="http://schemas.microsoft.com/office/drawing/2014/main" id="{B2AF67A3-5286-306A-75BC-CE356E68C0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38467A-4D67-D119-D6D1-A77B26EE8211}"/>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09987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E64E-B1FF-CC8D-EC87-6866453ACB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849A81B-678A-287C-7944-02313E9A5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803B5D-3427-097C-FFE0-E68873DEA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C0BB3-9727-674C-864A-3D5FFFCAD758}"/>
              </a:ext>
            </a:extLst>
          </p:cNvPr>
          <p:cNvSpPr>
            <a:spLocks noGrp="1"/>
          </p:cNvSpPr>
          <p:nvPr>
            <p:ph type="dt" sz="half" idx="10"/>
          </p:nvPr>
        </p:nvSpPr>
        <p:spPr/>
        <p:txBody>
          <a:bodyPr/>
          <a:lstStyle/>
          <a:p>
            <a:fld id="{EAB2B32C-6456-694A-B1E0-FE9645974ECB}" type="datetimeFigureOut">
              <a:rPr lang="en-GB" smtClean="0"/>
              <a:t>09/02/2023</a:t>
            </a:fld>
            <a:endParaRPr lang="en-GB"/>
          </a:p>
        </p:txBody>
      </p:sp>
      <p:sp>
        <p:nvSpPr>
          <p:cNvPr id="6" name="Footer Placeholder 5">
            <a:extLst>
              <a:ext uri="{FF2B5EF4-FFF2-40B4-BE49-F238E27FC236}">
                <a16:creationId xmlns:a16="http://schemas.microsoft.com/office/drawing/2014/main" id="{E5BC4396-168F-3C90-3CCB-34CFF9B6DC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CE537-E565-0802-D1F1-4C4A925661EA}"/>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28467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CD7A-56C4-BF04-DEB8-3AE8A8B8C9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5E1CEB3-1AAA-9E60-8C53-31BF587F5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FE713-5DEB-D4F5-659E-E6559DBD4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F34DF-DAE4-471A-F8D1-ADC350A4971F}"/>
              </a:ext>
            </a:extLst>
          </p:cNvPr>
          <p:cNvSpPr>
            <a:spLocks noGrp="1"/>
          </p:cNvSpPr>
          <p:nvPr>
            <p:ph type="dt" sz="half" idx="10"/>
          </p:nvPr>
        </p:nvSpPr>
        <p:spPr/>
        <p:txBody>
          <a:bodyPr/>
          <a:lstStyle/>
          <a:p>
            <a:fld id="{EAB2B32C-6456-694A-B1E0-FE9645974ECB}" type="datetimeFigureOut">
              <a:rPr lang="en-GB" smtClean="0"/>
              <a:t>09/02/2023</a:t>
            </a:fld>
            <a:endParaRPr lang="en-GB"/>
          </a:p>
        </p:txBody>
      </p:sp>
      <p:sp>
        <p:nvSpPr>
          <p:cNvPr id="6" name="Footer Placeholder 5">
            <a:extLst>
              <a:ext uri="{FF2B5EF4-FFF2-40B4-BE49-F238E27FC236}">
                <a16:creationId xmlns:a16="http://schemas.microsoft.com/office/drawing/2014/main" id="{1F0B0B27-2367-80A8-81A8-C581F3934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33B6E4-35B6-B1AE-E69A-DA6AE29583E7}"/>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29063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8645A-9D60-24C7-5D2A-A26B77DD2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DAA6418-7A18-A6FE-DD3A-08408104C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21137F-8BC9-CEF7-23A0-91A9869E9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B32C-6456-694A-B1E0-FE9645974ECB}" type="datetimeFigureOut">
              <a:rPr lang="en-GB" smtClean="0"/>
              <a:t>09/02/2023</a:t>
            </a:fld>
            <a:endParaRPr lang="en-GB"/>
          </a:p>
        </p:txBody>
      </p:sp>
      <p:sp>
        <p:nvSpPr>
          <p:cNvPr id="5" name="Footer Placeholder 4">
            <a:extLst>
              <a:ext uri="{FF2B5EF4-FFF2-40B4-BE49-F238E27FC236}">
                <a16:creationId xmlns:a16="http://schemas.microsoft.com/office/drawing/2014/main" id="{CFED7FE4-C036-8A1A-EC84-8C5CB1B10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8F2D03-3D03-FD02-5C0A-5030B79CC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8D20-9073-404B-A5A5-5DCA946FA1D2}" type="slidenum">
              <a:rPr lang="en-GB" smtClean="0"/>
              <a:t>‹#›</a:t>
            </a:fld>
            <a:endParaRPr lang="en-GB"/>
          </a:p>
        </p:txBody>
      </p:sp>
    </p:spTree>
    <p:extLst>
      <p:ext uri="{BB962C8B-B14F-4D97-AF65-F5344CB8AC3E}">
        <p14:creationId xmlns:p14="http://schemas.microsoft.com/office/powerpoint/2010/main" val="161847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71E83E1B-2891-8D01-04F1-1D2619BBB586}"/>
              </a:ext>
            </a:extLst>
          </p:cNvPr>
          <p:cNvSpPr/>
          <p:nvPr/>
        </p:nvSpPr>
        <p:spPr>
          <a:xfrm>
            <a:off x="3122127" y="1583371"/>
            <a:ext cx="3850736" cy="35909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Oval 9">
            <a:extLst>
              <a:ext uri="{FF2B5EF4-FFF2-40B4-BE49-F238E27FC236}">
                <a16:creationId xmlns:a16="http://schemas.microsoft.com/office/drawing/2014/main" id="{AC2F1277-CD2C-5592-5E28-3D446220B243}"/>
              </a:ext>
            </a:extLst>
          </p:cNvPr>
          <p:cNvSpPr/>
          <p:nvPr/>
        </p:nvSpPr>
        <p:spPr>
          <a:xfrm>
            <a:off x="3129915" y="2260283"/>
            <a:ext cx="2459990" cy="23915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a:extLst>
              <a:ext uri="{FF2B5EF4-FFF2-40B4-BE49-F238E27FC236}">
                <a16:creationId xmlns:a16="http://schemas.microsoft.com/office/drawing/2014/main" id="{400DDF77-C0BE-F60D-AF33-91BFD5EEE0E5}"/>
              </a:ext>
            </a:extLst>
          </p:cNvPr>
          <p:cNvSpPr/>
          <p:nvPr/>
        </p:nvSpPr>
        <p:spPr>
          <a:xfrm>
            <a:off x="3750945" y="2926398"/>
            <a:ext cx="1264285" cy="1387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Text Box 217">
            <a:extLst>
              <a:ext uri="{FF2B5EF4-FFF2-40B4-BE49-F238E27FC236}">
                <a16:creationId xmlns:a16="http://schemas.microsoft.com/office/drawing/2014/main" id="{FF8C926F-5611-2A53-3E92-A1A4729BB834}"/>
              </a:ext>
            </a:extLst>
          </p:cNvPr>
          <p:cNvSpPr txBox="1"/>
          <p:nvPr/>
        </p:nvSpPr>
        <p:spPr>
          <a:xfrm>
            <a:off x="4555397" y="1380173"/>
            <a:ext cx="1101276"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6DAEA0D1-392B-8F67-10F8-2C212D517FDD}"/>
              </a:ext>
            </a:extLst>
          </p:cNvPr>
          <p:cNvSpPr/>
          <p:nvPr/>
        </p:nvSpPr>
        <p:spPr>
          <a:xfrm>
            <a:off x="4892040" y="3480118"/>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Oval 13">
            <a:extLst>
              <a:ext uri="{FF2B5EF4-FFF2-40B4-BE49-F238E27FC236}">
                <a16:creationId xmlns:a16="http://schemas.microsoft.com/office/drawing/2014/main" id="{A8D2CF9B-CBA1-6768-69DC-38797BF2D41B}"/>
              </a:ext>
            </a:extLst>
          </p:cNvPr>
          <p:cNvSpPr/>
          <p:nvPr/>
        </p:nvSpPr>
        <p:spPr>
          <a:xfrm>
            <a:off x="5437505" y="3485198"/>
            <a:ext cx="213995" cy="2482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Oval 14">
            <a:extLst>
              <a:ext uri="{FF2B5EF4-FFF2-40B4-BE49-F238E27FC236}">
                <a16:creationId xmlns:a16="http://schemas.microsoft.com/office/drawing/2014/main" id="{743027A6-381A-1A26-3F36-CE2376107AF3}"/>
              </a:ext>
            </a:extLst>
          </p:cNvPr>
          <p:cNvSpPr/>
          <p:nvPr/>
        </p:nvSpPr>
        <p:spPr>
          <a:xfrm>
            <a:off x="6865129" y="3518651"/>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6" name="Straight Arrow Connector 15">
            <a:extLst>
              <a:ext uri="{FF2B5EF4-FFF2-40B4-BE49-F238E27FC236}">
                <a16:creationId xmlns:a16="http://schemas.microsoft.com/office/drawing/2014/main" id="{59B627EF-D24C-0E66-46A6-CF1EE7093C87}"/>
              </a:ext>
            </a:extLst>
          </p:cNvPr>
          <p:cNvCxnSpPr/>
          <p:nvPr/>
        </p:nvCxnSpPr>
        <p:spPr>
          <a:xfrm>
            <a:off x="5016500" y="3627438"/>
            <a:ext cx="417195"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0EC26-F464-5FF6-7D61-7ED0E5F42170}"/>
              </a:ext>
            </a:extLst>
          </p:cNvPr>
          <p:cNvCxnSpPr>
            <a:cxnSpLocks/>
            <a:endCxn id="15" idx="2"/>
          </p:cNvCxnSpPr>
          <p:nvPr/>
        </p:nvCxnSpPr>
        <p:spPr>
          <a:xfrm>
            <a:off x="5436628" y="3627438"/>
            <a:ext cx="1428501" cy="15356"/>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C925492-89BA-EC62-4C77-D201C23BCEFD}"/>
              </a:ext>
            </a:extLst>
          </p:cNvPr>
          <p:cNvSpPr/>
          <p:nvPr/>
        </p:nvSpPr>
        <p:spPr>
          <a:xfrm>
            <a:off x="7717366" y="3489623"/>
            <a:ext cx="296788" cy="3044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9" name="Straight Arrow Connector 18">
            <a:extLst>
              <a:ext uri="{FF2B5EF4-FFF2-40B4-BE49-F238E27FC236}">
                <a16:creationId xmlns:a16="http://schemas.microsoft.com/office/drawing/2014/main" id="{BF324D0E-7B97-4353-8810-030E0BB54CC9}"/>
              </a:ext>
            </a:extLst>
          </p:cNvPr>
          <p:cNvCxnSpPr>
            <a:cxnSpLocks/>
          </p:cNvCxnSpPr>
          <p:nvPr/>
        </p:nvCxnSpPr>
        <p:spPr>
          <a:xfrm>
            <a:off x="7078489" y="3632316"/>
            <a:ext cx="643157"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Text Box 225">
            <a:extLst>
              <a:ext uri="{FF2B5EF4-FFF2-40B4-BE49-F238E27FC236}">
                <a16:creationId xmlns:a16="http://schemas.microsoft.com/office/drawing/2014/main" id="{D4D347AC-DC68-95DE-D546-1052ACBB9BCD}"/>
              </a:ext>
            </a:extLst>
          </p:cNvPr>
          <p:cNvSpPr txBox="1"/>
          <p:nvPr/>
        </p:nvSpPr>
        <p:spPr>
          <a:xfrm>
            <a:off x="4531382" y="3718309"/>
            <a:ext cx="795020"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Robot</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1" name="Text Box 227">
            <a:extLst>
              <a:ext uri="{FF2B5EF4-FFF2-40B4-BE49-F238E27FC236}">
                <a16:creationId xmlns:a16="http://schemas.microsoft.com/office/drawing/2014/main" id="{CEA1E3D3-31AA-DC49-8C25-9EFAB43E9DA4}"/>
              </a:ext>
            </a:extLst>
          </p:cNvPr>
          <p:cNvSpPr txBox="1"/>
          <p:nvPr/>
        </p:nvSpPr>
        <p:spPr>
          <a:xfrm>
            <a:off x="5346683" y="3265170"/>
            <a:ext cx="1165225"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a:t>
            </a:r>
          </a:p>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2" name="Text Box 228">
            <a:extLst>
              <a:ext uri="{FF2B5EF4-FFF2-40B4-BE49-F238E27FC236}">
                <a16:creationId xmlns:a16="http://schemas.microsoft.com/office/drawing/2014/main" id="{5F6A66B9-D272-71A8-A19C-AF6513C8F759}"/>
              </a:ext>
            </a:extLst>
          </p:cNvPr>
          <p:cNvSpPr txBox="1"/>
          <p:nvPr/>
        </p:nvSpPr>
        <p:spPr>
          <a:xfrm>
            <a:off x="6562446" y="3780473"/>
            <a:ext cx="803924"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3" name="Text Box 229">
            <a:extLst>
              <a:ext uri="{FF2B5EF4-FFF2-40B4-BE49-F238E27FC236}">
                <a16:creationId xmlns:a16="http://schemas.microsoft.com/office/drawing/2014/main" id="{8753CB8B-9720-D506-CFA9-972F12DFD172}"/>
              </a:ext>
            </a:extLst>
          </p:cNvPr>
          <p:cNvSpPr txBox="1"/>
          <p:nvPr/>
        </p:nvSpPr>
        <p:spPr>
          <a:xfrm>
            <a:off x="7547039" y="3799975"/>
            <a:ext cx="624205" cy="261303"/>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dirty="0">
                <a:effectLst/>
                <a:latin typeface="Calibri" panose="020F0502020204030204" pitchFamily="34" charset="0"/>
                <a:ea typeface="Calibri" panose="020F0502020204030204" pitchFamily="34" charset="0"/>
                <a:cs typeface="Arial" panose="020B0604020202020204" pitchFamily="34" charset="0"/>
              </a:rPr>
              <a:t>Hazard</a:t>
            </a:r>
          </a:p>
        </p:txBody>
      </p:sp>
      <p:sp>
        <p:nvSpPr>
          <p:cNvPr id="24" name="Text Box 230">
            <a:extLst>
              <a:ext uri="{FF2B5EF4-FFF2-40B4-BE49-F238E27FC236}">
                <a16:creationId xmlns:a16="http://schemas.microsoft.com/office/drawing/2014/main" id="{15B64A0A-9123-438F-B54C-7C928E42E772}"/>
              </a:ext>
            </a:extLst>
          </p:cNvPr>
          <p:cNvSpPr txBox="1"/>
          <p:nvPr/>
        </p:nvSpPr>
        <p:spPr>
          <a:xfrm>
            <a:off x="3534310" y="2070691"/>
            <a:ext cx="1684461"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Text Box 231">
            <a:extLst>
              <a:ext uri="{FF2B5EF4-FFF2-40B4-BE49-F238E27FC236}">
                <a16:creationId xmlns:a16="http://schemas.microsoft.com/office/drawing/2014/main" id="{667135A6-129C-9E35-EA08-918B5B310B36}"/>
              </a:ext>
            </a:extLst>
          </p:cNvPr>
          <p:cNvSpPr txBox="1"/>
          <p:nvPr/>
        </p:nvSpPr>
        <p:spPr>
          <a:xfrm>
            <a:off x="3739515" y="2739750"/>
            <a:ext cx="1241425"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 Robot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CB37EBC-55E0-357F-F083-A610CA86C4AF}"/>
              </a:ext>
            </a:extLst>
          </p:cNvPr>
          <p:cNvPicPr>
            <a:picLocks noChangeAspect="1"/>
          </p:cNvPicPr>
          <p:nvPr/>
        </p:nvPicPr>
        <p:blipFill rotWithShape="1">
          <a:blip r:embed="rId2"/>
          <a:srcRect l="2663"/>
          <a:stretch/>
        </p:blipFill>
        <p:spPr>
          <a:xfrm>
            <a:off x="8516178" y="0"/>
            <a:ext cx="8893490" cy="6858000"/>
          </a:xfrm>
          <a:prstGeom prst="rect">
            <a:avLst/>
          </a:prstGeom>
        </p:spPr>
      </p:pic>
    </p:spTree>
    <p:extLst>
      <p:ext uri="{BB962C8B-B14F-4D97-AF65-F5344CB8AC3E}">
        <p14:creationId xmlns:p14="http://schemas.microsoft.com/office/powerpoint/2010/main" val="121277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6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37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236363"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409083" y="3419069"/>
            <a:ext cx="25559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495804"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959304"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635351"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86741" y="346268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482064" y="2876106"/>
            <a:ext cx="144987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0"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527242"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529463"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H="1" flipV="1">
            <a:off x="8417995" y="3419069"/>
            <a:ext cx="8684" cy="7520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flipV="1">
            <a:off x="8293308" y="4173495"/>
            <a:ext cx="123679" cy="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371260"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9037230"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936726"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444466"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726921"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450033"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744967"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726921"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1490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12667" y="3260212"/>
            <a:ext cx="24168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21632" y="2437045"/>
            <a:ext cx="2864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flipV="1">
            <a:off x="6421632" y="1749101"/>
            <a:ext cx="263794" cy="4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991713" y="3538712"/>
            <a:ext cx="668060" cy="12123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a:t>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644264"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483361"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667801" y="3951452"/>
            <a:ext cx="1364456" cy="431400"/>
          </a:xfrm>
          <a:prstGeom prst="rect">
            <a:avLst/>
          </a:prstGeom>
          <a:noFill/>
        </p:spPr>
        <p:txBody>
          <a:bodyPr wrap="square" rtlCol="0">
            <a:spAutoFit/>
          </a:bodyPr>
          <a:lstStyle/>
          <a:p>
            <a:pPr algn="ctr">
              <a:lnSpc>
                <a:spcPts val="1333"/>
              </a:lnSpc>
            </a:pPr>
            <a:r>
              <a:rPr lang="en-GB" sz="1400" dirty="0"/>
              <a:t>[Y] EB 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25202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[U]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9065445"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9065445" y="4730144"/>
            <a:ext cx="1364456" cy="502702"/>
          </a:xfrm>
          <a:prstGeom prst="rect">
            <a:avLst/>
          </a:prstGeom>
          <a:noFill/>
        </p:spPr>
        <p:txBody>
          <a:bodyPr wrap="square" rtlCol="0">
            <a:spAutoFit/>
          </a:bodyPr>
          <a:lstStyle/>
          <a:p>
            <a:pPr algn="ctr">
              <a:lnSpc>
                <a:spcPts val="1575"/>
              </a:lnSpc>
            </a:pPr>
            <a:r>
              <a:rPr lang="en-GB" sz="1400" dirty="0"/>
              <a:t>[X]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662250"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556191" y="1811601"/>
            <a:ext cx="1364456" cy="598112"/>
          </a:xfrm>
          <a:prstGeom prst="rect">
            <a:avLst/>
          </a:prstGeom>
          <a:noFill/>
        </p:spPr>
        <p:txBody>
          <a:bodyPr wrap="square" rtlCol="0">
            <a:spAutoFit/>
          </a:bodyPr>
          <a:lstStyle/>
          <a:p>
            <a:pPr algn="ctr">
              <a:lnSpc>
                <a:spcPts val="1333"/>
              </a:lnSpc>
            </a:pPr>
            <a:r>
              <a:rPr lang="en-GB" sz="1400" dirty="0"/>
              <a:t>[W] EB Argument Pattern</a:t>
            </a:r>
          </a:p>
        </p:txBody>
      </p:sp>
    </p:spTree>
    <p:extLst>
      <p:ext uri="{BB962C8B-B14F-4D97-AF65-F5344CB8AC3E}">
        <p14:creationId xmlns:p14="http://schemas.microsoft.com/office/powerpoint/2010/main" val="364615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EA684A1-44E5-2BEC-842D-0FA5834E7ECF}"/>
              </a:ext>
            </a:extLst>
          </p:cNvPr>
          <p:cNvGrpSpPr/>
          <p:nvPr/>
        </p:nvGrpSpPr>
        <p:grpSpPr>
          <a:xfrm>
            <a:off x="6286906" y="1298962"/>
            <a:ext cx="5312712" cy="3600416"/>
            <a:chOff x="6286906" y="1298962"/>
            <a:chExt cx="5312712" cy="3600416"/>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10008850" y="2933937"/>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38140" y="3380285"/>
              <a:ext cx="52214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946830"/>
              <a:ext cx="1550179" cy="408958"/>
            </a:xfrm>
            <a:prstGeom prst="rect">
              <a:avLst/>
            </a:prstGeom>
            <a:noFill/>
          </p:spPr>
          <p:txBody>
            <a:bodyPr wrap="square" rtlCol="0">
              <a:spAutoFit/>
            </a:bodyPr>
            <a:lstStyle/>
            <a:p>
              <a:pPr algn="ctr">
                <a:lnSpc>
                  <a:spcPts val="1200"/>
                </a:lnSpc>
              </a:pPr>
              <a:r>
                <a:rPr lang="en-GB" sz="1400" dirty="0"/>
                <a:t>[Z] EB 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995801"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373050"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50979"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8947433" y="3956072"/>
              <a:ext cx="522154"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43425" y="4479661"/>
              <a:ext cx="1364456" cy="408958"/>
            </a:xfrm>
            <a:prstGeom prst="rect">
              <a:avLst/>
            </a:prstGeom>
            <a:noFill/>
          </p:spPr>
          <p:txBody>
            <a:bodyPr wrap="square" rtlCol="0">
              <a:spAutoFit/>
            </a:bodyPr>
            <a:lstStyle/>
            <a:p>
              <a:pPr algn="ctr">
                <a:lnSpc>
                  <a:spcPts val="1200"/>
                </a:lnSpc>
              </a:pPr>
              <a:r>
                <a:rPr lang="en-GB" sz="1400" dirty="0"/>
                <a:t>[AA]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73726" y="2423352"/>
              <a:ext cx="10221"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439695"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79209"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231011" y="4005639"/>
              <a:ext cx="1364456" cy="562846"/>
            </a:xfrm>
            <a:prstGeom prst="rect">
              <a:avLst/>
            </a:prstGeom>
            <a:noFill/>
          </p:spPr>
          <p:txBody>
            <a:bodyPr wrap="square" rtlCol="0">
              <a:spAutoFit/>
            </a:bodyPr>
            <a:lstStyle/>
            <a:p>
              <a:pPr algn="ctr">
                <a:lnSpc>
                  <a:spcPts val="1200"/>
                </a:lnSpc>
              </a:pPr>
              <a:r>
                <a:rPr lang="en-GB" sz="1400" dirty="0"/>
                <a:t>[CC]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69937"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69937"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10015561" y="1790266"/>
              <a:ext cx="1550193" cy="562846"/>
            </a:xfrm>
            <a:prstGeom prst="rect">
              <a:avLst/>
            </a:prstGeom>
            <a:noFill/>
          </p:spPr>
          <p:txBody>
            <a:bodyPr wrap="square" rtlCol="0">
              <a:spAutoFit/>
            </a:bodyPr>
            <a:lstStyle/>
            <a:p>
              <a:pPr algn="ctr">
                <a:lnSpc>
                  <a:spcPts val="1200"/>
                </a:lnSpc>
              </a:pPr>
              <a:r>
                <a:rPr lang="en-GB" sz="1400" dirty="0"/>
                <a:t>[BB] EB Verification Argument Pattern</a:t>
              </a:r>
            </a:p>
          </p:txBody>
        </p:sp>
      </p:gr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Tree>
    <p:extLst>
      <p:ext uri="{BB962C8B-B14F-4D97-AF65-F5344CB8AC3E}">
        <p14:creationId xmlns:p14="http://schemas.microsoft.com/office/powerpoint/2010/main" val="171936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E94CD75-B632-1121-1E68-EA4E84DE60C8}"/>
              </a:ext>
            </a:extLst>
          </p:cNvPr>
          <p:cNvGrpSpPr/>
          <p:nvPr/>
        </p:nvGrpSpPr>
        <p:grpSpPr>
          <a:xfrm>
            <a:off x="1049594" y="1680123"/>
            <a:ext cx="5828991" cy="3497753"/>
            <a:chOff x="6204689" y="1692434"/>
            <a:chExt cx="5828991" cy="3497753"/>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0310077" y="3881228"/>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8739213" y="3886136"/>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7570684" y="3518232"/>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8949733" y="3513328"/>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8036586" y="4247419"/>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6522899" y="2470681"/>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7595080" y="4261280"/>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7588796" y="4835962"/>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9685642" y="2906755"/>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9351612" y="189049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9578831" y="4221236"/>
              <a:ext cx="668060" cy="126984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9046966" y="4261282"/>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9059349" y="4882413"/>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6546498" y="1536328"/>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7370253" y="2515006"/>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7366039" y="3890546"/>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6660145" y="3274966"/>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6660145" y="3407142"/>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7739750" y="2333615"/>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6644434" y="2360494"/>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6644434" y="2515006"/>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7762202" y="1422653"/>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8108213" y="2369415"/>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0538527" y="3513326"/>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1215530" y="2906754"/>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0881501" y="189049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1045457" y="4336771"/>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0635761" y="4261280"/>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0642144" y="4885377"/>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8110781" y="3245742"/>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7698620" y="4705755"/>
              <a:ext cx="1300727" cy="408958"/>
            </a:xfrm>
            <a:prstGeom prst="rect">
              <a:avLst/>
            </a:prstGeom>
            <a:noFill/>
          </p:spPr>
          <p:txBody>
            <a:bodyPr wrap="square" rtlCol="0">
              <a:spAutoFit/>
            </a:bodyPr>
            <a:lstStyle/>
            <a:p>
              <a:pPr algn="ctr">
                <a:lnSpc>
                  <a:spcPts val="1200"/>
                </a:lnSpc>
              </a:pPr>
              <a:r>
                <a:rPr lang="en-GB" sz="1400" dirty="0"/>
                <a:t>[DD]Erroneous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7442416" y="3698619"/>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8860042" y="3665648"/>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6212186" y="2669882"/>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9136615" y="2312265"/>
              <a:ext cx="1111951" cy="598112"/>
            </a:xfrm>
            <a:prstGeom prst="rect">
              <a:avLst/>
            </a:prstGeom>
            <a:noFill/>
          </p:spPr>
          <p:txBody>
            <a:bodyPr wrap="square" rtlCol="0">
              <a:spAutoFit/>
            </a:bodyPr>
            <a:lstStyle/>
            <a:p>
              <a:pPr algn="ctr">
                <a:lnSpc>
                  <a:spcPts val="1275"/>
                </a:lnSpc>
              </a:pPr>
              <a:r>
                <a:rPr lang="en-GB" sz="1400" dirty="0"/>
                <a:t>[EE]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9233940" y="4688663"/>
              <a:ext cx="1260588" cy="408958"/>
            </a:xfrm>
            <a:prstGeom prst="rect">
              <a:avLst/>
            </a:prstGeom>
            <a:noFill/>
          </p:spPr>
          <p:txBody>
            <a:bodyPr wrap="square" rtlCol="0">
              <a:spAutoFit/>
            </a:bodyPr>
            <a:lstStyle/>
            <a:p>
              <a:pPr algn="ctr">
                <a:lnSpc>
                  <a:spcPts val="1200"/>
                </a:lnSpc>
              </a:pPr>
              <a:r>
                <a:rPr lang="en-GB" sz="1400" dirty="0"/>
                <a:t>[FF]Integration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6204689" y="1841905"/>
              <a:ext cx="1290994" cy="431400"/>
            </a:xfrm>
            <a:prstGeom prst="rect">
              <a:avLst/>
            </a:prstGeom>
            <a:noFill/>
          </p:spPr>
          <p:txBody>
            <a:bodyPr wrap="square" rtlCol="0">
              <a:spAutoFit/>
            </a:bodyPr>
            <a:lstStyle/>
            <a:p>
              <a:pPr algn="ctr">
                <a:lnSpc>
                  <a:spcPts val="1275"/>
                </a:lnSpc>
              </a:pPr>
              <a:r>
                <a:rPr lang="en-GB" sz="1400" dirty="0"/>
                <a:t>[V]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7469784" y="2718780"/>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7411604" y="1787086"/>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0546089" y="3557690"/>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0397379" y="2283286"/>
              <a:ext cx="1636301" cy="598112"/>
            </a:xfrm>
            <a:prstGeom prst="rect">
              <a:avLst/>
            </a:prstGeom>
            <a:noFill/>
            <a:ln w="19050">
              <a:noFill/>
            </a:ln>
          </p:spPr>
          <p:txBody>
            <a:bodyPr wrap="square" rtlCol="0">
              <a:spAutoFit/>
            </a:bodyPr>
            <a:lstStyle/>
            <a:p>
              <a:pPr algn="ctr">
                <a:lnSpc>
                  <a:spcPts val="1275"/>
                </a:lnSpc>
              </a:pPr>
              <a:r>
                <a:rPr lang="en-GB" sz="1400" dirty="0"/>
                <a:t>[GG]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0707508" y="4617805"/>
              <a:ext cx="1301595" cy="562846"/>
            </a:xfrm>
            <a:prstGeom prst="rect">
              <a:avLst/>
            </a:prstGeom>
            <a:noFill/>
          </p:spPr>
          <p:txBody>
            <a:bodyPr wrap="square" rtlCol="0">
              <a:spAutoFit/>
            </a:bodyPr>
            <a:lstStyle/>
            <a:p>
              <a:pPr algn="ctr">
                <a:lnSpc>
                  <a:spcPts val="1200"/>
                </a:lnSpc>
              </a:pPr>
              <a:r>
                <a:rPr lang="en-GB" sz="1400" dirty="0"/>
                <a:t>[HH] EB Deployment Argument</a:t>
              </a:r>
            </a:p>
          </p:txBody>
        </p:sp>
      </p:gr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spTree>
    <p:extLst>
      <p:ext uri="{BB962C8B-B14F-4D97-AF65-F5344CB8AC3E}">
        <p14:creationId xmlns:p14="http://schemas.microsoft.com/office/powerpoint/2010/main" val="309222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762CBD1-280D-5AB1-61DD-9C1D76F619B7}"/>
              </a:ext>
            </a:extLst>
          </p:cNvPr>
          <p:cNvGrpSpPr/>
          <p:nvPr/>
        </p:nvGrpSpPr>
        <p:grpSpPr>
          <a:xfrm>
            <a:off x="2433559" y="1165446"/>
            <a:ext cx="4578037" cy="2137135"/>
            <a:chOff x="2433559" y="1165446"/>
            <a:chExt cx="4578037" cy="2137135"/>
          </a:xfrm>
        </p:grpSpPr>
        <p:sp>
          <p:nvSpPr>
            <p:cNvPr id="16" name="Rectangle: Rounded Corners 5">
              <a:extLst>
                <a:ext uri="{FF2B5EF4-FFF2-40B4-BE49-F238E27FC236}">
                  <a16:creationId xmlns:a16="http://schemas.microsoft.com/office/drawing/2014/main" id="{CBA59D96-A188-5A45-9454-A99F8FEE3813}"/>
                </a:ext>
              </a:extLst>
            </p:cNvPr>
            <p:cNvSpPr/>
            <p:nvPr/>
          </p:nvSpPr>
          <p:spPr>
            <a:xfrm>
              <a:off x="4282616" y="1909666"/>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Agent Behaviour</a:t>
              </a:r>
              <a:endParaRPr lang="en-GB" sz="1600" dirty="0">
                <a:solidFill>
                  <a:srgbClr val="000000"/>
                </a:solidFill>
              </a:endParaRPr>
            </a:p>
          </p:txBody>
        </p:sp>
        <p:sp>
          <p:nvSpPr>
            <p:cNvPr id="17" name="Rectangle: Rounded Corners 7">
              <a:extLst>
                <a:ext uri="{FF2B5EF4-FFF2-40B4-BE49-F238E27FC236}">
                  <a16:creationId xmlns:a16="http://schemas.microsoft.com/office/drawing/2014/main" id="{652D6DC3-1726-EE4C-92B9-19C14C46C6B6}"/>
                </a:ext>
              </a:extLst>
            </p:cNvPr>
            <p:cNvSpPr/>
            <p:nvPr/>
          </p:nvSpPr>
          <p:spPr>
            <a:xfrm>
              <a:off x="5792694" y="1909667"/>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Emergent Behaviour</a:t>
              </a:r>
              <a:endParaRPr lang="en-GB" sz="1600" dirty="0">
                <a:solidFill>
                  <a:srgbClr val="000000"/>
                </a:solidFill>
              </a:endParaRPr>
            </a:p>
          </p:txBody>
        </p:sp>
        <p:sp>
          <p:nvSpPr>
            <p:cNvPr id="18" name="Flowchart: Magnetic Disk 21">
              <a:extLst>
                <a:ext uri="{FF2B5EF4-FFF2-40B4-BE49-F238E27FC236}">
                  <a16:creationId xmlns:a16="http://schemas.microsoft.com/office/drawing/2014/main" id="{7A2164ED-87DC-B14F-8172-D6E044C35A37}"/>
                </a:ext>
              </a:extLst>
            </p:cNvPr>
            <p:cNvSpPr/>
            <p:nvPr/>
          </p:nvSpPr>
          <p:spPr>
            <a:xfrm>
              <a:off x="2433561" y="1165446"/>
              <a:ext cx="1475072" cy="556149"/>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sz="1600" dirty="0">
                  <a:solidFill>
                    <a:sysClr val="windowText" lastClr="000000"/>
                  </a:solidFill>
                </a:rPr>
                <a:t>Agent Sensors</a:t>
              </a:r>
            </a:p>
          </p:txBody>
        </p:sp>
        <p:sp>
          <p:nvSpPr>
            <p:cNvPr id="19" name="Flowchart: Magnetic Disk 22">
              <a:extLst>
                <a:ext uri="{FF2B5EF4-FFF2-40B4-BE49-F238E27FC236}">
                  <a16:creationId xmlns:a16="http://schemas.microsoft.com/office/drawing/2014/main" id="{64F7DEE8-C025-454F-AAC3-3C283DDC2D1C}"/>
                </a:ext>
              </a:extLst>
            </p:cNvPr>
            <p:cNvSpPr/>
            <p:nvPr/>
          </p:nvSpPr>
          <p:spPr>
            <a:xfrm>
              <a:off x="2433560" y="1883386"/>
              <a:ext cx="1475073" cy="65926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Neighbourhood Data</a:t>
              </a:r>
            </a:p>
          </p:txBody>
        </p:sp>
        <p:sp>
          <p:nvSpPr>
            <p:cNvPr id="20" name="Flowchart: Magnetic Disk 23">
              <a:extLst>
                <a:ext uri="{FF2B5EF4-FFF2-40B4-BE49-F238E27FC236}">
                  <a16:creationId xmlns:a16="http://schemas.microsoft.com/office/drawing/2014/main" id="{BAF4E509-97A2-9244-BA66-11679803E2CF}"/>
                </a:ext>
              </a:extLst>
            </p:cNvPr>
            <p:cNvSpPr/>
            <p:nvPr/>
          </p:nvSpPr>
          <p:spPr>
            <a:xfrm>
              <a:off x="2433559" y="2643314"/>
              <a:ext cx="1475073" cy="65926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Swarm Parameters</a:t>
              </a:r>
            </a:p>
          </p:txBody>
        </p:sp>
        <p:cxnSp>
          <p:nvCxnSpPr>
            <p:cNvPr id="21" name="Connector: Elbow 25">
              <a:extLst>
                <a:ext uri="{FF2B5EF4-FFF2-40B4-BE49-F238E27FC236}">
                  <a16:creationId xmlns:a16="http://schemas.microsoft.com/office/drawing/2014/main" id="{522B7B2D-159E-104A-AB39-08A01E5CD011}"/>
                </a:ext>
              </a:extLst>
            </p:cNvPr>
            <p:cNvCxnSpPr>
              <a:cxnSpLocks/>
              <a:stCxn id="18" idx="4"/>
            </p:cNvCxnSpPr>
            <p:nvPr/>
          </p:nvCxnSpPr>
          <p:spPr>
            <a:xfrm>
              <a:off x="3908633" y="1443521"/>
              <a:ext cx="512671" cy="473318"/>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7">
              <a:extLst>
                <a:ext uri="{FF2B5EF4-FFF2-40B4-BE49-F238E27FC236}">
                  <a16:creationId xmlns:a16="http://schemas.microsoft.com/office/drawing/2014/main" id="{4CF2D830-1AA3-884E-8CAE-9C657DA4E00E}"/>
                </a:ext>
              </a:extLst>
            </p:cNvPr>
            <p:cNvCxnSpPr>
              <a:cxnSpLocks/>
              <a:stCxn id="19" idx="4"/>
              <a:endCxn id="16" idx="1"/>
            </p:cNvCxnSpPr>
            <p:nvPr/>
          </p:nvCxnSpPr>
          <p:spPr>
            <a:xfrm>
              <a:off x="3908633" y="2213020"/>
              <a:ext cx="373983" cy="137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F698D6-F959-144D-B2E7-996F5FF89FD6}"/>
                </a:ext>
              </a:extLst>
            </p:cNvPr>
            <p:cNvCxnSpPr>
              <a:cxnSpLocks/>
            </p:cNvCxnSpPr>
            <p:nvPr/>
          </p:nvCxnSpPr>
          <p:spPr>
            <a:xfrm>
              <a:off x="5501518" y="2214392"/>
              <a:ext cx="292956" cy="4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37">
              <a:extLst>
                <a:ext uri="{FF2B5EF4-FFF2-40B4-BE49-F238E27FC236}">
                  <a16:creationId xmlns:a16="http://schemas.microsoft.com/office/drawing/2014/main" id="{DFDEACD6-B4AA-2D48-8EED-DF0BC7F4D9DC}"/>
                </a:ext>
              </a:extLst>
            </p:cNvPr>
            <p:cNvCxnSpPr>
              <a:cxnSpLocks/>
              <a:stCxn id="20" idx="4"/>
            </p:cNvCxnSpPr>
            <p:nvPr/>
          </p:nvCxnSpPr>
          <p:spPr>
            <a:xfrm flipV="1">
              <a:off x="3908632" y="2519117"/>
              <a:ext cx="512671" cy="453831"/>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37106B1-10AB-404D-9BEB-874D581FEE2C}"/>
                </a:ext>
              </a:extLst>
            </p:cNvPr>
            <p:cNvSpPr/>
            <p:nvPr/>
          </p:nvSpPr>
          <p:spPr>
            <a:xfrm>
              <a:off x="4127185" y="1728770"/>
              <a:ext cx="1501855" cy="9814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GB" sz="1600"/>
            </a:p>
          </p:txBody>
        </p:sp>
        <p:sp>
          <p:nvSpPr>
            <p:cNvPr id="26" name="TextBox 13">
              <a:extLst>
                <a:ext uri="{FF2B5EF4-FFF2-40B4-BE49-F238E27FC236}">
                  <a16:creationId xmlns:a16="http://schemas.microsoft.com/office/drawing/2014/main" id="{4BDDE9D6-8732-2047-8AA9-1FF8197A1918}"/>
                </a:ext>
              </a:extLst>
            </p:cNvPr>
            <p:cNvSpPr txBox="1"/>
            <p:nvPr/>
          </p:nvSpPr>
          <p:spPr>
            <a:xfrm>
              <a:off x="4421304" y="1467423"/>
              <a:ext cx="1667647" cy="307777"/>
            </a:xfrm>
            <a:prstGeom prst="rect">
              <a:avLst/>
            </a:prstGeom>
            <a:noFill/>
          </p:spPr>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1400"/>
                <a:t>n-robots in swarm</a:t>
              </a:r>
              <a:endParaRPr lang="en-GB" sz="1400">
                <a:cs typeface="Arial"/>
              </a:endParaRPr>
            </a:p>
          </p:txBody>
        </p:sp>
      </p:grpSp>
      <p:pic>
        <p:nvPicPr>
          <p:cNvPr id="2" name="Picture 1">
            <a:extLst>
              <a:ext uri="{FF2B5EF4-FFF2-40B4-BE49-F238E27FC236}">
                <a16:creationId xmlns:a16="http://schemas.microsoft.com/office/drawing/2014/main" id="{9FBC0977-7BC7-D51A-B796-F3C10DD80C9B}"/>
              </a:ext>
            </a:extLst>
          </p:cNvPr>
          <p:cNvPicPr>
            <a:picLocks noChangeAspect="1"/>
          </p:cNvPicPr>
          <p:nvPr/>
        </p:nvPicPr>
        <p:blipFill rotWithShape="1">
          <a:blip r:embed="rId2"/>
          <a:srcRect l="521" t="1139" r="-1" b="731"/>
          <a:stretch/>
        </p:blipFill>
        <p:spPr>
          <a:xfrm>
            <a:off x="7082117" y="1165446"/>
            <a:ext cx="9210115" cy="4312024"/>
          </a:xfrm>
          <a:prstGeom prst="rect">
            <a:avLst/>
          </a:prstGeom>
        </p:spPr>
      </p:pic>
    </p:spTree>
    <p:extLst>
      <p:ext uri="{BB962C8B-B14F-4D97-AF65-F5344CB8AC3E}">
        <p14:creationId xmlns:p14="http://schemas.microsoft.com/office/powerpoint/2010/main" val="41478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lded Corner 10">
            <a:extLst>
              <a:ext uri="{FF2B5EF4-FFF2-40B4-BE49-F238E27FC236}">
                <a16:creationId xmlns:a16="http://schemas.microsoft.com/office/drawing/2014/main" id="{B7E4868D-F9B4-BD34-04E1-9AFF3DD48550}"/>
              </a:ext>
            </a:extLst>
          </p:cNvPr>
          <p:cNvSpPr/>
          <p:nvPr/>
        </p:nvSpPr>
        <p:spPr>
          <a:xfrm rot="16200000">
            <a:off x="3849487" y="1094970"/>
            <a:ext cx="668060" cy="1364457"/>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DA08836F-818B-D84F-0DCC-C8C870F32C69}"/>
              </a:ext>
            </a:extLst>
          </p:cNvPr>
          <p:cNvSpPr txBox="1"/>
          <p:nvPr/>
        </p:nvSpPr>
        <p:spPr>
          <a:xfrm>
            <a:off x="3406657" y="1568594"/>
            <a:ext cx="1502456" cy="484620"/>
          </a:xfrm>
          <a:prstGeom prst="rect">
            <a:avLst/>
          </a:prstGeom>
          <a:noFill/>
        </p:spPr>
        <p:txBody>
          <a:bodyPr wrap="square" lIns="121920" tIns="60960" rIns="121920" bIns="60960" rtlCol="0" anchor="t">
            <a:spAutoFit/>
          </a:bodyPr>
          <a:lstStyle/>
          <a:p>
            <a:pPr algn="ctr">
              <a:lnSpc>
                <a:spcPts val="1400"/>
              </a:lnSpc>
            </a:pPr>
            <a:r>
              <a:rPr lang="en-GB" sz="1400" dirty="0"/>
              <a:t>[A] System Safety Requirements</a:t>
            </a:r>
            <a:endParaRPr lang="en-GB" sz="1400" dirty="0">
              <a:cs typeface="Arial"/>
            </a:endParaRPr>
          </a:p>
        </p:txBody>
      </p:sp>
      <p:sp>
        <p:nvSpPr>
          <p:cNvPr id="47" name="Folded Corner 12">
            <a:extLst>
              <a:ext uri="{FF2B5EF4-FFF2-40B4-BE49-F238E27FC236}">
                <a16:creationId xmlns:a16="http://schemas.microsoft.com/office/drawing/2014/main" id="{D2A696F5-4F26-969E-4CD4-94785A7C91E5}"/>
              </a:ext>
            </a:extLst>
          </p:cNvPr>
          <p:cNvSpPr/>
          <p:nvPr/>
        </p:nvSpPr>
        <p:spPr>
          <a:xfrm rot="16200000">
            <a:off x="5418384" y="10949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1120BE0A-55CB-4DC1-637D-1D47E810E4FF}"/>
              </a:ext>
            </a:extLst>
          </p:cNvPr>
          <p:cNvSpPr txBox="1"/>
          <p:nvPr/>
        </p:nvSpPr>
        <p:spPr>
          <a:xfrm>
            <a:off x="5051838" y="1572261"/>
            <a:ext cx="1364456" cy="453842"/>
          </a:xfrm>
          <a:prstGeom prst="rect">
            <a:avLst/>
          </a:prstGeom>
          <a:noFill/>
        </p:spPr>
        <p:txBody>
          <a:bodyPr wrap="square" rtlCol="0">
            <a:spAutoFit/>
          </a:bodyPr>
          <a:lstStyle/>
          <a:p>
            <a:pPr algn="ctr">
              <a:lnSpc>
                <a:spcPts val="1400"/>
              </a:lnSpc>
            </a:pPr>
            <a:r>
              <a:rPr lang="en-GB" sz="1400" dirty="0"/>
              <a:t>[C] System Description</a:t>
            </a:r>
          </a:p>
        </p:txBody>
      </p:sp>
      <p:sp>
        <p:nvSpPr>
          <p:cNvPr id="49" name="Folded Corner 14">
            <a:extLst>
              <a:ext uri="{FF2B5EF4-FFF2-40B4-BE49-F238E27FC236}">
                <a16:creationId xmlns:a16="http://schemas.microsoft.com/office/drawing/2014/main" id="{E22B380C-7DDF-502C-10AB-2842967ECA1E}"/>
              </a:ext>
            </a:extLst>
          </p:cNvPr>
          <p:cNvSpPr/>
          <p:nvPr/>
        </p:nvSpPr>
        <p:spPr>
          <a:xfrm rot="16200000">
            <a:off x="3849488" y="2014315"/>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0" name="TextBox 49">
            <a:extLst>
              <a:ext uri="{FF2B5EF4-FFF2-40B4-BE49-F238E27FC236}">
                <a16:creationId xmlns:a16="http://schemas.microsoft.com/office/drawing/2014/main" id="{BA7E2BF0-0310-B5A2-5C5B-DAEB8F18C916}"/>
              </a:ext>
            </a:extLst>
          </p:cNvPr>
          <p:cNvSpPr txBox="1"/>
          <p:nvPr/>
        </p:nvSpPr>
        <p:spPr>
          <a:xfrm>
            <a:off x="3459943" y="2535916"/>
            <a:ext cx="1364456" cy="453842"/>
          </a:xfrm>
          <a:prstGeom prst="rect">
            <a:avLst/>
          </a:prstGeom>
          <a:noFill/>
        </p:spPr>
        <p:txBody>
          <a:bodyPr wrap="square" rtlCol="0">
            <a:spAutoFit/>
          </a:bodyPr>
          <a:lstStyle/>
          <a:p>
            <a:pPr algn="ctr">
              <a:lnSpc>
                <a:spcPts val="1400"/>
              </a:lnSpc>
            </a:pPr>
            <a:r>
              <a:rPr lang="en-GB" sz="1400" dirty="0"/>
              <a:t>[B] Environment Description</a:t>
            </a:r>
          </a:p>
        </p:txBody>
      </p:sp>
      <p:sp>
        <p:nvSpPr>
          <p:cNvPr id="51" name="Folded Corner 16">
            <a:extLst>
              <a:ext uri="{FF2B5EF4-FFF2-40B4-BE49-F238E27FC236}">
                <a16:creationId xmlns:a16="http://schemas.microsoft.com/office/drawing/2014/main" id="{FB5C8A46-553F-B360-96A6-D34FEED51574}"/>
              </a:ext>
            </a:extLst>
          </p:cNvPr>
          <p:cNvSpPr/>
          <p:nvPr/>
        </p:nvSpPr>
        <p:spPr>
          <a:xfrm rot="16200000">
            <a:off x="5489496" y="1950346"/>
            <a:ext cx="668060" cy="1492393"/>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TextBox 51">
            <a:extLst>
              <a:ext uri="{FF2B5EF4-FFF2-40B4-BE49-F238E27FC236}">
                <a16:creationId xmlns:a16="http://schemas.microsoft.com/office/drawing/2014/main" id="{ADD887EC-064A-C496-7137-D4145AC3C1EB}"/>
              </a:ext>
            </a:extLst>
          </p:cNvPr>
          <p:cNvSpPr txBox="1"/>
          <p:nvPr/>
        </p:nvSpPr>
        <p:spPr>
          <a:xfrm>
            <a:off x="4992870" y="2538844"/>
            <a:ext cx="1617936" cy="408958"/>
          </a:xfrm>
          <a:prstGeom prst="rect">
            <a:avLst/>
          </a:prstGeom>
          <a:noFill/>
        </p:spPr>
        <p:txBody>
          <a:bodyPr wrap="square" rtlCol="0">
            <a:spAutoFit/>
          </a:bodyPr>
          <a:lstStyle/>
          <a:p>
            <a:pPr algn="ctr">
              <a:lnSpc>
                <a:spcPts val="1200"/>
              </a:lnSpc>
            </a:pPr>
            <a:r>
              <a:rPr lang="en-GB" sz="1400" dirty="0"/>
              <a:t>[D] EB Description &amp; Expected Output</a:t>
            </a:r>
          </a:p>
        </p:txBody>
      </p:sp>
      <p:sp>
        <p:nvSpPr>
          <p:cNvPr id="53" name="Rectangle 52">
            <a:extLst>
              <a:ext uri="{FF2B5EF4-FFF2-40B4-BE49-F238E27FC236}">
                <a16:creationId xmlns:a16="http://schemas.microsoft.com/office/drawing/2014/main" id="{0C434883-9F7E-DF47-95EE-772BC010DCFB}"/>
              </a:ext>
            </a:extLst>
          </p:cNvPr>
          <p:cNvSpPr/>
          <p:nvPr/>
        </p:nvSpPr>
        <p:spPr>
          <a:xfrm>
            <a:off x="4324175" y="3387761"/>
            <a:ext cx="175166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4" name="Rectangle 53">
            <a:extLst>
              <a:ext uri="{FF2B5EF4-FFF2-40B4-BE49-F238E27FC236}">
                <a16:creationId xmlns:a16="http://schemas.microsoft.com/office/drawing/2014/main" id="{D0DD0B33-2721-3FC7-0B56-AD8FD1086793}"/>
              </a:ext>
            </a:extLst>
          </p:cNvPr>
          <p:cNvSpPr/>
          <p:nvPr/>
        </p:nvSpPr>
        <p:spPr>
          <a:xfrm>
            <a:off x="6416946" y="3366982"/>
            <a:ext cx="1780437" cy="77264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5" name="Folded Corner 20">
            <a:extLst>
              <a:ext uri="{FF2B5EF4-FFF2-40B4-BE49-F238E27FC236}">
                <a16:creationId xmlns:a16="http://schemas.microsoft.com/office/drawing/2014/main" id="{0E79E244-5EFC-BD54-D22A-B2F000203B7A}"/>
              </a:ext>
            </a:extLst>
          </p:cNvPr>
          <p:cNvSpPr/>
          <p:nvPr/>
        </p:nvSpPr>
        <p:spPr>
          <a:xfrm rot="16200000">
            <a:off x="4754236" y="407949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6" name="TextBox 55">
            <a:extLst>
              <a:ext uri="{FF2B5EF4-FFF2-40B4-BE49-F238E27FC236}">
                <a16:creationId xmlns:a16="http://schemas.microsoft.com/office/drawing/2014/main" id="{41E61338-CBA0-9CA5-95F2-C7F7740A779C}"/>
              </a:ext>
            </a:extLst>
          </p:cNvPr>
          <p:cNvSpPr txBox="1"/>
          <p:nvPr/>
        </p:nvSpPr>
        <p:spPr>
          <a:xfrm>
            <a:off x="4300811" y="4552141"/>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Reqts</a:t>
            </a:r>
            <a:r>
              <a:rPr lang="en-GB" sz="1400" dirty="0"/>
              <a:t> Allocated to Swarm</a:t>
            </a:r>
          </a:p>
        </p:txBody>
      </p:sp>
      <p:sp>
        <p:nvSpPr>
          <p:cNvPr id="57" name="Folded Corner 24">
            <a:extLst>
              <a:ext uri="{FF2B5EF4-FFF2-40B4-BE49-F238E27FC236}">
                <a16:creationId xmlns:a16="http://schemas.microsoft.com/office/drawing/2014/main" id="{3D310C14-DC25-E684-5F15-307EFAC92FCC}"/>
              </a:ext>
            </a:extLst>
          </p:cNvPr>
          <p:cNvSpPr/>
          <p:nvPr/>
        </p:nvSpPr>
        <p:spPr>
          <a:xfrm rot="16200000">
            <a:off x="6978573" y="407949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A3D5B5B5-A356-DE76-FBE1-E806CC0C76A6}"/>
              </a:ext>
            </a:extLst>
          </p:cNvPr>
          <p:cNvSpPr txBox="1"/>
          <p:nvPr/>
        </p:nvSpPr>
        <p:spPr>
          <a:xfrm>
            <a:off x="6545806" y="4601147"/>
            <a:ext cx="1531279" cy="408958"/>
          </a:xfrm>
          <a:prstGeom prst="rect">
            <a:avLst/>
          </a:prstGeom>
          <a:noFill/>
        </p:spPr>
        <p:txBody>
          <a:bodyPr wrap="square" rtlCol="0">
            <a:spAutoFit/>
          </a:bodyPr>
          <a:lstStyle/>
          <a:p>
            <a:pPr algn="ctr">
              <a:lnSpc>
                <a:spcPts val="1200"/>
              </a:lnSpc>
            </a:pPr>
            <a:r>
              <a:rPr lang="en-GB" sz="1400" dirty="0"/>
              <a:t>[G] EB Assurance Scoping Argument</a:t>
            </a:r>
          </a:p>
        </p:txBody>
      </p:sp>
      <p:sp>
        <p:nvSpPr>
          <p:cNvPr id="59" name="TextBox 58">
            <a:extLst>
              <a:ext uri="{FF2B5EF4-FFF2-40B4-BE49-F238E27FC236}">
                <a16:creationId xmlns:a16="http://schemas.microsoft.com/office/drawing/2014/main" id="{D87CCB9B-22C4-D4B1-8276-4E2A96DE3E09}"/>
              </a:ext>
            </a:extLst>
          </p:cNvPr>
          <p:cNvSpPr txBox="1"/>
          <p:nvPr/>
        </p:nvSpPr>
        <p:spPr>
          <a:xfrm>
            <a:off x="4356229" y="3406909"/>
            <a:ext cx="1673708" cy="710003"/>
          </a:xfrm>
          <a:prstGeom prst="rect">
            <a:avLst/>
          </a:prstGeom>
          <a:solidFill>
            <a:schemeClr val="bg2">
              <a:lumMod val="90000"/>
            </a:schemeClr>
          </a:solidFill>
        </p:spPr>
        <p:txBody>
          <a:bodyPr wrap="square" rtlCol="0">
            <a:spAutoFit/>
          </a:bodyPr>
          <a:lstStyle/>
          <a:p>
            <a:pPr algn="ctr">
              <a:lnSpc>
                <a:spcPts val="1200"/>
              </a:lnSpc>
            </a:pPr>
            <a:r>
              <a:rPr lang="en-GB" sz="1400" dirty="0"/>
              <a:t>1. Define the Assurance Scope for the EB Description &amp; Expected Output</a:t>
            </a:r>
          </a:p>
        </p:txBody>
      </p:sp>
      <p:sp>
        <p:nvSpPr>
          <p:cNvPr id="60" name="TextBox 59">
            <a:extLst>
              <a:ext uri="{FF2B5EF4-FFF2-40B4-BE49-F238E27FC236}">
                <a16:creationId xmlns:a16="http://schemas.microsoft.com/office/drawing/2014/main" id="{7CF44B62-B7C0-5D47-70C8-93E5C37BD4EB}"/>
              </a:ext>
            </a:extLst>
          </p:cNvPr>
          <p:cNvSpPr txBox="1"/>
          <p:nvPr/>
        </p:nvSpPr>
        <p:spPr>
          <a:xfrm>
            <a:off x="6427891" y="3467147"/>
            <a:ext cx="1751668" cy="593624"/>
          </a:xfrm>
          <a:prstGeom prst="rect">
            <a:avLst/>
          </a:prstGeom>
          <a:solidFill>
            <a:schemeClr val="bg2">
              <a:lumMod val="90000"/>
            </a:schemeClr>
          </a:solidFill>
        </p:spPr>
        <p:txBody>
          <a:bodyPr wrap="square" lIns="121920" tIns="60960" rIns="121920" bIns="60960" rtlCol="0" anchor="t">
            <a:spAutoFit/>
          </a:bodyPr>
          <a:lstStyle/>
          <a:p>
            <a:pPr algn="ctr">
              <a:lnSpc>
                <a:spcPts val="1200"/>
              </a:lnSpc>
            </a:pPr>
            <a:r>
              <a:rPr lang="en-GB" sz="1400" dirty="0"/>
              <a:t>2. Instantiate the EB Assurance Scoping Argument Pattern</a:t>
            </a:r>
            <a:endParaRPr lang="en-GB" sz="1400" dirty="0">
              <a:cs typeface="Arial"/>
            </a:endParaRPr>
          </a:p>
        </p:txBody>
      </p:sp>
      <p:cxnSp>
        <p:nvCxnSpPr>
          <p:cNvPr id="61" name="Straight Connector 60">
            <a:extLst>
              <a:ext uri="{FF2B5EF4-FFF2-40B4-BE49-F238E27FC236}">
                <a16:creationId xmlns:a16="http://schemas.microsoft.com/office/drawing/2014/main" id="{EDB61249-F3FC-F3A8-E631-56545BF2562C}"/>
              </a:ext>
            </a:extLst>
          </p:cNvPr>
          <p:cNvCxnSpPr>
            <a:cxnSpLocks/>
          </p:cNvCxnSpPr>
          <p:nvPr/>
        </p:nvCxnSpPr>
        <p:spPr>
          <a:xfrm>
            <a:off x="4154941" y="2104027"/>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7D5991-E2E7-6EEB-C0A7-0B029D7E5282}"/>
              </a:ext>
            </a:extLst>
          </p:cNvPr>
          <p:cNvCxnSpPr>
            <a:cxnSpLocks/>
          </p:cNvCxnSpPr>
          <p:nvPr/>
        </p:nvCxnSpPr>
        <p:spPr>
          <a:xfrm>
            <a:off x="5698376" y="2123021"/>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FECE0-4AA7-1AB5-C6F2-E07A53725B40}"/>
              </a:ext>
            </a:extLst>
          </p:cNvPr>
          <p:cNvCxnSpPr>
            <a:cxnSpLocks/>
          </p:cNvCxnSpPr>
          <p:nvPr/>
        </p:nvCxnSpPr>
        <p:spPr>
          <a:xfrm>
            <a:off x="4154941" y="2225710"/>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DF7085-0ECF-3BE8-6160-217F493B5945}"/>
              </a:ext>
            </a:extLst>
          </p:cNvPr>
          <p:cNvCxnSpPr>
            <a:cxnSpLocks/>
          </p:cNvCxnSpPr>
          <p:nvPr/>
        </p:nvCxnSpPr>
        <p:spPr>
          <a:xfrm>
            <a:off x="4154941" y="3037644"/>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16FEF4-2B60-DEA4-863F-246DF0837A67}"/>
              </a:ext>
            </a:extLst>
          </p:cNvPr>
          <p:cNvCxnSpPr>
            <a:cxnSpLocks/>
          </p:cNvCxnSpPr>
          <p:nvPr/>
        </p:nvCxnSpPr>
        <p:spPr>
          <a:xfrm>
            <a:off x="5698673" y="3040728"/>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E6B0AC-59F1-3ABA-2AA8-ED74F1E01598}"/>
              </a:ext>
            </a:extLst>
          </p:cNvPr>
          <p:cNvCxnSpPr>
            <a:cxnSpLocks/>
          </p:cNvCxnSpPr>
          <p:nvPr/>
        </p:nvCxnSpPr>
        <p:spPr>
          <a:xfrm>
            <a:off x="4154941" y="3151091"/>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7CBD411-3E19-F22F-2916-629FF956D980}"/>
              </a:ext>
            </a:extLst>
          </p:cNvPr>
          <p:cNvCxnSpPr>
            <a:cxnSpLocks/>
          </p:cNvCxnSpPr>
          <p:nvPr/>
        </p:nvCxnSpPr>
        <p:spPr>
          <a:xfrm>
            <a:off x="4952485" y="2221426"/>
            <a:ext cx="1" cy="116205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433714-CCE9-BD3F-F0BB-F74FFF6D6A80}"/>
              </a:ext>
            </a:extLst>
          </p:cNvPr>
          <p:cNvCxnSpPr>
            <a:cxnSpLocks/>
            <a:stCxn id="53" idx="3"/>
          </p:cNvCxnSpPr>
          <p:nvPr/>
        </p:nvCxnSpPr>
        <p:spPr>
          <a:xfrm>
            <a:off x="6075843" y="3755665"/>
            <a:ext cx="345244"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714913A-9AD3-ADF3-A94E-5D0289E04CC4}"/>
              </a:ext>
            </a:extLst>
          </p:cNvPr>
          <p:cNvCxnSpPr>
            <a:cxnSpLocks/>
          </p:cNvCxnSpPr>
          <p:nvPr/>
        </p:nvCxnSpPr>
        <p:spPr>
          <a:xfrm>
            <a:off x="4948890" y="4123621"/>
            <a:ext cx="0" cy="30406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1E8B703-C425-4DA2-F513-1C1575044E6B}"/>
              </a:ext>
            </a:extLst>
          </p:cNvPr>
          <p:cNvCxnSpPr>
            <a:cxnSpLocks/>
            <a:stCxn id="54" idx="2"/>
            <a:endCxn id="57" idx="3"/>
          </p:cNvCxnSpPr>
          <p:nvPr/>
        </p:nvCxnSpPr>
        <p:spPr>
          <a:xfrm>
            <a:off x="7307165" y="4139627"/>
            <a:ext cx="5439" cy="28806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Folded Corner 64">
            <a:extLst>
              <a:ext uri="{FF2B5EF4-FFF2-40B4-BE49-F238E27FC236}">
                <a16:creationId xmlns:a16="http://schemas.microsoft.com/office/drawing/2014/main" id="{804B6860-ED8E-271A-6DB4-98632D8D717B}"/>
              </a:ext>
            </a:extLst>
          </p:cNvPr>
          <p:cNvSpPr/>
          <p:nvPr/>
        </p:nvSpPr>
        <p:spPr>
          <a:xfrm rot="16200000">
            <a:off x="7039633" y="2001048"/>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2" name="Straight Connector 71">
            <a:extLst>
              <a:ext uri="{FF2B5EF4-FFF2-40B4-BE49-F238E27FC236}">
                <a16:creationId xmlns:a16="http://schemas.microsoft.com/office/drawing/2014/main" id="{F67A8EFD-8193-CDC9-3CCD-2389BA6A6B35}"/>
              </a:ext>
            </a:extLst>
          </p:cNvPr>
          <p:cNvCxnSpPr>
            <a:cxnSpLocks/>
          </p:cNvCxnSpPr>
          <p:nvPr/>
        </p:nvCxnSpPr>
        <p:spPr>
          <a:xfrm>
            <a:off x="7367733" y="3030573"/>
            <a:ext cx="0" cy="35011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515D7A0-0CAC-AE87-9DFE-1848DDD32FD1}"/>
              </a:ext>
            </a:extLst>
          </p:cNvPr>
          <p:cNvSpPr txBox="1"/>
          <p:nvPr/>
        </p:nvSpPr>
        <p:spPr>
          <a:xfrm>
            <a:off x="6617425" y="2452129"/>
            <a:ext cx="1500615" cy="562846"/>
          </a:xfrm>
          <a:prstGeom prst="rect">
            <a:avLst/>
          </a:prstGeom>
          <a:noFill/>
        </p:spPr>
        <p:txBody>
          <a:bodyPr wrap="square" rtlCol="0">
            <a:spAutoFit/>
          </a:bodyPr>
          <a:lstStyle/>
          <a:p>
            <a:pPr algn="ctr">
              <a:lnSpc>
                <a:spcPts val="1200"/>
              </a:lnSpc>
            </a:pPr>
            <a:r>
              <a:rPr lang="en-GB" sz="1400" dirty="0"/>
              <a:t>[F] EB Assurance Scoping Argument Pattern</a:t>
            </a:r>
          </a:p>
        </p:txBody>
      </p:sp>
      <p:sp>
        <p:nvSpPr>
          <p:cNvPr id="2" name="Title 1">
            <a:extLst>
              <a:ext uri="{FF2B5EF4-FFF2-40B4-BE49-F238E27FC236}">
                <a16:creationId xmlns:a16="http://schemas.microsoft.com/office/drawing/2014/main" id="{7F27FB6E-229C-4113-E155-5AFB2C2E0586}"/>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1</a:t>
            </a:r>
          </a:p>
        </p:txBody>
      </p:sp>
    </p:spTree>
    <p:extLst>
      <p:ext uri="{BB962C8B-B14F-4D97-AF65-F5344CB8AC3E}">
        <p14:creationId xmlns:p14="http://schemas.microsoft.com/office/powerpoint/2010/main" val="101724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6276C-406C-74F8-4897-F068E30A3C36}"/>
              </a:ext>
            </a:extLst>
          </p:cNvPr>
          <p:cNvSpPr/>
          <p:nvPr/>
        </p:nvSpPr>
        <p:spPr>
          <a:xfrm>
            <a:off x="1777426" y="97332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{Operational environment description}</a:t>
            </a:r>
          </a:p>
        </p:txBody>
      </p:sp>
      <p:sp>
        <p:nvSpPr>
          <p:cNvPr id="5" name="TextBox 4">
            <a:extLst>
              <a:ext uri="{FF2B5EF4-FFF2-40B4-BE49-F238E27FC236}">
                <a16:creationId xmlns:a16="http://schemas.microsoft.com/office/drawing/2014/main" id="{41761029-8213-1BB9-8A22-3B6C3C32EBDC}"/>
              </a:ext>
            </a:extLst>
          </p:cNvPr>
          <p:cNvSpPr txBox="1"/>
          <p:nvPr/>
        </p:nvSpPr>
        <p:spPr>
          <a:xfrm>
            <a:off x="2059492" y="951384"/>
            <a:ext cx="946093" cy="338554"/>
          </a:xfrm>
          <a:prstGeom prst="rect">
            <a:avLst/>
          </a:prstGeom>
          <a:noFill/>
        </p:spPr>
        <p:txBody>
          <a:bodyPr wrap="none" rtlCol="0">
            <a:spAutoFit/>
          </a:bodyPr>
          <a:lstStyle/>
          <a:p>
            <a:r>
              <a:rPr lang="en-GB" sz="1600" b="1" dirty="0"/>
              <a:t>[B]   C1.1</a:t>
            </a:r>
          </a:p>
        </p:txBody>
      </p:sp>
      <p:sp>
        <p:nvSpPr>
          <p:cNvPr id="6" name="Rounded Rectangle 5">
            <a:extLst>
              <a:ext uri="{FF2B5EF4-FFF2-40B4-BE49-F238E27FC236}">
                <a16:creationId xmlns:a16="http://schemas.microsoft.com/office/drawing/2014/main" id="{8159D24F-DD74-84C0-06D8-69F3A0604A07}"/>
              </a:ext>
            </a:extLst>
          </p:cNvPr>
          <p:cNvSpPr/>
          <p:nvPr/>
        </p:nvSpPr>
        <p:spPr>
          <a:xfrm>
            <a:off x="1777429" y="2234237"/>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000"/>
              </a:lnSpc>
            </a:pPr>
            <a:r>
              <a:rPr lang="en-GB" sz="1600" dirty="0">
                <a:solidFill>
                  <a:schemeClr val="tx1"/>
                </a:solidFill>
              </a:rPr>
              <a:t>{System and system architecture description}</a:t>
            </a:r>
          </a:p>
        </p:txBody>
      </p:sp>
      <p:sp>
        <p:nvSpPr>
          <p:cNvPr id="7" name="TextBox 6">
            <a:extLst>
              <a:ext uri="{FF2B5EF4-FFF2-40B4-BE49-F238E27FC236}">
                <a16:creationId xmlns:a16="http://schemas.microsoft.com/office/drawing/2014/main" id="{EB37C52F-C81A-7C5C-EF68-317A07B0F63F}"/>
              </a:ext>
            </a:extLst>
          </p:cNvPr>
          <p:cNvSpPr txBox="1"/>
          <p:nvPr/>
        </p:nvSpPr>
        <p:spPr>
          <a:xfrm>
            <a:off x="1992823" y="2185801"/>
            <a:ext cx="939681" cy="338554"/>
          </a:xfrm>
          <a:prstGeom prst="rect">
            <a:avLst/>
          </a:prstGeom>
          <a:noFill/>
        </p:spPr>
        <p:txBody>
          <a:bodyPr wrap="none" rtlCol="0">
            <a:spAutoFit/>
          </a:bodyPr>
          <a:lstStyle/>
          <a:p>
            <a:r>
              <a:rPr lang="en-GB" sz="1600" b="1" dirty="0"/>
              <a:t>[C]   C1.2</a:t>
            </a:r>
          </a:p>
        </p:txBody>
      </p:sp>
      <p:sp>
        <p:nvSpPr>
          <p:cNvPr id="8" name="Rounded Rectangle 7">
            <a:extLst>
              <a:ext uri="{FF2B5EF4-FFF2-40B4-BE49-F238E27FC236}">
                <a16:creationId xmlns:a16="http://schemas.microsoft.com/office/drawing/2014/main" id="{5705C4B3-F3E6-B0E1-5B6D-8799F7C90F30}"/>
              </a:ext>
            </a:extLst>
          </p:cNvPr>
          <p:cNvSpPr/>
          <p:nvPr/>
        </p:nvSpPr>
        <p:spPr>
          <a:xfrm>
            <a:off x="1777429" y="352105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{EB Description}</a:t>
            </a:r>
          </a:p>
        </p:txBody>
      </p:sp>
      <p:sp>
        <p:nvSpPr>
          <p:cNvPr id="9" name="TextBox 8">
            <a:extLst>
              <a:ext uri="{FF2B5EF4-FFF2-40B4-BE49-F238E27FC236}">
                <a16:creationId xmlns:a16="http://schemas.microsoft.com/office/drawing/2014/main" id="{F02914E9-05DB-9756-ECDF-8DC85B70C9F2}"/>
              </a:ext>
            </a:extLst>
          </p:cNvPr>
          <p:cNvSpPr txBox="1"/>
          <p:nvPr/>
        </p:nvSpPr>
        <p:spPr>
          <a:xfrm>
            <a:off x="2067475" y="3485455"/>
            <a:ext cx="960519" cy="338554"/>
          </a:xfrm>
          <a:prstGeom prst="rect">
            <a:avLst/>
          </a:prstGeom>
          <a:noFill/>
        </p:spPr>
        <p:txBody>
          <a:bodyPr wrap="none" rtlCol="0">
            <a:spAutoFit/>
          </a:bodyPr>
          <a:lstStyle/>
          <a:p>
            <a:r>
              <a:rPr lang="en-GB" sz="1600" b="1" dirty="0"/>
              <a:t>[D]   C1.3</a:t>
            </a:r>
          </a:p>
        </p:txBody>
      </p:sp>
      <p:sp>
        <p:nvSpPr>
          <p:cNvPr id="10" name="Rounded Rectangle 9">
            <a:extLst>
              <a:ext uri="{FF2B5EF4-FFF2-40B4-BE49-F238E27FC236}">
                <a16:creationId xmlns:a16="http://schemas.microsoft.com/office/drawing/2014/main" id="{FD63F933-E68A-A257-B7D6-A0F6D5D2438E}"/>
              </a:ext>
            </a:extLst>
          </p:cNvPr>
          <p:cNvSpPr/>
          <p:nvPr/>
        </p:nvSpPr>
        <p:spPr>
          <a:xfrm>
            <a:off x="6336169" y="97729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{System safety requirements allocated to swarm}</a:t>
            </a:r>
          </a:p>
        </p:txBody>
      </p:sp>
      <p:sp>
        <p:nvSpPr>
          <p:cNvPr id="11" name="TextBox 10">
            <a:extLst>
              <a:ext uri="{FF2B5EF4-FFF2-40B4-BE49-F238E27FC236}">
                <a16:creationId xmlns:a16="http://schemas.microsoft.com/office/drawing/2014/main" id="{2F43B75E-D442-1C37-B8D9-AD90FE831BFF}"/>
              </a:ext>
            </a:extLst>
          </p:cNvPr>
          <p:cNvSpPr txBox="1"/>
          <p:nvPr/>
        </p:nvSpPr>
        <p:spPr>
          <a:xfrm>
            <a:off x="6679212" y="941180"/>
            <a:ext cx="930063" cy="338554"/>
          </a:xfrm>
          <a:prstGeom prst="rect">
            <a:avLst/>
          </a:prstGeom>
          <a:noFill/>
        </p:spPr>
        <p:txBody>
          <a:bodyPr wrap="none" rtlCol="0">
            <a:spAutoFit/>
          </a:bodyPr>
          <a:lstStyle/>
          <a:p>
            <a:r>
              <a:rPr lang="en-GB" sz="1600" b="1" dirty="0"/>
              <a:t>[E]   C1.4</a:t>
            </a:r>
          </a:p>
        </p:txBody>
      </p:sp>
      <p:sp>
        <p:nvSpPr>
          <p:cNvPr id="12" name="Rectangle 11">
            <a:extLst>
              <a:ext uri="{FF2B5EF4-FFF2-40B4-BE49-F238E27FC236}">
                <a16:creationId xmlns:a16="http://schemas.microsoft.com/office/drawing/2014/main" id="{F08E2C24-9239-78C8-7623-68B37B28C786}"/>
              </a:ext>
            </a:extLst>
          </p:cNvPr>
          <p:cNvSpPr/>
          <p:nvPr/>
        </p:nvSpPr>
        <p:spPr>
          <a:xfrm>
            <a:off x="4074552" y="1515638"/>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{Swarm satisfies its allocated system safety requirements </a:t>
            </a:r>
            <a:r>
              <a:rPr lang="en-GB" sz="1600">
                <a:solidFill>
                  <a:schemeClr val="tx1"/>
                </a:solidFill>
              </a:rPr>
              <a:t>in its environment</a:t>
            </a:r>
            <a:r>
              <a:rPr lang="en-GB" sz="1600" dirty="0">
                <a:solidFill>
                  <a:schemeClr val="tx1"/>
                </a:solidFill>
              </a:rPr>
              <a:t>}</a:t>
            </a:r>
          </a:p>
        </p:txBody>
      </p:sp>
      <p:sp>
        <p:nvSpPr>
          <p:cNvPr id="13" name="Parallelogram 12">
            <a:extLst>
              <a:ext uri="{FF2B5EF4-FFF2-40B4-BE49-F238E27FC236}">
                <a16:creationId xmlns:a16="http://schemas.microsoft.com/office/drawing/2014/main" id="{CDA6F2B0-37D0-A233-6A47-4B399CF3B5BA}"/>
              </a:ext>
            </a:extLst>
          </p:cNvPr>
          <p:cNvSpPr/>
          <p:nvPr/>
        </p:nvSpPr>
        <p:spPr>
          <a:xfrm>
            <a:off x="3674092" y="3397588"/>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{Argument over the development and deployment of the swarm}</a:t>
            </a:r>
          </a:p>
          <a:p>
            <a:pPr algn="ctr"/>
            <a:endParaRPr lang="en-GB" sz="1600" dirty="0"/>
          </a:p>
        </p:txBody>
      </p:sp>
      <p:sp>
        <p:nvSpPr>
          <p:cNvPr id="14" name="TextBox 13">
            <a:extLst>
              <a:ext uri="{FF2B5EF4-FFF2-40B4-BE49-F238E27FC236}">
                <a16:creationId xmlns:a16="http://schemas.microsoft.com/office/drawing/2014/main" id="{B7CADF92-E546-1C0A-A297-4853F4A4D61C}"/>
              </a:ext>
            </a:extLst>
          </p:cNvPr>
          <p:cNvSpPr txBox="1"/>
          <p:nvPr/>
        </p:nvSpPr>
        <p:spPr>
          <a:xfrm>
            <a:off x="4642097" y="1512995"/>
            <a:ext cx="579005" cy="338554"/>
          </a:xfrm>
          <a:prstGeom prst="rect">
            <a:avLst/>
          </a:prstGeom>
          <a:noFill/>
        </p:spPr>
        <p:txBody>
          <a:bodyPr wrap="none" rtlCol="0">
            <a:spAutoFit/>
          </a:bodyPr>
          <a:lstStyle/>
          <a:p>
            <a:r>
              <a:rPr lang="en-GB" sz="1600" b="1"/>
              <a:t>G1.1</a:t>
            </a:r>
          </a:p>
        </p:txBody>
      </p:sp>
      <p:sp>
        <p:nvSpPr>
          <p:cNvPr id="15" name="TextBox 14">
            <a:extLst>
              <a:ext uri="{FF2B5EF4-FFF2-40B4-BE49-F238E27FC236}">
                <a16:creationId xmlns:a16="http://schemas.microsoft.com/office/drawing/2014/main" id="{639F54B6-88B0-AF11-427C-4E9BB654A314}"/>
              </a:ext>
            </a:extLst>
          </p:cNvPr>
          <p:cNvSpPr txBox="1"/>
          <p:nvPr/>
        </p:nvSpPr>
        <p:spPr>
          <a:xfrm>
            <a:off x="4548964" y="3389380"/>
            <a:ext cx="545342" cy="338554"/>
          </a:xfrm>
          <a:prstGeom prst="rect">
            <a:avLst/>
          </a:prstGeom>
          <a:noFill/>
        </p:spPr>
        <p:txBody>
          <a:bodyPr wrap="none" rtlCol="0">
            <a:spAutoFit/>
          </a:bodyPr>
          <a:lstStyle/>
          <a:p>
            <a:r>
              <a:rPr lang="en-GB" sz="1600" b="1" dirty="0"/>
              <a:t>S1.1</a:t>
            </a:r>
          </a:p>
        </p:txBody>
      </p:sp>
      <p:sp>
        <p:nvSpPr>
          <p:cNvPr id="16" name="Triangle 15">
            <a:extLst>
              <a:ext uri="{FF2B5EF4-FFF2-40B4-BE49-F238E27FC236}">
                <a16:creationId xmlns:a16="http://schemas.microsoft.com/office/drawing/2014/main" id="{5FF31970-980C-72D7-0CD8-C92E3385664C}"/>
              </a:ext>
            </a:extLst>
          </p:cNvPr>
          <p:cNvSpPr/>
          <p:nvPr/>
        </p:nvSpPr>
        <p:spPr>
          <a:xfrm>
            <a:off x="2482847" y="184878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Triangle 16">
            <a:extLst>
              <a:ext uri="{FF2B5EF4-FFF2-40B4-BE49-F238E27FC236}">
                <a16:creationId xmlns:a16="http://schemas.microsoft.com/office/drawing/2014/main" id="{F8AF0231-DFC7-13B1-FD9A-FAEE4FB7F6AD}"/>
              </a:ext>
            </a:extLst>
          </p:cNvPr>
          <p:cNvSpPr/>
          <p:nvPr/>
        </p:nvSpPr>
        <p:spPr>
          <a:xfrm>
            <a:off x="2482846" y="3113979"/>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Triangle 17">
            <a:extLst>
              <a:ext uri="{FF2B5EF4-FFF2-40B4-BE49-F238E27FC236}">
                <a16:creationId xmlns:a16="http://schemas.microsoft.com/office/drawing/2014/main" id="{2E697B8A-20E3-1116-B0EC-B71F8C1BBD84}"/>
              </a:ext>
            </a:extLst>
          </p:cNvPr>
          <p:cNvSpPr/>
          <p:nvPr/>
        </p:nvSpPr>
        <p:spPr>
          <a:xfrm>
            <a:off x="2474518" y="439521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riangle 18">
            <a:extLst>
              <a:ext uri="{FF2B5EF4-FFF2-40B4-BE49-F238E27FC236}">
                <a16:creationId xmlns:a16="http://schemas.microsoft.com/office/drawing/2014/main" id="{8852E8F2-B4CB-6122-ABB0-448EFB1E9FD1}"/>
              </a:ext>
            </a:extLst>
          </p:cNvPr>
          <p:cNvSpPr/>
          <p:nvPr/>
        </p:nvSpPr>
        <p:spPr>
          <a:xfrm>
            <a:off x="7096154" y="185653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0" name="Straight Arrow Connector 19">
            <a:extLst>
              <a:ext uri="{FF2B5EF4-FFF2-40B4-BE49-F238E27FC236}">
                <a16:creationId xmlns:a16="http://schemas.microsoft.com/office/drawing/2014/main" id="{8C40879F-01EC-60EF-3858-1F5C3F2621E6}"/>
              </a:ext>
            </a:extLst>
          </p:cNvPr>
          <p:cNvCxnSpPr>
            <a:cxnSpLocks/>
            <a:stCxn id="12" idx="1"/>
            <a:endCxn id="4" idx="3"/>
          </p:cNvCxnSpPr>
          <p:nvPr/>
        </p:nvCxnSpPr>
        <p:spPr>
          <a:xfrm flipH="1" flipV="1">
            <a:off x="3404345" y="1406779"/>
            <a:ext cx="670207"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F87E1C-921C-410D-8779-2328E5B7615F}"/>
              </a:ext>
            </a:extLst>
          </p:cNvPr>
          <p:cNvCxnSpPr>
            <a:cxnSpLocks/>
            <a:stCxn id="12" idx="1"/>
            <a:endCxn id="6" idx="3"/>
          </p:cNvCxnSpPr>
          <p:nvPr/>
        </p:nvCxnSpPr>
        <p:spPr>
          <a:xfrm flipH="1">
            <a:off x="3404348" y="2139093"/>
            <a:ext cx="670204"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7D9CA1-5D2E-C12A-B450-B296D508AF5F}"/>
              </a:ext>
            </a:extLst>
          </p:cNvPr>
          <p:cNvCxnSpPr>
            <a:cxnSpLocks/>
            <a:stCxn id="12" idx="1"/>
          </p:cNvCxnSpPr>
          <p:nvPr/>
        </p:nvCxnSpPr>
        <p:spPr>
          <a:xfrm flipH="1">
            <a:off x="3330718" y="2139093"/>
            <a:ext cx="743834" cy="1515639"/>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41C7AC-C95C-7807-05B4-2B40DF6A4804}"/>
              </a:ext>
            </a:extLst>
          </p:cNvPr>
          <p:cNvCxnSpPr>
            <a:cxnSpLocks/>
            <a:endCxn id="10" idx="1"/>
          </p:cNvCxnSpPr>
          <p:nvPr/>
        </p:nvCxnSpPr>
        <p:spPr>
          <a:xfrm flipV="1">
            <a:off x="5772275" y="1410745"/>
            <a:ext cx="563894" cy="728348"/>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89F7F32-700E-62F4-514A-39B4FB471738}"/>
              </a:ext>
            </a:extLst>
          </p:cNvPr>
          <p:cNvSpPr/>
          <p:nvPr/>
        </p:nvSpPr>
        <p:spPr>
          <a:xfrm>
            <a:off x="5934845" y="3101136"/>
            <a:ext cx="2032299" cy="15492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lnSpc>
                <a:spcPts val="1200"/>
              </a:lnSpc>
            </a:pPr>
            <a:br>
              <a:rPr lang="en-AU" sz="1600" dirty="0">
                <a:solidFill>
                  <a:schemeClr val="tx1"/>
                </a:solidFill>
              </a:rPr>
            </a:br>
            <a:br>
              <a:rPr lang="en-AU" sz="1600" dirty="0">
                <a:solidFill>
                  <a:schemeClr val="tx1"/>
                </a:solidFill>
              </a:rPr>
            </a:br>
            <a:r>
              <a:rPr lang="en-AU" sz="1600" dirty="0">
                <a:solidFill>
                  <a:schemeClr val="tx1"/>
                </a:solidFill>
              </a:rPr>
              <a:t>The system safety process has identified the system safety requirements allocated to the swarm</a:t>
            </a:r>
          </a:p>
          <a:p>
            <a:pPr algn="ctr">
              <a:lnSpc>
                <a:spcPts val="1200"/>
              </a:lnSpc>
            </a:pPr>
            <a:endParaRPr lang="en-GB" sz="1600" dirty="0">
              <a:solidFill>
                <a:schemeClr val="tx1"/>
              </a:solidFill>
            </a:endParaRPr>
          </a:p>
        </p:txBody>
      </p:sp>
      <p:sp>
        <p:nvSpPr>
          <p:cNvPr id="25" name="TextBox 24">
            <a:extLst>
              <a:ext uri="{FF2B5EF4-FFF2-40B4-BE49-F238E27FC236}">
                <a16:creationId xmlns:a16="http://schemas.microsoft.com/office/drawing/2014/main" id="{B8CE0B6E-0631-D7D8-E437-E26E52DB371B}"/>
              </a:ext>
            </a:extLst>
          </p:cNvPr>
          <p:cNvSpPr txBox="1"/>
          <p:nvPr/>
        </p:nvSpPr>
        <p:spPr>
          <a:xfrm>
            <a:off x="6610095" y="3080069"/>
            <a:ext cx="572593" cy="338554"/>
          </a:xfrm>
          <a:prstGeom prst="rect">
            <a:avLst/>
          </a:prstGeom>
          <a:noFill/>
        </p:spPr>
        <p:txBody>
          <a:bodyPr wrap="none" rtlCol="0">
            <a:spAutoFit/>
          </a:bodyPr>
          <a:lstStyle/>
          <a:p>
            <a:r>
              <a:rPr lang="en-GB" sz="1600" b="1" dirty="0"/>
              <a:t>A1.1</a:t>
            </a:r>
          </a:p>
        </p:txBody>
      </p:sp>
      <p:cxnSp>
        <p:nvCxnSpPr>
          <p:cNvPr id="26" name="Straight Arrow Connector 25">
            <a:extLst>
              <a:ext uri="{FF2B5EF4-FFF2-40B4-BE49-F238E27FC236}">
                <a16:creationId xmlns:a16="http://schemas.microsoft.com/office/drawing/2014/main" id="{4784CB2A-D6E6-D7F0-3C60-2D95A3A3925C}"/>
              </a:ext>
            </a:extLst>
          </p:cNvPr>
          <p:cNvCxnSpPr>
            <a:cxnSpLocks/>
            <a:stCxn id="12" idx="3"/>
            <a:endCxn id="24" idx="1"/>
          </p:cNvCxnSpPr>
          <p:nvPr/>
        </p:nvCxnSpPr>
        <p:spPr>
          <a:xfrm>
            <a:off x="5769412" y="2139093"/>
            <a:ext cx="463056" cy="118892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93284-6A2A-0C00-DB19-AA713375F6B3}"/>
              </a:ext>
            </a:extLst>
          </p:cNvPr>
          <p:cNvCxnSpPr>
            <a:cxnSpLocks/>
            <a:stCxn id="13" idx="1"/>
          </p:cNvCxnSpPr>
          <p:nvPr/>
        </p:nvCxnSpPr>
        <p:spPr>
          <a:xfrm flipH="1" flipV="1">
            <a:off x="4893643" y="2762550"/>
            <a:ext cx="3086" cy="63503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145A1B-753A-0A7D-3536-154F4C703CB7}"/>
              </a:ext>
            </a:extLst>
          </p:cNvPr>
          <p:cNvCxnSpPr>
            <a:cxnSpLocks/>
            <a:stCxn id="13" idx="4"/>
          </p:cNvCxnSpPr>
          <p:nvPr/>
        </p:nvCxnSpPr>
        <p:spPr>
          <a:xfrm flipH="1">
            <a:off x="4333845" y="4464854"/>
            <a:ext cx="429476" cy="490798"/>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6CFCAF-74E2-B6C2-B862-33D46C390E50}"/>
              </a:ext>
            </a:extLst>
          </p:cNvPr>
          <p:cNvCxnSpPr>
            <a:cxnSpLocks/>
            <a:stCxn id="13" idx="4"/>
          </p:cNvCxnSpPr>
          <p:nvPr/>
        </p:nvCxnSpPr>
        <p:spPr>
          <a:xfrm>
            <a:off x="4763321" y="4464854"/>
            <a:ext cx="489200" cy="482753"/>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0" name="Triangle 29">
            <a:extLst>
              <a:ext uri="{FF2B5EF4-FFF2-40B4-BE49-F238E27FC236}">
                <a16:creationId xmlns:a16="http://schemas.microsoft.com/office/drawing/2014/main" id="{FA131679-6F8F-1108-7686-AC8C6E71714C}"/>
              </a:ext>
            </a:extLst>
          </p:cNvPr>
          <p:cNvSpPr/>
          <p:nvPr/>
        </p:nvSpPr>
        <p:spPr>
          <a:xfrm rot="10800000">
            <a:off x="4235767" y="494551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1" name="Triangle 30">
            <a:extLst>
              <a:ext uri="{FF2B5EF4-FFF2-40B4-BE49-F238E27FC236}">
                <a16:creationId xmlns:a16="http://schemas.microsoft.com/office/drawing/2014/main" id="{C608F9EF-3188-66E0-4DB2-677BE2696420}"/>
              </a:ext>
            </a:extLst>
          </p:cNvPr>
          <p:cNvSpPr/>
          <p:nvPr/>
        </p:nvSpPr>
        <p:spPr>
          <a:xfrm rot="10800000">
            <a:off x="5110350" y="494440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2" name="TextBox 31">
            <a:extLst>
              <a:ext uri="{FF2B5EF4-FFF2-40B4-BE49-F238E27FC236}">
                <a16:creationId xmlns:a16="http://schemas.microsoft.com/office/drawing/2014/main" id="{E08C6C6E-5209-A478-C7A9-B4D67834DE66}"/>
              </a:ext>
            </a:extLst>
          </p:cNvPr>
          <p:cNvSpPr txBox="1"/>
          <p:nvPr/>
        </p:nvSpPr>
        <p:spPr>
          <a:xfrm>
            <a:off x="2698935" y="5094464"/>
            <a:ext cx="2128789" cy="415819"/>
          </a:xfrm>
          <a:prstGeom prst="rect">
            <a:avLst/>
          </a:prstGeom>
          <a:noFill/>
        </p:spPr>
        <p:txBody>
          <a:bodyPr wrap="none" rtlCol="0">
            <a:spAutoFit/>
          </a:bodyPr>
          <a:lstStyle/>
          <a:p>
            <a:pPr algn="ctr">
              <a:lnSpc>
                <a:spcPts val="1200"/>
              </a:lnSpc>
            </a:pPr>
            <a:r>
              <a:rPr lang="en-GB" sz="1600" dirty="0"/>
              <a:t>EB Safety requirements</a:t>
            </a:r>
            <a:br>
              <a:rPr lang="en-GB" sz="1600" dirty="0"/>
            </a:br>
            <a:r>
              <a:rPr lang="en-GB" sz="1600" dirty="0"/>
              <a:t>argument pattern</a:t>
            </a:r>
          </a:p>
        </p:txBody>
      </p:sp>
      <p:sp>
        <p:nvSpPr>
          <p:cNvPr id="33" name="TextBox 32">
            <a:extLst>
              <a:ext uri="{FF2B5EF4-FFF2-40B4-BE49-F238E27FC236}">
                <a16:creationId xmlns:a16="http://schemas.microsoft.com/office/drawing/2014/main" id="{8BDAF20B-F175-15B6-29B7-C13075E3CDDA}"/>
              </a:ext>
            </a:extLst>
          </p:cNvPr>
          <p:cNvSpPr txBox="1"/>
          <p:nvPr/>
        </p:nvSpPr>
        <p:spPr>
          <a:xfrm>
            <a:off x="4893643" y="5144397"/>
            <a:ext cx="2991204" cy="261931"/>
          </a:xfrm>
          <a:prstGeom prst="rect">
            <a:avLst/>
          </a:prstGeom>
          <a:noFill/>
        </p:spPr>
        <p:txBody>
          <a:bodyPr wrap="none" rtlCol="0">
            <a:spAutoFit/>
          </a:bodyPr>
          <a:lstStyle/>
          <a:p>
            <a:pPr algn="ctr">
              <a:lnSpc>
                <a:spcPts val="1200"/>
              </a:lnSpc>
            </a:pPr>
            <a:r>
              <a:rPr lang="en-GB" sz="1600" dirty="0"/>
              <a:t>EB Deployment argument pattern</a:t>
            </a:r>
          </a:p>
        </p:txBody>
      </p:sp>
      <p:sp>
        <p:nvSpPr>
          <p:cNvPr id="34" name="Slide Number Placeholder 2">
            <a:extLst>
              <a:ext uri="{FF2B5EF4-FFF2-40B4-BE49-F238E27FC236}">
                <a16:creationId xmlns:a16="http://schemas.microsoft.com/office/drawing/2014/main" id="{592058A3-0131-6229-AC52-EB2CE5F18690}"/>
              </a:ext>
            </a:extLst>
          </p:cNvPr>
          <p:cNvSpPr>
            <a:spLocks noGrp="1"/>
          </p:cNvSpPr>
          <p:nvPr>
            <p:ph type="sldNum" sz="quarter" idx="12"/>
          </p:nvPr>
        </p:nvSpPr>
        <p:spPr>
          <a:xfrm>
            <a:off x="4799193" y="5028530"/>
            <a:ext cx="405000" cy="273844"/>
          </a:xfrm>
          <a:noFill/>
        </p:spPr>
        <p:txBody>
          <a:bodyPr/>
          <a:lstStyle/>
          <a:p>
            <a:fld id="{67DE1CF8-1877-4310-8670-A269E8016CAC}" type="slidenum">
              <a:rPr lang="en-GB" sz="1100" smtClean="0"/>
              <a:t>4</a:t>
            </a:fld>
            <a:endParaRPr lang="en-GB" sz="1100"/>
          </a:p>
        </p:txBody>
      </p:sp>
    </p:spTree>
    <p:extLst>
      <p:ext uri="{BB962C8B-B14F-4D97-AF65-F5344CB8AC3E}">
        <p14:creationId xmlns:p14="http://schemas.microsoft.com/office/powerpoint/2010/main" val="389992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926CC1D-E27C-69F0-495D-FD5829DC2F4D}"/>
              </a:ext>
            </a:extLst>
          </p:cNvPr>
          <p:cNvGrpSpPr/>
          <p:nvPr/>
        </p:nvGrpSpPr>
        <p:grpSpPr>
          <a:xfrm>
            <a:off x="2988866" y="2240669"/>
            <a:ext cx="5479204" cy="2787277"/>
            <a:chOff x="2988866" y="2240669"/>
            <a:chExt cx="5479204" cy="2787277"/>
          </a:xfrm>
        </p:grpSpPr>
        <p:sp>
          <p:nvSpPr>
            <p:cNvPr id="4" name="Rectangle 3">
              <a:extLst>
                <a:ext uri="{FF2B5EF4-FFF2-40B4-BE49-F238E27FC236}">
                  <a16:creationId xmlns:a16="http://schemas.microsoft.com/office/drawing/2014/main" id="{CF2DA999-59B6-A473-37AE-5928341CA187}"/>
                </a:ext>
              </a:extLst>
            </p:cNvPr>
            <p:cNvSpPr/>
            <p:nvPr/>
          </p:nvSpPr>
          <p:spPr>
            <a:xfrm>
              <a:off x="3077008" y="3238704"/>
              <a:ext cx="136245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 name="Rectangle 4">
              <a:extLst>
                <a:ext uri="{FF2B5EF4-FFF2-40B4-BE49-F238E27FC236}">
                  <a16:creationId xmlns:a16="http://schemas.microsoft.com/office/drawing/2014/main" id="{9F8FF995-D685-8564-5A3F-1284CF2E3CC9}"/>
                </a:ext>
              </a:extLst>
            </p:cNvPr>
            <p:cNvSpPr/>
            <p:nvPr/>
          </p:nvSpPr>
          <p:spPr>
            <a:xfrm>
              <a:off x="4893309" y="3233800"/>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 name="Folded Corner 20">
              <a:extLst>
                <a:ext uri="{FF2B5EF4-FFF2-40B4-BE49-F238E27FC236}">
                  <a16:creationId xmlns:a16="http://schemas.microsoft.com/office/drawing/2014/main" id="{B4D321B2-0C4E-E82B-0339-77D58741A7C4}"/>
                </a:ext>
              </a:extLst>
            </p:cNvPr>
            <p:cNvSpPr/>
            <p:nvPr/>
          </p:nvSpPr>
          <p:spPr>
            <a:xfrm rot="16200000">
              <a:off x="3425419" y="4003054"/>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 name="TextBox 6">
              <a:extLst>
                <a:ext uri="{FF2B5EF4-FFF2-40B4-BE49-F238E27FC236}">
                  <a16:creationId xmlns:a16="http://schemas.microsoft.com/office/drawing/2014/main" id="{FAC8A6F8-BA1C-5285-8302-A2542111D066}"/>
                </a:ext>
              </a:extLst>
            </p:cNvPr>
            <p:cNvSpPr txBox="1"/>
            <p:nvPr/>
          </p:nvSpPr>
          <p:spPr>
            <a:xfrm>
              <a:off x="2998365" y="4448679"/>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8" name="TextBox 7">
              <a:extLst>
                <a:ext uri="{FF2B5EF4-FFF2-40B4-BE49-F238E27FC236}">
                  <a16:creationId xmlns:a16="http://schemas.microsoft.com/office/drawing/2014/main" id="{79B43754-BC8C-742F-58B2-4E57B1E4F7C7}"/>
                </a:ext>
              </a:extLst>
            </p:cNvPr>
            <p:cNvSpPr txBox="1"/>
            <p:nvPr/>
          </p:nvSpPr>
          <p:spPr>
            <a:xfrm>
              <a:off x="3039635" y="3332219"/>
              <a:ext cx="1364456" cy="562911"/>
            </a:xfrm>
            <a:prstGeom prst="rect">
              <a:avLst/>
            </a:prstGeom>
            <a:noFill/>
          </p:spPr>
          <p:txBody>
            <a:bodyPr wrap="square" rtlCol="0">
              <a:spAutoFit/>
            </a:bodyPr>
            <a:lstStyle/>
            <a:p>
              <a:pPr algn="ctr">
                <a:lnSpc>
                  <a:spcPts val="1200"/>
                </a:lnSpc>
              </a:pPr>
              <a:r>
                <a:rPr lang="en-GB" sz="1400" b="1" dirty="0"/>
                <a:t>3. Develop EB Safety Requirements</a:t>
              </a:r>
            </a:p>
          </p:txBody>
        </p:sp>
        <p:sp>
          <p:nvSpPr>
            <p:cNvPr id="9" name="TextBox 8">
              <a:extLst>
                <a:ext uri="{FF2B5EF4-FFF2-40B4-BE49-F238E27FC236}">
                  <a16:creationId xmlns:a16="http://schemas.microsoft.com/office/drawing/2014/main" id="{AA8C5792-F5ED-0ED0-296F-5DCA53ED34B7}"/>
                </a:ext>
              </a:extLst>
            </p:cNvPr>
            <p:cNvSpPr txBox="1"/>
            <p:nvPr/>
          </p:nvSpPr>
          <p:spPr>
            <a:xfrm>
              <a:off x="4957599" y="3324891"/>
              <a:ext cx="1457325" cy="593689"/>
            </a:xfrm>
            <a:prstGeom prst="rect">
              <a:avLst/>
            </a:prstGeom>
            <a:noFill/>
          </p:spPr>
          <p:txBody>
            <a:bodyPr wrap="square" lIns="121920" tIns="60960" rIns="121920" bIns="60960" rtlCol="0" anchor="t">
              <a:spAutoFit/>
            </a:bodyPr>
            <a:lstStyle/>
            <a:p>
              <a:pPr algn="ctr">
                <a:lnSpc>
                  <a:spcPts val="1200"/>
                </a:lnSpc>
              </a:pPr>
              <a:r>
                <a:rPr lang="en-GB" sz="1400" b="1"/>
                <a:t>4. Validate EB Safety Requirements</a:t>
              </a:r>
              <a:endParaRPr lang="en-GB" sz="1400" b="1">
                <a:cs typeface="Arial"/>
              </a:endParaRPr>
            </a:p>
          </p:txBody>
        </p:sp>
        <p:cxnSp>
          <p:nvCxnSpPr>
            <p:cNvPr id="10" name="Straight Connector 9">
              <a:extLst>
                <a:ext uri="{FF2B5EF4-FFF2-40B4-BE49-F238E27FC236}">
                  <a16:creationId xmlns:a16="http://schemas.microsoft.com/office/drawing/2014/main" id="{111CB13A-08B3-B305-F38E-5D3EFD145781}"/>
                </a:ext>
              </a:extLst>
            </p:cNvPr>
            <p:cNvCxnSpPr>
              <a:cxnSpLocks/>
              <a:stCxn id="4" idx="3"/>
              <a:endCxn id="5" idx="1"/>
            </p:cNvCxnSpPr>
            <p:nvPr/>
          </p:nvCxnSpPr>
          <p:spPr>
            <a:xfrm flipV="1">
              <a:off x="4439467" y="3601704"/>
              <a:ext cx="453842"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olded Corner 30">
              <a:extLst>
                <a:ext uri="{FF2B5EF4-FFF2-40B4-BE49-F238E27FC236}">
                  <a16:creationId xmlns:a16="http://schemas.microsoft.com/office/drawing/2014/main" id="{BA9837FE-5F80-FDA0-87DB-7BF1739B8994}"/>
                </a:ext>
              </a:extLst>
            </p:cNvPr>
            <p:cNvSpPr/>
            <p:nvPr/>
          </p:nvSpPr>
          <p:spPr>
            <a:xfrm rot="16200000">
              <a:off x="3429041" y="1896032"/>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 name="TextBox 11">
              <a:extLst>
                <a:ext uri="{FF2B5EF4-FFF2-40B4-BE49-F238E27FC236}">
                  <a16:creationId xmlns:a16="http://schemas.microsoft.com/office/drawing/2014/main" id="{D9791BC3-7D02-6B91-7965-017CB0E18324}"/>
                </a:ext>
              </a:extLst>
            </p:cNvPr>
            <p:cNvSpPr txBox="1"/>
            <p:nvPr/>
          </p:nvSpPr>
          <p:spPr>
            <a:xfrm>
              <a:off x="2988866" y="2344107"/>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Rqts</a:t>
              </a:r>
              <a:r>
                <a:rPr lang="en-GB" sz="1400" dirty="0"/>
                <a:t> Allocated to Swarm</a:t>
              </a:r>
            </a:p>
          </p:txBody>
        </p:sp>
        <p:sp>
          <p:nvSpPr>
            <p:cNvPr id="13" name="Folded Corner 32">
              <a:extLst>
                <a:ext uri="{FF2B5EF4-FFF2-40B4-BE49-F238E27FC236}">
                  <a16:creationId xmlns:a16="http://schemas.microsoft.com/office/drawing/2014/main" id="{1B86AE0D-1409-D7EC-4320-701C9550979F}"/>
                </a:ext>
              </a:extLst>
            </p:cNvPr>
            <p:cNvSpPr/>
            <p:nvPr/>
          </p:nvSpPr>
          <p:spPr>
            <a:xfrm rot="16200000">
              <a:off x="7307116" y="18924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9836009F-4022-657D-0A9F-D15C715A8B03}"/>
                </a:ext>
              </a:extLst>
            </p:cNvPr>
            <p:cNvSpPr txBox="1"/>
            <p:nvPr/>
          </p:nvSpPr>
          <p:spPr>
            <a:xfrm>
              <a:off x="6906195" y="2344107"/>
              <a:ext cx="1364456" cy="562846"/>
            </a:xfrm>
            <a:prstGeom prst="rect">
              <a:avLst/>
            </a:prstGeom>
            <a:noFill/>
          </p:spPr>
          <p:txBody>
            <a:bodyPr wrap="square" rtlCol="0">
              <a:spAutoFit/>
            </a:bodyPr>
            <a:lstStyle/>
            <a:p>
              <a:pPr algn="ctr">
                <a:lnSpc>
                  <a:spcPts val="1200"/>
                </a:lnSpc>
              </a:pPr>
              <a:r>
                <a:rPr lang="en-GB" sz="1400" dirty="0"/>
                <a:t>[I] EB Safety </a:t>
              </a:r>
              <a:r>
                <a:rPr lang="en-GB" sz="1400" dirty="0" err="1"/>
                <a:t>Rqts</a:t>
              </a:r>
              <a:r>
                <a:rPr lang="en-GB" sz="1400" dirty="0"/>
                <a:t> Argument Pattern</a:t>
              </a:r>
            </a:p>
          </p:txBody>
        </p:sp>
        <p:sp>
          <p:nvSpPr>
            <p:cNvPr id="15" name="Rectangle 14">
              <a:extLst>
                <a:ext uri="{FF2B5EF4-FFF2-40B4-BE49-F238E27FC236}">
                  <a16:creationId xmlns:a16="http://schemas.microsoft.com/office/drawing/2014/main" id="{DBBB05D3-7254-41D8-7676-54C88E542E41}"/>
                </a:ext>
              </a:extLst>
            </p:cNvPr>
            <p:cNvSpPr/>
            <p:nvPr/>
          </p:nvSpPr>
          <p:spPr>
            <a:xfrm>
              <a:off x="6906195" y="3241979"/>
              <a:ext cx="1470820" cy="73977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TextBox 15">
              <a:extLst>
                <a:ext uri="{FF2B5EF4-FFF2-40B4-BE49-F238E27FC236}">
                  <a16:creationId xmlns:a16="http://schemas.microsoft.com/office/drawing/2014/main" id="{0BDA5B49-350F-A345-FC78-6FB283F19CF6}"/>
                </a:ext>
              </a:extLst>
            </p:cNvPr>
            <p:cNvSpPr txBox="1"/>
            <p:nvPr/>
          </p:nvSpPr>
          <p:spPr>
            <a:xfrm>
              <a:off x="6865958" y="3274312"/>
              <a:ext cx="1602112" cy="747577"/>
            </a:xfrm>
            <a:prstGeom prst="rect">
              <a:avLst/>
            </a:prstGeom>
            <a:noFill/>
          </p:spPr>
          <p:txBody>
            <a:bodyPr wrap="square" lIns="121920" tIns="60960" rIns="121920" bIns="60960" rtlCol="0" anchor="t">
              <a:spAutoFit/>
            </a:bodyPr>
            <a:lstStyle/>
            <a:p>
              <a:pPr algn="ctr">
                <a:lnSpc>
                  <a:spcPts val="1200"/>
                </a:lnSpc>
              </a:pPr>
              <a:r>
                <a:rPr lang="en-GB" sz="1400" b="1" dirty="0"/>
                <a:t>5. Instantiate EB Safety Requirements Argument Pattern</a:t>
              </a:r>
              <a:endParaRPr lang="en-GB" sz="1400" b="1" dirty="0">
                <a:cs typeface="Arial"/>
              </a:endParaRPr>
            </a:p>
          </p:txBody>
        </p:sp>
        <p:cxnSp>
          <p:nvCxnSpPr>
            <p:cNvPr id="17" name="Straight Connector 16">
              <a:extLst>
                <a:ext uri="{FF2B5EF4-FFF2-40B4-BE49-F238E27FC236}">
                  <a16:creationId xmlns:a16="http://schemas.microsoft.com/office/drawing/2014/main" id="{034DA708-740F-F6CD-F47B-B00898ECC17E}"/>
                </a:ext>
              </a:extLst>
            </p:cNvPr>
            <p:cNvCxnSpPr>
              <a:cxnSpLocks/>
            </p:cNvCxnSpPr>
            <p:nvPr/>
          </p:nvCxnSpPr>
          <p:spPr>
            <a:xfrm>
              <a:off x="6455882" y="3598859"/>
              <a:ext cx="450313"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190516-21F2-17F9-78DF-8862EE08E305}"/>
                </a:ext>
              </a:extLst>
            </p:cNvPr>
            <p:cNvCxnSpPr>
              <a:cxnSpLocks/>
              <a:stCxn id="11" idx="1"/>
              <a:endCxn id="4" idx="0"/>
            </p:cNvCxnSpPr>
            <p:nvPr/>
          </p:nvCxnSpPr>
          <p:spPr>
            <a:xfrm flipH="1">
              <a:off x="3758238" y="2912291"/>
              <a:ext cx="4834" cy="32641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99BA82-B8B6-A7DE-3AE3-D456F1F5EC9F}"/>
                </a:ext>
              </a:extLst>
            </p:cNvPr>
            <p:cNvCxnSpPr>
              <a:cxnSpLocks/>
              <a:stCxn id="4" idx="2"/>
              <a:endCxn id="6" idx="3"/>
            </p:cNvCxnSpPr>
            <p:nvPr/>
          </p:nvCxnSpPr>
          <p:spPr>
            <a:xfrm>
              <a:off x="3758238" y="3974511"/>
              <a:ext cx="1212" cy="37674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A393D-DDD6-2FB2-A19D-D594BB4B3568}"/>
                </a:ext>
              </a:extLst>
            </p:cNvPr>
            <p:cNvCxnSpPr>
              <a:cxnSpLocks/>
              <a:stCxn id="13" idx="1"/>
              <a:endCxn id="15" idx="0"/>
            </p:cNvCxnSpPr>
            <p:nvPr/>
          </p:nvCxnSpPr>
          <p:spPr>
            <a:xfrm>
              <a:off x="7641147" y="2908729"/>
              <a:ext cx="458" cy="33325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597A1D2E-937A-4B12-2242-BAFFE33D04CB}"/>
                </a:ext>
              </a:extLst>
            </p:cNvPr>
            <p:cNvSpPr/>
            <p:nvPr/>
          </p:nvSpPr>
          <p:spPr>
            <a:xfrm rot="16200000">
              <a:off x="5336372" y="399581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7DBFAF75-B148-16D3-A68C-A8066D432410}"/>
                </a:ext>
              </a:extLst>
            </p:cNvPr>
            <p:cNvSpPr txBox="1"/>
            <p:nvPr/>
          </p:nvSpPr>
          <p:spPr>
            <a:xfrm>
              <a:off x="4975307" y="4441435"/>
              <a:ext cx="1364458" cy="562846"/>
            </a:xfrm>
            <a:prstGeom prst="rect">
              <a:avLst/>
            </a:prstGeom>
            <a:noFill/>
          </p:spPr>
          <p:txBody>
            <a:bodyPr wrap="square" rtlCol="0">
              <a:spAutoFit/>
            </a:bodyPr>
            <a:lstStyle/>
            <a:p>
              <a:pPr algn="ctr">
                <a:lnSpc>
                  <a:spcPts val="1200"/>
                </a:lnSpc>
              </a:pPr>
              <a:r>
                <a:rPr lang="en-GB" sz="1400" dirty="0"/>
                <a:t>[J] EB Safety </a:t>
              </a:r>
              <a:r>
                <a:rPr lang="en-GB" sz="1400" dirty="0" err="1"/>
                <a:t>Rqts</a:t>
              </a:r>
              <a:r>
                <a:rPr lang="en-GB" sz="1400" dirty="0"/>
                <a:t> Validation Results</a:t>
              </a:r>
            </a:p>
          </p:txBody>
        </p:sp>
        <p:cxnSp>
          <p:nvCxnSpPr>
            <p:cNvPr id="23" name="Straight Connector 22">
              <a:extLst>
                <a:ext uri="{FF2B5EF4-FFF2-40B4-BE49-F238E27FC236}">
                  <a16:creationId xmlns:a16="http://schemas.microsoft.com/office/drawing/2014/main" id="{4F6875F1-B49D-05F3-86DB-40B857959435}"/>
                </a:ext>
              </a:extLst>
            </p:cNvPr>
            <p:cNvCxnSpPr>
              <a:cxnSpLocks/>
              <a:stCxn id="5" idx="2"/>
              <a:endCxn id="21" idx="3"/>
            </p:cNvCxnSpPr>
            <p:nvPr/>
          </p:nvCxnSpPr>
          <p:spPr>
            <a:xfrm>
              <a:off x="5668406" y="3969607"/>
              <a:ext cx="1997" cy="37440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Folded Corner 49">
              <a:extLst>
                <a:ext uri="{FF2B5EF4-FFF2-40B4-BE49-F238E27FC236}">
                  <a16:creationId xmlns:a16="http://schemas.microsoft.com/office/drawing/2014/main" id="{D44A9FEE-4907-9B59-93AD-3FFB99629F4D}"/>
                </a:ext>
              </a:extLst>
            </p:cNvPr>
            <p:cNvSpPr/>
            <p:nvPr/>
          </p:nvSpPr>
          <p:spPr>
            <a:xfrm rot="16200000">
              <a:off x="7335855" y="4011687"/>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5" name="TextBox 24">
              <a:extLst>
                <a:ext uri="{FF2B5EF4-FFF2-40B4-BE49-F238E27FC236}">
                  <a16:creationId xmlns:a16="http://schemas.microsoft.com/office/drawing/2014/main" id="{79C8DFCA-D989-6492-C5B2-DC625F751C0B}"/>
                </a:ext>
              </a:extLst>
            </p:cNvPr>
            <p:cNvSpPr txBox="1"/>
            <p:nvPr/>
          </p:nvSpPr>
          <p:spPr>
            <a:xfrm>
              <a:off x="6922520" y="4427176"/>
              <a:ext cx="1364456" cy="533479"/>
            </a:xfrm>
            <a:prstGeom prst="rect">
              <a:avLst/>
            </a:prstGeom>
            <a:noFill/>
          </p:spPr>
          <p:txBody>
            <a:bodyPr wrap="square" lIns="121920" tIns="60960" rIns="121920" bIns="60960" rtlCol="0" anchor="t">
              <a:spAutoFit/>
            </a:bodyPr>
            <a:lstStyle/>
            <a:p>
              <a:pPr algn="ctr">
                <a:lnSpc>
                  <a:spcPts val="1575"/>
                </a:lnSpc>
              </a:pPr>
              <a:r>
                <a:rPr lang="en-GB" sz="1400" dirty="0"/>
                <a:t>[K] EB Safety </a:t>
              </a:r>
              <a:r>
                <a:rPr lang="en-GB" sz="1400" dirty="0" err="1"/>
                <a:t>Rqts</a:t>
              </a:r>
              <a:r>
                <a:rPr lang="en-GB" sz="1400" dirty="0"/>
                <a:t> Argument</a:t>
              </a:r>
            </a:p>
          </p:txBody>
        </p:sp>
        <p:cxnSp>
          <p:nvCxnSpPr>
            <p:cNvPr id="26" name="Straight Connector 25">
              <a:extLst>
                <a:ext uri="{FF2B5EF4-FFF2-40B4-BE49-F238E27FC236}">
                  <a16:creationId xmlns:a16="http://schemas.microsoft.com/office/drawing/2014/main" id="{AF8133BF-6B63-24CB-82B0-8A28298AFFB5}"/>
                </a:ext>
              </a:extLst>
            </p:cNvPr>
            <p:cNvCxnSpPr>
              <a:cxnSpLocks/>
              <a:endCxn id="24" idx="3"/>
            </p:cNvCxnSpPr>
            <p:nvPr/>
          </p:nvCxnSpPr>
          <p:spPr>
            <a:xfrm>
              <a:off x="7667014" y="4007601"/>
              <a:ext cx="2872" cy="3522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504D35-3A60-8029-88CD-3977670A6DB3}"/>
                </a:ext>
              </a:extLst>
            </p:cNvPr>
            <p:cNvCxnSpPr>
              <a:cxnSpLocks/>
            </p:cNvCxnSpPr>
            <p:nvPr/>
          </p:nvCxnSpPr>
          <p:spPr>
            <a:xfrm flipV="1">
              <a:off x="4285935" y="3970363"/>
              <a:ext cx="664520" cy="5027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A057886-DEF3-1CD6-BB41-7393F5C67273}"/>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2</a:t>
            </a:r>
          </a:p>
        </p:txBody>
      </p:sp>
    </p:spTree>
    <p:extLst>
      <p:ext uri="{BB962C8B-B14F-4D97-AF65-F5344CB8AC3E}">
        <p14:creationId xmlns:p14="http://schemas.microsoft.com/office/powerpoint/2010/main" val="259527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BA6EAD-C6BA-4CA0-1835-C964E47C06BD}"/>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3: Data Management</a:t>
            </a:r>
          </a:p>
        </p:txBody>
      </p:sp>
      <p:sp>
        <p:nvSpPr>
          <p:cNvPr id="107" name="TextBox 106">
            <a:extLst>
              <a:ext uri="{FF2B5EF4-FFF2-40B4-BE49-F238E27FC236}">
                <a16:creationId xmlns:a16="http://schemas.microsoft.com/office/drawing/2014/main" id="{EA40E57E-8C58-CC45-8466-9ED6095601E4}"/>
              </a:ext>
            </a:extLst>
          </p:cNvPr>
          <p:cNvSpPr txBox="1"/>
          <p:nvPr/>
        </p:nvSpPr>
        <p:spPr>
          <a:xfrm>
            <a:off x="7075017" y="19938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19" name="Rectangle 18">
            <a:extLst>
              <a:ext uri="{FF2B5EF4-FFF2-40B4-BE49-F238E27FC236}">
                <a16:creationId xmlns:a16="http://schemas.microsoft.com/office/drawing/2014/main" id="{CA8BFAAD-A8BF-6143-A8BD-44A5C986FD9F}"/>
              </a:ext>
            </a:extLst>
          </p:cNvPr>
          <p:cNvSpPr/>
          <p:nvPr/>
        </p:nvSpPr>
        <p:spPr>
          <a:xfrm>
            <a:off x="2008053" y="2014688"/>
            <a:ext cx="144470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b="1">
              <a:solidFill>
                <a:schemeClr val="tx1"/>
              </a:solidFill>
            </a:endParaRPr>
          </a:p>
        </p:txBody>
      </p:sp>
      <p:sp>
        <p:nvSpPr>
          <p:cNvPr id="20" name="Rectangle 19">
            <a:extLst>
              <a:ext uri="{FF2B5EF4-FFF2-40B4-BE49-F238E27FC236}">
                <a16:creationId xmlns:a16="http://schemas.microsoft.com/office/drawing/2014/main" id="{43D18B07-0EB6-424A-A213-2919BA866CC9}"/>
              </a:ext>
            </a:extLst>
          </p:cNvPr>
          <p:cNvSpPr/>
          <p:nvPr/>
        </p:nvSpPr>
        <p:spPr>
          <a:xfrm>
            <a:off x="3864363" y="2009784"/>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1" name="Folded Corner 20">
            <a:extLst>
              <a:ext uri="{FF2B5EF4-FFF2-40B4-BE49-F238E27FC236}">
                <a16:creationId xmlns:a16="http://schemas.microsoft.com/office/drawing/2014/main" id="{D4690225-1C97-A94B-B23D-76F6B63106F8}"/>
              </a:ext>
            </a:extLst>
          </p:cNvPr>
          <p:cNvSpPr/>
          <p:nvPr/>
        </p:nvSpPr>
        <p:spPr>
          <a:xfrm rot="16200000">
            <a:off x="2519822" y="2630545"/>
            <a:ext cx="668060" cy="125336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3ACA4EF3-F3F9-964E-B107-14F64E1D9CAD}"/>
              </a:ext>
            </a:extLst>
          </p:cNvPr>
          <p:cNvSpPr txBox="1"/>
          <p:nvPr/>
        </p:nvSpPr>
        <p:spPr>
          <a:xfrm>
            <a:off x="1919742" y="3028909"/>
            <a:ext cx="1763005" cy="533479"/>
          </a:xfrm>
          <a:prstGeom prst="rect">
            <a:avLst/>
          </a:prstGeom>
          <a:noFill/>
        </p:spPr>
        <p:txBody>
          <a:bodyPr wrap="square" lIns="121920" tIns="60960" rIns="121920" bIns="60960" rtlCol="0" anchor="t">
            <a:spAutoFit/>
          </a:bodyPr>
          <a:lstStyle/>
          <a:p>
            <a:pPr algn="ctr">
              <a:lnSpc>
                <a:spcPts val="1575"/>
              </a:lnSpc>
            </a:pPr>
            <a:r>
              <a:rPr lang="en-GB" sz="1400" dirty="0"/>
              <a:t>[L.0] Data Type Requirements</a:t>
            </a:r>
          </a:p>
        </p:txBody>
      </p:sp>
      <p:sp>
        <p:nvSpPr>
          <p:cNvPr id="27" name="TextBox 26">
            <a:extLst>
              <a:ext uri="{FF2B5EF4-FFF2-40B4-BE49-F238E27FC236}">
                <a16:creationId xmlns:a16="http://schemas.microsoft.com/office/drawing/2014/main" id="{540AB0D6-974B-3F46-B594-39666E00A753}"/>
              </a:ext>
            </a:extLst>
          </p:cNvPr>
          <p:cNvSpPr txBox="1"/>
          <p:nvPr/>
        </p:nvSpPr>
        <p:spPr>
          <a:xfrm>
            <a:off x="2014281" y="2108204"/>
            <a:ext cx="1364456" cy="502702"/>
          </a:xfrm>
          <a:prstGeom prst="rect">
            <a:avLst/>
          </a:prstGeom>
          <a:noFill/>
        </p:spPr>
        <p:txBody>
          <a:bodyPr wrap="square" rtlCol="0">
            <a:spAutoFit/>
          </a:bodyPr>
          <a:lstStyle/>
          <a:p>
            <a:pPr algn="ctr">
              <a:lnSpc>
                <a:spcPts val="1600"/>
              </a:lnSpc>
            </a:pPr>
            <a:r>
              <a:rPr lang="en-GB" sz="1400" b="1" dirty="0"/>
              <a:t>6. Define Data Requirements</a:t>
            </a:r>
          </a:p>
        </p:txBody>
      </p:sp>
      <p:sp>
        <p:nvSpPr>
          <p:cNvPr id="28" name="TextBox 27">
            <a:extLst>
              <a:ext uri="{FF2B5EF4-FFF2-40B4-BE49-F238E27FC236}">
                <a16:creationId xmlns:a16="http://schemas.microsoft.com/office/drawing/2014/main" id="{6878075A-C50B-2B44-867E-3677C0D4D73C}"/>
              </a:ext>
            </a:extLst>
          </p:cNvPr>
          <p:cNvSpPr txBox="1"/>
          <p:nvPr/>
        </p:nvSpPr>
        <p:spPr>
          <a:xfrm>
            <a:off x="3918967" y="2017397"/>
            <a:ext cx="1457325" cy="738664"/>
          </a:xfrm>
          <a:prstGeom prst="rect">
            <a:avLst/>
          </a:prstGeom>
          <a:noFill/>
        </p:spPr>
        <p:txBody>
          <a:bodyPr wrap="square" lIns="121920" tIns="60960" rIns="121920" bIns="60960" rtlCol="0" anchor="t">
            <a:spAutoFit/>
          </a:bodyPr>
          <a:lstStyle/>
          <a:p>
            <a:pPr algn="ctr">
              <a:lnSpc>
                <a:spcPts val="1600"/>
              </a:lnSpc>
            </a:pPr>
            <a:r>
              <a:rPr lang="en-GB" sz="1400" b="1" dirty="0"/>
              <a:t>7. Define Swarm Evaluation Requirements</a:t>
            </a:r>
          </a:p>
        </p:txBody>
      </p:sp>
      <p:cxnSp>
        <p:nvCxnSpPr>
          <p:cNvPr id="54" name="Straight Connector 53">
            <a:extLst>
              <a:ext uri="{FF2B5EF4-FFF2-40B4-BE49-F238E27FC236}">
                <a16:creationId xmlns:a16="http://schemas.microsoft.com/office/drawing/2014/main" id="{242D4A7C-5048-BD4A-A2FF-367B02D32F85}"/>
              </a:ext>
            </a:extLst>
          </p:cNvPr>
          <p:cNvCxnSpPr>
            <a:cxnSpLocks/>
            <a:stCxn id="19" idx="3"/>
            <a:endCxn id="20" idx="1"/>
          </p:cNvCxnSpPr>
          <p:nvPr/>
        </p:nvCxnSpPr>
        <p:spPr>
          <a:xfrm flipV="1">
            <a:off x="3452753" y="2377688"/>
            <a:ext cx="411610"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Folded Corner 30">
            <a:extLst>
              <a:ext uri="{FF2B5EF4-FFF2-40B4-BE49-F238E27FC236}">
                <a16:creationId xmlns:a16="http://schemas.microsoft.com/office/drawing/2014/main" id="{805717BD-4738-F44A-80BA-F01FF596CBDC}"/>
              </a:ext>
            </a:extLst>
          </p:cNvPr>
          <p:cNvSpPr/>
          <p:nvPr/>
        </p:nvSpPr>
        <p:spPr>
          <a:xfrm rot="16200000">
            <a:off x="2390088" y="7058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3" name="Folded Corner 32">
            <a:extLst>
              <a:ext uri="{FF2B5EF4-FFF2-40B4-BE49-F238E27FC236}">
                <a16:creationId xmlns:a16="http://schemas.microsoft.com/office/drawing/2014/main" id="{688FAE0F-3B01-BA47-863A-975AEE8E76BF}"/>
              </a:ext>
            </a:extLst>
          </p:cNvPr>
          <p:cNvSpPr/>
          <p:nvPr/>
        </p:nvSpPr>
        <p:spPr>
          <a:xfrm rot="16200000">
            <a:off x="8157054" y="72464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3D55627B-4C0D-5B42-A191-0BA47E2C9439}"/>
              </a:ext>
            </a:extLst>
          </p:cNvPr>
          <p:cNvSpPr txBox="1"/>
          <p:nvPr/>
        </p:nvSpPr>
        <p:spPr>
          <a:xfrm>
            <a:off x="7782493" y="1159391"/>
            <a:ext cx="1364456" cy="562846"/>
          </a:xfrm>
          <a:prstGeom prst="rect">
            <a:avLst/>
          </a:prstGeom>
          <a:noFill/>
        </p:spPr>
        <p:txBody>
          <a:bodyPr wrap="square" rtlCol="0">
            <a:spAutoFit/>
          </a:bodyPr>
          <a:lstStyle/>
          <a:p>
            <a:pPr algn="ctr">
              <a:lnSpc>
                <a:spcPts val="1200"/>
              </a:lnSpc>
            </a:pPr>
            <a:r>
              <a:rPr lang="en-GB" sz="1400" dirty="0"/>
              <a:t>[R] EB Data Argument Pattern</a:t>
            </a:r>
          </a:p>
        </p:txBody>
      </p:sp>
      <p:sp>
        <p:nvSpPr>
          <p:cNvPr id="35" name="Rectangle 34">
            <a:extLst>
              <a:ext uri="{FF2B5EF4-FFF2-40B4-BE49-F238E27FC236}">
                <a16:creationId xmlns:a16="http://schemas.microsoft.com/office/drawing/2014/main" id="{E7BCE806-31BD-1A45-974C-C78E1B4659B8}"/>
              </a:ext>
            </a:extLst>
          </p:cNvPr>
          <p:cNvSpPr/>
          <p:nvPr/>
        </p:nvSpPr>
        <p:spPr>
          <a:xfrm>
            <a:off x="5814221" y="202193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6" name="TextBox 35">
            <a:extLst>
              <a:ext uri="{FF2B5EF4-FFF2-40B4-BE49-F238E27FC236}">
                <a16:creationId xmlns:a16="http://schemas.microsoft.com/office/drawing/2014/main" id="{6B724AA1-01BD-EE4C-BB87-314D0D483348}"/>
              </a:ext>
            </a:extLst>
          </p:cNvPr>
          <p:cNvSpPr txBox="1"/>
          <p:nvPr/>
        </p:nvSpPr>
        <p:spPr>
          <a:xfrm>
            <a:off x="5823759" y="2025545"/>
            <a:ext cx="1544719" cy="707886"/>
          </a:xfrm>
          <a:prstGeom prst="rect">
            <a:avLst/>
          </a:prstGeom>
          <a:noFill/>
          <a:ln>
            <a:noFill/>
          </a:ln>
        </p:spPr>
        <p:txBody>
          <a:bodyPr wrap="square" rtlCol="0">
            <a:spAutoFit/>
          </a:bodyPr>
          <a:lstStyle/>
          <a:p>
            <a:pPr algn="ctr">
              <a:lnSpc>
                <a:spcPts val="1600"/>
              </a:lnSpc>
            </a:pPr>
            <a:r>
              <a:rPr lang="en-GB" sz="1400" b="1" dirty="0"/>
              <a:t>8. Validate Swarm Evaluation Requirements</a:t>
            </a:r>
          </a:p>
        </p:txBody>
      </p:sp>
      <p:cxnSp>
        <p:nvCxnSpPr>
          <p:cNvPr id="39" name="Straight Connector 38">
            <a:extLst>
              <a:ext uri="{FF2B5EF4-FFF2-40B4-BE49-F238E27FC236}">
                <a16:creationId xmlns:a16="http://schemas.microsoft.com/office/drawing/2014/main" id="{B2ED6368-4718-DB4E-A621-E988B80E94C2}"/>
              </a:ext>
            </a:extLst>
          </p:cNvPr>
          <p:cNvCxnSpPr>
            <a:cxnSpLocks/>
            <a:stCxn id="20" idx="3"/>
            <a:endCxn id="36" idx="1"/>
          </p:cNvCxnSpPr>
          <p:nvPr/>
        </p:nvCxnSpPr>
        <p:spPr>
          <a:xfrm>
            <a:off x="5414556" y="2377688"/>
            <a:ext cx="409203" cy="180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C16E9B-5B7A-0C4B-A292-494677780CEF}"/>
              </a:ext>
            </a:extLst>
          </p:cNvPr>
          <p:cNvCxnSpPr>
            <a:cxnSpLocks/>
            <a:stCxn id="31" idx="1"/>
            <a:endCxn id="19" idx="0"/>
          </p:cNvCxnSpPr>
          <p:nvPr/>
        </p:nvCxnSpPr>
        <p:spPr>
          <a:xfrm>
            <a:off x="2724119" y="1722147"/>
            <a:ext cx="6284" cy="29254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BA4E20-F125-FC4B-B915-563D28914341}"/>
              </a:ext>
            </a:extLst>
          </p:cNvPr>
          <p:cNvCxnSpPr>
            <a:cxnSpLocks/>
            <a:stCxn id="33" idx="1"/>
            <a:endCxn id="29" idx="0"/>
          </p:cNvCxnSpPr>
          <p:nvPr/>
        </p:nvCxnSpPr>
        <p:spPr>
          <a:xfrm flipH="1">
            <a:off x="8489476" y="1740900"/>
            <a:ext cx="1609" cy="27372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Folded Corner 46">
            <a:extLst>
              <a:ext uri="{FF2B5EF4-FFF2-40B4-BE49-F238E27FC236}">
                <a16:creationId xmlns:a16="http://schemas.microsoft.com/office/drawing/2014/main" id="{BC5579ED-27AA-5F4D-947F-8A3620EF799B}"/>
              </a:ext>
            </a:extLst>
          </p:cNvPr>
          <p:cNvSpPr/>
          <p:nvPr/>
        </p:nvSpPr>
        <p:spPr>
          <a:xfrm rot="16200000">
            <a:off x="4502361" y="255942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8FBAE800-EB30-DF4D-89B9-B43CE647CD61}"/>
              </a:ext>
            </a:extLst>
          </p:cNvPr>
          <p:cNvSpPr txBox="1"/>
          <p:nvPr/>
        </p:nvSpPr>
        <p:spPr>
          <a:xfrm>
            <a:off x="4062032" y="3029550"/>
            <a:ext cx="1401787" cy="593624"/>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p>
          <a:p>
            <a:pPr algn="ctr">
              <a:lnSpc>
                <a:spcPts val="1200"/>
              </a:lnSpc>
            </a:pPr>
            <a:endParaRPr lang="en-GB" sz="1400" dirty="0"/>
          </a:p>
        </p:txBody>
      </p:sp>
      <p:sp>
        <p:nvSpPr>
          <p:cNvPr id="50" name="Folded Corner 49">
            <a:extLst>
              <a:ext uri="{FF2B5EF4-FFF2-40B4-BE49-F238E27FC236}">
                <a16:creationId xmlns:a16="http://schemas.microsoft.com/office/drawing/2014/main" id="{E7661A23-C363-7148-953B-2C4890ED140D}"/>
              </a:ext>
            </a:extLst>
          </p:cNvPr>
          <p:cNvSpPr/>
          <p:nvPr/>
        </p:nvSpPr>
        <p:spPr>
          <a:xfrm rot="16200000">
            <a:off x="6446956" y="268843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1" name="TextBox 50">
            <a:extLst>
              <a:ext uri="{FF2B5EF4-FFF2-40B4-BE49-F238E27FC236}">
                <a16:creationId xmlns:a16="http://schemas.microsoft.com/office/drawing/2014/main" id="{D10F298A-A265-E54A-A298-898F4F9A5DD3}"/>
              </a:ext>
            </a:extLst>
          </p:cNvPr>
          <p:cNvSpPr txBox="1"/>
          <p:nvPr/>
        </p:nvSpPr>
        <p:spPr>
          <a:xfrm>
            <a:off x="6033441" y="3088478"/>
            <a:ext cx="1485697" cy="598112"/>
          </a:xfrm>
          <a:prstGeom prst="rect">
            <a:avLst/>
          </a:prstGeom>
          <a:noFill/>
        </p:spPr>
        <p:txBody>
          <a:bodyPr wrap="square" rtlCol="0">
            <a:spAutoFit/>
          </a:bodyPr>
          <a:lstStyle/>
          <a:p>
            <a:pPr algn="ctr">
              <a:lnSpc>
                <a:spcPts val="1333"/>
              </a:lnSpc>
            </a:pPr>
            <a:r>
              <a:rPr lang="en-GB" sz="1400" dirty="0"/>
              <a:t>[S] Swarm Evaluation Validation Results</a:t>
            </a:r>
          </a:p>
        </p:txBody>
      </p:sp>
      <p:sp>
        <p:nvSpPr>
          <p:cNvPr id="29" name="Rectangle 28">
            <a:extLst>
              <a:ext uri="{FF2B5EF4-FFF2-40B4-BE49-F238E27FC236}">
                <a16:creationId xmlns:a16="http://schemas.microsoft.com/office/drawing/2014/main" id="{2B34F66C-BA3C-BC47-A34D-EDADD848E5F5}"/>
              </a:ext>
            </a:extLst>
          </p:cNvPr>
          <p:cNvSpPr/>
          <p:nvPr/>
        </p:nvSpPr>
        <p:spPr>
          <a:xfrm>
            <a:off x="7760813" y="2014626"/>
            <a:ext cx="145732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dirty="0">
              <a:solidFill>
                <a:schemeClr val="tx1"/>
              </a:solidFill>
            </a:endParaRPr>
          </a:p>
        </p:txBody>
      </p:sp>
      <p:sp>
        <p:nvSpPr>
          <p:cNvPr id="30" name="TextBox 29">
            <a:extLst>
              <a:ext uri="{FF2B5EF4-FFF2-40B4-BE49-F238E27FC236}">
                <a16:creationId xmlns:a16="http://schemas.microsoft.com/office/drawing/2014/main" id="{2081861A-EF97-2D4F-8913-A08CE81ABE3F}"/>
              </a:ext>
            </a:extLst>
          </p:cNvPr>
          <p:cNvSpPr txBox="1"/>
          <p:nvPr/>
        </p:nvSpPr>
        <p:spPr>
          <a:xfrm>
            <a:off x="7809983" y="2136741"/>
            <a:ext cx="1457325" cy="562911"/>
          </a:xfrm>
          <a:prstGeom prst="rect">
            <a:avLst/>
          </a:prstGeom>
          <a:noFill/>
        </p:spPr>
        <p:txBody>
          <a:bodyPr wrap="square" rtlCol="0">
            <a:spAutoFit/>
          </a:bodyPr>
          <a:lstStyle/>
          <a:p>
            <a:pPr algn="ctr">
              <a:lnSpc>
                <a:spcPts val="1200"/>
              </a:lnSpc>
            </a:pPr>
            <a:r>
              <a:rPr lang="en-GB" sz="1400" b="1" dirty="0"/>
              <a:t>9. Instantiate EB Data Argument Pattern</a:t>
            </a:r>
          </a:p>
        </p:txBody>
      </p:sp>
      <p:cxnSp>
        <p:nvCxnSpPr>
          <p:cNvPr id="37" name="Straight Connector 36">
            <a:extLst>
              <a:ext uri="{FF2B5EF4-FFF2-40B4-BE49-F238E27FC236}">
                <a16:creationId xmlns:a16="http://schemas.microsoft.com/office/drawing/2014/main" id="{21EADF00-49CE-FA4C-8B7B-ACD22BA3ED50}"/>
              </a:ext>
            </a:extLst>
          </p:cNvPr>
          <p:cNvCxnSpPr>
            <a:cxnSpLocks/>
            <a:stCxn id="36" idx="3"/>
            <a:endCxn id="29" idx="1"/>
          </p:cNvCxnSpPr>
          <p:nvPr/>
        </p:nvCxnSpPr>
        <p:spPr>
          <a:xfrm>
            <a:off x="7368478" y="2379488"/>
            <a:ext cx="392335" cy="304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1B1883-A8EC-9241-8629-AF3F1CC16517}"/>
              </a:ext>
            </a:extLst>
          </p:cNvPr>
          <p:cNvSpPr txBox="1"/>
          <p:nvPr/>
        </p:nvSpPr>
        <p:spPr>
          <a:xfrm>
            <a:off x="2021465" y="1133095"/>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43" name="Folded Corner 42">
            <a:extLst>
              <a:ext uri="{FF2B5EF4-FFF2-40B4-BE49-F238E27FC236}">
                <a16:creationId xmlns:a16="http://schemas.microsoft.com/office/drawing/2014/main" id="{1FCCEBC2-0077-3147-A052-EB7BB5486F86}"/>
              </a:ext>
            </a:extLst>
          </p:cNvPr>
          <p:cNvSpPr/>
          <p:nvPr/>
        </p:nvSpPr>
        <p:spPr>
          <a:xfrm rot="16200000">
            <a:off x="8257153" y="2708246"/>
            <a:ext cx="668060" cy="120118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4" name="TextBox 43">
            <a:extLst>
              <a:ext uri="{FF2B5EF4-FFF2-40B4-BE49-F238E27FC236}">
                <a16:creationId xmlns:a16="http://schemas.microsoft.com/office/drawing/2014/main" id="{7FB80F09-B80F-014E-AA0C-527C99024E6D}"/>
              </a:ext>
            </a:extLst>
          </p:cNvPr>
          <p:cNvSpPr txBox="1"/>
          <p:nvPr/>
        </p:nvSpPr>
        <p:spPr>
          <a:xfrm>
            <a:off x="7903384" y="3064373"/>
            <a:ext cx="1364456" cy="502702"/>
          </a:xfrm>
          <a:prstGeom prst="rect">
            <a:avLst/>
          </a:prstGeom>
          <a:noFill/>
        </p:spPr>
        <p:txBody>
          <a:bodyPr wrap="square" rtlCol="0">
            <a:spAutoFit/>
          </a:bodyPr>
          <a:lstStyle/>
          <a:p>
            <a:pPr algn="ctr">
              <a:lnSpc>
                <a:spcPts val="1575"/>
              </a:lnSpc>
            </a:pPr>
            <a:r>
              <a:rPr lang="en-GB" sz="1400" dirty="0"/>
              <a:t>[T] EB Data Argument</a:t>
            </a:r>
          </a:p>
        </p:txBody>
      </p:sp>
      <p:cxnSp>
        <p:nvCxnSpPr>
          <p:cNvPr id="52" name="Straight Connector 51">
            <a:extLst>
              <a:ext uri="{FF2B5EF4-FFF2-40B4-BE49-F238E27FC236}">
                <a16:creationId xmlns:a16="http://schemas.microsoft.com/office/drawing/2014/main" id="{5D9EE3D6-8218-4646-85DC-A29496B1FF34}"/>
              </a:ext>
            </a:extLst>
          </p:cNvPr>
          <p:cNvCxnSpPr>
            <a:cxnSpLocks/>
          </p:cNvCxnSpPr>
          <p:nvPr/>
        </p:nvCxnSpPr>
        <p:spPr>
          <a:xfrm flipV="1">
            <a:off x="2022165" y="2757737"/>
            <a:ext cx="0" cy="223556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Folded Corner 56">
            <a:extLst>
              <a:ext uri="{FF2B5EF4-FFF2-40B4-BE49-F238E27FC236}">
                <a16:creationId xmlns:a16="http://schemas.microsoft.com/office/drawing/2014/main" id="{1D8E4A89-FB0B-0A4A-978D-46728B8D658C}"/>
              </a:ext>
            </a:extLst>
          </p:cNvPr>
          <p:cNvSpPr/>
          <p:nvPr/>
        </p:nvSpPr>
        <p:spPr>
          <a:xfrm rot="16200000">
            <a:off x="2420301" y="4283394"/>
            <a:ext cx="882573" cy="12825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E8D332FC-EDE6-7147-A714-01B43427E72E}"/>
              </a:ext>
            </a:extLst>
          </p:cNvPr>
          <p:cNvSpPr txBox="1"/>
          <p:nvPr/>
        </p:nvSpPr>
        <p:spPr>
          <a:xfrm>
            <a:off x="2128069" y="4502397"/>
            <a:ext cx="1364456" cy="913070"/>
          </a:xfrm>
          <a:prstGeom prst="rect">
            <a:avLst/>
          </a:prstGeom>
          <a:noFill/>
        </p:spPr>
        <p:txBody>
          <a:bodyPr wrap="square" rtlCol="0">
            <a:spAutoFit/>
          </a:bodyPr>
          <a:lstStyle/>
          <a:p>
            <a:pPr algn="ctr">
              <a:lnSpc>
                <a:spcPts val="1575"/>
              </a:lnSpc>
            </a:pPr>
            <a:r>
              <a:rPr lang="en-GB" sz="1400" dirty="0"/>
              <a:t>[M] Data Requirements Justification Report</a:t>
            </a:r>
          </a:p>
        </p:txBody>
      </p:sp>
      <p:cxnSp>
        <p:nvCxnSpPr>
          <p:cNvPr id="60" name="Straight Connector 59">
            <a:extLst>
              <a:ext uri="{FF2B5EF4-FFF2-40B4-BE49-F238E27FC236}">
                <a16:creationId xmlns:a16="http://schemas.microsoft.com/office/drawing/2014/main" id="{5652A301-BC90-8644-8A94-FC594A66D8FA}"/>
              </a:ext>
            </a:extLst>
          </p:cNvPr>
          <p:cNvCxnSpPr>
            <a:cxnSpLocks/>
          </p:cNvCxnSpPr>
          <p:nvPr/>
        </p:nvCxnSpPr>
        <p:spPr>
          <a:xfrm>
            <a:off x="2007650" y="3254611"/>
            <a:ext cx="2151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04A55A-74F0-064A-91D7-F6F4679338CF}"/>
              </a:ext>
            </a:extLst>
          </p:cNvPr>
          <p:cNvCxnSpPr>
            <a:cxnSpLocks/>
          </p:cNvCxnSpPr>
          <p:nvPr/>
        </p:nvCxnSpPr>
        <p:spPr>
          <a:xfrm>
            <a:off x="2024448" y="4983873"/>
            <a:ext cx="21721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Folded Corner 61">
            <a:extLst>
              <a:ext uri="{FF2B5EF4-FFF2-40B4-BE49-F238E27FC236}">
                <a16:creationId xmlns:a16="http://schemas.microsoft.com/office/drawing/2014/main" id="{8D207BED-1CE0-014A-8794-AACA4F80B3F7}"/>
              </a:ext>
            </a:extLst>
          </p:cNvPr>
          <p:cNvSpPr/>
          <p:nvPr/>
        </p:nvSpPr>
        <p:spPr>
          <a:xfrm rot="16200000">
            <a:off x="4502361" y="332677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9CD50C80-271A-4D44-835D-424599A41B55}"/>
              </a:ext>
            </a:extLst>
          </p:cNvPr>
          <p:cNvSpPr txBox="1"/>
          <p:nvPr/>
        </p:nvSpPr>
        <p:spPr>
          <a:xfrm>
            <a:off x="4114776" y="3735708"/>
            <a:ext cx="1364456" cy="562846"/>
          </a:xfrm>
          <a:prstGeom prst="rect">
            <a:avLst/>
          </a:prstGeom>
          <a:noFill/>
        </p:spPr>
        <p:txBody>
          <a:bodyPr wrap="square" rtlCol="0">
            <a:spAutoFit/>
          </a:bodyPr>
          <a:lstStyle/>
          <a:p>
            <a:pPr algn="ctr">
              <a:lnSpc>
                <a:spcPts val="1200"/>
              </a:lnSpc>
            </a:pPr>
            <a:r>
              <a:rPr lang="en-GB" sz="1400" dirty="0"/>
              <a:t>[O] Swarm Performance Metrics</a:t>
            </a:r>
          </a:p>
        </p:txBody>
      </p:sp>
      <p:sp>
        <p:nvSpPr>
          <p:cNvPr id="64" name="Folded Corner 63">
            <a:extLst>
              <a:ext uri="{FF2B5EF4-FFF2-40B4-BE49-F238E27FC236}">
                <a16:creationId xmlns:a16="http://schemas.microsoft.com/office/drawing/2014/main" id="{F74E783E-049F-F74B-8DBC-AA064CC9E4AE}"/>
              </a:ext>
            </a:extLst>
          </p:cNvPr>
          <p:cNvSpPr/>
          <p:nvPr/>
        </p:nvSpPr>
        <p:spPr>
          <a:xfrm rot="16200000">
            <a:off x="4502361" y="404499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5" name="TextBox 64">
            <a:extLst>
              <a:ext uri="{FF2B5EF4-FFF2-40B4-BE49-F238E27FC236}">
                <a16:creationId xmlns:a16="http://schemas.microsoft.com/office/drawing/2014/main" id="{8A3FDF34-DD19-1141-B655-434DCD47BC32}"/>
              </a:ext>
            </a:extLst>
          </p:cNvPr>
          <p:cNvSpPr txBox="1"/>
          <p:nvPr/>
        </p:nvSpPr>
        <p:spPr>
          <a:xfrm>
            <a:off x="4114776" y="4565933"/>
            <a:ext cx="1364456" cy="408958"/>
          </a:xfrm>
          <a:prstGeom prst="rect">
            <a:avLst/>
          </a:prstGeom>
          <a:noFill/>
        </p:spPr>
        <p:txBody>
          <a:bodyPr wrap="square" rtlCol="0">
            <a:spAutoFit/>
          </a:bodyPr>
          <a:lstStyle/>
          <a:p>
            <a:pPr algn="ctr">
              <a:lnSpc>
                <a:spcPts val="1200"/>
              </a:lnSpc>
            </a:pPr>
            <a:r>
              <a:rPr lang="en-GB" sz="1400" dirty="0"/>
              <a:t>[P] Verification Metrics</a:t>
            </a:r>
          </a:p>
        </p:txBody>
      </p:sp>
      <p:sp>
        <p:nvSpPr>
          <p:cNvPr id="66" name="Folded Corner 65">
            <a:extLst>
              <a:ext uri="{FF2B5EF4-FFF2-40B4-BE49-F238E27FC236}">
                <a16:creationId xmlns:a16="http://schemas.microsoft.com/office/drawing/2014/main" id="{84EF7BFC-F20D-5A47-BCCB-922FF1BB5E87}"/>
              </a:ext>
            </a:extLst>
          </p:cNvPr>
          <p:cNvSpPr/>
          <p:nvPr/>
        </p:nvSpPr>
        <p:spPr>
          <a:xfrm rot="16200000">
            <a:off x="4537523" y="4735454"/>
            <a:ext cx="593623"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7" name="TextBox 66">
            <a:extLst>
              <a:ext uri="{FF2B5EF4-FFF2-40B4-BE49-F238E27FC236}">
                <a16:creationId xmlns:a16="http://schemas.microsoft.com/office/drawing/2014/main" id="{9C462465-0FF8-F149-B39E-EA6EC4AFA1F9}"/>
              </a:ext>
            </a:extLst>
          </p:cNvPr>
          <p:cNvSpPr txBox="1"/>
          <p:nvPr/>
        </p:nvSpPr>
        <p:spPr>
          <a:xfrm>
            <a:off x="4022482" y="5154153"/>
            <a:ext cx="1575152" cy="593624"/>
          </a:xfrm>
          <a:prstGeom prst="rect">
            <a:avLst/>
          </a:prstGeom>
          <a:noFill/>
        </p:spPr>
        <p:txBody>
          <a:bodyPr wrap="square" lIns="121920" tIns="60960" rIns="121920" bIns="60960" rtlCol="0" anchor="t">
            <a:spAutoFit/>
          </a:bodyPr>
          <a:lstStyle/>
          <a:p>
            <a:pPr algn="ctr">
              <a:lnSpc>
                <a:spcPts val="1200"/>
              </a:lnSpc>
            </a:pPr>
            <a:r>
              <a:rPr lang="en-GB" sz="1400" dirty="0"/>
              <a:t>[Q]  Sensing and Metric Assumptions Log</a:t>
            </a:r>
          </a:p>
        </p:txBody>
      </p:sp>
      <p:cxnSp>
        <p:nvCxnSpPr>
          <p:cNvPr id="68" name="Straight Connector 67">
            <a:extLst>
              <a:ext uri="{FF2B5EF4-FFF2-40B4-BE49-F238E27FC236}">
                <a16:creationId xmlns:a16="http://schemas.microsoft.com/office/drawing/2014/main" id="{209527CB-39C3-1E4D-A515-A0BCCAD51A69}"/>
              </a:ext>
            </a:extLst>
          </p:cNvPr>
          <p:cNvCxnSpPr>
            <a:cxnSpLocks/>
          </p:cNvCxnSpPr>
          <p:nvPr/>
        </p:nvCxnSpPr>
        <p:spPr>
          <a:xfrm flipH="1" flipV="1">
            <a:off x="3895874" y="2736163"/>
            <a:ext cx="2018" cy="272422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CE548F-2705-314C-A4AF-49D15111C307}"/>
              </a:ext>
            </a:extLst>
          </p:cNvPr>
          <p:cNvCxnSpPr>
            <a:cxnSpLocks/>
          </p:cNvCxnSpPr>
          <p:nvPr/>
        </p:nvCxnSpPr>
        <p:spPr>
          <a:xfrm>
            <a:off x="3895874" y="3295648"/>
            <a:ext cx="252535" cy="1319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5131B5-3F6B-814E-B22B-7A4D5796DE6C}"/>
              </a:ext>
            </a:extLst>
          </p:cNvPr>
          <p:cNvCxnSpPr>
            <a:cxnSpLocks/>
          </p:cNvCxnSpPr>
          <p:nvPr/>
        </p:nvCxnSpPr>
        <p:spPr>
          <a:xfrm flipV="1">
            <a:off x="3895006" y="3998141"/>
            <a:ext cx="267331" cy="108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7D98D-A814-E44D-84D3-1C249E735C06}"/>
              </a:ext>
            </a:extLst>
          </p:cNvPr>
          <p:cNvCxnSpPr>
            <a:cxnSpLocks/>
          </p:cNvCxnSpPr>
          <p:nvPr/>
        </p:nvCxnSpPr>
        <p:spPr>
          <a:xfrm flipV="1">
            <a:off x="3902971" y="4744401"/>
            <a:ext cx="245438" cy="524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1240655-7C7E-3F43-905B-C68C289B2739}"/>
              </a:ext>
            </a:extLst>
          </p:cNvPr>
          <p:cNvCxnSpPr>
            <a:cxnSpLocks/>
          </p:cNvCxnSpPr>
          <p:nvPr/>
        </p:nvCxnSpPr>
        <p:spPr>
          <a:xfrm>
            <a:off x="3895006" y="5450965"/>
            <a:ext cx="24312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3C2786-A505-8743-8668-3AD62891FF7E}"/>
              </a:ext>
            </a:extLst>
          </p:cNvPr>
          <p:cNvCxnSpPr>
            <a:cxnSpLocks/>
          </p:cNvCxnSpPr>
          <p:nvPr/>
        </p:nvCxnSpPr>
        <p:spPr>
          <a:xfrm flipH="1" flipV="1">
            <a:off x="5890719" y="2756061"/>
            <a:ext cx="5329" cy="6253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EA3382-A4F1-4B42-9F69-E4EF93A1E200}"/>
              </a:ext>
            </a:extLst>
          </p:cNvPr>
          <p:cNvCxnSpPr>
            <a:cxnSpLocks/>
          </p:cNvCxnSpPr>
          <p:nvPr/>
        </p:nvCxnSpPr>
        <p:spPr>
          <a:xfrm flipV="1">
            <a:off x="5890719" y="3367855"/>
            <a:ext cx="224003" cy="379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B40C09-8AC8-E34E-AEF8-C7EEC74A49BE}"/>
              </a:ext>
            </a:extLst>
          </p:cNvPr>
          <p:cNvCxnSpPr>
            <a:cxnSpLocks/>
          </p:cNvCxnSpPr>
          <p:nvPr/>
        </p:nvCxnSpPr>
        <p:spPr>
          <a:xfrm flipV="1">
            <a:off x="7792012" y="2756061"/>
            <a:ext cx="0" cy="63343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DA5A621-1A4E-C54E-82CF-212C842286CA}"/>
              </a:ext>
            </a:extLst>
          </p:cNvPr>
          <p:cNvCxnSpPr>
            <a:cxnSpLocks/>
          </p:cNvCxnSpPr>
          <p:nvPr/>
        </p:nvCxnSpPr>
        <p:spPr>
          <a:xfrm>
            <a:off x="7792012" y="3381449"/>
            <a:ext cx="19696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BE9077-6D8B-DB43-85AF-E9B06F890EA7}"/>
              </a:ext>
            </a:extLst>
          </p:cNvPr>
          <p:cNvCxnSpPr>
            <a:cxnSpLocks/>
          </p:cNvCxnSpPr>
          <p:nvPr/>
        </p:nvCxnSpPr>
        <p:spPr>
          <a:xfrm flipV="1">
            <a:off x="5654159" y="2636628"/>
            <a:ext cx="0" cy="212435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8437234-8C2A-D24A-A766-2342DD59D7FC}"/>
              </a:ext>
            </a:extLst>
          </p:cNvPr>
          <p:cNvCxnSpPr>
            <a:cxnSpLocks/>
          </p:cNvCxnSpPr>
          <p:nvPr/>
        </p:nvCxnSpPr>
        <p:spPr>
          <a:xfrm>
            <a:off x="5528725" y="3308840"/>
            <a:ext cx="11194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CD2A20-3432-6C40-A3DF-F77B40EBC10D}"/>
              </a:ext>
            </a:extLst>
          </p:cNvPr>
          <p:cNvCxnSpPr>
            <a:cxnSpLocks/>
          </p:cNvCxnSpPr>
          <p:nvPr/>
        </p:nvCxnSpPr>
        <p:spPr>
          <a:xfrm>
            <a:off x="5516563" y="4055888"/>
            <a:ext cx="14528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A75D02-8A20-304F-87C7-E3FD657FC49C}"/>
              </a:ext>
            </a:extLst>
          </p:cNvPr>
          <p:cNvCxnSpPr>
            <a:cxnSpLocks/>
          </p:cNvCxnSpPr>
          <p:nvPr/>
        </p:nvCxnSpPr>
        <p:spPr>
          <a:xfrm>
            <a:off x="5526843" y="4770412"/>
            <a:ext cx="13500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46526-9137-BA45-B51A-FF7A99028C65}"/>
              </a:ext>
            </a:extLst>
          </p:cNvPr>
          <p:cNvCxnSpPr>
            <a:cxnSpLocks/>
          </p:cNvCxnSpPr>
          <p:nvPr/>
        </p:nvCxnSpPr>
        <p:spPr>
          <a:xfrm>
            <a:off x="5646067" y="2636628"/>
            <a:ext cx="193583" cy="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7D9ADF-DBD5-4747-8AB3-D3E43CE2E391}"/>
              </a:ext>
            </a:extLst>
          </p:cNvPr>
          <p:cNvCxnSpPr>
            <a:cxnSpLocks/>
          </p:cNvCxnSpPr>
          <p:nvPr/>
        </p:nvCxnSpPr>
        <p:spPr>
          <a:xfrm flipH="1" flipV="1">
            <a:off x="3630631" y="2552506"/>
            <a:ext cx="8105" cy="158421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380CE6-4731-F84E-9876-98916CFD7DE3}"/>
              </a:ext>
            </a:extLst>
          </p:cNvPr>
          <p:cNvCxnSpPr>
            <a:cxnSpLocks/>
          </p:cNvCxnSpPr>
          <p:nvPr/>
        </p:nvCxnSpPr>
        <p:spPr>
          <a:xfrm>
            <a:off x="3471607" y="3258777"/>
            <a:ext cx="171620"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928316-AF67-A046-8267-068091DC9DB3}"/>
              </a:ext>
            </a:extLst>
          </p:cNvPr>
          <p:cNvCxnSpPr>
            <a:cxnSpLocks/>
          </p:cNvCxnSpPr>
          <p:nvPr/>
        </p:nvCxnSpPr>
        <p:spPr>
          <a:xfrm>
            <a:off x="3642700" y="2564894"/>
            <a:ext cx="24202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D598ED9-43A8-3F4D-ADAA-A7DDB17EFB6F}"/>
              </a:ext>
            </a:extLst>
          </p:cNvPr>
          <p:cNvSpPr txBox="1"/>
          <p:nvPr/>
        </p:nvSpPr>
        <p:spPr>
          <a:xfrm>
            <a:off x="6871817" y="17906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59" name="Folded Corner 20">
            <a:extLst>
              <a:ext uri="{FF2B5EF4-FFF2-40B4-BE49-F238E27FC236}">
                <a16:creationId xmlns:a16="http://schemas.microsoft.com/office/drawing/2014/main" id="{659EF743-2FB9-4ED5-B70B-0339BF19B0FF}"/>
              </a:ext>
            </a:extLst>
          </p:cNvPr>
          <p:cNvSpPr/>
          <p:nvPr/>
        </p:nvSpPr>
        <p:spPr>
          <a:xfrm rot="16200000">
            <a:off x="2491763" y="3448513"/>
            <a:ext cx="668060" cy="12298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1" name="TextBox 80">
            <a:extLst>
              <a:ext uri="{FF2B5EF4-FFF2-40B4-BE49-F238E27FC236}">
                <a16:creationId xmlns:a16="http://schemas.microsoft.com/office/drawing/2014/main" id="{A1BD8F8A-C6AD-442C-88D6-F4B1E74E919F}"/>
              </a:ext>
            </a:extLst>
          </p:cNvPr>
          <p:cNvSpPr txBox="1"/>
          <p:nvPr/>
        </p:nvSpPr>
        <p:spPr>
          <a:xfrm>
            <a:off x="2081213" y="3722721"/>
            <a:ext cx="1421562" cy="738664"/>
          </a:xfrm>
          <a:prstGeom prst="rect">
            <a:avLst/>
          </a:prstGeom>
          <a:noFill/>
        </p:spPr>
        <p:txBody>
          <a:bodyPr wrap="square" lIns="121920" tIns="60960" rIns="121920" bIns="60960" rtlCol="0" anchor="t">
            <a:spAutoFit/>
          </a:bodyPr>
          <a:lstStyle/>
          <a:p>
            <a:pPr algn="ctr">
              <a:lnSpc>
                <a:spcPts val="1575"/>
              </a:lnSpc>
            </a:pPr>
            <a:r>
              <a:rPr lang="en-GB" sz="1400" dirty="0"/>
              <a:t>[L.1] Data Availability Constraints</a:t>
            </a:r>
          </a:p>
        </p:txBody>
      </p:sp>
      <p:cxnSp>
        <p:nvCxnSpPr>
          <p:cNvPr id="82" name="Straight Connector 81">
            <a:extLst>
              <a:ext uri="{FF2B5EF4-FFF2-40B4-BE49-F238E27FC236}">
                <a16:creationId xmlns:a16="http://schemas.microsoft.com/office/drawing/2014/main" id="{2F0999B6-C313-4626-96CF-205928F887C3}"/>
              </a:ext>
            </a:extLst>
          </p:cNvPr>
          <p:cNvCxnSpPr>
            <a:cxnSpLocks/>
          </p:cNvCxnSpPr>
          <p:nvPr/>
        </p:nvCxnSpPr>
        <p:spPr>
          <a:xfrm>
            <a:off x="2014476" y="4136720"/>
            <a:ext cx="20833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842561-ACBF-4C96-B4C0-1EF59BDDF645}"/>
              </a:ext>
            </a:extLst>
          </p:cNvPr>
          <p:cNvCxnSpPr>
            <a:cxnSpLocks/>
          </p:cNvCxnSpPr>
          <p:nvPr/>
        </p:nvCxnSpPr>
        <p:spPr>
          <a:xfrm>
            <a:off x="3435753" y="4136720"/>
            <a:ext cx="188620" cy="42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D2C413-3995-4468-34E6-CF8680F87F75}"/>
              </a:ext>
            </a:extLst>
          </p:cNvPr>
          <p:cNvCxnSpPr>
            <a:cxnSpLocks/>
          </p:cNvCxnSpPr>
          <p:nvPr/>
        </p:nvCxnSpPr>
        <p:spPr>
          <a:xfrm>
            <a:off x="4639459" y="1469992"/>
            <a:ext cx="673" cy="54740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62D7A4-800B-A7B0-56B7-A23B3B5ACB32}"/>
              </a:ext>
            </a:extLst>
          </p:cNvPr>
          <p:cNvCxnSpPr>
            <a:cxnSpLocks/>
          </p:cNvCxnSpPr>
          <p:nvPr/>
        </p:nvCxnSpPr>
        <p:spPr>
          <a:xfrm flipH="1">
            <a:off x="3406347" y="1469992"/>
            <a:ext cx="123311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963679-3304-BFFF-5C6B-06EF67A303D9}"/>
              </a:ext>
            </a:extLst>
          </p:cNvPr>
          <p:cNvPicPr>
            <a:picLocks noChangeAspect="1"/>
          </p:cNvPicPr>
          <p:nvPr/>
        </p:nvPicPr>
        <p:blipFill rotWithShape="1">
          <a:blip r:embed="rId3"/>
          <a:srcRect l="1" t="606" r="40" b="606"/>
          <a:stretch/>
        </p:blipFill>
        <p:spPr>
          <a:xfrm>
            <a:off x="3217659" y="-1413538"/>
            <a:ext cx="10494124" cy="6774872"/>
          </a:xfrm>
          <a:prstGeom prst="rect">
            <a:avLst/>
          </a:prstGeom>
        </p:spPr>
      </p:pic>
    </p:spTree>
    <p:extLst>
      <p:ext uri="{BB962C8B-B14F-4D97-AF65-F5344CB8AC3E}">
        <p14:creationId xmlns:p14="http://schemas.microsoft.com/office/powerpoint/2010/main" val="267225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047681"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346980" y="3419069"/>
            <a:ext cx="15804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357921"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821421"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497468"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63695" y="3485728"/>
            <a:ext cx="668060" cy="131836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344181" y="2876106"/>
            <a:ext cx="1364457"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8639"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389359"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391580"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V="1">
            <a:off x="8339211" y="3402124"/>
            <a:ext cx="0" cy="7501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a:off x="8256903" y="4171368"/>
            <a:ext cx="9007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233377"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8899347"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726273"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306583"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589038"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312150"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607084"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589038"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8213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82132" y="3260212"/>
            <a:ext cx="17222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82132" y="2437045"/>
            <a:ext cx="2259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a:off x="6482132" y="1749101"/>
            <a:ext cx="20329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811123" y="3581421"/>
            <a:ext cx="668060" cy="112697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dirty="0"/>
              <a:t>[U] 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506381"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345478"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413853" y="3953557"/>
            <a:ext cx="1364456" cy="431400"/>
          </a:xfrm>
          <a:prstGeom prst="rect">
            <a:avLst/>
          </a:prstGeom>
          <a:noFill/>
        </p:spPr>
        <p:txBody>
          <a:bodyPr wrap="square" rtlCol="0">
            <a:spAutoFit/>
          </a:bodyPr>
          <a:lstStyle/>
          <a:p>
            <a:pPr algn="ctr">
              <a:lnSpc>
                <a:spcPts val="1333"/>
              </a:lnSpc>
            </a:pPr>
            <a:r>
              <a:rPr lang="en-GB" sz="1400" dirty="0"/>
              <a:t>[Z] EB </a:t>
            </a:r>
            <a:br>
              <a:rPr lang="en-GB" sz="1400" dirty="0"/>
            </a:br>
            <a:r>
              <a:rPr lang="en-GB" sz="1400" dirty="0"/>
              <a:t>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25202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[V]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8927562"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8927562" y="4730144"/>
            <a:ext cx="1364456" cy="502702"/>
          </a:xfrm>
          <a:prstGeom prst="rect">
            <a:avLst/>
          </a:prstGeom>
          <a:noFill/>
        </p:spPr>
        <p:txBody>
          <a:bodyPr wrap="square" rtlCol="0">
            <a:spAutoFit/>
          </a:bodyPr>
          <a:lstStyle/>
          <a:p>
            <a:pPr algn="ctr">
              <a:lnSpc>
                <a:spcPts val="1575"/>
              </a:lnSpc>
            </a:pPr>
            <a:r>
              <a:rPr lang="en-GB" sz="1400" dirty="0"/>
              <a:t>[Y]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524367"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345738" y="1811601"/>
            <a:ext cx="1364456" cy="598112"/>
          </a:xfrm>
          <a:prstGeom prst="rect">
            <a:avLst/>
          </a:prstGeom>
          <a:noFill/>
        </p:spPr>
        <p:txBody>
          <a:bodyPr wrap="square" rtlCol="0">
            <a:spAutoFit/>
          </a:bodyPr>
          <a:lstStyle/>
          <a:p>
            <a:pPr algn="ctr">
              <a:lnSpc>
                <a:spcPts val="1333"/>
              </a:lnSpc>
            </a:pPr>
            <a:r>
              <a:rPr lang="en-GB" sz="1400" dirty="0"/>
              <a:t>[X] EB Argument Pattern</a:t>
            </a:r>
          </a:p>
        </p:txBody>
      </p:sp>
      <p:pic>
        <p:nvPicPr>
          <p:cNvPr id="27" name="Picture 26">
            <a:extLst>
              <a:ext uri="{FF2B5EF4-FFF2-40B4-BE49-F238E27FC236}">
                <a16:creationId xmlns:a16="http://schemas.microsoft.com/office/drawing/2014/main" id="{C334BF2F-44BE-1E43-E597-1141D818CA3A}"/>
              </a:ext>
            </a:extLst>
          </p:cNvPr>
          <p:cNvPicPr>
            <a:picLocks noChangeAspect="1"/>
          </p:cNvPicPr>
          <p:nvPr/>
        </p:nvPicPr>
        <p:blipFill rotWithShape="1">
          <a:blip r:embed="rId3"/>
          <a:srcRect l="531" t="361" b="90"/>
          <a:stretch/>
        </p:blipFill>
        <p:spPr>
          <a:xfrm>
            <a:off x="-2827088" y="2409713"/>
            <a:ext cx="9313103" cy="6827109"/>
          </a:xfrm>
          <a:prstGeom prst="rect">
            <a:avLst/>
          </a:prstGeom>
        </p:spPr>
      </p:pic>
    </p:spTree>
    <p:extLst>
      <p:ext uri="{BB962C8B-B14F-4D97-AF65-F5344CB8AC3E}">
        <p14:creationId xmlns:p14="http://schemas.microsoft.com/office/powerpoint/2010/main" val="223377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9962843" y="2933937"/>
            <a:ext cx="150376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51852" y="3366574"/>
            <a:ext cx="522148" cy="139188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896031"/>
            <a:ext cx="1608751" cy="408958"/>
          </a:xfrm>
          <a:prstGeom prst="rect">
            <a:avLst/>
          </a:prstGeom>
          <a:noFill/>
        </p:spPr>
        <p:txBody>
          <a:bodyPr wrap="square" rtlCol="0">
            <a:spAutoFit/>
          </a:bodyPr>
          <a:lstStyle/>
          <a:p>
            <a:pPr algn="ctr">
              <a:lnSpc>
                <a:spcPts val="1200"/>
              </a:lnSpc>
            </a:pPr>
            <a:r>
              <a:rPr lang="en-GB" sz="1400" dirty="0"/>
              <a:t>[AA] EB</a:t>
            </a:r>
            <a:br>
              <a:rPr lang="en-GB" sz="1400" dirty="0"/>
            </a:br>
            <a:r>
              <a:rPr lang="en-GB" sz="1400" dirty="0"/>
              <a:t>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898034"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275283"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45228"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9013098" y="3890409"/>
            <a:ext cx="408956" cy="1382585"/>
          </a:xfrm>
          <a:prstGeom prst="foldedCorner">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73125" y="4427440"/>
            <a:ext cx="1364456" cy="408958"/>
          </a:xfrm>
          <a:prstGeom prst="rect">
            <a:avLst/>
          </a:prstGeom>
          <a:noFill/>
        </p:spPr>
        <p:txBody>
          <a:bodyPr wrap="square" rtlCol="0">
            <a:spAutoFit/>
          </a:bodyPr>
          <a:lstStyle/>
          <a:p>
            <a:pPr algn="ctr">
              <a:lnSpc>
                <a:spcPts val="1200"/>
              </a:lnSpc>
            </a:pPr>
            <a:r>
              <a:rPr lang="en-GB" sz="1400" dirty="0"/>
              <a:t>[BB]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10465" y="2423352"/>
            <a:ext cx="4258"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376434"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33201"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185003" y="4005639"/>
            <a:ext cx="1364456" cy="562846"/>
          </a:xfrm>
          <a:prstGeom prst="rect">
            <a:avLst/>
          </a:prstGeom>
          <a:noFill/>
        </p:spPr>
        <p:txBody>
          <a:bodyPr wrap="square" rtlCol="0">
            <a:spAutoFit/>
          </a:bodyPr>
          <a:lstStyle/>
          <a:p>
            <a:pPr algn="ctr">
              <a:lnSpc>
                <a:spcPts val="1200"/>
              </a:lnSpc>
            </a:pPr>
            <a:r>
              <a:rPr lang="en-GB" sz="1400" dirty="0"/>
              <a:t>[DD]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23929"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18178"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9952300" y="1790266"/>
            <a:ext cx="1550193" cy="562846"/>
          </a:xfrm>
          <a:prstGeom prst="rect">
            <a:avLst/>
          </a:prstGeom>
          <a:noFill/>
        </p:spPr>
        <p:txBody>
          <a:bodyPr wrap="square" rtlCol="0">
            <a:spAutoFit/>
          </a:bodyPr>
          <a:lstStyle/>
          <a:p>
            <a:pPr algn="ctr">
              <a:lnSpc>
                <a:spcPts val="1200"/>
              </a:lnSpc>
            </a:pPr>
            <a:r>
              <a:rPr lang="en-GB" sz="1400" dirty="0"/>
              <a:t>[CC] EB Verification Argument Pattern</a:t>
            </a:r>
          </a:p>
        </p:txBody>
      </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pic>
        <p:nvPicPr>
          <p:cNvPr id="4" name="Picture 3">
            <a:extLst>
              <a:ext uri="{FF2B5EF4-FFF2-40B4-BE49-F238E27FC236}">
                <a16:creationId xmlns:a16="http://schemas.microsoft.com/office/drawing/2014/main" id="{CAC8BAA4-C56E-FDD8-247C-C4C86AE545F5}"/>
              </a:ext>
            </a:extLst>
          </p:cNvPr>
          <p:cNvPicPr>
            <a:picLocks noChangeAspect="1"/>
          </p:cNvPicPr>
          <p:nvPr/>
        </p:nvPicPr>
        <p:blipFill rotWithShape="1">
          <a:blip r:embed="rId3"/>
          <a:srcRect t="525" r="390" b="94"/>
          <a:stretch/>
        </p:blipFill>
        <p:spPr>
          <a:xfrm>
            <a:off x="1936166" y="-1441743"/>
            <a:ext cx="9530437" cy="6815579"/>
          </a:xfrm>
          <a:prstGeom prst="rect">
            <a:avLst/>
          </a:prstGeom>
        </p:spPr>
      </p:pic>
    </p:spTree>
    <p:extLst>
      <p:ext uri="{BB962C8B-B14F-4D97-AF65-F5344CB8AC3E}">
        <p14:creationId xmlns:p14="http://schemas.microsoft.com/office/powerpoint/2010/main" val="414224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5154982" y="3868917"/>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3584118" y="3873825"/>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2415589" y="3505921"/>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3794638" y="3501017"/>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2881491" y="4235108"/>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1367804" y="2458370"/>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2439985" y="4248969"/>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2433701" y="4823651"/>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4530547" y="2894444"/>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4196517" y="187818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4431317" y="4177595"/>
            <a:ext cx="668060" cy="133250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3879996" y="4248971"/>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3892379" y="4870102"/>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1391403" y="1524017"/>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2215158" y="2502695"/>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2210944" y="3878235"/>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1505050" y="3262655"/>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1505050" y="3394831"/>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2584655" y="2321304"/>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1489339" y="2348183"/>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1489339" y="2502695"/>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2607107" y="1410342"/>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2953118" y="2357104"/>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5383432" y="3501015"/>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6060435" y="2894443"/>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5726406" y="187818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5890362" y="4324460"/>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5480666" y="4248969"/>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5487049" y="4873066"/>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2955686" y="3233431"/>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2543525" y="4693444"/>
            <a:ext cx="1300727" cy="408958"/>
          </a:xfrm>
          <a:prstGeom prst="rect">
            <a:avLst/>
          </a:prstGeom>
          <a:noFill/>
        </p:spPr>
        <p:txBody>
          <a:bodyPr wrap="square" rtlCol="0">
            <a:spAutoFit/>
          </a:bodyPr>
          <a:lstStyle/>
          <a:p>
            <a:pPr algn="ctr">
              <a:lnSpc>
                <a:spcPts val="1200"/>
              </a:lnSpc>
            </a:pPr>
            <a:r>
              <a:rPr lang="en-GB" sz="1400" dirty="0"/>
              <a:t>[EE]Erroneous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2287321" y="3686308"/>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3704947" y="3653337"/>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1057091" y="2657571"/>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3981520" y="2299954"/>
            <a:ext cx="1111951" cy="598112"/>
          </a:xfrm>
          <a:prstGeom prst="rect">
            <a:avLst/>
          </a:prstGeom>
          <a:noFill/>
        </p:spPr>
        <p:txBody>
          <a:bodyPr wrap="square" rtlCol="0">
            <a:spAutoFit/>
          </a:bodyPr>
          <a:lstStyle/>
          <a:p>
            <a:pPr algn="ctr">
              <a:lnSpc>
                <a:spcPts val="1275"/>
              </a:lnSpc>
            </a:pPr>
            <a:r>
              <a:rPr lang="en-GB" sz="1400" dirty="0"/>
              <a:t>[FF]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4078555" y="4713267"/>
            <a:ext cx="1332499" cy="408958"/>
          </a:xfrm>
          <a:prstGeom prst="rect">
            <a:avLst/>
          </a:prstGeom>
          <a:noFill/>
        </p:spPr>
        <p:txBody>
          <a:bodyPr wrap="square" rtlCol="0">
            <a:spAutoFit/>
          </a:bodyPr>
          <a:lstStyle/>
          <a:p>
            <a:pPr algn="ctr">
              <a:lnSpc>
                <a:spcPts val="1200"/>
              </a:lnSpc>
            </a:pPr>
            <a:r>
              <a:rPr lang="en-GB" sz="1400" dirty="0"/>
              <a:t>[GG]Integration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1049594" y="1829594"/>
            <a:ext cx="1290994" cy="431400"/>
          </a:xfrm>
          <a:prstGeom prst="rect">
            <a:avLst/>
          </a:prstGeom>
          <a:noFill/>
        </p:spPr>
        <p:txBody>
          <a:bodyPr wrap="square" rtlCol="0">
            <a:spAutoFit/>
          </a:bodyPr>
          <a:lstStyle/>
          <a:p>
            <a:pPr algn="ctr">
              <a:lnSpc>
                <a:spcPts val="1275"/>
              </a:lnSpc>
            </a:pPr>
            <a:r>
              <a:rPr lang="en-GB" sz="1400" dirty="0"/>
              <a:t>[W]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2314689" y="2706469"/>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2256509" y="1774775"/>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5390994" y="3545379"/>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5242284" y="2270975"/>
            <a:ext cx="1636301" cy="598112"/>
          </a:xfrm>
          <a:prstGeom prst="rect">
            <a:avLst/>
          </a:prstGeom>
          <a:noFill/>
          <a:ln w="19050">
            <a:noFill/>
          </a:ln>
        </p:spPr>
        <p:txBody>
          <a:bodyPr wrap="square" rtlCol="0">
            <a:spAutoFit/>
          </a:bodyPr>
          <a:lstStyle/>
          <a:p>
            <a:pPr algn="ctr">
              <a:lnSpc>
                <a:spcPts val="1275"/>
              </a:lnSpc>
            </a:pPr>
            <a:r>
              <a:rPr lang="en-GB" sz="1400" dirty="0"/>
              <a:t>[HH]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5552413" y="4605494"/>
            <a:ext cx="1301595" cy="562846"/>
          </a:xfrm>
          <a:prstGeom prst="rect">
            <a:avLst/>
          </a:prstGeom>
          <a:noFill/>
        </p:spPr>
        <p:txBody>
          <a:bodyPr wrap="square" rtlCol="0">
            <a:spAutoFit/>
          </a:bodyPr>
          <a:lstStyle/>
          <a:p>
            <a:pPr algn="ctr">
              <a:lnSpc>
                <a:spcPts val="1200"/>
              </a:lnSpc>
            </a:pPr>
            <a:r>
              <a:rPr lang="en-GB" sz="1400" dirty="0"/>
              <a:t>[II] EB Deployment Argument</a:t>
            </a:r>
          </a:p>
        </p:txBody>
      </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pic>
        <p:nvPicPr>
          <p:cNvPr id="2" name="Picture 1">
            <a:extLst>
              <a:ext uri="{FF2B5EF4-FFF2-40B4-BE49-F238E27FC236}">
                <a16:creationId xmlns:a16="http://schemas.microsoft.com/office/drawing/2014/main" id="{82FB2FDE-3BBD-868E-1DD0-155B41DDFFBA}"/>
              </a:ext>
            </a:extLst>
          </p:cNvPr>
          <p:cNvPicPr>
            <a:picLocks noChangeAspect="1"/>
          </p:cNvPicPr>
          <p:nvPr/>
        </p:nvPicPr>
        <p:blipFill rotWithShape="1">
          <a:blip r:embed="rId3"/>
          <a:srcRect t="509"/>
          <a:stretch/>
        </p:blipFill>
        <p:spPr>
          <a:xfrm>
            <a:off x="917640" y="-1036948"/>
            <a:ext cx="10764332" cy="6823052"/>
          </a:xfrm>
          <a:prstGeom prst="rect">
            <a:avLst/>
          </a:prstGeom>
        </p:spPr>
      </p:pic>
    </p:spTree>
    <p:extLst>
      <p:ext uri="{BB962C8B-B14F-4D97-AF65-F5344CB8AC3E}">
        <p14:creationId xmlns:p14="http://schemas.microsoft.com/office/powerpoint/2010/main" val="3440310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17052</TotalTime>
  <Words>9169</Words>
  <Application>Microsoft Macintosh PowerPoint</Application>
  <PresentationFormat>Widescreen</PresentationFormat>
  <Paragraphs>581</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Abeywickrama D.B.</dc:creator>
  <cp:lastModifiedBy>Abeywickrama D.B.</cp:lastModifiedBy>
  <cp:revision>50</cp:revision>
  <dcterms:created xsi:type="dcterms:W3CDTF">2022-09-16T12:38:54Z</dcterms:created>
  <dcterms:modified xsi:type="dcterms:W3CDTF">2023-02-09T13:46:01Z</dcterms:modified>
</cp:coreProperties>
</file>