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786" r:id="rId3"/>
    <p:sldId id="257" r:id="rId4"/>
    <p:sldId id="258" r:id="rId5"/>
    <p:sldId id="789" r:id="rId6"/>
    <p:sldId id="791" r:id="rId7"/>
    <p:sldId id="787" r:id="rId8"/>
    <p:sldId id="260" r:id="rId9"/>
    <p:sldId id="780" r:id="rId10"/>
    <p:sldId id="788" r:id="rId11"/>
    <p:sldId id="614" r:id="rId12"/>
    <p:sldId id="615" r:id="rId13"/>
    <p:sldId id="616" r:id="rId14"/>
    <p:sldId id="781" r:id="rId15"/>
    <p:sldId id="785" r:id="rId16"/>
    <p:sldId id="784" r:id="rId17"/>
    <p:sldId id="782" r:id="rId18"/>
    <p:sldId id="7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32"/>
    <p:restoredTop sz="96307"/>
  </p:normalViewPr>
  <p:slideViewPr>
    <p:cSldViewPr snapToGrid="0" snapToObjects="1">
      <p:cViewPr>
        <p:scale>
          <a:sx n="188" d="100"/>
          <a:sy n="188" d="100"/>
        </p:scale>
        <p:origin x="-46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EA9ED-6453-884B-961A-08945DD77513}" type="datetimeFigureOut">
              <a:rPr lang="en-GB" smtClean="0"/>
              <a:t>28/04/2023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4A92-3F08-0047-BCF4-D338AC723D9E}" type="slidenum">
              <a:rPr lang="en-GB" smtClean="0"/>
              <a:t>‹#›</a:t>
            </a:fld>
            <a:endParaRPr lang="en-GB"/>
          </a:p>
        </p:txBody>
      </p:sp>
    </p:spTree>
    <p:extLst>
      <p:ext uri="{BB962C8B-B14F-4D97-AF65-F5344CB8AC3E}">
        <p14:creationId xmlns:p14="http://schemas.microsoft.com/office/powerpoint/2010/main" val="137623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cs typeface="Calibri"/>
              </a:rPr>
              <a:t>Generate ML Data -&gt; Generate Swarm Sim Data</a:t>
            </a:r>
          </a:p>
          <a:p>
            <a:r>
              <a:rPr lang="en-GB" b="0" dirty="0">
                <a:cs typeface="Calibri"/>
              </a:rPr>
              <a:t>Validate ML Data -&gt; Validate Swarm Sim Data</a:t>
            </a:r>
          </a:p>
          <a:p>
            <a:endParaRPr lang="en-GB" b="1" dirty="0">
              <a:cs typeface="Calibri"/>
            </a:endParaRPr>
          </a:p>
          <a:p>
            <a:r>
              <a:rPr lang="en-GB" b="1" dirty="0">
                <a:cs typeface="Calibri"/>
              </a:rPr>
              <a:t>Objectives:</a:t>
            </a:r>
            <a:endParaRPr lang="en-US" b="1" dirty="0">
              <a:cs typeface="Calibri"/>
            </a:endParaRPr>
          </a:p>
          <a:p>
            <a:endParaRPr lang="en-GB" b="1" dirty="0"/>
          </a:p>
          <a:p>
            <a:r>
              <a:rPr lang="en-GB" dirty="0"/>
              <a:t>1. Develop data requirements which are sufficient to allow for the ML safety requirements to be encoded as features against which the data sets to be produced in this stage may be assessed.</a:t>
            </a:r>
            <a:endParaRPr lang="en-GB" dirty="0">
              <a:cs typeface="Calibri"/>
            </a:endParaRPr>
          </a:p>
          <a:p>
            <a:r>
              <a:rPr lang="en-GB" dirty="0"/>
              <a:t>2. Generate data sets in accordance with the data requirements for use in the development and verification stages, providing a rationale for those activities undertaken with respect to the ML safety requirements.</a:t>
            </a:r>
            <a:endParaRPr lang="en-GB" dirty="0">
              <a:cs typeface="Calibri"/>
            </a:endParaRPr>
          </a:p>
          <a:p>
            <a:r>
              <a:rPr lang="en-GB" dirty="0"/>
              <a:t>3. Analyse the data sets obtained by objective 2 to determine their sufficiency in meeting the data requirements.</a:t>
            </a:r>
            <a:endParaRPr lang="en-GB" dirty="0">
              <a:cs typeface="Calibri"/>
            </a:endParaRPr>
          </a:p>
          <a:p>
            <a:r>
              <a:rPr lang="en-GB" dirty="0"/>
              <a:t>4. Create an assurance argument, based on the evidence generated by meeting the first three objectives, that provides a clear justification of the ML Data requirements. This should explicitly state the assumptions and </a:t>
            </a:r>
            <a:r>
              <a:rPr lang="en-GB" dirty="0" err="1"/>
              <a:t>tradeoffs</a:t>
            </a:r>
            <a:r>
              <a:rPr lang="en-GB" dirty="0"/>
              <a:t> made and any uncertainties concerning the data requirements and the processes by which they were developed and validated.</a:t>
            </a:r>
            <a:endParaRPr lang="en-GB" dirty="0">
              <a:cs typeface="Calibri"/>
            </a:endParaRPr>
          </a:p>
          <a:p>
            <a:r>
              <a:rPr lang="en-GB" dirty="0">
                <a:cs typeface="Calibri"/>
              </a:rPr>
              <a:t>Pg. 19.</a:t>
            </a:r>
          </a:p>
          <a:p>
            <a:endParaRPr lang="en-GB" dirty="0">
              <a:cs typeface="Calibri"/>
            </a:endParaRPr>
          </a:p>
          <a:p>
            <a:r>
              <a:rPr lang="en-GB" b="1" dirty="0">
                <a:cs typeface="Calibri"/>
              </a:rPr>
              <a:t>Activities:</a:t>
            </a:r>
          </a:p>
          <a:p>
            <a:endParaRPr lang="en-GB" dirty="0">
              <a:cs typeface="Calibri"/>
            </a:endParaRPr>
          </a:p>
          <a:p>
            <a:r>
              <a:rPr lang="en-GB" dirty="0">
                <a:cs typeface="Calibri"/>
              </a:rPr>
              <a:t>6. Activity 6: </a:t>
            </a:r>
            <a:r>
              <a:rPr lang="en-GB" dirty="0"/>
              <a:t>Activity 6: Define Data Requirements. Data plays a particularly important role in machine learning with data encoding the requirements which will be embodied in the resulting ML model. ML data requirements shall therefore be defined to ensure it is possible to develop a machine learnt model that satisfies the ML Safety Requirements. This activity requires as input the ML safety requirements ([H]) as described in Stage 2 and, from these requirements, data requirements ([L]) shall be generated. Of particular interest in the development of data requirements are those safety requirements which pertain to the description of the system environment. Pg. 19</a:t>
            </a:r>
            <a:endParaRPr lang="en-GB" dirty="0">
              <a:cs typeface="Calibri"/>
            </a:endParaRPr>
          </a:p>
          <a:p>
            <a:endParaRPr lang="en-GB" dirty="0">
              <a:cs typeface="Calibri"/>
            </a:endParaRPr>
          </a:p>
          <a:p>
            <a:r>
              <a:rPr lang="en-GB" dirty="0">
                <a:cs typeface="Calibri"/>
              </a:rPr>
              <a:t>7. </a:t>
            </a:r>
            <a:r>
              <a:rPr lang="en-GB" dirty="0"/>
              <a:t>Activity 7: Generate ML Data [N], [O], [P]. Data shall be generated that meets the ML data requirements established in Activity 4. This shall include three separate datasets: Development data [N], Internal test data [O] and Verification data [P]2. The</a:t>
            </a:r>
            <a:endParaRPr lang="en-US" dirty="0"/>
          </a:p>
          <a:p>
            <a:r>
              <a:rPr lang="en-GB" dirty="0"/>
              <a:t>first two of these sets are for use in the development process (Stage 3) whilst verification set is used in model verification (Stage 4). The generation of ML data will typically consider three sub‐process: collection, </a:t>
            </a:r>
            <a:r>
              <a:rPr lang="en-GB" dirty="0" err="1"/>
              <a:t>preprocessing</a:t>
            </a:r>
            <a:r>
              <a:rPr lang="en-GB" dirty="0"/>
              <a:t> and augmentation.</a:t>
            </a:r>
            <a:endParaRPr lang="en-US" dirty="0"/>
          </a:p>
          <a:p>
            <a:r>
              <a:rPr lang="en-GB" dirty="0"/>
              <a:t>Pg. 22</a:t>
            </a:r>
            <a:endParaRPr lang="en-GB" dirty="0">
              <a:cs typeface="Calibri"/>
            </a:endParaRPr>
          </a:p>
          <a:p>
            <a:endParaRPr lang="en-GB" dirty="0">
              <a:cs typeface="Calibri"/>
            </a:endParaRPr>
          </a:p>
          <a:p>
            <a:r>
              <a:rPr lang="en-GB" dirty="0">
                <a:cs typeface="Calibri"/>
              </a:rPr>
              <a:t>8. </a:t>
            </a:r>
            <a:r>
              <a:rPr lang="en-GB" dirty="0"/>
              <a:t>Activity 8: Validate ML Data [S]. The ML data validation activity shall check that the three generated data sets are sufficient to meet the ML data requirements. The results of the data validation activity shall be explicitly documented ([S]).</a:t>
            </a:r>
            <a:endParaRPr lang="en-GB" dirty="0">
              <a:cs typeface="Calibri"/>
            </a:endParaRPr>
          </a:p>
          <a:p>
            <a:r>
              <a:rPr lang="en-GB" dirty="0"/>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dirty="0">
              <a:cs typeface="Calibri"/>
            </a:endParaRPr>
          </a:p>
          <a:p>
            <a:endParaRPr lang="en-GB" dirty="0"/>
          </a:p>
          <a:p>
            <a:r>
              <a:rPr lang="en-GB" dirty="0"/>
              <a:t>9. 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dirty="0">
              <a:cs typeface="Calibri"/>
            </a:endParaRPr>
          </a:p>
          <a:p>
            <a:endParaRPr lang="en-GB" dirty="0">
              <a:cs typeface="Calibri"/>
            </a:endParaRPr>
          </a:p>
          <a:p>
            <a:endParaRPr lang="en-GB" dirty="0">
              <a:cs typeface="Calibri"/>
            </a:endParaRPr>
          </a:p>
          <a:p>
            <a:r>
              <a:rPr lang="en-GB" b="1" dirty="0">
                <a:cs typeface="Calibri"/>
              </a:rPr>
              <a:t>Inputs:</a:t>
            </a:r>
          </a:p>
          <a:p>
            <a:endParaRPr lang="en-GB" dirty="0">
              <a:cs typeface="Calibri"/>
            </a:endParaRPr>
          </a:p>
          <a:p>
            <a:r>
              <a:rPr lang="en-AU" dirty="0"/>
              <a:t>[H]: Activity 3: Develop ML Safety Requirements [H] This activity requires as input the system safety requirements allocated to the ML component ([E]). Pg. 12</a:t>
            </a:r>
            <a:endParaRPr lang="en-GB" dirty="0"/>
          </a:p>
          <a:p>
            <a:endParaRPr lang="en-AU" dirty="0">
              <a:cs typeface="Calibri"/>
            </a:endParaRPr>
          </a:p>
          <a:p>
            <a:r>
              <a:rPr lang="en-GB" dirty="0">
                <a:cs typeface="Calibri"/>
              </a:rPr>
              <a:t>[R]: </a:t>
            </a:r>
            <a:r>
              <a:rPr lang="en-GB" dirty="0"/>
              <a:t>Artefact [R]: ML Data argument pattern. The argument pattern relating to this stage of the AMLAS process is shown in Figure 9. Pg. 28, 29.</a:t>
            </a:r>
            <a:endParaRPr lang="en-GB" dirty="0">
              <a:cs typeface="Calibri"/>
            </a:endParaRPr>
          </a:p>
          <a:p>
            <a:endParaRPr lang="en-GB" dirty="0">
              <a:cs typeface="Calibri"/>
            </a:endParaRPr>
          </a:p>
          <a:p>
            <a:r>
              <a:rPr lang="en-GB" b="1" dirty="0">
                <a:cs typeface="Calibri"/>
              </a:rPr>
              <a:t>Outputs:</a:t>
            </a:r>
          </a:p>
          <a:p>
            <a:endParaRPr lang="en-GB" b="1" dirty="0">
              <a:cs typeface="Calibri"/>
            </a:endParaRPr>
          </a:p>
          <a:p>
            <a:r>
              <a:rPr lang="en-GB" dirty="0">
                <a:cs typeface="Calibri"/>
              </a:rPr>
              <a:t>[L]: </a:t>
            </a:r>
            <a:r>
              <a:rPr lang="en-GB" dirty="0"/>
              <a:t>Artefact [L]: Data Requirements. The ML data requirements shall specify the characteristics that the data collected must have in order to ensure that a model meeting the ML safety requirements may be created. ML data requirements shall include consideration of the relevance, completeness, accuracy and balance of the data [5]. These requirements shall explicitly state the assumptions made with respect to the operating environment and the data features required to encode the domain. Pg. 20</a:t>
            </a:r>
            <a:endParaRPr lang="en-GB" dirty="0">
              <a:cs typeface="Calibri"/>
            </a:endParaRPr>
          </a:p>
          <a:p>
            <a:endParaRPr lang="en-GB" dirty="0">
              <a:cs typeface="Calibri"/>
            </a:endParaRPr>
          </a:p>
          <a:p>
            <a:r>
              <a:rPr lang="en-GB" dirty="0">
                <a:cs typeface="Calibri"/>
              </a:rPr>
              <a:t>[M]: </a:t>
            </a:r>
            <a:r>
              <a:rPr lang="en-GB" dirty="0"/>
              <a:t>Artefact [M]: Data Requirements Justification Report. A justification shall be provided that the specified ML data requirements are sufficient to ensure it is possible to develop a machine learnt model that satisfies the ML Safety Requirements. This justification shall be documented in a data requirements justification report ([M]). This will typically require an analysis of the data requirements to ensure that the intent of the ML safety requirements are maintained by the data to be collected. This may involve Expert review and statistical analysis techniques.</a:t>
            </a:r>
            <a:endParaRPr lang="en-GB" dirty="0">
              <a:cs typeface="Calibri"/>
            </a:endParaRPr>
          </a:p>
          <a:p>
            <a:endParaRPr lang="en-GB" dirty="0">
              <a:cs typeface="Calibri"/>
            </a:endParaRPr>
          </a:p>
          <a:p>
            <a:r>
              <a:rPr lang="en-GB" dirty="0">
                <a:cs typeface="Calibri"/>
              </a:rPr>
              <a:t>[N] [O] [P]</a:t>
            </a:r>
          </a:p>
          <a:p>
            <a:r>
              <a:rPr lang="en-GB" dirty="0"/>
              <a:t>Activity 7: Generate ML Data [N], [O], [P]. Data shall be generated that meets the ML data requirements established in Activity 4. This shall include three separate datasets: Development data [N], Internal test data [O] and Verification data [P]2. The</a:t>
            </a:r>
            <a:endParaRPr lang="en-GB" dirty="0">
              <a:cs typeface="Calibri"/>
            </a:endParaRPr>
          </a:p>
          <a:p>
            <a:r>
              <a:rPr lang="en-GB" dirty="0"/>
              <a:t>first two of these sets are for use in the development process (Stage 3) whilst verification set is used in model verification (Stage 4). The generation of ML data will typically consider three sub‐process: collection, </a:t>
            </a:r>
            <a:r>
              <a:rPr lang="en-GB" dirty="0" err="1"/>
              <a:t>preprocessing</a:t>
            </a:r>
            <a:r>
              <a:rPr lang="en-GB" dirty="0"/>
              <a:t> and augmentation.</a:t>
            </a:r>
            <a:endParaRPr lang="en-GB" dirty="0">
              <a:cs typeface="Calibri"/>
            </a:endParaRPr>
          </a:p>
          <a:p>
            <a:r>
              <a:rPr lang="en-GB" dirty="0">
                <a:cs typeface="Calibri"/>
              </a:rPr>
              <a:t>Pg. 22</a:t>
            </a:r>
          </a:p>
          <a:p>
            <a:endParaRPr lang="en-GB" dirty="0">
              <a:cs typeface="Calibri"/>
            </a:endParaRPr>
          </a:p>
          <a:p>
            <a:r>
              <a:rPr lang="en-GB" dirty="0">
                <a:cs typeface="Calibri"/>
              </a:rPr>
              <a:t>[Q]:</a:t>
            </a:r>
          </a:p>
          <a:p>
            <a:r>
              <a:rPr lang="en-GB" dirty="0"/>
              <a:t>Artefact [Q]:Data Generation Log. It is possible for many data sets to be generated which meet the data requirements. Decisions made when collecting, processing and augmenting the data should therefore be recorded in order to explain how the data sets meet the data requirements. A data generation log ([Q]) shall be kept which details the decisions made in each sub‐process to obtain data with the desired features. Pg. 25</a:t>
            </a:r>
            <a:endParaRPr lang="en-GB" dirty="0">
              <a:cs typeface="Calibri"/>
            </a:endParaRPr>
          </a:p>
          <a:p>
            <a:endParaRPr lang="en-GB" dirty="0">
              <a:cs typeface="Calibri"/>
            </a:endParaRPr>
          </a:p>
          <a:p>
            <a:r>
              <a:rPr lang="en-GB" dirty="0">
                <a:cs typeface="Calibri"/>
              </a:rPr>
              <a:t>[S]: </a:t>
            </a:r>
            <a:r>
              <a:rPr lang="en-GB" dirty="0"/>
              <a:t>Activity 8: Validate ML Data [S]. The ML data validation activity shall check that the three generated data sets are sufficient to meet the ML data requirements. The results of the data validation activity shall be explicitly documented ([S]).</a:t>
            </a:r>
            <a:endParaRPr lang="en-GB" dirty="0">
              <a:cs typeface="Calibri"/>
            </a:endParaRPr>
          </a:p>
          <a:p>
            <a:r>
              <a:rPr lang="en-GB" dirty="0"/>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dirty="0">
              <a:cs typeface="Calibri"/>
            </a:endParaRPr>
          </a:p>
          <a:p>
            <a:endParaRPr lang="en-GB" dirty="0">
              <a:cs typeface="Calibri"/>
            </a:endParaRPr>
          </a:p>
          <a:p>
            <a:r>
              <a:rPr lang="en-GB" dirty="0">
                <a:cs typeface="Calibri"/>
              </a:rPr>
              <a:t>[T]: </a:t>
            </a:r>
            <a:r>
              <a:rPr lang="en-GB" dirty="0"/>
              <a:t>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dirty="0">
              <a:cs typeface="Calibri"/>
            </a:endParaRPr>
          </a:p>
          <a:p>
            <a:endParaRPr lang="en-GB" dirty="0">
              <a:cs typeface="Calibri"/>
            </a:endParaRPr>
          </a:p>
          <a:p>
            <a:endParaRPr lang="en-GB" dirty="0">
              <a:cs typeface="Calibri"/>
            </a:endParaRPr>
          </a:p>
          <a:p>
            <a:endParaRPr lang="en-GB" dirty="0">
              <a:cs typeface="Calibri"/>
            </a:endParaRPr>
          </a:p>
          <a:p>
            <a:endParaRPr lang="en-GB" b="1" dirty="0">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9</a:t>
            </a:fld>
            <a:endParaRPr lang="en-GB"/>
          </a:p>
        </p:txBody>
      </p:sp>
    </p:spTree>
    <p:extLst>
      <p:ext uri="{BB962C8B-B14F-4D97-AF65-F5344CB8AC3E}">
        <p14:creationId xmlns:p14="http://schemas.microsoft.com/office/powerpoint/2010/main" val="3184145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Objectives:</a:t>
            </a:r>
            <a:endParaRPr lang="en-US" b="1" dirty="0"/>
          </a:p>
          <a:p>
            <a:r>
              <a:rPr lang="en-GB" dirty="0"/>
              <a:t>1. Integrate the machine learnt component into the target system in such a manner that the system satisfies the allocated system safety requirements. The component should be integrated in the pipeline linking its inputs and outputs to other system components.</a:t>
            </a:r>
            <a:endParaRPr lang="en-GB" dirty="0">
              <a:cs typeface="Calibri"/>
            </a:endParaRPr>
          </a:p>
          <a:p>
            <a:r>
              <a:rPr lang="en-GB" dirty="0"/>
              <a:t>2. Demonstrate that the allocated system safety requirements are still satisfied during operation of the target system and environment.</a:t>
            </a:r>
            <a:endParaRPr lang="en-GB" dirty="0">
              <a:cs typeface="Calibri"/>
            </a:endParaRPr>
          </a:p>
          <a:p>
            <a:r>
              <a:rPr lang="en-GB" dirty="0"/>
              <a:t>3. Create an assurance argument to demonstrate that the ML model will continue to meet the ML safety requirements once integrated into the target system.</a:t>
            </a:r>
            <a:endParaRPr lang="en-GB" dirty="0">
              <a:cs typeface="Calibri"/>
            </a:endParaRPr>
          </a:p>
          <a:p>
            <a:r>
              <a:rPr lang="en-GB" dirty="0">
                <a:cs typeface="Calibri"/>
              </a:rPr>
              <a:t>Pg. 46.</a:t>
            </a:r>
          </a:p>
          <a:p>
            <a:endParaRPr lang="en-GB" b="1" dirty="0"/>
          </a:p>
          <a:p>
            <a:r>
              <a:rPr lang="en-GB" b="1" dirty="0"/>
              <a:t>Activities:</a:t>
            </a:r>
            <a:endParaRPr lang="en-US" dirty="0">
              <a:cs typeface="Calibri"/>
            </a:endParaRPr>
          </a:p>
          <a:p>
            <a:endParaRPr lang="en-GB" dirty="0"/>
          </a:p>
          <a:p>
            <a:r>
              <a:rPr lang="en-GB" dirty="0"/>
              <a:t>15. Activity 15: Activity 15: Integrate ML Model</a:t>
            </a:r>
            <a:endParaRPr lang="en-US" dirty="0">
              <a:cs typeface="Calibri"/>
            </a:endParaRPr>
          </a:p>
          <a:p>
            <a:r>
              <a:rPr lang="en-GB" dirty="0"/>
              <a:t>The ML Model needs to be deployed onto the intended hardware platform and integrated into the broader system of which it is a part. Deploying the component may be a multi‐stage process in which the component is first deployed to computational hardware which is then integrated at a subsystem level before being integrating with the final hardware platform. The deployment process will include, connecting the component’s inputs to sensing devices (or equivalent components) and providing its output to the wider system. This activity takes as inputs the system safety requirements ([A]), the environment description ([B]), the system description ([C]) and the ML model ([V]) defined in the previous stages and integrates the model into the overall system .</a:t>
            </a:r>
            <a:endParaRPr lang="en-GB" dirty="0">
              <a:cs typeface="Calibri"/>
            </a:endParaRPr>
          </a:p>
          <a:p>
            <a:r>
              <a:rPr lang="en-GB" dirty="0"/>
              <a:t>Pg</a:t>
            </a:r>
            <a:r>
              <a:rPr lang="en-GB" dirty="0">
                <a:cs typeface="Calibri"/>
              </a:rPr>
              <a:t>. 46.</a:t>
            </a:r>
          </a:p>
          <a:p>
            <a:endParaRPr lang="en-GB" dirty="0"/>
          </a:p>
          <a:p>
            <a:r>
              <a:rPr lang="en-GB" dirty="0"/>
              <a:t>16. Activity 16: Activity 16: Test the Integration [FF]</a:t>
            </a:r>
            <a:endParaRPr lang="en-US" dirty="0">
              <a:cs typeface="Calibri"/>
            </a:endParaRPr>
          </a:p>
          <a:p>
            <a:r>
              <a:rPr lang="en-GB" dirty="0"/>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US" dirty="0"/>
          </a:p>
          <a:p>
            <a:r>
              <a:rPr lang="en-GB" dirty="0">
                <a:cs typeface="Calibri"/>
              </a:rPr>
              <a:t>Pg. 49.</a:t>
            </a:r>
          </a:p>
          <a:p>
            <a:endParaRPr lang="en-GB" dirty="0">
              <a:cs typeface="Calibri"/>
            </a:endParaRPr>
          </a:p>
          <a:p>
            <a:r>
              <a:rPr lang="en-GB" dirty="0">
                <a:cs typeface="Calibri"/>
              </a:rPr>
              <a:t>17. Activity 17: </a:t>
            </a:r>
            <a:r>
              <a:rPr lang="en-GB" dirty="0"/>
              <a:t>Activity 17: Instantiate ML Deployment Argument Pattern [HH]</a:t>
            </a:r>
            <a:endParaRPr lang="en-US" dirty="0"/>
          </a:p>
          <a:p>
            <a:r>
              <a:rPr lang="en-GB" dirty="0"/>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US" dirty="0"/>
          </a:p>
          <a:p>
            <a:r>
              <a:rPr lang="en-GB" dirty="0"/>
              <a:t>Pg. 51.</a:t>
            </a:r>
            <a:endParaRPr lang="en-GB" dirty="0">
              <a:cs typeface="Calibri"/>
            </a:endParaRPr>
          </a:p>
          <a:p>
            <a:endParaRPr lang="en-GB" dirty="0"/>
          </a:p>
          <a:p>
            <a:r>
              <a:rPr lang="en-GB" b="1" dirty="0"/>
              <a:t>Inputs:</a:t>
            </a:r>
            <a:endParaRPr lang="en-US" dirty="0"/>
          </a:p>
          <a:p>
            <a:endParaRPr lang="en-GB" dirty="0"/>
          </a:p>
          <a:p>
            <a:r>
              <a:rPr lang="en-GB" dirty="0"/>
              <a:t>[V] ML Model. Activity 10: Create ML Model [V]</a:t>
            </a:r>
          </a:p>
          <a:p>
            <a:r>
              <a:rPr lang="en-GB" dirty="0"/>
              <a:t>An ML model meeting the ML Safety Requirements ([H]) shall be developed using the development data ([N]). (see Stage 4, Pg. 31)</a:t>
            </a:r>
          </a:p>
          <a:p>
            <a:endParaRPr lang="en-GB" dirty="0"/>
          </a:p>
          <a:p>
            <a:r>
              <a:rPr lang="en-AU" dirty="0"/>
              <a:t>[A]: The safety requirements are generated from the system safety assessment process. Such a process covers hazard identification and risk analysis. Importantly, it shall determine the contribution, i.e. in the form of concrete failure conditions, that the output of the machine learning component makes to potential system hazards. Pg. 6. </a:t>
            </a:r>
            <a:endParaRPr lang="en-US" dirty="0"/>
          </a:p>
          <a:p>
            <a:endParaRPr lang="en-AU" dirty="0"/>
          </a:p>
          <a:p>
            <a:r>
              <a:rPr lang="en-AU" dirty="0"/>
              <a:t>[B]: In determining the allocation of system safety requirements to the ML component it is crucial that the system environment is considered. The system environment considered during system safety requirement allocation shall be explicitly defined in Artefact [B] to ensure consistency when determining ML safety requirements. Pg. 7.</a:t>
            </a:r>
            <a:endParaRPr lang="en-AU" dirty="0">
              <a:cs typeface="Calibri"/>
            </a:endParaRPr>
          </a:p>
          <a:p>
            <a:endParaRPr lang="en-AU" dirty="0"/>
          </a:p>
          <a:p>
            <a:r>
              <a:rPr lang="en-AU" dirty="0"/>
              <a:t>[C]: The allocation of system safety requirements to the ML component shall also consider the system architecture. The system to which the ML component shall be deployed and the system architecture shall be explicitly defined in Artefact [C]. This helps to ensure it is correctly accounted for when determining ML safety requirements. Pg. 8.</a:t>
            </a:r>
            <a:endParaRPr lang="en-AU" dirty="0">
              <a:cs typeface="Calibri"/>
            </a:endParaRPr>
          </a:p>
          <a:p>
            <a:endParaRPr lang="en-GB" dirty="0">
              <a:cs typeface="Calibri"/>
            </a:endParaRPr>
          </a:p>
          <a:p>
            <a:r>
              <a:rPr lang="en-GB" dirty="0">
                <a:cs typeface="Calibri"/>
              </a:rPr>
              <a:t>[EE] Operational Scenarios: </a:t>
            </a:r>
            <a:r>
              <a:rPr lang="en-GB" dirty="0"/>
              <a:t>Artefact [EE]: Operational Scenarios. </a:t>
            </a:r>
            <a:endParaRPr lang="en-GB" dirty="0">
              <a:cs typeface="Calibri"/>
            </a:endParaRPr>
          </a:p>
          <a:p>
            <a:r>
              <a:rPr lang="en-GB" dirty="0"/>
              <a:t>An operational scenario is defined as “Description of an imagined sequence of events that includes the interaction of the product or service with its environment and users, as well as interaction among its product or service components” [32]. The set of operational scenarios shall therefore represent real scenarios that may be encountered when the system is in operation. This set shall comprise a number of defined scenarios, meaningful with respect to the safety requirements of the system, that may occur during the system life.</a:t>
            </a:r>
            <a:endParaRPr lang="en-GB" dirty="0">
              <a:cs typeface="Calibri" panose="020F0502020204030204"/>
            </a:endParaRPr>
          </a:p>
          <a:p>
            <a:r>
              <a:rPr lang="en-GB" dirty="0">
                <a:cs typeface="Calibri" panose="020F0502020204030204"/>
              </a:rPr>
              <a:t>Pg. 49.</a:t>
            </a:r>
          </a:p>
          <a:p>
            <a:endParaRPr lang="en-GB" dirty="0">
              <a:cs typeface="Calibri" panose="020F0502020204030204"/>
            </a:endParaRPr>
          </a:p>
          <a:p>
            <a:r>
              <a:rPr lang="en-GB" dirty="0">
                <a:cs typeface="Calibri" panose="020F0502020204030204"/>
              </a:rPr>
              <a:t>[GG] ML Deployment Argument Pattern.</a:t>
            </a:r>
          </a:p>
          <a:p>
            <a:r>
              <a:rPr lang="en-GB" dirty="0"/>
              <a:t>Artefact [GG]: ML Deployment Argument Pattern</a:t>
            </a:r>
            <a:endParaRPr lang="en-GB" dirty="0">
              <a:cs typeface="Calibri"/>
            </a:endParaRPr>
          </a:p>
          <a:p>
            <a:r>
              <a:rPr lang="en-GB" dirty="0"/>
              <a:t>The argument pattern relating to this stage of the AMLAS process is shown in Figure 16. The key elements of the argument pattern are described below.</a:t>
            </a:r>
            <a:endParaRPr lang="en-GB" dirty="0">
              <a:cs typeface="Calibri" panose="020F0502020204030204"/>
            </a:endParaRPr>
          </a:p>
          <a:p>
            <a:r>
              <a:rPr lang="en-GB" dirty="0">
                <a:cs typeface="Calibri" panose="020F0502020204030204"/>
              </a:rPr>
              <a:t>Pg. 51.</a:t>
            </a:r>
          </a:p>
          <a:p>
            <a:endParaRPr lang="en-GB" dirty="0">
              <a:cs typeface="Calibri" panose="020F0502020204030204"/>
            </a:endParaRPr>
          </a:p>
          <a:p>
            <a:r>
              <a:rPr lang="en-GB" b="1" dirty="0">
                <a:cs typeface="Calibri" panose="020F0502020204030204"/>
              </a:rPr>
              <a:t>Outputs:</a:t>
            </a:r>
          </a:p>
          <a:p>
            <a:endParaRPr lang="en-GB" dirty="0">
              <a:cs typeface="Calibri" panose="020F0502020204030204"/>
            </a:endParaRPr>
          </a:p>
          <a:p>
            <a:r>
              <a:rPr lang="en-GB" dirty="0">
                <a:cs typeface="Calibri" panose="020F0502020204030204"/>
              </a:rPr>
              <a:t>[DD] </a:t>
            </a:r>
            <a:r>
              <a:rPr lang="en-GB" dirty="0"/>
              <a:t>Artefact [DD]: Erroneous Behaviour Log</a:t>
            </a:r>
            <a:endParaRPr lang="en-GB" dirty="0">
              <a:cs typeface="Calibri"/>
            </a:endParaRPr>
          </a:p>
          <a:p>
            <a:r>
              <a:rPr lang="en-GB" dirty="0"/>
              <a:t>The nature and characteristics of the erroneous outputs shall be predicted and documented in the erroneous behaviour log ([DD]) such that an appropriate system response can be determined. These predictions shall be informed by the findings of internal testing and of verification activities. This understanding can be enhanced through integration testing performed at Activity 16.</a:t>
            </a:r>
            <a:endParaRPr lang="en-GB" dirty="0">
              <a:cs typeface="Calibri"/>
            </a:endParaRPr>
          </a:p>
          <a:p>
            <a:r>
              <a:rPr lang="en-GB" dirty="0">
                <a:cs typeface="Calibri"/>
              </a:rPr>
              <a:t>Pg. 49.</a:t>
            </a:r>
          </a:p>
          <a:p>
            <a:endParaRPr lang="en-GB" dirty="0">
              <a:cs typeface="Calibri"/>
            </a:endParaRPr>
          </a:p>
          <a:p>
            <a:r>
              <a:rPr lang="en-GB" dirty="0">
                <a:cs typeface="Calibri"/>
              </a:rPr>
              <a:t>[FF] </a:t>
            </a:r>
            <a:r>
              <a:rPr lang="en-GB" dirty="0"/>
              <a:t>Activity 16: Test the Integration [FF]</a:t>
            </a:r>
            <a:endParaRPr lang="en-GB" dirty="0">
              <a:cs typeface="Calibri"/>
            </a:endParaRPr>
          </a:p>
          <a:p>
            <a:r>
              <a:rPr lang="en-GB" dirty="0"/>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GB" dirty="0">
              <a:cs typeface="Calibri"/>
            </a:endParaRPr>
          </a:p>
          <a:p>
            <a:r>
              <a:rPr lang="en-GB" dirty="0">
                <a:cs typeface="Calibri"/>
              </a:rPr>
              <a:t>Pg. 49</a:t>
            </a:r>
          </a:p>
          <a:p>
            <a:endParaRPr lang="en-GB" dirty="0">
              <a:cs typeface="Calibri"/>
            </a:endParaRPr>
          </a:p>
          <a:p>
            <a:r>
              <a:rPr lang="en-GB" dirty="0">
                <a:cs typeface="Calibri"/>
              </a:rPr>
              <a:t>[HH] ML Deployment Argument: </a:t>
            </a:r>
            <a:endParaRPr lang="en-GB" dirty="0"/>
          </a:p>
          <a:p>
            <a:r>
              <a:rPr lang="en-GB" dirty="0"/>
              <a:t>Activity 17: Instantiate ML Deployment Argument Pattern [HH]</a:t>
            </a:r>
            <a:endParaRPr lang="en-GB" dirty="0">
              <a:cs typeface="Calibri"/>
            </a:endParaRPr>
          </a:p>
          <a:p>
            <a:r>
              <a:rPr lang="en-GB" dirty="0"/>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GB" dirty="0">
              <a:cs typeface="Calibri"/>
            </a:endParaRPr>
          </a:p>
          <a:p>
            <a:r>
              <a:rPr lang="en-GB" dirty="0">
                <a:cs typeface="Calibri"/>
              </a:rPr>
              <a:t>Pg. 51.</a:t>
            </a:r>
          </a:p>
          <a:p>
            <a:endParaRPr lang="en-GB"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18</a:t>
            </a:fld>
            <a:endParaRPr lang="en-GB"/>
          </a:p>
        </p:txBody>
      </p:sp>
    </p:spTree>
    <p:extLst>
      <p:ext uri="{BB962C8B-B14F-4D97-AF65-F5344CB8AC3E}">
        <p14:creationId xmlns:p14="http://schemas.microsoft.com/office/powerpoint/2010/main" val="3548329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cs typeface="Calibri"/>
              </a:rPr>
              <a:t>Generate ML Data -&gt; Generate Swarm Sim Data</a:t>
            </a:r>
          </a:p>
          <a:p>
            <a:r>
              <a:rPr lang="en-GB" b="0" dirty="0">
                <a:cs typeface="Calibri"/>
              </a:rPr>
              <a:t>Validate ML Data -&gt; Validate Swarm Sim Data</a:t>
            </a:r>
          </a:p>
          <a:p>
            <a:endParaRPr lang="en-GB" b="1" dirty="0">
              <a:cs typeface="Calibri"/>
            </a:endParaRPr>
          </a:p>
          <a:p>
            <a:r>
              <a:rPr lang="en-GB" b="1" dirty="0">
                <a:cs typeface="Calibri"/>
              </a:rPr>
              <a:t>Objectives:</a:t>
            </a:r>
            <a:endParaRPr lang="en-US" b="1" dirty="0">
              <a:cs typeface="Calibri"/>
            </a:endParaRPr>
          </a:p>
          <a:p>
            <a:endParaRPr lang="en-GB" b="1" dirty="0"/>
          </a:p>
          <a:p>
            <a:r>
              <a:rPr lang="en-GB" dirty="0"/>
              <a:t>1. Develop data requirements which are sufficient to allow for the ML safety requirements to be encoded as features against which the data sets to be produced in this stage may be assessed.</a:t>
            </a:r>
            <a:endParaRPr lang="en-GB" dirty="0">
              <a:cs typeface="Calibri"/>
            </a:endParaRPr>
          </a:p>
          <a:p>
            <a:r>
              <a:rPr lang="en-GB" dirty="0"/>
              <a:t>2. Generate data sets in accordance with the data requirements for use in the development and verification stages, providing a rationale for those activities undertaken with respect to the ML safety requirements.</a:t>
            </a:r>
            <a:endParaRPr lang="en-GB" dirty="0">
              <a:cs typeface="Calibri"/>
            </a:endParaRPr>
          </a:p>
          <a:p>
            <a:r>
              <a:rPr lang="en-GB" dirty="0"/>
              <a:t>3. Analyse the data sets obtained by objective 2 to determine their sufficiency in meeting the data requirements.</a:t>
            </a:r>
            <a:endParaRPr lang="en-GB" dirty="0">
              <a:cs typeface="Calibri"/>
            </a:endParaRPr>
          </a:p>
          <a:p>
            <a:r>
              <a:rPr lang="en-GB" dirty="0"/>
              <a:t>4. Create an assurance argument, based on the evidence generated by meeting the first three objectives, that provides a clear justification of the ML Data requirements. This should explicitly state the assumptions and </a:t>
            </a:r>
            <a:r>
              <a:rPr lang="en-GB" dirty="0" err="1"/>
              <a:t>tradeoffs</a:t>
            </a:r>
            <a:r>
              <a:rPr lang="en-GB" dirty="0"/>
              <a:t> made and any uncertainties concerning the data requirements and the processes by which they were developed and validated.</a:t>
            </a:r>
            <a:endParaRPr lang="en-GB" dirty="0">
              <a:cs typeface="Calibri"/>
            </a:endParaRPr>
          </a:p>
          <a:p>
            <a:r>
              <a:rPr lang="en-GB" dirty="0">
                <a:cs typeface="Calibri"/>
              </a:rPr>
              <a:t>Pg. 19.</a:t>
            </a:r>
          </a:p>
          <a:p>
            <a:endParaRPr lang="en-GB" dirty="0">
              <a:cs typeface="Calibri"/>
            </a:endParaRPr>
          </a:p>
          <a:p>
            <a:r>
              <a:rPr lang="en-GB" b="1" dirty="0">
                <a:cs typeface="Calibri"/>
              </a:rPr>
              <a:t>Activities:</a:t>
            </a:r>
          </a:p>
          <a:p>
            <a:endParaRPr lang="en-GB" dirty="0">
              <a:cs typeface="Calibri"/>
            </a:endParaRPr>
          </a:p>
          <a:p>
            <a:r>
              <a:rPr lang="en-GB" dirty="0">
                <a:cs typeface="Calibri"/>
              </a:rPr>
              <a:t>6. Activity 6: </a:t>
            </a:r>
            <a:r>
              <a:rPr lang="en-GB" dirty="0"/>
              <a:t>Activity 6: Define Data Requirements. Data plays a particularly important role in machine learning with data encoding the requirements which will be embodied in the resulting ML model. ML data requirements shall therefore be defined to ensure it is possible to develop a machine learnt model that satisfies the ML Safety Requirements. This activity requires as input the ML safety requirements ([H]) as described in Stage 2 and, from these requirements, data requirements ([L]) shall be generated. Of particular interest in the development of data requirements are those safety requirements which pertain to the description of the system environment. Pg. 19</a:t>
            </a:r>
            <a:endParaRPr lang="en-GB" dirty="0">
              <a:cs typeface="Calibri"/>
            </a:endParaRPr>
          </a:p>
          <a:p>
            <a:endParaRPr lang="en-GB" dirty="0">
              <a:cs typeface="Calibri"/>
            </a:endParaRPr>
          </a:p>
          <a:p>
            <a:r>
              <a:rPr lang="en-GB" dirty="0">
                <a:cs typeface="Calibri"/>
              </a:rPr>
              <a:t>7. </a:t>
            </a:r>
            <a:r>
              <a:rPr lang="en-GB" dirty="0"/>
              <a:t>Activity 7: Generate ML Data [N], [O], [P]. Data shall be generated that meets the ML data requirements established in Activity 4. This shall include three separate datasets: Development data [N], Internal test data [O] and Verification data [P]2. The</a:t>
            </a:r>
            <a:endParaRPr lang="en-US" dirty="0"/>
          </a:p>
          <a:p>
            <a:r>
              <a:rPr lang="en-GB" dirty="0"/>
              <a:t>first two of these sets are for use in the development process (Stage 3) whilst verification set is used in model verification (Stage 4). The generation of ML data will typically consider three sub‐process: collection, </a:t>
            </a:r>
            <a:r>
              <a:rPr lang="en-GB" dirty="0" err="1"/>
              <a:t>preprocessing</a:t>
            </a:r>
            <a:r>
              <a:rPr lang="en-GB" dirty="0"/>
              <a:t> and augmentation.</a:t>
            </a:r>
            <a:endParaRPr lang="en-US" dirty="0"/>
          </a:p>
          <a:p>
            <a:r>
              <a:rPr lang="en-GB" dirty="0"/>
              <a:t>Pg. 22</a:t>
            </a:r>
            <a:endParaRPr lang="en-GB" dirty="0">
              <a:cs typeface="Calibri"/>
            </a:endParaRPr>
          </a:p>
          <a:p>
            <a:endParaRPr lang="en-GB" dirty="0">
              <a:cs typeface="Calibri"/>
            </a:endParaRPr>
          </a:p>
          <a:p>
            <a:r>
              <a:rPr lang="en-GB" dirty="0">
                <a:cs typeface="Calibri"/>
              </a:rPr>
              <a:t>8. </a:t>
            </a:r>
            <a:r>
              <a:rPr lang="en-GB" dirty="0"/>
              <a:t>Activity 8: Validate ML Data [S]. The ML data validation activity shall check that the three generated data sets are sufficient to meet the ML data requirements. The results of the data validation activity shall be explicitly documented ([S]).</a:t>
            </a:r>
            <a:endParaRPr lang="en-GB" dirty="0">
              <a:cs typeface="Calibri"/>
            </a:endParaRPr>
          </a:p>
          <a:p>
            <a:r>
              <a:rPr lang="en-GB" dirty="0"/>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dirty="0">
              <a:cs typeface="Calibri"/>
            </a:endParaRPr>
          </a:p>
          <a:p>
            <a:endParaRPr lang="en-GB" dirty="0"/>
          </a:p>
          <a:p>
            <a:r>
              <a:rPr lang="en-GB" dirty="0"/>
              <a:t>9. 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dirty="0">
              <a:cs typeface="Calibri"/>
            </a:endParaRPr>
          </a:p>
          <a:p>
            <a:endParaRPr lang="en-GB" dirty="0">
              <a:cs typeface="Calibri"/>
            </a:endParaRPr>
          </a:p>
          <a:p>
            <a:endParaRPr lang="en-GB" dirty="0">
              <a:cs typeface="Calibri"/>
            </a:endParaRPr>
          </a:p>
          <a:p>
            <a:r>
              <a:rPr lang="en-GB" b="1" dirty="0">
                <a:cs typeface="Calibri"/>
              </a:rPr>
              <a:t>Inputs:</a:t>
            </a:r>
          </a:p>
          <a:p>
            <a:endParaRPr lang="en-GB" dirty="0">
              <a:cs typeface="Calibri"/>
            </a:endParaRPr>
          </a:p>
          <a:p>
            <a:r>
              <a:rPr lang="en-AU" dirty="0"/>
              <a:t>[H]: Activity 3: Develop ML Safety Requirements [H] This activity requires as input the system safety requirements allocated to the ML component ([E]). Pg. 12</a:t>
            </a:r>
            <a:endParaRPr lang="en-GB" dirty="0"/>
          </a:p>
          <a:p>
            <a:endParaRPr lang="en-AU" dirty="0">
              <a:cs typeface="Calibri"/>
            </a:endParaRPr>
          </a:p>
          <a:p>
            <a:r>
              <a:rPr lang="en-GB" dirty="0">
                <a:cs typeface="Calibri"/>
              </a:rPr>
              <a:t>[R]: </a:t>
            </a:r>
            <a:r>
              <a:rPr lang="en-GB" dirty="0"/>
              <a:t>Artefact [R]: ML Data argument pattern. The argument pattern relating to this stage of the AMLAS process is shown in Figure 9. Pg. 28, 29.</a:t>
            </a:r>
            <a:endParaRPr lang="en-GB" dirty="0">
              <a:cs typeface="Calibri"/>
            </a:endParaRPr>
          </a:p>
          <a:p>
            <a:endParaRPr lang="en-GB" dirty="0">
              <a:cs typeface="Calibri"/>
            </a:endParaRPr>
          </a:p>
          <a:p>
            <a:r>
              <a:rPr lang="en-GB" b="1" dirty="0">
                <a:cs typeface="Calibri"/>
              </a:rPr>
              <a:t>Outputs:</a:t>
            </a:r>
          </a:p>
          <a:p>
            <a:endParaRPr lang="en-GB" b="1" dirty="0">
              <a:cs typeface="Calibri"/>
            </a:endParaRPr>
          </a:p>
          <a:p>
            <a:r>
              <a:rPr lang="en-GB" dirty="0">
                <a:cs typeface="Calibri"/>
              </a:rPr>
              <a:t>[L]: </a:t>
            </a:r>
            <a:r>
              <a:rPr lang="en-GB" dirty="0"/>
              <a:t>Artefact [L]: Data Requirements. The ML data requirements shall specify the characteristics that the data collected must have in order to ensure that a model meeting the ML safety requirements may be created. ML data requirements shall include consideration of the relevance, completeness, accuracy and balance of the data [5]. These requirements shall explicitly state the assumptions made with respect to the operating environment and the data features required to encode the domain. Pg. 20</a:t>
            </a:r>
            <a:endParaRPr lang="en-GB" dirty="0">
              <a:cs typeface="Calibri"/>
            </a:endParaRPr>
          </a:p>
          <a:p>
            <a:endParaRPr lang="en-GB" dirty="0">
              <a:cs typeface="Calibri"/>
            </a:endParaRPr>
          </a:p>
          <a:p>
            <a:r>
              <a:rPr lang="en-GB" dirty="0">
                <a:cs typeface="Calibri"/>
              </a:rPr>
              <a:t>[M]: </a:t>
            </a:r>
            <a:r>
              <a:rPr lang="en-GB" dirty="0"/>
              <a:t>Artefact [M]: Data Requirements Justification Report. A justification shall be provided that the specified ML data requirements are sufficient to ensure it is possible to develop a machine learnt model that satisfies the ML Safety Requirements. This justification shall be documented in a data requirements justification report ([M]). This will typically require an analysis of the data requirements to ensure that the intent of the ML safety requirements are maintained by the data to be collected. This may involve Expert review and statistical analysis techniques.</a:t>
            </a:r>
            <a:endParaRPr lang="en-GB" dirty="0">
              <a:cs typeface="Calibri"/>
            </a:endParaRPr>
          </a:p>
          <a:p>
            <a:endParaRPr lang="en-GB" dirty="0">
              <a:cs typeface="Calibri"/>
            </a:endParaRPr>
          </a:p>
          <a:p>
            <a:r>
              <a:rPr lang="en-GB" dirty="0">
                <a:cs typeface="Calibri"/>
              </a:rPr>
              <a:t>[N] [O] [P]</a:t>
            </a:r>
          </a:p>
          <a:p>
            <a:r>
              <a:rPr lang="en-GB" dirty="0"/>
              <a:t>Activity 7: Generate ML Data [N], [O], [P]. Data shall be generated that meets the ML data requirements established in Activity 4. This shall include three separate datasets: Development data [N], Internal test data [O] and Verification data [P]2. The</a:t>
            </a:r>
            <a:endParaRPr lang="en-GB" dirty="0">
              <a:cs typeface="Calibri"/>
            </a:endParaRPr>
          </a:p>
          <a:p>
            <a:r>
              <a:rPr lang="en-GB" dirty="0"/>
              <a:t>first two of these sets are for use in the development process (Stage 3) whilst verification set is used in model verification (Stage 4). The generation of ML data will typically consider three sub‐process: collection, </a:t>
            </a:r>
            <a:r>
              <a:rPr lang="en-GB" dirty="0" err="1"/>
              <a:t>preprocessing</a:t>
            </a:r>
            <a:r>
              <a:rPr lang="en-GB" dirty="0"/>
              <a:t> and augmentation.</a:t>
            </a:r>
            <a:endParaRPr lang="en-GB" dirty="0">
              <a:cs typeface="Calibri"/>
            </a:endParaRPr>
          </a:p>
          <a:p>
            <a:r>
              <a:rPr lang="en-GB" dirty="0">
                <a:cs typeface="Calibri"/>
              </a:rPr>
              <a:t>Pg. 22</a:t>
            </a:r>
          </a:p>
          <a:p>
            <a:endParaRPr lang="en-GB" dirty="0">
              <a:cs typeface="Calibri"/>
            </a:endParaRPr>
          </a:p>
          <a:p>
            <a:r>
              <a:rPr lang="en-GB" dirty="0">
                <a:cs typeface="Calibri"/>
              </a:rPr>
              <a:t>[Q]:</a:t>
            </a:r>
          </a:p>
          <a:p>
            <a:r>
              <a:rPr lang="en-GB" dirty="0"/>
              <a:t>Artefact [Q]:Data Generation Log. It is possible for many data sets to be generated which meet the data requirements. Decisions made when collecting, processing and augmenting the data should therefore be recorded in order to explain how the data sets meet the data requirements. A data generation log ([Q]) shall be kept which details the decisions made in each sub‐process to obtain data with the desired features. Pg. 25</a:t>
            </a:r>
            <a:endParaRPr lang="en-GB" dirty="0">
              <a:cs typeface="Calibri"/>
            </a:endParaRPr>
          </a:p>
          <a:p>
            <a:endParaRPr lang="en-GB" dirty="0">
              <a:cs typeface="Calibri"/>
            </a:endParaRPr>
          </a:p>
          <a:p>
            <a:r>
              <a:rPr lang="en-GB" dirty="0">
                <a:cs typeface="Calibri"/>
              </a:rPr>
              <a:t>[S]: </a:t>
            </a:r>
            <a:r>
              <a:rPr lang="en-GB" dirty="0"/>
              <a:t>Activity 8: Validate ML Data [S]. The ML data validation activity shall check that the three generated data sets are sufficient to meet the ML data requirements. The results of the data validation activity shall be explicitly documented ([S]).</a:t>
            </a:r>
            <a:endParaRPr lang="en-GB" dirty="0">
              <a:cs typeface="Calibri"/>
            </a:endParaRPr>
          </a:p>
          <a:p>
            <a:r>
              <a:rPr lang="en-GB" dirty="0"/>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dirty="0">
              <a:cs typeface="Calibri"/>
            </a:endParaRPr>
          </a:p>
          <a:p>
            <a:endParaRPr lang="en-GB" dirty="0">
              <a:cs typeface="Calibri"/>
            </a:endParaRPr>
          </a:p>
          <a:p>
            <a:r>
              <a:rPr lang="en-GB" dirty="0">
                <a:cs typeface="Calibri"/>
              </a:rPr>
              <a:t>[T]: </a:t>
            </a:r>
            <a:r>
              <a:rPr lang="en-GB" dirty="0"/>
              <a:t>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dirty="0">
              <a:cs typeface="Calibri"/>
            </a:endParaRPr>
          </a:p>
          <a:p>
            <a:endParaRPr lang="en-GB" dirty="0">
              <a:cs typeface="Calibri"/>
            </a:endParaRPr>
          </a:p>
          <a:p>
            <a:endParaRPr lang="en-GB" dirty="0">
              <a:cs typeface="Calibri"/>
            </a:endParaRPr>
          </a:p>
          <a:p>
            <a:endParaRPr lang="en-GB" dirty="0">
              <a:cs typeface="Calibri"/>
            </a:endParaRPr>
          </a:p>
          <a:p>
            <a:endParaRPr lang="en-GB" b="1" dirty="0">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10</a:t>
            </a:fld>
            <a:endParaRPr lang="en-GB"/>
          </a:p>
        </p:txBody>
      </p:sp>
    </p:spTree>
    <p:extLst>
      <p:ext uri="{BB962C8B-B14F-4D97-AF65-F5344CB8AC3E}">
        <p14:creationId xmlns:p14="http://schemas.microsoft.com/office/powerpoint/2010/main" val="3257128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11</a:t>
            </a:fld>
            <a:endParaRPr lang="en-GB"/>
          </a:p>
        </p:txBody>
      </p:sp>
    </p:spTree>
    <p:extLst>
      <p:ext uri="{BB962C8B-B14F-4D97-AF65-F5344CB8AC3E}">
        <p14:creationId xmlns:p14="http://schemas.microsoft.com/office/powerpoint/2010/main" val="1541734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cs typeface="Calibri"/>
              </a:rPr>
              <a:t>Objectives:</a:t>
            </a:r>
          </a:p>
          <a:p>
            <a:endParaRPr lang="en-GB"/>
          </a:p>
          <a:p>
            <a:r>
              <a:rPr lang="en-GB"/>
              <a:t>1. Demonstrate that the model will meet the ML safety requirements when exposed to inputs not present during the development of the model.</a:t>
            </a:r>
            <a:endParaRPr lang="en-US">
              <a:cs typeface="Calibri" panose="020F0502020204030204"/>
            </a:endParaRPr>
          </a:p>
          <a:p>
            <a:r>
              <a:rPr lang="en-GB"/>
              <a:t>2. Create an assurance argument, based on the evidence generated by the first objective. The argument should clearly demonstrate the relationship between the verification evidence and the ML safety requirements. It should explicitly explain the </a:t>
            </a:r>
            <a:r>
              <a:rPr lang="en-GB" err="1"/>
              <a:t>tradeoffs</a:t>
            </a:r>
            <a:r>
              <a:rPr lang="en-GB"/>
              <a:t>, assumptions and uncertainties concerning the verification results and the process by which they were generated.</a:t>
            </a:r>
            <a:endParaRPr lang="en-GB">
              <a:cs typeface="Calibri"/>
            </a:endParaRPr>
          </a:p>
          <a:p>
            <a:endParaRPr lang="en-GB">
              <a:cs typeface="Calibri"/>
            </a:endParaRPr>
          </a:p>
          <a:p>
            <a:r>
              <a:rPr lang="en-GB">
                <a:cs typeface="Calibri"/>
              </a:rPr>
              <a:t>Pg. 39.</a:t>
            </a:r>
          </a:p>
          <a:p>
            <a:endParaRPr lang="en-GB" b="1"/>
          </a:p>
          <a:p>
            <a:r>
              <a:rPr lang="en-GB" b="1"/>
              <a:t>Activities:</a:t>
            </a:r>
            <a:endParaRPr lang="en-US">
              <a:cs typeface="Calibri"/>
            </a:endParaRPr>
          </a:p>
          <a:p>
            <a:endParaRPr lang="en-GB"/>
          </a:p>
          <a:p>
            <a:r>
              <a:rPr lang="en-GB"/>
              <a:t>13. Activity 13: Verify ML Model. This activity requires as input the ML safety requirements ([H]), the verification data ([P]) and the machine learnt model ([V]). Model verification may consist of two sub‐activities: test‐based verification</a:t>
            </a:r>
            <a:endParaRPr lang="en-GB">
              <a:cs typeface="Calibri"/>
            </a:endParaRPr>
          </a:p>
          <a:p>
            <a:r>
              <a:rPr lang="en-GB"/>
              <a:t>and formal verification. For every ML safety requirement at least one verification activity shall be undertaken. The results of verification for each requirement shall be recorded in the ML verification results ([Z]).</a:t>
            </a:r>
            <a:endParaRPr lang="en-GB">
              <a:cs typeface="Calibri"/>
            </a:endParaRPr>
          </a:p>
          <a:p>
            <a:endParaRPr lang="en-GB">
              <a:cs typeface="Calibri"/>
            </a:endParaRPr>
          </a:p>
          <a:p>
            <a:r>
              <a:rPr lang="en-GB"/>
              <a:t>14. Activity 14: Instantiate ML Verification Argument Pattern [CC]. 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a:cs typeface="Calibri"/>
            </a:endParaRPr>
          </a:p>
          <a:p>
            <a:endParaRPr lang="en-GB">
              <a:cs typeface="Calibri"/>
            </a:endParaRPr>
          </a:p>
          <a:p>
            <a:r>
              <a:rPr lang="en-GB" b="1"/>
              <a:t>Inputs to the Stage:</a:t>
            </a:r>
            <a:endParaRPr lang="en-US"/>
          </a:p>
          <a:p>
            <a:endParaRPr lang="en-GB" b="1">
              <a:cs typeface="Calibri"/>
            </a:endParaRPr>
          </a:p>
          <a:p>
            <a:r>
              <a:rPr lang="en-GB">
                <a:cs typeface="Calibri"/>
              </a:rPr>
              <a:t>[H] ML Safety Requirements.</a:t>
            </a:r>
            <a:r>
              <a:rPr lang="en-GB"/>
              <a:t> </a:t>
            </a:r>
            <a:endParaRPr lang="en-GB">
              <a:cs typeface="Calibri"/>
            </a:endParaRPr>
          </a:p>
          <a:p>
            <a:r>
              <a:rPr lang="en-GB"/>
              <a:t>Activity 3: Develop ML Safety Requirements [H]. This activity requires as input the system safety requirements allocated to the ML component ([E]).</a:t>
            </a:r>
            <a:r>
              <a:rPr lang="en-GB">
                <a:cs typeface="Calibri"/>
              </a:rPr>
              <a:t> See Stage 2, Pg. 12.</a:t>
            </a:r>
          </a:p>
          <a:p>
            <a:endParaRPr lang="en-GB"/>
          </a:p>
          <a:p>
            <a:r>
              <a:rPr lang="en-GB"/>
              <a:t>[P]: Verification Data</a:t>
            </a:r>
            <a:endParaRPr lang="en-US"/>
          </a:p>
          <a:p>
            <a:r>
              <a:rPr lang="en-GB"/>
              <a:t>Activity 7: Generate ML Data [N], [O], [P]. Data shall be generated that meets the ML data requirements established in Activity 4. This shall include three separate datasets: Development data [N], Internal test data [O] and Verification data [P]2. The first two of these sets are for use in the development process (Stage 3) whilst verification set is used in model verification (Stage 4).</a:t>
            </a:r>
            <a:r>
              <a:rPr lang="en-GB">
                <a:cs typeface="Calibri"/>
              </a:rPr>
              <a:t> Pg. 22.</a:t>
            </a:r>
          </a:p>
          <a:p>
            <a:endParaRPr lang="en-GB">
              <a:cs typeface="Calibri"/>
            </a:endParaRPr>
          </a:p>
          <a:p>
            <a:r>
              <a:rPr lang="en-GB">
                <a:cs typeface="Calibri"/>
              </a:rPr>
              <a:t>[V] </a:t>
            </a:r>
            <a:r>
              <a:rPr lang="en-GB"/>
              <a:t>ML Model. Activity 10: Create ML Model [V]</a:t>
            </a:r>
            <a:endParaRPr lang="en-GB">
              <a:cs typeface="Calibri"/>
            </a:endParaRPr>
          </a:p>
          <a:p>
            <a:r>
              <a:rPr lang="en-GB"/>
              <a:t>An ML model meeting the ML Safety Requirements ([H]) shall be developed using the development data ([N]). (see Stage 4, Pg. 31)</a:t>
            </a:r>
            <a:endParaRPr lang="en-GB">
              <a:cs typeface="Calibri"/>
            </a:endParaRPr>
          </a:p>
          <a:p>
            <a:endParaRPr lang="en-GB">
              <a:cs typeface="Calibri"/>
            </a:endParaRPr>
          </a:p>
          <a:p>
            <a:r>
              <a:rPr lang="en-GB">
                <a:cs typeface="Calibri"/>
              </a:rPr>
              <a:t>[BB]: </a:t>
            </a:r>
            <a:r>
              <a:rPr lang="en-GB"/>
              <a:t>Artefact [BB]: ML Verification Argument Pattern. The argument pattern relating to this stage of the AMLAS process is shown in Figure 14. The key elements of the argument pattern are described below. Pg. 44.</a:t>
            </a:r>
            <a:endParaRPr lang="en-GB">
              <a:cs typeface="Calibri"/>
            </a:endParaRPr>
          </a:p>
          <a:p>
            <a:endParaRPr lang="en-GB">
              <a:cs typeface="Calibri"/>
            </a:endParaRPr>
          </a:p>
          <a:p>
            <a:r>
              <a:rPr lang="en-GB" b="1"/>
              <a:t>Outputs of the Stage:</a:t>
            </a:r>
            <a:endParaRPr lang="en-US"/>
          </a:p>
          <a:p>
            <a:endParaRPr lang="en-GB"/>
          </a:p>
          <a:p>
            <a:r>
              <a:rPr lang="en-GB" b="1"/>
              <a:t>[Z]: </a:t>
            </a:r>
            <a:r>
              <a:rPr lang="en-GB"/>
              <a:t>Artefact [Z]: ML verification evidence</a:t>
            </a:r>
            <a:endParaRPr lang="en-US"/>
          </a:p>
          <a:p>
            <a:r>
              <a:rPr lang="en-GB"/>
              <a:t>Having undertaken verification activities, ML verification evidence should be collated and reported in terms which are meaningful to the safety engineer with respect to the ML safety requirements and the operating environment. The verification evidence shall be comprehensive and shall clearly demonstrate coverage with respect to the dimensions of variability, and combinations thereof, relevant to the ML safety requirements. Pg. 42.</a:t>
            </a:r>
            <a:endParaRPr lang="en-GB">
              <a:cs typeface="Calibri"/>
            </a:endParaRPr>
          </a:p>
          <a:p>
            <a:endParaRPr lang="en-GB">
              <a:cs typeface="Calibri"/>
            </a:endParaRPr>
          </a:p>
          <a:p>
            <a:r>
              <a:rPr lang="en-GB">
                <a:cs typeface="Calibri"/>
              </a:rPr>
              <a:t>[AA] </a:t>
            </a:r>
            <a:r>
              <a:rPr lang="en-GB"/>
              <a:t>Artefact [AA]: Verification Log</a:t>
            </a:r>
            <a:endParaRPr lang="en-GB">
              <a:cs typeface="Calibri"/>
            </a:endParaRPr>
          </a:p>
          <a:p>
            <a:r>
              <a:rPr lang="en-GB"/>
              <a:t>This log should explicitly document the verification strategy. For testing this should include the range of tests undertaken and the rationale for performing each test with bounds and test parameters where appropriate. In addition the approaches taken to manage verification data in such a way as to ensure that data leakage did not occur should be documented. For formal verification the techniques employed should be listed and the rationale for using such approaches to verify properties of the model with respect to real‐world features included. Pg. 43.</a:t>
            </a:r>
            <a:endParaRPr lang="en-GB">
              <a:cs typeface="Calibri"/>
            </a:endParaRPr>
          </a:p>
          <a:p>
            <a:endParaRPr lang="en-GB">
              <a:cs typeface="Calibri"/>
            </a:endParaRPr>
          </a:p>
          <a:p>
            <a:r>
              <a:rPr lang="en-GB" b="1">
                <a:cs typeface="Calibri"/>
              </a:rPr>
              <a:t>[CC] </a:t>
            </a:r>
            <a:r>
              <a:rPr lang="en-GB"/>
              <a:t>Activity 14: Instantiate ML Verification Argument Pattern [CC]</a:t>
            </a:r>
            <a:endParaRPr lang="en-GB" b="1">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12</a:t>
            </a:fld>
            <a:endParaRPr lang="en-GB"/>
          </a:p>
        </p:txBody>
      </p:sp>
    </p:spTree>
    <p:extLst>
      <p:ext uri="{BB962C8B-B14F-4D97-AF65-F5344CB8AC3E}">
        <p14:creationId xmlns:p14="http://schemas.microsoft.com/office/powerpoint/2010/main" val="1701563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Objectives:</a:t>
            </a:r>
            <a:endParaRPr lang="en-US" b="1" dirty="0"/>
          </a:p>
          <a:p>
            <a:r>
              <a:rPr lang="en-GB" dirty="0"/>
              <a:t>1. Integrate the machine learnt component into the target system in such a manner that the system satisfies the allocated system safety requirements. The component should be integrated in the pipeline linking its inputs and outputs to other system components.</a:t>
            </a:r>
            <a:endParaRPr lang="en-GB" dirty="0">
              <a:cs typeface="Calibri"/>
            </a:endParaRPr>
          </a:p>
          <a:p>
            <a:r>
              <a:rPr lang="en-GB" dirty="0"/>
              <a:t>2. Demonstrate that the allocated system safety requirements are still satisfied during operation of the target system and environment.</a:t>
            </a:r>
            <a:endParaRPr lang="en-GB" dirty="0">
              <a:cs typeface="Calibri"/>
            </a:endParaRPr>
          </a:p>
          <a:p>
            <a:r>
              <a:rPr lang="en-GB" dirty="0"/>
              <a:t>3. Create an assurance argument to demonstrate that the ML model will continue to meet the ML safety requirements once integrated into the target system.</a:t>
            </a:r>
            <a:endParaRPr lang="en-GB" dirty="0">
              <a:cs typeface="Calibri"/>
            </a:endParaRPr>
          </a:p>
          <a:p>
            <a:r>
              <a:rPr lang="en-GB" dirty="0">
                <a:cs typeface="Calibri"/>
              </a:rPr>
              <a:t>Pg. 46.</a:t>
            </a:r>
          </a:p>
          <a:p>
            <a:endParaRPr lang="en-GB" b="1" dirty="0"/>
          </a:p>
          <a:p>
            <a:r>
              <a:rPr lang="en-GB" b="1" dirty="0"/>
              <a:t>Activities:</a:t>
            </a:r>
            <a:endParaRPr lang="en-US" dirty="0">
              <a:cs typeface="Calibri"/>
            </a:endParaRPr>
          </a:p>
          <a:p>
            <a:endParaRPr lang="en-GB" dirty="0"/>
          </a:p>
          <a:p>
            <a:r>
              <a:rPr lang="en-GB" dirty="0"/>
              <a:t>15. Activity 15: Activity 15: Integrate ML Model</a:t>
            </a:r>
            <a:endParaRPr lang="en-US" dirty="0">
              <a:cs typeface="Calibri"/>
            </a:endParaRPr>
          </a:p>
          <a:p>
            <a:r>
              <a:rPr lang="en-GB" dirty="0"/>
              <a:t>The ML Model needs to be deployed onto the intended hardware platform and integrated into the broader system of which it is a part. Deploying the component may be a multi‐stage process in which the component is first deployed to computational hardware which is then integrated at a subsystem level before being integrating with the final hardware platform. The deployment process will include, connecting the component’s inputs to sensing devices (or equivalent components) and providing its output to the wider system. This activity takes as inputs the system safety requirements ([A]), the environment description ([B]), the system description ([C]) and the ML model ([V]) defined in the previous stages and integrates the model into the overall system .</a:t>
            </a:r>
            <a:endParaRPr lang="en-GB" dirty="0">
              <a:cs typeface="Calibri"/>
            </a:endParaRPr>
          </a:p>
          <a:p>
            <a:r>
              <a:rPr lang="en-GB" dirty="0"/>
              <a:t>Pg</a:t>
            </a:r>
            <a:r>
              <a:rPr lang="en-GB" dirty="0">
                <a:cs typeface="Calibri"/>
              </a:rPr>
              <a:t>. 46.</a:t>
            </a:r>
          </a:p>
          <a:p>
            <a:endParaRPr lang="en-GB" dirty="0"/>
          </a:p>
          <a:p>
            <a:r>
              <a:rPr lang="en-GB" dirty="0"/>
              <a:t>16. Activity 16: Activity 16: Test the Integration [FF]</a:t>
            </a:r>
            <a:endParaRPr lang="en-US" dirty="0">
              <a:cs typeface="Calibri"/>
            </a:endParaRPr>
          </a:p>
          <a:p>
            <a:r>
              <a:rPr lang="en-GB" dirty="0"/>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US" dirty="0"/>
          </a:p>
          <a:p>
            <a:r>
              <a:rPr lang="en-GB" dirty="0">
                <a:cs typeface="Calibri"/>
              </a:rPr>
              <a:t>Pg. 49.</a:t>
            </a:r>
          </a:p>
          <a:p>
            <a:endParaRPr lang="en-GB" dirty="0">
              <a:cs typeface="Calibri"/>
            </a:endParaRPr>
          </a:p>
          <a:p>
            <a:r>
              <a:rPr lang="en-GB" dirty="0">
                <a:cs typeface="Calibri"/>
              </a:rPr>
              <a:t>17. Activity 17: </a:t>
            </a:r>
            <a:r>
              <a:rPr lang="en-GB" dirty="0"/>
              <a:t>Activity 17: Instantiate ML Deployment Argument Pattern [HH]</a:t>
            </a:r>
            <a:endParaRPr lang="en-US" dirty="0"/>
          </a:p>
          <a:p>
            <a:r>
              <a:rPr lang="en-GB" dirty="0"/>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US" dirty="0"/>
          </a:p>
          <a:p>
            <a:r>
              <a:rPr lang="en-GB" dirty="0"/>
              <a:t>Pg. 51.</a:t>
            </a:r>
            <a:endParaRPr lang="en-GB" dirty="0">
              <a:cs typeface="Calibri"/>
            </a:endParaRPr>
          </a:p>
          <a:p>
            <a:endParaRPr lang="en-GB" dirty="0"/>
          </a:p>
          <a:p>
            <a:r>
              <a:rPr lang="en-GB" b="1" dirty="0"/>
              <a:t>Inputs:</a:t>
            </a:r>
            <a:endParaRPr lang="en-US" dirty="0"/>
          </a:p>
          <a:p>
            <a:endParaRPr lang="en-GB" dirty="0"/>
          </a:p>
          <a:p>
            <a:r>
              <a:rPr lang="en-GB" dirty="0"/>
              <a:t>[V] ML Model. Activity 10: Create ML Model [V]</a:t>
            </a:r>
          </a:p>
          <a:p>
            <a:r>
              <a:rPr lang="en-GB" dirty="0"/>
              <a:t>An ML model meeting the ML Safety Requirements ([H]) shall be developed using the development data ([N]). (see Stage 4, Pg. 31)</a:t>
            </a:r>
          </a:p>
          <a:p>
            <a:endParaRPr lang="en-GB" dirty="0"/>
          </a:p>
          <a:p>
            <a:r>
              <a:rPr lang="en-AU" dirty="0"/>
              <a:t>[A]: The safety requirements are generated from the system safety assessment process. Such a process covers hazard identification and risk analysis. Importantly, it shall determine the contribution, i.e. in the form of concrete failure conditions, that the output of the machine learning component makes to potential system hazards. Pg. 6. </a:t>
            </a:r>
            <a:endParaRPr lang="en-US" dirty="0"/>
          </a:p>
          <a:p>
            <a:endParaRPr lang="en-AU" dirty="0"/>
          </a:p>
          <a:p>
            <a:r>
              <a:rPr lang="en-AU" dirty="0"/>
              <a:t>[B]: In determining the allocation of system safety requirements to the ML component it is crucial that the system environment is considered. The system environment considered during system safety requirement allocation shall be explicitly defined in Artefact [B] to ensure consistency when determining ML safety requirements. Pg. 7.</a:t>
            </a:r>
            <a:endParaRPr lang="en-AU" dirty="0">
              <a:cs typeface="Calibri"/>
            </a:endParaRPr>
          </a:p>
          <a:p>
            <a:endParaRPr lang="en-AU" dirty="0"/>
          </a:p>
          <a:p>
            <a:r>
              <a:rPr lang="en-AU" dirty="0"/>
              <a:t>[C]: The allocation of system safety requirements to the ML component shall also consider the system architecture. The system to which the ML component shall be deployed and the system architecture shall be explicitly defined in Artefact [C]. This helps to ensure it is correctly accounted for when determining ML safety requirements. Pg. 8.</a:t>
            </a:r>
            <a:endParaRPr lang="en-AU" dirty="0">
              <a:cs typeface="Calibri"/>
            </a:endParaRPr>
          </a:p>
          <a:p>
            <a:endParaRPr lang="en-GB" dirty="0">
              <a:cs typeface="Calibri"/>
            </a:endParaRPr>
          </a:p>
          <a:p>
            <a:r>
              <a:rPr lang="en-GB" dirty="0">
                <a:cs typeface="Calibri"/>
              </a:rPr>
              <a:t>[EE] Operational Scenarios: </a:t>
            </a:r>
            <a:r>
              <a:rPr lang="en-GB" dirty="0"/>
              <a:t>Artefact [EE]: Operational Scenarios. </a:t>
            </a:r>
            <a:endParaRPr lang="en-GB" dirty="0">
              <a:cs typeface="Calibri"/>
            </a:endParaRPr>
          </a:p>
          <a:p>
            <a:r>
              <a:rPr lang="en-GB" dirty="0"/>
              <a:t>An operational scenario is defined as “Description of an imagined sequence of events that includes the interaction of the product or service with its environment and users, as well as interaction among its product or service components” [32]. The set of operational scenarios shall therefore represent real scenarios that may be encountered when the system is in operation. This set shall comprise a number of defined scenarios, meaningful with respect to the safety requirements of the system, that may occur during the system life.</a:t>
            </a:r>
            <a:endParaRPr lang="en-GB" dirty="0">
              <a:cs typeface="Calibri" panose="020F0502020204030204"/>
            </a:endParaRPr>
          </a:p>
          <a:p>
            <a:r>
              <a:rPr lang="en-GB" dirty="0">
                <a:cs typeface="Calibri" panose="020F0502020204030204"/>
              </a:rPr>
              <a:t>Pg. 49.</a:t>
            </a:r>
          </a:p>
          <a:p>
            <a:endParaRPr lang="en-GB" dirty="0">
              <a:cs typeface="Calibri" panose="020F0502020204030204"/>
            </a:endParaRPr>
          </a:p>
          <a:p>
            <a:r>
              <a:rPr lang="en-GB" dirty="0">
                <a:cs typeface="Calibri" panose="020F0502020204030204"/>
              </a:rPr>
              <a:t>[GG] ML Deployment Argument Pattern.</a:t>
            </a:r>
          </a:p>
          <a:p>
            <a:r>
              <a:rPr lang="en-GB" dirty="0"/>
              <a:t>Artefact [GG]: ML Deployment Argument Pattern</a:t>
            </a:r>
            <a:endParaRPr lang="en-GB" dirty="0">
              <a:cs typeface="Calibri"/>
            </a:endParaRPr>
          </a:p>
          <a:p>
            <a:r>
              <a:rPr lang="en-GB" dirty="0"/>
              <a:t>The argument pattern relating to this stage of the AMLAS process is shown in Figure 16. The key elements of the argument pattern are described below.</a:t>
            </a:r>
            <a:endParaRPr lang="en-GB" dirty="0">
              <a:cs typeface="Calibri" panose="020F0502020204030204"/>
            </a:endParaRPr>
          </a:p>
          <a:p>
            <a:r>
              <a:rPr lang="en-GB" dirty="0">
                <a:cs typeface="Calibri" panose="020F0502020204030204"/>
              </a:rPr>
              <a:t>Pg. 51.</a:t>
            </a:r>
          </a:p>
          <a:p>
            <a:endParaRPr lang="en-GB" dirty="0">
              <a:cs typeface="Calibri" panose="020F0502020204030204"/>
            </a:endParaRPr>
          </a:p>
          <a:p>
            <a:r>
              <a:rPr lang="en-GB" b="1" dirty="0">
                <a:cs typeface="Calibri" panose="020F0502020204030204"/>
              </a:rPr>
              <a:t>Outputs:</a:t>
            </a:r>
          </a:p>
          <a:p>
            <a:endParaRPr lang="en-GB" dirty="0">
              <a:cs typeface="Calibri" panose="020F0502020204030204"/>
            </a:endParaRPr>
          </a:p>
          <a:p>
            <a:r>
              <a:rPr lang="en-GB" dirty="0">
                <a:cs typeface="Calibri" panose="020F0502020204030204"/>
              </a:rPr>
              <a:t>[DD] </a:t>
            </a:r>
            <a:r>
              <a:rPr lang="en-GB" dirty="0"/>
              <a:t>Artefact [DD]: Erroneous Behaviour Log</a:t>
            </a:r>
            <a:endParaRPr lang="en-GB" dirty="0">
              <a:cs typeface="Calibri"/>
            </a:endParaRPr>
          </a:p>
          <a:p>
            <a:r>
              <a:rPr lang="en-GB" dirty="0"/>
              <a:t>The nature and characteristics of the erroneous outputs shall be predicted and documented in the erroneous behaviour log ([DD]) such that an appropriate system response can be determined. These predictions shall be informed by the findings of internal testing and of verification activities. This understanding can be enhanced through integration testing performed at Activity 16.</a:t>
            </a:r>
            <a:endParaRPr lang="en-GB" dirty="0">
              <a:cs typeface="Calibri"/>
            </a:endParaRPr>
          </a:p>
          <a:p>
            <a:r>
              <a:rPr lang="en-GB" dirty="0">
                <a:cs typeface="Calibri"/>
              </a:rPr>
              <a:t>Pg. 49.</a:t>
            </a:r>
          </a:p>
          <a:p>
            <a:endParaRPr lang="en-GB" dirty="0">
              <a:cs typeface="Calibri"/>
            </a:endParaRPr>
          </a:p>
          <a:p>
            <a:r>
              <a:rPr lang="en-GB" dirty="0">
                <a:cs typeface="Calibri"/>
              </a:rPr>
              <a:t>[FF] </a:t>
            </a:r>
            <a:r>
              <a:rPr lang="en-GB" dirty="0"/>
              <a:t>Activity 16: Test the Integration [FF]</a:t>
            </a:r>
            <a:endParaRPr lang="en-GB" dirty="0">
              <a:cs typeface="Calibri"/>
            </a:endParaRPr>
          </a:p>
          <a:p>
            <a:r>
              <a:rPr lang="en-GB" dirty="0"/>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GB" dirty="0">
              <a:cs typeface="Calibri"/>
            </a:endParaRPr>
          </a:p>
          <a:p>
            <a:r>
              <a:rPr lang="en-GB" dirty="0">
                <a:cs typeface="Calibri"/>
              </a:rPr>
              <a:t>Pg. 49</a:t>
            </a:r>
          </a:p>
          <a:p>
            <a:endParaRPr lang="en-GB" dirty="0">
              <a:cs typeface="Calibri"/>
            </a:endParaRPr>
          </a:p>
          <a:p>
            <a:r>
              <a:rPr lang="en-GB" dirty="0">
                <a:cs typeface="Calibri"/>
              </a:rPr>
              <a:t>[HH] ML Deployment Argument: </a:t>
            </a:r>
            <a:endParaRPr lang="en-GB" dirty="0"/>
          </a:p>
          <a:p>
            <a:r>
              <a:rPr lang="en-GB" dirty="0"/>
              <a:t>Activity 17: Instantiate ML Deployment Argument Pattern [HH]</a:t>
            </a:r>
            <a:endParaRPr lang="en-GB" dirty="0">
              <a:cs typeface="Calibri"/>
            </a:endParaRPr>
          </a:p>
          <a:p>
            <a:r>
              <a:rPr lang="en-GB" dirty="0"/>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GB" dirty="0">
              <a:cs typeface="Calibri"/>
            </a:endParaRPr>
          </a:p>
          <a:p>
            <a:r>
              <a:rPr lang="en-GB" dirty="0">
                <a:cs typeface="Calibri"/>
              </a:rPr>
              <a:t>Pg. 51.</a:t>
            </a:r>
          </a:p>
          <a:p>
            <a:endParaRPr lang="en-GB"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13</a:t>
            </a:fld>
            <a:endParaRPr lang="en-GB"/>
          </a:p>
        </p:txBody>
      </p:sp>
    </p:spTree>
    <p:extLst>
      <p:ext uri="{BB962C8B-B14F-4D97-AF65-F5344CB8AC3E}">
        <p14:creationId xmlns:p14="http://schemas.microsoft.com/office/powerpoint/2010/main" val="643299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14</a:t>
            </a:fld>
            <a:endParaRPr lang="en-GB"/>
          </a:p>
        </p:txBody>
      </p:sp>
    </p:spTree>
    <p:extLst>
      <p:ext uri="{BB962C8B-B14F-4D97-AF65-F5344CB8AC3E}">
        <p14:creationId xmlns:p14="http://schemas.microsoft.com/office/powerpoint/2010/main" val="1159962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15</a:t>
            </a:fld>
            <a:endParaRPr lang="en-GB"/>
          </a:p>
        </p:txBody>
      </p:sp>
    </p:spTree>
    <p:extLst>
      <p:ext uri="{BB962C8B-B14F-4D97-AF65-F5344CB8AC3E}">
        <p14:creationId xmlns:p14="http://schemas.microsoft.com/office/powerpoint/2010/main" val="2516789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16</a:t>
            </a:fld>
            <a:endParaRPr lang="en-GB"/>
          </a:p>
        </p:txBody>
      </p:sp>
    </p:spTree>
    <p:extLst>
      <p:ext uri="{BB962C8B-B14F-4D97-AF65-F5344CB8AC3E}">
        <p14:creationId xmlns:p14="http://schemas.microsoft.com/office/powerpoint/2010/main" val="2332737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cs typeface="Calibri"/>
              </a:rPr>
              <a:t>Objectives:</a:t>
            </a:r>
          </a:p>
          <a:p>
            <a:endParaRPr lang="en-GB"/>
          </a:p>
          <a:p>
            <a:r>
              <a:rPr lang="en-GB"/>
              <a:t>1. Demonstrate that the model will meet the ML safety requirements when exposed to inputs not present during the development of the model.</a:t>
            </a:r>
            <a:endParaRPr lang="en-US">
              <a:cs typeface="Calibri" panose="020F0502020204030204"/>
            </a:endParaRPr>
          </a:p>
          <a:p>
            <a:r>
              <a:rPr lang="en-GB"/>
              <a:t>2. Create an assurance argument, based on the evidence generated by the first objective. The argument should clearly demonstrate the relationship between the verification evidence and the ML safety requirements. It should explicitly explain the </a:t>
            </a:r>
            <a:r>
              <a:rPr lang="en-GB" err="1"/>
              <a:t>tradeoffs</a:t>
            </a:r>
            <a:r>
              <a:rPr lang="en-GB"/>
              <a:t>, assumptions and uncertainties concerning the verification results and the process by which they were generated.</a:t>
            </a:r>
            <a:endParaRPr lang="en-GB">
              <a:cs typeface="Calibri"/>
            </a:endParaRPr>
          </a:p>
          <a:p>
            <a:endParaRPr lang="en-GB">
              <a:cs typeface="Calibri"/>
            </a:endParaRPr>
          </a:p>
          <a:p>
            <a:r>
              <a:rPr lang="en-GB">
                <a:cs typeface="Calibri"/>
              </a:rPr>
              <a:t>Pg. 39.</a:t>
            </a:r>
          </a:p>
          <a:p>
            <a:endParaRPr lang="en-GB" b="1"/>
          </a:p>
          <a:p>
            <a:r>
              <a:rPr lang="en-GB" b="1"/>
              <a:t>Activities:</a:t>
            </a:r>
            <a:endParaRPr lang="en-US">
              <a:cs typeface="Calibri"/>
            </a:endParaRPr>
          </a:p>
          <a:p>
            <a:endParaRPr lang="en-GB"/>
          </a:p>
          <a:p>
            <a:r>
              <a:rPr lang="en-GB"/>
              <a:t>13. Activity 13: Verify ML Model. This activity requires as input the ML safety requirements ([H]), the verification data ([P]) and the machine learnt model ([V]). Model verification may consist of two sub‐activities: test‐based verification</a:t>
            </a:r>
            <a:endParaRPr lang="en-GB">
              <a:cs typeface="Calibri"/>
            </a:endParaRPr>
          </a:p>
          <a:p>
            <a:r>
              <a:rPr lang="en-GB"/>
              <a:t>and formal verification. For every ML safety requirement at least one verification activity shall be undertaken. The results of verification for each requirement shall be recorded in the ML verification results ([Z]).</a:t>
            </a:r>
            <a:endParaRPr lang="en-GB">
              <a:cs typeface="Calibri"/>
            </a:endParaRPr>
          </a:p>
          <a:p>
            <a:endParaRPr lang="en-GB">
              <a:cs typeface="Calibri"/>
            </a:endParaRPr>
          </a:p>
          <a:p>
            <a:r>
              <a:rPr lang="en-GB"/>
              <a:t>14. Activity 14: Instantiate ML Verification Argument Pattern [CC]. 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a:cs typeface="Calibri"/>
            </a:endParaRPr>
          </a:p>
          <a:p>
            <a:endParaRPr lang="en-GB">
              <a:cs typeface="Calibri"/>
            </a:endParaRPr>
          </a:p>
          <a:p>
            <a:r>
              <a:rPr lang="en-GB" b="1"/>
              <a:t>Inputs to the Stage:</a:t>
            </a:r>
            <a:endParaRPr lang="en-US"/>
          </a:p>
          <a:p>
            <a:endParaRPr lang="en-GB" b="1">
              <a:cs typeface="Calibri"/>
            </a:endParaRPr>
          </a:p>
          <a:p>
            <a:r>
              <a:rPr lang="en-GB">
                <a:cs typeface="Calibri"/>
              </a:rPr>
              <a:t>[H] ML Safety Requirements.</a:t>
            </a:r>
            <a:r>
              <a:rPr lang="en-GB"/>
              <a:t> </a:t>
            </a:r>
            <a:endParaRPr lang="en-GB">
              <a:cs typeface="Calibri"/>
            </a:endParaRPr>
          </a:p>
          <a:p>
            <a:r>
              <a:rPr lang="en-GB"/>
              <a:t>Activity 3: Develop ML Safety Requirements [H]. This activity requires as input the system safety requirements allocated to the ML component ([E]).</a:t>
            </a:r>
            <a:r>
              <a:rPr lang="en-GB">
                <a:cs typeface="Calibri"/>
              </a:rPr>
              <a:t> See Stage 2, Pg. 12.</a:t>
            </a:r>
          </a:p>
          <a:p>
            <a:endParaRPr lang="en-GB"/>
          </a:p>
          <a:p>
            <a:r>
              <a:rPr lang="en-GB"/>
              <a:t>[P]: Verification Data</a:t>
            </a:r>
            <a:endParaRPr lang="en-US"/>
          </a:p>
          <a:p>
            <a:r>
              <a:rPr lang="en-GB"/>
              <a:t>Activity 7: Generate ML Data [N], [O], [P]. Data shall be generated that meets the ML data requirements established in Activity 4. This shall include three separate datasets: Development data [N], Internal test data [O] and Verification data [P]2. The first two of these sets are for use in the development process (Stage 3) whilst verification set is used in model verification (Stage 4).</a:t>
            </a:r>
            <a:r>
              <a:rPr lang="en-GB">
                <a:cs typeface="Calibri"/>
              </a:rPr>
              <a:t> Pg. 22.</a:t>
            </a:r>
          </a:p>
          <a:p>
            <a:endParaRPr lang="en-GB">
              <a:cs typeface="Calibri"/>
            </a:endParaRPr>
          </a:p>
          <a:p>
            <a:r>
              <a:rPr lang="en-GB">
                <a:cs typeface="Calibri"/>
              </a:rPr>
              <a:t>[V] </a:t>
            </a:r>
            <a:r>
              <a:rPr lang="en-GB"/>
              <a:t>ML Model. Activity 10: Create ML Model [V]</a:t>
            </a:r>
            <a:endParaRPr lang="en-GB">
              <a:cs typeface="Calibri"/>
            </a:endParaRPr>
          </a:p>
          <a:p>
            <a:r>
              <a:rPr lang="en-GB"/>
              <a:t>An ML model meeting the ML Safety Requirements ([H]) shall be developed using the development data ([N]). (see Stage 4, Pg. 31)</a:t>
            </a:r>
            <a:endParaRPr lang="en-GB">
              <a:cs typeface="Calibri"/>
            </a:endParaRPr>
          </a:p>
          <a:p>
            <a:endParaRPr lang="en-GB">
              <a:cs typeface="Calibri"/>
            </a:endParaRPr>
          </a:p>
          <a:p>
            <a:r>
              <a:rPr lang="en-GB">
                <a:cs typeface="Calibri"/>
              </a:rPr>
              <a:t>[BB]: </a:t>
            </a:r>
            <a:r>
              <a:rPr lang="en-GB"/>
              <a:t>Artefact [BB]: ML Verification Argument Pattern. The argument pattern relating to this stage of the AMLAS process is shown in Figure 14. The key elements of the argument pattern are described below. Pg. 44.</a:t>
            </a:r>
            <a:endParaRPr lang="en-GB">
              <a:cs typeface="Calibri"/>
            </a:endParaRPr>
          </a:p>
          <a:p>
            <a:endParaRPr lang="en-GB">
              <a:cs typeface="Calibri"/>
            </a:endParaRPr>
          </a:p>
          <a:p>
            <a:r>
              <a:rPr lang="en-GB" b="1"/>
              <a:t>Outputs of the Stage:</a:t>
            </a:r>
            <a:endParaRPr lang="en-US"/>
          </a:p>
          <a:p>
            <a:endParaRPr lang="en-GB"/>
          </a:p>
          <a:p>
            <a:r>
              <a:rPr lang="en-GB" b="1"/>
              <a:t>[Z]: </a:t>
            </a:r>
            <a:r>
              <a:rPr lang="en-GB"/>
              <a:t>Artefact [Z]: ML verification evidence</a:t>
            </a:r>
            <a:endParaRPr lang="en-US"/>
          </a:p>
          <a:p>
            <a:r>
              <a:rPr lang="en-GB"/>
              <a:t>Having undertaken verification activities, ML verification evidence should be collated and reported in terms which are meaningful to the safety engineer with respect to the ML safety requirements and the operating environment. The verification evidence shall be comprehensive and shall clearly demonstrate coverage with respect to the dimensions of variability, and combinations thereof, relevant to the ML safety requirements. Pg. 42.</a:t>
            </a:r>
            <a:endParaRPr lang="en-GB">
              <a:cs typeface="Calibri"/>
            </a:endParaRPr>
          </a:p>
          <a:p>
            <a:endParaRPr lang="en-GB">
              <a:cs typeface="Calibri"/>
            </a:endParaRPr>
          </a:p>
          <a:p>
            <a:r>
              <a:rPr lang="en-GB">
                <a:cs typeface="Calibri"/>
              </a:rPr>
              <a:t>[AA] </a:t>
            </a:r>
            <a:r>
              <a:rPr lang="en-GB"/>
              <a:t>Artefact [AA]: Verification Log</a:t>
            </a:r>
            <a:endParaRPr lang="en-GB">
              <a:cs typeface="Calibri"/>
            </a:endParaRPr>
          </a:p>
          <a:p>
            <a:r>
              <a:rPr lang="en-GB"/>
              <a:t>This log should explicitly document the verification strategy. For testing this should include the range of tests undertaken and the rationale for performing each test with bounds and test parameters where appropriate. In addition the approaches taken to manage verification data in such a way as to ensure that data leakage did not occur should be documented. For formal verification the techniques employed should be listed and the rationale for using such approaches to verify properties of the model with respect to real‐world features included. Pg. 43.</a:t>
            </a:r>
            <a:endParaRPr lang="en-GB">
              <a:cs typeface="Calibri"/>
            </a:endParaRPr>
          </a:p>
          <a:p>
            <a:endParaRPr lang="en-GB">
              <a:cs typeface="Calibri"/>
            </a:endParaRPr>
          </a:p>
          <a:p>
            <a:r>
              <a:rPr lang="en-GB" b="1">
                <a:cs typeface="Calibri"/>
              </a:rPr>
              <a:t>[CC] </a:t>
            </a:r>
            <a:r>
              <a:rPr lang="en-GB"/>
              <a:t>Activity 14: Instantiate ML Verification Argument Pattern [CC]</a:t>
            </a:r>
            <a:endParaRPr lang="en-GB" b="1">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17</a:t>
            </a:fld>
            <a:endParaRPr lang="en-GB"/>
          </a:p>
        </p:txBody>
      </p:sp>
    </p:spTree>
    <p:extLst>
      <p:ext uri="{BB962C8B-B14F-4D97-AF65-F5344CB8AC3E}">
        <p14:creationId xmlns:p14="http://schemas.microsoft.com/office/powerpoint/2010/main" val="49800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A0E6-E077-5C82-81DA-9A6065C3DE3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35D7DBE-F522-DCCA-AC11-0C46270230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C7FAFAB-5414-E60B-89A5-E7781D544329}"/>
              </a:ext>
            </a:extLst>
          </p:cNvPr>
          <p:cNvSpPr>
            <a:spLocks noGrp="1"/>
          </p:cNvSpPr>
          <p:nvPr>
            <p:ph type="dt" sz="half" idx="10"/>
          </p:nvPr>
        </p:nvSpPr>
        <p:spPr/>
        <p:txBody>
          <a:bodyPr/>
          <a:lstStyle/>
          <a:p>
            <a:fld id="{EAB2B32C-6456-694A-B1E0-FE9645974ECB}" type="datetimeFigureOut">
              <a:rPr lang="en-GB" smtClean="0"/>
              <a:t>28/04/2023</a:t>
            </a:fld>
            <a:endParaRPr lang="en-GB"/>
          </a:p>
        </p:txBody>
      </p:sp>
      <p:sp>
        <p:nvSpPr>
          <p:cNvPr id="5" name="Footer Placeholder 4">
            <a:extLst>
              <a:ext uri="{FF2B5EF4-FFF2-40B4-BE49-F238E27FC236}">
                <a16:creationId xmlns:a16="http://schemas.microsoft.com/office/drawing/2014/main" id="{CAB50F63-1C2B-B09E-95B7-6D908AFB66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276BDE-4B24-C1A9-16A3-C9736ED3DDBD}"/>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08548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FA9E-B9F1-6C54-B82F-E505B9775A8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EE70949-EFCF-3CF5-A03A-DA9C168D821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067969B-BA77-73A3-CCC5-5277D3333BB8}"/>
              </a:ext>
            </a:extLst>
          </p:cNvPr>
          <p:cNvSpPr>
            <a:spLocks noGrp="1"/>
          </p:cNvSpPr>
          <p:nvPr>
            <p:ph type="dt" sz="half" idx="10"/>
          </p:nvPr>
        </p:nvSpPr>
        <p:spPr/>
        <p:txBody>
          <a:bodyPr/>
          <a:lstStyle/>
          <a:p>
            <a:fld id="{EAB2B32C-6456-694A-B1E0-FE9645974ECB}" type="datetimeFigureOut">
              <a:rPr lang="en-GB" smtClean="0"/>
              <a:t>28/04/2023</a:t>
            </a:fld>
            <a:endParaRPr lang="en-GB"/>
          </a:p>
        </p:txBody>
      </p:sp>
      <p:sp>
        <p:nvSpPr>
          <p:cNvPr id="5" name="Footer Placeholder 4">
            <a:extLst>
              <a:ext uri="{FF2B5EF4-FFF2-40B4-BE49-F238E27FC236}">
                <a16:creationId xmlns:a16="http://schemas.microsoft.com/office/drawing/2014/main" id="{8FF8382F-86D5-4870-49EE-3D3CF027C4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EFBDE4-A0AE-A25F-7137-AD2DCC5EE23E}"/>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70616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189807-5CCC-6C2B-B499-5B55E1F0AA3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F88964B-0314-934B-9EEA-BA04C85AE2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B892ECF-A598-D241-5B5D-43F6FB424244}"/>
              </a:ext>
            </a:extLst>
          </p:cNvPr>
          <p:cNvSpPr>
            <a:spLocks noGrp="1"/>
          </p:cNvSpPr>
          <p:nvPr>
            <p:ph type="dt" sz="half" idx="10"/>
          </p:nvPr>
        </p:nvSpPr>
        <p:spPr/>
        <p:txBody>
          <a:bodyPr/>
          <a:lstStyle/>
          <a:p>
            <a:fld id="{EAB2B32C-6456-694A-B1E0-FE9645974ECB}" type="datetimeFigureOut">
              <a:rPr lang="en-GB" smtClean="0"/>
              <a:t>28/04/2023</a:t>
            </a:fld>
            <a:endParaRPr lang="en-GB"/>
          </a:p>
        </p:txBody>
      </p:sp>
      <p:sp>
        <p:nvSpPr>
          <p:cNvPr id="5" name="Footer Placeholder 4">
            <a:extLst>
              <a:ext uri="{FF2B5EF4-FFF2-40B4-BE49-F238E27FC236}">
                <a16:creationId xmlns:a16="http://schemas.microsoft.com/office/drawing/2014/main" id="{029E51A4-454F-CD95-FFFA-2C65A34A82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915BCC-9E00-AC19-EF47-AB8989DBFD29}"/>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09697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4CCA-2CD0-D640-6FDD-BBCBC1C9037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5E8ABC8-CF00-6DA3-24EA-CB9DD812C3B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769547A-C41C-9988-26F1-71C5E0F68EB7}"/>
              </a:ext>
            </a:extLst>
          </p:cNvPr>
          <p:cNvSpPr>
            <a:spLocks noGrp="1"/>
          </p:cNvSpPr>
          <p:nvPr>
            <p:ph type="dt" sz="half" idx="10"/>
          </p:nvPr>
        </p:nvSpPr>
        <p:spPr/>
        <p:txBody>
          <a:bodyPr/>
          <a:lstStyle/>
          <a:p>
            <a:fld id="{EAB2B32C-6456-694A-B1E0-FE9645974ECB}" type="datetimeFigureOut">
              <a:rPr lang="en-GB" smtClean="0"/>
              <a:t>28/04/2023</a:t>
            </a:fld>
            <a:endParaRPr lang="en-GB"/>
          </a:p>
        </p:txBody>
      </p:sp>
      <p:sp>
        <p:nvSpPr>
          <p:cNvPr id="5" name="Footer Placeholder 4">
            <a:extLst>
              <a:ext uri="{FF2B5EF4-FFF2-40B4-BE49-F238E27FC236}">
                <a16:creationId xmlns:a16="http://schemas.microsoft.com/office/drawing/2014/main" id="{3E1B5BE2-1A43-058E-667D-ABF399F516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AAB111-A16D-D2AD-AB2F-0EFB86AFEABE}"/>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86648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7D08-C841-1B68-5112-0A58C2FEFA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786C9FE-FC5B-00F4-2891-E636C29F14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2C78AD-6B2F-082D-8923-4A71877C7E30}"/>
              </a:ext>
            </a:extLst>
          </p:cNvPr>
          <p:cNvSpPr>
            <a:spLocks noGrp="1"/>
          </p:cNvSpPr>
          <p:nvPr>
            <p:ph type="dt" sz="half" idx="10"/>
          </p:nvPr>
        </p:nvSpPr>
        <p:spPr/>
        <p:txBody>
          <a:bodyPr/>
          <a:lstStyle/>
          <a:p>
            <a:fld id="{EAB2B32C-6456-694A-B1E0-FE9645974ECB}" type="datetimeFigureOut">
              <a:rPr lang="en-GB" smtClean="0"/>
              <a:t>28/04/2023</a:t>
            </a:fld>
            <a:endParaRPr lang="en-GB"/>
          </a:p>
        </p:txBody>
      </p:sp>
      <p:sp>
        <p:nvSpPr>
          <p:cNvPr id="5" name="Footer Placeholder 4">
            <a:extLst>
              <a:ext uri="{FF2B5EF4-FFF2-40B4-BE49-F238E27FC236}">
                <a16:creationId xmlns:a16="http://schemas.microsoft.com/office/drawing/2014/main" id="{B0FBD49C-EE92-067A-775C-4FAC788FAC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11260-7B65-05D7-15C0-FCA25513E69B}"/>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3699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848-64CD-B424-2CFF-55ED8E10EF0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D60E6FC-783C-E803-13DE-56AEFDC3DB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3454AD3-A0A1-8F59-FC87-4BAF45A388A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6D1B8EE-256A-FCC2-F0DC-55815EC2F865}"/>
              </a:ext>
            </a:extLst>
          </p:cNvPr>
          <p:cNvSpPr>
            <a:spLocks noGrp="1"/>
          </p:cNvSpPr>
          <p:nvPr>
            <p:ph type="dt" sz="half" idx="10"/>
          </p:nvPr>
        </p:nvSpPr>
        <p:spPr/>
        <p:txBody>
          <a:bodyPr/>
          <a:lstStyle/>
          <a:p>
            <a:fld id="{EAB2B32C-6456-694A-B1E0-FE9645974ECB}" type="datetimeFigureOut">
              <a:rPr lang="en-GB" smtClean="0"/>
              <a:t>28/04/2023</a:t>
            </a:fld>
            <a:endParaRPr lang="en-GB"/>
          </a:p>
        </p:txBody>
      </p:sp>
      <p:sp>
        <p:nvSpPr>
          <p:cNvPr id="6" name="Footer Placeholder 5">
            <a:extLst>
              <a:ext uri="{FF2B5EF4-FFF2-40B4-BE49-F238E27FC236}">
                <a16:creationId xmlns:a16="http://schemas.microsoft.com/office/drawing/2014/main" id="{B8673027-BA85-7E7F-D8A3-6FC842CAC6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DEC59E-27CC-E41A-CACE-7BCC9B7702C9}"/>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53721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AEDD-5C07-8D13-42AA-A3F4D62FA6F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003D986-F3BE-AFEF-986B-DAFF8CC00F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A09A35A-014C-FB5D-F860-12D0256F1DD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CA8482D-9870-85E7-0B69-595C1CAC9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9222D72-449E-A69C-981D-7E503D987A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9024C30-318C-43C5-5BEB-71F22598D249}"/>
              </a:ext>
            </a:extLst>
          </p:cNvPr>
          <p:cNvSpPr>
            <a:spLocks noGrp="1"/>
          </p:cNvSpPr>
          <p:nvPr>
            <p:ph type="dt" sz="half" idx="10"/>
          </p:nvPr>
        </p:nvSpPr>
        <p:spPr/>
        <p:txBody>
          <a:bodyPr/>
          <a:lstStyle/>
          <a:p>
            <a:fld id="{EAB2B32C-6456-694A-B1E0-FE9645974ECB}" type="datetimeFigureOut">
              <a:rPr lang="en-GB" smtClean="0"/>
              <a:t>28/04/2023</a:t>
            </a:fld>
            <a:endParaRPr lang="en-GB"/>
          </a:p>
        </p:txBody>
      </p:sp>
      <p:sp>
        <p:nvSpPr>
          <p:cNvPr id="8" name="Footer Placeholder 7">
            <a:extLst>
              <a:ext uri="{FF2B5EF4-FFF2-40B4-BE49-F238E27FC236}">
                <a16:creationId xmlns:a16="http://schemas.microsoft.com/office/drawing/2014/main" id="{23972209-B86B-F769-370A-53567F7DB29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53792C-FAA0-D9DE-4F8C-954553634674}"/>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15387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1F8A-A07C-8CDA-5986-720FB6FE09F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304233E-6A60-541D-E77E-28ACF756B0CE}"/>
              </a:ext>
            </a:extLst>
          </p:cNvPr>
          <p:cNvSpPr>
            <a:spLocks noGrp="1"/>
          </p:cNvSpPr>
          <p:nvPr>
            <p:ph type="dt" sz="half" idx="10"/>
          </p:nvPr>
        </p:nvSpPr>
        <p:spPr/>
        <p:txBody>
          <a:bodyPr/>
          <a:lstStyle/>
          <a:p>
            <a:fld id="{EAB2B32C-6456-694A-B1E0-FE9645974ECB}" type="datetimeFigureOut">
              <a:rPr lang="en-GB" smtClean="0"/>
              <a:t>28/04/2023</a:t>
            </a:fld>
            <a:endParaRPr lang="en-GB"/>
          </a:p>
        </p:txBody>
      </p:sp>
      <p:sp>
        <p:nvSpPr>
          <p:cNvPr id="4" name="Footer Placeholder 3">
            <a:extLst>
              <a:ext uri="{FF2B5EF4-FFF2-40B4-BE49-F238E27FC236}">
                <a16:creationId xmlns:a16="http://schemas.microsoft.com/office/drawing/2014/main" id="{17135AB2-0ABF-5449-4585-63B81868D8F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50BDB3-6BFE-FEDD-4448-C883FA18EEE0}"/>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7047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F8E838-1D13-BB13-2EBB-F15027BF58CE}"/>
              </a:ext>
            </a:extLst>
          </p:cNvPr>
          <p:cNvSpPr>
            <a:spLocks noGrp="1"/>
          </p:cNvSpPr>
          <p:nvPr>
            <p:ph type="dt" sz="half" idx="10"/>
          </p:nvPr>
        </p:nvSpPr>
        <p:spPr/>
        <p:txBody>
          <a:bodyPr/>
          <a:lstStyle/>
          <a:p>
            <a:fld id="{EAB2B32C-6456-694A-B1E0-FE9645974ECB}" type="datetimeFigureOut">
              <a:rPr lang="en-GB" smtClean="0"/>
              <a:t>28/04/2023</a:t>
            </a:fld>
            <a:endParaRPr lang="en-GB"/>
          </a:p>
        </p:txBody>
      </p:sp>
      <p:sp>
        <p:nvSpPr>
          <p:cNvPr id="3" name="Footer Placeholder 2">
            <a:extLst>
              <a:ext uri="{FF2B5EF4-FFF2-40B4-BE49-F238E27FC236}">
                <a16:creationId xmlns:a16="http://schemas.microsoft.com/office/drawing/2014/main" id="{B2AF67A3-5286-306A-75BC-CE356E68C0C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738467A-4D67-D119-D6D1-A77B26EE8211}"/>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09987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E64E-B1FF-CC8D-EC87-6866453ACB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849A81B-678A-287C-7944-02313E9A5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803B5D-3427-097C-FFE0-E68873DEA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9C0BB3-9727-674C-864A-3D5FFFCAD758}"/>
              </a:ext>
            </a:extLst>
          </p:cNvPr>
          <p:cNvSpPr>
            <a:spLocks noGrp="1"/>
          </p:cNvSpPr>
          <p:nvPr>
            <p:ph type="dt" sz="half" idx="10"/>
          </p:nvPr>
        </p:nvSpPr>
        <p:spPr/>
        <p:txBody>
          <a:bodyPr/>
          <a:lstStyle/>
          <a:p>
            <a:fld id="{EAB2B32C-6456-694A-B1E0-FE9645974ECB}" type="datetimeFigureOut">
              <a:rPr lang="en-GB" smtClean="0"/>
              <a:t>28/04/2023</a:t>
            </a:fld>
            <a:endParaRPr lang="en-GB"/>
          </a:p>
        </p:txBody>
      </p:sp>
      <p:sp>
        <p:nvSpPr>
          <p:cNvPr id="6" name="Footer Placeholder 5">
            <a:extLst>
              <a:ext uri="{FF2B5EF4-FFF2-40B4-BE49-F238E27FC236}">
                <a16:creationId xmlns:a16="http://schemas.microsoft.com/office/drawing/2014/main" id="{E5BC4396-168F-3C90-3CCB-34CFF9B6DC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FCE537-E565-0802-D1F1-4C4A925661EA}"/>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28467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CD7A-56C4-BF04-DEB8-3AE8A8B8C9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5E1CEB3-1AAA-9E60-8C53-31BF587F5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AFE713-5DEB-D4F5-659E-E6559DBD4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F34DF-DAE4-471A-F8D1-ADC350A4971F}"/>
              </a:ext>
            </a:extLst>
          </p:cNvPr>
          <p:cNvSpPr>
            <a:spLocks noGrp="1"/>
          </p:cNvSpPr>
          <p:nvPr>
            <p:ph type="dt" sz="half" idx="10"/>
          </p:nvPr>
        </p:nvSpPr>
        <p:spPr/>
        <p:txBody>
          <a:bodyPr/>
          <a:lstStyle/>
          <a:p>
            <a:fld id="{EAB2B32C-6456-694A-B1E0-FE9645974ECB}" type="datetimeFigureOut">
              <a:rPr lang="en-GB" smtClean="0"/>
              <a:t>28/04/2023</a:t>
            </a:fld>
            <a:endParaRPr lang="en-GB"/>
          </a:p>
        </p:txBody>
      </p:sp>
      <p:sp>
        <p:nvSpPr>
          <p:cNvPr id="6" name="Footer Placeholder 5">
            <a:extLst>
              <a:ext uri="{FF2B5EF4-FFF2-40B4-BE49-F238E27FC236}">
                <a16:creationId xmlns:a16="http://schemas.microsoft.com/office/drawing/2014/main" id="{1F0B0B27-2367-80A8-81A8-C581F3934F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33B6E4-35B6-B1AE-E69A-DA6AE29583E7}"/>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290632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88645A-9D60-24C7-5D2A-A26B77DD25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6DAA6418-7A18-A6FE-DD3A-08408104C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821137F-8BC9-CEF7-23A0-91A9869E9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2B32C-6456-694A-B1E0-FE9645974ECB}" type="datetimeFigureOut">
              <a:rPr lang="en-GB" smtClean="0"/>
              <a:t>28/04/2023</a:t>
            </a:fld>
            <a:endParaRPr lang="en-GB"/>
          </a:p>
        </p:txBody>
      </p:sp>
      <p:sp>
        <p:nvSpPr>
          <p:cNvPr id="5" name="Footer Placeholder 4">
            <a:extLst>
              <a:ext uri="{FF2B5EF4-FFF2-40B4-BE49-F238E27FC236}">
                <a16:creationId xmlns:a16="http://schemas.microsoft.com/office/drawing/2014/main" id="{CFED7FE4-C036-8A1A-EC84-8C5CB1B10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88F2D03-3D03-FD02-5C0A-5030B79CC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D8D20-9073-404B-A5A5-5DCA946FA1D2}" type="slidenum">
              <a:rPr lang="en-GB" smtClean="0"/>
              <a:t>‹#›</a:t>
            </a:fld>
            <a:endParaRPr lang="en-GB"/>
          </a:p>
        </p:txBody>
      </p:sp>
    </p:spTree>
    <p:extLst>
      <p:ext uri="{BB962C8B-B14F-4D97-AF65-F5344CB8AC3E}">
        <p14:creationId xmlns:p14="http://schemas.microsoft.com/office/powerpoint/2010/main" val="1618471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3B231F3-2EBE-82A3-B498-F0119DA25F9D}"/>
              </a:ext>
            </a:extLst>
          </p:cNvPr>
          <p:cNvGrpSpPr/>
          <p:nvPr/>
        </p:nvGrpSpPr>
        <p:grpSpPr>
          <a:xfrm>
            <a:off x="3122127" y="1380173"/>
            <a:ext cx="5049117" cy="3794165"/>
            <a:chOff x="3122127" y="1380173"/>
            <a:chExt cx="5049117" cy="3794165"/>
          </a:xfrm>
        </p:grpSpPr>
        <p:sp>
          <p:nvSpPr>
            <p:cNvPr id="9" name="Oval 8">
              <a:extLst>
                <a:ext uri="{FF2B5EF4-FFF2-40B4-BE49-F238E27FC236}">
                  <a16:creationId xmlns:a16="http://schemas.microsoft.com/office/drawing/2014/main" id="{71E83E1B-2891-8D01-04F1-1D2619BBB586}"/>
                </a:ext>
              </a:extLst>
            </p:cNvPr>
            <p:cNvSpPr/>
            <p:nvPr/>
          </p:nvSpPr>
          <p:spPr>
            <a:xfrm>
              <a:off x="3122127" y="1583371"/>
              <a:ext cx="3850736" cy="35909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0" name="Oval 9">
              <a:extLst>
                <a:ext uri="{FF2B5EF4-FFF2-40B4-BE49-F238E27FC236}">
                  <a16:creationId xmlns:a16="http://schemas.microsoft.com/office/drawing/2014/main" id="{AC2F1277-CD2C-5592-5E28-3D446220B243}"/>
                </a:ext>
              </a:extLst>
            </p:cNvPr>
            <p:cNvSpPr/>
            <p:nvPr/>
          </p:nvSpPr>
          <p:spPr>
            <a:xfrm>
              <a:off x="3129915" y="2260283"/>
              <a:ext cx="2459990" cy="23915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Oval 10">
              <a:extLst>
                <a:ext uri="{FF2B5EF4-FFF2-40B4-BE49-F238E27FC236}">
                  <a16:creationId xmlns:a16="http://schemas.microsoft.com/office/drawing/2014/main" id="{400DDF77-C0BE-F60D-AF33-91BFD5EEE0E5}"/>
                </a:ext>
              </a:extLst>
            </p:cNvPr>
            <p:cNvSpPr/>
            <p:nvPr/>
          </p:nvSpPr>
          <p:spPr>
            <a:xfrm>
              <a:off x="3750945" y="2926398"/>
              <a:ext cx="1264285" cy="13874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2" name="Text Box 217">
              <a:extLst>
                <a:ext uri="{FF2B5EF4-FFF2-40B4-BE49-F238E27FC236}">
                  <a16:creationId xmlns:a16="http://schemas.microsoft.com/office/drawing/2014/main" id="{FF8C926F-5611-2A53-3E92-A1A4729BB834}"/>
                </a:ext>
              </a:extLst>
            </p:cNvPr>
            <p:cNvSpPr txBox="1"/>
            <p:nvPr/>
          </p:nvSpPr>
          <p:spPr>
            <a:xfrm>
              <a:off x="4555397" y="1380173"/>
              <a:ext cx="1101276"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Swarm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 name="Oval 12">
              <a:extLst>
                <a:ext uri="{FF2B5EF4-FFF2-40B4-BE49-F238E27FC236}">
                  <a16:creationId xmlns:a16="http://schemas.microsoft.com/office/drawing/2014/main" id="{6DAEA0D1-392B-8F67-10F8-2C212D517FDD}"/>
                </a:ext>
              </a:extLst>
            </p:cNvPr>
            <p:cNvSpPr/>
            <p:nvPr/>
          </p:nvSpPr>
          <p:spPr>
            <a:xfrm>
              <a:off x="4892040" y="3480118"/>
              <a:ext cx="213995" cy="2482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4" name="Oval 13">
              <a:extLst>
                <a:ext uri="{FF2B5EF4-FFF2-40B4-BE49-F238E27FC236}">
                  <a16:creationId xmlns:a16="http://schemas.microsoft.com/office/drawing/2014/main" id="{A8D2CF9B-CBA1-6768-69DC-38797BF2D41B}"/>
                </a:ext>
              </a:extLst>
            </p:cNvPr>
            <p:cNvSpPr/>
            <p:nvPr/>
          </p:nvSpPr>
          <p:spPr>
            <a:xfrm>
              <a:off x="5437505" y="3485198"/>
              <a:ext cx="213995" cy="2482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5" name="Oval 14">
              <a:extLst>
                <a:ext uri="{FF2B5EF4-FFF2-40B4-BE49-F238E27FC236}">
                  <a16:creationId xmlns:a16="http://schemas.microsoft.com/office/drawing/2014/main" id="{743027A6-381A-1A26-3F36-CE2376107AF3}"/>
                </a:ext>
              </a:extLst>
            </p:cNvPr>
            <p:cNvSpPr/>
            <p:nvPr/>
          </p:nvSpPr>
          <p:spPr>
            <a:xfrm>
              <a:off x="6865129" y="3518651"/>
              <a:ext cx="213995" cy="2482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6" name="Straight Arrow Connector 15">
              <a:extLst>
                <a:ext uri="{FF2B5EF4-FFF2-40B4-BE49-F238E27FC236}">
                  <a16:creationId xmlns:a16="http://schemas.microsoft.com/office/drawing/2014/main" id="{59B627EF-D24C-0E66-46A6-CF1EE7093C87}"/>
                </a:ext>
              </a:extLst>
            </p:cNvPr>
            <p:cNvCxnSpPr/>
            <p:nvPr/>
          </p:nvCxnSpPr>
          <p:spPr>
            <a:xfrm>
              <a:off x="5016500" y="3627438"/>
              <a:ext cx="417195" cy="0"/>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0EC26-F464-5FF6-7D61-7ED0E5F42170}"/>
                </a:ext>
              </a:extLst>
            </p:cNvPr>
            <p:cNvCxnSpPr>
              <a:cxnSpLocks/>
              <a:endCxn id="15" idx="2"/>
            </p:cNvCxnSpPr>
            <p:nvPr/>
          </p:nvCxnSpPr>
          <p:spPr>
            <a:xfrm>
              <a:off x="5436628" y="3627438"/>
              <a:ext cx="1428501" cy="15356"/>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C925492-89BA-EC62-4C77-D201C23BCEFD}"/>
                </a:ext>
              </a:extLst>
            </p:cNvPr>
            <p:cNvSpPr/>
            <p:nvPr/>
          </p:nvSpPr>
          <p:spPr>
            <a:xfrm>
              <a:off x="7717366" y="3489623"/>
              <a:ext cx="296788" cy="3044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9" name="Straight Arrow Connector 18">
              <a:extLst>
                <a:ext uri="{FF2B5EF4-FFF2-40B4-BE49-F238E27FC236}">
                  <a16:creationId xmlns:a16="http://schemas.microsoft.com/office/drawing/2014/main" id="{BF324D0E-7B97-4353-8810-030E0BB54CC9}"/>
                </a:ext>
              </a:extLst>
            </p:cNvPr>
            <p:cNvCxnSpPr>
              <a:cxnSpLocks/>
            </p:cNvCxnSpPr>
            <p:nvPr/>
          </p:nvCxnSpPr>
          <p:spPr>
            <a:xfrm>
              <a:off x="7078489" y="3632316"/>
              <a:ext cx="643157" cy="0"/>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0" name="Text Box 225">
              <a:extLst>
                <a:ext uri="{FF2B5EF4-FFF2-40B4-BE49-F238E27FC236}">
                  <a16:creationId xmlns:a16="http://schemas.microsoft.com/office/drawing/2014/main" id="{D4D347AC-DC68-95DE-D546-1052ACBB9BCD}"/>
                </a:ext>
              </a:extLst>
            </p:cNvPr>
            <p:cNvSpPr txBox="1"/>
            <p:nvPr/>
          </p:nvSpPr>
          <p:spPr>
            <a:xfrm>
              <a:off x="4531382" y="3718309"/>
              <a:ext cx="795020"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Individual</a:t>
              </a:r>
            </a:p>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Robot</a:t>
              </a:r>
            </a:p>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1" name="Text Box 227">
              <a:extLst>
                <a:ext uri="{FF2B5EF4-FFF2-40B4-BE49-F238E27FC236}">
                  <a16:creationId xmlns:a16="http://schemas.microsoft.com/office/drawing/2014/main" id="{CEA1E3D3-31AA-DC49-8C25-9EFAB43E9DA4}"/>
                </a:ext>
              </a:extLst>
            </p:cNvPr>
            <p:cNvSpPr txBox="1"/>
            <p:nvPr/>
          </p:nvSpPr>
          <p:spPr>
            <a:xfrm>
              <a:off x="5381519" y="3300011"/>
              <a:ext cx="1165225"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200"/>
                </a:lnSpc>
              </a:pPr>
              <a:r>
                <a:rPr lang="en-AU" dirty="0">
                  <a:effectLst/>
                  <a:latin typeface="Calibri" panose="020F0502020204030204" pitchFamily="34" charset="0"/>
                  <a:ea typeface="Calibri" panose="020F0502020204030204" pitchFamily="34" charset="0"/>
                  <a:cs typeface="Arial" panose="020B0604020202020204" pitchFamily="34" charset="0"/>
                </a:rPr>
                <a:t>Neighbourhood</a:t>
              </a:r>
            </a:p>
            <a:p>
              <a:pPr algn="ctr">
                <a:lnSpc>
                  <a:spcPts val="1200"/>
                </a:lnSpc>
              </a:pP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2" name="Text Box 228">
              <a:extLst>
                <a:ext uri="{FF2B5EF4-FFF2-40B4-BE49-F238E27FC236}">
                  <a16:creationId xmlns:a16="http://schemas.microsoft.com/office/drawing/2014/main" id="{5F6A66B9-D272-71A8-A19C-AF6513C8F759}"/>
                </a:ext>
              </a:extLst>
            </p:cNvPr>
            <p:cNvSpPr txBox="1"/>
            <p:nvPr/>
          </p:nvSpPr>
          <p:spPr>
            <a:xfrm>
              <a:off x="6562446" y="3780473"/>
              <a:ext cx="803924"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Swarm</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3" name="Text Box 229">
              <a:extLst>
                <a:ext uri="{FF2B5EF4-FFF2-40B4-BE49-F238E27FC236}">
                  <a16:creationId xmlns:a16="http://schemas.microsoft.com/office/drawing/2014/main" id="{8753CB8B-9720-D506-CFA9-972F12DFD172}"/>
                </a:ext>
              </a:extLst>
            </p:cNvPr>
            <p:cNvSpPr txBox="1"/>
            <p:nvPr/>
          </p:nvSpPr>
          <p:spPr>
            <a:xfrm>
              <a:off x="7547039" y="3799975"/>
              <a:ext cx="624205" cy="261303"/>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pPr>
              <a:r>
                <a:rPr lang="en-AU" dirty="0">
                  <a:effectLst/>
                  <a:latin typeface="Calibri" panose="020F0502020204030204" pitchFamily="34" charset="0"/>
                  <a:ea typeface="Calibri" panose="020F0502020204030204" pitchFamily="34" charset="0"/>
                  <a:cs typeface="Arial" panose="020B0604020202020204" pitchFamily="34" charset="0"/>
                </a:rPr>
                <a:t>Hazard</a:t>
              </a:r>
            </a:p>
          </p:txBody>
        </p:sp>
        <p:sp>
          <p:nvSpPr>
            <p:cNvPr id="24" name="Text Box 230">
              <a:extLst>
                <a:ext uri="{FF2B5EF4-FFF2-40B4-BE49-F238E27FC236}">
                  <a16:creationId xmlns:a16="http://schemas.microsoft.com/office/drawing/2014/main" id="{15B64A0A-9123-438F-B54C-7C928E42E772}"/>
                </a:ext>
              </a:extLst>
            </p:cNvPr>
            <p:cNvSpPr txBox="1"/>
            <p:nvPr/>
          </p:nvSpPr>
          <p:spPr>
            <a:xfrm>
              <a:off x="3534310" y="2070691"/>
              <a:ext cx="1684461"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Neighbourhood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5" name="Text Box 231">
              <a:extLst>
                <a:ext uri="{FF2B5EF4-FFF2-40B4-BE49-F238E27FC236}">
                  <a16:creationId xmlns:a16="http://schemas.microsoft.com/office/drawing/2014/main" id="{667135A6-129C-9E35-EA08-918B5B310B36}"/>
                </a:ext>
              </a:extLst>
            </p:cNvPr>
            <p:cNvSpPr txBox="1"/>
            <p:nvPr/>
          </p:nvSpPr>
          <p:spPr>
            <a:xfrm>
              <a:off x="3739515" y="2739750"/>
              <a:ext cx="1241425"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Individual Robot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grpSp>
      <p:pic>
        <p:nvPicPr>
          <p:cNvPr id="6" name="Picture 5">
            <a:extLst>
              <a:ext uri="{FF2B5EF4-FFF2-40B4-BE49-F238E27FC236}">
                <a16:creationId xmlns:a16="http://schemas.microsoft.com/office/drawing/2014/main" id="{DA3FF0C0-D58C-6E41-E791-6820E4C37E3A}"/>
              </a:ext>
            </a:extLst>
          </p:cNvPr>
          <p:cNvPicPr>
            <a:picLocks noChangeAspect="1"/>
          </p:cNvPicPr>
          <p:nvPr/>
        </p:nvPicPr>
        <p:blipFill rotWithShape="1">
          <a:blip r:embed="rId2"/>
          <a:srcRect l="3870"/>
          <a:stretch/>
        </p:blipFill>
        <p:spPr>
          <a:xfrm>
            <a:off x="6210935" y="-3783052"/>
            <a:ext cx="9128257" cy="6858000"/>
          </a:xfrm>
          <a:prstGeom prst="rect">
            <a:avLst/>
          </a:prstGeom>
        </p:spPr>
      </p:pic>
    </p:spTree>
    <p:extLst>
      <p:ext uri="{BB962C8B-B14F-4D97-AF65-F5344CB8AC3E}">
        <p14:creationId xmlns:p14="http://schemas.microsoft.com/office/powerpoint/2010/main" val="121277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8BA6EAD-C6BA-4CA0-1835-C964E47C06BD}"/>
              </a:ext>
            </a:extLst>
          </p:cNvPr>
          <p:cNvSpPr txBox="1">
            <a:spLocks/>
          </p:cNvSpPr>
          <p:nvPr/>
        </p:nvSpPr>
        <p:spPr>
          <a:xfrm>
            <a:off x="-38801" y="-246415"/>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3: Data Management</a:t>
            </a:r>
          </a:p>
        </p:txBody>
      </p:sp>
      <p:grpSp>
        <p:nvGrpSpPr>
          <p:cNvPr id="2" name="Group 1">
            <a:extLst>
              <a:ext uri="{FF2B5EF4-FFF2-40B4-BE49-F238E27FC236}">
                <a16:creationId xmlns:a16="http://schemas.microsoft.com/office/drawing/2014/main" id="{2E09DB85-C547-FC41-4DE4-A984F11BB6A2}"/>
              </a:ext>
            </a:extLst>
          </p:cNvPr>
          <p:cNvGrpSpPr/>
          <p:nvPr/>
        </p:nvGrpSpPr>
        <p:grpSpPr>
          <a:xfrm>
            <a:off x="1919742" y="1054088"/>
            <a:ext cx="7966920" cy="4693689"/>
            <a:chOff x="1919742" y="1054088"/>
            <a:chExt cx="7966920" cy="4693689"/>
          </a:xfrm>
        </p:grpSpPr>
        <p:sp>
          <p:nvSpPr>
            <p:cNvPr id="107" name="TextBox 106">
              <a:extLst>
                <a:ext uri="{FF2B5EF4-FFF2-40B4-BE49-F238E27FC236}">
                  <a16:creationId xmlns:a16="http://schemas.microsoft.com/office/drawing/2014/main" id="{EA40E57E-8C58-CC45-8466-9ED6095601E4}"/>
                </a:ext>
              </a:extLst>
            </p:cNvPr>
            <p:cNvSpPr txBox="1"/>
            <p:nvPr/>
          </p:nvSpPr>
          <p:spPr>
            <a:xfrm>
              <a:off x="7075017" y="1993812"/>
              <a:ext cx="2811645" cy="261610"/>
            </a:xfrm>
            <a:prstGeom prst="rect">
              <a:avLst/>
            </a:prstGeom>
            <a:noFill/>
          </p:spPr>
          <p:txBody>
            <a:bodyPr wrap="square" rtlCol="0">
              <a:spAutoFit/>
            </a:bodyPr>
            <a:lstStyle/>
            <a:p>
              <a:pPr marL="380990" indent="-380990">
                <a:buFont typeface="Arial" panose="020B0604020202020204" pitchFamily="34" charset="0"/>
                <a:buChar char="•"/>
              </a:pPr>
              <a:endParaRPr lang="en-GB" sz="1100" dirty="0"/>
            </a:p>
          </p:txBody>
        </p:sp>
        <p:sp>
          <p:nvSpPr>
            <p:cNvPr id="19" name="Rectangle 18">
              <a:extLst>
                <a:ext uri="{FF2B5EF4-FFF2-40B4-BE49-F238E27FC236}">
                  <a16:creationId xmlns:a16="http://schemas.microsoft.com/office/drawing/2014/main" id="{CA8BFAAD-A8BF-6143-A8BD-44A5C986FD9F}"/>
                </a:ext>
              </a:extLst>
            </p:cNvPr>
            <p:cNvSpPr/>
            <p:nvPr/>
          </p:nvSpPr>
          <p:spPr>
            <a:xfrm>
              <a:off x="2008053" y="2014688"/>
              <a:ext cx="1444700"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b="1">
                <a:solidFill>
                  <a:schemeClr val="tx1"/>
                </a:solidFill>
              </a:endParaRPr>
            </a:p>
          </p:txBody>
        </p:sp>
        <p:sp>
          <p:nvSpPr>
            <p:cNvPr id="20" name="Rectangle 19">
              <a:extLst>
                <a:ext uri="{FF2B5EF4-FFF2-40B4-BE49-F238E27FC236}">
                  <a16:creationId xmlns:a16="http://schemas.microsoft.com/office/drawing/2014/main" id="{43D18B07-0EB6-424A-A213-2919BA866CC9}"/>
                </a:ext>
              </a:extLst>
            </p:cNvPr>
            <p:cNvSpPr/>
            <p:nvPr/>
          </p:nvSpPr>
          <p:spPr>
            <a:xfrm>
              <a:off x="3864363" y="2009784"/>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1" name="Folded Corner 20">
              <a:extLst>
                <a:ext uri="{FF2B5EF4-FFF2-40B4-BE49-F238E27FC236}">
                  <a16:creationId xmlns:a16="http://schemas.microsoft.com/office/drawing/2014/main" id="{D4690225-1C97-A94B-B23D-76F6B63106F8}"/>
                </a:ext>
              </a:extLst>
            </p:cNvPr>
            <p:cNvSpPr/>
            <p:nvPr/>
          </p:nvSpPr>
          <p:spPr>
            <a:xfrm rot="16200000">
              <a:off x="2519822" y="2630545"/>
              <a:ext cx="668060" cy="125336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2" name="TextBox 21">
              <a:extLst>
                <a:ext uri="{FF2B5EF4-FFF2-40B4-BE49-F238E27FC236}">
                  <a16:creationId xmlns:a16="http://schemas.microsoft.com/office/drawing/2014/main" id="{3ACA4EF3-F3F9-964E-B107-14F64E1D9CAD}"/>
                </a:ext>
              </a:extLst>
            </p:cNvPr>
            <p:cNvSpPr txBox="1"/>
            <p:nvPr/>
          </p:nvSpPr>
          <p:spPr>
            <a:xfrm>
              <a:off x="1919742" y="3028909"/>
              <a:ext cx="1763005" cy="533479"/>
            </a:xfrm>
            <a:prstGeom prst="rect">
              <a:avLst/>
            </a:prstGeom>
            <a:noFill/>
          </p:spPr>
          <p:txBody>
            <a:bodyPr wrap="square" lIns="121920" tIns="60960" rIns="121920" bIns="60960" rtlCol="0" anchor="t">
              <a:spAutoFit/>
            </a:bodyPr>
            <a:lstStyle/>
            <a:p>
              <a:pPr algn="ctr">
                <a:lnSpc>
                  <a:spcPts val="1575"/>
                </a:lnSpc>
              </a:pPr>
              <a:r>
                <a:rPr lang="en-GB" sz="1400" dirty="0"/>
                <a:t>[L.0] Data Type Requirements</a:t>
              </a:r>
            </a:p>
          </p:txBody>
        </p:sp>
        <p:sp>
          <p:nvSpPr>
            <p:cNvPr id="27" name="TextBox 26">
              <a:extLst>
                <a:ext uri="{FF2B5EF4-FFF2-40B4-BE49-F238E27FC236}">
                  <a16:creationId xmlns:a16="http://schemas.microsoft.com/office/drawing/2014/main" id="{540AB0D6-974B-3F46-B594-39666E00A753}"/>
                </a:ext>
              </a:extLst>
            </p:cNvPr>
            <p:cNvSpPr txBox="1"/>
            <p:nvPr/>
          </p:nvSpPr>
          <p:spPr>
            <a:xfrm>
              <a:off x="2014281" y="2108204"/>
              <a:ext cx="1364456" cy="502702"/>
            </a:xfrm>
            <a:prstGeom prst="rect">
              <a:avLst/>
            </a:prstGeom>
            <a:noFill/>
          </p:spPr>
          <p:txBody>
            <a:bodyPr wrap="square" rtlCol="0">
              <a:spAutoFit/>
            </a:bodyPr>
            <a:lstStyle/>
            <a:p>
              <a:pPr algn="ctr">
                <a:lnSpc>
                  <a:spcPts val="1600"/>
                </a:lnSpc>
              </a:pPr>
              <a:r>
                <a:rPr lang="en-GB" sz="1400" b="1" dirty="0"/>
                <a:t>6. Define Data Requirements</a:t>
              </a:r>
            </a:p>
          </p:txBody>
        </p:sp>
        <p:sp>
          <p:nvSpPr>
            <p:cNvPr id="28" name="TextBox 27">
              <a:extLst>
                <a:ext uri="{FF2B5EF4-FFF2-40B4-BE49-F238E27FC236}">
                  <a16:creationId xmlns:a16="http://schemas.microsoft.com/office/drawing/2014/main" id="{6878075A-C50B-2B44-867E-3677C0D4D73C}"/>
                </a:ext>
              </a:extLst>
            </p:cNvPr>
            <p:cNvSpPr txBox="1"/>
            <p:nvPr/>
          </p:nvSpPr>
          <p:spPr>
            <a:xfrm>
              <a:off x="3918967" y="2017397"/>
              <a:ext cx="1457325" cy="738664"/>
            </a:xfrm>
            <a:prstGeom prst="rect">
              <a:avLst/>
            </a:prstGeom>
            <a:noFill/>
          </p:spPr>
          <p:txBody>
            <a:bodyPr wrap="square" lIns="121920" tIns="60960" rIns="121920" bIns="60960" rtlCol="0" anchor="t">
              <a:spAutoFit/>
            </a:bodyPr>
            <a:lstStyle/>
            <a:p>
              <a:pPr algn="ctr">
                <a:lnSpc>
                  <a:spcPts val="1600"/>
                </a:lnSpc>
              </a:pPr>
              <a:r>
                <a:rPr lang="en-GB" sz="1400" b="1" dirty="0"/>
                <a:t>7. Define Swarm Evaluation Requirements</a:t>
              </a:r>
            </a:p>
          </p:txBody>
        </p:sp>
        <p:cxnSp>
          <p:nvCxnSpPr>
            <p:cNvPr id="54" name="Straight Connector 53">
              <a:extLst>
                <a:ext uri="{FF2B5EF4-FFF2-40B4-BE49-F238E27FC236}">
                  <a16:creationId xmlns:a16="http://schemas.microsoft.com/office/drawing/2014/main" id="{242D4A7C-5048-BD4A-A2FF-367B02D32F85}"/>
                </a:ext>
              </a:extLst>
            </p:cNvPr>
            <p:cNvCxnSpPr>
              <a:cxnSpLocks/>
              <a:stCxn id="19" idx="3"/>
              <a:endCxn id="20" idx="1"/>
            </p:cNvCxnSpPr>
            <p:nvPr/>
          </p:nvCxnSpPr>
          <p:spPr>
            <a:xfrm flipV="1">
              <a:off x="3452753" y="2377688"/>
              <a:ext cx="411610"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Folded Corner 30">
              <a:extLst>
                <a:ext uri="{FF2B5EF4-FFF2-40B4-BE49-F238E27FC236}">
                  <a16:creationId xmlns:a16="http://schemas.microsoft.com/office/drawing/2014/main" id="{805717BD-4738-F44A-80BA-F01FF596CBDC}"/>
                </a:ext>
              </a:extLst>
            </p:cNvPr>
            <p:cNvSpPr/>
            <p:nvPr/>
          </p:nvSpPr>
          <p:spPr>
            <a:xfrm rot="16200000">
              <a:off x="2390088" y="7058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3" name="Folded Corner 32">
              <a:extLst>
                <a:ext uri="{FF2B5EF4-FFF2-40B4-BE49-F238E27FC236}">
                  <a16:creationId xmlns:a16="http://schemas.microsoft.com/office/drawing/2014/main" id="{688FAE0F-3B01-BA47-863A-975AEE8E76BF}"/>
                </a:ext>
              </a:extLst>
            </p:cNvPr>
            <p:cNvSpPr/>
            <p:nvPr/>
          </p:nvSpPr>
          <p:spPr>
            <a:xfrm rot="16200000">
              <a:off x="8157054" y="724642"/>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3D55627B-4C0D-5B42-A191-0BA47E2C9439}"/>
                </a:ext>
              </a:extLst>
            </p:cNvPr>
            <p:cNvSpPr txBox="1"/>
            <p:nvPr/>
          </p:nvSpPr>
          <p:spPr>
            <a:xfrm>
              <a:off x="7782493" y="1159391"/>
              <a:ext cx="1364456" cy="562846"/>
            </a:xfrm>
            <a:prstGeom prst="rect">
              <a:avLst/>
            </a:prstGeom>
            <a:noFill/>
          </p:spPr>
          <p:txBody>
            <a:bodyPr wrap="square" rtlCol="0">
              <a:spAutoFit/>
            </a:bodyPr>
            <a:lstStyle/>
            <a:p>
              <a:pPr algn="ctr">
                <a:lnSpc>
                  <a:spcPts val="1200"/>
                </a:lnSpc>
              </a:pPr>
              <a:r>
                <a:rPr lang="en-GB" sz="1400" dirty="0"/>
                <a:t>[R] EB Data Argument Pattern</a:t>
              </a:r>
            </a:p>
          </p:txBody>
        </p:sp>
        <p:sp>
          <p:nvSpPr>
            <p:cNvPr id="35" name="Rectangle 34">
              <a:extLst>
                <a:ext uri="{FF2B5EF4-FFF2-40B4-BE49-F238E27FC236}">
                  <a16:creationId xmlns:a16="http://schemas.microsoft.com/office/drawing/2014/main" id="{E7BCE806-31BD-1A45-974C-C78E1B4659B8}"/>
                </a:ext>
              </a:extLst>
            </p:cNvPr>
            <p:cNvSpPr/>
            <p:nvPr/>
          </p:nvSpPr>
          <p:spPr>
            <a:xfrm>
              <a:off x="5814221" y="202193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6" name="TextBox 35">
              <a:extLst>
                <a:ext uri="{FF2B5EF4-FFF2-40B4-BE49-F238E27FC236}">
                  <a16:creationId xmlns:a16="http://schemas.microsoft.com/office/drawing/2014/main" id="{6B724AA1-01BD-EE4C-BB87-314D0D483348}"/>
                </a:ext>
              </a:extLst>
            </p:cNvPr>
            <p:cNvSpPr txBox="1"/>
            <p:nvPr/>
          </p:nvSpPr>
          <p:spPr>
            <a:xfrm>
              <a:off x="5823759" y="2025545"/>
              <a:ext cx="1544719" cy="707886"/>
            </a:xfrm>
            <a:prstGeom prst="rect">
              <a:avLst/>
            </a:prstGeom>
            <a:noFill/>
            <a:ln>
              <a:noFill/>
            </a:ln>
          </p:spPr>
          <p:txBody>
            <a:bodyPr wrap="square" rtlCol="0">
              <a:spAutoFit/>
            </a:bodyPr>
            <a:lstStyle/>
            <a:p>
              <a:pPr algn="ctr">
                <a:lnSpc>
                  <a:spcPts val="1600"/>
                </a:lnSpc>
              </a:pPr>
              <a:r>
                <a:rPr lang="en-GB" sz="1400" b="1" dirty="0"/>
                <a:t>8. Validate Swarm Evaluation Requirements</a:t>
              </a:r>
            </a:p>
          </p:txBody>
        </p:sp>
        <p:cxnSp>
          <p:nvCxnSpPr>
            <p:cNvPr id="39" name="Straight Connector 38">
              <a:extLst>
                <a:ext uri="{FF2B5EF4-FFF2-40B4-BE49-F238E27FC236}">
                  <a16:creationId xmlns:a16="http://schemas.microsoft.com/office/drawing/2014/main" id="{B2ED6368-4718-DB4E-A621-E988B80E94C2}"/>
                </a:ext>
              </a:extLst>
            </p:cNvPr>
            <p:cNvCxnSpPr>
              <a:cxnSpLocks/>
              <a:stCxn id="20" idx="3"/>
              <a:endCxn id="36" idx="1"/>
            </p:cNvCxnSpPr>
            <p:nvPr/>
          </p:nvCxnSpPr>
          <p:spPr>
            <a:xfrm>
              <a:off x="5414556" y="2377688"/>
              <a:ext cx="409203" cy="180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C16E9B-5B7A-0C4B-A292-494677780CEF}"/>
                </a:ext>
              </a:extLst>
            </p:cNvPr>
            <p:cNvCxnSpPr>
              <a:cxnSpLocks/>
              <a:stCxn id="31" idx="1"/>
              <a:endCxn id="19" idx="0"/>
            </p:cNvCxnSpPr>
            <p:nvPr/>
          </p:nvCxnSpPr>
          <p:spPr>
            <a:xfrm>
              <a:off x="2724119" y="1722147"/>
              <a:ext cx="6284" cy="29254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ABA4E20-F125-FC4B-B915-563D28914341}"/>
                </a:ext>
              </a:extLst>
            </p:cNvPr>
            <p:cNvCxnSpPr>
              <a:cxnSpLocks/>
              <a:stCxn id="33" idx="1"/>
              <a:endCxn id="29" idx="0"/>
            </p:cNvCxnSpPr>
            <p:nvPr/>
          </p:nvCxnSpPr>
          <p:spPr>
            <a:xfrm flipH="1">
              <a:off x="8489476" y="1740900"/>
              <a:ext cx="1609" cy="27372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Folded Corner 46">
              <a:extLst>
                <a:ext uri="{FF2B5EF4-FFF2-40B4-BE49-F238E27FC236}">
                  <a16:creationId xmlns:a16="http://schemas.microsoft.com/office/drawing/2014/main" id="{BC5579ED-27AA-5F4D-947F-8A3620EF799B}"/>
                </a:ext>
              </a:extLst>
            </p:cNvPr>
            <p:cNvSpPr/>
            <p:nvPr/>
          </p:nvSpPr>
          <p:spPr>
            <a:xfrm rot="16200000">
              <a:off x="4502361" y="2559420"/>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8" name="TextBox 47">
              <a:extLst>
                <a:ext uri="{FF2B5EF4-FFF2-40B4-BE49-F238E27FC236}">
                  <a16:creationId xmlns:a16="http://schemas.microsoft.com/office/drawing/2014/main" id="{8FBAE800-EB30-DF4D-89B9-B43CE647CD61}"/>
                </a:ext>
              </a:extLst>
            </p:cNvPr>
            <p:cNvSpPr txBox="1"/>
            <p:nvPr/>
          </p:nvSpPr>
          <p:spPr>
            <a:xfrm>
              <a:off x="4062032" y="3029550"/>
              <a:ext cx="1401787" cy="593624"/>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p>
            <a:p>
              <a:pPr algn="ctr">
                <a:lnSpc>
                  <a:spcPts val="1200"/>
                </a:lnSpc>
              </a:pPr>
              <a:endParaRPr lang="en-GB" sz="1400" dirty="0"/>
            </a:p>
          </p:txBody>
        </p:sp>
        <p:sp>
          <p:nvSpPr>
            <p:cNvPr id="50" name="Folded Corner 49">
              <a:extLst>
                <a:ext uri="{FF2B5EF4-FFF2-40B4-BE49-F238E27FC236}">
                  <a16:creationId xmlns:a16="http://schemas.microsoft.com/office/drawing/2014/main" id="{E7661A23-C363-7148-953B-2C4890ED140D}"/>
                </a:ext>
              </a:extLst>
            </p:cNvPr>
            <p:cNvSpPr/>
            <p:nvPr/>
          </p:nvSpPr>
          <p:spPr>
            <a:xfrm rot="16200000">
              <a:off x="6446956" y="2688435"/>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1" name="TextBox 50">
              <a:extLst>
                <a:ext uri="{FF2B5EF4-FFF2-40B4-BE49-F238E27FC236}">
                  <a16:creationId xmlns:a16="http://schemas.microsoft.com/office/drawing/2014/main" id="{D10F298A-A265-E54A-A298-898F4F9A5DD3}"/>
                </a:ext>
              </a:extLst>
            </p:cNvPr>
            <p:cNvSpPr txBox="1"/>
            <p:nvPr/>
          </p:nvSpPr>
          <p:spPr>
            <a:xfrm>
              <a:off x="6033441" y="3088478"/>
              <a:ext cx="1485697" cy="598112"/>
            </a:xfrm>
            <a:prstGeom prst="rect">
              <a:avLst/>
            </a:prstGeom>
            <a:noFill/>
          </p:spPr>
          <p:txBody>
            <a:bodyPr wrap="square" rtlCol="0">
              <a:spAutoFit/>
            </a:bodyPr>
            <a:lstStyle/>
            <a:p>
              <a:pPr algn="ctr">
                <a:lnSpc>
                  <a:spcPts val="1333"/>
                </a:lnSpc>
              </a:pPr>
              <a:r>
                <a:rPr lang="en-GB" sz="1400" dirty="0"/>
                <a:t>[S] Swarm Evaluation Validation Results</a:t>
              </a:r>
            </a:p>
          </p:txBody>
        </p:sp>
        <p:sp>
          <p:nvSpPr>
            <p:cNvPr id="29" name="Rectangle 28">
              <a:extLst>
                <a:ext uri="{FF2B5EF4-FFF2-40B4-BE49-F238E27FC236}">
                  <a16:creationId xmlns:a16="http://schemas.microsoft.com/office/drawing/2014/main" id="{2B34F66C-BA3C-BC47-A34D-EDADD848E5F5}"/>
                </a:ext>
              </a:extLst>
            </p:cNvPr>
            <p:cNvSpPr/>
            <p:nvPr/>
          </p:nvSpPr>
          <p:spPr>
            <a:xfrm>
              <a:off x="7760813" y="2014626"/>
              <a:ext cx="1457325"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dirty="0">
                <a:solidFill>
                  <a:schemeClr val="tx1"/>
                </a:solidFill>
              </a:endParaRPr>
            </a:p>
          </p:txBody>
        </p:sp>
        <p:sp>
          <p:nvSpPr>
            <p:cNvPr id="30" name="TextBox 29">
              <a:extLst>
                <a:ext uri="{FF2B5EF4-FFF2-40B4-BE49-F238E27FC236}">
                  <a16:creationId xmlns:a16="http://schemas.microsoft.com/office/drawing/2014/main" id="{2081861A-EF97-2D4F-8913-A08CE81ABE3F}"/>
                </a:ext>
              </a:extLst>
            </p:cNvPr>
            <p:cNvSpPr txBox="1"/>
            <p:nvPr/>
          </p:nvSpPr>
          <p:spPr>
            <a:xfrm>
              <a:off x="7809983" y="2136741"/>
              <a:ext cx="1457325" cy="562911"/>
            </a:xfrm>
            <a:prstGeom prst="rect">
              <a:avLst/>
            </a:prstGeom>
            <a:noFill/>
          </p:spPr>
          <p:txBody>
            <a:bodyPr wrap="square" rtlCol="0">
              <a:spAutoFit/>
            </a:bodyPr>
            <a:lstStyle/>
            <a:p>
              <a:pPr algn="ctr">
                <a:lnSpc>
                  <a:spcPts val="1200"/>
                </a:lnSpc>
              </a:pPr>
              <a:r>
                <a:rPr lang="en-GB" sz="1400" b="1" dirty="0"/>
                <a:t>9. Instantiate EB Data Argument Pattern</a:t>
              </a:r>
            </a:p>
          </p:txBody>
        </p:sp>
        <p:cxnSp>
          <p:nvCxnSpPr>
            <p:cNvPr id="37" name="Straight Connector 36">
              <a:extLst>
                <a:ext uri="{FF2B5EF4-FFF2-40B4-BE49-F238E27FC236}">
                  <a16:creationId xmlns:a16="http://schemas.microsoft.com/office/drawing/2014/main" id="{21EADF00-49CE-FA4C-8B7B-ACD22BA3ED50}"/>
                </a:ext>
              </a:extLst>
            </p:cNvPr>
            <p:cNvCxnSpPr>
              <a:cxnSpLocks/>
              <a:stCxn id="36" idx="3"/>
              <a:endCxn id="29" idx="1"/>
            </p:cNvCxnSpPr>
            <p:nvPr/>
          </p:nvCxnSpPr>
          <p:spPr>
            <a:xfrm>
              <a:off x="7368478" y="2379488"/>
              <a:ext cx="392335" cy="3042"/>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81B1883-A8EC-9241-8629-AF3F1CC16517}"/>
                </a:ext>
              </a:extLst>
            </p:cNvPr>
            <p:cNvSpPr txBox="1"/>
            <p:nvPr/>
          </p:nvSpPr>
          <p:spPr>
            <a:xfrm>
              <a:off x="2021465" y="1133095"/>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43" name="Folded Corner 42">
              <a:extLst>
                <a:ext uri="{FF2B5EF4-FFF2-40B4-BE49-F238E27FC236}">
                  <a16:creationId xmlns:a16="http://schemas.microsoft.com/office/drawing/2014/main" id="{1FCCEBC2-0077-3147-A052-EB7BB5486F86}"/>
                </a:ext>
              </a:extLst>
            </p:cNvPr>
            <p:cNvSpPr/>
            <p:nvPr/>
          </p:nvSpPr>
          <p:spPr>
            <a:xfrm rot="16200000">
              <a:off x="8257153" y="2708246"/>
              <a:ext cx="668060" cy="120118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4" name="TextBox 43">
              <a:extLst>
                <a:ext uri="{FF2B5EF4-FFF2-40B4-BE49-F238E27FC236}">
                  <a16:creationId xmlns:a16="http://schemas.microsoft.com/office/drawing/2014/main" id="{7FB80F09-B80F-014E-AA0C-527C99024E6D}"/>
                </a:ext>
              </a:extLst>
            </p:cNvPr>
            <p:cNvSpPr txBox="1"/>
            <p:nvPr/>
          </p:nvSpPr>
          <p:spPr>
            <a:xfrm>
              <a:off x="7903384" y="3064373"/>
              <a:ext cx="1364456" cy="502702"/>
            </a:xfrm>
            <a:prstGeom prst="rect">
              <a:avLst/>
            </a:prstGeom>
            <a:noFill/>
          </p:spPr>
          <p:txBody>
            <a:bodyPr wrap="square" rtlCol="0">
              <a:spAutoFit/>
            </a:bodyPr>
            <a:lstStyle/>
            <a:p>
              <a:pPr algn="ctr">
                <a:lnSpc>
                  <a:spcPts val="1575"/>
                </a:lnSpc>
              </a:pPr>
              <a:r>
                <a:rPr lang="en-GB" sz="1400" dirty="0"/>
                <a:t>[T] EB Data Argument</a:t>
              </a:r>
            </a:p>
          </p:txBody>
        </p:sp>
        <p:cxnSp>
          <p:nvCxnSpPr>
            <p:cNvPr id="52" name="Straight Connector 51">
              <a:extLst>
                <a:ext uri="{FF2B5EF4-FFF2-40B4-BE49-F238E27FC236}">
                  <a16:creationId xmlns:a16="http://schemas.microsoft.com/office/drawing/2014/main" id="{5D9EE3D6-8218-4646-85DC-A29496B1FF34}"/>
                </a:ext>
              </a:extLst>
            </p:cNvPr>
            <p:cNvCxnSpPr>
              <a:cxnSpLocks/>
            </p:cNvCxnSpPr>
            <p:nvPr/>
          </p:nvCxnSpPr>
          <p:spPr>
            <a:xfrm flipV="1">
              <a:off x="2022165" y="2757737"/>
              <a:ext cx="0" cy="223556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Folded Corner 56">
              <a:extLst>
                <a:ext uri="{FF2B5EF4-FFF2-40B4-BE49-F238E27FC236}">
                  <a16:creationId xmlns:a16="http://schemas.microsoft.com/office/drawing/2014/main" id="{1D8E4A89-FB0B-0A4A-978D-46728B8D658C}"/>
                </a:ext>
              </a:extLst>
            </p:cNvPr>
            <p:cNvSpPr/>
            <p:nvPr/>
          </p:nvSpPr>
          <p:spPr>
            <a:xfrm rot="16200000">
              <a:off x="2420301" y="4283394"/>
              <a:ext cx="882573" cy="128258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8" name="TextBox 57">
              <a:extLst>
                <a:ext uri="{FF2B5EF4-FFF2-40B4-BE49-F238E27FC236}">
                  <a16:creationId xmlns:a16="http://schemas.microsoft.com/office/drawing/2014/main" id="{E8D332FC-EDE6-7147-A714-01B43427E72E}"/>
                </a:ext>
              </a:extLst>
            </p:cNvPr>
            <p:cNvSpPr txBox="1"/>
            <p:nvPr/>
          </p:nvSpPr>
          <p:spPr>
            <a:xfrm>
              <a:off x="2128069" y="4502397"/>
              <a:ext cx="1364456" cy="913070"/>
            </a:xfrm>
            <a:prstGeom prst="rect">
              <a:avLst/>
            </a:prstGeom>
            <a:noFill/>
          </p:spPr>
          <p:txBody>
            <a:bodyPr wrap="square" rtlCol="0">
              <a:spAutoFit/>
            </a:bodyPr>
            <a:lstStyle/>
            <a:p>
              <a:pPr algn="ctr">
                <a:lnSpc>
                  <a:spcPts val="1575"/>
                </a:lnSpc>
              </a:pPr>
              <a:r>
                <a:rPr lang="en-GB" sz="1400" dirty="0"/>
                <a:t>[M] Data Requirements Justification Report</a:t>
              </a:r>
            </a:p>
          </p:txBody>
        </p:sp>
        <p:cxnSp>
          <p:nvCxnSpPr>
            <p:cNvPr id="60" name="Straight Connector 59">
              <a:extLst>
                <a:ext uri="{FF2B5EF4-FFF2-40B4-BE49-F238E27FC236}">
                  <a16:creationId xmlns:a16="http://schemas.microsoft.com/office/drawing/2014/main" id="{5652A301-BC90-8644-8A94-FC594A66D8FA}"/>
                </a:ext>
              </a:extLst>
            </p:cNvPr>
            <p:cNvCxnSpPr>
              <a:cxnSpLocks/>
            </p:cNvCxnSpPr>
            <p:nvPr/>
          </p:nvCxnSpPr>
          <p:spPr>
            <a:xfrm>
              <a:off x="2007650" y="3254611"/>
              <a:ext cx="2151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404A55A-74F0-064A-91D7-F6F4679338CF}"/>
                </a:ext>
              </a:extLst>
            </p:cNvPr>
            <p:cNvCxnSpPr>
              <a:cxnSpLocks/>
            </p:cNvCxnSpPr>
            <p:nvPr/>
          </p:nvCxnSpPr>
          <p:spPr>
            <a:xfrm>
              <a:off x="2024448" y="4983873"/>
              <a:ext cx="217215"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2" name="Folded Corner 61">
              <a:extLst>
                <a:ext uri="{FF2B5EF4-FFF2-40B4-BE49-F238E27FC236}">
                  <a16:creationId xmlns:a16="http://schemas.microsoft.com/office/drawing/2014/main" id="{8D207BED-1CE0-014A-8794-AACA4F80B3F7}"/>
                </a:ext>
              </a:extLst>
            </p:cNvPr>
            <p:cNvSpPr/>
            <p:nvPr/>
          </p:nvSpPr>
          <p:spPr>
            <a:xfrm rot="16200000">
              <a:off x="4502361" y="332677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3" name="TextBox 62">
              <a:extLst>
                <a:ext uri="{FF2B5EF4-FFF2-40B4-BE49-F238E27FC236}">
                  <a16:creationId xmlns:a16="http://schemas.microsoft.com/office/drawing/2014/main" id="{9CD50C80-271A-4D44-835D-424599A41B55}"/>
                </a:ext>
              </a:extLst>
            </p:cNvPr>
            <p:cNvSpPr txBox="1"/>
            <p:nvPr/>
          </p:nvSpPr>
          <p:spPr>
            <a:xfrm>
              <a:off x="4114776" y="3735708"/>
              <a:ext cx="1364456" cy="562846"/>
            </a:xfrm>
            <a:prstGeom prst="rect">
              <a:avLst/>
            </a:prstGeom>
            <a:noFill/>
          </p:spPr>
          <p:txBody>
            <a:bodyPr wrap="square" rtlCol="0">
              <a:spAutoFit/>
            </a:bodyPr>
            <a:lstStyle/>
            <a:p>
              <a:pPr algn="ctr">
                <a:lnSpc>
                  <a:spcPts val="1200"/>
                </a:lnSpc>
              </a:pPr>
              <a:r>
                <a:rPr lang="en-GB" sz="1400" dirty="0"/>
                <a:t>[O] Swarm Performance Metrics</a:t>
              </a:r>
            </a:p>
          </p:txBody>
        </p:sp>
        <p:sp>
          <p:nvSpPr>
            <p:cNvPr id="64" name="Folded Corner 63">
              <a:extLst>
                <a:ext uri="{FF2B5EF4-FFF2-40B4-BE49-F238E27FC236}">
                  <a16:creationId xmlns:a16="http://schemas.microsoft.com/office/drawing/2014/main" id="{F74E783E-049F-F74B-8DBC-AA064CC9E4AE}"/>
                </a:ext>
              </a:extLst>
            </p:cNvPr>
            <p:cNvSpPr/>
            <p:nvPr/>
          </p:nvSpPr>
          <p:spPr>
            <a:xfrm rot="16200000">
              <a:off x="4502361" y="404499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5" name="TextBox 64">
              <a:extLst>
                <a:ext uri="{FF2B5EF4-FFF2-40B4-BE49-F238E27FC236}">
                  <a16:creationId xmlns:a16="http://schemas.microsoft.com/office/drawing/2014/main" id="{8A3FDF34-DD19-1141-B655-434DCD47BC32}"/>
                </a:ext>
              </a:extLst>
            </p:cNvPr>
            <p:cNvSpPr txBox="1"/>
            <p:nvPr/>
          </p:nvSpPr>
          <p:spPr>
            <a:xfrm>
              <a:off x="4114776" y="4565933"/>
              <a:ext cx="1364456" cy="408958"/>
            </a:xfrm>
            <a:prstGeom prst="rect">
              <a:avLst/>
            </a:prstGeom>
            <a:noFill/>
          </p:spPr>
          <p:txBody>
            <a:bodyPr wrap="square" rtlCol="0">
              <a:spAutoFit/>
            </a:bodyPr>
            <a:lstStyle/>
            <a:p>
              <a:pPr algn="ctr">
                <a:lnSpc>
                  <a:spcPts val="1200"/>
                </a:lnSpc>
              </a:pPr>
              <a:r>
                <a:rPr lang="en-GB" sz="1400" dirty="0"/>
                <a:t>[P] Verification Metrics</a:t>
              </a:r>
            </a:p>
          </p:txBody>
        </p:sp>
        <p:sp>
          <p:nvSpPr>
            <p:cNvPr id="66" name="Folded Corner 65">
              <a:extLst>
                <a:ext uri="{FF2B5EF4-FFF2-40B4-BE49-F238E27FC236}">
                  <a16:creationId xmlns:a16="http://schemas.microsoft.com/office/drawing/2014/main" id="{84EF7BFC-F20D-5A47-BCCB-922FF1BB5E87}"/>
                </a:ext>
              </a:extLst>
            </p:cNvPr>
            <p:cNvSpPr/>
            <p:nvPr/>
          </p:nvSpPr>
          <p:spPr>
            <a:xfrm rot="16200000">
              <a:off x="4537523" y="4735454"/>
              <a:ext cx="593623"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7" name="TextBox 66">
              <a:extLst>
                <a:ext uri="{FF2B5EF4-FFF2-40B4-BE49-F238E27FC236}">
                  <a16:creationId xmlns:a16="http://schemas.microsoft.com/office/drawing/2014/main" id="{9C462465-0FF8-F149-B39E-EA6EC4AFA1F9}"/>
                </a:ext>
              </a:extLst>
            </p:cNvPr>
            <p:cNvSpPr txBox="1"/>
            <p:nvPr/>
          </p:nvSpPr>
          <p:spPr>
            <a:xfrm>
              <a:off x="4022482" y="5154153"/>
              <a:ext cx="1575152" cy="593624"/>
            </a:xfrm>
            <a:prstGeom prst="rect">
              <a:avLst/>
            </a:prstGeom>
            <a:noFill/>
          </p:spPr>
          <p:txBody>
            <a:bodyPr wrap="square" lIns="121920" tIns="60960" rIns="121920" bIns="60960" rtlCol="0" anchor="t">
              <a:spAutoFit/>
            </a:bodyPr>
            <a:lstStyle/>
            <a:p>
              <a:pPr algn="ctr">
                <a:lnSpc>
                  <a:spcPts val="1200"/>
                </a:lnSpc>
              </a:pPr>
              <a:r>
                <a:rPr lang="en-GB" sz="1400" dirty="0"/>
                <a:t>[Q]  Sensing and Metric Assumptions Log</a:t>
              </a:r>
            </a:p>
          </p:txBody>
        </p:sp>
        <p:cxnSp>
          <p:nvCxnSpPr>
            <p:cNvPr id="68" name="Straight Connector 67">
              <a:extLst>
                <a:ext uri="{FF2B5EF4-FFF2-40B4-BE49-F238E27FC236}">
                  <a16:creationId xmlns:a16="http://schemas.microsoft.com/office/drawing/2014/main" id="{209527CB-39C3-1E4D-A515-A0BCCAD51A69}"/>
                </a:ext>
              </a:extLst>
            </p:cNvPr>
            <p:cNvCxnSpPr>
              <a:cxnSpLocks/>
            </p:cNvCxnSpPr>
            <p:nvPr/>
          </p:nvCxnSpPr>
          <p:spPr>
            <a:xfrm flipH="1" flipV="1">
              <a:off x="3895874" y="2736163"/>
              <a:ext cx="2018" cy="272422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BCE548F-2705-314C-A4AF-49D15111C307}"/>
                </a:ext>
              </a:extLst>
            </p:cNvPr>
            <p:cNvCxnSpPr>
              <a:cxnSpLocks/>
            </p:cNvCxnSpPr>
            <p:nvPr/>
          </p:nvCxnSpPr>
          <p:spPr>
            <a:xfrm>
              <a:off x="3895874" y="3295648"/>
              <a:ext cx="252535" cy="1319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55131B5-3F6B-814E-B22B-7A4D5796DE6C}"/>
                </a:ext>
              </a:extLst>
            </p:cNvPr>
            <p:cNvCxnSpPr>
              <a:cxnSpLocks/>
            </p:cNvCxnSpPr>
            <p:nvPr/>
          </p:nvCxnSpPr>
          <p:spPr>
            <a:xfrm flipV="1">
              <a:off x="3895006" y="3998141"/>
              <a:ext cx="267331" cy="108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BD7D98D-A814-E44D-84D3-1C249E735C06}"/>
                </a:ext>
              </a:extLst>
            </p:cNvPr>
            <p:cNvCxnSpPr>
              <a:cxnSpLocks/>
            </p:cNvCxnSpPr>
            <p:nvPr/>
          </p:nvCxnSpPr>
          <p:spPr>
            <a:xfrm flipV="1">
              <a:off x="3902971" y="4744401"/>
              <a:ext cx="245438" cy="524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1240655-7C7E-3F43-905B-C68C289B2739}"/>
                </a:ext>
              </a:extLst>
            </p:cNvPr>
            <p:cNvCxnSpPr>
              <a:cxnSpLocks/>
            </p:cNvCxnSpPr>
            <p:nvPr/>
          </p:nvCxnSpPr>
          <p:spPr>
            <a:xfrm>
              <a:off x="3895006" y="5450965"/>
              <a:ext cx="24312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73C2786-A505-8743-8668-3AD62891FF7E}"/>
                </a:ext>
              </a:extLst>
            </p:cNvPr>
            <p:cNvCxnSpPr>
              <a:cxnSpLocks/>
            </p:cNvCxnSpPr>
            <p:nvPr/>
          </p:nvCxnSpPr>
          <p:spPr>
            <a:xfrm flipH="1" flipV="1">
              <a:off x="5890719" y="2756061"/>
              <a:ext cx="5329" cy="6253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DEA3382-A4F1-4B42-9F69-E4EF93A1E200}"/>
                </a:ext>
              </a:extLst>
            </p:cNvPr>
            <p:cNvCxnSpPr>
              <a:cxnSpLocks/>
            </p:cNvCxnSpPr>
            <p:nvPr/>
          </p:nvCxnSpPr>
          <p:spPr>
            <a:xfrm flipV="1">
              <a:off x="5890719" y="3367855"/>
              <a:ext cx="224003" cy="379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1B40C09-8AC8-E34E-AEF8-C7EEC74A49BE}"/>
                </a:ext>
              </a:extLst>
            </p:cNvPr>
            <p:cNvCxnSpPr>
              <a:cxnSpLocks/>
            </p:cNvCxnSpPr>
            <p:nvPr/>
          </p:nvCxnSpPr>
          <p:spPr>
            <a:xfrm flipV="1">
              <a:off x="7792012" y="2756061"/>
              <a:ext cx="0" cy="63343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DA5A621-1A4E-C54E-82CF-212C842286CA}"/>
                </a:ext>
              </a:extLst>
            </p:cNvPr>
            <p:cNvCxnSpPr>
              <a:cxnSpLocks/>
            </p:cNvCxnSpPr>
            <p:nvPr/>
          </p:nvCxnSpPr>
          <p:spPr>
            <a:xfrm>
              <a:off x="7792012" y="3381449"/>
              <a:ext cx="196965"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BE9077-6D8B-DB43-85AF-E9B06F890EA7}"/>
                </a:ext>
              </a:extLst>
            </p:cNvPr>
            <p:cNvCxnSpPr>
              <a:cxnSpLocks/>
            </p:cNvCxnSpPr>
            <p:nvPr/>
          </p:nvCxnSpPr>
          <p:spPr>
            <a:xfrm flipV="1">
              <a:off x="5654159" y="2636628"/>
              <a:ext cx="0" cy="212435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8437234-8C2A-D24A-A766-2342DD59D7FC}"/>
                </a:ext>
              </a:extLst>
            </p:cNvPr>
            <p:cNvCxnSpPr>
              <a:cxnSpLocks/>
            </p:cNvCxnSpPr>
            <p:nvPr/>
          </p:nvCxnSpPr>
          <p:spPr>
            <a:xfrm>
              <a:off x="5528725" y="3308840"/>
              <a:ext cx="111947"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BCD2A20-3432-6C40-A3DF-F77B40EBC10D}"/>
                </a:ext>
              </a:extLst>
            </p:cNvPr>
            <p:cNvCxnSpPr>
              <a:cxnSpLocks/>
            </p:cNvCxnSpPr>
            <p:nvPr/>
          </p:nvCxnSpPr>
          <p:spPr>
            <a:xfrm>
              <a:off x="5516563" y="4055888"/>
              <a:ext cx="14528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A75D02-8A20-304F-87C7-E3FD657FC49C}"/>
                </a:ext>
              </a:extLst>
            </p:cNvPr>
            <p:cNvCxnSpPr>
              <a:cxnSpLocks/>
            </p:cNvCxnSpPr>
            <p:nvPr/>
          </p:nvCxnSpPr>
          <p:spPr>
            <a:xfrm>
              <a:off x="5526843" y="4770412"/>
              <a:ext cx="13500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1E46526-9137-BA45-B51A-FF7A99028C65}"/>
                </a:ext>
              </a:extLst>
            </p:cNvPr>
            <p:cNvCxnSpPr>
              <a:cxnSpLocks/>
            </p:cNvCxnSpPr>
            <p:nvPr/>
          </p:nvCxnSpPr>
          <p:spPr>
            <a:xfrm>
              <a:off x="5646067" y="2636628"/>
              <a:ext cx="193583" cy="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17D9ADF-DBD5-4747-8AB3-D3E43CE2E391}"/>
                </a:ext>
              </a:extLst>
            </p:cNvPr>
            <p:cNvCxnSpPr>
              <a:cxnSpLocks/>
            </p:cNvCxnSpPr>
            <p:nvPr/>
          </p:nvCxnSpPr>
          <p:spPr>
            <a:xfrm flipH="1" flipV="1">
              <a:off x="3630631" y="2552506"/>
              <a:ext cx="8105" cy="158421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F380CE6-4731-F84E-9876-98916CFD7DE3}"/>
                </a:ext>
              </a:extLst>
            </p:cNvPr>
            <p:cNvCxnSpPr>
              <a:cxnSpLocks/>
            </p:cNvCxnSpPr>
            <p:nvPr/>
          </p:nvCxnSpPr>
          <p:spPr>
            <a:xfrm>
              <a:off x="3471607" y="3258777"/>
              <a:ext cx="171620"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1928316-AF67-A046-8267-068091DC9DB3}"/>
                </a:ext>
              </a:extLst>
            </p:cNvPr>
            <p:cNvCxnSpPr>
              <a:cxnSpLocks/>
            </p:cNvCxnSpPr>
            <p:nvPr/>
          </p:nvCxnSpPr>
          <p:spPr>
            <a:xfrm>
              <a:off x="3642700" y="2564894"/>
              <a:ext cx="24202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D598ED9-43A8-3F4D-ADAA-A7DDB17EFB6F}"/>
                </a:ext>
              </a:extLst>
            </p:cNvPr>
            <p:cNvSpPr txBox="1"/>
            <p:nvPr/>
          </p:nvSpPr>
          <p:spPr>
            <a:xfrm>
              <a:off x="6871817" y="1790612"/>
              <a:ext cx="2811645" cy="261610"/>
            </a:xfrm>
            <a:prstGeom prst="rect">
              <a:avLst/>
            </a:prstGeom>
            <a:noFill/>
          </p:spPr>
          <p:txBody>
            <a:bodyPr wrap="square" rtlCol="0">
              <a:spAutoFit/>
            </a:bodyPr>
            <a:lstStyle/>
            <a:p>
              <a:pPr marL="380990" indent="-380990">
                <a:buFont typeface="Arial" panose="020B0604020202020204" pitchFamily="34" charset="0"/>
                <a:buChar char="•"/>
              </a:pPr>
              <a:endParaRPr lang="en-GB" sz="1100" dirty="0"/>
            </a:p>
          </p:txBody>
        </p:sp>
        <p:sp>
          <p:nvSpPr>
            <p:cNvPr id="59" name="Folded Corner 20">
              <a:extLst>
                <a:ext uri="{FF2B5EF4-FFF2-40B4-BE49-F238E27FC236}">
                  <a16:creationId xmlns:a16="http://schemas.microsoft.com/office/drawing/2014/main" id="{659EF743-2FB9-4ED5-B70B-0339BF19B0FF}"/>
                </a:ext>
              </a:extLst>
            </p:cNvPr>
            <p:cNvSpPr/>
            <p:nvPr/>
          </p:nvSpPr>
          <p:spPr>
            <a:xfrm rot="16200000">
              <a:off x="2491763" y="3448513"/>
              <a:ext cx="668060" cy="122988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1" name="TextBox 80">
              <a:extLst>
                <a:ext uri="{FF2B5EF4-FFF2-40B4-BE49-F238E27FC236}">
                  <a16:creationId xmlns:a16="http://schemas.microsoft.com/office/drawing/2014/main" id="{A1BD8F8A-C6AD-442C-88D6-F4B1E74E919F}"/>
                </a:ext>
              </a:extLst>
            </p:cNvPr>
            <p:cNvSpPr txBox="1"/>
            <p:nvPr/>
          </p:nvSpPr>
          <p:spPr>
            <a:xfrm>
              <a:off x="2081213" y="3722721"/>
              <a:ext cx="1421562" cy="738664"/>
            </a:xfrm>
            <a:prstGeom prst="rect">
              <a:avLst/>
            </a:prstGeom>
            <a:noFill/>
          </p:spPr>
          <p:txBody>
            <a:bodyPr wrap="square" lIns="121920" tIns="60960" rIns="121920" bIns="60960" rtlCol="0" anchor="t">
              <a:spAutoFit/>
            </a:bodyPr>
            <a:lstStyle/>
            <a:p>
              <a:pPr algn="ctr">
                <a:lnSpc>
                  <a:spcPts val="1575"/>
                </a:lnSpc>
              </a:pPr>
              <a:r>
                <a:rPr lang="en-GB" sz="1400" dirty="0"/>
                <a:t>[L.1] Data Availability Constraints</a:t>
              </a:r>
            </a:p>
          </p:txBody>
        </p:sp>
        <p:cxnSp>
          <p:nvCxnSpPr>
            <p:cNvPr id="82" name="Straight Connector 81">
              <a:extLst>
                <a:ext uri="{FF2B5EF4-FFF2-40B4-BE49-F238E27FC236}">
                  <a16:creationId xmlns:a16="http://schemas.microsoft.com/office/drawing/2014/main" id="{2F0999B6-C313-4626-96CF-205928F887C3}"/>
                </a:ext>
              </a:extLst>
            </p:cNvPr>
            <p:cNvCxnSpPr>
              <a:cxnSpLocks/>
            </p:cNvCxnSpPr>
            <p:nvPr/>
          </p:nvCxnSpPr>
          <p:spPr>
            <a:xfrm>
              <a:off x="2014476" y="4136720"/>
              <a:ext cx="20833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842561-ACBF-4C96-B4C0-1EF59BDDF645}"/>
                </a:ext>
              </a:extLst>
            </p:cNvPr>
            <p:cNvCxnSpPr>
              <a:cxnSpLocks/>
            </p:cNvCxnSpPr>
            <p:nvPr/>
          </p:nvCxnSpPr>
          <p:spPr>
            <a:xfrm>
              <a:off x="3435753" y="4136720"/>
              <a:ext cx="188620" cy="428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7D2C413-3995-4468-34E6-CF8680F87F75}"/>
                </a:ext>
              </a:extLst>
            </p:cNvPr>
            <p:cNvCxnSpPr>
              <a:cxnSpLocks/>
            </p:cNvCxnSpPr>
            <p:nvPr/>
          </p:nvCxnSpPr>
          <p:spPr>
            <a:xfrm>
              <a:off x="4639459" y="1469992"/>
              <a:ext cx="673" cy="54740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D62D7A4-800B-A7B0-56B7-A23B3B5ACB32}"/>
                </a:ext>
              </a:extLst>
            </p:cNvPr>
            <p:cNvCxnSpPr>
              <a:cxnSpLocks/>
            </p:cNvCxnSpPr>
            <p:nvPr/>
          </p:nvCxnSpPr>
          <p:spPr>
            <a:xfrm flipH="1">
              <a:off x="3406347" y="1469992"/>
              <a:ext cx="123311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F9963679-3304-BFFF-5C6B-06EF67A303D9}"/>
              </a:ext>
            </a:extLst>
          </p:cNvPr>
          <p:cNvPicPr>
            <a:picLocks noChangeAspect="1"/>
          </p:cNvPicPr>
          <p:nvPr/>
        </p:nvPicPr>
        <p:blipFill rotWithShape="1">
          <a:blip r:embed="rId3"/>
          <a:srcRect l="1" t="606" r="40" b="606"/>
          <a:stretch/>
        </p:blipFill>
        <p:spPr>
          <a:xfrm>
            <a:off x="12020794" y="-4075220"/>
            <a:ext cx="10494124" cy="6774872"/>
          </a:xfrm>
          <a:prstGeom prst="rect">
            <a:avLst/>
          </a:prstGeom>
        </p:spPr>
      </p:pic>
      <p:pic>
        <p:nvPicPr>
          <p:cNvPr id="3" name="Picture 2">
            <a:extLst>
              <a:ext uri="{FF2B5EF4-FFF2-40B4-BE49-F238E27FC236}">
                <a16:creationId xmlns:a16="http://schemas.microsoft.com/office/drawing/2014/main" id="{07D11006-2179-A9F5-0066-67D4496880AB}"/>
              </a:ext>
            </a:extLst>
          </p:cNvPr>
          <p:cNvPicPr>
            <a:picLocks noChangeAspect="1"/>
          </p:cNvPicPr>
          <p:nvPr/>
        </p:nvPicPr>
        <p:blipFill>
          <a:blip r:embed="rId4"/>
          <a:stretch>
            <a:fillRect/>
          </a:stretch>
        </p:blipFill>
        <p:spPr>
          <a:xfrm>
            <a:off x="6703578" y="7089728"/>
            <a:ext cx="10564278" cy="6858000"/>
          </a:xfrm>
          <a:prstGeom prst="rect">
            <a:avLst/>
          </a:prstGeom>
        </p:spPr>
      </p:pic>
      <p:pic>
        <p:nvPicPr>
          <p:cNvPr id="5" name="Picture 4">
            <a:extLst>
              <a:ext uri="{FF2B5EF4-FFF2-40B4-BE49-F238E27FC236}">
                <a16:creationId xmlns:a16="http://schemas.microsoft.com/office/drawing/2014/main" id="{E4D8A942-4190-CC74-338D-28E6A6A60800}"/>
              </a:ext>
            </a:extLst>
          </p:cNvPr>
          <p:cNvPicPr>
            <a:picLocks noChangeAspect="1"/>
          </p:cNvPicPr>
          <p:nvPr/>
        </p:nvPicPr>
        <p:blipFill rotWithShape="1">
          <a:blip r:embed="rId5"/>
          <a:srcRect l="437" t="634" r="91" b="200"/>
          <a:stretch/>
        </p:blipFill>
        <p:spPr>
          <a:xfrm>
            <a:off x="-12301898" y="222771"/>
            <a:ext cx="10484607" cy="6800805"/>
          </a:xfrm>
          <a:prstGeom prst="rect">
            <a:avLst/>
          </a:prstGeom>
        </p:spPr>
      </p:pic>
    </p:spTree>
    <p:extLst>
      <p:ext uri="{BB962C8B-B14F-4D97-AF65-F5344CB8AC3E}">
        <p14:creationId xmlns:p14="http://schemas.microsoft.com/office/powerpoint/2010/main" val="190583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a:extLst>
              <a:ext uri="{FF2B5EF4-FFF2-40B4-BE49-F238E27FC236}">
                <a16:creationId xmlns:a16="http://schemas.microsoft.com/office/drawing/2014/main" id="{6DCF09A4-7F3B-1E33-6C90-CCA33BC0C2A8}"/>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4: Model ML/EB</a:t>
            </a:r>
          </a:p>
        </p:txBody>
      </p:sp>
      <p:cxnSp>
        <p:nvCxnSpPr>
          <p:cNvPr id="102" name="Straight Connector 101">
            <a:extLst>
              <a:ext uri="{FF2B5EF4-FFF2-40B4-BE49-F238E27FC236}">
                <a16:creationId xmlns:a16="http://schemas.microsoft.com/office/drawing/2014/main" id="{DD5FA200-05BC-D0B8-7000-BBA8445A9C35}"/>
              </a:ext>
            </a:extLst>
          </p:cNvPr>
          <p:cNvCxnSpPr>
            <a:cxnSpLocks/>
          </p:cNvCxnSpPr>
          <p:nvPr/>
        </p:nvCxnSpPr>
        <p:spPr>
          <a:xfrm flipH="1">
            <a:off x="11004638" y="2475026"/>
            <a:ext cx="1557" cy="397149"/>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D47AFA5-7D4D-75FC-7A6C-DB37B32D47B0}"/>
              </a:ext>
            </a:extLst>
          </p:cNvPr>
          <p:cNvCxnSpPr>
            <a:cxnSpLocks/>
          </p:cNvCxnSpPr>
          <p:nvPr/>
        </p:nvCxnSpPr>
        <p:spPr>
          <a:xfrm>
            <a:off x="8346980" y="3361013"/>
            <a:ext cx="15804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0C91355-3495-D4A5-73B9-1FCF5B4F6531}"/>
              </a:ext>
            </a:extLst>
          </p:cNvPr>
          <p:cNvCxnSpPr>
            <a:cxnSpLocks/>
            <a:stCxn id="84" idx="3"/>
            <a:endCxn id="98" idx="1"/>
          </p:cNvCxnSpPr>
          <p:nvPr/>
        </p:nvCxnSpPr>
        <p:spPr>
          <a:xfrm>
            <a:off x="8139547" y="3148932"/>
            <a:ext cx="336150" cy="251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F363AC-5BFC-13A1-F5D1-F46C3FAE4C8A}"/>
              </a:ext>
            </a:extLst>
          </p:cNvPr>
          <p:cNvCxnSpPr>
            <a:cxnSpLocks/>
            <a:stCxn id="98" idx="3"/>
          </p:cNvCxnSpPr>
          <p:nvPr/>
        </p:nvCxnSpPr>
        <p:spPr>
          <a:xfrm flipV="1">
            <a:off x="10025890" y="3148932"/>
            <a:ext cx="296520" cy="251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9010336A-39DC-EE52-81F9-874B18889898}"/>
              </a:ext>
            </a:extLst>
          </p:cNvPr>
          <p:cNvSpPr/>
          <p:nvPr/>
        </p:nvSpPr>
        <p:spPr>
          <a:xfrm>
            <a:off x="6651119" y="2868863"/>
            <a:ext cx="1488428" cy="56013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8" name="Rectangle 97">
            <a:extLst>
              <a:ext uri="{FF2B5EF4-FFF2-40B4-BE49-F238E27FC236}">
                <a16:creationId xmlns:a16="http://schemas.microsoft.com/office/drawing/2014/main" id="{F6882FAC-29D9-F525-0CB1-D7144E0E46ED}"/>
              </a:ext>
            </a:extLst>
          </p:cNvPr>
          <p:cNvSpPr/>
          <p:nvPr/>
        </p:nvSpPr>
        <p:spPr>
          <a:xfrm>
            <a:off x="8475697" y="2863960"/>
            <a:ext cx="1550193" cy="57497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0" name="Folded Corner 20">
            <a:extLst>
              <a:ext uri="{FF2B5EF4-FFF2-40B4-BE49-F238E27FC236}">
                <a16:creationId xmlns:a16="http://schemas.microsoft.com/office/drawing/2014/main" id="{E4226E97-76C4-0657-F5AC-C73A144EA8DC}"/>
              </a:ext>
            </a:extLst>
          </p:cNvPr>
          <p:cNvSpPr/>
          <p:nvPr/>
        </p:nvSpPr>
        <p:spPr>
          <a:xfrm rot="16200000">
            <a:off x="7317656" y="3257599"/>
            <a:ext cx="560137" cy="131836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8" name="Folded Corner 30">
            <a:extLst>
              <a:ext uri="{FF2B5EF4-FFF2-40B4-BE49-F238E27FC236}">
                <a16:creationId xmlns:a16="http://schemas.microsoft.com/office/drawing/2014/main" id="{E3A8F7D8-7DF7-77C3-BB17-718EA03E899F}"/>
              </a:ext>
            </a:extLst>
          </p:cNvPr>
          <p:cNvSpPr/>
          <p:nvPr/>
        </p:nvSpPr>
        <p:spPr>
          <a:xfrm rot="16200000">
            <a:off x="7124979" y="1802211"/>
            <a:ext cx="530741"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9" name="Rectangle 108">
            <a:extLst>
              <a:ext uri="{FF2B5EF4-FFF2-40B4-BE49-F238E27FC236}">
                <a16:creationId xmlns:a16="http://schemas.microsoft.com/office/drawing/2014/main" id="{D74D5E73-1A59-D04E-FDA6-4FF5DD9515D6}"/>
              </a:ext>
            </a:extLst>
          </p:cNvPr>
          <p:cNvSpPr/>
          <p:nvPr/>
        </p:nvSpPr>
        <p:spPr>
          <a:xfrm>
            <a:off x="10322410" y="2876107"/>
            <a:ext cx="1364457" cy="607076"/>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A429CBFC-0BBD-BB50-4BBC-B0F1C9D5D3D6}"/>
              </a:ext>
            </a:extLst>
          </p:cNvPr>
          <p:cNvCxnSpPr>
            <a:cxnSpLocks/>
          </p:cNvCxnSpPr>
          <p:nvPr/>
        </p:nvCxnSpPr>
        <p:spPr>
          <a:xfrm flipV="1">
            <a:off x="6685017" y="3425598"/>
            <a:ext cx="0" cy="11169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Folded Corner 56">
            <a:extLst>
              <a:ext uri="{FF2B5EF4-FFF2-40B4-BE49-F238E27FC236}">
                <a16:creationId xmlns:a16="http://schemas.microsoft.com/office/drawing/2014/main" id="{029F8BA0-57DA-5FFD-DF44-D65F25765EE5}"/>
              </a:ext>
            </a:extLst>
          </p:cNvPr>
          <p:cNvSpPr/>
          <p:nvPr/>
        </p:nvSpPr>
        <p:spPr>
          <a:xfrm rot="16200000">
            <a:off x="7354033" y="3845989"/>
            <a:ext cx="53348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5" name="Straight Connector 114">
            <a:extLst>
              <a:ext uri="{FF2B5EF4-FFF2-40B4-BE49-F238E27FC236}">
                <a16:creationId xmlns:a16="http://schemas.microsoft.com/office/drawing/2014/main" id="{A099DE36-0B80-81F7-3437-02AC75B111BC}"/>
              </a:ext>
            </a:extLst>
          </p:cNvPr>
          <p:cNvCxnSpPr>
            <a:cxnSpLocks/>
          </p:cNvCxnSpPr>
          <p:nvPr/>
        </p:nvCxnSpPr>
        <p:spPr>
          <a:xfrm>
            <a:off x="6685017" y="3996998"/>
            <a:ext cx="24911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7BE54AC-2B96-5321-684E-BB8AFD40131A}"/>
              </a:ext>
            </a:extLst>
          </p:cNvPr>
          <p:cNvCxnSpPr>
            <a:cxnSpLocks/>
          </p:cNvCxnSpPr>
          <p:nvPr/>
        </p:nvCxnSpPr>
        <p:spPr>
          <a:xfrm>
            <a:off x="6676378" y="4542560"/>
            <a:ext cx="26374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55D4196-7E5B-0D64-D249-E2864FD26AE1}"/>
              </a:ext>
            </a:extLst>
          </p:cNvPr>
          <p:cNvCxnSpPr>
            <a:cxnSpLocks/>
          </p:cNvCxnSpPr>
          <p:nvPr/>
        </p:nvCxnSpPr>
        <p:spPr>
          <a:xfrm flipV="1">
            <a:off x="10367588" y="3483183"/>
            <a:ext cx="2221" cy="50037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A2C66A7-4765-8431-3E6D-F6F6051AE6A3}"/>
              </a:ext>
            </a:extLst>
          </p:cNvPr>
          <p:cNvCxnSpPr>
            <a:cxnSpLocks/>
          </p:cNvCxnSpPr>
          <p:nvPr/>
        </p:nvCxnSpPr>
        <p:spPr>
          <a:xfrm flipV="1">
            <a:off x="10369809" y="3974130"/>
            <a:ext cx="182332" cy="401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508FBD-92C9-6DED-6FB2-1C13D0628438}"/>
              </a:ext>
            </a:extLst>
          </p:cNvPr>
          <p:cNvCxnSpPr>
            <a:cxnSpLocks/>
          </p:cNvCxnSpPr>
          <p:nvPr/>
        </p:nvCxnSpPr>
        <p:spPr>
          <a:xfrm flipV="1">
            <a:off x="8339722" y="3351325"/>
            <a:ext cx="0" cy="64567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5135451-4400-26F3-B636-96900D4B7A7C}"/>
              </a:ext>
            </a:extLst>
          </p:cNvPr>
          <p:cNvCxnSpPr>
            <a:cxnSpLocks/>
          </p:cNvCxnSpPr>
          <p:nvPr/>
        </p:nvCxnSpPr>
        <p:spPr>
          <a:xfrm>
            <a:off x="8256903" y="3997200"/>
            <a:ext cx="9007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F7B9AC9-924E-741E-1F17-E9F8DDE2E7BD}"/>
              </a:ext>
            </a:extLst>
          </p:cNvPr>
          <p:cNvCxnSpPr>
            <a:cxnSpLocks/>
            <a:stCxn id="122" idx="1"/>
            <a:endCxn id="160" idx="0"/>
          </p:cNvCxnSpPr>
          <p:nvPr/>
        </p:nvCxnSpPr>
        <p:spPr>
          <a:xfrm>
            <a:off x="9189836" y="2475703"/>
            <a:ext cx="1068" cy="38984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2" name="Folded Corner 81">
            <a:extLst>
              <a:ext uri="{FF2B5EF4-FFF2-40B4-BE49-F238E27FC236}">
                <a16:creationId xmlns:a16="http://schemas.microsoft.com/office/drawing/2014/main" id="{C359237A-3F1E-5553-F909-B2F798364FBC}"/>
              </a:ext>
            </a:extLst>
          </p:cNvPr>
          <p:cNvSpPr/>
          <p:nvPr/>
        </p:nvSpPr>
        <p:spPr>
          <a:xfrm rot="16200000">
            <a:off x="8855805" y="145944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3" name="Folded Corner 84">
            <a:extLst>
              <a:ext uri="{FF2B5EF4-FFF2-40B4-BE49-F238E27FC236}">
                <a16:creationId xmlns:a16="http://schemas.microsoft.com/office/drawing/2014/main" id="{E5342F2C-D171-133C-B1E7-438FF579E815}"/>
              </a:ext>
            </a:extLst>
          </p:cNvPr>
          <p:cNvSpPr/>
          <p:nvPr/>
        </p:nvSpPr>
        <p:spPr>
          <a:xfrm rot="16200000">
            <a:off x="10704502" y="1481897"/>
            <a:ext cx="668060" cy="132237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5" name="Folded Corner 86">
            <a:extLst>
              <a:ext uri="{FF2B5EF4-FFF2-40B4-BE49-F238E27FC236}">
                <a16:creationId xmlns:a16="http://schemas.microsoft.com/office/drawing/2014/main" id="{AE8A3B6A-AC0B-FF37-8F03-84EF5BBA4E2E}"/>
              </a:ext>
            </a:extLst>
          </p:cNvPr>
          <p:cNvSpPr/>
          <p:nvPr/>
        </p:nvSpPr>
        <p:spPr>
          <a:xfrm rot="16200000">
            <a:off x="9341454" y="3235215"/>
            <a:ext cx="554777" cy="130713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7" name="Straight Connector 126">
            <a:extLst>
              <a:ext uri="{FF2B5EF4-FFF2-40B4-BE49-F238E27FC236}">
                <a16:creationId xmlns:a16="http://schemas.microsoft.com/office/drawing/2014/main" id="{F44DD07E-5ACC-91A5-2B2E-4EF3B6F3743D}"/>
              </a:ext>
            </a:extLst>
          </p:cNvPr>
          <p:cNvCxnSpPr>
            <a:cxnSpLocks/>
          </p:cNvCxnSpPr>
          <p:nvPr/>
        </p:nvCxnSpPr>
        <p:spPr>
          <a:xfrm flipV="1">
            <a:off x="8567267" y="3438932"/>
            <a:ext cx="0" cy="111009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8" name="Folded Corner 89">
            <a:extLst>
              <a:ext uri="{FF2B5EF4-FFF2-40B4-BE49-F238E27FC236}">
                <a16:creationId xmlns:a16="http://schemas.microsoft.com/office/drawing/2014/main" id="{2A109DD3-FE9E-E270-D35E-7E6A09C59B63}"/>
              </a:ext>
            </a:extLst>
          </p:cNvPr>
          <p:cNvSpPr/>
          <p:nvPr/>
        </p:nvSpPr>
        <p:spPr>
          <a:xfrm rot="16200000">
            <a:off x="9348009" y="3870705"/>
            <a:ext cx="549722" cy="12947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0" name="Straight Connector 129">
            <a:extLst>
              <a:ext uri="{FF2B5EF4-FFF2-40B4-BE49-F238E27FC236}">
                <a16:creationId xmlns:a16="http://schemas.microsoft.com/office/drawing/2014/main" id="{8491DF3E-9D3F-210D-2BCC-C7938E505C7B}"/>
              </a:ext>
            </a:extLst>
          </p:cNvPr>
          <p:cNvCxnSpPr>
            <a:cxnSpLocks/>
          </p:cNvCxnSpPr>
          <p:nvPr/>
        </p:nvCxnSpPr>
        <p:spPr>
          <a:xfrm>
            <a:off x="8567267" y="3903953"/>
            <a:ext cx="39047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8EB96BA-473B-54A3-F133-178F7C05C8E3}"/>
              </a:ext>
            </a:extLst>
          </p:cNvPr>
          <p:cNvCxnSpPr>
            <a:cxnSpLocks/>
          </p:cNvCxnSpPr>
          <p:nvPr/>
        </p:nvCxnSpPr>
        <p:spPr>
          <a:xfrm>
            <a:off x="8567267" y="4542254"/>
            <a:ext cx="40822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2" name="Folded Corner 96">
            <a:extLst>
              <a:ext uri="{FF2B5EF4-FFF2-40B4-BE49-F238E27FC236}">
                <a16:creationId xmlns:a16="http://schemas.microsoft.com/office/drawing/2014/main" id="{EFEFACBF-5BA8-7035-E743-3C385BBC2FBE}"/>
              </a:ext>
            </a:extLst>
          </p:cNvPr>
          <p:cNvSpPr/>
          <p:nvPr/>
        </p:nvSpPr>
        <p:spPr>
          <a:xfrm rot="16200000">
            <a:off x="7077246" y="1159123"/>
            <a:ext cx="58082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4" name="Straight Connector 133">
            <a:extLst>
              <a:ext uri="{FF2B5EF4-FFF2-40B4-BE49-F238E27FC236}">
                <a16:creationId xmlns:a16="http://schemas.microsoft.com/office/drawing/2014/main" id="{0F79A476-E385-1F95-FE0B-2BDF11087D2D}"/>
              </a:ext>
            </a:extLst>
          </p:cNvPr>
          <p:cNvCxnSpPr>
            <a:cxnSpLocks/>
          </p:cNvCxnSpPr>
          <p:nvPr/>
        </p:nvCxnSpPr>
        <p:spPr>
          <a:xfrm flipV="1">
            <a:off x="6488862" y="1807157"/>
            <a:ext cx="0" cy="14368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8FAACA5-2C84-5CA3-E22E-32096AA3FCBD}"/>
              </a:ext>
            </a:extLst>
          </p:cNvPr>
          <p:cNvCxnSpPr>
            <a:cxnSpLocks/>
          </p:cNvCxnSpPr>
          <p:nvPr/>
        </p:nvCxnSpPr>
        <p:spPr>
          <a:xfrm>
            <a:off x="6482132" y="3260212"/>
            <a:ext cx="17222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84C4E46-2051-80EC-9C2A-61DF48F74549}"/>
              </a:ext>
            </a:extLst>
          </p:cNvPr>
          <p:cNvCxnSpPr>
            <a:cxnSpLocks/>
          </p:cNvCxnSpPr>
          <p:nvPr/>
        </p:nvCxnSpPr>
        <p:spPr>
          <a:xfrm>
            <a:off x="6482132" y="2473330"/>
            <a:ext cx="22598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D5971EA-5908-B0B3-3025-ED8C5F147227}"/>
              </a:ext>
            </a:extLst>
          </p:cNvPr>
          <p:cNvCxnSpPr>
            <a:cxnSpLocks/>
          </p:cNvCxnSpPr>
          <p:nvPr/>
        </p:nvCxnSpPr>
        <p:spPr>
          <a:xfrm>
            <a:off x="6482132" y="1807157"/>
            <a:ext cx="203294"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41" name="Folded Corner 49">
            <a:extLst>
              <a:ext uri="{FF2B5EF4-FFF2-40B4-BE49-F238E27FC236}">
                <a16:creationId xmlns:a16="http://schemas.microsoft.com/office/drawing/2014/main" id="{B0114292-79AB-8014-1474-77BD4EB93905}"/>
              </a:ext>
            </a:extLst>
          </p:cNvPr>
          <p:cNvSpPr/>
          <p:nvPr/>
        </p:nvSpPr>
        <p:spPr>
          <a:xfrm rot="16200000">
            <a:off x="10843313" y="3353292"/>
            <a:ext cx="560138" cy="1126976"/>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8" name="TextBox 157">
            <a:extLst>
              <a:ext uri="{FF2B5EF4-FFF2-40B4-BE49-F238E27FC236}">
                <a16:creationId xmlns:a16="http://schemas.microsoft.com/office/drawing/2014/main" id="{F33B59A8-B21B-7D8A-3F6A-E7A9CBABBDBD}"/>
              </a:ext>
            </a:extLst>
          </p:cNvPr>
          <p:cNvSpPr txBox="1"/>
          <p:nvPr/>
        </p:nvSpPr>
        <p:spPr>
          <a:xfrm>
            <a:off x="6892447" y="3673214"/>
            <a:ext cx="1364456" cy="533479"/>
          </a:xfrm>
          <a:prstGeom prst="rect">
            <a:avLst/>
          </a:prstGeom>
          <a:noFill/>
        </p:spPr>
        <p:txBody>
          <a:bodyPr wrap="square" lIns="121920" tIns="60960" rIns="121920" bIns="60960" rtlCol="0" anchor="t">
            <a:spAutoFit/>
          </a:bodyPr>
          <a:lstStyle/>
          <a:p>
            <a:pPr algn="ctr">
              <a:lnSpc>
                <a:spcPts val="1575"/>
              </a:lnSpc>
            </a:pPr>
            <a:r>
              <a:rPr lang="en-GB" sz="1400" dirty="0"/>
              <a:t>[U] Candidate EB Algorithm</a:t>
            </a:r>
          </a:p>
        </p:txBody>
      </p:sp>
      <p:sp>
        <p:nvSpPr>
          <p:cNvPr id="159" name="TextBox 158">
            <a:extLst>
              <a:ext uri="{FF2B5EF4-FFF2-40B4-BE49-F238E27FC236}">
                <a16:creationId xmlns:a16="http://schemas.microsoft.com/office/drawing/2014/main" id="{2217390C-2716-70AF-CFD4-0D9956613410}"/>
              </a:ext>
            </a:extLst>
          </p:cNvPr>
          <p:cNvSpPr txBox="1"/>
          <p:nvPr/>
        </p:nvSpPr>
        <p:spPr>
          <a:xfrm>
            <a:off x="6665037" y="2885590"/>
            <a:ext cx="1364456" cy="533479"/>
          </a:xfrm>
          <a:prstGeom prst="rect">
            <a:avLst/>
          </a:prstGeom>
          <a:noFill/>
        </p:spPr>
        <p:txBody>
          <a:bodyPr wrap="square" lIns="121920" tIns="60960" rIns="121920" bIns="60960" rtlCol="0" anchor="t">
            <a:spAutoFit/>
          </a:bodyPr>
          <a:lstStyle/>
          <a:p>
            <a:pPr algn="ctr">
              <a:lnSpc>
                <a:spcPts val="1600"/>
              </a:lnSpc>
            </a:pPr>
            <a:r>
              <a:rPr lang="en-GB" sz="1400" b="1" dirty="0"/>
              <a:t>10. Create EB Algorithm</a:t>
            </a:r>
          </a:p>
        </p:txBody>
      </p:sp>
      <p:sp>
        <p:nvSpPr>
          <p:cNvPr id="160" name="TextBox 159">
            <a:extLst>
              <a:ext uri="{FF2B5EF4-FFF2-40B4-BE49-F238E27FC236}">
                <a16:creationId xmlns:a16="http://schemas.microsoft.com/office/drawing/2014/main" id="{87AE931A-812F-51A0-B2AC-7A63B901B5D2}"/>
              </a:ext>
            </a:extLst>
          </p:cNvPr>
          <p:cNvSpPr txBox="1"/>
          <p:nvPr/>
        </p:nvSpPr>
        <p:spPr>
          <a:xfrm>
            <a:off x="8462241" y="2865545"/>
            <a:ext cx="1457325" cy="533479"/>
          </a:xfrm>
          <a:prstGeom prst="rect">
            <a:avLst/>
          </a:prstGeom>
          <a:noFill/>
        </p:spPr>
        <p:txBody>
          <a:bodyPr wrap="square" lIns="121920" tIns="60960" rIns="121920" bIns="60960" rtlCol="0" anchor="t">
            <a:spAutoFit/>
          </a:bodyPr>
          <a:lstStyle/>
          <a:p>
            <a:pPr algn="ctr">
              <a:lnSpc>
                <a:spcPts val="1600"/>
              </a:lnSpc>
            </a:pPr>
            <a:r>
              <a:rPr lang="en-GB" sz="1400" b="1" dirty="0"/>
              <a:t>11. Test EB Algorithm</a:t>
            </a:r>
          </a:p>
        </p:txBody>
      </p:sp>
      <p:sp>
        <p:nvSpPr>
          <p:cNvPr id="161" name="TextBox 160">
            <a:extLst>
              <a:ext uri="{FF2B5EF4-FFF2-40B4-BE49-F238E27FC236}">
                <a16:creationId xmlns:a16="http://schemas.microsoft.com/office/drawing/2014/main" id="{8CC0B786-3585-3C7D-E62F-DC9C4AF829C3}"/>
              </a:ext>
            </a:extLst>
          </p:cNvPr>
          <p:cNvSpPr txBox="1"/>
          <p:nvPr/>
        </p:nvSpPr>
        <p:spPr>
          <a:xfrm>
            <a:off x="10275975" y="2864918"/>
            <a:ext cx="1457325" cy="669414"/>
          </a:xfrm>
          <a:prstGeom prst="rect">
            <a:avLst/>
          </a:prstGeom>
          <a:noFill/>
        </p:spPr>
        <p:txBody>
          <a:bodyPr wrap="square" rtlCol="0">
            <a:spAutoFit/>
          </a:bodyPr>
          <a:lstStyle/>
          <a:p>
            <a:pPr algn="ctr">
              <a:lnSpc>
                <a:spcPts val="1467"/>
              </a:lnSpc>
            </a:pPr>
            <a:r>
              <a:rPr lang="en-GB" sz="1400" b="1" dirty="0"/>
              <a:t>12. Instantiate EB Argument Pattern</a:t>
            </a:r>
          </a:p>
        </p:txBody>
      </p:sp>
      <p:sp>
        <p:nvSpPr>
          <p:cNvPr id="162" name="TextBox 161">
            <a:extLst>
              <a:ext uri="{FF2B5EF4-FFF2-40B4-BE49-F238E27FC236}">
                <a16:creationId xmlns:a16="http://schemas.microsoft.com/office/drawing/2014/main" id="{83A85509-EBCB-F40A-A254-A19A879DCB4F}"/>
              </a:ext>
            </a:extLst>
          </p:cNvPr>
          <p:cNvSpPr txBox="1"/>
          <p:nvPr/>
        </p:nvSpPr>
        <p:spPr>
          <a:xfrm>
            <a:off x="10412767" y="3701080"/>
            <a:ext cx="1364456" cy="431400"/>
          </a:xfrm>
          <a:prstGeom prst="rect">
            <a:avLst/>
          </a:prstGeom>
          <a:noFill/>
        </p:spPr>
        <p:txBody>
          <a:bodyPr wrap="square" rtlCol="0">
            <a:spAutoFit/>
          </a:bodyPr>
          <a:lstStyle/>
          <a:p>
            <a:pPr algn="ctr">
              <a:lnSpc>
                <a:spcPts val="1333"/>
              </a:lnSpc>
            </a:pPr>
            <a:r>
              <a:rPr lang="en-GB" sz="1400" dirty="0"/>
              <a:t>[Z] EB </a:t>
            </a:r>
            <a:br>
              <a:rPr lang="en-GB" sz="1400" dirty="0"/>
            </a:br>
            <a:r>
              <a:rPr lang="en-GB" sz="1400" dirty="0"/>
              <a:t>Argument</a:t>
            </a:r>
          </a:p>
        </p:txBody>
      </p:sp>
      <p:sp>
        <p:nvSpPr>
          <p:cNvPr id="163" name="TextBox 162">
            <a:extLst>
              <a:ext uri="{FF2B5EF4-FFF2-40B4-BE49-F238E27FC236}">
                <a16:creationId xmlns:a16="http://schemas.microsoft.com/office/drawing/2014/main" id="{5E3B97B5-3E80-1D55-AA01-FCD4518B7BDF}"/>
              </a:ext>
            </a:extLst>
          </p:cNvPr>
          <p:cNvSpPr txBox="1"/>
          <p:nvPr/>
        </p:nvSpPr>
        <p:spPr>
          <a:xfrm>
            <a:off x="6631097" y="2310081"/>
            <a:ext cx="1432336" cy="439736"/>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endParaRPr lang="en-GB" sz="1400" dirty="0">
              <a:cs typeface="Arial"/>
            </a:endParaRPr>
          </a:p>
        </p:txBody>
      </p:sp>
      <p:sp>
        <p:nvSpPr>
          <p:cNvPr id="164" name="TextBox 163">
            <a:extLst>
              <a:ext uri="{FF2B5EF4-FFF2-40B4-BE49-F238E27FC236}">
                <a16:creationId xmlns:a16="http://schemas.microsoft.com/office/drawing/2014/main" id="{289FC625-2C31-2DD5-CF29-5B22D0AA68AC}"/>
              </a:ext>
            </a:extLst>
          </p:cNvPr>
          <p:cNvSpPr txBox="1"/>
          <p:nvPr/>
        </p:nvSpPr>
        <p:spPr>
          <a:xfrm>
            <a:off x="6850984" y="4270314"/>
            <a:ext cx="1468385" cy="502702"/>
          </a:xfrm>
          <a:prstGeom prst="rect">
            <a:avLst/>
          </a:prstGeom>
          <a:noFill/>
        </p:spPr>
        <p:txBody>
          <a:bodyPr wrap="square" rtlCol="0">
            <a:spAutoFit/>
          </a:bodyPr>
          <a:lstStyle/>
          <a:p>
            <a:pPr algn="ctr">
              <a:lnSpc>
                <a:spcPts val="1575"/>
              </a:lnSpc>
            </a:pPr>
            <a:r>
              <a:rPr lang="en-GB" sz="1400" dirty="0"/>
              <a:t>[V] Model Development Log</a:t>
            </a:r>
          </a:p>
        </p:txBody>
      </p:sp>
      <p:sp>
        <p:nvSpPr>
          <p:cNvPr id="165" name="TextBox 164">
            <a:extLst>
              <a:ext uri="{FF2B5EF4-FFF2-40B4-BE49-F238E27FC236}">
                <a16:creationId xmlns:a16="http://schemas.microsoft.com/office/drawing/2014/main" id="{FB29F307-5BFB-69F0-4A38-11AB4F6A204B}"/>
              </a:ext>
            </a:extLst>
          </p:cNvPr>
          <p:cNvSpPr txBox="1"/>
          <p:nvPr/>
        </p:nvSpPr>
        <p:spPr>
          <a:xfrm>
            <a:off x="8905793" y="3611389"/>
            <a:ext cx="1364456" cy="533479"/>
          </a:xfrm>
          <a:prstGeom prst="rect">
            <a:avLst/>
          </a:prstGeom>
          <a:noFill/>
        </p:spPr>
        <p:txBody>
          <a:bodyPr wrap="square" lIns="121920" tIns="60960" rIns="121920" bIns="60960" rtlCol="0" anchor="t">
            <a:spAutoFit/>
          </a:bodyPr>
          <a:lstStyle/>
          <a:p>
            <a:pPr algn="ctr">
              <a:lnSpc>
                <a:spcPts val="1575"/>
              </a:lnSpc>
            </a:pPr>
            <a:r>
              <a:rPr lang="en-GB" sz="1400" dirty="0"/>
              <a:t>[W] EB Algorithm</a:t>
            </a:r>
          </a:p>
        </p:txBody>
      </p:sp>
      <p:sp>
        <p:nvSpPr>
          <p:cNvPr id="166" name="TextBox 165">
            <a:extLst>
              <a:ext uri="{FF2B5EF4-FFF2-40B4-BE49-F238E27FC236}">
                <a16:creationId xmlns:a16="http://schemas.microsoft.com/office/drawing/2014/main" id="{20C67A3E-E21C-594E-EAED-9EB1E47CA0B4}"/>
              </a:ext>
            </a:extLst>
          </p:cNvPr>
          <p:cNvSpPr txBox="1"/>
          <p:nvPr/>
        </p:nvSpPr>
        <p:spPr>
          <a:xfrm>
            <a:off x="8899400" y="4290250"/>
            <a:ext cx="1364456" cy="502702"/>
          </a:xfrm>
          <a:prstGeom prst="rect">
            <a:avLst/>
          </a:prstGeom>
          <a:noFill/>
        </p:spPr>
        <p:txBody>
          <a:bodyPr wrap="square" rtlCol="0">
            <a:spAutoFit/>
          </a:bodyPr>
          <a:lstStyle/>
          <a:p>
            <a:pPr algn="ctr">
              <a:lnSpc>
                <a:spcPts val="1575"/>
              </a:lnSpc>
            </a:pPr>
            <a:r>
              <a:rPr lang="en-GB" sz="1400" dirty="0"/>
              <a:t>[Y] Internal Test Results</a:t>
            </a:r>
          </a:p>
        </p:txBody>
      </p:sp>
      <p:sp>
        <p:nvSpPr>
          <p:cNvPr id="167" name="TextBox 166">
            <a:extLst>
              <a:ext uri="{FF2B5EF4-FFF2-40B4-BE49-F238E27FC236}">
                <a16:creationId xmlns:a16="http://schemas.microsoft.com/office/drawing/2014/main" id="{D640294D-0316-1135-3054-9D7E247CCCCD}"/>
              </a:ext>
            </a:extLst>
          </p:cNvPr>
          <p:cNvSpPr txBox="1"/>
          <p:nvPr/>
        </p:nvSpPr>
        <p:spPr>
          <a:xfrm>
            <a:off x="6674132" y="1593599"/>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168" name="TextBox 167">
            <a:extLst>
              <a:ext uri="{FF2B5EF4-FFF2-40B4-BE49-F238E27FC236}">
                <a16:creationId xmlns:a16="http://schemas.microsoft.com/office/drawing/2014/main" id="{D4059D06-CB29-6C8B-EB47-19DBB84EA9E7}"/>
              </a:ext>
            </a:extLst>
          </p:cNvPr>
          <p:cNvSpPr txBox="1"/>
          <p:nvPr/>
        </p:nvSpPr>
        <p:spPr>
          <a:xfrm>
            <a:off x="8480825" y="1867545"/>
            <a:ext cx="1364456" cy="593624"/>
          </a:xfrm>
          <a:prstGeom prst="rect">
            <a:avLst/>
          </a:prstGeom>
          <a:noFill/>
        </p:spPr>
        <p:txBody>
          <a:bodyPr wrap="square" lIns="121920" tIns="60960" rIns="121920" bIns="60960" rtlCol="0" anchor="t">
            <a:spAutoFit/>
          </a:bodyPr>
          <a:lstStyle/>
          <a:p>
            <a:pPr algn="ctr">
              <a:lnSpc>
                <a:spcPts val="1200"/>
              </a:lnSpc>
            </a:pPr>
            <a:r>
              <a:rPr lang="en-GB" sz="1400" dirty="0"/>
              <a:t>[O] Swarm Performance Metrics</a:t>
            </a:r>
            <a:endParaRPr lang="en-GB" sz="1400" dirty="0">
              <a:cs typeface="Arial"/>
            </a:endParaRPr>
          </a:p>
        </p:txBody>
      </p:sp>
      <p:sp>
        <p:nvSpPr>
          <p:cNvPr id="169" name="TextBox 168">
            <a:extLst>
              <a:ext uri="{FF2B5EF4-FFF2-40B4-BE49-F238E27FC236}">
                <a16:creationId xmlns:a16="http://schemas.microsoft.com/office/drawing/2014/main" id="{B0F48636-DE58-5E60-3F33-4AF2C251A807}"/>
              </a:ext>
            </a:extLst>
          </p:cNvPr>
          <p:cNvSpPr txBox="1"/>
          <p:nvPr/>
        </p:nvSpPr>
        <p:spPr>
          <a:xfrm>
            <a:off x="10323967" y="1869657"/>
            <a:ext cx="1364456" cy="598112"/>
          </a:xfrm>
          <a:prstGeom prst="rect">
            <a:avLst/>
          </a:prstGeom>
          <a:noFill/>
        </p:spPr>
        <p:txBody>
          <a:bodyPr wrap="square" rtlCol="0">
            <a:spAutoFit/>
          </a:bodyPr>
          <a:lstStyle/>
          <a:p>
            <a:pPr algn="ctr">
              <a:lnSpc>
                <a:spcPts val="1333"/>
              </a:lnSpc>
            </a:pPr>
            <a:r>
              <a:rPr lang="en-GB" sz="1400" dirty="0"/>
              <a:t>[X] EB Argument Pattern</a:t>
            </a:r>
          </a:p>
        </p:txBody>
      </p:sp>
      <p:pic>
        <p:nvPicPr>
          <p:cNvPr id="27" name="Picture 26">
            <a:extLst>
              <a:ext uri="{FF2B5EF4-FFF2-40B4-BE49-F238E27FC236}">
                <a16:creationId xmlns:a16="http://schemas.microsoft.com/office/drawing/2014/main" id="{C334BF2F-44BE-1E43-E597-1141D818CA3A}"/>
              </a:ext>
            </a:extLst>
          </p:cNvPr>
          <p:cNvPicPr>
            <a:picLocks noChangeAspect="1"/>
          </p:cNvPicPr>
          <p:nvPr/>
        </p:nvPicPr>
        <p:blipFill rotWithShape="1">
          <a:blip r:embed="rId3"/>
          <a:srcRect l="531" t="361" b="90"/>
          <a:stretch/>
        </p:blipFill>
        <p:spPr>
          <a:xfrm>
            <a:off x="-9628752" y="-11431"/>
            <a:ext cx="9313103" cy="6827109"/>
          </a:xfrm>
          <a:prstGeom prst="rect">
            <a:avLst/>
          </a:prstGeom>
        </p:spPr>
      </p:pic>
      <p:cxnSp>
        <p:nvCxnSpPr>
          <p:cNvPr id="46" name="Straight Connector 45">
            <a:extLst>
              <a:ext uri="{FF2B5EF4-FFF2-40B4-BE49-F238E27FC236}">
                <a16:creationId xmlns:a16="http://schemas.microsoft.com/office/drawing/2014/main" id="{4D2BBA17-38A8-463A-9500-4323C48DA31E}"/>
              </a:ext>
            </a:extLst>
          </p:cNvPr>
          <p:cNvCxnSpPr>
            <a:cxnSpLocks/>
          </p:cNvCxnSpPr>
          <p:nvPr/>
        </p:nvCxnSpPr>
        <p:spPr>
          <a:xfrm>
            <a:off x="17989501" y="-4034964"/>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F675C07-EF4C-E27E-1317-D33BB65F2AFC}"/>
              </a:ext>
            </a:extLst>
          </p:cNvPr>
          <p:cNvCxnSpPr>
            <a:cxnSpLocks/>
          </p:cNvCxnSpPr>
          <p:nvPr/>
        </p:nvCxnSpPr>
        <p:spPr>
          <a:xfrm>
            <a:off x="15288800" y="-2875051"/>
            <a:ext cx="15804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3F3482-F22E-5423-988A-A77E06DACA0E}"/>
              </a:ext>
            </a:extLst>
          </p:cNvPr>
          <p:cNvCxnSpPr>
            <a:cxnSpLocks/>
            <a:stCxn id="50" idx="3"/>
            <a:endCxn id="51" idx="1"/>
          </p:cNvCxnSpPr>
          <p:nvPr/>
        </p:nvCxnSpPr>
        <p:spPr>
          <a:xfrm flipV="1">
            <a:off x="15081367" y="-3062257"/>
            <a:ext cx="357921"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664B7EA-6BF3-553F-C578-8A72D9C0554E}"/>
              </a:ext>
            </a:extLst>
          </p:cNvPr>
          <p:cNvCxnSpPr>
            <a:cxnSpLocks/>
          </p:cNvCxnSpPr>
          <p:nvPr/>
        </p:nvCxnSpPr>
        <p:spPr>
          <a:xfrm>
            <a:off x="16763241" y="-3065102"/>
            <a:ext cx="519378"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FDEF1629-66BC-7400-3AE5-B624E346535B}"/>
              </a:ext>
            </a:extLst>
          </p:cNvPr>
          <p:cNvSpPr/>
          <p:nvPr/>
        </p:nvSpPr>
        <p:spPr>
          <a:xfrm>
            <a:off x="13592939" y="-3425257"/>
            <a:ext cx="148842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1" name="Rectangle 50">
            <a:extLst>
              <a:ext uri="{FF2B5EF4-FFF2-40B4-BE49-F238E27FC236}">
                <a16:creationId xmlns:a16="http://schemas.microsoft.com/office/drawing/2014/main" id="{8C4C1B77-5A1F-C1E6-56FD-402AA1967030}"/>
              </a:ext>
            </a:extLst>
          </p:cNvPr>
          <p:cNvSpPr/>
          <p:nvPr/>
        </p:nvSpPr>
        <p:spPr>
          <a:xfrm>
            <a:off x="15439288" y="-343016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2" name="Folded Corner 20">
            <a:extLst>
              <a:ext uri="{FF2B5EF4-FFF2-40B4-BE49-F238E27FC236}">
                <a16:creationId xmlns:a16="http://schemas.microsoft.com/office/drawing/2014/main" id="{2B992BAD-6FD2-F8C8-FD13-8DF02A431B04}"/>
              </a:ext>
            </a:extLst>
          </p:cNvPr>
          <p:cNvSpPr/>
          <p:nvPr/>
        </p:nvSpPr>
        <p:spPr>
          <a:xfrm rot="16200000">
            <a:off x="14205515" y="-2808392"/>
            <a:ext cx="668060" cy="131836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3" name="Folded Corner 30">
            <a:extLst>
              <a:ext uri="{FF2B5EF4-FFF2-40B4-BE49-F238E27FC236}">
                <a16:creationId xmlns:a16="http://schemas.microsoft.com/office/drawing/2014/main" id="{2AFB6A87-2B58-465E-7A11-056CE42E30C8}"/>
              </a:ext>
            </a:extLst>
          </p:cNvPr>
          <p:cNvSpPr/>
          <p:nvPr/>
        </p:nvSpPr>
        <p:spPr>
          <a:xfrm rot="16200000">
            <a:off x="14027137" y="-4510304"/>
            <a:ext cx="610062"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4" name="Rectangle 53">
            <a:extLst>
              <a:ext uri="{FF2B5EF4-FFF2-40B4-BE49-F238E27FC236}">
                <a16:creationId xmlns:a16="http://schemas.microsoft.com/office/drawing/2014/main" id="{94FA16B2-EF3C-48B3-99FB-AC15C97305DA}"/>
              </a:ext>
            </a:extLst>
          </p:cNvPr>
          <p:cNvSpPr/>
          <p:nvPr/>
        </p:nvSpPr>
        <p:spPr>
          <a:xfrm>
            <a:off x="17286001" y="-3418014"/>
            <a:ext cx="1364457"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55" name="Straight Connector 54">
            <a:extLst>
              <a:ext uri="{FF2B5EF4-FFF2-40B4-BE49-F238E27FC236}">
                <a16:creationId xmlns:a16="http://schemas.microsoft.com/office/drawing/2014/main" id="{A8A17D7A-2CE3-5A67-510C-1B8C6C4C02F3}"/>
              </a:ext>
            </a:extLst>
          </p:cNvPr>
          <p:cNvCxnSpPr>
            <a:cxnSpLocks/>
          </p:cNvCxnSpPr>
          <p:nvPr/>
        </p:nvCxnSpPr>
        <p:spPr>
          <a:xfrm flipV="1">
            <a:off x="13618198" y="-2694354"/>
            <a:ext cx="8639" cy="145175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6" name="Folded Corner 56">
            <a:extLst>
              <a:ext uri="{FF2B5EF4-FFF2-40B4-BE49-F238E27FC236}">
                <a16:creationId xmlns:a16="http://schemas.microsoft.com/office/drawing/2014/main" id="{1D4E4DEF-4B95-A537-BAC0-64176BB67B31}"/>
              </a:ext>
            </a:extLst>
          </p:cNvPr>
          <p:cNvSpPr/>
          <p:nvPr/>
        </p:nvSpPr>
        <p:spPr>
          <a:xfrm rot="16200000">
            <a:off x="14228562" y="-208330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57" name="Straight Connector 56">
            <a:extLst>
              <a:ext uri="{FF2B5EF4-FFF2-40B4-BE49-F238E27FC236}">
                <a16:creationId xmlns:a16="http://schemas.microsoft.com/office/drawing/2014/main" id="{6DD796F2-AB6E-8AC3-2E9A-D93B995BB2DB}"/>
              </a:ext>
            </a:extLst>
          </p:cNvPr>
          <p:cNvCxnSpPr>
            <a:cxnSpLocks/>
          </p:cNvCxnSpPr>
          <p:nvPr/>
        </p:nvCxnSpPr>
        <p:spPr>
          <a:xfrm>
            <a:off x="13626837" y="-2122954"/>
            <a:ext cx="24911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27524BD-2B67-6FAB-4F9D-B755777F0ACE}"/>
              </a:ext>
            </a:extLst>
          </p:cNvPr>
          <p:cNvCxnSpPr>
            <a:cxnSpLocks/>
          </p:cNvCxnSpPr>
          <p:nvPr/>
        </p:nvCxnSpPr>
        <p:spPr>
          <a:xfrm>
            <a:off x="13607983" y="-1233168"/>
            <a:ext cx="26374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73684C8-AA77-66FA-F17A-75325BB3A2A0}"/>
              </a:ext>
            </a:extLst>
          </p:cNvPr>
          <p:cNvCxnSpPr>
            <a:cxnSpLocks/>
          </p:cNvCxnSpPr>
          <p:nvPr/>
        </p:nvCxnSpPr>
        <p:spPr>
          <a:xfrm flipV="1">
            <a:off x="17331179" y="-2691173"/>
            <a:ext cx="0" cy="55477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EE9A924-C317-F39F-556D-6052CB831F00}"/>
              </a:ext>
            </a:extLst>
          </p:cNvPr>
          <p:cNvCxnSpPr>
            <a:cxnSpLocks/>
          </p:cNvCxnSpPr>
          <p:nvPr/>
        </p:nvCxnSpPr>
        <p:spPr>
          <a:xfrm flipV="1">
            <a:off x="17333400" y="-2145822"/>
            <a:ext cx="182332" cy="401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EE4B36C-5781-D63C-0CA4-D73290441B69}"/>
              </a:ext>
            </a:extLst>
          </p:cNvPr>
          <p:cNvCxnSpPr>
            <a:cxnSpLocks/>
          </p:cNvCxnSpPr>
          <p:nvPr/>
        </p:nvCxnSpPr>
        <p:spPr>
          <a:xfrm flipV="1">
            <a:off x="15281031" y="-2891996"/>
            <a:ext cx="0" cy="7501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DE4E859-4422-AD48-7B90-4C6948B73D05}"/>
              </a:ext>
            </a:extLst>
          </p:cNvPr>
          <p:cNvCxnSpPr>
            <a:cxnSpLocks/>
          </p:cNvCxnSpPr>
          <p:nvPr/>
        </p:nvCxnSpPr>
        <p:spPr>
          <a:xfrm>
            <a:off x="15198723" y="-2122752"/>
            <a:ext cx="9007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DEDE8E-B744-AC87-B99E-0738DACB1A7A}"/>
              </a:ext>
            </a:extLst>
          </p:cNvPr>
          <p:cNvCxnSpPr>
            <a:cxnSpLocks/>
          </p:cNvCxnSpPr>
          <p:nvPr/>
        </p:nvCxnSpPr>
        <p:spPr>
          <a:xfrm>
            <a:off x="16175197" y="-4036733"/>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4" name="Folded Corner 81">
            <a:extLst>
              <a:ext uri="{FF2B5EF4-FFF2-40B4-BE49-F238E27FC236}">
                <a16:creationId xmlns:a16="http://schemas.microsoft.com/office/drawing/2014/main" id="{D397F27B-A123-016B-640E-FC63E84437BB}"/>
              </a:ext>
            </a:extLst>
          </p:cNvPr>
          <p:cNvSpPr/>
          <p:nvPr/>
        </p:nvSpPr>
        <p:spPr>
          <a:xfrm rot="16200000">
            <a:off x="15841167" y="-4892732"/>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5" name="Folded Corner 84">
            <a:extLst>
              <a:ext uri="{FF2B5EF4-FFF2-40B4-BE49-F238E27FC236}">
                <a16:creationId xmlns:a16="http://schemas.microsoft.com/office/drawing/2014/main" id="{81B5C4F7-9034-C78E-571A-43416AE9616D}"/>
              </a:ext>
            </a:extLst>
          </p:cNvPr>
          <p:cNvSpPr/>
          <p:nvPr/>
        </p:nvSpPr>
        <p:spPr>
          <a:xfrm rot="16200000">
            <a:off x="17668093" y="-4870279"/>
            <a:ext cx="668060" cy="132237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6" name="Folded Corner 86">
            <a:extLst>
              <a:ext uri="{FF2B5EF4-FFF2-40B4-BE49-F238E27FC236}">
                <a16:creationId xmlns:a16="http://schemas.microsoft.com/office/drawing/2014/main" id="{76F7EA3C-9B50-1BEC-F78E-923506B81A2E}"/>
              </a:ext>
            </a:extLst>
          </p:cNvPr>
          <p:cNvSpPr/>
          <p:nvPr/>
        </p:nvSpPr>
        <p:spPr>
          <a:xfrm rot="16200000">
            <a:off x="16248403" y="-2828095"/>
            <a:ext cx="668060" cy="130713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67" name="Straight Connector 66">
            <a:extLst>
              <a:ext uri="{FF2B5EF4-FFF2-40B4-BE49-F238E27FC236}">
                <a16:creationId xmlns:a16="http://schemas.microsoft.com/office/drawing/2014/main" id="{05555F05-91AA-143D-41C0-7D4FC287124A}"/>
              </a:ext>
            </a:extLst>
          </p:cNvPr>
          <p:cNvCxnSpPr>
            <a:cxnSpLocks/>
          </p:cNvCxnSpPr>
          <p:nvPr/>
        </p:nvCxnSpPr>
        <p:spPr>
          <a:xfrm flipV="1">
            <a:off x="15530858" y="-2694354"/>
            <a:ext cx="0" cy="127389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8" name="Folded Corner 89">
            <a:extLst>
              <a:ext uri="{FF2B5EF4-FFF2-40B4-BE49-F238E27FC236}">
                <a16:creationId xmlns:a16="http://schemas.microsoft.com/office/drawing/2014/main" id="{C40498E8-23F6-AABD-266F-6AE89AF0FFD9}"/>
              </a:ext>
            </a:extLst>
          </p:cNvPr>
          <p:cNvSpPr/>
          <p:nvPr/>
        </p:nvSpPr>
        <p:spPr>
          <a:xfrm rot="16200000">
            <a:off x="16253970" y="-2041157"/>
            <a:ext cx="664980" cy="12947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69" name="Straight Connector 68">
            <a:extLst>
              <a:ext uri="{FF2B5EF4-FFF2-40B4-BE49-F238E27FC236}">
                <a16:creationId xmlns:a16="http://schemas.microsoft.com/office/drawing/2014/main" id="{CA8CC0AA-F3E1-5F06-F3BD-19FCC2AC8412}"/>
              </a:ext>
            </a:extLst>
          </p:cNvPr>
          <p:cNvCxnSpPr>
            <a:cxnSpLocks/>
          </p:cNvCxnSpPr>
          <p:nvPr/>
        </p:nvCxnSpPr>
        <p:spPr>
          <a:xfrm>
            <a:off x="15548904" y="-2148269"/>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7CD5147-F032-BB70-6CCA-AD11A0C9CF7D}"/>
              </a:ext>
            </a:extLst>
          </p:cNvPr>
          <p:cNvCxnSpPr>
            <a:cxnSpLocks/>
          </p:cNvCxnSpPr>
          <p:nvPr/>
        </p:nvCxnSpPr>
        <p:spPr>
          <a:xfrm>
            <a:off x="15530858" y="-1420464"/>
            <a:ext cx="40822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Folded Corner 96">
            <a:extLst>
              <a:ext uri="{FF2B5EF4-FFF2-40B4-BE49-F238E27FC236}">
                <a16:creationId xmlns:a16="http://schemas.microsoft.com/office/drawing/2014/main" id="{E70D9C85-F0FE-69E2-DF26-8D0FE94CDA11}"/>
              </a:ext>
            </a:extLst>
          </p:cNvPr>
          <p:cNvSpPr/>
          <p:nvPr/>
        </p:nvSpPr>
        <p:spPr>
          <a:xfrm rot="16200000">
            <a:off x="13975445" y="-523667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2" name="Straight Connector 71">
            <a:extLst>
              <a:ext uri="{FF2B5EF4-FFF2-40B4-BE49-F238E27FC236}">
                <a16:creationId xmlns:a16="http://schemas.microsoft.com/office/drawing/2014/main" id="{3B2AAAA5-B626-37F7-7D09-0689C7D1C812}"/>
              </a:ext>
            </a:extLst>
          </p:cNvPr>
          <p:cNvCxnSpPr>
            <a:cxnSpLocks/>
          </p:cNvCxnSpPr>
          <p:nvPr/>
        </p:nvCxnSpPr>
        <p:spPr>
          <a:xfrm flipH="1" flipV="1">
            <a:off x="13423952" y="-4570650"/>
            <a:ext cx="6730" cy="152053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F0700A2-83E8-AD1B-CD57-EADA3C6769B5}"/>
              </a:ext>
            </a:extLst>
          </p:cNvPr>
          <p:cNvCxnSpPr>
            <a:cxnSpLocks/>
          </p:cNvCxnSpPr>
          <p:nvPr/>
        </p:nvCxnSpPr>
        <p:spPr>
          <a:xfrm>
            <a:off x="13423952" y="-3033908"/>
            <a:ext cx="17222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960F298-9ADA-0E20-96B3-D4C881F0457D}"/>
              </a:ext>
            </a:extLst>
          </p:cNvPr>
          <p:cNvCxnSpPr>
            <a:cxnSpLocks/>
          </p:cNvCxnSpPr>
          <p:nvPr/>
        </p:nvCxnSpPr>
        <p:spPr>
          <a:xfrm>
            <a:off x="13423952" y="-3857075"/>
            <a:ext cx="22598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C420AFA-0D9E-5932-CD8B-804CF51FF52E}"/>
              </a:ext>
            </a:extLst>
          </p:cNvPr>
          <p:cNvCxnSpPr>
            <a:cxnSpLocks/>
          </p:cNvCxnSpPr>
          <p:nvPr/>
        </p:nvCxnSpPr>
        <p:spPr>
          <a:xfrm>
            <a:off x="13423952" y="-4545019"/>
            <a:ext cx="203294"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76" name="Folded Corner 49">
            <a:extLst>
              <a:ext uri="{FF2B5EF4-FFF2-40B4-BE49-F238E27FC236}">
                <a16:creationId xmlns:a16="http://schemas.microsoft.com/office/drawing/2014/main" id="{F31A751E-CE1A-48ED-6BE4-E57FD8F981CA}"/>
              </a:ext>
            </a:extLst>
          </p:cNvPr>
          <p:cNvSpPr/>
          <p:nvPr/>
        </p:nvSpPr>
        <p:spPr>
          <a:xfrm rot="16200000">
            <a:off x="17752943" y="-2712699"/>
            <a:ext cx="668060" cy="1126976"/>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7" name="TextBox 76">
            <a:extLst>
              <a:ext uri="{FF2B5EF4-FFF2-40B4-BE49-F238E27FC236}">
                <a16:creationId xmlns:a16="http://schemas.microsoft.com/office/drawing/2014/main" id="{F1BBCA75-3409-D05B-FA17-BA808C7D82B6}"/>
              </a:ext>
            </a:extLst>
          </p:cNvPr>
          <p:cNvSpPr txBox="1"/>
          <p:nvPr/>
        </p:nvSpPr>
        <p:spPr>
          <a:xfrm>
            <a:off x="13834267" y="-2403166"/>
            <a:ext cx="1364456" cy="533479"/>
          </a:xfrm>
          <a:prstGeom prst="rect">
            <a:avLst/>
          </a:prstGeom>
          <a:noFill/>
        </p:spPr>
        <p:txBody>
          <a:bodyPr wrap="square" lIns="121920" tIns="60960" rIns="121920" bIns="60960" rtlCol="0" anchor="t">
            <a:spAutoFit/>
          </a:bodyPr>
          <a:lstStyle/>
          <a:p>
            <a:pPr algn="ctr">
              <a:lnSpc>
                <a:spcPts val="1575"/>
              </a:lnSpc>
            </a:pPr>
            <a:r>
              <a:rPr lang="en-GB" sz="1400" dirty="0"/>
              <a:t>[U] Candidate EB Algorithm</a:t>
            </a:r>
          </a:p>
        </p:txBody>
      </p:sp>
      <p:sp>
        <p:nvSpPr>
          <p:cNvPr id="81" name="TextBox 80">
            <a:extLst>
              <a:ext uri="{FF2B5EF4-FFF2-40B4-BE49-F238E27FC236}">
                <a16:creationId xmlns:a16="http://schemas.microsoft.com/office/drawing/2014/main" id="{41A7AB68-7406-4E47-1D38-22E748A70A9F}"/>
              </a:ext>
            </a:extLst>
          </p:cNvPr>
          <p:cNvSpPr txBox="1"/>
          <p:nvPr/>
        </p:nvSpPr>
        <p:spPr>
          <a:xfrm>
            <a:off x="13581382" y="-3349093"/>
            <a:ext cx="1364456" cy="533479"/>
          </a:xfrm>
          <a:prstGeom prst="rect">
            <a:avLst/>
          </a:prstGeom>
          <a:noFill/>
        </p:spPr>
        <p:txBody>
          <a:bodyPr wrap="square" lIns="121920" tIns="60960" rIns="121920" bIns="60960" rtlCol="0" anchor="t">
            <a:spAutoFit/>
          </a:bodyPr>
          <a:lstStyle/>
          <a:p>
            <a:pPr algn="ctr">
              <a:lnSpc>
                <a:spcPts val="1600"/>
              </a:lnSpc>
            </a:pPr>
            <a:r>
              <a:rPr lang="en-GB" sz="1400" b="1" dirty="0"/>
              <a:t>10. Create EB Algorithm</a:t>
            </a:r>
          </a:p>
        </p:txBody>
      </p:sp>
      <p:sp>
        <p:nvSpPr>
          <p:cNvPr id="82" name="TextBox 81">
            <a:extLst>
              <a:ext uri="{FF2B5EF4-FFF2-40B4-BE49-F238E27FC236}">
                <a16:creationId xmlns:a16="http://schemas.microsoft.com/office/drawing/2014/main" id="{F9DCBCB0-2767-368C-9DFF-EFF56EB7B84B}"/>
              </a:ext>
            </a:extLst>
          </p:cNvPr>
          <p:cNvSpPr txBox="1"/>
          <p:nvPr/>
        </p:nvSpPr>
        <p:spPr>
          <a:xfrm>
            <a:off x="15448201" y="-3355926"/>
            <a:ext cx="1457325" cy="533479"/>
          </a:xfrm>
          <a:prstGeom prst="rect">
            <a:avLst/>
          </a:prstGeom>
          <a:noFill/>
        </p:spPr>
        <p:txBody>
          <a:bodyPr wrap="square" lIns="121920" tIns="60960" rIns="121920" bIns="60960" rtlCol="0" anchor="t">
            <a:spAutoFit/>
          </a:bodyPr>
          <a:lstStyle/>
          <a:p>
            <a:pPr algn="ctr">
              <a:lnSpc>
                <a:spcPts val="1600"/>
              </a:lnSpc>
            </a:pPr>
            <a:r>
              <a:rPr lang="en-GB" sz="1400" b="1" dirty="0"/>
              <a:t>11. Test EB Algorithm</a:t>
            </a:r>
          </a:p>
        </p:txBody>
      </p:sp>
      <p:sp>
        <p:nvSpPr>
          <p:cNvPr id="83" name="TextBox 82">
            <a:extLst>
              <a:ext uri="{FF2B5EF4-FFF2-40B4-BE49-F238E27FC236}">
                <a16:creationId xmlns:a16="http://schemas.microsoft.com/office/drawing/2014/main" id="{613791CA-E358-8394-DA0F-692DCEE83C47}"/>
              </a:ext>
            </a:extLst>
          </p:cNvPr>
          <p:cNvSpPr txBox="1"/>
          <p:nvPr/>
        </p:nvSpPr>
        <p:spPr>
          <a:xfrm>
            <a:off x="17287298" y="-3349093"/>
            <a:ext cx="1457325" cy="669414"/>
          </a:xfrm>
          <a:prstGeom prst="rect">
            <a:avLst/>
          </a:prstGeom>
          <a:noFill/>
        </p:spPr>
        <p:txBody>
          <a:bodyPr wrap="square" rtlCol="0">
            <a:spAutoFit/>
          </a:bodyPr>
          <a:lstStyle/>
          <a:p>
            <a:pPr algn="ctr">
              <a:lnSpc>
                <a:spcPts val="1467"/>
              </a:lnSpc>
            </a:pPr>
            <a:r>
              <a:rPr lang="en-GB" sz="1400" b="1" dirty="0"/>
              <a:t>12. Instantiate EB Argument Pattern</a:t>
            </a:r>
          </a:p>
        </p:txBody>
      </p:sp>
      <p:sp>
        <p:nvSpPr>
          <p:cNvPr id="85" name="TextBox 84">
            <a:extLst>
              <a:ext uri="{FF2B5EF4-FFF2-40B4-BE49-F238E27FC236}">
                <a16:creationId xmlns:a16="http://schemas.microsoft.com/office/drawing/2014/main" id="{DA2BB5A4-992E-F045-1470-416DB4165686}"/>
              </a:ext>
            </a:extLst>
          </p:cNvPr>
          <p:cNvSpPr txBox="1"/>
          <p:nvPr/>
        </p:nvSpPr>
        <p:spPr>
          <a:xfrm>
            <a:off x="17355673" y="-2340563"/>
            <a:ext cx="1364456" cy="431400"/>
          </a:xfrm>
          <a:prstGeom prst="rect">
            <a:avLst/>
          </a:prstGeom>
          <a:noFill/>
        </p:spPr>
        <p:txBody>
          <a:bodyPr wrap="square" rtlCol="0">
            <a:spAutoFit/>
          </a:bodyPr>
          <a:lstStyle/>
          <a:p>
            <a:pPr algn="ctr">
              <a:lnSpc>
                <a:spcPts val="1333"/>
              </a:lnSpc>
            </a:pPr>
            <a:r>
              <a:rPr lang="en-GB" sz="1400" dirty="0"/>
              <a:t>[Z] EB </a:t>
            </a:r>
            <a:br>
              <a:rPr lang="en-GB" sz="1400" dirty="0"/>
            </a:br>
            <a:r>
              <a:rPr lang="en-GB" sz="1400" dirty="0"/>
              <a:t>Argument</a:t>
            </a:r>
          </a:p>
        </p:txBody>
      </p:sp>
      <p:sp>
        <p:nvSpPr>
          <p:cNvPr id="86" name="TextBox 85">
            <a:extLst>
              <a:ext uri="{FF2B5EF4-FFF2-40B4-BE49-F238E27FC236}">
                <a16:creationId xmlns:a16="http://schemas.microsoft.com/office/drawing/2014/main" id="{55F2BE99-2C62-B165-14BE-ED6B14549EC3}"/>
              </a:ext>
            </a:extLst>
          </p:cNvPr>
          <p:cNvSpPr txBox="1"/>
          <p:nvPr/>
        </p:nvSpPr>
        <p:spPr>
          <a:xfrm>
            <a:off x="13572917" y="-4042095"/>
            <a:ext cx="1432336" cy="439736"/>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endParaRPr lang="en-GB" sz="1400" dirty="0">
              <a:cs typeface="Arial"/>
            </a:endParaRPr>
          </a:p>
        </p:txBody>
      </p:sp>
      <p:sp>
        <p:nvSpPr>
          <p:cNvPr id="87" name="TextBox 86">
            <a:extLst>
              <a:ext uri="{FF2B5EF4-FFF2-40B4-BE49-F238E27FC236}">
                <a16:creationId xmlns:a16="http://schemas.microsoft.com/office/drawing/2014/main" id="{8CCD485B-A587-D2F4-0193-8EF508A67C07}"/>
              </a:ext>
            </a:extLst>
          </p:cNvPr>
          <p:cNvSpPr txBox="1"/>
          <p:nvPr/>
        </p:nvSpPr>
        <p:spPr>
          <a:xfrm>
            <a:off x="13812646" y="-1622537"/>
            <a:ext cx="1468385" cy="502702"/>
          </a:xfrm>
          <a:prstGeom prst="rect">
            <a:avLst/>
          </a:prstGeom>
          <a:noFill/>
        </p:spPr>
        <p:txBody>
          <a:bodyPr wrap="square" rtlCol="0">
            <a:spAutoFit/>
          </a:bodyPr>
          <a:lstStyle/>
          <a:p>
            <a:pPr algn="ctr">
              <a:lnSpc>
                <a:spcPts val="1575"/>
              </a:lnSpc>
            </a:pPr>
            <a:r>
              <a:rPr lang="en-GB" sz="1400" dirty="0"/>
              <a:t>[V] Model Development Log</a:t>
            </a:r>
          </a:p>
        </p:txBody>
      </p:sp>
      <p:sp>
        <p:nvSpPr>
          <p:cNvPr id="88" name="TextBox 87">
            <a:extLst>
              <a:ext uri="{FF2B5EF4-FFF2-40B4-BE49-F238E27FC236}">
                <a16:creationId xmlns:a16="http://schemas.microsoft.com/office/drawing/2014/main" id="{4510A2D7-9871-A83D-D863-EB8711579C5D}"/>
              </a:ext>
            </a:extLst>
          </p:cNvPr>
          <p:cNvSpPr txBox="1"/>
          <p:nvPr/>
        </p:nvSpPr>
        <p:spPr>
          <a:xfrm>
            <a:off x="15869382" y="-2414138"/>
            <a:ext cx="1364456" cy="533479"/>
          </a:xfrm>
          <a:prstGeom prst="rect">
            <a:avLst/>
          </a:prstGeom>
          <a:noFill/>
        </p:spPr>
        <p:txBody>
          <a:bodyPr wrap="square" lIns="121920" tIns="60960" rIns="121920" bIns="60960" rtlCol="0" anchor="t">
            <a:spAutoFit/>
          </a:bodyPr>
          <a:lstStyle/>
          <a:p>
            <a:pPr algn="ctr">
              <a:lnSpc>
                <a:spcPts val="1575"/>
              </a:lnSpc>
            </a:pPr>
            <a:r>
              <a:rPr lang="en-GB" sz="1400" dirty="0"/>
              <a:t>[W] EB Algorithm</a:t>
            </a:r>
          </a:p>
        </p:txBody>
      </p:sp>
      <p:sp>
        <p:nvSpPr>
          <p:cNvPr id="89" name="TextBox 88">
            <a:extLst>
              <a:ext uri="{FF2B5EF4-FFF2-40B4-BE49-F238E27FC236}">
                <a16:creationId xmlns:a16="http://schemas.microsoft.com/office/drawing/2014/main" id="{E71A5C5D-FCAD-0A06-B5DE-2275E39D102E}"/>
              </a:ext>
            </a:extLst>
          </p:cNvPr>
          <p:cNvSpPr txBox="1"/>
          <p:nvPr/>
        </p:nvSpPr>
        <p:spPr>
          <a:xfrm>
            <a:off x="15869382" y="-1563976"/>
            <a:ext cx="1364456" cy="502702"/>
          </a:xfrm>
          <a:prstGeom prst="rect">
            <a:avLst/>
          </a:prstGeom>
          <a:noFill/>
        </p:spPr>
        <p:txBody>
          <a:bodyPr wrap="square" rtlCol="0">
            <a:spAutoFit/>
          </a:bodyPr>
          <a:lstStyle/>
          <a:p>
            <a:pPr algn="ctr">
              <a:lnSpc>
                <a:spcPts val="1575"/>
              </a:lnSpc>
            </a:pPr>
            <a:r>
              <a:rPr lang="en-GB" sz="1400" dirty="0"/>
              <a:t>[Y] Internal Test Results</a:t>
            </a:r>
          </a:p>
        </p:txBody>
      </p:sp>
      <p:sp>
        <p:nvSpPr>
          <p:cNvPr id="90" name="TextBox 89">
            <a:extLst>
              <a:ext uri="{FF2B5EF4-FFF2-40B4-BE49-F238E27FC236}">
                <a16:creationId xmlns:a16="http://schemas.microsoft.com/office/drawing/2014/main" id="{934DBA18-D368-687F-53CA-2AB7A3372FB0}"/>
              </a:ext>
            </a:extLst>
          </p:cNvPr>
          <p:cNvSpPr txBox="1"/>
          <p:nvPr/>
        </p:nvSpPr>
        <p:spPr>
          <a:xfrm>
            <a:off x="13528276" y="-4801234"/>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91" name="TextBox 90">
            <a:extLst>
              <a:ext uri="{FF2B5EF4-FFF2-40B4-BE49-F238E27FC236}">
                <a16:creationId xmlns:a16="http://schemas.microsoft.com/office/drawing/2014/main" id="{9D023BE7-98B8-F6A6-D547-E04907EB28BF}"/>
              </a:ext>
            </a:extLst>
          </p:cNvPr>
          <p:cNvSpPr txBox="1"/>
          <p:nvPr/>
        </p:nvSpPr>
        <p:spPr>
          <a:xfrm>
            <a:off x="15466187" y="-4484631"/>
            <a:ext cx="1364456" cy="593624"/>
          </a:xfrm>
          <a:prstGeom prst="rect">
            <a:avLst/>
          </a:prstGeom>
          <a:noFill/>
        </p:spPr>
        <p:txBody>
          <a:bodyPr wrap="square" lIns="121920" tIns="60960" rIns="121920" bIns="60960" rtlCol="0" anchor="t">
            <a:spAutoFit/>
          </a:bodyPr>
          <a:lstStyle/>
          <a:p>
            <a:pPr algn="ctr">
              <a:lnSpc>
                <a:spcPts val="1200"/>
              </a:lnSpc>
            </a:pPr>
            <a:r>
              <a:rPr lang="en-GB" sz="1400"/>
              <a:t>[O] Swarm Performance Metrics</a:t>
            </a:r>
            <a:endParaRPr lang="en-GB" sz="1400">
              <a:cs typeface="Arial"/>
            </a:endParaRPr>
          </a:p>
        </p:txBody>
      </p:sp>
      <p:sp>
        <p:nvSpPr>
          <p:cNvPr id="92" name="TextBox 91">
            <a:extLst>
              <a:ext uri="{FF2B5EF4-FFF2-40B4-BE49-F238E27FC236}">
                <a16:creationId xmlns:a16="http://schemas.microsoft.com/office/drawing/2014/main" id="{A6C2B18F-A231-1B2B-315E-DB04EC152ED0}"/>
              </a:ext>
            </a:extLst>
          </p:cNvPr>
          <p:cNvSpPr txBox="1"/>
          <p:nvPr/>
        </p:nvSpPr>
        <p:spPr>
          <a:xfrm>
            <a:off x="17287558" y="-4482519"/>
            <a:ext cx="1364456" cy="598112"/>
          </a:xfrm>
          <a:prstGeom prst="rect">
            <a:avLst/>
          </a:prstGeom>
          <a:noFill/>
        </p:spPr>
        <p:txBody>
          <a:bodyPr wrap="square" rtlCol="0">
            <a:spAutoFit/>
          </a:bodyPr>
          <a:lstStyle/>
          <a:p>
            <a:pPr algn="ctr">
              <a:lnSpc>
                <a:spcPts val="1333"/>
              </a:lnSpc>
            </a:pPr>
            <a:r>
              <a:rPr lang="en-GB" sz="1400" dirty="0"/>
              <a:t>[X] EB Argument Pattern</a:t>
            </a:r>
          </a:p>
        </p:txBody>
      </p:sp>
    </p:spTree>
    <p:extLst>
      <p:ext uri="{BB962C8B-B14F-4D97-AF65-F5344CB8AC3E}">
        <p14:creationId xmlns:p14="http://schemas.microsoft.com/office/powerpoint/2010/main" val="223377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51585-EAA9-C367-95F7-2761DABCE6C3}"/>
              </a:ext>
            </a:extLst>
          </p:cNvPr>
          <p:cNvSpPr/>
          <p:nvPr/>
        </p:nvSpPr>
        <p:spPr>
          <a:xfrm>
            <a:off x="8072558" y="293884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 name="Rectangle 6">
            <a:extLst>
              <a:ext uri="{FF2B5EF4-FFF2-40B4-BE49-F238E27FC236}">
                <a16:creationId xmlns:a16="http://schemas.microsoft.com/office/drawing/2014/main" id="{516AF755-2E6D-2BB0-972A-DA76CFADE7A2}"/>
              </a:ext>
            </a:extLst>
          </p:cNvPr>
          <p:cNvSpPr/>
          <p:nvPr/>
        </p:nvSpPr>
        <p:spPr>
          <a:xfrm>
            <a:off x="9962843" y="2933937"/>
            <a:ext cx="1503760"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8" name="Folded Corner 20">
            <a:extLst>
              <a:ext uri="{FF2B5EF4-FFF2-40B4-BE49-F238E27FC236}">
                <a16:creationId xmlns:a16="http://schemas.microsoft.com/office/drawing/2014/main" id="{055E1BA7-C466-7EDF-A56A-2C1A3B0CBB5E}"/>
              </a:ext>
            </a:extLst>
          </p:cNvPr>
          <p:cNvSpPr/>
          <p:nvPr/>
        </p:nvSpPr>
        <p:spPr>
          <a:xfrm rot="16200000">
            <a:off x="8951852" y="3366574"/>
            <a:ext cx="522148" cy="139188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 name="TextBox 8">
            <a:extLst>
              <a:ext uri="{FF2B5EF4-FFF2-40B4-BE49-F238E27FC236}">
                <a16:creationId xmlns:a16="http://schemas.microsoft.com/office/drawing/2014/main" id="{CB5BB30D-7EAD-57E2-8558-7F9F9EA3B43D}"/>
              </a:ext>
            </a:extLst>
          </p:cNvPr>
          <p:cNvSpPr txBox="1"/>
          <p:nvPr/>
        </p:nvSpPr>
        <p:spPr>
          <a:xfrm>
            <a:off x="8406809" y="3896031"/>
            <a:ext cx="1608751" cy="408958"/>
          </a:xfrm>
          <a:prstGeom prst="rect">
            <a:avLst/>
          </a:prstGeom>
          <a:noFill/>
        </p:spPr>
        <p:txBody>
          <a:bodyPr wrap="square" rtlCol="0">
            <a:spAutoFit/>
          </a:bodyPr>
          <a:lstStyle/>
          <a:p>
            <a:pPr algn="ctr">
              <a:lnSpc>
                <a:spcPts val="1200"/>
              </a:lnSpc>
            </a:pPr>
            <a:r>
              <a:rPr lang="en-GB" sz="1400" dirty="0"/>
              <a:t>[AA] EB</a:t>
            </a:r>
            <a:br>
              <a:rPr lang="en-GB" sz="1400" dirty="0"/>
            </a:br>
            <a:r>
              <a:rPr lang="en-GB" sz="1400" dirty="0"/>
              <a:t>Verification Results</a:t>
            </a:r>
          </a:p>
        </p:txBody>
      </p:sp>
      <p:sp>
        <p:nvSpPr>
          <p:cNvPr id="10" name="TextBox 9">
            <a:extLst>
              <a:ext uri="{FF2B5EF4-FFF2-40B4-BE49-F238E27FC236}">
                <a16:creationId xmlns:a16="http://schemas.microsoft.com/office/drawing/2014/main" id="{E400528B-C3E4-0D3F-08AD-B6F5D06C9665}"/>
              </a:ext>
            </a:extLst>
          </p:cNvPr>
          <p:cNvSpPr txBox="1"/>
          <p:nvPr/>
        </p:nvSpPr>
        <p:spPr>
          <a:xfrm>
            <a:off x="8158236" y="3122216"/>
            <a:ext cx="1364456" cy="328295"/>
          </a:xfrm>
          <a:prstGeom prst="rect">
            <a:avLst/>
          </a:prstGeom>
          <a:noFill/>
        </p:spPr>
        <p:txBody>
          <a:bodyPr wrap="square" lIns="121920" tIns="60960" rIns="121920" bIns="60960" rtlCol="0" anchor="t">
            <a:spAutoFit/>
          </a:bodyPr>
          <a:lstStyle/>
          <a:p>
            <a:pPr algn="ctr">
              <a:lnSpc>
                <a:spcPts val="1600"/>
              </a:lnSpc>
            </a:pPr>
            <a:r>
              <a:rPr lang="en-GB" sz="1400" b="1" dirty="0"/>
              <a:t>13. Verify EB</a:t>
            </a:r>
            <a:endParaRPr lang="en-GB" sz="1400" b="1" dirty="0">
              <a:cs typeface="Arial"/>
            </a:endParaRPr>
          </a:p>
        </p:txBody>
      </p:sp>
      <p:sp>
        <p:nvSpPr>
          <p:cNvPr id="11" name="TextBox 10">
            <a:extLst>
              <a:ext uri="{FF2B5EF4-FFF2-40B4-BE49-F238E27FC236}">
                <a16:creationId xmlns:a16="http://schemas.microsoft.com/office/drawing/2014/main" id="{503F6BC8-2E85-5C32-F141-6CBA9E2DD791}"/>
              </a:ext>
            </a:extLst>
          </p:cNvPr>
          <p:cNvSpPr txBox="1"/>
          <p:nvPr/>
        </p:nvSpPr>
        <p:spPr>
          <a:xfrm>
            <a:off x="9898034" y="3028209"/>
            <a:ext cx="1603817" cy="562911"/>
          </a:xfrm>
          <a:prstGeom prst="rect">
            <a:avLst/>
          </a:prstGeom>
          <a:noFill/>
        </p:spPr>
        <p:txBody>
          <a:bodyPr wrap="square" rtlCol="0">
            <a:spAutoFit/>
          </a:bodyPr>
          <a:lstStyle/>
          <a:p>
            <a:pPr algn="ctr">
              <a:lnSpc>
                <a:spcPts val="1200"/>
              </a:lnSpc>
            </a:pPr>
            <a:r>
              <a:rPr lang="en-GB" sz="1400" b="1" dirty="0"/>
              <a:t>14. Instantiate EB Verification Argument Pattern</a:t>
            </a:r>
          </a:p>
        </p:txBody>
      </p:sp>
      <p:cxnSp>
        <p:nvCxnSpPr>
          <p:cNvPr id="12" name="Straight Connector 11">
            <a:extLst>
              <a:ext uri="{FF2B5EF4-FFF2-40B4-BE49-F238E27FC236}">
                <a16:creationId xmlns:a16="http://schemas.microsoft.com/office/drawing/2014/main" id="{56F83E26-4A6F-D442-8E44-CDAB44A4156B}"/>
              </a:ext>
            </a:extLst>
          </p:cNvPr>
          <p:cNvCxnSpPr>
            <a:cxnSpLocks/>
            <a:stCxn id="6" idx="3"/>
            <a:endCxn id="11" idx="1"/>
          </p:cNvCxnSpPr>
          <p:nvPr/>
        </p:nvCxnSpPr>
        <p:spPr>
          <a:xfrm>
            <a:off x="9622751" y="3306745"/>
            <a:ext cx="275283" cy="292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Folded Corner 30">
            <a:extLst>
              <a:ext uri="{FF2B5EF4-FFF2-40B4-BE49-F238E27FC236}">
                <a16:creationId xmlns:a16="http://schemas.microsoft.com/office/drawing/2014/main" id="{F2BCDE19-39E4-5CDB-107C-4DF9ED27CECF}"/>
              </a:ext>
            </a:extLst>
          </p:cNvPr>
          <p:cNvSpPr/>
          <p:nvPr/>
        </p:nvSpPr>
        <p:spPr>
          <a:xfrm rot="16200000">
            <a:off x="6862478" y="1749247"/>
            <a:ext cx="668060" cy="121835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CF472B3B-9BDE-7FBA-2673-A501CC19E501}"/>
              </a:ext>
            </a:extLst>
          </p:cNvPr>
          <p:cNvSpPr txBox="1"/>
          <p:nvPr/>
        </p:nvSpPr>
        <p:spPr>
          <a:xfrm>
            <a:off x="6286906" y="2093260"/>
            <a:ext cx="1656583" cy="586956"/>
          </a:xfrm>
          <a:prstGeom prst="rect">
            <a:avLst/>
          </a:prstGeom>
          <a:noFill/>
        </p:spPr>
        <p:txBody>
          <a:bodyPr wrap="square" lIns="121920" tIns="60960" rIns="121920" bIns="60960" rtlCol="0" anchor="t">
            <a:spAutoFit/>
          </a:bodyPr>
          <a:lstStyle/>
          <a:p>
            <a:pPr algn="ctr">
              <a:lnSpc>
                <a:spcPts val="1200"/>
              </a:lnSpc>
            </a:pPr>
            <a:r>
              <a:rPr lang="en-GB" sz="1200" dirty="0"/>
              <a:t>[P] Verification Scenarios (Test Generation)</a:t>
            </a:r>
            <a:endParaRPr lang="en-GB" sz="1200" dirty="0">
              <a:cs typeface="Arial"/>
            </a:endParaRPr>
          </a:p>
        </p:txBody>
      </p:sp>
      <p:cxnSp>
        <p:nvCxnSpPr>
          <p:cNvPr id="15" name="Straight Connector 14">
            <a:extLst>
              <a:ext uri="{FF2B5EF4-FFF2-40B4-BE49-F238E27FC236}">
                <a16:creationId xmlns:a16="http://schemas.microsoft.com/office/drawing/2014/main" id="{6DB026E3-FA01-94AE-D0FA-074C375375FB}"/>
              </a:ext>
            </a:extLst>
          </p:cNvPr>
          <p:cNvCxnSpPr>
            <a:cxnSpLocks/>
          </p:cNvCxnSpPr>
          <p:nvPr/>
        </p:nvCxnSpPr>
        <p:spPr>
          <a:xfrm flipV="1">
            <a:off x="8145228" y="3675387"/>
            <a:ext cx="0" cy="9442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Folded Corner 56">
            <a:extLst>
              <a:ext uri="{FF2B5EF4-FFF2-40B4-BE49-F238E27FC236}">
                <a16:creationId xmlns:a16="http://schemas.microsoft.com/office/drawing/2014/main" id="{E17552EC-8EEA-F407-AB68-892A54B6B8D9}"/>
              </a:ext>
            </a:extLst>
          </p:cNvPr>
          <p:cNvSpPr/>
          <p:nvPr/>
        </p:nvSpPr>
        <p:spPr>
          <a:xfrm rot="16200000">
            <a:off x="9013098" y="3890409"/>
            <a:ext cx="408956" cy="1382585"/>
          </a:xfrm>
          <a:prstGeom prst="foldedCorner">
            <a:avLst>
              <a:gd name="adj" fmla="val 5000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7" name="TextBox 16">
            <a:extLst>
              <a:ext uri="{FF2B5EF4-FFF2-40B4-BE49-F238E27FC236}">
                <a16:creationId xmlns:a16="http://schemas.microsoft.com/office/drawing/2014/main" id="{FC1471FF-5BD6-6B75-1879-F7A3FCB109F8}"/>
              </a:ext>
            </a:extLst>
          </p:cNvPr>
          <p:cNvSpPr txBox="1"/>
          <p:nvPr/>
        </p:nvSpPr>
        <p:spPr>
          <a:xfrm>
            <a:off x="8473125" y="4427440"/>
            <a:ext cx="1364456" cy="408958"/>
          </a:xfrm>
          <a:prstGeom prst="rect">
            <a:avLst/>
          </a:prstGeom>
          <a:noFill/>
        </p:spPr>
        <p:txBody>
          <a:bodyPr wrap="square" rtlCol="0">
            <a:spAutoFit/>
          </a:bodyPr>
          <a:lstStyle/>
          <a:p>
            <a:pPr algn="ctr">
              <a:lnSpc>
                <a:spcPts val="1200"/>
              </a:lnSpc>
            </a:pPr>
            <a:r>
              <a:rPr lang="en-GB" sz="1400" dirty="0"/>
              <a:t>[BB] Verification Log</a:t>
            </a:r>
          </a:p>
        </p:txBody>
      </p:sp>
      <p:cxnSp>
        <p:nvCxnSpPr>
          <p:cNvPr id="18" name="Straight Connector 17">
            <a:extLst>
              <a:ext uri="{FF2B5EF4-FFF2-40B4-BE49-F238E27FC236}">
                <a16:creationId xmlns:a16="http://schemas.microsoft.com/office/drawing/2014/main" id="{9B305565-0DF2-ADE9-C4D3-069E6335A561}"/>
              </a:ext>
            </a:extLst>
          </p:cNvPr>
          <p:cNvCxnSpPr>
            <a:cxnSpLocks/>
          </p:cNvCxnSpPr>
          <p:nvPr/>
        </p:nvCxnSpPr>
        <p:spPr>
          <a:xfrm>
            <a:off x="8137027" y="4056515"/>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B680CB-A116-BE70-262F-2D25A2799BE2}"/>
              </a:ext>
            </a:extLst>
          </p:cNvPr>
          <p:cNvCxnSpPr>
            <a:cxnSpLocks/>
          </p:cNvCxnSpPr>
          <p:nvPr/>
        </p:nvCxnSpPr>
        <p:spPr>
          <a:xfrm>
            <a:off x="8160620" y="4613987"/>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32BC97-CB03-92E7-CDC0-7A986EBC1687}"/>
              </a:ext>
            </a:extLst>
          </p:cNvPr>
          <p:cNvCxnSpPr>
            <a:cxnSpLocks/>
            <a:stCxn id="25" idx="1"/>
            <a:endCxn id="7" idx="0"/>
          </p:cNvCxnSpPr>
          <p:nvPr/>
        </p:nvCxnSpPr>
        <p:spPr>
          <a:xfrm>
            <a:off x="10710465" y="2423352"/>
            <a:ext cx="4258" cy="5105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Folded Corner 81">
            <a:extLst>
              <a:ext uri="{FF2B5EF4-FFF2-40B4-BE49-F238E27FC236}">
                <a16:creationId xmlns:a16="http://schemas.microsoft.com/office/drawing/2014/main" id="{2D28463A-614D-C4D7-8318-7FFB12CE86CA}"/>
              </a:ext>
            </a:extLst>
          </p:cNvPr>
          <p:cNvSpPr/>
          <p:nvPr/>
        </p:nvSpPr>
        <p:spPr>
          <a:xfrm rot="16200000">
            <a:off x="10376434" y="140709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6" name="Folded Corner 86">
            <a:extLst>
              <a:ext uri="{FF2B5EF4-FFF2-40B4-BE49-F238E27FC236}">
                <a16:creationId xmlns:a16="http://schemas.microsoft.com/office/drawing/2014/main" id="{026255D9-E146-909C-5C0F-33D1120E682D}"/>
              </a:ext>
            </a:extLst>
          </p:cNvPr>
          <p:cNvSpPr/>
          <p:nvPr/>
        </p:nvSpPr>
        <p:spPr>
          <a:xfrm rot="16200000">
            <a:off x="10533201" y="3680585"/>
            <a:ext cx="668060" cy="119874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9" name="TextBox 28">
            <a:extLst>
              <a:ext uri="{FF2B5EF4-FFF2-40B4-BE49-F238E27FC236}">
                <a16:creationId xmlns:a16="http://schemas.microsoft.com/office/drawing/2014/main" id="{515E8043-BE6C-17E7-093F-F868443DC4FC}"/>
              </a:ext>
            </a:extLst>
          </p:cNvPr>
          <p:cNvSpPr txBox="1"/>
          <p:nvPr/>
        </p:nvSpPr>
        <p:spPr>
          <a:xfrm>
            <a:off x="10185003" y="4005639"/>
            <a:ext cx="1364456" cy="562846"/>
          </a:xfrm>
          <a:prstGeom prst="rect">
            <a:avLst/>
          </a:prstGeom>
          <a:noFill/>
        </p:spPr>
        <p:txBody>
          <a:bodyPr wrap="square" rtlCol="0">
            <a:spAutoFit/>
          </a:bodyPr>
          <a:lstStyle/>
          <a:p>
            <a:pPr algn="ctr">
              <a:lnSpc>
                <a:spcPts val="1200"/>
              </a:lnSpc>
            </a:pPr>
            <a:r>
              <a:rPr lang="en-GB" sz="1400" dirty="0"/>
              <a:t>[DD] EB Verification Argument</a:t>
            </a:r>
          </a:p>
        </p:txBody>
      </p:sp>
      <p:cxnSp>
        <p:nvCxnSpPr>
          <p:cNvPr id="30" name="Straight Connector 29">
            <a:extLst>
              <a:ext uri="{FF2B5EF4-FFF2-40B4-BE49-F238E27FC236}">
                <a16:creationId xmlns:a16="http://schemas.microsoft.com/office/drawing/2014/main" id="{B7452ED4-75A4-2C31-A15F-EA5CC17A38F0}"/>
              </a:ext>
            </a:extLst>
          </p:cNvPr>
          <p:cNvCxnSpPr>
            <a:cxnSpLocks/>
          </p:cNvCxnSpPr>
          <p:nvPr/>
        </p:nvCxnSpPr>
        <p:spPr>
          <a:xfrm flipV="1">
            <a:off x="10023929" y="3675387"/>
            <a:ext cx="0" cy="6364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48CC61-F20C-B647-37D3-CCE9889ADB45}"/>
              </a:ext>
            </a:extLst>
          </p:cNvPr>
          <p:cNvCxnSpPr>
            <a:cxnSpLocks/>
          </p:cNvCxnSpPr>
          <p:nvPr/>
        </p:nvCxnSpPr>
        <p:spPr>
          <a:xfrm>
            <a:off x="10018178" y="4306213"/>
            <a:ext cx="24393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Folded Corner 96">
            <a:extLst>
              <a:ext uri="{FF2B5EF4-FFF2-40B4-BE49-F238E27FC236}">
                <a16:creationId xmlns:a16="http://schemas.microsoft.com/office/drawing/2014/main" id="{58D493BA-96FF-64B9-1496-62D436F8BEE1}"/>
              </a:ext>
            </a:extLst>
          </p:cNvPr>
          <p:cNvSpPr/>
          <p:nvPr/>
        </p:nvSpPr>
        <p:spPr>
          <a:xfrm rot="16200000">
            <a:off x="6980506" y="898156"/>
            <a:ext cx="562846"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CDF0A6C8-FF3E-46F7-2BF6-B8B56016BEAF}"/>
              </a:ext>
            </a:extLst>
          </p:cNvPr>
          <p:cNvSpPr txBox="1"/>
          <p:nvPr/>
        </p:nvSpPr>
        <p:spPr>
          <a:xfrm>
            <a:off x="6514280" y="1400730"/>
            <a:ext cx="1364456" cy="408958"/>
          </a:xfrm>
          <a:prstGeom prst="rect">
            <a:avLst/>
          </a:prstGeom>
          <a:noFill/>
        </p:spPr>
        <p:txBody>
          <a:bodyPr wrap="square" rtlCol="0">
            <a:spAutoFit/>
          </a:bodyPr>
          <a:lstStyle/>
          <a:p>
            <a:pPr algn="ctr">
              <a:lnSpc>
                <a:spcPts val="1200"/>
              </a:lnSpc>
            </a:pPr>
            <a:r>
              <a:rPr lang="en-GB" sz="1400" dirty="0"/>
              <a:t>[H] EB Safety Requirements</a:t>
            </a:r>
          </a:p>
        </p:txBody>
      </p:sp>
      <p:cxnSp>
        <p:nvCxnSpPr>
          <p:cNvPr id="35" name="Straight Connector 34">
            <a:extLst>
              <a:ext uri="{FF2B5EF4-FFF2-40B4-BE49-F238E27FC236}">
                <a16:creationId xmlns:a16="http://schemas.microsoft.com/office/drawing/2014/main" id="{1DE6E39E-F766-7D1C-DE63-426E4D055B2D}"/>
              </a:ext>
            </a:extLst>
          </p:cNvPr>
          <p:cNvCxnSpPr>
            <a:cxnSpLocks/>
          </p:cNvCxnSpPr>
          <p:nvPr/>
        </p:nvCxnSpPr>
        <p:spPr>
          <a:xfrm flipV="1">
            <a:off x="7893896" y="1966047"/>
            <a:ext cx="0" cy="1317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03AF71-A818-3AA6-9CBE-3CBA897E0BC3}"/>
              </a:ext>
            </a:extLst>
          </p:cNvPr>
          <p:cNvCxnSpPr>
            <a:cxnSpLocks/>
          </p:cNvCxnSpPr>
          <p:nvPr/>
        </p:nvCxnSpPr>
        <p:spPr>
          <a:xfrm>
            <a:off x="7893896" y="3280765"/>
            <a:ext cx="18422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995258-949E-04C7-E986-6F398195A8B7}"/>
              </a:ext>
            </a:extLst>
          </p:cNvPr>
          <p:cNvCxnSpPr>
            <a:cxnSpLocks/>
          </p:cNvCxnSpPr>
          <p:nvPr/>
        </p:nvCxnSpPr>
        <p:spPr>
          <a:xfrm flipV="1">
            <a:off x="7261928" y="2680216"/>
            <a:ext cx="0" cy="16445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9C6277-72C0-0B48-065B-8CA1D71B4844}"/>
              </a:ext>
            </a:extLst>
          </p:cNvPr>
          <p:cNvCxnSpPr>
            <a:cxnSpLocks/>
          </p:cNvCxnSpPr>
          <p:nvPr/>
        </p:nvCxnSpPr>
        <p:spPr>
          <a:xfrm flipV="1">
            <a:off x="7261928" y="2829802"/>
            <a:ext cx="1410969" cy="922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0" name="Folded Corner 46">
            <a:extLst>
              <a:ext uri="{FF2B5EF4-FFF2-40B4-BE49-F238E27FC236}">
                <a16:creationId xmlns:a16="http://schemas.microsoft.com/office/drawing/2014/main" id="{9951D47E-8858-3EBF-408A-03C6B6FAAD32}"/>
              </a:ext>
            </a:extLst>
          </p:cNvPr>
          <p:cNvSpPr/>
          <p:nvPr/>
        </p:nvSpPr>
        <p:spPr>
          <a:xfrm rot="16200000">
            <a:off x="8346499" y="16483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1" name="TextBox 40">
            <a:extLst>
              <a:ext uri="{FF2B5EF4-FFF2-40B4-BE49-F238E27FC236}">
                <a16:creationId xmlns:a16="http://schemas.microsoft.com/office/drawing/2014/main" id="{F3E09740-D858-C8EC-0AD7-B61F1DBD71C6}"/>
              </a:ext>
            </a:extLst>
          </p:cNvPr>
          <p:cNvSpPr txBox="1"/>
          <p:nvPr/>
        </p:nvSpPr>
        <p:spPr>
          <a:xfrm>
            <a:off x="7906068" y="2193874"/>
            <a:ext cx="1545615" cy="328295"/>
          </a:xfrm>
          <a:prstGeom prst="rect">
            <a:avLst/>
          </a:prstGeom>
          <a:noFill/>
        </p:spPr>
        <p:txBody>
          <a:bodyPr wrap="square" lIns="121920" tIns="60960" rIns="121920" bIns="60960" rtlCol="0" anchor="t">
            <a:spAutoFit/>
          </a:bodyPr>
          <a:lstStyle/>
          <a:p>
            <a:pPr algn="ctr">
              <a:lnSpc>
                <a:spcPts val="1575"/>
              </a:lnSpc>
            </a:pPr>
            <a:r>
              <a:rPr lang="en-GB" sz="1400" dirty="0"/>
              <a:t>[W] EB Algorithm</a:t>
            </a:r>
          </a:p>
        </p:txBody>
      </p:sp>
      <p:cxnSp>
        <p:nvCxnSpPr>
          <p:cNvPr id="42" name="Straight Connector 41">
            <a:extLst>
              <a:ext uri="{FF2B5EF4-FFF2-40B4-BE49-F238E27FC236}">
                <a16:creationId xmlns:a16="http://schemas.microsoft.com/office/drawing/2014/main" id="{BD1D5D10-C506-C77C-8092-1E6D1116AD30}"/>
              </a:ext>
            </a:extLst>
          </p:cNvPr>
          <p:cNvCxnSpPr>
            <a:cxnSpLocks/>
            <a:endCxn id="40" idx="1"/>
          </p:cNvCxnSpPr>
          <p:nvPr/>
        </p:nvCxnSpPr>
        <p:spPr>
          <a:xfrm flipV="1">
            <a:off x="8680529" y="2664648"/>
            <a:ext cx="1" cy="17532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64AA6CF-0FEF-E0B2-CA13-2D1EA2B9C870}"/>
              </a:ext>
            </a:extLst>
          </p:cNvPr>
          <p:cNvCxnSpPr>
            <a:cxnSpLocks/>
            <a:endCxn id="33" idx="1"/>
          </p:cNvCxnSpPr>
          <p:nvPr/>
        </p:nvCxnSpPr>
        <p:spPr>
          <a:xfrm flipV="1">
            <a:off x="7261929" y="1861807"/>
            <a:ext cx="1" cy="1042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DBA9ED-EF08-E4AB-32DB-EB4658646A05}"/>
              </a:ext>
            </a:extLst>
          </p:cNvPr>
          <p:cNvCxnSpPr>
            <a:cxnSpLocks/>
          </p:cNvCxnSpPr>
          <p:nvPr/>
        </p:nvCxnSpPr>
        <p:spPr>
          <a:xfrm>
            <a:off x="7261928" y="1966047"/>
            <a:ext cx="63761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47AA165-B4CC-F5AA-D5AF-0FD722E994D6}"/>
              </a:ext>
            </a:extLst>
          </p:cNvPr>
          <p:cNvSpPr txBox="1"/>
          <p:nvPr/>
        </p:nvSpPr>
        <p:spPr>
          <a:xfrm>
            <a:off x="9952300" y="1790266"/>
            <a:ext cx="1550193" cy="562846"/>
          </a:xfrm>
          <a:prstGeom prst="rect">
            <a:avLst/>
          </a:prstGeom>
          <a:noFill/>
        </p:spPr>
        <p:txBody>
          <a:bodyPr wrap="square" rtlCol="0">
            <a:spAutoFit/>
          </a:bodyPr>
          <a:lstStyle/>
          <a:p>
            <a:pPr algn="ctr">
              <a:lnSpc>
                <a:spcPts val="1200"/>
              </a:lnSpc>
            </a:pPr>
            <a:r>
              <a:rPr lang="en-GB" sz="1400" dirty="0"/>
              <a:t>[CC] EB Verification Argument Pattern</a:t>
            </a:r>
          </a:p>
        </p:txBody>
      </p:sp>
      <p:sp>
        <p:nvSpPr>
          <p:cNvPr id="51" name="Title 1">
            <a:extLst>
              <a:ext uri="{FF2B5EF4-FFF2-40B4-BE49-F238E27FC236}">
                <a16:creationId xmlns:a16="http://schemas.microsoft.com/office/drawing/2014/main" id="{744DF91B-446F-F180-CDB7-1F88A25DF985}"/>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5: Model Verification</a:t>
            </a:r>
          </a:p>
        </p:txBody>
      </p:sp>
      <p:sp>
        <p:nvSpPr>
          <p:cNvPr id="2" name="Rectangle 1">
            <a:extLst>
              <a:ext uri="{FF2B5EF4-FFF2-40B4-BE49-F238E27FC236}">
                <a16:creationId xmlns:a16="http://schemas.microsoft.com/office/drawing/2014/main" id="{6209F897-62F8-191C-CB4F-EB5F1606F3D0}"/>
              </a:ext>
            </a:extLst>
          </p:cNvPr>
          <p:cNvSpPr/>
          <p:nvPr/>
        </p:nvSpPr>
        <p:spPr>
          <a:xfrm>
            <a:off x="2309146" y="3453977"/>
            <a:ext cx="1146341"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3" name="Rectangle 2">
            <a:extLst>
              <a:ext uri="{FF2B5EF4-FFF2-40B4-BE49-F238E27FC236}">
                <a16:creationId xmlns:a16="http://schemas.microsoft.com/office/drawing/2014/main" id="{4B0CAAEE-C780-C37B-F751-01E9F323D3C8}"/>
              </a:ext>
            </a:extLst>
          </p:cNvPr>
          <p:cNvSpPr/>
          <p:nvPr/>
        </p:nvSpPr>
        <p:spPr>
          <a:xfrm>
            <a:off x="3846201" y="3449073"/>
            <a:ext cx="155904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 name="Folded Corner 20">
            <a:extLst>
              <a:ext uri="{FF2B5EF4-FFF2-40B4-BE49-F238E27FC236}">
                <a16:creationId xmlns:a16="http://schemas.microsoft.com/office/drawing/2014/main" id="{15D27666-97CA-19C7-9C89-495B31AD1D76}"/>
              </a:ext>
            </a:extLst>
          </p:cNvPr>
          <p:cNvSpPr/>
          <p:nvPr/>
        </p:nvSpPr>
        <p:spPr>
          <a:xfrm rot="16200000">
            <a:off x="3121176" y="3969521"/>
            <a:ext cx="522148" cy="12162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9" name="TextBox 18">
            <a:extLst>
              <a:ext uri="{FF2B5EF4-FFF2-40B4-BE49-F238E27FC236}">
                <a16:creationId xmlns:a16="http://schemas.microsoft.com/office/drawing/2014/main" id="{A9379D5F-65C7-EC89-27DC-BEF32241BE75}"/>
              </a:ext>
            </a:extLst>
          </p:cNvPr>
          <p:cNvSpPr txBox="1"/>
          <p:nvPr/>
        </p:nvSpPr>
        <p:spPr>
          <a:xfrm>
            <a:off x="2563437" y="4336476"/>
            <a:ext cx="1547476" cy="566309"/>
          </a:xfrm>
          <a:prstGeom prst="rect">
            <a:avLst/>
          </a:prstGeom>
          <a:noFill/>
        </p:spPr>
        <p:txBody>
          <a:bodyPr wrap="square" rtlCol="0">
            <a:spAutoFit/>
          </a:bodyPr>
          <a:lstStyle/>
          <a:p>
            <a:pPr algn="ctr">
              <a:lnSpc>
                <a:spcPts val="1200"/>
              </a:lnSpc>
            </a:pPr>
            <a:r>
              <a:rPr lang="en-GB" sz="1500" dirty="0"/>
              <a:t>[AA] EB</a:t>
            </a:r>
            <a:br>
              <a:rPr lang="en-GB" sz="1500" dirty="0"/>
            </a:br>
            <a:r>
              <a:rPr lang="en-GB" sz="1500" dirty="0"/>
              <a:t>Verification</a:t>
            </a:r>
            <a:br>
              <a:rPr lang="en-GB" sz="1500" dirty="0"/>
            </a:br>
            <a:r>
              <a:rPr lang="en-GB" sz="1500" dirty="0"/>
              <a:t>Results</a:t>
            </a:r>
          </a:p>
        </p:txBody>
      </p:sp>
      <p:sp>
        <p:nvSpPr>
          <p:cNvPr id="20" name="TextBox 19">
            <a:extLst>
              <a:ext uri="{FF2B5EF4-FFF2-40B4-BE49-F238E27FC236}">
                <a16:creationId xmlns:a16="http://schemas.microsoft.com/office/drawing/2014/main" id="{4048F800-62CB-46E1-E919-3C68CD975FD6}"/>
              </a:ext>
            </a:extLst>
          </p:cNvPr>
          <p:cNvSpPr txBox="1"/>
          <p:nvPr/>
        </p:nvSpPr>
        <p:spPr>
          <a:xfrm>
            <a:off x="2189343" y="3637352"/>
            <a:ext cx="1364456" cy="328295"/>
          </a:xfrm>
          <a:prstGeom prst="rect">
            <a:avLst/>
          </a:prstGeom>
          <a:noFill/>
        </p:spPr>
        <p:txBody>
          <a:bodyPr wrap="square" lIns="121920" tIns="60960" rIns="121920" bIns="60960" rtlCol="0" anchor="t">
            <a:spAutoFit/>
          </a:bodyPr>
          <a:lstStyle/>
          <a:p>
            <a:pPr algn="ctr">
              <a:lnSpc>
                <a:spcPts val="1600"/>
              </a:lnSpc>
            </a:pPr>
            <a:r>
              <a:rPr lang="en-GB" sz="1600" b="1" dirty="0"/>
              <a:t>13. Verify EB</a:t>
            </a:r>
            <a:endParaRPr lang="en-GB" sz="1600" b="1" dirty="0">
              <a:cs typeface="Arial"/>
            </a:endParaRPr>
          </a:p>
        </p:txBody>
      </p:sp>
      <p:sp>
        <p:nvSpPr>
          <p:cNvPr id="21" name="TextBox 20">
            <a:extLst>
              <a:ext uri="{FF2B5EF4-FFF2-40B4-BE49-F238E27FC236}">
                <a16:creationId xmlns:a16="http://schemas.microsoft.com/office/drawing/2014/main" id="{6C23C2A4-9A5F-EE49-0CEC-447752A6D51D}"/>
              </a:ext>
            </a:extLst>
          </p:cNvPr>
          <p:cNvSpPr txBox="1"/>
          <p:nvPr/>
        </p:nvSpPr>
        <p:spPr>
          <a:xfrm>
            <a:off x="3764757" y="3543345"/>
            <a:ext cx="1724426" cy="569643"/>
          </a:xfrm>
          <a:prstGeom prst="rect">
            <a:avLst/>
          </a:prstGeom>
          <a:noFill/>
        </p:spPr>
        <p:txBody>
          <a:bodyPr wrap="square" rtlCol="0">
            <a:spAutoFit/>
          </a:bodyPr>
          <a:lstStyle/>
          <a:p>
            <a:pPr algn="ctr">
              <a:lnSpc>
                <a:spcPts val="1200"/>
              </a:lnSpc>
            </a:pPr>
            <a:r>
              <a:rPr lang="en-GB" sz="1600" b="1" dirty="0"/>
              <a:t>14. Instantiate EB Verification Argument Pattern</a:t>
            </a:r>
          </a:p>
        </p:txBody>
      </p:sp>
      <p:cxnSp>
        <p:nvCxnSpPr>
          <p:cNvPr id="22" name="Straight Connector 21">
            <a:extLst>
              <a:ext uri="{FF2B5EF4-FFF2-40B4-BE49-F238E27FC236}">
                <a16:creationId xmlns:a16="http://schemas.microsoft.com/office/drawing/2014/main" id="{D0C6D518-5BE3-FAC8-7127-281E8BD627DD}"/>
              </a:ext>
            </a:extLst>
          </p:cNvPr>
          <p:cNvCxnSpPr>
            <a:cxnSpLocks/>
          </p:cNvCxnSpPr>
          <p:nvPr/>
        </p:nvCxnSpPr>
        <p:spPr>
          <a:xfrm>
            <a:off x="3447737" y="3821881"/>
            <a:ext cx="407582" cy="4227"/>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Folded Corner 30">
            <a:extLst>
              <a:ext uri="{FF2B5EF4-FFF2-40B4-BE49-F238E27FC236}">
                <a16:creationId xmlns:a16="http://schemas.microsoft.com/office/drawing/2014/main" id="{8E1EA51C-33D5-CEE6-06E1-70E603E7CF53}"/>
              </a:ext>
            </a:extLst>
          </p:cNvPr>
          <p:cNvSpPr/>
          <p:nvPr/>
        </p:nvSpPr>
        <p:spPr>
          <a:xfrm rot="16200000">
            <a:off x="1111552" y="2262167"/>
            <a:ext cx="698599" cy="125331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8" name="TextBox 27">
            <a:extLst>
              <a:ext uri="{FF2B5EF4-FFF2-40B4-BE49-F238E27FC236}">
                <a16:creationId xmlns:a16="http://schemas.microsoft.com/office/drawing/2014/main" id="{DDFCB476-FCE5-49DB-77ED-8899E9017DD4}"/>
              </a:ext>
            </a:extLst>
          </p:cNvPr>
          <p:cNvSpPr txBox="1"/>
          <p:nvPr/>
        </p:nvSpPr>
        <p:spPr>
          <a:xfrm>
            <a:off x="603111" y="2648446"/>
            <a:ext cx="1656583" cy="600421"/>
          </a:xfrm>
          <a:prstGeom prst="rect">
            <a:avLst/>
          </a:prstGeom>
          <a:noFill/>
        </p:spPr>
        <p:txBody>
          <a:bodyPr wrap="square" lIns="121920" tIns="60960" rIns="121920" bIns="60960" rtlCol="0" anchor="t">
            <a:spAutoFit/>
          </a:bodyPr>
          <a:lstStyle/>
          <a:p>
            <a:pPr algn="ctr">
              <a:lnSpc>
                <a:spcPts val="1200"/>
              </a:lnSpc>
            </a:pPr>
            <a:r>
              <a:rPr lang="en-GB" sz="1500" dirty="0"/>
              <a:t>[P] Verification Scenarios (Test Generation)</a:t>
            </a:r>
            <a:endParaRPr lang="en-GB" sz="1500" dirty="0">
              <a:cs typeface="Arial"/>
            </a:endParaRPr>
          </a:p>
        </p:txBody>
      </p:sp>
      <p:cxnSp>
        <p:nvCxnSpPr>
          <p:cNvPr id="31" name="Straight Connector 30">
            <a:extLst>
              <a:ext uri="{FF2B5EF4-FFF2-40B4-BE49-F238E27FC236}">
                <a16:creationId xmlns:a16="http://schemas.microsoft.com/office/drawing/2014/main" id="{CD018BA6-44E0-B265-EEF5-441F81FDA871}"/>
              </a:ext>
            </a:extLst>
          </p:cNvPr>
          <p:cNvCxnSpPr>
            <a:cxnSpLocks/>
          </p:cNvCxnSpPr>
          <p:nvPr/>
        </p:nvCxnSpPr>
        <p:spPr>
          <a:xfrm flipV="1">
            <a:off x="2402363" y="4190523"/>
            <a:ext cx="0" cy="9442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8" name="Folded Corner 56">
            <a:extLst>
              <a:ext uri="{FF2B5EF4-FFF2-40B4-BE49-F238E27FC236}">
                <a16:creationId xmlns:a16="http://schemas.microsoft.com/office/drawing/2014/main" id="{6A7B0E5E-9510-C677-A8DE-DD9998586D9C}"/>
              </a:ext>
            </a:extLst>
          </p:cNvPr>
          <p:cNvSpPr/>
          <p:nvPr/>
        </p:nvSpPr>
        <p:spPr>
          <a:xfrm rot="16200000">
            <a:off x="3270233" y="4405545"/>
            <a:ext cx="408956" cy="1382585"/>
          </a:xfrm>
          <a:prstGeom prst="foldedCorner">
            <a:avLst>
              <a:gd name="adj" fmla="val 5000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6" name="TextBox 45">
            <a:extLst>
              <a:ext uri="{FF2B5EF4-FFF2-40B4-BE49-F238E27FC236}">
                <a16:creationId xmlns:a16="http://schemas.microsoft.com/office/drawing/2014/main" id="{2E941137-A048-16C2-4EE9-87326C2F4EAB}"/>
              </a:ext>
            </a:extLst>
          </p:cNvPr>
          <p:cNvSpPr txBox="1"/>
          <p:nvPr/>
        </p:nvSpPr>
        <p:spPr>
          <a:xfrm>
            <a:off x="2730259" y="4935202"/>
            <a:ext cx="1382583" cy="412421"/>
          </a:xfrm>
          <a:prstGeom prst="rect">
            <a:avLst/>
          </a:prstGeom>
          <a:noFill/>
        </p:spPr>
        <p:txBody>
          <a:bodyPr wrap="square" rtlCol="0">
            <a:spAutoFit/>
          </a:bodyPr>
          <a:lstStyle/>
          <a:p>
            <a:pPr algn="ctr">
              <a:lnSpc>
                <a:spcPts val="1200"/>
              </a:lnSpc>
            </a:pPr>
            <a:r>
              <a:rPr lang="en-GB" sz="1500" dirty="0"/>
              <a:t>[BB] Verification Log</a:t>
            </a:r>
          </a:p>
        </p:txBody>
      </p:sp>
      <p:cxnSp>
        <p:nvCxnSpPr>
          <p:cNvPr id="47" name="Straight Connector 46">
            <a:extLst>
              <a:ext uri="{FF2B5EF4-FFF2-40B4-BE49-F238E27FC236}">
                <a16:creationId xmlns:a16="http://schemas.microsoft.com/office/drawing/2014/main" id="{3EB310D5-6924-B32A-2755-05A3B795970F}"/>
              </a:ext>
            </a:extLst>
          </p:cNvPr>
          <p:cNvCxnSpPr>
            <a:cxnSpLocks/>
          </p:cNvCxnSpPr>
          <p:nvPr/>
        </p:nvCxnSpPr>
        <p:spPr>
          <a:xfrm>
            <a:off x="2394162" y="4571651"/>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8AD1FFE-6198-6D3B-BF5E-C4FE94DCE399}"/>
              </a:ext>
            </a:extLst>
          </p:cNvPr>
          <p:cNvCxnSpPr>
            <a:cxnSpLocks/>
          </p:cNvCxnSpPr>
          <p:nvPr/>
        </p:nvCxnSpPr>
        <p:spPr>
          <a:xfrm>
            <a:off x="2417755" y="5129123"/>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AD97E8-662A-DCC9-3195-C10493CE2A17}"/>
              </a:ext>
            </a:extLst>
          </p:cNvPr>
          <p:cNvCxnSpPr>
            <a:cxnSpLocks/>
            <a:stCxn id="50" idx="1"/>
            <a:endCxn id="3" idx="0"/>
          </p:cNvCxnSpPr>
          <p:nvPr/>
        </p:nvCxnSpPr>
        <p:spPr>
          <a:xfrm>
            <a:off x="4622203" y="2938488"/>
            <a:ext cx="3520" cy="5105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0" name="Folded Corner 81">
            <a:extLst>
              <a:ext uri="{FF2B5EF4-FFF2-40B4-BE49-F238E27FC236}">
                <a16:creationId xmlns:a16="http://schemas.microsoft.com/office/drawing/2014/main" id="{12C5EE00-DED4-76C4-87B8-0D773E3DB695}"/>
              </a:ext>
            </a:extLst>
          </p:cNvPr>
          <p:cNvSpPr/>
          <p:nvPr/>
        </p:nvSpPr>
        <p:spPr>
          <a:xfrm rot="16200000">
            <a:off x="4288172" y="1857129"/>
            <a:ext cx="668060" cy="14946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2" name="Folded Corner 86">
            <a:extLst>
              <a:ext uri="{FF2B5EF4-FFF2-40B4-BE49-F238E27FC236}">
                <a16:creationId xmlns:a16="http://schemas.microsoft.com/office/drawing/2014/main" id="{360203E5-36C9-C643-8602-ED117FDE4B50}"/>
              </a:ext>
            </a:extLst>
          </p:cNvPr>
          <p:cNvSpPr/>
          <p:nvPr/>
        </p:nvSpPr>
        <p:spPr>
          <a:xfrm rot="16200000">
            <a:off x="4497529" y="4231679"/>
            <a:ext cx="668060" cy="112682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3" name="TextBox 52">
            <a:extLst>
              <a:ext uri="{FF2B5EF4-FFF2-40B4-BE49-F238E27FC236}">
                <a16:creationId xmlns:a16="http://schemas.microsoft.com/office/drawing/2014/main" id="{641ED80C-4E13-D650-6336-024BAC58FF90}"/>
              </a:ext>
            </a:extLst>
          </p:cNvPr>
          <p:cNvSpPr txBox="1"/>
          <p:nvPr/>
        </p:nvSpPr>
        <p:spPr>
          <a:xfrm>
            <a:off x="4125733" y="4494042"/>
            <a:ext cx="1364456" cy="601575"/>
          </a:xfrm>
          <a:prstGeom prst="rect">
            <a:avLst/>
          </a:prstGeom>
          <a:noFill/>
        </p:spPr>
        <p:txBody>
          <a:bodyPr wrap="square" rtlCol="0">
            <a:spAutoFit/>
          </a:bodyPr>
          <a:lstStyle/>
          <a:p>
            <a:pPr algn="ctr">
              <a:lnSpc>
                <a:spcPts val="1300"/>
              </a:lnSpc>
            </a:pPr>
            <a:r>
              <a:rPr lang="en-GB" sz="1500" dirty="0"/>
              <a:t>[DD] EB Verification Argument</a:t>
            </a:r>
          </a:p>
        </p:txBody>
      </p:sp>
      <p:cxnSp>
        <p:nvCxnSpPr>
          <p:cNvPr id="54" name="Straight Connector 53">
            <a:extLst>
              <a:ext uri="{FF2B5EF4-FFF2-40B4-BE49-F238E27FC236}">
                <a16:creationId xmlns:a16="http://schemas.microsoft.com/office/drawing/2014/main" id="{CFD64119-A44D-5F9B-ACFF-C2290EFCB366}"/>
              </a:ext>
            </a:extLst>
          </p:cNvPr>
          <p:cNvCxnSpPr>
            <a:cxnSpLocks/>
          </p:cNvCxnSpPr>
          <p:nvPr/>
        </p:nvCxnSpPr>
        <p:spPr>
          <a:xfrm flipV="1">
            <a:off x="4096132" y="4190523"/>
            <a:ext cx="0" cy="6364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AC0B285-2F29-885F-F222-EA34F37B53FD}"/>
              </a:ext>
            </a:extLst>
          </p:cNvPr>
          <p:cNvCxnSpPr>
            <a:cxnSpLocks/>
          </p:cNvCxnSpPr>
          <p:nvPr/>
        </p:nvCxnSpPr>
        <p:spPr>
          <a:xfrm>
            <a:off x="4090381" y="4821349"/>
            <a:ext cx="173394"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6" name="Folded Corner 96">
            <a:extLst>
              <a:ext uri="{FF2B5EF4-FFF2-40B4-BE49-F238E27FC236}">
                <a16:creationId xmlns:a16="http://schemas.microsoft.com/office/drawing/2014/main" id="{90B4C650-0F07-0F34-4D6B-F1C822CBE427}"/>
              </a:ext>
            </a:extLst>
          </p:cNvPr>
          <p:cNvSpPr/>
          <p:nvPr/>
        </p:nvSpPr>
        <p:spPr>
          <a:xfrm rot="16200000">
            <a:off x="1237641" y="1413292"/>
            <a:ext cx="562846"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7" name="TextBox 56">
            <a:extLst>
              <a:ext uri="{FF2B5EF4-FFF2-40B4-BE49-F238E27FC236}">
                <a16:creationId xmlns:a16="http://schemas.microsoft.com/office/drawing/2014/main" id="{E1FD8DDD-6B7E-7E52-349C-B1F3431BF574}"/>
              </a:ext>
            </a:extLst>
          </p:cNvPr>
          <p:cNvSpPr txBox="1"/>
          <p:nvPr/>
        </p:nvSpPr>
        <p:spPr>
          <a:xfrm>
            <a:off x="790871" y="1886682"/>
            <a:ext cx="1364456" cy="434863"/>
          </a:xfrm>
          <a:prstGeom prst="rect">
            <a:avLst/>
          </a:prstGeom>
          <a:noFill/>
        </p:spPr>
        <p:txBody>
          <a:bodyPr wrap="square" rtlCol="0">
            <a:spAutoFit/>
          </a:bodyPr>
          <a:lstStyle/>
          <a:p>
            <a:pPr algn="ctr">
              <a:lnSpc>
                <a:spcPts val="1300"/>
              </a:lnSpc>
            </a:pPr>
            <a:r>
              <a:rPr lang="en-GB" sz="1500" dirty="0"/>
              <a:t>[H] EB Safety Requirements</a:t>
            </a:r>
          </a:p>
        </p:txBody>
      </p:sp>
      <p:cxnSp>
        <p:nvCxnSpPr>
          <p:cNvPr id="58" name="Straight Connector 57">
            <a:extLst>
              <a:ext uri="{FF2B5EF4-FFF2-40B4-BE49-F238E27FC236}">
                <a16:creationId xmlns:a16="http://schemas.microsoft.com/office/drawing/2014/main" id="{126E4D60-40E9-FF4B-7E29-1BE61B7D3BE6}"/>
              </a:ext>
            </a:extLst>
          </p:cNvPr>
          <p:cNvCxnSpPr>
            <a:cxnSpLocks/>
          </p:cNvCxnSpPr>
          <p:nvPr/>
        </p:nvCxnSpPr>
        <p:spPr>
          <a:xfrm flipV="1">
            <a:off x="2140757" y="2481183"/>
            <a:ext cx="0" cy="1317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36422B-B317-6BC1-E950-37D00AFF02D5}"/>
              </a:ext>
            </a:extLst>
          </p:cNvPr>
          <p:cNvCxnSpPr>
            <a:cxnSpLocks/>
          </p:cNvCxnSpPr>
          <p:nvPr/>
        </p:nvCxnSpPr>
        <p:spPr>
          <a:xfrm>
            <a:off x="2130483" y="3795901"/>
            <a:ext cx="18422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5B90578-8427-C67D-499A-23BDBA101447}"/>
              </a:ext>
            </a:extLst>
          </p:cNvPr>
          <p:cNvCxnSpPr>
            <a:cxnSpLocks/>
          </p:cNvCxnSpPr>
          <p:nvPr/>
        </p:nvCxnSpPr>
        <p:spPr>
          <a:xfrm flipV="1">
            <a:off x="1519063" y="3238126"/>
            <a:ext cx="0" cy="12167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DE2D657-7539-97D3-7550-BD5DD530D603}"/>
              </a:ext>
            </a:extLst>
          </p:cNvPr>
          <p:cNvCxnSpPr>
            <a:cxnSpLocks/>
          </p:cNvCxnSpPr>
          <p:nvPr/>
        </p:nvCxnSpPr>
        <p:spPr>
          <a:xfrm flipV="1">
            <a:off x="1519063" y="3344938"/>
            <a:ext cx="1410969" cy="922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62" name="Folded Corner 46">
            <a:extLst>
              <a:ext uri="{FF2B5EF4-FFF2-40B4-BE49-F238E27FC236}">
                <a16:creationId xmlns:a16="http://schemas.microsoft.com/office/drawing/2014/main" id="{2CC09131-1597-8390-E88C-0D75952B0B1F}"/>
              </a:ext>
            </a:extLst>
          </p:cNvPr>
          <p:cNvSpPr/>
          <p:nvPr/>
        </p:nvSpPr>
        <p:spPr>
          <a:xfrm rot="16200000">
            <a:off x="2588306" y="2178854"/>
            <a:ext cx="698718"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3" name="TextBox 62">
            <a:extLst>
              <a:ext uri="{FF2B5EF4-FFF2-40B4-BE49-F238E27FC236}">
                <a16:creationId xmlns:a16="http://schemas.microsoft.com/office/drawing/2014/main" id="{CBC972F7-903C-C93F-F4FF-172C87DD2D58}"/>
              </a:ext>
            </a:extLst>
          </p:cNvPr>
          <p:cNvSpPr txBox="1"/>
          <p:nvPr/>
        </p:nvSpPr>
        <p:spPr>
          <a:xfrm>
            <a:off x="2119477" y="2730967"/>
            <a:ext cx="1636538" cy="328295"/>
          </a:xfrm>
          <a:prstGeom prst="rect">
            <a:avLst/>
          </a:prstGeom>
          <a:noFill/>
        </p:spPr>
        <p:txBody>
          <a:bodyPr wrap="square" lIns="121920" tIns="60960" rIns="121920" bIns="60960" rtlCol="0" anchor="t">
            <a:spAutoFit/>
          </a:bodyPr>
          <a:lstStyle/>
          <a:p>
            <a:pPr algn="ctr">
              <a:lnSpc>
                <a:spcPts val="1575"/>
              </a:lnSpc>
            </a:pPr>
            <a:r>
              <a:rPr lang="en-GB" sz="1500" dirty="0"/>
              <a:t>[W] EB Algorithm</a:t>
            </a:r>
          </a:p>
        </p:txBody>
      </p:sp>
      <p:cxnSp>
        <p:nvCxnSpPr>
          <p:cNvPr id="64" name="Straight Connector 63">
            <a:extLst>
              <a:ext uri="{FF2B5EF4-FFF2-40B4-BE49-F238E27FC236}">
                <a16:creationId xmlns:a16="http://schemas.microsoft.com/office/drawing/2014/main" id="{1E2B14FA-BBF6-5D70-AC82-65A6F6E16645}"/>
              </a:ext>
            </a:extLst>
          </p:cNvPr>
          <p:cNvCxnSpPr>
            <a:cxnSpLocks/>
            <a:endCxn id="62" idx="1"/>
          </p:cNvCxnSpPr>
          <p:nvPr/>
        </p:nvCxnSpPr>
        <p:spPr>
          <a:xfrm flipV="1">
            <a:off x="2937664" y="3210442"/>
            <a:ext cx="2" cy="144663"/>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425DCE8-69FE-7453-5BBF-300A57569C84}"/>
              </a:ext>
            </a:extLst>
          </p:cNvPr>
          <p:cNvCxnSpPr>
            <a:cxnSpLocks/>
            <a:endCxn id="56" idx="1"/>
          </p:cNvCxnSpPr>
          <p:nvPr/>
        </p:nvCxnSpPr>
        <p:spPr>
          <a:xfrm flipV="1">
            <a:off x="1519064" y="2376943"/>
            <a:ext cx="1" cy="1042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C7F79B8-5A4B-423A-07CC-5E813F0E191B}"/>
              </a:ext>
            </a:extLst>
          </p:cNvPr>
          <p:cNvCxnSpPr>
            <a:cxnSpLocks/>
          </p:cNvCxnSpPr>
          <p:nvPr/>
        </p:nvCxnSpPr>
        <p:spPr>
          <a:xfrm>
            <a:off x="1519063" y="2481183"/>
            <a:ext cx="600414"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92D2C101-8CA9-47E0-C50A-67003B082E73}"/>
              </a:ext>
            </a:extLst>
          </p:cNvPr>
          <p:cNvSpPr txBox="1"/>
          <p:nvPr/>
        </p:nvSpPr>
        <p:spPr>
          <a:xfrm>
            <a:off x="3799592" y="2325367"/>
            <a:ext cx="1685348" cy="601575"/>
          </a:xfrm>
          <a:prstGeom prst="rect">
            <a:avLst/>
          </a:prstGeom>
          <a:noFill/>
        </p:spPr>
        <p:txBody>
          <a:bodyPr wrap="square" rtlCol="0">
            <a:spAutoFit/>
          </a:bodyPr>
          <a:lstStyle/>
          <a:p>
            <a:pPr algn="ctr">
              <a:lnSpc>
                <a:spcPts val="1300"/>
              </a:lnSpc>
            </a:pPr>
            <a:r>
              <a:rPr lang="en-GB" sz="1500" dirty="0"/>
              <a:t>[CC] EB</a:t>
            </a:r>
            <a:br>
              <a:rPr lang="en-GB" sz="1500" dirty="0"/>
            </a:br>
            <a:r>
              <a:rPr lang="en-GB" sz="1500" dirty="0"/>
              <a:t>Verification Argument Pattern</a:t>
            </a:r>
          </a:p>
        </p:txBody>
      </p:sp>
      <p:pic>
        <p:nvPicPr>
          <p:cNvPr id="93" name="Picture 92">
            <a:extLst>
              <a:ext uri="{FF2B5EF4-FFF2-40B4-BE49-F238E27FC236}">
                <a16:creationId xmlns:a16="http://schemas.microsoft.com/office/drawing/2014/main" id="{E8C1959D-D96B-CA12-094F-150B954209DF}"/>
              </a:ext>
            </a:extLst>
          </p:cNvPr>
          <p:cNvPicPr>
            <a:picLocks noChangeAspect="1"/>
          </p:cNvPicPr>
          <p:nvPr/>
        </p:nvPicPr>
        <p:blipFill rotWithShape="1">
          <a:blip r:embed="rId3"/>
          <a:srcRect l="-82" t="504" r="323" b="359"/>
          <a:stretch/>
        </p:blipFill>
        <p:spPr>
          <a:xfrm>
            <a:off x="8704829" y="-1356781"/>
            <a:ext cx="8298461" cy="6332938"/>
          </a:xfrm>
          <a:prstGeom prst="rect">
            <a:avLst/>
          </a:prstGeom>
        </p:spPr>
      </p:pic>
    </p:spTree>
    <p:extLst>
      <p:ext uri="{BB962C8B-B14F-4D97-AF65-F5344CB8AC3E}">
        <p14:creationId xmlns:p14="http://schemas.microsoft.com/office/powerpoint/2010/main" val="4142244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a:extLst>
              <a:ext uri="{FF2B5EF4-FFF2-40B4-BE49-F238E27FC236}">
                <a16:creationId xmlns:a16="http://schemas.microsoft.com/office/drawing/2014/main" id="{03CB1A47-4F29-EA53-4BD5-6D961AD389CC}"/>
              </a:ext>
            </a:extLst>
          </p:cNvPr>
          <p:cNvCxnSpPr>
            <a:cxnSpLocks/>
            <a:stCxn id="72" idx="3"/>
          </p:cNvCxnSpPr>
          <p:nvPr/>
        </p:nvCxnSpPr>
        <p:spPr>
          <a:xfrm flipV="1">
            <a:off x="16297388" y="469377"/>
            <a:ext cx="228450" cy="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55F17A-BF85-E1C2-4B62-241D270AD860}"/>
              </a:ext>
            </a:extLst>
          </p:cNvPr>
          <p:cNvCxnSpPr>
            <a:cxnSpLocks/>
            <a:stCxn id="71" idx="3"/>
          </p:cNvCxnSpPr>
          <p:nvPr/>
        </p:nvCxnSpPr>
        <p:spPr>
          <a:xfrm>
            <a:off x="14726524" y="474285"/>
            <a:ext cx="236012"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6AD9299-E932-D2F2-092A-2B49C0802D8E}"/>
              </a:ext>
            </a:extLst>
          </p:cNvPr>
          <p:cNvSpPr/>
          <p:nvPr/>
        </p:nvSpPr>
        <p:spPr>
          <a:xfrm>
            <a:off x="13557995" y="106381"/>
            <a:ext cx="116852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2" name="Rectangle 71">
            <a:extLst>
              <a:ext uri="{FF2B5EF4-FFF2-40B4-BE49-F238E27FC236}">
                <a16:creationId xmlns:a16="http://schemas.microsoft.com/office/drawing/2014/main" id="{8CDFC989-0219-C666-67B1-3F7B64B9A63A}"/>
              </a:ext>
            </a:extLst>
          </p:cNvPr>
          <p:cNvSpPr/>
          <p:nvPr/>
        </p:nvSpPr>
        <p:spPr>
          <a:xfrm>
            <a:off x="14937044" y="101477"/>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3" name="Folded Corner 20">
            <a:extLst>
              <a:ext uri="{FF2B5EF4-FFF2-40B4-BE49-F238E27FC236}">
                <a16:creationId xmlns:a16="http://schemas.microsoft.com/office/drawing/2014/main" id="{3921EB75-9E90-23E7-C0DA-3BAEB56DF963}"/>
              </a:ext>
            </a:extLst>
          </p:cNvPr>
          <p:cNvSpPr/>
          <p:nvPr/>
        </p:nvSpPr>
        <p:spPr>
          <a:xfrm rot="16200000">
            <a:off x="14023897" y="835568"/>
            <a:ext cx="668060" cy="118571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7" name="Folded Corner 30">
            <a:extLst>
              <a:ext uri="{FF2B5EF4-FFF2-40B4-BE49-F238E27FC236}">
                <a16:creationId xmlns:a16="http://schemas.microsoft.com/office/drawing/2014/main" id="{1EA31628-EFDF-5F58-B4DB-340C3BB3B0A2}"/>
              </a:ext>
            </a:extLst>
          </p:cNvPr>
          <p:cNvSpPr/>
          <p:nvPr/>
        </p:nvSpPr>
        <p:spPr>
          <a:xfrm rot="16200000">
            <a:off x="12510210" y="-941170"/>
            <a:ext cx="668060" cy="93861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9" name="Straight Connector 78">
            <a:extLst>
              <a:ext uri="{FF2B5EF4-FFF2-40B4-BE49-F238E27FC236}">
                <a16:creationId xmlns:a16="http://schemas.microsoft.com/office/drawing/2014/main" id="{05E1A867-1FC7-B86D-4460-FCC6FB3E122C}"/>
              </a:ext>
            </a:extLst>
          </p:cNvPr>
          <p:cNvCxnSpPr>
            <a:cxnSpLocks/>
          </p:cNvCxnSpPr>
          <p:nvPr/>
        </p:nvCxnSpPr>
        <p:spPr>
          <a:xfrm flipV="1">
            <a:off x="13582391" y="849429"/>
            <a:ext cx="0" cy="57468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45A9D9-6441-C071-6428-712693B47E7A}"/>
              </a:ext>
            </a:extLst>
          </p:cNvPr>
          <p:cNvCxnSpPr>
            <a:cxnSpLocks/>
          </p:cNvCxnSpPr>
          <p:nvPr/>
        </p:nvCxnSpPr>
        <p:spPr>
          <a:xfrm>
            <a:off x="13576107" y="1424111"/>
            <a:ext cx="19471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1C1EF5C-D2E2-065D-D94B-3CFEE041DE82}"/>
              </a:ext>
            </a:extLst>
          </p:cNvPr>
          <p:cNvCxnSpPr>
            <a:cxnSpLocks/>
          </p:cNvCxnSpPr>
          <p:nvPr/>
        </p:nvCxnSpPr>
        <p:spPr>
          <a:xfrm>
            <a:off x="15672953" y="-505096"/>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Folded Corner 81">
            <a:extLst>
              <a:ext uri="{FF2B5EF4-FFF2-40B4-BE49-F238E27FC236}">
                <a16:creationId xmlns:a16="http://schemas.microsoft.com/office/drawing/2014/main" id="{1779DD24-73B5-2309-4635-E46B1F4A3159}"/>
              </a:ext>
            </a:extLst>
          </p:cNvPr>
          <p:cNvSpPr/>
          <p:nvPr/>
        </p:nvSpPr>
        <p:spPr>
          <a:xfrm rot="16200000">
            <a:off x="15338923" y="-152135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6" name="Folded Corner 86">
            <a:extLst>
              <a:ext uri="{FF2B5EF4-FFF2-40B4-BE49-F238E27FC236}">
                <a16:creationId xmlns:a16="http://schemas.microsoft.com/office/drawing/2014/main" id="{F752F025-3D39-A78A-1C89-E2A9CF5F38B3}"/>
              </a:ext>
            </a:extLst>
          </p:cNvPr>
          <p:cNvSpPr/>
          <p:nvPr/>
        </p:nvSpPr>
        <p:spPr>
          <a:xfrm rot="16200000">
            <a:off x="15573723" y="778055"/>
            <a:ext cx="668060" cy="133250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1" name="Straight Connector 90">
            <a:extLst>
              <a:ext uri="{FF2B5EF4-FFF2-40B4-BE49-F238E27FC236}">
                <a16:creationId xmlns:a16="http://schemas.microsoft.com/office/drawing/2014/main" id="{61A705A7-804D-906B-C9E9-A7F9DCD330E8}"/>
              </a:ext>
            </a:extLst>
          </p:cNvPr>
          <p:cNvCxnSpPr>
            <a:cxnSpLocks/>
          </p:cNvCxnSpPr>
          <p:nvPr/>
        </p:nvCxnSpPr>
        <p:spPr>
          <a:xfrm flipV="1">
            <a:off x="15022402" y="849431"/>
            <a:ext cx="0" cy="62113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088578-C88A-110C-635C-886117890789}"/>
              </a:ext>
            </a:extLst>
          </p:cNvPr>
          <p:cNvCxnSpPr>
            <a:cxnSpLocks/>
          </p:cNvCxnSpPr>
          <p:nvPr/>
        </p:nvCxnSpPr>
        <p:spPr>
          <a:xfrm>
            <a:off x="15034785" y="1470562"/>
            <a:ext cx="20866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4" name="Folded Corner 96">
            <a:extLst>
              <a:ext uri="{FF2B5EF4-FFF2-40B4-BE49-F238E27FC236}">
                <a16:creationId xmlns:a16="http://schemas.microsoft.com/office/drawing/2014/main" id="{5AB9A754-E8A7-0D3D-F6C6-2EF5D45474B6}"/>
              </a:ext>
            </a:extLst>
          </p:cNvPr>
          <p:cNvSpPr/>
          <p:nvPr/>
        </p:nvSpPr>
        <p:spPr>
          <a:xfrm rot="16200000">
            <a:off x="12533809" y="-1875523"/>
            <a:ext cx="668060" cy="98027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6" name="Straight Connector 95">
            <a:extLst>
              <a:ext uri="{FF2B5EF4-FFF2-40B4-BE49-F238E27FC236}">
                <a16:creationId xmlns:a16="http://schemas.microsoft.com/office/drawing/2014/main" id="{C36C4230-62F2-B1DA-F17B-35F92C055B4D}"/>
              </a:ext>
            </a:extLst>
          </p:cNvPr>
          <p:cNvCxnSpPr>
            <a:cxnSpLocks/>
          </p:cNvCxnSpPr>
          <p:nvPr/>
        </p:nvCxnSpPr>
        <p:spPr>
          <a:xfrm flipV="1">
            <a:off x="13357564" y="-896845"/>
            <a:ext cx="0" cy="137554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CB0FA4B-817E-36AE-674F-943AC81B103D}"/>
              </a:ext>
            </a:extLst>
          </p:cNvPr>
          <p:cNvCxnSpPr>
            <a:cxnSpLocks/>
          </p:cNvCxnSpPr>
          <p:nvPr/>
        </p:nvCxnSpPr>
        <p:spPr>
          <a:xfrm>
            <a:off x="13353350" y="478695"/>
            <a:ext cx="203490" cy="490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B062C0A-ACD1-D5DE-D7A0-8F23E32EB8DF}"/>
              </a:ext>
            </a:extLst>
          </p:cNvPr>
          <p:cNvCxnSpPr>
            <a:cxnSpLocks/>
          </p:cNvCxnSpPr>
          <p:nvPr/>
        </p:nvCxnSpPr>
        <p:spPr>
          <a:xfrm flipV="1">
            <a:off x="12647456" y="-136885"/>
            <a:ext cx="0" cy="1321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ED1F99-CFCA-1F7E-AF56-FB860ED6CF70}"/>
              </a:ext>
            </a:extLst>
          </p:cNvPr>
          <p:cNvCxnSpPr>
            <a:cxnSpLocks/>
          </p:cNvCxnSpPr>
          <p:nvPr/>
        </p:nvCxnSpPr>
        <p:spPr>
          <a:xfrm>
            <a:off x="12647456" y="-4709"/>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06" name="Folded Corner 46">
            <a:extLst>
              <a:ext uri="{FF2B5EF4-FFF2-40B4-BE49-F238E27FC236}">
                <a16:creationId xmlns:a16="http://schemas.microsoft.com/office/drawing/2014/main" id="{F3A05DBC-4544-18AA-DD8E-57CA7EE037FA}"/>
              </a:ext>
            </a:extLst>
          </p:cNvPr>
          <p:cNvSpPr/>
          <p:nvPr/>
        </p:nvSpPr>
        <p:spPr>
          <a:xfrm rot="16200000">
            <a:off x="13727061" y="-1078236"/>
            <a:ext cx="668060" cy="11561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08" name="Straight Connector 107">
            <a:extLst>
              <a:ext uri="{FF2B5EF4-FFF2-40B4-BE49-F238E27FC236}">
                <a16:creationId xmlns:a16="http://schemas.microsoft.com/office/drawing/2014/main" id="{4C2B90D2-6194-AC66-4CA0-85C1F1471190}"/>
              </a:ext>
            </a:extLst>
          </p:cNvPr>
          <p:cNvCxnSpPr>
            <a:cxnSpLocks/>
          </p:cNvCxnSpPr>
          <p:nvPr/>
        </p:nvCxnSpPr>
        <p:spPr>
          <a:xfrm flipV="1">
            <a:off x="12631745" y="-1051357"/>
            <a:ext cx="0" cy="16365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485F8D2-7122-1722-1A2F-427EBEF32D08}"/>
              </a:ext>
            </a:extLst>
          </p:cNvPr>
          <p:cNvCxnSpPr>
            <a:cxnSpLocks/>
          </p:cNvCxnSpPr>
          <p:nvPr/>
        </p:nvCxnSpPr>
        <p:spPr>
          <a:xfrm flipV="1">
            <a:off x="12631745" y="-896845"/>
            <a:ext cx="1463779" cy="9143"/>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0" name="Folded Corner 35">
            <a:extLst>
              <a:ext uri="{FF2B5EF4-FFF2-40B4-BE49-F238E27FC236}">
                <a16:creationId xmlns:a16="http://schemas.microsoft.com/office/drawing/2014/main" id="{10253590-D563-13A3-98C9-21140F8B56E2}"/>
              </a:ext>
            </a:extLst>
          </p:cNvPr>
          <p:cNvSpPr/>
          <p:nvPr/>
        </p:nvSpPr>
        <p:spPr>
          <a:xfrm rot="16200000">
            <a:off x="13749513" y="-1989198"/>
            <a:ext cx="668060"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43FB586F-D2D6-00A3-31C5-0F080A2EDCAA}"/>
              </a:ext>
            </a:extLst>
          </p:cNvPr>
          <p:cNvCxnSpPr>
            <a:cxnSpLocks/>
          </p:cNvCxnSpPr>
          <p:nvPr/>
        </p:nvCxnSpPr>
        <p:spPr>
          <a:xfrm flipV="1">
            <a:off x="14095524" y="-1042436"/>
            <a:ext cx="0" cy="14559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43D9B604-CC02-2D31-C4FC-8A224CBFA0D7}"/>
              </a:ext>
            </a:extLst>
          </p:cNvPr>
          <p:cNvSpPr/>
          <p:nvPr/>
        </p:nvSpPr>
        <p:spPr>
          <a:xfrm>
            <a:off x="16525838" y="101475"/>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115" name="Straight Connector 114">
            <a:extLst>
              <a:ext uri="{FF2B5EF4-FFF2-40B4-BE49-F238E27FC236}">
                <a16:creationId xmlns:a16="http://schemas.microsoft.com/office/drawing/2014/main" id="{5A7AA9D4-1EB5-ED85-2B1F-539146F17E4E}"/>
              </a:ext>
            </a:extLst>
          </p:cNvPr>
          <p:cNvCxnSpPr>
            <a:cxnSpLocks/>
          </p:cNvCxnSpPr>
          <p:nvPr/>
        </p:nvCxnSpPr>
        <p:spPr>
          <a:xfrm>
            <a:off x="17202841" y="-505097"/>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6" name="Folded Corner 50">
            <a:extLst>
              <a:ext uri="{FF2B5EF4-FFF2-40B4-BE49-F238E27FC236}">
                <a16:creationId xmlns:a16="http://schemas.microsoft.com/office/drawing/2014/main" id="{54C96ADB-C08A-8457-AAC9-E54F277586B9}"/>
              </a:ext>
            </a:extLst>
          </p:cNvPr>
          <p:cNvSpPr/>
          <p:nvPr/>
        </p:nvSpPr>
        <p:spPr>
          <a:xfrm rot="16200000">
            <a:off x="16868812" y="-1521355"/>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18" name="Folded Corner 54">
            <a:extLst>
              <a:ext uri="{FF2B5EF4-FFF2-40B4-BE49-F238E27FC236}">
                <a16:creationId xmlns:a16="http://schemas.microsoft.com/office/drawing/2014/main" id="{2721A5FC-4DCD-DE3F-444B-10E898B7040C}"/>
              </a:ext>
            </a:extLst>
          </p:cNvPr>
          <p:cNvSpPr/>
          <p:nvPr/>
        </p:nvSpPr>
        <p:spPr>
          <a:xfrm rot="16200000">
            <a:off x="17032768" y="924920"/>
            <a:ext cx="668060"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0" name="Straight Connector 119">
            <a:extLst>
              <a:ext uri="{FF2B5EF4-FFF2-40B4-BE49-F238E27FC236}">
                <a16:creationId xmlns:a16="http://schemas.microsoft.com/office/drawing/2014/main" id="{E921AAF9-0C80-3DED-8DF6-64E72E259B88}"/>
              </a:ext>
            </a:extLst>
          </p:cNvPr>
          <p:cNvCxnSpPr>
            <a:cxnSpLocks/>
          </p:cNvCxnSpPr>
          <p:nvPr/>
        </p:nvCxnSpPr>
        <p:spPr>
          <a:xfrm flipH="1" flipV="1">
            <a:off x="16623072" y="849429"/>
            <a:ext cx="6383" cy="62113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0B573A-5AE7-D3A5-667B-1AB9B8DCE4E7}"/>
              </a:ext>
            </a:extLst>
          </p:cNvPr>
          <p:cNvCxnSpPr>
            <a:cxnSpLocks/>
          </p:cNvCxnSpPr>
          <p:nvPr/>
        </p:nvCxnSpPr>
        <p:spPr>
          <a:xfrm>
            <a:off x="16629455" y="1473526"/>
            <a:ext cx="21795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851E643-8274-9771-CE83-F2A01539AFBE}"/>
              </a:ext>
            </a:extLst>
          </p:cNvPr>
          <p:cNvCxnSpPr>
            <a:cxnSpLocks/>
          </p:cNvCxnSpPr>
          <p:nvPr/>
        </p:nvCxnSpPr>
        <p:spPr>
          <a:xfrm flipV="1">
            <a:off x="14098092" y="-166109"/>
            <a:ext cx="0" cy="16140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5AA02707-A191-011B-7B21-020AB71A3133}"/>
              </a:ext>
            </a:extLst>
          </p:cNvPr>
          <p:cNvSpPr txBox="1"/>
          <p:nvPr/>
        </p:nvSpPr>
        <p:spPr>
          <a:xfrm>
            <a:off x="13685931" y="1293904"/>
            <a:ext cx="1300727" cy="408958"/>
          </a:xfrm>
          <a:prstGeom prst="rect">
            <a:avLst/>
          </a:prstGeom>
          <a:noFill/>
        </p:spPr>
        <p:txBody>
          <a:bodyPr wrap="square" rtlCol="0">
            <a:spAutoFit/>
          </a:bodyPr>
          <a:lstStyle/>
          <a:p>
            <a:pPr algn="ctr">
              <a:lnSpc>
                <a:spcPts val="1200"/>
              </a:lnSpc>
            </a:pPr>
            <a:r>
              <a:rPr lang="en-GB" sz="1400" dirty="0"/>
              <a:t>[EE]Erroneous Behaviour Log</a:t>
            </a:r>
          </a:p>
        </p:txBody>
      </p:sp>
      <p:sp>
        <p:nvSpPr>
          <p:cNvPr id="125" name="TextBox 124">
            <a:extLst>
              <a:ext uri="{FF2B5EF4-FFF2-40B4-BE49-F238E27FC236}">
                <a16:creationId xmlns:a16="http://schemas.microsoft.com/office/drawing/2014/main" id="{2ECB3E6A-888A-129F-8ABC-B0597DCF36B1}"/>
              </a:ext>
            </a:extLst>
          </p:cNvPr>
          <p:cNvSpPr txBox="1"/>
          <p:nvPr/>
        </p:nvSpPr>
        <p:spPr>
          <a:xfrm>
            <a:off x="13429727" y="286768"/>
            <a:ext cx="1426527" cy="439800"/>
          </a:xfrm>
          <a:prstGeom prst="rect">
            <a:avLst/>
          </a:prstGeom>
          <a:noFill/>
        </p:spPr>
        <p:txBody>
          <a:bodyPr wrap="square" lIns="121920" tIns="60960" rIns="121920" bIns="60960" rtlCol="0" anchor="t">
            <a:spAutoFit/>
          </a:bodyPr>
          <a:lstStyle/>
          <a:p>
            <a:pPr algn="ctr">
              <a:lnSpc>
                <a:spcPts val="1200"/>
              </a:lnSpc>
            </a:pPr>
            <a:r>
              <a:rPr lang="en-GB" sz="1400" b="1" dirty="0"/>
              <a:t>15. Integrate</a:t>
            </a:r>
            <a:br>
              <a:rPr lang="en-GB" sz="1400" b="1" dirty="0"/>
            </a:br>
            <a:r>
              <a:rPr lang="en-GB" sz="1400" b="1" dirty="0"/>
              <a:t>EB</a:t>
            </a:r>
          </a:p>
        </p:txBody>
      </p:sp>
      <p:sp>
        <p:nvSpPr>
          <p:cNvPr id="126" name="TextBox 125">
            <a:extLst>
              <a:ext uri="{FF2B5EF4-FFF2-40B4-BE49-F238E27FC236}">
                <a16:creationId xmlns:a16="http://schemas.microsoft.com/office/drawing/2014/main" id="{ACD16D58-CE02-E069-C117-1774F475007F}"/>
              </a:ext>
            </a:extLst>
          </p:cNvPr>
          <p:cNvSpPr txBox="1"/>
          <p:nvPr/>
        </p:nvSpPr>
        <p:spPr>
          <a:xfrm>
            <a:off x="14847353" y="253797"/>
            <a:ext cx="1494223" cy="453907"/>
          </a:xfrm>
          <a:prstGeom prst="rect">
            <a:avLst/>
          </a:prstGeom>
          <a:noFill/>
        </p:spPr>
        <p:txBody>
          <a:bodyPr wrap="square" rtlCol="0">
            <a:spAutoFit/>
          </a:bodyPr>
          <a:lstStyle/>
          <a:p>
            <a:pPr algn="ctr">
              <a:lnSpc>
                <a:spcPts val="1400"/>
              </a:lnSpc>
            </a:pPr>
            <a:r>
              <a:rPr lang="en-GB" sz="1400" b="1" dirty="0"/>
              <a:t>16. Test the Integration</a:t>
            </a:r>
          </a:p>
        </p:txBody>
      </p:sp>
      <p:sp>
        <p:nvSpPr>
          <p:cNvPr id="127" name="TextBox 126">
            <a:extLst>
              <a:ext uri="{FF2B5EF4-FFF2-40B4-BE49-F238E27FC236}">
                <a16:creationId xmlns:a16="http://schemas.microsoft.com/office/drawing/2014/main" id="{C4D00584-2FEE-055E-F241-4D0FEEF8DBA1}"/>
              </a:ext>
            </a:extLst>
          </p:cNvPr>
          <p:cNvSpPr txBox="1"/>
          <p:nvPr/>
        </p:nvSpPr>
        <p:spPr>
          <a:xfrm>
            <a:off x="12199497" y="-741969"/>
            <a:ext cx="1293716" cy="598112"/>
          </a:xfrm>
          <a:prstGeom prst="rect">
            <a:avLst/>
          </a:prstGeom>
          <a:noFill/>
        </p:spPr>
        <p:txBody>
          <a:bodyPr wrap="square" rtlCol="0">
            <a:spAutoFit/>
          </a:bodyPr>
          <a:lstStyle/>
          <a:p>
            <a:pPr algn="ctr">
              <a:lnSpc>
                <a:spcPts val="1275"/>
              </a:lnSpc>
            </a:pPr>
            <a:r>
              <a:rPr lang="en-GB" sz="1400" dirty="0"/>
              <a:t>[B] Environment Description</a:t>
            </a:r>
          </a:p>
        </p:txBody>
      </p:sp>
      <p:sp>
        <p:nvSpPr>
          <p:cNvPr id="128" name="TextBox 127">
            <a:extLst>
              <a:ext uri="{FF2B5EF4-FFF2-40B4-BE49-F238E27FC236}">
                <a16:creationId xmlns:a16="http://schemas.microsoft.com/office/drawing/2014/main" id="{DB8D0C0A-632A-1A28-BDCF-57DCE87C36D2}"/>
              </a:ext>
            </a:extLst>
          </p:cNvPr>
          <p:cNvSpPr txBox="1"/>
          <p:nvPr/>
        </p:nvSpPr>
        <p:spPr>
          <a:xfrm>
            <a:off x="15123926" y="-1099586"/>
            <a:ext cx="1111951" cy="598112"/>
          </a:xfrm>
          <a:prstGeom prst="rect">
            <a:avLst/>
          </a:prstGeom>
          <a:noFill/>
        </p:spPr>
        <p:txBody>
          <a:bodyPr wrap="square" rtlCol="0">
            <a:spAutoFit/>
          </a:bodyPr>
          <a:lstStyle/>
          <a:p>
            <a:pPr algn="ctr">
              <a:lnSpc>
                <a:spcPts val="1275"/>
              </a:lnSpc>
            </a:pPr>
            <a:r>
              <a:rPr lang="en-GB" sz="1400" dirty="0"/>
              <a:t>[FF] Operational Scenarios</a:t>
            </a:r>
          </a:p>
        </p:txBody>
      </p:sp>
      <p:sp>
        <p:nvSpPr>
          <p:cNvPr id="129" name="TextBox 128">
            <a:extLst>
              <a:ext uri="{FF2B5EF4-FFF2-40B4-BE49-F238E27FC236}">
                <a16:creationId xmlns:a16="http://schemas.microsoft.com/office/drawing/2014/main" id="{7693E666-9234-621D-2D4B-29604D483AB6}"/>
              </a:ext>
            </a:extLst>
          </p:cNvPr>
          <p:cNvSpPr txBox="1"/>
          <p:nvPr/>
        </p:nvSpPr>
        <p:spPr>
          <a:xfrm>
            <a:off x="15220961" y="1313727"/>
            <a:ext cx="1332499" cy="408958"/>
          </a:xfrm>
          <a:prstGeom prst="rect">
            <a:avLst/>
          </a:prstGeom>
          <a:noFill/>
        </p:spPr>
        <p:txBody>
          <a:bodyPr wrap="square" rtlCol="0">
            <a:spAutoFit/>
          </a:bodyPr>
          <a:lstStyle/>
          <a:p>
            <a:pPr algn="ctr">
              <a:lnSpc>
                <a:spcPts val="1200"/>
              </a:lnSpc>
            </a:pPr>
            <a:r>
              <a:rPr lang="en-GB" sz="1400" dirty="0"/>
              <a:t>[GG]Integration Testing Results</a:t>
            </a:r>
          </a:p>
        </p:txBody>
      </p:sp>
      <p:sp>
        <p:nvSpPr>
          <p:cNvPr id="130" name="TextBox 129">
            <a:extLst>
              <a:ext uri="{FF2B5EF4-FFF2-40B4-BE49-F238E27FC236}">
                <a16:creationId xmlns:a16="http://schemas.microsoft.com/office/drawing/2014/main" id="{EC28BD1F-007A-6659-56F6-8A6448B2D04E}"/>
              </a:ext>
            </a:extLst>
          </p:cNvPr>
          <p:cNvSpPr txBox="1"/>
          <p:nvPr/>
        </p:nvSpPr>
        <p:spPr>
          <a:xfrm>
            <a:off x="12192000" y="-1569946"/>
            <a:ext cx="1290994" cy="431400"/>
          </a:xfrm>
          <a:prstGeom prst="rect">
            <a:avLst/>
          </a:prstGeom>
          <a:noFill/>
        </p:spPr>
        <p:txBody>
          <a:bodyPr wrap="square" rtlCol="0">
            <a:spAutoFit/>
          </a:bodyPr>
          <a:lstStyle/>
          <a:p>
            <a:pPr algn="ctr">
              <a:lnSpc>
                <a:spcPts val="1275"/>
              </a:lnSpc>
            </a:pPr>
            <a:r>
              <a:rPr lang="en-GB" sz="1400" dirty="0"/>
              <a:t>[W] EB Algorithm</a:t>
            </a:r>
          </a:p>
        </p:txBody>
      </p:sp>
      <p:sp>
        <p:nvSpPr>
          <p:cNvPr id="131" name="TextBox 130">
            <a:extLst>
              <a:ext uri="{FF2B5EF4-FFF2-40B4-BE49-F238E27FC236}">
                <a16:creationId xmlns:a16="http://schemas.microsoft.com/office/drawing/2014/main" id="{43F7D962-6B00-954A-1CE6-A8201203FE0E}"/>
              </a:ext>
            </a:extLst>
          </p:cNvPr>
          <p:cNvSpPr txBox="1"/>
          <p:nvPr/>
        </p:nvSpPr>
        <p:spPr>
          <a:xfrm>
            <a:off x="13457095" y="-693071"/>
            <a:ext cx="1110378" cy="431400"/>
          </a:xfrm>
          <a:prstGeom prst="rect">
            <a:avLst/>
          </a:prstGeom>
          <a:noFill/>
        </p:spPr>
        <p:txBody>
          <a:bodyPr wrap="square" rtlCol="0">
            <a:spAutoFit/>
          </a:bodyPr>
          <a:lstStyle/>
          <a:p>
            <a:pPr algn="ctr">
              <a:lnSpc>
                <a:spcPts val="1275"/>
              </a:lnSpc>
            </a:pPr>
            <a:r>
              <a:rPr lang="en-GB" sz="1400" dirty="0"/>
              <a:t>[C] System Description</a:t>
            </a:r>
          </a:p>
        </p:txBody>
      </p:sp>
      <p:sp>
        <p:nvSpPr>
          <p:cNvPr id="132" name="TextBox 131">
            <a:extLst>
              <a:ext uri="{FF2B5EF4-FFF2-40B4-BE49-F238E27FC236}">
                <a16:creationId xmlns:a16="http://schemas.microsoft.com/office/drawing/2014/main" id="{EF330FB4-F93A-AFEC-B51C-00ABAF277360}"/>
              </a:ext>
            </a:extLst>
          </p:cNvPr>
          <p:cNvSpPr txBox="1"/>
          <p:nvPr/>
        </p:nvSpPr>
        <p:spPr>
          <a:xfrm>
            <a:off x="13398915" y="-1624765"/>
            <a:ext cx="1264161" cy="562846"/>
          </a:xfrm>
          <a:prstGeom prst="rect">
            <a:avLst/>
          </a:prstGeom>
          <a:noFill/>
        </p:spPr>
        <p:txBody>
          <a:bodyPr wrap="square" rtlCol="0">
            <a:spAutoFit/>
          </a:bodyPr>
          <a:lstStyle/>
          <a:p>
            <a:pPr algn="ctr">
              <a:lnSpc>
                <a:spcPts val="1200"/>
              </a:lnSpc>
            </a:pPr>
            <a:r>
              <a:rPr lang="en-GB" sz="1400" dirty="0"/>
              <a:t>[A] System Safety Requirements</a:t>
            </a:r>
          </a:p>
        </p:txBody>
      </p:sp>
      <p:sp>
        <p:nvSpPr>
          <p:cNvPr id="133" name="TextBox 132">
            <a:extLst>
              <a:ext uri="{FF2B5EF4-FFF2-40B4-BE49-F238E27FC236}">
                <a16:creationId xmlns:a16="http://schemas.microsoft.com/office/drawing/2014/main" id="{65C97018-8E7D-9843-2351-D2244A24BEA8}"/>
              </a:ext>
            </a:extLst>
          </p:cNvPr>
          <p:cNvSpPr txBox="1"/>
          <p:nvPr/>
        </p:nvSpPr>
        <p:spPr>
          <a:xfrm>
            <a:off x="16533400" y="145839"/>
            <a:ext cx="1338882" cy="716799"/>
          </a:xfrm>
          <a:prstGeom prst="rect">
            <a:avLst/>
          </a:prstGeom>
          <a:noFill/>
        </p:spPr>
        <p:txBody>
          <a:bodyPr wrap="square" rtlCol="0">
            <a:spAutoFit/>
          </a:bodyPr>
          <a:lstStyle/>
          <a:p>
            <a:pPr algn="ctr">
              <a:lnSpc>
                <a:spcPts val="1200"/>
              </a:lnSpc>
            </a:pPr>
            <a:r>
              <a:rPr lang="en-GB" sz="1400" b="1" dirty="0"/>
              <a:t>17. Instantiate EB Deployment Argument Pattern</a:t>
            </a:r>
          </a:p>
        </p:txBody>
      </p:sp>
      <p:sp>
        <p:nvSpPr>
          <p:cNvPr id="134" name="TextBox 133">
            <a:extLst>
              <a:ext uri="{FF2B5EF4-FFF2-40B4-BE49-F238E27FC236}">
                <a16:creationId xmlns:a16="http://schemas.microsoft.com/office/drawing/2014/main" id="{2C06C09B-740D-4FEE-EE5C-EA32D30A3070}"/>
              </a:ext>
            </a:extLst>
          </p:cNvPr>
          <p:cNvSpPr txBox="1"/>
          <p:nvPr/>
        </p:nvSpPr>
        <p:spPr>
          <a:xfrm>
            <a:off x="16384690" y="-1128565"/>
            <a:ext cx="1636301" cy="598112"/>
          </a:xfrm>
          <a:prstGeom prst="rect">
            <a:avLst/>
          </a:prstGeom>
          <a:noFill/>
          <a:ln w="19050">
            <a:noFill/>
          </a:ln>
        </p:spPr>
        <p:txBody>
          <a:bodyPr wrap="square" rtlCol="0">
            <a:spAutoFit/>
          </a:bodyPr>
          <a:lstStyle/>
          <a:p>
            <a:pPr algn="ctr">
              <a:lnSpc>
                <a:spcPts val="1275"/>
              </a:lnSpc>
            </a:pPr>
            <a:r>
              <a:rPr lang="en-GB" sz="1400" dirty="0"/>
              <a:t>[HH] EB Deployment Argument Pattern</a:t>
            </a:r>
          </a:p>
        </p:txBody>
      </p:sp>
      <p:sp>
        <p:nvSpPr>
          <p:cNvPr id="135" name="TextBox 134">
            <a:extLst>
              <a:ext uri="{FF2B5EF4-FFF2-40B4-BE49-F238E27FC236}">
                <a16:creationId xmlns:a16="http://schemas.microsoft.com/office/drawing/2014/main" id="{3038870C-0E53-1901-1E32-C177D5C63EA3}"/>
              </a:ext>
            </a:extLst>
          </p:cNvPr>
          <p:cNvSpPr txBox="1"/>
          <p:nvPr/>
        </p:nvSpPr>
        <p:spPr>
          <a:xfrm>
            <a:off x="16694819" y="1205954"/>
            <a:ext cx="1301595" cy="562846"/>
          </a:xfrm>
          <a:prstGeom prst="rect">
            <a:avLst/>
          </a:prstGeom>
          <a:noFill/>
        </p:spPr>
        <p:txBody>
          <a:bodyPr wrap="square" rtlCol="0">
            <a:spAutoFit/>
          </a:bodyPr>
          <a:lstStyle/>
          <a:p>
            <a:pPr algn="ctr">
              <a:lnSpc>
                <a:spcPts val="1200"/>
              </a:lnSpc>
            </a:pPr>
            <a:r>
              <a:rPr lang="en-GB" sz="1400" dirty="0"/>
              <a:t>[II] EB Deployment Argument</a:t>
            </a:r>
          </a:p>
        </p:txBody>
      </p:sp>
      <p:sp>
        <p:nvSpPr>
          <p:cNvPr id="140" name="Title 1">
            <a:extLst>
              <a:ext uri="{FF2B5EF4-FFF2-40B4-BE49-F238E27FC236}">
                <a16:creationId xmlns:a16="http://schemas.microsoft.com/office/drawing/2014/main" id="{576C56B3-8B33-5924-BBD7-BF49520197A2}"/>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6: Model Deployment</a:t>
            </a:r>
          </a:p>
        </p:txBody>
      </p:sp>
      <p:cxnSp>
        <p:nvCxnSpPr>
          <p:cNvPr id="3" name="Straight Connector 2">
            <a:extLst>
              <a:ext uri="{FF2B5EF4-FFF2-40B4-BE49-F238E27FC236}">
                <a16:creationId xmlns:a16="http://schemas.microsoft.com/office/drawing/2014/main" id="{D39C568F-C74A-559E-D82D-44D741E35490}"/>
              </a:ext>
            </a:extLst>
          </p:cNvPr>
          <p:cNvCxnSpPr>
            <a:cxnSpLocks/>
            <a:stCxn id="6" idx="3"/>
            <a:endCxn id="26" idx="1"/>
          </p:cNvCxnSpPr>
          <p:nvPr/>
        </p:nvCxnSpPr>
        <p:spPr>
          <a:xfrm>
            <a:off x="4898027" y="3500771"/>
            <a:ext cx="346420" cy="31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C103BBC-AB98-A117-607A-A78033BCB8F3}"/>
              </a:ext>
            </a:extLst>
          </p:cNvPr>
          <p:cNvCxnSpPr>
            <a:cxnSpLocks/>
            <a:stCxn id="5" idx="3"/>
            <a:endCxn id="6" idx="1"/>
          </p:cNvCxnSpPr>
          <p:nvPr/>
        </p:nvCxnSpPr>
        <p:spPr>
          <a:xfrm>
            <a:off x="3584118" y="3497826"/>
            <a:ext cx="254498" cy="2945"/>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3E0F31D-15C1-1CF2-D7D4-6647F71CA163}"/>
              </a:ext>
            </a:extLst>
          </p:cNvPr>
          <p:cNvSpPr/>
          <p:nvPr/>
        </p:nvSpPr>
        <p:spPr>
          <a:xfrm>
            <a:off x="2464651" y="3228885"/>
            <a:ext cx="1119467" cy="53788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6" name="Rectangle 5">
            <a:extLst>
              <a:ext uri="{FF2B5EF4-FFF2-40B4-BE49-F238E27FC236}">
                <a16:creationId xmlns:a16="http://schemas.microsoft.com/office/drawing/2014/main" id="{B0AB171A-119C-6CBF-9FEF-0AF21AD5C405}"/>
              </a:ext>
            </a:extLst>
          </p:cNvPr>
          <p:cNvSpPr/>
          <p:nvPr/>
        </p:nvSpPr>
        <p:spPr>
          <a:xfrm>
            <a:off x="3838616" y="3201714"/>
            <a:ext cx="1059411" cy="598113"/>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 name="Folded Corner 20">
            <a:extLst>
              <a:ext uri="{FF2B5EF4-FFF2-40B4-BE49-F238E27FC236}">
                <a16:creationId xmlns:a16="http://schemas.microsoft.com/office/drawing/2014/main" id="{FF0DE839-36D2-1106-4B52-0BAD5A90574B}"/>
              </a:ext>
            </a:extLst>
          </p:cNvPr>
          <p:cNvSpPr/>
          <p:nvPr/>
        </p:nvSpPr>
        <p:spPr>
          <a:xfrm rot="16200000">
            <a:off x="2982404" y="3717556"/>
            <a:ext cx="520412" cy="1170595"/>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 name="Folded Corner 30">
            <a:extLst>
              <a:ext uri="{FF2B5EF4-FFF2-40B4-BE49-F238E27FC236}">
                <a16:creationId xmlns:a16="http://schemas.microsoft.com/office/drawing/2014/main" id="{633FDD05-EB36-378E-1D5F-6EDBD2691FEB}"/>
              </a:ext>
            </a:extLst>
          </p:cNvPr>
          <p:cNvSpPr/>
          <p:nvPr/>
        </p:nvSpPr>
        <p:spPr>
          <a:xfrm rot="16200000">
            <a:off x="1436919" y="2171899"/>
            <a:ext cx="604134" cy="101291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0" name="Straight Connector 9">
            <a:extLst>
              <a:ext uri="{FF2B5EF4-FFF2-40B4-BE49-F238E27FC236}">
                <a16:creationId xmlns:a16="http://schemas.microsoft.com/office/drawing/2014/main" id="{0E58B403-435A-99D9-239E-3C9E602676EC}"/>
              </a:ext>
            </a:extLst>
          </p:cNvPr>
          <p:cNvCxnSpPr>
            <a:cxnSpLocks/>
          </p:cNvCxnSpPr>
          <p:nvPr/>
        </p:nvCxnSpPr>
        <p:spPr>
          <a:xfrm flipV="1">
            <a:off x="2499927" y="4292746"/>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BDFA6BA-AD6A-FFB2-A33E-884341D701BD}"/>
              </a:ext>
            </a:extLst>
          </p:cNvPr>
          <p:cNvCxnSpPr>
            <a:cxnSpLocks/>
            <a:stCxn id="12" idx="1"/>
            <a:endCxn id="6" idx="0"/>
          </p:cNvCxnSpPr>
          <p:nvPr/>
        </p:nvCxnSpPr>
        <p:spPr>
          <a:xfrm>
            <a:off x="4367728" y="2639038"/>
            <a:ext cx="594" cy="56267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Folded Corner 81">
            <a:extLst>
              <a:ext uri="{FF2B5EF4-FFF2-40B4-BE49-F238E27FC236}">
                <a16:creationId xmlns:a16="http://schemas.microsoft.com/office/drawing/2014/main" id="{C9F66BE4-B552-9133-1014-D016B560B93A}"/>
              </a:ext>
            </a:extLst>
          </p:cNvPr>
          <p:cNvSpPr/>
          <p:nvPr/>
        </p:nvSpPr>
        <p:spPr>
          <a:xfrm rot="16200000">
            <a:off x="4055992" y="1805954"/>
            <a:ext cx="623470" cy="104269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3" name="Folded Corner 86">
            <a:extLst>
              <a:ext uri="{FF2B5EF4-FFF2-40B4-BE49-F238E27FC236}">
                <a16:creationId xmlns:a16="http://schemas.microsoft.com/office/drawing/2014/main" id="{88547B0F-2854-15E5-9C62-CB2350C03282}"/>
              </a:ext>
            </a:extLst>
          </p:cNvPr>
          <p:cNvSpPr/>
          <p:nvPr/>
        </p:nvSpPr>
        <p:spPr>
          <a:xfrm rot="16200000">
            <a:off x="4452866" y="3665182"/>
            <a:ext cx="491356" cy="132208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6" name="Folded Corner 96">
            <a:extLst>
              <a:ext uri="{FF2B5EF4-FFF2-40B4-BE49-F238E27FC236}">
                <a16:creationId xmlns:a16="http://schemas.microsoft.com/office/drawing/2014/main" id="{2A31AC85-B698-D170-7003-683F1941ABA8}"/>
              </a:ext>
            </a:extLst>
          </p:cNvPr>
          <p:cNvSpPr/>
          <p:nvPr/>
        </p:nvSpPr>
        <p:spPr>
          <a:xfrm rot="16200000">
            <a:off x="1502015" y="1386298"/>
            <a:ext cx="518589" cy="1052026"/>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7" name="Straight Connector 16">
            <a:extLst>
              <a:ext uri="{FF2B5EF4-FFF2-40B4-BE49-F238E27FC236}">
                <a16:creationId xmlns:a16="http://schemas.microsoft.com/office/drawing/2014/main" id="{A20A3DF4-E265-7774-8E19-234A90F7D3A8}"/>
              </a:ext>
            </a:extLst>
          </p:cNvPr>
          <p:cNvCxnSpPr>
            <a:cxnSpLocks/>
          </p:cNvCxnSpPr>
          <p:nvPr/>
        </p:nvCxnSpPr>
        <p:spPr>
          <a:xfrm flipV="1">
            <a:off x="2286079" y="2310081"/>
            <a:ext cx="5745" cy="115582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32DAF0-31D5-F3C1-DE1C-450696DB50B5}"/>
              </a:ext>
            </a:extLst>
          </p:cNvPr>
          <p:cNvCxnSpPr>
            <a:cxnSpLocks/>
          </p:cNvCxnSpPr>
          <p:nvPr/>
        </p:nvCxnSpPr>
        <p:spPr>
          <a:xfrm>
            <a:off x="2281573" y="3465905"/>
            <a:ext cx="183078" cy="200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39D7D3-5C7C-8C49-9894-1B84B85D066E}"/>
              </a:ext>
            </a:extLst>
          </p:cNvPr>
          <p:cNvCxnSpPr>
            <a:cxnSpLocks/>
          </p:cNvCxnSpPr>
          <p:nvPr/>
        </p:nvCxnSpPr>
        <p:spPr>
          <a:xfrm flipV="1">
            <a:off x="1505050" y="2981370"/>
            <a:ext cx="0" cy="9197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9A6AAC0-DC86-7297-A6A3-2B873F07EA28}"/>
              </a:ext>
            </a:extLst>
          </p:cNvPr>
          <p:cNvCxnSpPr>
            <a:cxnSpLocks/>
          </p:cNvCxnSpPr>
          <p:nvPr/>
        </p:nvCxnSpPr>
        <p:spPr>
          <a:xfrm>
            <a:off x="1505050" y="3067168"/>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21" name="Folded Corner 46">
            <a:extLst>
              <a:ext uri="{FF2B5EF4-FFF2-40B4-BE49-F238E27FC236}">
                <a16:creationId xmlns:a16="http://schemas.microsoft.com/office/drawing/2014/main" id="{6C5028FB-206A-857C-B8AB-05E80E9D80B9}"/>
              </a:ext>
            </a:extLst>
          </p:cNvPr>
          <p:cNvSpPr/>
          <p:nvPr/>
        </p:nvSpPr>
        <p:spPr>
          <a:xfrm rot="16200000">
            <a:off x="2679567" y="2134930"/>
            <a:ext cx="539292" cy="109514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22" name="Straight Connector 21">
            <a:extLst>
              <a:ext uri="{FF2B5EF4-FFF2-40B4-BE49-F238E27FC236}">
                <a16:creationId xmlns:a16="http://schemas.microsoft.com/office/drawing/2014/main" id="{C0062A4B-E0FA-32A4-F729-CA88C785D992}"/>
              </a:ext>
            </a:extLst>
          </p:cNvPr>
          <p:cNvCxnSpPr>
            <a:cxnSpLocks/>
          </p:cNvCxnSpPr>
          <p:nvPr/>
        </p:nvCxnSpPr>
        <p:spPr>
          <a:xfrm flipV="1">
            <a:off x="1489339" y="2161379"/>
            <a:ext cx="0" cy="1366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D2AD07-5477-62AF-35FA-5194C63C85F5}"/>
              </a:ext>
            </a:extLst>
          </p:cNvPr>
          <p:cNvCxnSpPr>
            <a:cxnSpLocks/>
          </p:cNvCxnSpPr>
          <p:nvPr/>
        </p:nvCxnSpPr>
        <p:spPr>
          <a:xfrm>
            <a:off x="1489339" y="2298055"/>
            <a:ext cx="1474581" cy="106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24" name="Folded Corner 35">
            <a:extLst>
              <a:ext uri="{FF2B5EF4-FFF2-40B4-BE49-F238E27FC236}">
                <a16:creationId xmlns:a16="http://schemas.microsoft.com/office/drawing/2014/main" id="{ABB54E9F-D868-2566-0F2B-C434D262D9AE}"/>
              </a:ext>
            </a:extLst>
          </p:cNvPr>
          <p:cNvSpPr/>
          <p:nvPr/>
        </p:nvSpPr>
        <p:spPr>
          <a:xfrm rot="16200000">
            <a:off x="2675667" y="1302325"/>
            <a:ext cx="530939"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25" name="Straight Connector 24">
            <a:extLst>
              <a:ext uri="{FF2B5EF4-FFF2-40B4-BE49-F238E27FC236}">
                <a16:creationId xmlns:a16="http://schemas.microsoft.com/office/drawing/2014/main" id="{C8DADF54-D9A1-F368-C8DB-8E4A69276256}"/>
              </a:ext>
            </a:extLst>
          </p:cNvPr>
          <p:cNvCxnSpPr>
            <a:cxnSpLocks/>
          </p:cNvCxnSpPr>
          <p:nvPr/>
        </p:nvCxnSpPr>
        <p:spPr>
          <a:xfrm flipV="1">
            <a:off x="2953118" y="2183955"/>
            <a:ext cx="0" cy="112272"/>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06C83FA9-7915-AE32-9CB1-4EE7F560BB9A}"/>
              </a:ext>
            </a:extLst>
          </p:cNvPr>
          <p:cNvSpPr/>
          <p:nvPr/>
        </p:nvSpPr>
        <p:spPr>
          <a:xfrm>
            <a:off x="5244447" y="3142058"/>
            <a:ext cx="1360344" cy="723634"/>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27" name="Straight Connector 26">
            <a:extLst>
              <a:ext uri="{FF2B5EF4-FFF2-40B4-BE49-F238E27FC236}">
                <a16:creationId xmlns:a16="http://schemas.microsoft.com/office/drawing/2014/main" id="{7C6FF0B7-07D6-7024-9338-117C75AA2DFD}"/>
              </a:ext>
            </a:extLst>
          </p:cNvPr>
          <p:cNvCxnSpPr>
            <a:cxnSpLocks/>
            <a:endCxn id="26" idx="0"/>
          </p:cNvCxnSpPr>
          <p:nvPr/>
        </p:nvCxnSpPr>
        <p:spPr>
          <a:xfrm>
            <a:off x="5924619" y="2518587"/>
            <a:ext cx="0" cy="62347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Folded Corner 50">
            <a:extLst>
              <a:ext uri="{FF2B5EF4-FFF2-40B4-BE49-F238E27FC236}">
                <a16:creationId xmlns:a16="http://schemas.microsoft.com/office/drawing/2014/main" id="{5A3F86F8-1CD1-B707-EAE5-11534A5D7593}"/>
              </a:ext>
            </a:extLst>
          </p:cNvPr>
          <p:cNvSpPr/>
          <p:nvPr/>
        </p:nvSpPr>
        <p:spPr>
          <a:xfrm rot="16200000">
            <a:off x="5539753" y="1576693"/>
            <a:ext cx="668060" cy="1456628"/>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9" name="Folded Corner 54">
            <a:extLst>
              <a:ext uri="{FF2B5EF4-FFF2-40B4-BE49-F238E27FC236}">
                <a16:creationId xmlns:a16="http://schemas.microsoft.com/office/drawing/2014/main" id="{F0E9535C-AB73-EF3A-36D4-1ABA14CC1307}"/>
              </a:ext>
            </a:extLst>
          </p:cNvPr>
          <p:cNvSpPr/>
          <p:nvPr/>
        </p:nvSpPr>
        <p:spPr>
          <a:xfrm rot="16200000">
            <a:off x="5814680" y="3784529"/>
            <a:ext cx="544724"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32" name="Straight Connector 31">
            <a:extLst>
              <a:ext uri="{FF2B5EF4-FFF2-40B4-BE49-F238E27FC236}">
                <a16:creationId xmlns:a16="http://schemas.microsoft.com/office/drawing/2014/main" id="{3033E59C-F344-06AC-1BD8-9F5E789E4510}"/>
              </a:ext>
            </a:extLst>
          </p:cNvPr>
          <p:cNvCxnSpPr>
            <a:cxnSpLocks/>
          </p:cNvCxnSpPr>
          <p:nvPr/>
        </p:nvCxnSpPr>
        <p:spPr>
          <a:xfrm flipV="1">
            <a:off x="2955686" y="2952146"/>
            <a:ext cx="0" cy="11454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9A21C22-4F87-BFCF-B1E0-E7E52AB060D1}"/>
              </a:ext>
            </a:extLst>
          </p:cNvPr>
          <p:cNvSpPr txBox="1"/>
          <p:nvPr/>
        </p:nvSpPr>
        <p:spPr>
          <a:xfrm>
            <a:off x="2557235" y="4131329"/>
            <a:ext cx="1300727" cy="434863"/>
          </a:xfrm>
          <a:prstGeom prst="rect">
            <a:avLst/>
          </a:prstGeom>
          <a:noFill/>
        </p:spPr>
        <p:txBody>
          <a:bodyPr wrap="square" rtlCol="0">
            <a:spAutoFit/>
          </a:bodyPr>
          <a:lstStyle/>
          <a:p>
            <a:pPr algn="ctr">
              <a:lnSpc>
                <a:spcPts val="1300"/>
              </a:lnSpc>
            </a:pPr>
            <a:r>
              <a:rPr lang="en-GB" sz="1500" dirty="0"/>
              <a:t>[EE]Erroneous Behaviour Log</a:t>
            </a:r>
          </a:p>
        </p:txBody>
      </p:sp>
      <p:sp>
        <p:nvSpPr>
          <p:cNvPr id="34" name="TextBox 33">
            <a:extLst>
              <a:ext uri="{FF2B5EF4-FFF2-40B4-BE49-F238E27FC236}">
                <a16:creationId xmlns:a16="http://schemas.microsoft.com/office/drawing/2014/main" id="{BA0508E2-6DEC-DBF9-E4C7-3D81EDE1AFB2}"/>
              </a:ext>
            </a:extLst>
          </p:cNvPr>
          <p:cNvSpPr txBox="1"/>
          <p:nvPr/>
        </p:nvSpPr>
        <p:spPr>
          <a:xfrm>
            <a:off x="2411627" y="3344982"/>
            <a:ext cx="1259264" cy="443198"/>
          </a:xfrm>
          <a:prstGeom prst="rect">
            <a:avLst/>
          </a:prstGeom>
          <a:noFill/>
        </p:spPr>
        <p:txBody>
          <a:bodyPr wrap="square" lIns="121920" tIns="60960" rIns="121920" bIns="60960" rtlCol="0" anchor="t">
            <a:spAutoFit/>
          </a:bodyPr>
          <a:lstStyle/>
          <a:p>
            <a:pPr algn="ctr">
              <a:lnSpc>
                <a:spcPts val="1200"/>
              </a:lnSpc>
            </a:pPr>
            <a:r>
              <a:rPr lang="en-GB" sz="1500" b="1" dirty="0"/>
              <a:t>15. Integrate</a:t>
            </a:r>
            <a:br>
              <a:rPr lang="en-GB" sz="1500" b="1" dirty="0"/>
            </a:br>
            <a:r>
              <a:rPr lang="en-GB" sz="1500" b="1" dirty="0"/>
              <a:t>EB</a:t>
            </a:r>
          </a:p>
        </p:txBody>
      </p:sp>
      <p:sp>
        <p:nvSpPr>
          <p:cNvPr id="35" name="TextBox 34">
            <a:extLst>
              <a:ext uri="{FF2B5EF4-FFF2-40B4-BE49-F238E27FC236}">
                <a16:creationId xmlns:a16="http://schemas.microsoft.com/office/drawing/2014/main" id="{A7E2281B-0FA3-2F50-56C7-ADC87532F0E3}"/>
              </a:ext>
            </a:extLst>
          </p:cNvPr>
          <p:cNvSpPr txBox="1"/>
          <p:nvPr/>
        </p:nvSpPr>
        <p:spPr>
          <a:xfrm>
            <a:off x="3652839" y="3303095"/>
            <a:ext cx="1494223" cy="453907"/>
          </a:xfrm>
          <a:prstGeom prst="rect">
            <a:avLst/>
          </a:prstGeom>
          <a:noFill/>
        </p:spPr>
        <p:txBody>
          <a:bodyPr wrap="square" rtlCol="0">
            <a:spAutoFit/>
          </a:bodyPr>
          <a:lstStyle/>
          <a:p>
            <a:pPr algn="ctr">
              <a:lnSpc>
                <a:spcPts val="1400"/>
              </a:lnSpc>
            </a:pPr>
            <a:r>
              <a:rPr lang="en-GB" sz="1500" b="1" dirty="0"/>
              <a:t>16. Test the Integration</a:t>
            </a:r>
          </a:p>
        </p:txBody>
      </p:sp>
      <p:sp>
        <p:nvSpPr>
          <p:cNvPr id="36" name="TextBox 35">
            <a:extLst>
              <a:ext uri="{FF2B5EF4-FFF2-40B4-BE49-F238E27FC236}">
                <a16:creationId xmlns:a16="http://schemas.microsoft.com/office/drawing/2014/main" id="{7EED437E-16A2-2F8E-5785-A281315DBD4A}"/>
              </a:ext>
            </a:extLst>
          </p:cNvPr>
          <p:cNvSpPr txBox="1"/>
          <p:nvPr/>
        </p:nvSpPr>
        <p:spPr>
          <a:xfrm>
            <a:off x="1115064" y="2393816"/>
            <a:ext cx="1238261" cy="598112"/>
          </a:xfrm>
          <a:prstGeom prst="rect">
            <a:avLst/>
          </a:prstGeom>
          <a:noFill/>
        </p:spPr>
        <p:txBody>
          <a:bodyPr wrap="square" rtlCol="0">
            <a:spAutoFit/>
          </a:bodyPr>
          <a:lstStyle/>
          <a:p>
            <a:pPr algn="ctr">
              <a:lnSpc>
                <a:spcPts val="1275"/>
              </a:lnSpc>
            </a:pPr>
            <a:r>
              <a:rPr lang="en-GB" sz="1500" dirty="0"/>
              <a:t>[B] Environment Description</a:t>
            </a:r>
          </a:p>
        </p:txBody>
      </p:sp>
      <p:sp>
        <p:nvSpPr>
          <p:cNvPr id="37" name="TextBox 36">
            <a:extLst>
              <a:ext uri="{FF2B5EF4-FFF2-40B4-BE49-F238E27FC236}">
                <a16:creationId xmlns:a16="http://schemas.microsoft.com/office/drawing/2014/main" id="{8DD3EE74-3344-DB96-B511-91A8DBC98A81}"/>
              </a:ext>
            </a:extLst>
          </p:cNvPr>
          <p:cNvSpPr txBox="1"/>
          <p:nvPr/>
        </p:nvSpPr>
        <p:spPr>
          <a:xfrm>
            <a:off x="3807190" y="2043716"/>
            <a:ext cx="1111951" cy="598112"/>
          </a:xfrm>
          <a:prstGeom prst="rect">
            <a:avLst/>
          </a:prstGeom>
          <a:noFill/>
        </p:spPr>
        <p:txBody>
          <a:bodyPr wrap="square" rtlCol="0">
            <a:spAutoFit/>
          </a:bodyPr>
          <a:lstStyle/>
          <a:p>
            <a:pPr algn="ctr">
              <a:lnSpc>
                <a:spcPts val="1275"/>
              </a:lnSpc>
            </a:pPr>
            <a:r>
              <a:rPr lang="en-GB" sz="1500" dirty="0"/>
              <a:t>[FF] Operational Scenarios</a:t>
            </a:r>
          </a:p>
        </p:txBody>
      </p:sp>
      <p:sp>
        <p:nvSpPr>
          <p:cNvPr id="38" name="TextBox 37">
            <a:extLst>
              <a:ext uri="{FF2B5EF4-FFF2-40B4-BE49-F238E27FC236}">
                <a16:creationId xmlns:a16="http://schemas.microsoft.com/office/drawing/2014/main" id="{278A6196-D828-7163-E01D-5A7497DEFF3B}"/>
              </a:ext>
            </a:extLst>
          </p:cNvPr>
          <p:cNvSpPr txBox="1"/>
          <p:nvPr/>
        </p:nvSpPr>
        <p:spPr>
          <a:xfrm>
            <a:off x="3952748" y="4149694"/>
            <a:ext cx="1397588" cy="434863"/>
          </a:xfrm>
          <a:prstGeom prst="rect">
            <a:avLst/>
          </a:prstGeom>
          <a:noFill/>
        </p:spPr>
        <p:txBody>
          <a:bodyPr wrap="square" rtlCol="0">
            <a:spAutoFit/>
          </a:bodyPr>
          <a:lstStyle/>
          <a:p>
            <a:pPr algn="ctr">
              <a:lnSpc>
                <a:spcPts val="1300"/>
              </a:lnSpc>
            </a:pPr>
            <a:r>
              <a:rPr lang="en-GB" sz="1500" dirty="0"/>
              <a:t>[GG]Integration Testing Results</a:t>
            </a:r>
          </a:p>
        </p:txBody>
      </p:sp>
      <p:sp>
        <p:nvSpPr>
          <p:cNvPr id="39" name="TextBox 38">
            <a:extLst>
              <a:ext uri="{FF2B5EF4-FFF2-40B4-BE49-F238E27FC236}">
                <a16:creationId xmlns:a16="http://schemas.microsoft.com/office/drawing/2014/main" id="{1FAF27CA-CAA5-8FF2-91B5-40A5C931936A}"/>
              </a:ext>
            </a:extLst>
          </p:cNvPr>
          <p:cNvSpPr txBox="1"/>
          <p:nvPr/>
        </p:nvSpPr>
        <p:spPr>
          <a:xfrm>
            <a:off x="1062331" y="1710789"/>
            <a:ext cx="1290994" cy="431400"/>
          </a:xfrm>
          <a:prstGeom prst="rect">
            <a:avLst/>
          </a:prstGeom>
          <a:noFill/>
        </p:spPr>
        <p:txBody>
          <a:bodyPr wrap="square" rtlCol="0">
            <a:spAutoFit/>
          </a:bodyPr>
          <a:lstStyle/>
          <a:p>
            <a:pPr algn="ctr">
              <a:lnSpc>
                <a:spcPts val="1275"/>
              </a:lnSpc>
            </a:pPr>
            <a:r>
              <a:rPr lang="en-GB" sz="1500" dirty="0"/>
              <a:t>[W] EB Algorithm</a:t>
            </a:r>
          </a:p>
        </p:txBody>
      </p:sp>
      <p:sp>
        <p:nvSpPr>
          <p:cNvPr id="40" name="TextBox 39">
            <a:extLst>
              <a:ext uri="{FF2B5EF4-FFF2-40B4-BE49-F238E27FC236}">
                <a16:creationId xmlns:a16="http://schemas.microsoft.com/office/drawing/2014/main" id="{8FC9B64E-1AE3-0335-325F-859647A66A03}"/>
              </a:ext>
            </a:extLst>
          </p:cNvPr>
          <p:cNvSpPr txBox="1"/>
          <p:nvPr/>
        </p:nvSpPr>
        <p:spPr>
          <a:xfrm>
            <a:off x="2322310" y="2485288"/>
            <a:ext cx="1110378" cy="431400"/>
          </a:xfrm>
          <a:prstGeom prst="rect">
            <a:avLst/>
          </a:prstGeom>
          <a:noFill/>
        </p:spPr>
        <p:txBody>
          <a:bodyPr wrap="square" rtlCol="0">
            <a:spAutoFit/>
          </a:bodyPr>
          <a:lstStyle/>
          <a:p>
            <a:pPr algn="ctr">
              <a:lnSpc>
                <a:spcPts val="1275"/>
              </a:lnSpc>
            </a:pPr>
            <a:r>
              <a:rPr lang="en-GB" sz="1500" dirty="0"/>
              <a:t>[C] System Description</a:t>
            </a:r>
          </a:p>
        </p:txBody>
      </p:sp>
      <p:sp>
        <p:nvSpPr>
          <p:cNvPr id="41" name="TextBox 40">
            <a:extLst>
              <a:ext uri="{FF2B5EF4-FFF2-40B4-BE49-F238E27FC236}">
                <a16:creationId xmlns:a16="http://schemas.microsoft.com/office/drawing/2014/main" id="{CE7354F1-A09B-B49F-EA5E-AAE9F046FE48}"/>
              </a:ext>
            </a:extLst>
          </p:cNvPr>
          <p:cNvSpPr txBox="1"/>
          <p:nvPr/>
        </p:nvSpPr>
        <p:spPr>
          <a:xfrm>
            <a:off x="2237683" y="1667258"/>
            <a:ext cx="1364455" cy="566309"/>
          </a:xfrm>
          <a:prstGeom prst="rect">
            <a:avLst/>
          </a:prstGeom>
          <a:noFill/>
        </p:spPr>
        <p:txBody>
          <a:bodyPr wrap="square" rtlCol="0">
            <a:spAutoFit/>
          </a:bodyPr>
          <a:lstStyle/>
          <a:p>
            <a:pPr algn="ctr">
              <a:lnSpc>
                <a:spcPts val="1200"/>
              </a:lnSpc>
            </a:pPr>
            <a:r>
              <a:rPr lang="en-GB" sz="1500" dirty="0"/>
              <a:t>[A] System Safety Requirements</a:t>
            </a:r>
          </a:p>
        </p:txBody>
      </p:sp>
      <p:sp>
        <p:nvSpPr>
          <p:cNvPr id="42" name="TextBox 41">
            <a:extLst>
              <a:ext uri="{FF2B5EF4-FFF2-40B4-BE49-F238E27FC236}">
                <a16:creationId xmlns:a16="http://schemas.microsoft.com/office/drawing/2014/main" id="{9BD0AF8E-450B-555A-4249-76066C5E5148}"/>
              </a:ext>
            </a:extLst>
          </p:cNvPr>
          <p:cNvSpPr txBox="1"/>
          <p:nvPr/>
        </p:nvSpPr>
        <p:spPr>
          <a:xfrm>
            <a:off x="5207983" y="3185414"/>
            <a:ext cx="1456631" cy="720197"/>
          </a:xfrm>
          <a:prstGeom prst="rect">
            <a:avLst/>
          </a:prstGeom>
          <a:noFill/>
        </p:spPr>
        <p:txBody>
          <a:bodyPr wrap="square" rtlCol="0">
            <a:spAutoFit/>
          </a:bodyPr>
          <a:lstStyle/>
          <a:p>
            <a:pPr algn="ctr">
              <a:lnSpc>
                <a:spcPts val="1200"/>
              </a:lnSpc>
            </a:pPr>
            <a:r>
              <a:rPr lang="en-GB" sz="1500" b="1" dirty="0"/>
              <a:t>17. Instantiate EB Deployment Argument Pattern</a:t>
            </a:r>
          </a:p>
        </p:txBody>
      </p:sp>
      <p:sp>
        <p:nvSpPr>
          <p:cNvPr id="43" name="TextBox 42">
            <a:extLst>
              <a:ext uri="{FF2B5EF4-FFF2-40B4-BE49-F238E27FC236}">
                <a16:creationId xmlns:a16="http://schemas.microsoft.com/office/drawing/2014/main" id="{123C5BF8-194D-616D-0C95-B1415F57AA96}"/>
              </a:ext>
            </a:extLst>
          </p:cNvPr>
          <p:cNvSpPr txBox="1"/>
          <p:nvPr/>
        </p:nvSpPr>
        <p:spPr>
          <a:xfrm>
            <a:off x="5069673" y="2015567"/>
            <a:ext cx="1636301" cy="598112"/>
          </a:xfrm>
          <a:prstGeom prst="rect">
            <a:avLst/>
          </a:prstGeom>
          <a:noFill/>
          <a:ln w="19050">
            <a:noFill/>
          </a:ln>
        </p:spPr>
        <p:txBody>
          <a:bodyPr wrap="square" rtlCol="0">
            <a:spAutoFit/>
          </a:bodyPr>
          <a:lstStyle/>
          <a:p>
            <a:pPr algn="ctr">
              <a:lnSpc>
                <a:spcPts val="1275"/>
              </a:lnSpc>
            </a:pPr>
            <a:r>
              <a:rPr lang="en-GB" sz="1500" dirty="0"/>
              <a:t>[HH] EB Deployment Argument Pattern</a:t>
            </a:r>
          </a:p>
        </p:txBody>
      </p:sp>
      <p:sp>
        <p:nvSpPr>
          <p:cNvPr id="44" name="TextBox 43">
            <a:extLst>
              <a:ext uri="{FF2B5EF4-FFF2-40B4-BE49-F238E27FC236}">
                <a16:creationId xmlns:a16="http://schemas.microsoft.com/office/drawing/2014/main" id="{A979A764-A5D9-07E9-4EE6-F5F77CC4703F}"/>
              </a:ext>
            </a:extLst>
          </p:cNvPr>
          <p:cNvSpPr txBox="1"/>
          <p:nvPr/>
        </p:nvSpPr>
        <p:spPr>
          <a:xfrm>
            <a:off x="5403896" y="4025435"/>
            <a:ext cx="1301595" cy="601575"/>
          </a:xfrm>
          <a:prstGeom prst="rect">
            <a:avLst/>
          </a:prstGeom>
          <a:noFill/>
        </p:spPr>
        <p:txBody>
          <a:bodyPr wrap="square" rtlCol="0">
            <a:spAutoFit/>
          </a:bodyPr>
          <a:lstStyle/>
          <a:p>
            <a:pPr algn="ctr">
              <a:lnSpc>
                <a:spcPts val="1300"/>
              </a:lnSpc>
            </a:pPr>
            <a:r>
              <a:rPr lang="en-GB" sz="1500" dirty="0"/>
              <a:t>[II] EB Deployment Argument</a:t>
            </a:r>
          </a:p>
        </p:txBody>
      </p:sp>
      <p:cxnSp>
        <p:nvCxnSpPr>
          <p:cNvPr id="95" name="Straight Connector 94">
            <a:extLst>
              <a:ext uri="{FF2B5EF4-FFF2-40B4-BE49-F238E27FC236}">
                <a16:creationId xmlns:a16="http://schemas.microsoft.com/office/drawing/2014/main" id="{4FFB3B7E-0EA0-9BBC-E316-6D5452D960FD}"/>
              </a:ext>
            </a:extLst>
          </p:cNvPr>
          <p:cNvCxnSpPr>
            <a:cxnSpLocks/>
          </p:cNvCxnSpPr>
          <p:nvPr/>
        </p:nvCxnSpPr>
        <p:spPr>
          <a:xfrm flipV="1">
            <a:off x="3880117" y="4321268"/>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F5637D2-7955-405B-F5AB-B2FFA2679BE5}"/>
              </a:ext>
            </a:extLst>
          </p:cNvPr>
          <p:cNvCxnSpPr>
            <a:cxnSpLocks/>
          </p:cNvCxnSpPr>
          <p:nvPr/>
        </p:nvCxnSpPr>
        <p:spPr>
          <a:xfrm flipV="1">
            <a:off x="5406768" y="3862547"/>
            <a:ext cx="0" cy="49568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0A308DC-275B-8FB4-448D-018D061D1FBE}"/>
              </a:ext>
            </a:extLst>
          </p:cNvPr>
          <p:cNvCxnSpPr>
            <a:cxnSpLocks/>
          </p:cNvCxnSpPr>
          <p:nvPr/>
        </p:nvCxnSpPr>
        <p:spPr>
          <a:xfrm flipV="1">
            <a:off x="5403896" y="4346965"/>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847402B-3D69-AED1-71A3-33305A85DCC8}"/>
              </a:ext>
            </a:extLst>
          </p:cNvPr>
          <p:cNvCxnSpPr>
            <a:cxnSpLocks/>
          </p:cNvCxnSpPr>
          <p:nvPr/>
        </p:nvCxnSpPr>
        <p:spPr>
          <a:xfrm flipV="1">
            <a:off x="3880117" y="3808453"/>
            <a:ext cx="0" cy="52037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42A6848-13B2-005E-1D22-C16288FFB21F}"/>
              </a:ext>
            </a:extLst>
          </p:cNvPr>
          <p:cNvCxnSpPr>
            <a:cxnSpLocks/>
          </p:cNvCxnSpPr>
          <p:nvPr/>
        </p:nvCxnSpPr>
        <p:spPr>
          <a:xfrm flipV="1">
            <a:off x="2499927" y="3758226"/>
            <a:ext cx="0" cy="52679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F283A71-4C7E-AB5F-239A-992F3DED25F1}"/>
              </a:ext>
            </a:extLst>
          </p:cNvPr>
          <p:cNvCxnSpPr>
            <a:cxnSpLocks/>
            <a:stCxn id="150" idx="3"/>
            <a:endCxn id="167" idx="1"/>
          </p:cNvCxnSpPr>
          <p:nvPr/>
        </p:nvCxnSpPr>
        <p:spPr>
          <a:xfrm>
            <a:off x="16510245" y="6662243"/>
            <a:ext cx="303616" cy="5012"/>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B7C3AFE9-10DA-F150-4BF0-F2484398EA1A}"/>
              </a:ext>
            </a:extLst>
          </p:cNvPr>
          <p:cNvCxnSpPr>
            <a:cxnSpLocks/>
          </p:cNvCxnSpPr>
          <p:nvPr/>
        </p:nvCxnSpPr>
        <p:spPr>
          <a:xfrm>
            <a:off x="15153532" y="6638288"/>
            <a:ext cx="236012"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C851AEAB-8135-6996-2E35-206E54F7FF5B}"/>
              </a:ext>
            </a:extLst>
          </p:cNvPr>
          <p:cNvSpPr/>
          <p:nvPr/>
        </p:nvSpPr>
        <p:spPr>
          <a:xfrm>
            <a:off x="14034065" y="6381731"/>
            <a:ext cx="1119467" cy="53788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150" name="Rectangle 149">
            <a:extLst>
              <a:ext uri="{FF2B5EF4-FFF2-40B4-BE49-F238E27FC236}">
                <a16:creationId xmlns:a16="http://schemas.microsoft.com/office/drawing/2014/main" id="{9A9128C7-8A52-5FBD-51D5-EFC62DF5615B}"/>
              </a:ext>
            </a:extLst>
          </p:cNvPr>
          <p:cNvSpPr/>
          <p:nvPr/>
        </p:nvSpPr>
        <p:spPr>
          <a:xfrm>
            <a:off x="15390778" y="6363186"/>
            <a:ext cx="1119467" cy="598113"/>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151" name="Folded Corner 20">
            <a:extLst>
              <a:ext uri="{FF2B5EF4-FFF2-40B4-BE49-F238E27FC236}">
                <a16:creationId xmlns:a16="http://schemas.microsoft.com/office/drawing/2014/main" id="{B5552C7B-0749-BF77-AC5B-EE431DA8FEE8}"/>
              </a:ext>
            </a:extLst>
          </p:cNvPr>
          <p:cNvSpPr/>
          <p:nvPr/>
        </p:nvSpPr>
        <p:spPr>
          <a:xfrm rot="16200000">
            <a:off x="14551818" y="6758264"/>
            <a:ext cx="520412" cy="1170595"/>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2" name="Folded Corner 30">
            <a:extLst>
              <a:ext uri="{FF2B5EF4-FFF2-40B4-BE49-F238E27FC236}">
                <a16:creationId xmlns:a16="http://schemas.microsoft.com/office/drawing/2014/main" id="{6DB9D8E0-3B13-D00A-C54C-1532ED40CB08}"/>
              </a:ext>
            </a:extLst>
          </p:cNvPr>
          <p:cNvSpPr/>
          <p:nvPr/>
        </p:nvSpPr>
        <p:spPr>
          <a:xfrm rot="16200000">
            <a:off x="13006333" y="5393767"/>
            <a:ext cx="604134" cy="101291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53" name="Straight Connector 152">
            <a:extLst>
              <a:ext uri="{FF2B5EF4-FFF2-40B4-BE49-F238E27FC236}">
                <a16:creationId xmlns:a16="http://schemas.microsoft.com/office/drawing/2014/main" id="{CF2DBAF7-BAE9-8C22-D665-A3C11AF61940}"/>
              </a:ext>
            </a:extLst>
          </p:cNvPr>
          <p:cNvCxnSpPr>
            <a:cxnSpLocks/>
          </p:cNvCxnSpPr>
          <p:nvPr/>
        </p:nvCxnSpPr>
        <p:spPr>
          <a:xfrm flipV="1">
            <a:off x="14069341" y="7333454"/>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3DD34AE-46FD-C94D-76F0-79F1AF568F32}"/>
              </a:ext>
            </a:extLst>
          </p:cNvPr>
          <p:cNvCxnSpPr>
            <a:cxnSpLocks/>
            <a:stCxn id="176" idx="2"/>
            <a:endCxn id="150" idx="0"/>
          </p:cNvCxnSpPr>
          <p:nvPr/>
        </p:nvCxnSpPr>
        <p:spPr>
          <a:xfrm flipH="1">
            <a:off x="15950512" y="5838649"/>
            <a:ext cx="2783" cy="52453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55" name="Folded Corner 81">
            <a:extLst>
              <a:ext uri="{FF2B5EF4-FFF2-40B4-BE49-F238E27FC236}">
                <a16:creationId xmlns:a16="http://schemas.microsoft.com/office/drawing/2014/main" id="{2D13618A-61EC-1114-ED1E-62C06E5E57B1}"/>
              </a:ext>
            </a:extLst>
          </p:cNvPr>
          <p:cNvSpPr/>
          <p:nvPr/>
        </p:nvSpPr>
        <p:spPr>
          <a:xfrm rot="16200000">
            <a:off x="15677162" y="5001944"/>
            <a:ext cx="623470" cy="104269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6" name="Folded Corner 86">
            <a:extLst>
              <a:ext uri="{FF2B5EF4-FFF2-40B4-BE49-F238E27FC236}">
                <a16:creationId xmlns:a16="http://schemas.microsoft.com/office/drawing/2014/main" id="{E3D0B35A-FE90-5531-1E0A-9169F6900011}"/>
              </a:ext>
            </a:extLst>
          </p:cNvPr>
          <p:cNvSpPr/>
          <p:nvPr/>
        </p:nvSpPr>
        <p:spPr>
          <a:xfrm rot="16200000">
            <a:off x="16022280" y="6705890"/>
            <a:ext cx="491356" cy="132208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7" name="Folded Corner 96">
            <a:extLst>
              <a:ext uri="{FF2B5EF4-FFF2-40B4-BE49-F238E27FC236}">
                <a16:creationId xmlns:a16="http://schemas.microsoft.com/office/drawing/2014/main" id="{67EEB28B-FE88-AE9F-209C-BC20039C6CB7}"/>
              </a:ext>
            </a:extLst>
          </p:cNvPr>
          <p:cNvSpPr/>
          <p:nvPr/>
        </p:nvSpPr>
        <p:spPr>
          <a:xfrm rot="16200000">
            <a:off x="13071429" y="4608166"/>
            <a:ext cx="518589" cy="1052026"/>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58" name="Straight Connector 157">
            <a:extLst>
              <a:ext uri="{FF2B5EF4-FFF2-40B4-BE49-F238E27FC236}">
                <a16:creationId xmlns:a16="http://schemas.microsoft.com/office/drawing/2014/main" id="{636BFF74-7CE6-C881-90D1-60633D2789E7}"/>
              </a:ext>
            </a:extLst>
          </p:cNvPr>
          <p:cNvCxnSpPr>
            <a:cxnSpLocks/>
          </p:cNvCxnSpPr>
          <p:nvPr/>
        </p:nvCxnSpPr>
        <p:spPr>
          <a:xfrm flipV="1">
            <a:off x="13848917" y="5525410"/>
            <a:ext cx="12987" cy="110065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C8348BB-481D-9071-36AC-A7802F4D3F8E}"/>
              </a:ext>
            </a:extLst>
          </p:cNvPr>
          <p:cNvCxnSpPr>
            <a:cxnSpLocks/>
          </p:cNvCxnSpPr>
          <p:nvPr/>
        </p:nvCxnSpPr>
        <p:spPr>
          <a:xfrm>
            <a:off x="13850987" y="6618751"/>
            <a:ext cx="183078" cy="200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527ED77-5A86-999C-FE33-68DD5C19A35A}"/>
              </a:ext>
            </a:extLst>
          </p:cNvPr>
          <p:cNvCxnSpPr>
            <a:cxnSpLocks/>
          </p:cNvCxnSpPr>
          <p:nvPr/>
        </p:nvCxnSpPr>
        <p:spPr>
          <a:xfrm flipV="1">
            <a:off x="13074464" y="6203238"/>
            <a:ext cx="0" cy="9197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25D0C90-B2A7-84FE-5575-80452305B0B8}"/>
              </a:ext>
            </a:extLst>
          </p:cNvPr>
          <p:cNvCxnSpPr>
            <a:cxnSpLocks/>
          </p:cNvCxnSpPr>
          <p:nvPr/>
        </p:nvCxnSpPr>
        <p:spPr>
          <a:xfrm>
            <a:off x="13074464" y="6289036"/>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62" name="Folded Corner 46">
            <a:extLst>
              <a:ext uri="{FF2B5EF4-FFF2-40B4-BE49-F238E27FC236}">
                <a16:creationId xmlns:a16="http://schemas.microsoft.com/office/drawing/2014/main" id="{759E45B8-9273-689C-C5E2-9FC15A225EB1}"/>
              </a:ext>
            </a:extLst>
          </p:cNvPr>
          <p:cNvSpPr/>
          <p:nvPr/>
        </p:nvSpPr>
        <p:spPr>
          <a:xfrm rot="16200000">
            <a:off x="14248981" y="5356798"/>
            <a:ext cx="539292" cy="109514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63" name="Straight Connector 162">
            <a:extLst>
              <a:ext uri="{FF2B5EF4-FFF2-40B4-BE49-F238E27FC236}">
                <a16:creationId xmlns:a16="http://schemas.microsoft.com/office/drawing/2014/main" id="{7AE8498D-58E9-6FEA-C919-B302DE6F2CDD}"/>
              </a:ext>
            </a:extLst>
          </p:cNvPr>
          <p:cNvCxnSpPr>
            <a:cxnSpLocks/>
          </p:cNvCxnSpPr>
          <p:nvPr/>
        </p:nvCxnSpPr>
        <p:spPr>
          <a:xfrm flipV="1">
            <a:off x="13058753" y="5383247"/>
            <a:ext cx="0" cy="1366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31CE8392-92AF-FE5D-780D-A58DAB7B77B9}"/>
              </a:ext>
            </a:extLst>
          </p:cNvPr>
          <p:cNvCxnSpPr>
            <a:cxnSpLocks/>
          </p:cNvCxnSpPr>
          <p:nvPr/>
        </p:nvCxnSpPr>
        <p:spPr>
          <a:xfrm>
            <a:off x="13058753" y="5519923"/>
            <a:ext cx="1474581" cy="106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65" name="Folded Corner 35">
            <a:extLst>
              <a:ext uri="{FF2B5EF4-FFF2-40B4-BE49-F238E27FC236}">
                <a16:creationId xmlns:a16="http://schemas.microsoft.com/office/drawing/2014/main" id="{928B5614-A051-616F-5803-6370D1566E14}"/>
              </a:ext>
            </a:extLst>
          </p:cNvPr>
          <p:cNvSpPr/>
          <p:nvPr/>
        </p:nvSpPr>
        <p:spPr>
          <a:xfrm rot="16200000">
            <a:off x="14245081" y="4524193"/>
            <a:ext cx="530939"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66" name="Straight Connector 165">
            <a:extLst>
              <a:ext uri="{FF2B5EF4-FFF2-40B4-BE49-F238E27FC236}">
                <a16:creationId xmlns:a16="http://schemas.microsoft.com/office/drawing/2014/main" id="{9573F355-6972-4519-8DD1-466B6436792A}"/>
              </a:ext>
            </a:extLst>
          </p:cNvPr>
          <p:cNvCxnSpPr>
            <a:cxnSpLocks/>
          </p:cNvCxnSpPr>
          <p:nvPr/>
        </p:nvCxnSpPr>
        <p:spPr>
          <a:xfrm flipV="1">
            <a:off x="14522532" y="5405823"/>
            <a:ext cx="0" cy="112272"/>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96B30D33-6C49-6D67-6AF7-B713F077022B}"/>
              </a:ext>
            </a:extLst>
          </p:cNvPr>
          <p:cNvSpPr/>
          <p:nvPr/>
        </p:nvSpPr>
        <p:spPr>
          <a:xfrm>
            <a:off x="16813861" y="6333224"/>
            <a:ext cx="1360344" cy="668061"/>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168" name="Straight Connector 167">
            <a:extLst>
              <a:ext uri="{FF2B5EF4-FFF2-40B4-BE49-F238E27FC236}">
                <a16:creationId xmlns:a16="http://schemas.microsoft.com/office/drawing/2014/main" id="{4BA854FD-F9D2-81BB-5577-75AB014F4EC3}"/>
              </a:ext>
            </a:extLst>
          </p:cNvPr>
          <p:cNvCxnSpPr>
            <a:cxnSpLocks/>
            <a:endCxn id="167" idx="0"/>
          </p:cNvCxnSpPr>
          <p:nvPr/>
        </p:nvCxnSpPr>
        <p:spPr>
          <a:xfrm>
            <a:off x="17490864" y="5739931"/>
            <a:ext cx="3169" cy="59329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9" name="Folded Corner 50">
            <a:extLst>
              <a:ext uri="{FF2B5EF4-FFF2-40B4-BE49-F238E27FC236}">
                <a16:creationId xmlns:a16="http://schemas.microsoft.com/office/drawing/2014/main" id="{6CC4C816-6C9D-862A-DAAF-D60FF9A690B2}"/>
              </a:ext>
            </a:extLst>
          </p:cNvPr>
          <p:cNvSpPr/>
          <p:nvPr/>
        </p:nvSpPr>
        <p:spPr>
          <a:xfrm rot="16200000">
            <a:off x="17132220" y="4794152"/>
            <a:ext cx="668060" cy="141368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70" name="Folded Corner 54">
            <a:extLst>
              <a:ext uri="{FF2B5EF4-FFF2-40B4-BE49-F238E27FC236}">
                <a16:creationId xmlns:a16="http://schemas.microsoft.com/office/drawing/2014/main" id="{AD2EE648-2EDF-C494-A8C7-89A12C9FFBDE}"/>
              </a:ext>
            </a:extLst>
          </p:cNvPr>
          <p:cNvSpPr/>
          <p:nvPr/>
        </p:nvSpPr>
        <p:spPr>
          <a:xfrm rot="16200000">
            <a:off x="17384094" y="6825237"/>
            <a:ext cx="544724"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71" name="Straight Connector 170">
            <a:extLst>
              <a:ext uri="{FF2B5EF4-FFF2-40B4-BE49-F238E27FC236}">
                <a16:creationId xmlns:a16="http://schemas.microsoft.com/office/drawing/2014/main" id="{BDA47CF4-0CBB-A6C9-FA13-BB35A1552B9F}"/>
              </a:ext>
            </a:extLst>
          </p:cNvPr>
          <p:cNvCxnSpPr>
            <a:cxnSpLocks/>
          </p:cNvCxnSpPr>
          <p:nvPr/>
        </p:nvCxnSpPr>
        <p:spPr>
          <a:xfrm flipV="1">
            <a:off x="14525100" y="6174014"/>
            <a:ext cx="0" cy="11454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D68A8D55-3F7A-088B-711D-C80C80FEE77A}"/>
              </a:ext>
            </a:extLst>
          </p:cNvPr>
          <p:cNvSpPr txBox="1"/>
          <p:nvPr/>
        </p:nvSpPr>
        <p:spPr>
          <a:xfrm>
            <a:off x="14126649" y="7172037"/>
            <a:ext cx="1300727" cy="434863"/>
          </a:xfrm>
          <a:prstGeom prst="rect">
            <a:avLst/>
          </a:prstGeom>
          <a:noFill/>
        </p:spPr>
        <p:txBody>
          <a:bodyPr wrap="square" rtlCol="0">
            <a:spAutoFit/>
          </a:bodyPr>
          <a:lstStyle/>
          <a:p>
            <a:pPr algn="ctr">
              <a:lnSpc>
                <a:spcPts val="1300"/>
              </a:lnSpc>
            </a:pPr>
            <a:r>
              <a:rPr lang="en-GB" sz="1500" dirty="0"/>
              <a:t>[EE]Erroneous Behaviour Log</a:t>
            </a:r>
          </a:p>
        </p:txBody>
      </p:sp>
      <p:sp>
        <p:nvSpPr>
          <p:cNvPr id="173" name="TextBox 172">
            <a:extLst>
              <a:ext uri="{FF2B5EF4-FFF2-40B4-BE49-F238E27FC236}">
                <a16:creationId xmlns:a16="http://schemas.microsoft.com/office/drawing/2014/main" id="{FD0BDED3-D314-8435-D0A8-BE16750A8A2B}"/>
              </a:ext>
            </a:extLst>
          </p:cNvPr>
          <p:cNvSpPr txBox="1"/>
          <p:nvPr/>
        </p:nvSpPr>
        <p:spPr>
          <a:xfrm>
            <a:off x="13964167" y="6480276"/>
            <a:ext cx="1259264" cy="443198"/>
          </a:xfrm>
          <a:prstGeom prst="rect">
            <a:avLst/>
          </a:prstGeom>
          <a:noFill/>
        </p:spPr>
        <p:txBody>
          <a:bodyPr wrap="square" lIns="121920" tIns="60960" rIns="121920" bIns="60960" rtlCol="0" anchor="t">
            <a:spAutoFit/>
          </a:bodyPr>
          <a:lstStyle/>
          <a:p>
            <a:pPr algn="ctr">
              <a:lnSpc>
                <a:spcPts val="1200"/>
              </a:lnSpc>
            </a:pPr>
            <a:r>
              <a:rPr lang="en-GB" sz="1500" b="1" dirty="0"/>
              <a:t>15. Integrate</a:t>
            </a:r>
            <a:br>
              <a:rPr lang="en-GB" sz="1500" b="1" dirty="0"/>
            </a:br>
            <a:r>
              <a:rPr lang="en-GB" sz="1500" b="1" dirty="0"/>
              <a:t>EB</a:t>
            </a:r>
          </a:p>
        </p:txBody>
      </p:sp>
      <p:sp>
        <p:nvSpPr>
          <p:cNvPr id="174" name="TextBox 173">
            <a:extLst>
              <a:ext uri="{FF2B5EF4-FFF2-40B4-BE49-F238E27FC236}">
                <a16:creationId xmlns:a16="http://schemas.microsoft.com/office/drawing/2014/main" id="{9ABF39D8-E1C4-616E-7BC3-2602865E67CF}"/>
              </a:ext>
            </a:extLst>
          </p:cNvPr>
          <p:cNvSpPr txBox="1"/>
          <p:nvPr/>
        </p:nvSpPr>
        <p:spPr>
          <a:xfrm>
            <a:off x="15203400" y="6457165"/>
            <a:ext cx="1494223" cy="453907"/>
          </a:xfrm>
          <a:prstGeom prst="rect">
            <a:avLst/>
          </a:prstGeom>
          <a:noFill/>
        </p:spPr>
        <p:txBody>
          <a:bodyPr wrap="square" rtlCol="0">
            <a:spAutoFit/>
          </a:bodyPr>
          <a:lstStyle/>
          <a:p>
            <a:pPr algn="ctr">
              <a:lnSpc>
                <a:spcPts val="1400"/>
              </a:lnSpc>
            </a:pPr>
            <a:r>
              <a:rPr lang="en-GB" sz="1500" b="1" dirty="0"/>
              <a:t>16. Test the Integration</a:t>
            </a:r>
          </a:p>
        </p:txBody>
      </p:sp>
      <p:sp>
        <p:nvSpPr>
          <p:cNvPr id="175" name="TextBox 174">
            <a:extLst>
              <a:ext uri="{FF2B5EF4-FFF2-40B4-BE49-F238E27FC236}">
                <a16:creationId xmlns:a16="http://schemas.microsoft.com/office/drawing/2014/main" id="{B03D3E0B-23E9-C4B2-5C27-5B28C57DBB32}"/>
              </a:ext>
            </a:extLst>
          </p:cNvPr>
          <p:cNvSpPr txBox="1"/>
          <p:nvPr/>
        </p:nvSpPr>
        <p:spPr>
          <a:xfrm>
            <a:off x="12684478" y="5615684"/>
            <a:ext cx="1238261" cy="598112"/>
          </a:xfrm>
          <a:prstGeom prst="rect">
            <a:avLst/>
          </a:prstGeom>
          <a:noFill/>
        </p:spPr>
        <p:txBody>
          <a:bodyPr wrap="square" rtlCol="0">
            <a:spAutoFit/>
          </a:bodyPr>
          <a:lstStyle/>
          <a:p>
            <a:pPr algn="ctr">
              <a:lnSpc>
                <a:spcPts val="1275"/>
              </a:lnSpc>
            </a:pPr>
            <a:r>
              <a:rPr lang="en-GB" sz="1500" dirty="0"/>
              <a:t>[B] Environment Description</a:t>
            </a:r>
          </a:p>
        </p:txBody>
      </p:sp>
      <p:sp>
        <p:nvSpPr>
          <p:cNvPr id="176" name="TextBox 175">
            <a:extLst>
              <a:ext uri="{FF2B5EF4-FFF2-40B4-BE49-F238E27FC236}">
                <a16:creationId xmlns:a16="http://schemas.microsoft.com/office/drawing/2014/main" id="{7B49F679-24C4-462A-B7E1-6F260BA3095E}"/>
              </a:ext>
            </a:extLst>
          </p:cNvPr>
          <p:cNvSpPr txBox="1"/>
          <p:nvPr/>
        </p:nvSpPr>
        <p:spPr>
          <a:xfrm>
            <a:off x="15397319" y="5240537"/>
            <a:ext cx="1111951" cy="598112"/>
          </a:xfrm>
          <a:prstGeom prst="rect">
            <a:avLst/>
          </a:prstGeom>
          <a:noFill/>
        </p:spPr>
        <p:txBody>
          <a:bodyPr wrap="square" rtlCol="0">
            <a:spAutoFit/>
          </a:bodyPr>
          <a:lstStyle/>
          <a:p>
            <a:pPr algn="ctr">
              <a:lnSpc>
                <a:spcPts val="1275"/>
              </a:lnSpc>
            </a:pPr>
            <a:r>
              <a:rPr lang="en-GB" sz="1500" dirty="0"/>
              <a:t>[FF] Operational Scenarios</a:t>
            </a:r>
          </a:p>
        </p:txBody>
      </p:sp>
      <p:sp>
        <p:nvSpPr>
          <p:cNvPr id="177" name="TextBox 176">
            <a:extLst>
              <a:ext uri="{FF2B5EF4-FFF2-40B4-BE49-F238E27FC236}">
                <a16:creationId xmlns:a16="http://schemas.microsoft.com/office/drawing/2014/main" id="{ADDE89E7-A09A-0332-6E34-3C6D0EFACBD1}"/>
              </a:ext>
            </a:extLst>
          </p:cNvPr>
          <p:cNvSpPr txBox="1"/>
          <p:nvPr/>
        </p:nvSpPr>
        <p:spPr>
          <a:xfrm>
            <a:off x="15522162" y="7190402"/>
            <a:ext cx="1397588" cy="434863"/>
          </a:xfrm>
          <a:prstGeom prst="rect">
            <a:avLst/>
          </a:prstGeom>
          <a:noFill/>
        </p:spPr>
        <p:txBody>
          <a:bodyPr wrap="square" rtlCol="0">
            <a:spAutoFit/>
          </a:bodyPr>
          <a:lstStyle/>
          <a:p>
            <a:pPr algn="ctr">
              <a:lnSpc>
                <a:spcPts val="1300"/>
              </a:lnSpc>
            </a:pPr>
            <a:r>
              <a:rPr lang="en-GB" sz="1500" dirty="0"/>
              <a:t>[GG]Integration Testing Results</a:t>
            </a:r>
          </a:p>
        </p:txBody>
      </p:sp>
      <p:sp>
        <p:nvSpPr>
          <p:cNvPr id="178" name="TextBox 177">
            <a:extLst>
              <a:ext uri="{FF2B5EF4-FFF2-40B4-BE49-F238E27FC236}">
                <a16:creationId xmlns:a16="http://schemas.microsoft.com/office/drawing/2014/main" id="{99FCC75F-6D47-9AD2-AB0A-139BDE2FC21E}"/>
              </a:ext>
            </a:extLst>
          </p:cNvPr>
          <p:cNvSpPr txBox="1"/>
          <p:nvPr/>
        </p:nvSpPr>
        <p:spPr>
          <a:xfrm>
            <a:off x="12631745" y="4932657"/>
            <a:ext cx="1290994" cy="431400"/>
          </a:xfrm>
          <a:prstGeom prst="rect">
            <a:avLst/>
          </a:prstGeom>
          <a:noFill/>
        </p:spPr>
        <p:txBody>
          <a:bodyPr wrap="square" rtlCol="0">
            <a:spAutoFit/>
          </a:bodyPr>
          <a:lstStyle/>
          <a:p>
            <a:pPr algn="ctr">
              <a:lnSpc>
                <a:spcPts val="1275"/>
              </a:lnSpc>
            </a:pPr>
            <a:r>
              <a:rPr lang="en-GB" sz="1500" dirty="0"/>
              <a:t>[W] EB Algorithm</a:t>
            </a:r>
          </a:p>
        </p:txBody>
      </p:sp>
      <p:sp>
        <p:nvSpPr>
          <p:cNvPr id="179" name="TextBox 178">
            <a:extLst>
              <a:ext uri="{FF2B5EF4-FFF2-40B4-BE49-F238E27FC236}">
                <a16:creationId xmlns:a16="http://schemas.microsoft.com/office/drawing/2014/main" id="{D929AF85-FB0A-DFEF-7024-2C8FF0572830}"/>
              </a:ext>
            </a:extLst>
          </p:cNvPr>
          <p:cNvSpPr txBox="1"/>
          <p:nvPr/>
        </p:nvSpPr>
        <p:spPr>
          <a:xfrm>
            <a:off x="13891724" y="5707156"/>
            <a:ext cx="1110378" cy="431400"/>
          </a:xfrm>
          <a:prstGeom prst="rect">
            <a:avLst/>
          </a:prstGeom>
          <a:noFill/>
        </p:spPr>
        <p:txBody>
          <a:bodyPr wrap="square" rtlCol="0">
            <a:spAutoFit/>
          </a:bodyPr>
          <a:lstStyle/>
          <a:p>
            <a:pPr algn="ctr">
              <a:lnSpc>
                <a:spcPts val="1275"/>
              </a:lnSpc>
            </a:pPr>
            <a:r>
              <a:rPr lang="en-GB" sz="1500" dirty="0"/>
              <a:t>[C] System Description</a:t>
            </a:r>
          </a:p>
        </p:txBody>
      </p:sp>
      <p:sp>
        <p:nvSpPr>
          <p:cNvPr id="180" name="TextBox 179">
            <a:extLst>
              <a:ext uri="{FF2B5EF4-FFF2-40B4-BE49-F238E27FC236}">
                <a16:creationId xmlns:a16="http://schemas.microsoft.com/office/drawing/2014/main" id="{3F323806-872D-727E-9603-1CE42482611C}"/>
              </a:ext>
            </a:extLst>
          </p:cNvPr>
          <p:cNvSpPr txBox="1"/>
          <p:nvPr/>
        </p:nvSpPr>
        <p:spPr>
          <a:xfrm>
            <a:off x="13807097" y="4889126"/>
            <a:ext cx="1364455" cy="566309"/>
          </a:xfrm>
          <a:prstGeom prst="rect">
            <a:avLst/>
          </a:prstGeom>
          <a:noFill/>
        </p:spPr>
        <p:txBody>
          <a:bodyPr wrap="square" rtlCol="0">
            <a:spAutoFit/>
          </a:bodyPr>
          <a:lstStyle/>
          <a:p>
            <a:pPr algn="ctr">
              <a:lnSpc>
                <a:spcPts val="1200"/>
              </a:lnSpc>
            </a:pPr>
            <a:r>
              <a:rPr lang="en-GB" sz="1500" dirty="0"/>
              <a:t>[A] System Safety Requirements</a:t>
            </a:r>
          </a:p>
        </p:txBody>
      </p:sp>
      <p:sp>
        <p:nvSpPr>
          <p:cNvPr id="181" name="TextBox 180">
            <a:extLst>
              <a:ext uri="{FF2B5EF4-FFF2-40B4-BE49-F238E27FC236}">
                <a16:creationId xmlns:a16="http://schemas.microsoft.com/office/drawing/2014/main" id="{CD7CB0A7-9EDE-310E-03E3-EA69CBFEE71A}"/>
              </a:ext>
            </a:extLst>
          </p:cNvPr>
          <p:cNvSpPr txBox="1"/>
          <p:nvPr/>
        </p:nvSpPr>
        <p:spPr>
          <a:xfrm>
            <a:off x="16776711" y="6352062"/>
            <a:ext cx="1456631" cy="720197"/>
          </a:xfrm>
          <a:prstGeom prst="rect">
            <a:avLst/>
          </a:prstGeom>
          <a:noFill/>
        </p:spPr>
        <p:txBody>
          <a:bodyPr wrap="square" rtlCol="0">
            <a:spAutoFit/>
          </a:bodyPr>
          <a:lstStyle/>
          <a:p>
            <a:pPr algn="ctr">
              <a:lnSpc>
                <a:spcPts val="1200"/>
              </a:lnSpc>
            </a:pPr>
            <a:r>
              <a:rPr lang="en-GB" sz="1500" b="1" dirty="0"/>
              <a:t>17. Instantiate EB Deployment Argument Pattern</a:t>
            </a:r>
          </a:p>
        </p:txBody>
      </p:sp>
      <p:sp>
        <p:nvSpPr>
          <p:cNvPr id="182" name="TextBox 181">
            <a:extLst>
              <a:ext uri="{FF2B5EF4-FFF2-40B4-BE49-F238E27FC236}">
                <a16:creationId xmlns:a16="http://schemas.microsoft.com/office/drawing/2014/main" id="{76E70312-7E13-1B6D-5977-38B8ABDF7C28}"/>
              </a:ext>
            </a:extLst>
          </p:cNvPr>
          <p:cNvSpPr txBox="1"/>
          <p:nvPr/>
        </p:nvSpPr>
        <p:spPr>
          <a:xfrm>
            <a:off x="16680028" y="5211558"/>
            <a:ext cx="1636301" cy="598112"/>
          </a:xfrm>
          <a:prstGeom prst="rect">
            <a:avLst/>
          </a:prstGeom>
          <a:noFill/>
          <a:ln w="19050">
            <a:noFill/>
          </a:ln>
        </p:spPr>
        <p:txBody>
          <a:bodyPr wrap="square" rtlCol="0">
            <a:spAutoFit/>
          </a:bodyPr>
          <a:lstStyle/>
          <a:p>
            <a:pPr algn="ctr">
              <a:lnSpc>
                <a:spcPts val="1275"/>
              </a:lnSpc>
            </a:pPr>
            <a:r>
              <a:rPr lang="en-GB" sz="1500" dirty="0"/>
              <a:t>[HH] EB Deployment Argument Pattern</a:t>
            </a:r>
          </a:p>
        </p:txBody>
      </p:sp>
      <p:sp>
        <p:nvSpPr>
          <p:cNvPr id="183" name="TextBox 182">
            <a:extLst>
              <a:ext uri="{FF2B5EF4-FFF2-40B4-BE49-F238E27FC236}">
                <a16:creationId xmlns:a16="http://schemas.microsoft.com/office/drawing/2014/main" id="{24DD8D8F-91A3-A006-DF4C-EEBC903F2668}"/>
              </a:ext>
            </a:extLst>
          </p:cNvPr>
          <p:cNvSpPr txBox="1"/>
          <p:nvPr/>
        </p:nvSpPr>
        <p:spPr>
          <a:xfrm>
            <a:off x="16973310" y="7066143"/>
            <a:ext cx="1301595" cy="601575"/>
          </a:xfrm>
          <a:prstGeom prst="rect">
            <a:avLst/>
          </a:prstGeom>
          <a:noFill/>
        </p:spPr>
        <p:txBody>
          <a:bodyPr wrap="square" rtlCol="0">
            <a:spAutoFit/>
          </a:bodyPr>
          <a:lstStyle/>
          <a:p>
            <a:pPr algn="ctr">
              <a:lnSpc>
                <a:spcPts val="1300"/>
              </a:lnSpc>
            </a:pPr>
            <a:r>
              <a:rPr lang="en-GB" sz="1500" dirty="0"/>
              <a:t>[II] EB Deployment Argument</a:t>
            </a:r>
          </a:p>
        </p:txBody>
      </p:sp>
      <p:cxnSp>
        <p:nvCxnSpPr>
          <p:cNvPr id="184" name="Straight Connector 183">
            <a:extLst>
              <a:ext uri="{FF2B5EF4-FFF2-40B4-BE49-F238E27FC236}">
                <a16:creationId xmlns:a16="http://schemas.microsoft.com/office/drawing/2014/main" id="{06DF9F95-C6E2-5B88-C972-214F0C555BCA}"/>
              </a:ext>
            </a:extLst>
          </p:cNvPr>
          <p:cNvCxnSpPr>
            <a:cxnSpLocks/>
          </p:cNvCxnSpPr>
          <p:nvPr/>
        </p:nvCxnSpPr>
        <p:spPr>
          <a:xfrm flipV="1">
            <a:off x="15449531" y="7353350"/>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72EB248-5BD3-367D-BC26-5303007D736F}"/>
              </a:ext>
            </a:extLst>
          </p:cNvPr>
          <p:cNvCxnSpPr>
            <a:cxnSpLocks/>
          </p:cNvCxnSpPr>
          <p:nvPr/>
        </p:nvCxnSpPr>
        <p:spPr>
          <a:xfrm flipV="1">
            <a:off x="16976182" y="6989984"/>
            <a:ext cx="0" cy="40895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1C948D0F-AFC8-0A7C-AAD2-4170EAF03FE1}"/>
              </a:ext>
            </a:extLst>
          </p:cNvPr>
          <p:cNvCxnSpPr>
            <a:cxnSpLocks/>
          </p:cNvCxnSpPr>
          <p:nvPr/>
        </p:nvCxnSpPr>
        <p:spPr>
          <a:xfrm flipV="1">
            <a:off x="16973310" y="7387673"/>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D692A0C-D1BD-1F25-D247-FE9F16E7CAB3}"/>
              </a:ext>
            </a:extLst>
          </p:cNvPr>
          <p:cNvCxnSpPr>
            <a:cxnSpLocks/>
          </p:cNvCxnSpPr>
          <p:nvPr/>
        </p:nvCxnSpPr>
        <p:spPr>
          <a:xfrm flipV="1">
            <a:off x="15449531" y="6960574"/>
            <a:ext cx="0" cy="40895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47C823F0-F7CC-EF16-36CD-E48779C1172D}"/>
              </a:ext>
            </a:extLst>
          </p:cNvPr>
          <p:cNvCxnSpPr>
            <a:cxnSpLocks/>
          </p:cNvCxnSpPr>
          <p:nvPr/>
        </p:nvCxnSpPr>
        <p:spPr>
          <a:xfrm flipV="1">
            <a:off x="14069341" y="6916774"/>
            <a:ext cx="0" cy="40895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49" name="Picture 248">
            <a:extLst>
              <a:ext uri="{FF2B5EF4-FFF2-40B4-BE49-F238E27FC236}">
                <a16:creationId xmlns:a16="http://schemas.microsoft.com/office/drawing/2014/main" id="{37DBFF8D-FB0C-CA41-3B4E-D7FC8B93DC4E}"/>
              </a:ext>
            </a:extLst>
          </p:cNvPr>
          <p:cNvPicPr>
            <a:picLocks noChangeAspect="1"/>
          </p:cNvPicPr>
          <p:nvPr/>
        </p:nvPicPr>
        <p:blipFill rotWithShape="1">
          <a:blip r:embed="rId3"/>
          <a:srcRect t="575" r="337" b="435"/>
          <a:stretch/>
        </p:blipFill>
        <p:spPr>
          <a:xfrm>
            <a:off x="3166769" y="1424111"/>
            <a:ext cx="7936102" cy="4324699"/>
          </a:xfrm>
          <a:prstGeom prst="rect">
            <a:avLst/>
          </a:prstGeom>
        </p:spPr>
      </p:pic>
    </p:spTree>
    <p:extLst>
      <p:ext uri="{BB962C8B-B14F-4D97-AF65-F5344CB8AC3E}">
        <p14:creationId xmlns:p14="http://schemas.microsoft.com/office/powerpoint/2010/main" val="3440310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67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6379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a:extLst>
              <a:ext uri="{FF2B5EF4-FFF2-40B4-BE49-F238E27FC236}">
                <a16:creationId xmlns:a16="http://schemas.microsoft.com/office/drawing/2014/main" id="{6DCF09A4-7F3B-1E33-6C90-CCA33BC0C2A8}"/>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4: Model ML/EB</a:t>
            </a:r>
          </a:p>
        </p:txBody>
      </p:sp>
      <p:cxnSp>
        <p:nvCxnSpPr>
          <p:cNvPr id="102" name="Straight Connector 101">
            <a:extLst>
              <a:ext uri="{FF2B5EF4-FFF2-40B4-BE49-F238E27FC236}">
                <a16:creationId xmlns:a16="http://schemas.microsoft.com/office/drawing/2014/main" id="{DD5FA200-05BC-D0B8-7000-BBA8445A9C35}"/>
              </a:ext>
            </a:extLst>
          </p:cNvPr>
          <p:cNvCxnSpPr>
            <a:cxnSpLocks/>
          </p:cNvCxnSpPr>
          <p:nvPr/>
        </p:nvCxnSpPr>
        <p:spPr>
          <a:xfrm>
            <a:off x="11236363" y="2259156"/>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D47AFA5-7D4D-75FC-7A6C-DB37B32D47B0}"/>
              </a:ext>
            </a:extLst>
          </p:cNvPr>
          <p:cNvCxnSpPr>
            <a:cxnSpLocks/>
          </p:cNvCxnSpPr>
          <p:nvPr/>
        </p:nvCxnSpPr>
        <p:spPr>
          <a:xfrm>
            <a:off x="8409083" y="3419069"/>
            <a:ext cx="25559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0C91355-3495-D4A5-73B9-1FCF5B4F6531}"/>
              </a:ext>
            </a:extLst>
          </p:cNvPr>
          <p:cNvCxnSpPr>
            <a:cxnSpLocks/>
            <a:stCxn id="84" idx="3"/>
            <a:endCxn id="98" idx="1"/>
          </p:cNvCxnSpPr>
          <p:nvPr/>
        </p:nvCxnSpPr>
        <p:spPr>
          <a:xfrm flipV="1">
            <a:off x="8139547" y="3231863"/>
            <a:ext cx="495804"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F363AC-5BFC-13A1-F5D1-F46C3FAE4C8A}"/>
              </a:ext>
            </a:extLst>
          </p:cNvPr>
          <p:cNvCxnSpPr>
            <a:cxnSpLocks/>
          </p:cNvCxnSpPr>
          <p:nvPr/>
        </p:nvCxnSpPr>
        <p:spPr>
          <a:xfrm>
            <a:off x="9959304" y="3229018"/>
            <a:ext cx="519378"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9010336A-39DC-EE52-81F9-874B18889898}"/>
              </a:ext>
            </a:extLst>
          </p:cNvPr>
          <p:cNvSpPr/>
          <p:nvPr/>
        </p:nvSpPr>
        <p:spPr>
          <a:xfrm>
            <a:off x="6651119" y="2868863"/>
            <a:ext cx="148842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8" name="Rectangle 97">
            <a:extLst>
              <a:ext uri="{FF2B5EF4-FFF2-40B4-BE49-F238E27FC236}">
                <a16:creationId xmlns:a16="http://schemas.microsoft.com/office/drawing/2014/main" id="{F6882FAC-29D9-F525-0CB1-D7144E0E46ED}"/>
              </a:ext>
            </a:extLst>
          </p:cNvPr>
          <p:cNvSpPr/>
          <p:nvPr/>
        </p:nvSpPr>
        <p:spPr>
          <a:xfrm>
            <a:off x="8635351" y="2863959"/>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0" name="Folded Corner 20">
            <a:extLst>
              <a:ext uri="{FF2B5EF4-FFF2-40B4-BE49-F238E27FC236}">
                <a16:creationId xmlns:a16="http://schemas.microsoft.com/office/drawing/2014/main" id="{E4226E97-76C4-0657-F5AC-C73A144EA8DC}"/>
              </a:ext>
            </a:extLst>
          </p:cNvPr>
          <p:cNvSpPr/>
          <p:nvPr/>
        </p:nvSpPr>
        <p:spPr>
          <a:xfrm rot="16200000">
            <a:off x="7286741" y="3462680"/>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8" name="Folded Corner 30">
            <a:extLst>
              <a:ext uri="{FF2B5EF4-FFF2-40B4-BE49-F238E27FC236}">
                <a16:creationId xmlns:a16="http://schemas.microsoft.com/office/drawing/2014/main" id="{E3A8F7D8-7DF7-77C3-BB17-718EA03E899F}"/>
              </a:ext>
            </a:extLst>
          </p:cNvPr>
          <p:cNvSpPr/>
          <p:nvPr/>
        </p:nvSpPr>
        <p:spPr>
          <a:xfrm rot="16200000">
            <a:off x="7085317" y="1783816"/>
            <a:ext cx="610062"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9" name="Rectangle 108">
            <a:extLst>
              <a:ext uri="{FF2B5EF4-FFF2-40B4-BE49-F238E27FC236}">
                <a16:creationId xmlns:a16="http://schemas.microsoft.com/office/drawing/2014/main" id="{D74D5E73-1A59-D04E-FDA6-4FF5DD9515D6}"/>
              </a:ext>
            </a:extLst>
          </p:cNvPr>
          <p:cNvSpPr/>
          <p:nvPr/>
        </p:nvSpPr>
        <p:spPr>
          <a:xfrm>
            <a:off x="10482064" y="2876106"/>
            <a:ext cx="1449875"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A429CBFC-0BBD-BB50-4BBC-B0F1C9D5D3D6}"/>
              </a:ext>
            </a:extLst>
          </p:cNvPr>
          <p:cNvCxnSpPr>
            <a:cxnSpLocks/>
          </p:cNvCxnSpPr>
          <p:nvPr/>
        </p:nvCxnSpPr>
        <p:spPr>
          <a:xfrm flipV="1">
            <a:off x="6676378" y="3599766"/>
            <a:ext cx="0" cy="145175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Folded Corner 56">
            <a:extLst>
              <a:ext uri="{FF2B5EF4-FFF2-40B4-BE49-F238E27FC236}">
                <a16:creationId xmlns:a16="http://schemas.microsoft.com/office/drawing/2014/main" id="{029F8BA0-57DA-5FFD-DF44-D65F25765EE5}"/>
              </a:ext>
            </a:extLst>
          </p:cNvPr>
          <p:cNvSpPr/>
          <p:nvPr/>
        </p:nvSpPr>
        <p:spPr>
          <a:xfrm rot="16200000">
            <a:off x="7286742" y="421081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5" name="Straight Connector 114">
            <a:extLst>
              <a:ext uri="{FF2B5EF4-FFF2-40B4-BE49-F238E27FC236}">
                <a16:creationId xmlns:a16="http://schemas.microsoft.com/office/drawing/2014/main" id="{A099DE36-0B80-81F7-3437-02AC75B111BC}"/>
              </a:ext>
            </a:extLst>
          </p:cNvPr>
          <p:cNvCxnSpPr>
            <a:cxnSpLocks/>
          </p:cNvCxnSpPr>
          <p:nvPr/>
        </p:nvCxnSpPr>
        <p:spPr>
          <a:xfrm>
            <a:off x="6685017" y="4171166"/>
            <a:ext cx="24911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7BE54AC-2B96-5321-684E-BB8AFD40131A}"/>
              </a:ext>
            </a:extLst>
          </p:cNvPr>
          <p:cNvCxnSpPr>
            <a:cxnSpLocks/>
          </p:cNvCxnSpPr>
          <p:nvPr/>
        </p:nvCxnSpPr>
        <p:spPr>
          <a:xfrm>
            <a:off x="6666163" y="5060952"/>
            <a:ext cx="26374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55D4196-7E5B-0D64-D249-E2864FD26AE1}"/>
              </a:ext>
            </a:extLst>
          </p:cNvPr>
          <p:cNvCxnSpPr>
            <a:cxnSpLocks/>
          </p:cNvCxnSpPr>
          <p:nvPr/>
        </p:nvCxnSpPr>
        <p:spPr>
          <a:xfrm flipV="1">
            <a:off x="10527242" y="3602947"/>
            <a:ext cx="0" cy="55477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A2C66A7-4765-8431-3E6D-F6F6051AE6A3}"/>
              </a:ext>
            </a:extLst>
          </p:cNvPr>
          <p:cNvCxnSpPr>
            <a:cxnSpLocks/>
          </p:cNvCxnSpPr>
          <p:nvPr/>
        </p:nvCxnSpPr>
        <p:spPr>
          <a:xfrm flipV="1">
            <a:off x="10529463" y="4148298"/>
            <a:ext cx="182332" cy="401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508FBD-92C9-6DED-6FB2-1C13D0628438}"/>
              </a:ext>
            </a:extLst>
          </p:cNvPr>
          <p:cNvCxnSpPr>
            <a:cxnSpLocks/>
          </p:cNvCxnSpPr>
          <p:nvPr/>
        </p:nvCxnSpPr>
        <p:spPr>
          <a:xfrm flipH="1" flipV="1">
            <a:off x="8417995" y="3419069"/>
            <a:ext cx="8684" cy="7520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5135451-4400-26F3-B636-96900D4B7A7C}"/>
              </a:ext>
            </a:extLst>
          </p:cNvPr>
          <p:cNvCxnSpPr>
            <a:cxnSpLocks/>
          </p:cNvCxnSpPr>
          <p:nvPr/>
        </p:nvCxnSpPr>
        <p:spPr>
          <a:xfrm flipV="1">
            <a:off x="8293308" y="4173495"/>
            <a:ext cx="123679" cy="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F7B9AC9-924E-741E-1F17-E9F8DDE2E7BD}"/>
              </a:ext>
            </a:extLst>
          </p:cNvPr>
          <p:cNvCxnSpPr>
            <a:cxnSpLocks/>
          </p:cNvCxnSpPr>
          <p:nvPr/>
        </p:nvCxnSpPr>
        <p:spPr>
          <a:xfrm>
            <a:off x="9371260" y="2257387"/>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2" name="Folded Corner 81">
            <a:extLst>
              <a:ext uri="{FF2B5EF4-FFF2-40B4-BE49-F238E27FC236}">
                <a16:creationId xmlns:a16="http://schemas.microsoft.com/office/drawing/2014/main" id="{C359237A-3F1E-5553-F909-B2F798364FBC}"/>
              </a:ext>
            </a:extLst>
          </p:cNvPr>
          <p:cNvSpPr/>
          <p:nvPr/>
        </p:nvSpPr>
        <p:spPr>
          <a:xfrm rot="16200000">
            <a:off x="9037230" y="1401388"/>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3" name="Folded Corner 84">
            <a:extLst>
              <a:ext uri="{FF2B5EF4-FFF2-40B4-BE49-F238E27FC236}">
                <a16:creationId xmlns:a16="http://schemas.microsoft.com/office/drawing/2014/main" id="{E5342F2C-D171-133C-B1E7-438FF579E815}"/>
              </a:ext>
            </a:extLst>
          </p:cNvPr>
          <p:cNvSpPr/>
          <p:nvPr/>
        </p:nvSpPr>
        <p:spPr>
          <a:xfrm rot="16200000">
            <a:off x="10936726" y="1423841"/>
            <a:ext cx="668060" cy="132237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5" name="Folded Corner 86">
            <a:extLst>
              <a:ext uri="{FF2B5EF4-FFF2-40B4-BE49-F238E27FC236}">
                <a16:creationId xmlns:a16="http://schemas.microsoft.com/office/drawing/2014/main" id="{AE8A3B6A-AC0B-FF37-8F03-84EF5BBA4E2E}"/>
              </a:ext>
            </a:extLst>
          </p:cNvPr>
          <p:cNvSpPr/>
          <p:nvPr/>
        </p:nvSpPr>
        <p:spPr>
          <a:xfrm rot="16200000">
            <a:off x="9444466" y="3466025"/>
            <a:ext cx="668060" cy="130713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7" name="Straight Connector 126">
            <a:extLst>
              <a:ext uri="{FF2B5EF4-FFF2-40B4-BE49-F238E27FC236}">
                <a16:creationId xmlns:a16="http://schemas.microsoft.com/office/drawing/2014/main" id="{F44DD07E-5ACC-91A5-2B2E-4EF3B6F3743D}"/>
              </a:ext>
            </a:extLst>
          </p:cNvPr>
          <p:cNvCxnSpPr>
            <a:cxnSpLocks/>
          </p:cNvCxnSpPr>
          <p:nvPr/>
        </p:nvCxnSpPr>
        <p:spPr>
          <a:xfrm flipV="1">
            <a:off x="8726921" y="3599766"/>
            <a:ext cx="0" cy="127389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8" name="Folded Corner 89">
            <a:extLst>
              <a:ext uri="{FF2B5EF4-FFF2-40B4-BE49-F238E27FC236}">
                <a16:creationId xmlns:a16="http://schemas.microsoft.com/office/drawing/2014/main" id="{2A109DD3-FE9E-E270-D35E-7E6A09C59B63}"/>
              </a:ext>
            </a:extLst>
          </p:cNvPr>
          <p:cNvSpPr/>
          <p:nvPr/>
        </p:nvSpPr>
        <p:spPr>
          <a:xfrm rot="16200000">
            <a:off x="9450033" y="4252963"/>
            <a:ext cx="664980" cy="12947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0" name="Straight Connector 129">
            <a:extLst>
              <a:ext uri="{FF2B5EF4-FFF2-40B4-BE49-F238E27FC236}">
                <a16:creationId xmlns:a16="http://schemas.microsoft.com/office/drawing/2014/main" id="{8491DF3E-9D3F-210D-2BCC-C7938E505C7B}"/>
              </a:ext>
            </a:extLst>
          </p:cNvPr>
          <p:cNvCxnSpPr>
            <a:cxnSpLocks/>
          </p:cNvCxnSpPr>
          <p:nvPr/>
        </p:nvCxnSpPr>
        <p:spPr>
          <a:xfrm>
            <a:off x="8744967" y="4145851"/>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8EB96BA-473B-54A3-F133-178F7C05C8E3}"/>
              </a:ext>
            </a:extLst>
          </p:cNvPr>
          <p:cNvCxnSpPr>
            <a:cxnSpLocks/>
          </p:cNvCxnSpPr>
          <p:nvPr/>
        </p:nvCxnSpPr>
        <p:spPr>
          <a:xfrm>
            <a:off x="8726921" y="4873656"/>
            <a:ext cx="40822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2" name="Folded Corner 96">
            <a:extLst>
              <a:ext uri="{FF2B5EF4-FFF2-40B4-BE49-F238E27FC236}">
                <a16:creationId xmlns:a16="http://schemas.microsoft.com/office/drawing/2014/main" id="{EFEFACBF-5BA8-7035-E743-3C385BBC2FBE}"/>
              </a:ext>
            </a:extLst>
          </p:cNvPr>
          <p:cNvSpPr/>
          <p:nvPr/>
        </p:nvSpPr>
        <p:spPr>
          <a:xfrm rot="16200000">
            <a:off x="7033625" y="105744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4" name="Straight Connector 133">
            <a:extLst>
              <a:ext uri="{FF2B5EF4-FFF2-40B4-BE49-F238E27FC236}">
                <a16:creationId xmlns:a16="http://schemas.microsoft.com/office/drawing/2014/main" id="{0F79A476-E385-1F95-FE0B-2BDF11087D2D}"/>
              </a:ext>
            </a:extLst>
          </p:cNvPr>
          <p:cNvCxnSpPr>
            <a:cxnSpLocks/>
          </p:cNvCxnSpPr>
          <p:nvPr/>
        </p:nvCxnSpPr>
        <p:spPr>
          <a:xfrm flipH="1" flipV="1">
            <a:off x="6414902" y="1723470"/>
            <a:ext cx="6730" cy="152053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8FAACA5-2C84-5CA3-E22E-32096AA3FCBD}"/>
              </a:ext>
            </a:extLst>
          </p:cNvPr>
          <p:cNvCxnSpPr>
            <a:cxnSpLocks/>
          </p:cNvCxnSpPr>
          <p:nvPr/>
        </p:nvCxnSpPr>
        <p:spPr>
          <a:xfrm>
            <a:off x="6412667" y="3260212"/>
            <a:ext cx="24168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84C4E46-2051-80EC-9C2A-61DF48F74549}"/>
              </a:ext>
            </a:extLst>
          </p:cNvPr>
          <p:cNvCxnSpPr>
            <a:cxnSpLocks/>
          </p:cNvCxnSpPr>
          <p:nvPr/>
        </p:nvCxnSpPr>
        <p:spPr>
          <a:xfrm>
            <a:off x="6421632" y="2437045"/>
            <a:ext cx="28648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D5971EA-5908-B0B3-3025-ED8C5F147227}"/>
              </a:ext>
            </a:extLst>
          </p:cNvPr>
          <p:cNvCxnSpPr>
            <a:cxnSpLocks/>
          </p:cNvCxnSpPr>
          <p:nvPr/>
        </p:nvCxnSpPr>
        <p:spPr>
          <a:xfrm flipV="1">
            <a:off x="6421632" y="1749101"/>
            <a:ext cx="263794" cy="48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41" name="Folded Corner 49">
            <a:extLst>
              <a:ext uri="{FF2B5EF4-FFF2-40B4-BE49-F238E27FC236}">
                <a16:creationId xmlns:a16="http://schemas.microsoft.com/office/drawing/2014/main" id="{B0114292-79AB-8014-1474-77BD4EB93905}"/>
              </a:ext>
            </a:extLst>
          </p:cNvPr>
          <p:cNvSpPr/>
          <p:nvPr/>
        </p:nvSpPr>
        <p:spPr>
          <a:xfrm rot="16200000">
            <a:off x="10991713" y="3538712"/>
            <a:ext cx="668060" cy="12123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8" name="TextBox 157">
            <a:extLst>
              <a:ext uri="{FF2B5EF4-FFF2-40B4-BE49-F238E27FC236}">
                <a16:creationId xmlns:a16="http://schemas.microsoft.com/office/drawing/2014/main" id="{F33B59A8-B21B-7D8A-3F6A-E7A9CBABBDBD}"/>
              </a:ext>
            </a:extLst>
          </p:cNvPr>
          <p:cNvSpPr txBox="1"/>
          <p:nvPr/>
        </p:nvSpPr>
        <p:spPr>
          <a:xfrm>
            <a:off x="6892447" y="3890954"/>
            <a:ext cx="1364456" cy="533479"/>
          </a:xfrm>
          <a:prstGeom prst="rect">
            <a:avLst/>
          </a:prstGeom>
          <a:noFill/>
        </p:spPr>
        <p:txBody>
          <a:bodyPr wrap="square" lIns="121920" tIns="60960" rIns="121920" bIns="60960" rtlCol="0" anchor="t">
            <a:spAutoFit/>
          </a:bodyPr>
          <a:lstStyle/>
          <a:p>
            <a:pPr algn="ctr">
              <a:lnSpc>
                <a:spcPts val="1575"/>
              </a:lnSpc>
            </a:pPr>
            <a:r>
              <a:rPr lang="en-GB" sz="1400"/>
              <a:t>Candidate EB Algorithm</a:t>
            </a:r>
          </a:p>
        </p:txBody>
      </p:sp>
      <p:sp>
        <p:nvSpPr>
          <p:cNvPr id="159" name="TextBox 158">
            <a:extLst>
              <a:ext uri="{FF2B5EF4-FFF2-40B4-BE49-F238E27FC236}">
                <a16:creationId xmlns:a16="http://schemas.microsoft.com/office/drawing/2014/main" id="{2217390C-2716-70AF-CFD4-0D9956613410}"/>
              </a:ext>
            </a:extLst>
          </p:cNvPr>
          <p:cNvSpPr txBox="1"/>
          <p:nvPr/>
        </p:nvSpPr>
        <p:spPr>
          <a:xfrm>
            <a:off x="6639562" y="2945027"/>
            <a:ext cx="1364456" cy="533479"/>
          </a:xfrm>
          <a:prstGeom prst="rect">
            <a:avLst/>
          </a:prstGeom>
          <a:noFill/>
        </p:spPr>
        <p:txBody>
          <a:bodyPr wrap="square" lIns="121920" tIns="60960" rIns="121920" bIns="60960" rtlCol="0" anchor="t">
            <a:spAutoFit/>
          </a:bodyPr>
          <a:lstStyle/>
          <a:p>
            <a:pPr algn="ctr">
              <a:lnSpc>
                <a:spcPts val="1600"/>
              </a:lnSpc>
            </a:pPr>
            <a:r>
              <a:rPr lang="en-GB" sz="1400" b="1" dirty="0"/>
              <a:t>10. Create EB Algorithm</a:t>
            </a:r>
          </a:p>
        </p:txBody>
      </p:sp>
      <p:sp>
        <p:nvSpPr>
          <p:cNvPr id="160" name="TextBox 159">
            <a:extLst>
              <a:ext uri="{FF2B5EF4-FFF2-40B4-BE49-F238E27FC236}">
                <a16:creationId xmlns:a16="http://schemas.microsoft.com/office/drawing/2014/main" id="{87AE931A-812F-51A0-B2AC-7A63B901B5D2}"/>
              </a:ext>
            </a:extLst>
          </p:cNvPr>
          <p:cNvSpPr txBox="1"/>
          <p:nvPr/>
        </p:nvSpPr>
        <p:spPr>
          <a:xfrm>
            <a:off x="8644264" y="2938194"/>
            <a:ext cx="1457325" cy="533479"/>
          </a:xfrm>
          <a:prstGeom prst="rect">
            <a:avLst/>
          </a:prstGeom>
          <a:noFill/>
        </p:spPr>
        <p:txBody>
          <a:bodyPr wrap="square" lIns="121920" tIns="60960" rIns="121920" bIns="60960" rtlCol="0" anchor="t">
            <a:spAutoFit/>
          </a:bodyPr>
          <a:lstStyle/>
          <a:p>
            <a:pPr algn="ctr">
              <a:lnSpc>
                <a:spcPts val="1600"/>
              </a:lnSpc>
            </a:pPr>
            <a:r>
              <a:rPr lang="en-GB" sz="1400" b="1" dirty="0"/>
              <a:t>11. Test EB Algorithm</a:t>
            </a:r>
          </a:p>
        </p:txBody>
      </p:sp>
      <p:sp>
        <p:nvSpPr>
          <p:cNvPr id="161" name="TextBox 160">
            <a:extLst>
              <a:ext uri="{FF2B5EF4-FFF2-40B4-BE49-F238E27FC236}">
                <a16:creationId xmlns:a16="http://schemas.microsoft.com/office/drawing/2014/main" id="{8CC0B786-3585-3C7D-E62F-DC9C4AF829C3}"/>
              </a:ext>
            </a:extLst>
          </p:cNvPr>
          <p:cNvSpPr txBox="1"/>
          <p:nvPr/>
        </p:nvSpPr>
        <p:spPr>
          <a:xfrm>
            <a:off x="10483361" y="2945027"/>
            <a:ext cx="1457325" cy="669414"/>
          </a:xfrm>
          <a:prstGeom prst="rect">
            <a:avLst/>
          </a:prstGeom>
          <a:noFill/>
        </p:spPr>
        <p:txBody>
          <a:bodyPr wrap="square" rtlCol="0">
            <a:spAutoFit/>
          </a:bodyPr>
          <a:lstStyle/>
          <a:p>
            <a:pPr algn="ctr">
              <a:lnSpc>
                <a:spcPts val="1467"/>
              </a:lnSpc>
            </a:pPr>
            <a:r>
              <a:rPr lang="en-GB" sz="1400" b="1" dirty="0"/>
              <a:t>12. Instantiate EB Argument Pattern</a:t>
            </a:r>
          </a:p>
        </p:txBody>
      </p:sp>
      <p:sp>
        <p:nvSpPr>
          <p:cNvPr id="162" name="TextBox 161">
            <a:extLst>
              <a:ext uri="{FF2B5EF4-FFF2-40B4-BE49-F238E27FC236}">
                <a16:creationId xmlns:a16="http://schemas.microsoft.com/office/drawing/2014/main" id="{83A85509-EBCB-F40A-A254-A19A879DCB4F}"/>
              </a:ext>
            </a:extLst>
          </p:cNvPr>
          <p:cNvSpPr txBox="1"/>
          <p:nvPr/>
        </p:nvSpPr>
        <p:spPr>
          <a:xfrm>
            <a:off x="10667801" y="3951452"/>
            <a:ext cx="1364456" cy="431400"/>
          </a:xfrm>
          <a:prstGeom prst="rect">
            <a:avLst/>
          </a:prstGeom>
          <a:noFill/>
        </p:spPr>
        <p:txBody>
          <a:bodyPr wrap="square" rtlCol="0">
            <a:spAutoFit/>
          </a:bodyPr>
          <a:lstStyle/>
          <a:p>
            <a:pPr algn="ctr">
              <a:lnSpc>
                <a:spcPts val="1333"/>
              </a:lnSpc>
            </a:pPr>
            <a:r>
              <a:rPr lang="en-GB" sz="1400" dirty="0"/>
              <a:t>[Y] EB Argument</a:t>
            </a:r>
          </a:p>
        </p:txBody>
      </p:sp>
      <p:sp>
        <p:nvSpPr>
          <p:cNvPr id="163" name="TextBox 162">
            <a:extLst>
              <a:ext uri="{FF2B5EF4-FFF2-40B4-BE49-F238E27FC236}">
                <a16:creationId xmlns:a16="http://schemas.microsoft.com/office/drawing/2014/main" id="{5E3B97B5-3E80-1D55-AA01-FCD4518B7BDF}"/>
              </a:ext>
            </a:extLst>
          </p:cNvPr>
          <p:cNvSpPr txBox="1"/>
          <p:nvPr/>
        </p:nvSpPr>
        <p:spPr>
          <a:xfrm>
            <a:off x="6631097" y="2252025"/>
            <a:ext cx="1432336" cy="439736"/>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endParaRPr lang="en-GB" sz="1400" dirty="0">
              <a:cs typeface="Arial"/>
            </a:endParaRPr>
          </a:p>
        </p:txBody>
      </p:sp>
      <p:sp>
        <p:nvSpPr>
          <p:cNvPr id="164" name="TextBox 163">
            <a:extLst>
              <a:ext uri="{FF2B5EF4-FFF2-40B4-BE49-F238E27FC236}">
                <a16:creationId xmlns:a16="http://schemas.microsoft.com/office/drawing/2014/main" id="{289FC625-2C31-2DD5-CF29-5B22D0AA68AC}"/>
              </a:ext>
            </a:extLst>
          </p:cNvPr>
          <p:cNvSpPr txBox="1"/>
          <p:nvPr/>
        </p:nvSpPr>
        <p:spPr>
          <a:xfrm>
            <a:off x="6870826" y="4671583"/>
            <a:ext cx="1468385" cy="502702"/>
          </a:xfrm>
          <a:prstGeom prst="rect">
            <a:avLst/>
          </a:prstGeom>
          <a:noFill/>
        </p:spPr>
        <p:txBody>
          <a:bodyPr wrap="square" rtlCol="0">
            <a:spAutoFit/>
          </a:bodyPr>
          <a:lstStyle/>
          <a:p>
            <a:pPr algn="ctr">
              <a:lnSpc>
                <a:spcPts val="1575"/>
              </a:lnSpc>
            </a:pPr>
            <a:r>
              <a:rPr lang="en-GB" sz="1400" dirty="0"/>
              <a:t>[U] Model Development Log</a:t>
            </a:r>
          </a:p>
        </p:txBody>
      </p:sp>
      <p:sp>
        <p:nvSpPr>
          <p:cNvPr id="165" name="TextBox 164">
            <a:extLst>
              <a:ext uri="{FF2B5EF4-FFF2-40B4-BE49-F238E27FC236}">
                <a16:creationId xmlns:a16="http://schemas.microsoft.com/office/drawing/2014/main" id="{FB29F307-5BFB-69F0-4A38-11AB4F6A204B}"/>
              </a:ext>
            </a:extLst>
          </p:cNvPr>
          <p:cNvSpPr txBox="1"/>
          <p:nvPr/>
        </p:nvSpPr>
        <p:spPr>
          <a:xfrm>
            <a:off x="9065445" y="3879982"/>
            <a:ext cx="1364456" cy="533479"/>
          </a:xfrm>
          <a:prstGeom prst="rect">
            <a:avLst/>
          </a:prstGeom>
          <a:noFill/>
        </p:spPr>
        <p:txBody>
          <a:bodyPr wrap="square" lIns="121920" tIns="60960" rIns="121920" bIns="60960" rtlCol="0" anchor="t">
            <a:spAutoFit/>
          </a:bodyPr>
          <a:lstStyle/>
          <a:p>
            <a:pPr algn="ctr">
              <a:lnSpc>
                <a:spcPts val="1575"/>
              </a:lnSpc>
            </a:pPr>
            <a:r>
              <a:rPr lang="en-GB" sz="1400" dirty="0"/>
              <a:t>[V] EB Algorithm</a:t>
            </a:r>
          </a:p>
        </p:txBody>
      </p:sp>
      <p:sp>
        <p:nvSpPr>
          <p:cNvPr id="166" name="TextBox 165">
            <a:extLst>
              <a:ext uri="{FF2B5EF4-FFF2-40B4-BE49-F238E27FC236}">
                <a16:creationId xmlns:a16="http://schemas.microsoft.com/office/drawing/2014/main" id="{20C67A3E-E21C-594E-EAED-9EB1E47CA0B4}"/>
              </a:ext>
            </a:extLst>
          </p:cNvPr>
          <p:cNvSpPr txBox="1"/>
          <p:nvPr/>
        </p:nvSpPr>
        <p:spPr>
          <a:xfrm>
            <a:off x="9065445" y="4730144"/>
            <a:ext cx="1364456" cy="502702"/>
          </a:xfrm>
          <a:prstGeom prst="rect">
            <a:avLst/>
          </a:prstGeom>
          <a:noFill/>
        </p:spPr>
        <p:txBody>
          <a:bodyPr wrap="square" rtlCol="0">
            <a:spAutoFit/>
          </a:bodyPr>
          <a:lstStyle/>
          <a:p>
            <a:pPr algn="ctr">
              <a:lnSpc>
                <a:spcPts val="1575"/>
              </a:lnSpc>
            </a:pPr>
            <a:r>
              <a:rPr lang="en-GB" sz="1400" dirty="0"/>
              <a:t>[X] Internal Test Results</a:t>
            </a:r>
          </a:p>
        </p:txBody>
      </p:sp>
      <p:sp>
        <p:nvSpPr>
          <p:cNvPr id="167" name="TextBox 166">
            <a:extLst>
              <a:ext uri="{FF2B5EF4-FFF2-40B4-BE49-F238E27FC236}">
                <a16:creationId xmlns:a16="http://schemas.microsoft.com/office/drawing/2014/main" id="{D640294D-0316-1135-3054-9D7E247CCCCD}"/>
              </a:ext>
            </a:extLst>
          </p:cNvPr>
          <p:cNvSpPr txBox="1"/>
          <p:nvPr/>
        </p:nvSpPr>
        <p:spPr>
          <a:xfrm>
            <a:off x="6586456" y="1492886"/>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168" name="TextBox 167">
            <a:extLst>
              <a:ext uri="{FF2B5EF4-FFF2-40B4-BE49-F238E27FC236}">
                <a16:creationId xmlns:a16="http://schemas.microsoft.com/office/drawing/2014/main" id="{D4059D06-CB29-6C8B-EB47-19DBB84EA9E7}"/>
              </a:ext>
            </a:extLst>
          </p:cNvPr>
          <p:cNvSpPr txBox="1"/>
          <p:nvPr/>
        </p:nvSpPr>
        <p:spPr>
          <a:xfrm>
            <a:off x="8662250" y="1809489"/>
            <a:ext cx="1364456" cy="593624"/>
          </a:xfrm>
          <a:prstGeom prst="rect">
            <a:avLst/>
          </a:prstGeom>
          <a:noFill/>
        </p:spPr>
        <p:txBody>
          <a:bodyPr wrap="square" lIns="121920" tIns="60960" rIns="121920" bIns="60960" rtlCol="0" anchor="t">
            <a:spAutoFit/>
          </a:bodyPr>
          <a:lstStyle/>
          <a:p>
            <a:pPr algn="ctr">
              <a:lnSpc>
                <a:spcPts val="1200"/>
              </a:lnSpc>
            </a:pPr>
            <a:r>
              <a:rPr lang="en-GB" sz="1400"/>
              <a:t>[O] Swarm Performance Metrics</a:t>
            </a:r>
            <a:endParaRPr lang="en-GB" sz="1400">
              <a:cs typeface="Arial"/>
            </a:endParaRPr>
          </a:p>
        </p:txBody>
      </p:sp>
      <p:sp>
        <p:nvSpPr>
          <p:cNvPr id="169" name="TextBox 168">
            <a:extLst>
              <a:ext uri="{FF2B5EF4-FFF2-40B4-BE49-F238E27FC236}">
                <a16:creationId xmlns:a16="http://schemas.microsoft.com/office/drawing/2014/main" id="{B0F48636-DE58-5E60-3F33-4AF2C251A807}"/>
              </a:ext>
            </a:extLst>
          </p:cNvPr>
          <p:cNvSpPr txBox="1"/>
          <p:nvPr/>
        </p:nvSpPr>
        <p:spPr>
          <a:xfrm>
            <a:off x="10556191" y="1811601"/>
            <a:ext cx="1364456" cy="598112"/>
          </a:xfrm>
          <a:prstGeom prst="rect">
            <a:avLst/>
          </a:prstGeom>
          <a:noFill/>
        </p:spPr>
        <p:txBody>
          <a:bodyPr wrap="square" rtlCol="0">
            <a:spAutoFit/>
          </a:bodyPr>
          <a:lstStyle/>
          <a:p>
            <a:pPr algn="ctr">
              <a:lnSpc>
                <a:spcPts val="1333"/>
              </a:lnSpc>
            </a:pPr>
            <a:r>
              <a:rPr lang="en-GB" sz="1400" dirty="0"/>
              <a:t>[W] EB Argument Pattern</a:t>
            </a:r>
          </a:p>
        </p:txBody>
      </p:sp>
    </p:spTree>
    <p:extLst>
      <p:ext uri="{BB962C8B-B14F-4D97-AF65-F5344CB8AC3E}">
        <p14:creationId xmlns:p14="http://schemas.microsoft.com/office/powerpoint/2010/main" val="3646151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0EA684A1-44E5-2BEC-842D-0FA5834E7ECF}"/>
              </a:ext>
            </a:extLst>
          </p:cNvPr>
          <p:cNvGrpSpPr/>
          <p:nvPr/>
        </p:nvGrpSpPr>
        <p:grpSpPr>
          <a:xfrm>
            <a:off x="6286906" y="1298962"/>
            <a:ext cx="5312712" cy="3600416"/>
            <a:chOff x="6286906" y="1298962"/>
            <a:chExt cx="5312712" cy="3600416"/>
          </a:xfrm>
        </p:grpSpPr>
        <p:sp>
          <p:nvSpPr>
            <p:cNvPr id="6" name="Rectangle 5">
              <a:extLst>
                <a:ext uri="{FF2B5EF4-FFF2-40B4-BE49-F238E27FC236}">
                  <a16:creationId xmlns:a16="http://schemas.microsoft.com/office/drawing/2014/main" id="{5EF51585-EAA9-C367-95F7-2761DABCE6C3}"/>
                </a:ext>
              </a:extLst>
            </p:cNvPr>
            <p:cNvSpPr/>
            <p:nvPr/>
          </p:nvSpPr>
          <p:spPr>
            <a:xfrm>
              <a:off x="8072558" y="293884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 name="Rectangle 6">
              <a:extLst>
                <a:ext uri="{FF2B5EF4-FFF2-40B4-BE49-F238E27FC236}">
                  <a16:creationId xmlns:a16="http://schemas.microsoft.com/office/drawing/2014/main" id="{516AF755-2E6D-2BB0-972A-DA76CFADE7A2}"/>
                </a:ext>
              </a:extLst>
            </p:cNvPr>
            <p:cNvSpPr/>
            <p:nvPr/>
          </p:nvSpPr>
          <p:spPr>
            <a:xfrm>
              <a:off x="10008850" y="2933937"/>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8" name="Folded Corner 20">
              <a:extLst>
                <a:ext uri="{FF2B5EF4-FFF2-40B4-BE49-F238E27FC236}">
                  <a16:creationId xmlns:a16="http://schemas.microsoft.com/office/drawing/2014/main" id="{055E1BA7-C466-7EDF-A56A-2C1A3B0CBB5E}"/>
                </a:ext>
              </a:extLst>
            </p:cNvPr>
            <p:cNvSpPr/>
            <p:nvPr/>
          </p:nvSpPr>
          <p:spPr>
            <a:xfrm rot="16200000">
              <a:off x="8938140" y="3380285"/>
              <a:ext cx="522148"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 name="TextBox 8">
              <a:extLst>
                <a:ext uri="{FF2B5EF4-FFF2-40B4-BE49-F238E27FC236}">
                  <a16:creationId xmlns:a16="http://schemas.microsoft.com/office/drawing/2014/main" id="{CB5BB30D-7EAD-57E2-8558-7F9F9EA3B43D}"/>
                </a:ext>
              </a:extLst>
            </p:cNvPr>
            <p:cNvSpPr txBox="1"/>
            <p:nvPr/>
          </p:nvSpPr>
          <p:spPr>
            <a:xfrm>
              <a:off x="8406809" y="3946830"/>
              <a:ext cx="1550179" cy="408958"/>
            </a:xfrm>
            <a:prstGeom prst="rect">
              <a:avLst/>
            </a:prstGeom>
            <a:noFill/>
          </p:spPr>
          <p:txBody>
            <a:bodyPr wrap="square" rtlCol="0">
              <a:spAutoFit/>
            </a:bodyPr>
            <a:lstStyle/>
            <a:p>
              <a:pPr algn="ctr">
                <a:lnSpc>
                  <a:spcPts val="1200"/>
                </a:lnSpc>
              </a:pPr>
              <a:r>
                <a:rPr lang="en-GB" sz="1400" dirty="0"/>
                <a:t>[Z] EB Verification Results</a:t>
              </a:r>
            </a:p>
          </p:txBody>
        </p:sp>
        <p:sp>
          <p:nvSpPr>
            <p:cNvPr id="10" name="TextBox 9">
              <a:extLst>
                <a:ext uri="{FF2B5EF4-FFF2-40B4-BE49-F238E27FC236}">
                  <a16:creationId xmlns:a16="http://schemas.microsoft.com/office/drawing/2014/main" id="{E400528B-C3E4-0D3F-08AD-B6F5D06C9665}"/>
                </a:ext>
              </a:extLst>
            </p:cNvPr>
            <p:cNvSpPr txBox="1"/>
            <p:nvPr/>
          </p:nvSpPr>
          <p:spPr>
            <a:xfrm>
              <a:off x="8158236" y="3122216"/>
              <a:ext cx="1364456" cy="328295"/>
            </a:xfrm>
            <a:prstGeom prst="rect">
              <a:avLst/>
            </a:prstGeom>
            <a:noFill/>
          </p:spPr>
          <p:txBody>
            <a:bodyPr wrap="square" lIns="121920" tIns="60960" rIns="121920" bIns="60960" rtlCol="0" anchor="t">
              <a:spAutoFit/>
            </a:bodyPr>
            <a:lstStyle/>
            <a:p>
              <a:pPr algn="ctr">
                <a:lnSpc>
                  <a:spcPts val="1600"/>
                </a:lnSpc>
              </a:pPr>
              <a:r>
                <a:rPr lang="en-GB" sz="1400" b="1" dirty="0"/>
                <a:t>13. Verify EB</a:t>
              </a:r>
              <a:endParaRPr lang="en-GB" sz="1400" b="1" dirty="0">
                <a:cs typeface="Arial"/>
              </a:endParaRPr>
            </a:p>
          </p:txBody>
        </p:sp>
        <p:sp>
          <p:nvSpPr>
            <p:cNvPr id="11" name="TextBox 10">
              <a:extLst>
                <a:ext uri="{FF2B5EF4-FFF2-40B4-BE49-F238E27FC236}">
                  <a16:creationId xmlns:a16="http://schemas.microsoft.com/office/drawing/2014/main" id="{503F6BC8-2E85-5C32-F141-6CBA9E2DD791}"/>
                </a:ext>
              </a:extLst>
            </p:cNvPr>
            <p:cNvSpPr txBox="1"/>
            <p:nvPr/>
          </p:nvSpPr>
          <p:spPr>
            <a:xfrm>
              <a:off x="9995801" y="3028209"/>
              <a:ext cx="1603817" cy="562911"/>
            </a:xfrm>
            <a:prstGeom prst="rect">
              <a:avLst/>
            </a:prstGeom>
            <a:noFill/>
          </p:spPr>
          <p:txBody>
            <a:bodyPr wrap="square" rtlCol="0">
              <a:spAutoFit/>
            </a:bodyPr>
            <a:lstStyle/>
            <a:p>
              <a:pPr algn="ctr">
                <a:lnSpc>
                  <a:spcPts val="1200"/>
                </a:lnSpc>
              </a:pPr>
              <a:r>
                <a:rPr lang="en-GB" sz="1400" b="1" dirty="0"/>
                <a:t>14. Instantiate EB Verification Argument Pattern</a:t>
              </a:r>
            </a:p>
          </p:txBody>
        </p:sp>
        <p:cxnSp>
          <p:nvCxnSpPr>
            <p:cNvPr id="12" name="Straight Connector 11">
              <a:extLst>
                <a:ext uri="{FF2B5EF4-FFF2-40B4-BE49-F238E27FC236}">
                  <a16:creationId xmlns:a16="http://schemas.microsoft.com/office/drawing/2014/main" id="{56F83E26-4A6F-D442-8E44-CDAB44A4156B}"/>
                </a:ext>
              </a:extLst>
            </p:cNvPr>
            <p:cNvCxnSpPr>
              <a:cxnSpLocks/>
              <a:stCxn id="6" idx="3"/>
              <a:endCxn id="11" idx="1"/>
            </p:cNvCxnSpPr>
            <p:nvPr/>
          </p:nvCxnSpPr>
          <p:spPr>
            <a:xfrm>
              <a:off x="9622751" y="3306745"/>
              <a:ext cx="373050" cy="292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Folded Corner 30">
              <a:extLst>
                <a:ext uri="{FF2B5EF4-FFF2-40B4-BE49-F238E27FC236}">
                  <a16:creationId xmlns:a16="http://schemas.microsoft.com/office/drawing/2014/main" id="{F2BCDE19-39E4-5CDB-107C-4DF9ED27CECF}"/>
                </a:ext>
              </a:extLst>
            </p:cNvPr>
            <p:cNvSpPr/>
            <p:nvPr/>
          </p:nvSpPr>
          <p:spPr>
            <a:xfrm rot="16200000">
              <a:off x="6862478" y="1749247"/>
              <a:ext cx="668060" cy="121835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CF472B3B-9BDE-7FBA-2673-A501CC19E501}"/>
                </a:ext>
              </a:extLst>
            </p:cNvPr>
            <p:cNvSpPr txBox="1"/>
            <p:nvPr/>
          </p:nvSpPr>
          <p:spPr>
            <a:xfrm>
              <a:off x="6286906" y="2093260"/>
              <a:ext cx="1656583" cy="586956"/>
            </a:xfrm>
            <a:prstGeom prst="rect">
              <a:avLst/>
            </a:prstGeom>
            <a:noFill/>
          </p:spPr>
          <p:txBody>
            <a:bodyPr wrap="square" lIns="121920" tIns="60960" rIns="121920" bIns="60960" rtlCol="0" anchor="t">
              <a:spAutoFit/>
            </a:bodyPr>
            <a:lstStyle/>
            <a:p>
              <a:pPr algn="ctr">
                <a:lnSpc>
                  <a:spcPts val="1200"/>
                </a:lnSpc>
              </a:pPr>
              <a:r>
                <a:rPr lang="en-GB" sz="1200" dirty="0"/>
                <a:t>[P] Verification Scenarios (Test Generation)</a:t>
              </a:r>
              <a:endParaRPr lang="en-GB" sz="1200" dirty="0">
                <a:cs typeface="Arial"/>
              </a:endParaRPr>
            </a:p>
          </p:txBody>
        </p:sp>
        <p:cxnSp>
          <p:nvCxnSpPr>
            <p:cNvPr id="15" name="Straight Connector 14">
              <a:extLst>
                <a:ext uri="{FF2B5EF4-FFF2-40B4-BE49-F238E27FC236}">
                  <a16:creationId xmlns:a16="http://schemas.microsoft.com/office/drawing/2014/main" id="{6DB026E3-FA01-94AE-D0FA-074C375375FB}"/>
                </a:ext>
              </a:extLst>
            </p:cNvPr>
            <p:cNvCxnSpPr>
              <a:cxnSpLocks/>
            </p:cNvCxnSpPr>
            <p:nvPr/>
          </p:nvCxnSpPr>
          <p:spPr>
            <a:xfrm flipV="1">
              <a:off x="8150979" y="3675387"/>
              <a:ext cx="0" cy="9442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Folded Corner 56">
              <a:extLst>
                <a:ext uri="{FF2B5EF4-FFF2-40B4-BE49-F238E27FC236}">
                  <a16:creationId xmlns:a16="http://schemas.microsoft.com/office/drawing/2014/main" id="{E17552EC-8EEA-F407-AB68-892A54B6B8D9}"/>
                </a:ext>
              </a:extLst>
            </p:cNvPr>
            <p:cNvSpPr/>
            <p:nvPr/>
          </p:nvSpPr>
          <p:spPr>
            <a:xfrm rot="16200000">
              <a:off x="8947433" y="3956072"/>
              <a:ext cx="522154"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7" name="TextBox 16">
              <a:extLst>
                <a:ext uri="{FF2B5EF4-FFF2-40B4-BE49-F238E27FC236}">
                  <a16:creationId xmlns:a16="http://schemas.microsoft.com/office/drawing/2014/main" id="{FC1471FF-5BD6-6B75-1879-F7A3FCB109F8}"/>
                </a:ext>
              </a:extLst>
            </p:cNvPr>
            <p:cNvSpPr txBox="1"/>
            <p:nvPr/>
          </p:nvSpPr>
          <p:spPr>
            <a:xfrm>
              <a:off x="8443425" y="4479661"/>
              <a:ext cx="1364456" cy="408958"/>
            </a:xfrm>
            <a:prstGeom prst="rect">
              <a:avLst/>
            </a:prstGeom>
            <a:noFill/>
          </p:spPr>
          <p:txBody>
            <a:bodyPr wrap="square" rtlCol="0">
              <a:spAutoFit/>
            </a:bodyPr>
            <a:lstStyle/>
            <a:p>
              <a:pPr algn="ctr">
                <a:lnSpc>
                  <a:spcPts val="1200"/>
                </a:lnSpc>
              </a:pPr>
              <a:r>
                <a:rPr lang="en-GB" sz="1400" dirty="0"/>
                <a:t>[AA] Verification Log</a:t>
              </a:r>
            </a:p>
          </p:txBody>
        </p:sp>
        <p:cxnSp>
          <p:nvCxnSpPr>
            <p:cNvPr id="18" name="Straight Connector 17">
              <a:extLst>
                <a:ext uri="{FF2B5EF4-FFF2-40B4-BE49-F238E27FC236}">
                  <a16:creationId xmlns:a16="http://schemas.microsoft.com/office/drawing/2014/main" id="{9B305565-0DF2-ADE9-C4D3-069E6335A561}"/>
                </a:ext>
              </a:extLst>
            </p:cNvPr>
            <p:cNvCxnSpPr>
              <a:cxnSpLocks/>
            </p:cNvCxnSpPr>
            <p:nvPr/>
          </p:nvCxnSpPr>
          <p:spPr>
            <a:xfrm>
              <a:off x="8137027" y="4056515"/>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B680CB-A116-BE70-262F-2D25A2799BE2}"/>
                </a:ext>
              </a:extLst>
            </p:cNvPr>
            <p:cNvCxnSpPr>
              <a:cxnSpLocks/>
            </p:cNvCxnSpPr>
            <p:nvPr/>
          </p:nvCxnSpPr>
          <p:spPr>
            <a:xfrm>
              <a:off x="8160620" y="4613987"/>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32BC97-CB03-92E7-CDC0-7A986EBC1687}"/>
                </a:ext>
              </a:extLst>
            </p:cNvPr>
            <p:cNvCxnSpPr>
              <a:cxnSpLocks/>
              <a:stCxn id="25" idx="1"/>
              <a:endCxn id="7" idx="0"/>
            </p:cNvCxnSpPr>
            <p:nvPr/>
          </p:nvCxnSpPr>
          <p:spPr>
            <a:xfrm>
              <a:off x="10773726" y="2423352"/>
              <a:ext cx="10221" cy="5105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Folded Corner 81">
              <a:extLst>
                <a:ext uri="{FF2B5EF4-FFF2-40B4-BE49-F238E27FC236}">
                  <a16:creationId xmlns:a16="http://schemas.microsoft.com/office/drawing/2014/main" id="{2D28463A-614D-C4D7-8318-7FFB12CE86CA}"/>
                </a:ext>
              </a:extLst>
            </p:cNvPr>
            <p:cNvSpPr/>
            <p:nvPr/>
          </p:nvSpPr>
          <p:spPr>
            <a:xfrm rot="16200000">
              <a:off x="10439695" y="140709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6" name="Folded Corner 86">
              <a:extLst>
                <a:ext uri="{FF2B5EF4-FFF2-40B4-BE49-F238E27FC236}">
                  <a16:creationId xmlns:a16="http://schemas.microsoft.com/office/drawing/2014/main" id="{026255D9-E146-909C-5C0F-33D1120E682D}"/>
                </a:ext>
              </a:extLst>
            </p:cNvPr>
            <p:cNvSpPr/>
            <p:nvPr/>
          </p:nvSpPr>
          <p:spPr>
            <a:xfrm rot="16200000">
              <a:off x="10579209" y="3680585"/>
              <a:ext cx="668060" cy="119874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9" name="TextBox 28">
              <a:extLst>
                <a:ext uri="{FF2B5EF4-FFF2-40B4-BE49-F238E27FC236}">
                  <a16:creationId xmlns:a16="http://schemas.microsoft.com/office/drawing/2014/main" id="{515E8043-BE6C-17E7-093F-F868443DC4FC}"/>
                </a:ext>
              </a:extLst>
            </p:cNvPr>
            <p:cNvSpPr txBox="1"/>
            <p:nvPr/>
          </p:nvSpPr>
          <p:spPr>
            <a:xfrm>
              <a:off x="10231011" y="4005639"/>
              <a:ext cx="1364456" cy="562846"/>
            </a:xfrm>
            <a:prstGeom prst="rect">
              <a:avLst/>
            </a:prstGeom>
            <a:noFill/>
          </p:spPr>
          <p:txBody>
            <a:bodyPr wrap="square" rtlCol="0">
              <a:spAutoFit/>
            </a:bodyPr>
            <a:lstStyle/>
            <a:p>
              <a:pPr algn="ctr">
                <a:lnSpc>
                  <a:spcPts val="1200"/>
                </a:lnSpc>
              </a:pPr>
              <a:r>
                <a:rPr lang="en-GB" sz="1400" dirty="0"/>
                <a:t>[CC] EB Verification Argument</a:t>
              </a:r>
            </a:p>
          </p:txBody>
        </p:sp>
        <p:cxnSp>
          <p:nvCxnSpPr>
            <p:cNvPr id="30" name="Straight Connector 29">
              <a:extLst>
                <a:ext uri="{FF2B5EF4-FFF2-40B4-BE49-F238E27FC236}">
                  <a16:creationId xmlns:a16="http://schemas.microsoft.com/office/drawing/2014/main" id="{B7452ED4-75A4-2C31-A15F-EA5CC17A38F0}"/>
                </a:ext>
              </a:extLst>
            </p:cNvPr>
            <p:cNvCxnSpPr>
              <a:cxnSpLocks/>
            </p:cNvCxnSpPr>
            <p:nvPr/>
          </p:nvCxnSpPr>
          <p:spPr>
            <a:xfrm flipV="1">
              <a:off x="10069937" y="3675387"/>
              <a:ext cx="0" cy="6364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48CC61-F20C-B647-37D3-CCE9889ADB45}"/>
                </a:ext>
              </a:extLst>
            </p:cNvPr>
            <p:cNvCxnSpPr>
              <a:cxnSpLocks/>
            </p:cNvCxnSpPr>
            <p:nvPr/>
          </p:nvCxnSpPr>
          <p:spPr>
            <a:xfrm>
              <a:off x="10069937" y="4306213"/>
              <a:ext cx="24393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Folded Corner 96">
              <a:extLst>
                <a:ext uri="{FF2B5EF4-FFF2-40B4-BE49-F238E27FC236}">
                  <a16:creationId xmlns:a16="http://schemas.microsoft.com/office/drawing/2014/main" id="{58D493BA-96FF-64B9-1496-62D436F8BEE1}"/>
                </a:ext>
              </a:extLst>
            </p:cNvPr>
            <p:cNvSpPr/>
            <p:nvPr/>
          </p:nvSpPr>
          <p:spPr>
            <a:xfrm rot="16200000">
              <a:off x="6980506" y="898156"/>
              <a:ext cx="562846"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CDF0A6C8-FF3E-46F7-2BF6-B8B56016BEAF}"/>
                </a:ext>
              </a:extLst>
            </p:cNvPr>
            <p:cNvSpPr txBox="1"/>
            <p:nvPr/>
          </p:nvSpPr>
          <p:spPr>
            <a:xfrm>
              <a:off x="6514280" y="1400730"/>
              <a:ext cx="1364456" cy="408958"/>
            </a:xfrm>
            <a:prstGeom prst="rect">
              <a:avLst/>
            </a:prstGeom>
            <a:noFill/>
          </p:spPr>
          <p:txBody>
            <a:bodyPr wrap="square" rtlCol="0">
              <a:spAutoFit/>
            </a:bodyPr>
            <a:lstStyle/>
            <a:p>
              <a:pPr algn="ctr">
                <a:lnSpc>
                  <a:spcPts val="1200"/>
                </a:lnSpc>
              </a:pPr>
              <a:r>
                <a:rPr lang="en-GB" sz="1400" dirty="0"/>
                <a:t>[H] EB Safety Requirements</a:t>
              </a:r>
            </a:p>
          </p:txBody>
        </p:sp>
        <p:cxnSp>
          <p:nvCxnSpPr>
            <p:cNvPr id="35" name="Straight Connector 34">
              <a:extLst>
                <a:ext uri="{FF2B5EF4-FFF2-40B4-BE49-F238E27FC236}">
                  <a16:creationId xmlns:a16="http://schemas.microsoft.com/office/drawing/2014/main" id="{1DE6E39E-F766-7D1C-DE63-426E4D055B2D}"/>
                </a:ext>
              </a:extLst>
            </p:cNvPr>
            <p:cNvCxnSpPr>
              <a:cxnSpLocks/>
            </p:cNvCxnSpPr>
            <p:nvPr/>
          </p:nvCxnSpPr>
          <p:spPr>
            <a:xfrm flipV="1">
              <a:off x="7893896" y="1966047"/>
              <a:ext cx="0" cy="1317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03AF71-A818-3AA6-9CBE-3CBA897E0BC3}"/>
                </a:ext>
              </a:extLst>
            </p:cNvPr>
            <p:cNvCxnSpPr>
              <a:cxnSpLocks/>
            </p:cNvCxnSpPr>
            <p:nvPr/>
          </p:nvCxnSpPr>
          <p:spPr>
            <a:xfrm>
              <a:off x="7893896" y="3280765"/>
              <a:ext cx="18422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995258-949E-04C7-E986-6F398195A8B7}"/>
                </a:ext>
              </a:extLst>
            </p:cNvPr>
            <p:cNvCxnSpPr>
              <a:cxnSpLocks/>
            </p:cNvCxnSpPr>
            <p:nvPr/>
          </p:nvCxnSpPr>
          <p:spPr>
            <a:xfrm flipV="1">
              <a:off x="7261928" y="2680216"/>
              <a:ext cx="0" cy="16445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9C6277-72C0-0B48-065B-8CA1D71B4844}"/>
                </a:ext>
              </a:extLst>
            </p:cNvPr>
            <p:cNvCxnSpPr>
              <a:cxnSpLocks/>
            </p:cNvCxnSpPr>
            <p:nvPr/>
          </p:nvCxnSpPr>
          <p:spPr>
            <a:xfrm flipV="1">
              <a:off x="7261928" y="2829802"/>
              <a:ext cx="1410969" cy="922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0" name="Folded Corner 46">
              <a:extLst>
                <a:ext uri="{FF2B5EF4-FFF2-40B4-BE49-F238E27FC236}">
                  <a16:creationId xmlns:a16="http://schemas.microsoft.com/office/drawing/2014/main" id="{9951D47E-8858-3EBF-408A-03C6B6FAAD32}"/>
                </a:ext>
              </a:extLst>
            </p:cNvPr>
            <p:cNvSpPr/>
            <p:nvPr/>
          </p:nvSpPr>
          <p:spPr>
            <a:xfrm rot="16200000">
              <a:off x="8346499" y="16483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1" name="TextBox 40">
              <a:extLst>
                <a:ext uri="{FF2B5EF4-FFF2-40B4-BE49-F238E27FC236}">
                  <a16:creationId xmlns:a16="http://schemas.microsoft.com/office/drawing/2014/main" id="{F3E09740-D858-C8EC-0AD7-B61F1DBD71C6}"/>
                </a:ext>
              </a:extLst>
            </p:cNvPr>
            <p:cNvSpPr txBox="1"/>
            <p:nvPr/>
          </p:nvSpPr>
          <p:spPr>
            <a:xfrm>
              <a:off x="7906068" y="2193874"/>
              <a:ext cx="1545615" cy="328295"/>
            </a:xfrm>
            <a:prstGeom prst="rect">
              <a:avLst/>
            </a:prstGeom>
            <a:noFill/>
          </p:spPr>
          <p:txBody>
            <a:bodyPr wrap="square" lIns="121920" tIns="60960" rIns="121920" bIns="60960" rtlCol="0" anchor="t">
              <a:spAutoFit/>
            </a:bodyPr>
            <a:lstStyle/>
            <a:p>
              <a:pPr algn="ctr">
                <a:lnSpc>
                  <a:spcPts val="1575"/>
                </a:lnSpc>
              </a:pPr>
              <a:r>
                <a:rPr lang="en-GB" sz="1400" dirty="0"/>
                <a:t>[V] EB Algorithm</a:t>
              </a:r>
            </a:p>
          </p:txBody>
        </p:sp>
        <p:cxnSp>
          <p:nvCxnSpPr>
            <p:cNvPr id="42" name="Straight Connector 41">
              <a:extLst>
                <a:ext uri="{FF2B5EF4-FFF2-40B4-BE49-F238E27FC236}">
                  <a16:creationId xmlns:a16="http://schemas.microsoft.com/office/drawing/2014/main" id="{BD1D5D10-C506-C77C-8092-1E6D1116AD30}"/>
                </a:ext>
              </a:extLst>
            </p:cNvPr>
            <p:cNvCxnSpPr>
              <a:cxnSpLocks/>
              <a:endCxn id="40" idx="1"/>
            </p:cNvCxnSpPr>
            <p:nvPr/>
          </p:nvCxnSpPr>
          <p:spPr>
            <a:xfrm flipV="1">
              <a:off x="8680529" y="2664648"/>
              <a:ext cx="1" cy="17532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64AA6CF-0FEF-E0B2-CA13-2D1EA2B9C870}"/>
                </a:ext>
              </a:extLst>
            </p:cNvPr>
            <p:cNvCxnSpPr>
              <a:cxnSpLocks/>
              <a:endCxn id="33" idx="1"/>
            </p:cNvCxnSpPr>
            <p:nvPr/>
          </p:nvCxnSpPr>
          <p:spPr>
            <a:xfrm flipV="1">
              <a:off x="7261929" y="1861807"/>
              <a:ext cx="1" cy="1042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DBA9ED-EF08-E4AB-32DB-EB4658646A05}"/>
                </a:ext>
              </a:extLst>
            </p:cNvPr>
            <p:cNvCxnSpPr>
              <a:cxnSpLocks/>
            </p:cNvCxnSpPr>
            <p:nvPr/>
          </p:nvCxnSpPr>
          <p:spPr>
            <a:xfrm>
              <a:off x="7261928" y="1966047"/>
              <a:ext cx="63761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47AA165-B4CC-F5AA-D5AF-0FD722E994D6}"/>
                </a:ext>
              </a:extLst>
            </p:cNvPr>
            <p:cNvSpPr txBox="1"/>
            <p:nvPr/>
          </p:nvSpPr>
          <p:spPr>
            <a:xfrm>
              <a:off x="10015561" y="1790266"/>
              <a:ext cx="1550193" cy="562846"/>
            </a:xfrm>
            <a:prstGeom prst="rect">
              <a:avLst/>
            </a:prstGeom>
            <a:noFill/>
          </p:spPr>
          <p:txBody>
            <a:bodyPr wrap="square" rtlCol="0">
              <a:spAutoFit/>
            </a:bodyPr>
            <a:lstStyle/>
            <a:p>
              <a:pPr algn="ctr">
                <a:lnSpc>
                  <a:spcPts val="1200"/>
                </a:lnSpc>
              </a:pPr>
              <a:r>
                <a:rPr lang="en-GB" sz="1400" dirty="0"/>
                <a:t>[BB] EB Verification Argument Pattern</a:t>
              </a:r>
            </a:p>
          </p:txBody>
        </p:sp>
      </p:grpSp>
      <p:sp>
        <p:nvSpPr>
          <p:cNvPr id="51" name="Title 1">
            <a:extLst>
              <a:ext uri="{FF2B5EF4-FFF2-40B4-BE49-F238E27FC236}">
                <a16:creationId xmlns:a16="http://schemas.microsoft.com/office/drawing/2014/main" id="{744DF91B-446F-F180-CDB7-1F88A25DF985}"/>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5: Model Verification</a:t>
            </a:r>
          </a:p>
        </p:txBody>
      </p:sp>
    </p:spTree>
    <p:extLst>
      <p:ext uri="{BB962C8B-B14F-4D97-AF65-F5344CB8AC3E}">
        <p14:creationId xmlns:p14="http://schemas.microsoft.com/office/powerpoint/2010/main" val="1719360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3E94CD75-B632-1121-1E68-EA4E84DE60C8}"/>
              </a:ext>
            </a:extLst>
          </p:cNvPr>
          <p:cNvGrpSpPr/>
          <p:nvPr/>
        </p:nvGrpSpPr>
        <p:grpSpPr>
          <a:xfrm>
            <a:off x="1049594" y="1680123"/>
            <a:ext cx="5828991" cy="3497753"/>
            <a:chOff x="6204689" y="1692434"/>
            <a:chExt cx="5828991" cy="3497753"/>
          </a:xfrm>
        </p:grpSpPr>
        <p:cxnSp>
          <p:nvCxnSpPr>
            <p:cNvPr id="69" name="Straight Connector 68">
              <a:extLst>
                <a:ext uri="{FF2B5EF4-FFF2-40B4-BE49-F238E27FC236}">
                  <a16:creationId xmlns:a16="http://schemas.microsoft.com/office/drawing/2014/main" id="{03CB1A47-4F29-EA53-4BD5-6D961AD389CC}"/>
                </a:ext>
              </a:extLst>
            </p:cNvPr>
            <p:cNvCxnSpPr>
              <a:cxnSpLocks/>
              <a:stCxn id="72" idx="3"/>
            </p:cNvCxnSpPr>
            <p:nvPr/>
          </p:nvCxnSpPr>
          <p:spPr>
            <a:xfrm flipV="1">
              <a:off x="10310077" y="3881228"/>
              <a:ext cx="228450" cy="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55F17A-BF85-E1C2-4B62-241D270AD860}"/>
                </a:ext>
              </a:extLst>
            </p:cNvPr>
            <p:cNvCxnSpPr>
              <a:cxnSpLocks/>
              <a:stCxn id="71" idx="3"/>
            </p:cNvCxnSpPr>
            <p:nvPr/>
          </p:nvCxnSpPr>
          <p:spPr>
            <a:xfrm>
              <a:off x="8739213" y="3886136"/>
              <a:ext cx="236012"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6AD9299-E932-D2F2-092A-2B49C0802D8E}"/>
                </a:ext>
              </a:extLst>
            </p:cNvPr>
            <p:cNvSpPr/>
            <p:nvPr/>
          </p:nvSpPr>
          <p:spPr>
            <a:xfrm>
              <a:off x="7570684" y="3518232"/>
              <a:ext cx="116852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2" name="Rectangle 71">
              <a:extLst>
                <a:ext uri="{FF2B5EF4-FFF2-40B4-BE49-F238E27FC236}">
                  <a16:creationId xmlns:a16="http://schemas.microsoft.com/office/drawing/2014/main" id="{8CDFC989-0219-C666-67B1-3F7B64B9A63A}"/>
                </a:ext>
              </a:extLst>
            </p:cNvPr>
            <p:cNvSpPr/>
            <p:nvPr/>
          </p:nvSpPr>
          <p:spPr>
            <a:xfrm>
              <a:off x="8949733" y="3513328"/>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3" name="Folded Corner 20">
              <a:extLst>
                <a:ext uri="{FF2B5EF4-FFF2-40B4-BE49-F238E27FC236}">
                  <a16:creationId xmlns:a16="http://schemas.microsoft.com/office/drawing/2014/main" id="{3921EB75-9E90-23E7-C0DA-3BAEB56DF963}"/>
                </a:ext>
              </a:extLst>
            </p:cNvPr>
            <p:cNvSpPr/>
            <p:nvPr/>
          </p:nvSpPr>
          <p:spPr>
            <a:xfrm rot="16200000">
              <a:off x="8036586" y="4247419"/>
              <a:ext cx="668060" cy="118571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7" name="Folded Corner 30">
              <a:extLst>
                <a:ext uri="{FF2B5EF4-FFF2-40B4-BE49-F238E27FC236}">
                  <a16:creationId xmlns:a16="http://schemas.microsoft.com/office/drawing/2014/main" id="{1EA31628-EFDF-5F58-B4DB-340C3BB3B0A2}"/>
                </a:ext>
              </a:extLst>
            </p:cNvPr>
            <p:cNvSpPr/>
            <p:nvPr/>
          </p:nvSpPr>
          <p:spPr>
            <a:xfrm rot="16200000">
              <a:off x="6522899" y="2470681"/>
              <a:ext cx="668060" cy="93861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9" name="Straight Connector 78">
              <a:extLst>
                <a:ext uri="{FF2B5EF4-FFF2-40B4-BE49-F238E27FC236}">
                  <a16:creationId xmlns:a16="http://schemas.microsoft.com/office/drawing/2014/main" id="{05E1A867-1FC7-B86D-4460-FCC6FB3E122C}"/>
                </a:ext>
              </a:extLst>
            </p:cNvPr>
            <p:cNvCxnSpPr>
              <a:cxnSpLocks/>
            </p:cNvCxnSpPr>
            <p:nvPr/>
          </p:nvCxnSpPr>
          <p:spPr>
            <a:xfrm flipV="1">
              <a:off x="7595080" y="4261280"/>
              <a:ext cx="0" cy="57468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45A9D9-6441-C071-6428-712693B47E7A}"/>
                </a:ext>
              </a:extLst>
            </p:cNvPr>
            <p:cNvCxnSpPr>
              <a:cxnSpLocks/>
            </p:cNvCxnSpPr>
            <p:nvPr/>
          </p:nvCxnSpPr>
          <p:spPr>
            <a:xfrm>
              <a:off x="7588796" y="4835962"/>
              <a:ext cx="19471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1C1EF5C-D2E2-065D-D94B-3CFEE041DE82}"/>
                </a:ext>
              </a:extLst>
            </p:cNvPr>
            <p:cNvCxnSpPr>
              <a:cxnSpLocks/>
            </p:cNvCxnSpPr>
            <p:nvPr/>
          </p:nvCxnSpPr>
          <p:spPr>
            <a:xfrm>
              <a:off x="9685642" y="2906755"/>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Folded Corner 81">
              <a:extLst>
                <a:ext uri="{FF2B5EF4-FFF2-40B4-BE49-F238E27FC236}">
                  <a16:creationId xmlns:a16="http://schemas.microsoft.com/office/drawing/2014/main" id="{1779DD24-73B5-2309-4635-E46B1F4A3159}"/>
                </a:ext>
              </a:extLst>
            </p:cNvPr>
            <p:cNvSpPr/>
            <p:nvPr/>
          </p:nvSpPr>
          <p:spPr>
            <a:xfrm rot="16200000">
              <a:off x="9351612" y="189049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6" name="Folded Corner 86">
              <a:extLst>
                <a:ext uri="{FF2B5EF4-FFF2-40B4-BE49-F238E27FC236}">
                  <a16:creationId xmlns:a16="http://schemas.microsoft.com/office/drawing/2014/main" id="{F752F025-3D39-A78A-1C89-E2A9CF5F38B3}"/>
                </a:ext>
              </a:extLst>
            </p:cNvPr>
            <p:cNvSpPr/>
            <p:nvPr/>
          </p:nvSpPr>
          <p:spPr>
            <a:xfrm rot="16200000">
              <a:off x="9578831" y="4221236"/>
              <a:ext cx="668060" cy="126984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1" name="Straight Connector 90">
              <a:extLst>
                <a:ext uri="{FF2B5EF4-FFF2-40B4-BE49-F238E27FC236}">
                  <a16:creationId xmlns:a16="http://schemas.microsoft.com/office/drawing/2014/main" id="{61A705A7-804D-906B-C9E9-A7F9DCD330E8}"/>
                </a:ext>
              </a:extLst>
            </p:cNvPr>
            <p:cNvCxnSpPr>
              <a:cxnSpLocks/>
            </p:cNvCxnSpPr>
            <p:nvPr/>
          </p:nvCxnSpPr>
          <p:spPr>
            <a:xfrm flipV="1">
              <a:off x="9046966" y="4261282"/>
              <a:ext cx="0" cy="62113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088578-C88A-110C-635C-886117890789}"/>
                </a:ext>
              </a:extLst>
            </p:cNvPr>
            <p:cNvCxnSpPr>
              <a:cxnSpLocks/>
            </p:cNvCxnSpPr>
            <p:nvPr/>
          </p:nvCxnSpPr>
          <p:spPr>
            <a:xfrm>
              <a:off x="9059349" y="4882413"/>
              <a:ext cx="20866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4" name="Folded Corner 96">
              <a:extLst>
                <a:ext uri="{FF2B5EF4-FFF2-40B4-BE49-F238E27FC236}">
                  <a16:creationId xmlns:a16="http://schemas.microsoft.com/office/drawing/2014/main" id="{5AB9A754-E8A7-0D3D-F6C6-2EF5D45474B6}"/>
                </a:ext>
              </a:extLst>
            </p:cNvPr>
            <p:cNvSpPr/>
            <p:nvPr/>
          </p:nvSpPr>
          <p:spPr>
            <a:xfrm rot="16200000">
              <a:off x="6546498" y="1536328"/>
              <a:ext cx="668060" cy="98027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6" name="Straight Connector 95">
              <a:extLst>
                <a:ext uri="{FF2B5EF4-FFF2-40B4-BE49-F238E27FC236}">
                  <a16:creationId xmlns:a16="http://schemas.microsoft.com/office/drawing/2014/main" id="{C36C4230-62F2-B1DA-F17B-35F92C055B4D}"/>
                </a:ext>
              </a:extLst>
            </p:cNvPr>
            <p:cNvCxnSpPr>
              <a:cxnSpLocks/>
            </p:cNvCxnSpPr>
            <p:nvPr/>
          </p:nvCxnSpPr>
          <p:spPr>
            <a:xfrm flipV="1">
              <a:off x="7370253" y="2515006"/>
              <a:ext cx="0" cy="137554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CB0FA4B-817E-36AE-674F-943AC81B103D}"/>
                </a:ext>
              </a:extLst>
            </p:cNvPr>
            <p:cNvCxnSpPr>
              <a:cxnSpLocks/>
            </p:cNvCxnSpPr>
            <p:nvPr/>
          </p:nvCxnSpPr>
          <p:spPr>
            <a:xfrm>
              <a:off x="7366039" y="3890546"/>
              <a:ext cx="203490" cy="490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B062C0A-ACD1-D5DE-D7A0-8F23E32EB8DF}"/>
                </a:ext>
              </a:extLst>
            </p:cNvPr>
            <p:cNvCxnSpPr>
              <a:cxnSpLocks/>
            </p:cNvCxnSpPr>
            <p:nvPr/>
          </p:nvCxnSpPr>
          <p:spPr>
            <a:xfrm flipV="1">
              <a:off x="6660145" y="3274966"/>
              <a:ext cx="0" cy="1321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ED1F99-CFCA-1F7E-AF56-FB860ED6CF70}"/>
                </a:ext>
              </a:extLst>
            </p:cNvPr>
            <p:cNvCxnSpPr>
              <a:cxnSpLocks/>
            </p:cNvCxnSpPr>
            <p:nvPr/>
          </p:nvCxnSpPr>
          <p:spPr>
            <a:xfrm>
              <a:off x="6660145" y="3407142"/>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06" name="Folded Corner 46">
              <a:extLst>
                <a:ext uri="{FF2B5EF4-FFF2-40B4-BE49-F238E27FC236}">
                  <a16:creationId xmlns:a16="http://schemas.microsoft.com/office/drawing/2014/main" id="{F3A05DBC-4544-18AA-DD8E-57CA7EE037FA}"/>
                </a:ext>
              </a:extLst>
            </p:cNvPr>
            <p:cNvSpPr/>
            <p:nvPr/>
          </p:nvSpPr>
          <p:spPr>
            <a:xfrm rot="16200000">
              <a:off x="7739750" y="2333615"/>
              <a:ext cx="668060" cy="11561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08" name="Straight Connector 107">
              <a:extLst>
                <a:ext uri="{FF2B5EF4-FFF2-40B4-BE49-F238E27FC236}">
                  <a16:creationId xmlns:a16="http://schemas.microsoft.com/office/drawing/2014/main" id="{4C2B90D2-6194-AC66-4CA0-85C1F1471190}"/>
                </a:ext>
              </a:extLst>
            </p:cNvPr>
            <p:cNvCxnSpPr>
              <a:cxnSpLocks/>
            </p:cNvCxnSpPr>
            <p:nvPr/>
          </p:nvCxnSpPr>
          <p:spPr>
            <a:xfrm flipV="1">
              <a:off x="6644434" y="2360494"/>
              <a:ext cx="0" cy="16365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485F8D2-7122-1722-1A2F-427EBEF32D08}"/>
                </a:ext>
              </a:extLst>
            </p:cNvPr>
            <p:cNvCxnSpPr>
              <a:cxnSpLocks/>
            </p:cNvCxnSpPr>
            <p:nvPr/>
          </p:nvCxnSpPr>
          <p:spPr>
            <a:xfrm flipV="1">
              <a:off x="6644434" y="2515006"/>
              <a:ext cx="1463779" cy="9143"/>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0" name="Folded Corner 35">
              <a:extLst>
                <a:ext uri="{FF2B5EF4-FFF2-40B4-BE49-F238E27FC236}">
                  <a16:creationId xmlns:a16="http://schemas.microsoft.com/office/drawing/2014/main" id="{10253590-D563-13A3-98C9-21140F8B56E2}"/>
                </a:ext>
              </a:extLst>
            </p:cNvPr>
            <p:cNvSpPr/>
            <p:nvPr/>
          </p:nvSpPr>
          <p:spPr>
            <a:xfrm rot="16200000">
              <a:off x="7762202" y="1422653"/>
              <a:ext cx="668060"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43FB586F-D2D6-00A3-31C5-0F080A2EDCAA}"/>
                </a:ext>
              </a:extLst>
            </p:cNvPr>
            <p:cNvCxnSpPr>
              <a:cxnSpLocks/>
            </p:cNvCxnSpPr>
            <p:nvPr/>
          </p:nvCxnSpPr>
          <p:spPr>
            <a:xfrm flipV="1">
              <a:off x="8108213" y="2369415"/>
              <a:ext cx="0" cy="14559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43D9B604-CC02-2D31-C4FC-8A224CBFA0D7}"/>
                </a:ext>
              </a:extLst>
            </p:cNvPr>
            <p:cNvSpPr/>
            <p:nvPr/>
          </p:nvSpPr>
          <p:spPr>
            <a:xfrm>
              <a:off x="10538527" y="3513326"/>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115" name="Straight Connector 114">
              <a:extLst>
                <a:ext uri="{FF2B5EF4-FFF2-40B4-BE49-F238E27FC236}">
                  <a16:creationId xmlns:a16="http://schemas.microsoft.com/office/drawing/2014/main" id="{5A7AA9D4-1EB5-ED85-2B1F-539146F17E4E}"/>
                </a:ext>
              </a:extLst>
            </p:cNvPr>
            <p:cNvCxnSpPr>
              <a:cxnSpLocks/>
            </p:cNvCxnSpPr>
            <p:nvPr/>
          </p:nvCxnSpPr>
          <p:spPr>
            <a:xfrm>
              <a:off x="11215530" y="2906754"/>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6" name="Folded Corner 50">
              <a:extLst>
                <a:ext uri="{FF2B5EF4-FFF2-40B4-BE49-F238E27FC236}">
                  <a16:creationId xmlns:a16="http://schemas.microsoft.com/office/drawing/2014/main" id="{54C96ADB-C08A-8457-AAC9-E54F277586B9}"/>
                </a:ext>
              </a:extLst>
            </p:cNvPr>
            <p:cNvSpPr/>
            <p:nvPr/>
          </p:nvSpPr>
          <p:spPr>
            <a:xfrm rot="16200000">
              <a:off x="10881501" y="189049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18" name="Folded Corner 54">
              <a:extLst>
                <a:ext uri="{FF2B5EF4-FFF2-40B4-BE49-F238E27FC236}">
                  <a16:creationId xmlns:a16="http://schemas.microsoft.com/office/drawing/2014/main" id="{2721A5FC-4DCD-DE3F-444B-10E898B7040C}"/>
                </a:ext>
              </a:extLst>
            </p:cNvPr>
            <p:cNvSpPr/>
            <p:nvPr/>
          </p:nvSpPr>
          <p:spPr>
            <a:xfrm rot="16200000">
              <a:off x="11045457" y="4336771"/>
              <a:ext cx="668060"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0" name="Straight Connector 119">
              <a:extLst>
                <a:ext uri="{FF2B5EF4-FFF2-40B4-BE49-F238E27FC236}">
                  <a16:creationId xmlns:a16="http://schemas.microsoft.com/office/drawing/2014/main" id="{E921AAF9-0C80-3DED-8DF6-64E72E259B88}"/>
                </a:ext>
              </a:extLst>
            </p:cNvPr>
            <p:cNvCxnSpPr>
              <a:cxnSpLocks/>
            </p:cNvCxnSpPr>
            <p:nvPr/>
          </p:nvCxnSpPr>
          <p:spPr>
            <a:xfrm flipH="1" flipV="1">
              <a:off x="10635761" y="4261280"/>
              <a:ext cx="6383" cy="62113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0B573A-5AE7-D3A5-667B-1AB9B8DCE4E7}"/>
                </a:ext>
              </a:extLst>
            </p:cNvPr>
            <p:cNvCxnSpPr>
              <a:cxnSpLocks/>
            </p:cNvCxnSpPr>
            <p:nvPr/>
          </p:nvCxnSpPr>
          <p:spPr>
            <a:xfrm>
              <a:off x="10642144" y="4885377"/>
              <a:ext cx="21795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851E643-8274-9771-CE83-F2A01539AFBE}"/>
                </a:ext>
              </a:extLst>
            </p:cNvPr>
            <p:cNvCxnSpPr>
              <a:cxnSpLocks/>
            </p:cNvCxnSpPr>
            <p:nvPr/>
          </p:nvCxnSpPr>
          <p:spPr>
            <a:xfrm flipV="1">
              <a:off x="8110781" y="3245742"/>
              <a:ext cx="0" cy="16140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5AA02707-A191-011B-7B21-020AB71A3133}"/>
                </a:ext>
              </a:extLst>
            </p:cNvPr>
            <p:cNvSpPr txBox="1"/>
            <p:nvPr/>
          </p:nvSpPr>
          <p:spPr>
            <a:xfrm>
              <a:off x="7698620" y="4705755"/>
              <a:ext cx="1300727" cy="408958"/>
            </a:xfrm>
            <a:prstGeom prst="rect">
              <a:avLst/>
            </a:prstGeom>
            <a:noFill/>
          </p:spPr>
          <p:txBody>
            <a:bodyPr wrap="square" rtlCol="0">
              <a:spAutoFit/>
            </a:bodyPr>
            <a:lstStyle/>
            <a:p>
              <a:pPr algn="ctr">
                <a:lnSpc>
                  <a:spcPts val="1200"/>
                </a:lnSpc>
              </a:pPr>
              <a:r>
                <a:rPr lang="en-GB" sz="1400" dirty="0"/>
                <a:t>[DD]Erroneous Behaviour Log</a:t>
              </a:r>
            </a:p>
          </p:txBody>
        </p:sp>
        <p:sp>
          <p:nvSpPr>
            <p:cNvPr id="125" name="TextBox 124">
              <a:extLst>
                <a:ext uri="{FF2B5EF4-FFF2-40B4-BE49-F238E27FC236}">
                  <a16:creationId xmlns:a16="http://schemas.microsoft.com/office/drawing/2014/main" id="{2ECB3E6A-888A-129F-8ABC-B0597DCF36B1}"/>
                </a:ext>
              </a:extLst>
            </p:cNvPr>
            <p:cNvSpPr txBox="1"/>
            <p:nvPr/>
          </p:nvSpPr>
          <p:spPr>
            <a:xfrm>
              <a:off x="7442416" y="3698619"/>
              <a:ext cx="1426527" cy="439800"/>
            </a:xfrm>
            <a:prstGeom prst="rect">
              <a:avLst/>
            </a:prstGeom>
            <a:noFill/>
          </p:spPr>
          <p:txBody>
            <a:bodyPr wrap="square" lIns="121920" tIns="60960" rIns="121920" bIns="60960" rtlCol="0" anchor="t">
              <a:spAutoFit/>
            </a:bodyPr>
            <a:lstStyle/>
            <a:p>
              <a:pPr algn="ctr">
                <a:lnSpc>
                  <a:spcPts val="1200"/>
                </a:lnSpc>
              </a:pPr>
              <a:r>
                <a:rPr lang="en-GB" sz="1400" b="1" dirty="0"/>
                <a:t>15. Integrate</a:t>
              </a:r>
              <a:br>
                <a:rPr lang="en-GB" sz="1400" b="1" dirty="0"/>
              </a:br>
              <a:r>
                <a:rPr lang="en-GB" sz="1400" b="1" dirty="0"/>
                <a:t>EB</a:t>
              </a:r>
            </a:p>
          </p:txBody>
        </p:sp>
        <p:sp>
          <p:nvSpPr>
            <p:cNvPr id="126" name="TextBox 125">
              <a:extLst>
                <a:ext uri="{FF2B5EF4-FFF2-40B4-BE49-F238E27FC236}">
                  <a16:creationId xmlns:a16="http://schemas.microsoft.com/office/drawing/2014/main" id="{ACD16D58-CE02-E069-C117-1774F475007F}"/>
                </a:ext>
              </a:extLst>
            </p:cNvPr>
            <p:cNvSpPr txBox="1"/>
            <p:nvPr/>
          </p:nvSpPr>
          <p:spPr>
            <a:xfrm>
              <a:off x="8860042" y="3665648"/>
              <a:ext cx="1494223" cy="453907"/>
            </a:xfrm>
            <a:prstGeom prst="rect">
              <a:avLst/>
            </a:prstGeom>
            <a:noFill/>
          </p:spPr>
          <p:txBody>
            <a:bodyPr wrap="square" rtlCol="0">
              <a:spAutoFit/>
            </a:bodyPr>
            <a:lstStyle/>
            <a:p>
              <a:pPr algn="ctr">
                <a:lnSpc>
                  <a:spcPts val="1400"/>
                </a:lnSpc>
              </a:pPr>
              <a:r>
                <a:rPr lang="en-GB" sz="1400" b="1" dirty="0"/>
                <a:t>16. Test the Integration</a:t>
              </a:r>
            </a:p>
          </p:txBody>
        </p:sp>
        <p:sp>
          <p:nvSpPr>
            <p:cNvPr id="127" name="TextBox 126">
              <a:extLst>
                <a:ext uri="{FF2B5EF4-FFF2-40B4-BE49-F238E27FC236}">
                  <a16:creationId xmlns:a16="http://schemas.microsoft.com/office/drawing/2014/main" id="{C4D00584-2FEE-055E-F241-4D0FEEF8DBA1}"/>
                </a:ext>
              </a:extLst>
            </p:cNvPr>
            <p:cNvSpPr txBox="1"/>
            <p:nvPr/>
          </p:nvSpPr>
          <p:spPr>
            <a:xfrm>
              <a:off x="6212186" y="2669882"/>
              <a:ext cx="1293716" cy="598112"/>
            </a:xfrm>
            <a:prstGeom prst="rect">
              <a:avLst/>
            </a:prstGeom>
            <a:noFill/>
          </p:spPr>
          <p:txBody>
            <a:bodyPr wrap="square" rtlCol="0">
              <a:spAutoFit/>
            </a:bodyPr>
            <a:lstStyle/>
            <a:p>
              <a:pPr algn="ctr">
                <a:lnSpc>
                  <a:spcPts val="1275"/>
                </a:lnSpc>
              </a:pPr>
              <a:r>
                <a:rPr lang="en-GB" sz="1400" dirty="0"/>
                <a:t>[B] Environment Description</a:t>
              </a:r>
            </a:p>
          </p:txBody>
        </p:sp>
        <p:sp>
          <p:nvSpPr>
            <p:cNvPr id="128" name="TextBox 127">
              <a:extLst>
                <a:ext uri="{FF2B5EF4-FFF2-40B4-BE49-F238E27FC236}">
                  <a16:creationId xmlns:a16="http://schemas.microsoft.com/office/drawing/2014/main" id="{DB8D0C0A-632A-1A28-BDCF-57DCE87C36D2}"/>
                </a:ext>
              </a:extLst>
            </p:cNvPr>
            <p:cNvSpPr txBox="1"/>
            <p:nvPr/>
          </p:nvSpPr>
          <p:spPr>
            <a:xfrm>
              <a:off x="9136615" y="2312265"/>
              <a:ext cx="1111951" cy="598112"/>
            </a:xfrm>
            <a:prstGeom prst="rect">
              <a:avLst/>
            </a:prstGeom>
            <a:noFill/>
          </p:spPr>
          <p:txBody>
            <a:bodyPr wrap="square" rtlCol="0">
              <a:spAutoFit/>
            </a:bodyPr>
            <a:lstStyle/>
            <a:p>
              <a:pPr algn="ctr">
                <a:lnSpc>
                  <a:spcPts val="1275"/>
                </a:lnSpc>
              </a:pPr>
              <a:r>
                <a:rPr lang="en-GB" sz="1400" dirty="0"/>
                <a:t>[EE] Operational Scenarios</a:t>
              </a:r>
            </a:p>
          </p:txBody>
        </p:sp>
        <p:sp>
          <p:nvSpPr>
            <p:cNvPr id="129" name="TextBox 128">
              <a:extLst>
                <a:ext uri="{FF2B5EF4-FFF2-40B4-BE49-F238E27FC236}">
                  <a16:creationId xmlns:a16="http://schemas.microsoft.com/office/drawing/2014/main" id="{7693E666-9234-621D-2D4B-29604D483AB6}"/>
                </a:ext>
              </a:extLst>
            </p:cNvPr>
            <p:cNvSpPr txBox="1"/>
            <p:nvPr/>
          </p:nvSpPr>
          <p:spPr>
            <a:xfrm>
              <a:off x="9233940" y="4688663"/>
              <a:ext cx="1260588" cy="408958"/>
            </a:xfrm>
            <a:prstGeom prst="rect">
              <a:avLst/>
            </a:prstGeom>
            <a:noFill/>
          </p:spPr>
          <p:txBody>
            <a:bodyPr wrap="square" rtlCol="0">
              <a:spAutoFit/>
            </a:bodyPr>
            <a:lstStyle/>
            <a:p>
              <a:pPr algn="ctr">
                <a:lnSpc>
                  <a:spcPts val="1200"/>
                </a:lnSpc>
              </a:pPr>
              <a:r>
                <a:rPr lang="en-GB" sz="1400" dirty="0"/>
                <a:t>[FF]Integration Testing Results</a:t>
              </a:r>
            </a:p>
          </p:txBody>
        </p:sp>
        <p:sp>
          <p:nvSpPr>
            <p:cNvPr id="130" name="TextBox 129">
              <a:extLst>
                <a:ext uri="{FF2B5EF4-FFF2-40B4-BE49-F238E27FC236}">
                  <a16:creationId xmlns:a16="http://schemas.microsoft.com/office/drawing/2014/main" id="{EC28BD1F-007A-6659-56F6-8A6448B2D04E}"/>
                </a:ext>
              </a:extLst>
            </p:cNvPr>
            <p:cNvSpPr txBox="1"/>
            <p:nvPr/>
          </p:nvSpPr>
          <p:spPr>
            <a:xfrm>
              <a:off x="6204689" y="1841905"/>
              <a:ext cx="1290994" cy="431400"/>
            </a:xfrm>
            <a:prstGeom prst="rect">
              <a:avLst/>
            </a:prstGeom>
            <a:noFill/>
          </p:spPr>
          <p:txBody>
            <a:bodyPr wrap="square" rtlCol="0">
              <a:spAutoFit/>
            </a:bodyPr>
            <a:lstStyle/>
            <a:p>
              <a:pPr algn="ctr">
                <a:lnSpc>
                  <a:spcPts val="1275"/>
                </a:lnSpc>
              </a:pPr>
              <a:r>
                <a:rPr lang="en-GB" sz="1400" dirty="0"/>
                <a:t>[V] EB Algorithm</a:t>
              </a:r>
            </a:p>
          </p:txBody>
        </p:sp>
        <p:sp>
          <p:nvSpPr>
            <p:cNvPr id="131" name="TextBox 130">
              <a:extLst>
                <a:ext uri="{FF2B5EF4-FFF2-40B4-BE49-F238E27FC236}">
                  <a16:creationId xmlns:a16="http://schemas.microsoft.com/office/drawing/2014/main" id="{43F7D962-6B00-954A-1CE6-A8201203FE0E}"/>
                </a:ext>
              </a:extLst>
            </p:cNvPr>
            <p:cNvSpPr txBox="1"/>
            <p:nvPr/>
          </p:nvSpPr>
          <p:spPr>
            <a:xfrm>
              <a:off x="7469784" y="2718780"/>
              <a:ext cx="1110378" cy="431400"/>
            </a:xfrm>
            <a:prstGeom prst="rect">
              <a:avLst/>
            </a:prstGeom>
            <a:noFill/>
          </p:spPr>
          <p:txBody>
            <a:bodyPr wrap="square" rtlCol="0">
              <a:spAutoFit/>
            </a:bodyPr>
            <a:lstStyle/>
            <a:p>
              <a:pPr algn="ctr">
                <a:lnSpc>
                  <a:spcPts val="1275"/>
                </a:lnSpc>
              </a:pPr>
              <a:r>
                <a:rPr lang="en-GB" sz="1400" dirty="0"/>
                <a:t>[C] System Description</a:t>
              </a:r>
            </a:p>
          </p:txBody>
        </p:sp>
        <p:sp>
          <p:nvSpPr>
            <p:cNvPr id="132" name="TextBox 131">
              <a:extLst>
                <a:ext uri="{FF2B5EF4-FFF2-40B4-BE49-F238E27FC236}">
                  <a16:creationId xmlns:a16="http://schemas.microsoft.com/office/drawing/2014/main" id="{EF330FB4-F93A-AFEC-B51C-00ABAF277360}"/>
                </a:ext>
              </a:extLst>
            </p:cNvPr>
            <p:cNvSpPr txBox="1"/>
            <p:nvPr/>
          </p:nvSpPr>
          <p:spPr>
            <a:xfrm>
              <a:off x="7411604" y="1787086"/>
              <a:ext cx="1264161" cy="562846"/>
            </a:xfrm>
            <a:prstGeom prst="rect">
              <a:avLst/>
            </a:prstGeom>
            <a:noFill/>
          </p:spPr>
          <p:txBody>
            <a:bodyPr wrap="square" rtlCol="0">
              <a:spAutoFit/>
            </a:bodyPr>
            <a:lstStyle/>
            <a:p>
              <a:pPr algn="ctr">
                <a:lnSpc>
                  <a:spcPts val="1200"/>
                </a:lnSpc>
              </a:pPr>
              <a:r>
                <a:rPr lang="en-GB" sz="1400" dirty="0"/>
                <a:t>[A] System Safety Requirements</a:t>
              </a:r>
            </a:p>
          </p:txBody>
        </p:sp>
        <p:sp>
          <p:nvSpPr>
            <p:cNvPr id="133" name="TextBox 132">
              <a:extLst>
                <a:ext uri="{FF2B5EF4-FFF2-40B4-BE49-F238E27FC236}">
                  <a16:creationId xmlns:a16="http://schemas.microsoft.com/office/drawing/2014/main" id="{65C97018-8E7D-9843-2351-D2244A24BEA8}"/>
                </a:ext>
              </a:extLst>
            </p:cNvPr>
            <p:cNvSpPr txBox="1"/>
            <p:nvPr/>
          </p:nvSpPr>
          <p:spPr>
            <a:xfrm>
              <a:off x="10546089" y="3557690"/>
              <a:ext cx="1338882" cy="716799"/>
            </a:xfrm>
            <a:prstGeom prst="rect">
              <a:avLst/>
            </a:prstGeom>
            <a:noFill/>
          </p:spPr>
          <p:txBody>
            <a:bodyPr wrap="square" rtlCol="0">
              <a:spAutoFit/>
            </a:bodyPr>
            <a:lstStyle/>
            <a:p>
              <a:pPr algn="ctr">
                <a:lnSpc>
                  <a:spcPts val="1200"/>
                </a:lnSpc>
              </a:pPr>
              <a:r>
                <a:rPr lang="en-GB" sz="1400" b="1" dirty="0"/>
                <a:t>17. Instantiate EB Deployment Argument Pattern</a:t>
              </a:r>
            </a:p>
          </p:txBody>
        </p:sp>
        <p:sp>
          <p:nvSpPr>
            <p:cNvPr id="134" name="TextBox 133">
              <a:extLst>
                <a:ext uri="{FF2B5EF4-FFF2-40B4-BE49-F238E27FC236}">
                  <a16:creationId xmlns:a16="http://schemas.microsoft.com/office/drawing/2014/main" id="{2C06C09B-740D-4FEE-EE5C-EA32D30A3070}"/>
                </a:ext>
              </a:extLst>
            </p:cNvPr>
            <p:cNvSpPr txBox="1"/>
            <p:nvPr/>
          </p:nvSpPr>
          <p:spPr>
            <a:xfrm>
              <a:off x="10397379" y="2283286"/>
              <a:ext cx="1636301" cy="598112"/>
            </a:xfrm>
            <a:prstGeom prst="rect">
              <a:avLst/>
            </a:prstGeom>
            <a:noFill/>
            <a:ln w="19050">
              <a:noFill/>
            </a:ln>
          </p:spPr>
          <p:txBody>
            <a:bodyPr wrap="square" rtlCol="0">
              <a:spAutoFit/>
            </a:bodyPr>
            <a:lstStyle/>
            <a:p>
              <a:pPr algn="ctr">
                <a:lnSpc>
                  <a:spcPts val="1275"/>
                </a:lnSpc>
              </a:pPr>
              <a:r>
                <a:rPr lang="en-GB" sz="1400" dirty="0"/>
                <a:t>[GG] EB Deployment Argument Pattern</a:t>
              </a:r>
            </a:p>
          </p:txBody>
        </p:sp>
        <p:sp>
          <p:nvSpPr>
            <p:cNvPr id="135" name="TextBox 134">
              <a:extLst>
                <a:ext uri="{FF2B5EF4-FFF2-40B4-BE49-F238E27FC236}">
                  <a16:creationId xmlns:a16="http://schemas.microsoft.com/office/drawing/2014/main" id="{3038870C-0E53-1901-1E32-C177D5C63EA3}"/>
                </a:ext>
              </a:extLst>
            </p:cNvPr>
            <p:cNvSpPr txBox="1"/>
            <p:nvPr/>
          </p:nvSpPr>
          <p:spPr>
            <a:xfrm>
              <a:off x="10707508" y="4617805"/>
              <a:ext cx="1301595" cy="562846"/>
            </a:xfrm>
            <a:prstGeom prst="rect">
              <a:avLst/>
            </a:prstGeom>
            <a:noFill/>
          </p:spPr>
          <p:txBody>
            <a:bodyPr wrap="square" rtlCol="0">
              <a:spAutoFit/>
            </a:bodyPr>
            <a:lstStyle/>
            <a:p>
              <a:pPr algn="ctr">
                <a:lnSpc>
                  <a:spcPts val="1200"/>
                </a:lnSpc>
              </a:pPr>
              <a:r>
                <a:rPr lang="en-GB" sz="1400" dirty="0"/>
                <a:t>[HH] EB Deployment Argument</a:t>
              </a:r>
            </a:p>
          </p:txBody>
        </p:sp>
      </p:grpSp>
      <p:sp>
        <p:nvSpPr>
          <p:cNvPr id="140" name="Title 1">
            <a:extLst>
              <a:ext uri="{FF2B5EF4-FFF2-40B4-BE49-F238E27FC236}">
                <a16:creationId xmlns:a16="http://schemas.microsoft.com/office/drawing/2014/main" id="{576C56B3-8B33-5924-BBD7-BF49520197A2}"/>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6: Model Deployment</a:t>
            </a:r>
          </a:p>
        </p:txBody>
      </p:sp>
    </p:spTree>
    <p:extLst>
      <p:ext uri="{BB962C8B-B14F-4D97-AF65-F5344CB8AC3E}">
        <p14:creationId xmlns:p14="http://schemas.microsoft.com/office/powerpoint/2010/main" val="309222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3D0AE7D1-4CF3-3E18-CC42-9EE4EF8BFEB9}"/>
              </a:ext>
            </a:extLst>
          </p:cNvPr>
          <p:cNvSpPr txBox="1"/>
          <p:nvPr/>
        </p:nvSpPr>
        <p:spPr>
          <a:xfrm>
            <a:off x="2390573" y="4508520"/>
            <a:ext cx="6357668" cy="923330"/>
          </a:xfrm>
          <a:prstGeom prst="rect">
            <a:avLst/>
          </a:prstGeom>
          <a:noFill/>
        </p:spPr>
        <p:txBody>
          <a:bodyPr wrap="square">
            <a:spAutoFit/>
          </a:bodyPr>
          <a:lstStyle/>
          <a:p>
            <a:r>
              <a:rPr lang="en-GB" dirty="0" err="1"/>
              <a:t>AERoS</a:t>
            </a:r>
            <a:r>
              <a:rPr lang="en-GB" dirty="0"/>
              <a:t> is iterative by design, and contains six stages where assurance activities are performed in parallel to the development activities. </a:t>
            </a:r>
          </a:p>
        </p:txBody>
      </p:sp>
      <p:grpSp>
        <p:nvGrpSpPr>
          <p:cNvPr id="3" name="Group 2">
            <a:extLst>
              <a:ext uri="{FF2B5EF4-FFF2-40B4-BE49-F238E27FC236}">
                <a16:creationId xmlns:a16="http://schemas.microsoft.com/office/drawing/2014/main" id="{568A62CB-F0D4-3050-1AA2-3BFE5CDDD4B7}"/>
              </a:ext>
            </a:extLst>
          </p:cNvPr>
          <p:cNvGrpSpPr/>
          <p:nvPr/>
        </p:nvGrpSpPr>
        <p:grpSpPr>
          <a:xfrm>
            <a:off x="327021" y="1455357"/>
            <a:ext cx="8668930" cy="1375175"/>
            <a:chOff x="327021" y="1455357"/>
            <a:chExt cx="8668930" cy="1375175"/>
          </a:xfrm>
        </p:grpSpPr>
        <p:sp>
          <p:nvSpPr>
            <p:cNvPr id="20" name="Pentagon 19">
              <a:extLst>
                <a:ext uri="{FF2B5EF4-FFF2-40B4-BE49-F238E27FC236}">
                  <a16:creationId xmlns:a16="http://schemas.microsoft.com/office/drawing/2014/main" id="{7139832F-3762-FD86-F5A0-D408F4FBA22B}"/>
                </a:ext>
              </a:extLst>
            </p:cNvPr>
            <p:cNvSpPr/>
            <p:nvPr/>
          </p:nvSpPr>
          <p:spPr>
            <a:xfrm>
              <a:off x="1519728" y="1455357"/>
              <a:ext cx="6271404" cy="16312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rPr>
                <a:t>EB Development for Swarm</a:t>
              </a:r>
            </a:p>
          </p:txBody>
        </p:sp>
        <p:sp>
          <p:nvSpPr>
            <p:cNvPr id="21" name="Pentagon 20">
              <a:extLst>
                <a:ext uri="{FF2B5EF4-FFF2-40B4-BE49-F238E27FC236}">
                  <a16:creationId xmlns:a16="http://schemas.microsoft.com/office/drawing/2014/main" id="{7926F862-D217-D18B-7952-3862F37E35AC}"/>
                </a:ext>
              </a:extLst>
            </p:cNvPr>
            <p:cNvSpPr/>
            <p:nvPr/>
          </p:nvSpPr>
          <p:spPr>
            <a:xfrm rot="10800000" flipV="1">
              <a:off x="1519728" y="2658713"/>
              <a:ext cx="6271404" cy="17181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rPr>
                <a:t>Feedback and Iterate</a:t>
              </a:r>
            </a:p>
          </p:txBody>
        </p:sp>
        <p:sp>
          <p:nvSpPr>
            <p:cNvPr id="22" name="Folded Corner 10">
              <a:extLst>
                <a:ext uri="{FF2B5EF4-FFF2-40B4-BE49-F238E27FC236}">
                  <a16:creationId xmlns:a16="http://schemas.microsoft.com/office/drawing/2014/main" id="{146B4507-45FD-C9D3-F922-B7D4BA230CA9}"/>
                </a:ext>
              </a:extLst>
            </p:cNvPr>
            <p:cNvSpPr/>
            <p:nvPr/>
          </p:nvSpPr>
          <p:spPr>
            <a:xfrm rot="16200000">
              <a:off x="659477" y="1673340"/>
              <a:ext cx="477200" cy="949904"/>
            </a:xfrm>
            <a:prstGeom prst="foldedCorner">
              <a:avLst>
                <a:gd name="adj" fmla="val 3270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dirty="0">
                <a:solidFill>
                  <a:schemeClr val="tx1"/>
                </a:solidFill>
              </a:endParaRPr>
            </a:p>
          </p:txBody>
        </p:sp>
        <p:sp>
          <p:nvSpPr>
            <p:cNvPr id="23" name="TextBox 22">
              <a:extLst>
                <a:ext uri="{FF2B5EF4-FFF2-40B4-BE49-F238E27FC236}">
                  <a16:creationId xmlns:a16="http://schemas.microsoft.com/office/drawing/2014/main" id="{B89C7E3E-BC41-4A58-E0E9-00BD1B61B295}"/>
                </a:ext>
              </a:extLst>
            </p:cNvPr>
            <p:cNvSpPr txBox="1"/>
            <p:nvPr/>
          </p:nvSpPr>
          <p:spPr>
            <a:xfrm>
              <a:off x="327021" y="1919713"/>
              <a:ext cx="1141377" cy="467179"/>
            </a:xfrm>
            <a:prstGeom prst="rect">
              <a:avLst/>
            </a:prstGeom>
            <a:noFill/>
          </p:spPr>
          <p:txBody>
            <a:bodyPr wrap="square" lIns="0" tIns="0" rIns="0" bIns="0" rtlCol="0" anchor="t">
              <a:spAutoFit/>
            </a:bodyPr>
            <a:lstStyle/>
            <a:p>
              <a:pPr algn="ctr">
                <a:lnSpc>
                  <a:spcPts val="1200"/>
                </a:lnSpc>
              </a:pPr>
              <a:r>
                <a:rPr lang="en-GB" sz="1300" dirty="0"/>
                <a:t>System</a:t>
              </a:r>
              <a:br>
                <a:rPr lang="en-GB" sz="1300" dirty="0"/>
              </a:br>
              <a:r>
                <a:rPr lang="en-GB" sz="1300" dirty="0"/>
                <a:t>Safety Requirements</a:t>
              </a:r>
              <a:endParaRPr lang="en-GB" sz="1300" dirty="0">
                <a:cs typeface="Arial"/>
              </a:endParaRPr>
            </a:p>
          </p:txBody>
        </p:sp>
        <p:sp>
          <p:nvSpPr>
            <p:cNvPr id="25" name="TextBox 24">
              <a:extLst>
                <a:ext uri="{FF2B5EF4-FFF2-40B4-BE49-F238E27FC236}">
                  <a16:creationId xmlns:a16="http://schemas.microsoft.com/office/drawing/2014/main" id="{B8C47711-8D23-945B-BC1B-DFF01D990A6C}"/>
                </a:ext>
              </a:extLst>
            </p:cNvPr>
            <p:cNvSpPr txBox="1"/>
            <p:nvPr/>
          </p:nvSpPr>
          <p:spPr>
            <a:xfrm>
              <a:off x="7914355" y="1956585"/>
              <a:ext cx="1081596" cy="436402"/>
            </a:xfrm>
            <a:prstGeom prst="rect">
              <a:avLst/>
            </a:prstGeom>
            <a:noFill/>
          </p:spPr>
          <p:txBody>
            <a:bodyPr wrap="square" lIns="121920" tIns="60960" rIns="121920" bIns="60960" rtlCol="0" anchor="t">
              <a:spAutoFit/>
            </a:bodyPr>
            <a:lstStyle/>
            <a:p>
              <a:pPr algn="ctr">
                <a:lnSpc>
                  <a:spcPts val="1200"/>
                </a:lnSpc>
              </a:pPr>
              <a:r>
                <a:rPr lang="en-GB" sz="1300" dirty="0"/>
                <a:t>Safety Case for Swarm </a:t>
              </a:r>
              <a:endParaRPr lang="en-GB" sz="1300" dirty="0">
                <a:cs typeface="Arial"/>
              </a:endParaRPr>
            </a:p>
          </p:txBody>
        </p:sp>
        <p:sp>
          <p:nvSpPr>
            <p:cNvPr id="26" name="Rectangle 25">
              <a:extLst>
                <a:ext uri="{FF2B5EF4-FFF2-40B4-BE49-F238E27FC236}">
                  <a16:creationId xmlns:a16="http://schemas.microsoft.com/office/drawing/2014/main" id="{99C0E08C-F17F-CC82-E0BA-47A6439B919D}"/>
                </a:ext>
              </a:extLst>
            </p:cNvPr>
            <p:cNvSpPr/>
            <p:nvPr/>
          </p:nvSpPr>
          <p:spPr>
            <a:xfrm>
              <a:off x="1521665" y="1899760"/>
              <a:ext cx="925198" cy="487131"/>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27" name="TextBox 26">
              <a:extLst>
                <a:ext uri="{FF2B5EF4-FFF2-40B4-BE49-F238E27FC236}">
                  <a16:creationId xmlns:a16="http://schemas.microsoft.com/office/drawing/2014/main" id="{0E265C16-09EF-7DD6-2482-15202AF1B819}"/>
                </a:ext>
              </a:extLst>
            </p:cNvPr>
            <p:cNvSpPr txBox="1"/>
            <p:nvPr/>
          </p:nvSpPr>
          <p:spPr>
            <a:xfrm>
              <a:off x="1532820" y="1872363"/>
              <a:ext cx="979597" cy="559512"/>
            </a:xfrm>
            <a:prstGeom prst="rect">
              <a:avLst/>
            </a:prstGeom>
            <a:noFill/>
          </p:spPr>
          <p:txBody>
            <a:bodyPr wrap="square" rtlCol="0">
              <a:spAutoFit/>
            </a:bodyPr>
            <a:lstStyle/>
            <a:p>
              <a:pPr algn="ctr">
                <a:lnSpc>
                  <a:spcPts val="1200"/>
                </a:lnSpc>
              </a:pPr>
              <a:r>
                <a:rPr lang="en-GB" sz="1300" dirty="0"/>
                <a:t>1. EB Safety Assurance Scoping</a:t>
              </a:r>
            </a:p>
          </p:txBody>
        </p:sp>
        <p:sp>
          <p:nvSpPr>
            <p:cNvPr id="42" name="Rectangle 41">
              <a:extLst>
                <a:ext uri="{FF2B5EF4-FFF2-40B4-BE49-F238E27FC236}">
                  <a16:creationId xmlns:a16="http://schemas.microsoft.com/office/drawing/2014/main" id="{8365D02E-AD75-C1F0-153E-78D39C0CD254}"/>
                </a:ext>
              </a:extLst>
            </p:cNvPr>
            <p:cNvSpPr/>
            <p:nvPr/>
          </p:nvSpPr>
          <p:spPr>
            <a:xfrm>
              <a:off x="2606577" y="1894538"/>
              <a:ext cx="947886" cy="487131"/>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43" name="TextBox 42">
              <a:extLst>
                <a:ext uri="{FF2B5EF4-FFF2-40B4-BE49-F238E27FC236}">
                  <a16:creationId xmlns:a16="http://schemas.microsoft.com/office/drawing/2014/main" id="{63C851F2-A598-E070-4AFF-A62C26A7CAB0}"/>
                </a:ext>
              </a:extLst>
            </p:cNvPr>
            <p:cNvSpPr txBox="1"/>
            <p:nvPr/>
          </p:nvSpPr>
          <p:spPr>
            <a:xfrm>
              <a:off x="2608844" y="1920070"/>
              <a:ext cx="944580" cy="467179"/>
            </a:xfrm>
            <a:prstGeom prst="rect">
              <a:avLst/>
            </a:prstGeom>
            <a:noFill/>
          </p:spPr>
          <p:txBody>
            <a:bodyPr wrap="square" lIns="0" tIns="0" rIns="0" bIns="0" rtlCol="0">
              <a:spAutoFit/>
            </a:bodyPr>
            <a:lstStyle/>
            <a:p>
              <a:pPr algn="ctr">
                <a:lnSpc>
                  <a:spcPts val="1200"/>
                </a:lnSpc>
              </a:pPr>
              <a:r>
                <a:rPr lang="en-GB" sz="1300" dirty="0"/>
                <a:t>2. EB Safety Requirements Assurance</a:t>
              </a:r>
            </a:p>
          </p:txBody>
        </p:sp>
        <p:sp>
          <p:nvSpPr>
            <p:cNvPr id="44" name="Rectangle 43">
              <a:extLst>
                <a:ext uri="{FF2B5EF4-FFF2-40B4-BE49-F238E27FC236}">
                  <a16:creationId xmlns:a16="http://schemas.microsoft.com/office/drawing/2014/main" id="{8017490D-35E8-8F6C-1328-B376B343D3A0}"/>
                </a:ext>
              </a:extLst>
            </p:cNvPr>
            <p:cNvSpPr/>
            <p:nvPr/>
          </p:nvSpPr>
          <p:spPr>
            <a:xfrm>
              <a:off x="3694774" y="1894538"/>
              <a:ext cx="925198" cy="487126"/>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46" name="Rectangle 45">
              <a:extLst>
                <a:ext uri="{FF2B5EF4-FFF2-40B4-BE49-F238E27FC236}">
                  <a16:creationId xmlns:a16="http://schemas.microsoft.com/office/drawing/2014/main" id="{3FFE0581-B36F-AADE-156E-B81C02467D2D}"/>
                </a:ext>
              </a:extLst>
            </p:cNvPr>
            <p:cNvSpPr/>
            <p:nvPr/>
          </p:nvSpPr>
          <p:spPr>
            <a:xfrm>
              <a:off x="4779686" y="1889316"/>
              <a:ext cx="925198" cy="497574"/>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48" name="Rectangle 47">
              <a:extLst>
                <a:ext uri="{FF2B5EF4-FFF2-40B4-BE49-F238E27FC236}">
                  <a16:creationId xmlns:a16="http://schemas.microsoft.com/office/drawing/2014/main" id="{6F163BBD-254F-0F75-E9F2-2504654EAF1B}"/>
                </a:ext>
              </a:extLst>
            </p:cNvPr>
            <p:cNvSpPr/>
            <p:nvPr/>
          </p:nvSpPr>
          <p:spPr>
            <a:xfrm>
              <a:off x="5842983" y="1893740"/>
              <a:ext cx="925198" cy="49757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50" name="Rectangle 49">
              <a:extLst>
                <a:ext uri="{FF2B5EF4-FFF2-40B4-BE49-F238E27FC236}">
                  <a16:creationId xmlns:a16="http://schemas.microsoft.com/office/drawing/2014/main" id="{66F193F2-AA54-C29E-D7D5-F953F0B81960}"/>
                </a:ext>
              </a:extLst>
            </p:cNvPr>
            <p:cNvSpPr/>
            <p:nvPr/>
          </p:nvSpPr>
          <p:spPr>
            <a:xfrm>
              <a:off x="6910643" y="1888518"/>
              <a:ext cx="925198" cy="502794"/>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cxnSp>
          <p:nvCxnSpPr>
            <p:cNvPr id="53" name="Straight Connector 52">
              <a:extLst>
                <a:ext uri="{FF2B5EF4-FFF2-40B4-BE49-F238E27FC236}">
                  <a16:creationId xmlns:a16="http://schemas.microsoft.com/office/drawing/2014/main" id="{E156901E-D064-938B-A053-94677106DE74}"/>
                </a:ext>
              </a:extLst>
            </p:cNvPr>
            <p:cNvCxnSpPr>
              <a:cxnSpLocks/>
            </p:cNvCxnSpPr>
            <p:nvPr/>
          </p:nvCxnSpPr>
          <p:spPr>
            <a:xfrm flipV="1">
              <a:off x="1993571" y="1621311"/>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C5A03A-D2C4-7905-E021-054F39CB033C}"/>
                </a:ext>
              </a:extLst>
            </p:cNvPr>
            <p:cNvCxnSpPr>
              <a:cxnSpLocks/>
            </p:cNvCxnSpPr>
            <p:nvPr/>
          </p:nvCxnSpPr>
          <p:spPr>
            <a:xfrm flipV="1">
              <a:off x="1984264" y="2387824"/>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A44A2E7-CC87-1C79-DEDB-0B5F5919D3B0}"/>
                </a:ext>
              </a:extLst>
            </p:cNvPr>
            <p:cNvSpPr txBox="1"/>
            <p:nvPr/>
          </p:nvSpPr>
          <p:spPr>
            <a:xfrm>
              <a:off x="3705434" y="1975645"/>
              <a:ext cx="911653" cy="313291"/>
            </a:xfrm>
            <a:prstGeom prst="rect">
              <a:avLst/>
            </a:prstGeom>
            <a:noFill/>
          </p:spPr>
          <p:txBody>
            <a:bodyPr wrap="square" lIns="0" tIns="0" rIns="0" bIns="0" rtlCol="0">
              <a:spAutoFit/>
            </a:bodyPr>
            <a:lstStyle/>
            <a:p>
              <a:pPr algn="ctr">
                <a:lnSpc>
                  <a:spcPts val="1200"/>
                </a:lnSpc>
              </a:pPr>
              <a:r>
                <a:rPr lang="en-GB" sz="1300" dirty="0"/>
                <a:t>3. Data Management</a:t>
              </a:r>
            </a:p>
          </p:txBody>
        </p:sp>
        <p:sp>
          <p:nvSpPr>
            <p:cNvPr id="57" name="TextBox 56">
              <a:extLst>
                <a:ext uri="{FF2B5EF4-FFF2-40B4-BE49-F238E27FC236}">
                  <a16:creationId xmlns:a16="http://schemas.microsoft.com/office/drawing/2014/main" id="{67E32EA5-6EF8-644D-41F9-6FEF327E5F2C}"/>
                </a:ext>
              </a:extLst>
            </p:cNvPr>
            <p:cNvSpPr txBox="1"/>
            <p:nvPr/>
          </p:nvSpPr>
          <p:spPr>
            <a:xfrm>
              <a:off x="4809530" y="2070538"/>
              <a:ext cx="857934" cy="159403"/>
            </a:xfrm>
            <a:prstGeom prst="rect">
              <a:avLst/>
            </a:prstGeom>
            <a:noFill/>
          </p:spPr>
          <p:txBody>
            <a:bodyPr wrap="square" lIns="0" tIns="0" rIns="0" bIns="0" rtlCol="0">
              <a:spAutoFit/>
            </a:bodyPr>
            <a:lstStyle/>
            <a:p>
              <a:pPr algn="ctr">
                <a:lnSpc>
                  <a:spcPts val="1200"/>
                </a:lnSpc>
              </a:pPr>
              <a:r>
                <a:rPr lang="en-GB" sz="1300" dirty="0"/>
                <a:t>4. Model EB</a:t>
              </a:r>
            </a:p>
          </p:txBody>
        </p:sp>
        <p:sp>
          <p:nvSpPr>
            <p:cNvPr id="58" name="TextBox 57">
              <a:extLst>
                <a:ext uri="{FF2B5EF4-FFF2-40B4-BE49-F238E27FC236}">
                  <a16:creationId xmlns:a16="http://schemas.microsoft.com/office/drawing/2014/main" id="{276C5D89-067B-7003-467B-34075BACA9C6}"/>
                </a:ext>
              </a:extLst>
            </p:cNvPr>
            <p:cNvSpPr txBox="1"/>
            <p:nvPr/>
          </p:nvSpPr>
          <p:spPr>
            <a:xfrm>
              <a:off x="5896558" y="1982475"/>
              <a:ext cx="819482" cy="313291"/>
            </a:xfrm>
            <a:prstGeom prst="rect">
              <a:avLst/>
            </a:prstGeom>
            <a:noFill/>
          </p:spPr>
          <p:txBody>
            <a:bodyPr wrap="square" lIns="0" tIns="0" rIns="0" bIns="0" rtlCol="0">
              <a:spAutoFit/>
            </a:bodyPr>
            <a:lstStyle/>
            <a:p>
              <a:pPr algn="ctr">
                <a:lnSpc>
                  <a:spcPts val="1200"/>
                </a:lnSpc>
              </a:pPr>
              <a:r>
                <a:rPr lang="en-GB" sz="1300" dirty="0"/>
                <a:t>5. Model Verification</a:t>
              </a:r>
            </a:p>
          </p:txBody>
        </p:sp>
        <p:sp>
          <p:nvSpPr>
            <p:cNvPr id="59" name="TextBox 58">
              <a:extLst>
                <a:ext uri="{FF2B5EF4-FFF2-40B4-BE49-F238E27FC236}">
                  <a16:creationId xmlns:a16="http://schemas.microsoft.com/office/drawing/2014/main" id="{8CBFD8D8-CB4D-75DA-1054-47679AAD7C6F}"/>
                </a:ext>
              </a:extLst>
            </p:cNvPr>
            <p:cNvSpPr txBox="1"/>
            <p:nvPr/>
          </p:nvSpPr>
          <p:spPr>
            <a:xfrm>
              <a:off x="6951789" y="2001073"/>
              <a:ext cx="857475" cy="313291"/>
            </a:xfrm>
            <a:prstGeom prst="rect">
              <a:avLst/>
            </a:prstGeom>
            <a:noFill/>
          </p:spPr>
          <p:txBody>
            <a:bodyPr wrap="square" lIns="0" tIns="0" rIns="0" bIns="0" rtlCol="0">
              <a:spAutoFit/>
            </a:bodyPr>
            <a:lstStyle/>
            <a:p>
              <a:pPr algn="ctr">
                <a:lnSpc>
                  <a:spcPts val="1200"/>
                </a:lnSpc>
              </a:pPr>
              <a:r>
                <a:rPr lang="en-GB" sz="1300" dirty="0"/>
                <a:t>6. Model Deployment</a:t>
              </a:r>
            </a:p>
          </p:txBody>
        </p:sp>
        <p:cxnSp>
          <p:nvCxnSpPr>
            <p:cNvPr id="60" name="Straight Connector 59">
              <a:extLst>
                <a:ext uri="{FF2B5EF4-FFF2-40B4-BE49-F238E27FC236}">
                  <a16:creationId xmlns:a16="http://schemas.microsoft.com/office/drawing/2014/main" id="{8E2A1278-82BD-DEED-A416-04B9FC2060B1}"/>
                </a:ext>
              </a:extLst>
            </p:cNvPr>
            <p:cNvCxnSpPr>
              <a:cxnSpLocks/>
            </p:cNvCxnSpPr>
            <p:nvPr/>
          </p:nvCxnSpPr>
          <p:spPr>
            <a:xfrm flipH="1">
              <a:off x="2451585" y="2155229"/>
              <a:ext cx="15358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3796595-E5FC-2235-E748-3B44863D9B83}"/>
                </a:ext>
              </a:extLst>
            </p:cNvPr>
            <p:cNvCxnSpPr>
              <a:cxnSpLocks/>
            </p:cNvCxnSpPr>
            <p:nvPr/>
          </p:nvCxnSpPr>
          <p:spPr>
            <a:xfrm flipH="1">
              <a:off x="3553424" y="2136396"/>
              <a:ext cx="15233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D036AC3-69E3-7FCE-1719-E1C3540F5C14}"/>
                </a:ext>
              </a:extLst>
            </p:cNvPr>
            <p:cNvCxnSpPr>
              <a:cxnSpLocks/>
            </p:cNvCxnSpPr>
            <p:nvPr/>
          </p:nvCxnSpPr>
          <p:spPr>
            <a:xfrm flipH="1">
              <a:off x="6775666" y="2169743"/>
              <a:ext cx="134977"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721D805-9AEC-C8F2-F8CB-BA56FB96699B}"/>
                </a:ext>
              </a:extLst>
            </p:cNvPr>
            <p:cNvCxnSpPr>
              <a:cxnSpLocks/>
            </p:cNvCxnSpPr>
            <p:nvPr/>
          </p:nvCxnSpPr>
          <p:spPr>
            <a:xfrm flipV="1">
              <a:off x="3071422" y="1618362"/>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A2A12A3-F852-68F9-B565-1B016F1B8A49}"/>
                </a:ext>
              </a:extLst>
            </p:cNvPr>
            <p:cNvCxnSpPr>
              <a:cxnSpLocks/>
            </p:cNvCxnSpPr>
            <p:nvPr/>
          </p:nvCxnSpPr>
          <p:spPr>
            <a:xfrm flipV="1">
              <a:off x="4151587" y="1617748"/>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F8D1740-4A82-E8B7-7084-80CB989C5A2C}"/>
                </a:ext>
              </a:extLst>
            </p:cNvPr>
            <p:cNvCxnSpPr>
              <a:cxnSpLocks/>
            </p:cNvCxnSpPr>
            <p:nvPr/>
          </p:nvCxnSpPr>
          <p:spPr>
            <a:xfrm flipV="1">
              <a:off x="5232383" y="1613852"/>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7618F92-4322-EED0-5174-BD1AED96DA09}"/>
                </a:ext>
              </a:extLst>
            </p:cNvPr>
            <p:cNvCxnSpPr>
              <a:cxnSpLocks/>
            </p:cNvCxnSpPr>
            <p:nvPr/>
          </p:nvCxnSpPr>
          <p:spPr>
            <a:xfrm flipV="1">
              <a:off x="6281604" y="1624520"/>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E8BBD98-AE3B-23A0-E337-A1087E06FE33}"/>
                </a:ext>
              </a:extLst>
            </p:cNvPr>
            <p:cNvCxnSpPr>
              <a:cxnSpLocks/>
            </p:cNvCxnSpPr>
            <p:nvPr/>
          </p:nvCxnSpPr>
          <p:spPr>
            <a:xfrm flipV="1">
              <a:off x="7346061" y="1621311"/>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F636869-032B-D32D-E52A-AAE3271F1B61}"/>
                </a:ext>
              </a:extLst>
            </p:cNvPr>
            <p:cNvCxnSpPr>
              <a:cxnSpLocks/>
            </p:cNvCxnSpPr>
            <p:nvPr/>
          </p:nvCxnSpPr>
          <p:spPr>
            <a:xfrm flipV="1">
              <a:off x="3073528" y="2386371"/>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611A07D-9C32-C7FA-0F94-4D51B3ED2DFF}"/>
                </a:ext>
              </a:extLst>
            </p:cNvPr>
            <p:cNvCxnSpPr>
              <a:cxnSpLocks/>
            </p:cNvCxnSpPr>
            <p:nvPr/>
          </p:nvCxnSpPr>
          <p:spPr>
            <a:xfrm flipV="1">
              <a:off x="4151236" y="2388038"/>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06B37EC-B91D-C22D-3879-FE1608085D6A}"/>
                </a:ext>
              </a:extLst>
            </p:cNvPr>
            <p:cNvCxnSpPr>
              <a:cxnSpLocks/>
            </p:cNvCxnSpPr>
            <p:nvPr/>
          </p:nvCxnSpPr>
          <p:spPr>
            <a:xfrm flipV="1">
              <a:off x="5242285" y="2388824"/>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F895141-1C8D-9509-839B-3FD6FD8B549B}"/>
                </a:ext>
              </a:extLst>
            </p:cNvPr>
            <p:cNvCxnSpPr>
              <a:cxnSpLocks/>
            </p:cNvCxnSpPr>
            <p:nvPr/>
          </p:nvCxnSpPr>
          <p:spPr>
            <a:xfrm flipV="1">
              <a:off x="6300132" y="2381584"/>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8596753-00A2-8599-8475-249D5E170184}"/>
                </a:ext>
              </a:extLst>
            </p:cNvPr>
            <p:cNvCxnSpPr>
              <a:cxnSpLocks/>
            </p:cNvCxnSpPr>
            <p:nvPr/>
          </p:nvCxnSpPr>
          <p:spPr>
            <a:xfrm flipV="1">
              <a:off x="7346035" y="2387824"/>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93" name="Folded Corner 10">
              <a:extLst>
                <a:ext uri="{FF2B5EF4-FFF2-40B4-BE49-F238E27FC236}">
                  <a16:creationId xmlns:a16="http://schemas.microsoft.com/office/drawing/2014/main" id="{987AB72A-6933-EF8B-990E-704B5FF325C4}"/>
                </a:ext>
              </a:extLst>
            </p:cNvPr>
            <p:cNvSpPr/>
            <p:nvPr/>
          </p:nvSpPr>
          <p:spPr>
            <a:xfrm rot="16200000">
              <a:off x="8208939" y="1676147"/>
              <a:ext cx="498585" cy="925196"/>
            </a:xfrm>
            <a:prstGeom prst="foldedCorner">
              <a:avLst>
                <a:gd name="adj" fmla="val 3270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dirty="0">
                <a:solidFill>
                  <a:schemeClr val="tx1"/>
                </a:solidFill>
              </a:endParaRPr>
            </a:p>
          </p:txBody>
        </p:sp>
        <p:cxnSp>
          <p:nvCxnSpPr>
            <p:cNvPr id="95" name="Straight Connector 94">
              <a:extLst>
                <a:ext uri="{FF2B5EF4-FFF2-40B4-BE49-F238E27FC236}">
                  <a16:creationId xmlns:a16="http://schemas.microsoft.com/office/drawing/2014/main" id="{E7B4661F-BF3C-C17C-D9DF-A3FED0838704}"/>
                </a:ext>
              </a:extLst>
            </p:cNvPr>
            <p:cNvCxnSpPr>
              <a:cxnSpLocks/>
            </p:cNvCxnSpPr>
            <p:nvPr/>
          </p:nvCxnSpPr>
          <p:spPr>
            <a:xfrm flipH="1">
              <a:off x="7843098" y="2152626"/>
              <a:ext cx="15358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8E18BC0-A21E-6236-0AB2-825C2416F4EE}"/>
                </a:ext>
              </a:extLst>
            </p:cNvPr>
            <p:cNvCxnSpPr>
              <a:cxnSpLocks/>
            </p:cNvCxnSpPr>
            <p:nvPr/>
          </p:nvCxnSpPr>
          <p:spPr>
            <a:xfrm flipH="1">
              <a:off x="1382067" y="2169743"/>
              <a:ext cx="15358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C2BAFB1-1694-76E1-D90A-A03E6A1D51D4}"/>
                </a:ext>
              </a:extLst>
            </p:cNvPr>
            <p:cNvCxnSpPr>
              <a:cxnSpLocks/>
            </p:cNvCxnSpPr>
            <p:nvPr/>
          </p:nvCxnSpPr>
          <p:spPr>
            <a:xfrm>
              <a:off x="836762" y="2745781"/>
              <a:ext cx="68296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077E751-7DC8-B15E-DA51-5B3A4E2EC536}"/>
                </a:ext>
              </a:extLst>
            </p:cNvPr>
            <p:cNvCxnSpPr>
              <a:cxnSpLocks/>
            </p:cNvCxnSpPr>
            <p:nvPr/>
          </p:nvCxnSpPr>
          <p:spPr>
            <a:xfrm>
              <a:off x="836762" y="1534754"/>
              <a:ext cx="682966" cy="0"/>
            </a:xfrm>
            <a:prstGeom prst="line">
              <a:avLst/>
            </a:pr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68C1EA5-3ABD-E91E-6D5C-31591ADAE539}"/>
                </a:ext>
              </a:extLst>
            </p:cNvPr>
            <p:cNvCxnSpPr>
              <a:cxnSpLocks/>
            </p:cNvCxnSpPr>
            <p:nvPr/>
          </p:nvCxnSpPr>
          <p:spPr>
            <a:xfrm>
              <a:off x="842274" y="1534754"/>
              <a:ext cx="0" cy="37354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68FF854-A1D0-C513-2639-7D31B4562255}"/>
                </a:ext>
              </a:extLst>
            </p:cNvPr>
            <p:cNvCxnSpPr>
              <a:cxnSpLocks/>
            </p:cNvCxnSpPr>
            <p:nvPr/>
          </p:nvCxnSpPr>
          <p:spPr>
            <a:xfrm>
              <a:off x="7791132" y="1534754"/>
              <a:ext cx="636014"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7807E86-10CC-7905-8CFF-6124C5C17CAE}"/>
                </a:ext>
              </a:extLst>
            </p:cNvPr>
            <p:cNvCxnSpPr>
              <a:cxnSpLocks/>
            </p:cNvCxnSpPr>
            <p:nvPr/>
          </p:nvCxnSpPr>
          <p:spPr>
            <a:xfrm>
              <a:off x="8452552" y="2388038"/>
              <a:ext cx="0" cy="3466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47078890-2497-E9D9-767A-A1033E259A0C}"/>
                </a:ext>
              </a:extLst>
            </p:cNvPr>
            <p:cNvCxnSpPr>
              <a:cxnSpLocks/>
            </p:cNvCxnSpPr>
            <p:nvPr/>
          </p:nvCxnSpPr>
          <p:spPr>
            <a:xfrm flipV="1">
              <a:off x="842713" y="2390840"/>
              <a:ext cx="0" cy="356126"/>
            </a:xfrm>
            <a:prstGeom prst="line">
              <a:avLst/>
            </a:pr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F484416-0BC5-2BED-949C-AE16F2BA2128}"/>
                </a:ext>
              </a:extLst>
            </p:cNvPr>
            <p:cNvCxnSpPr>
              <a:cxnSpLocks/>
            </p:cNvCxnSpPr>
            <p:nvPr/>
          </p:nvCxnSpPr>
          <p:spPr>
            <a:xfrm>
              <a:off x="8427146" y="1534754"/>
              <a:ext cx="0" cy="354699"/>
            </a:xfrm>
            <a:prstGeom prst="line">
              <a:avLst/>
            </a:pr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A68FD6B-39C7-1906-0BCB-ECD3C8FF482F}"/>
                </a:ext>
              </a:extLst>
            </p:cNvPr>
            <p:cNvCxnSpPr>
              <a:cxnSpLocks/>
            </p:cNvCxnSpPr>
            <p:nvPr/>
          </p:nvCxnSpPr>
          <p:spPr>
            <a:xfrm flipH="1">
              <a:off x="7791132" y="2729502"/>
              <a:ext cx="658474" cy="0"/>
            </a:xfrm>
            <a:prstGeom prst="line">
              <a:avLst/>
            </a:pr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F34B050-FFE8-5A88-A2A2-61BF802B9FD4}"/>
                </a:ext>
              </a:extLst>
            </p:cNvPr>
            <p:cNvCxnSpPr>
              <a:cxnSpLocks/>
            </p:cNvCxnSpPr>
            <p:nvPr/>
          </p:nvCxnSpPr>
          <p:spPr>
            <a:xfrm flipH="1">
              <a:off x="4626097" y="2150660"/>
              <a:ext cx="15358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2E7B922-CCB0-2845-1699-F274B2B0A1B6}"/>
                </a:ext>
              </a:extLst>
            </p:cNvPr>
            <p:cNvCxnSpPr>
              <a:cxnSpLocks/>
            </p:cNvCxnSpPr>
            <p:nvPr/>
          </p:nvCxnSpPr>
          <p:spPr>
            <a:xfrm flipH="1" flipV="1">
              <a:off x="5711603" y="2153260"/>
              <a:ext cx="138099" cy="4863"/>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3EC2E8FD-8679-6774-3483-435DF333223E}"/>
              </a:ext>
            </a:extLst>
          </p:cNvPr>
          <p:cNvPicPr>
            <a:picLocks noChangeAspect="1"/>
          </p:cNvPicPr>
          <p:nvPr/>
        </p:nvPicPr>
        <p:blipFill rotWithShape="1">
          <a:blip r:embed="rId2"/>
          <a:srcRect t="4454"/>
          <a:stretch/>
        </p:blipFill>
        <p:spPr>
          <a:xfrm>
            <a:off x="1938878" y="281640"/>
            <a:ext cx="12192000" cy="2005154"/>
          </a:xfrm>
          <a:prstGeom prst="rect">
            <a:avLst/>
          </a:prstGeom>
        </p:spPr>
      </p:pic>
    </p:spTree>
    <p:extLst>
      <p:ext uri="{BB962C8B-B14F-4D97-AF65-F5344CB8AC3E}">
        <p14:creationId xmlns:p14="http://schemas.microsoft.com/office/powerpoint/2010/main" val="2829517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F762CBD1-280D-5AB1-61DD-9C1D76F619B7}"/>
              </a:ext>
            </a:extLst>
          </p:cNvPr>
          <p:cNvGrpSpPr/>
          <p:nvPr/>
        </p:nvGrpSpPr>
        <p:grpSpPr>
          <a:xfrm>
            <a:off x="2433559" y="1165446"/>
            <a:ext cx="4578037" cy="2137135"/>
            <a:chOff x="2433559" y="1165446"/>
            <a:chExt cx="4578037" cy="2137135"/>
          </a:xfrm>
        </p:grpSpPr>
        <p:sp>
          <p:nvSpPr>
            <p:cNvPr id="16" name="Rectangle: Rounded Corners 5">
              <a:extLst>
                <a:ext uri="{FF2B5EF4-FFF2-40B4-BE49-F238E27FC236}">
                  <a16:creationId xmlns:a16="http://schemas.microsoft.com/office/drawing/2014/main" id="{CBA59D96-A188-5A45-9454-A99F8FEE3813}"/>
                </a:ext>
              </a:extLst>
            </p:cNvPr>
            <p:cNvSpPr/>
            <p:nvPr/>
          </p:nvSpPr>
          <p:spPr>
            <a:xfrm>
              <a:off x="4282616" y="1909666"/>
              <a:ext cx="1218902" cy="6094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rgbClr val="000000"/>
                  </a:solidFill>
                  <a:cs typeface="Arial"/>
                </a:rPr>
                <a:t>Agent Behaviour</a:t>
              </a:r>
              <a:endParaRPr lang="en-GB" sz="1600" dirty="0">
                <a:solidFill>
                  <a:srgbClr val="000000"/>
                </a:solidFill>
              </a:endParaRPr>
            </a:p>
          </p:txBody>
        </p:sp>
        <p:sp>
          <p:nvSpPr>
            <p:cNvPr id="17" name="Rectangle: Rounded Corners 7">
              <a:extLst>
                <a:ext uri="{FF2B5EF4-FFF2-40B4-BE49-F238E27FC236}">
                  <a16:creationId xmlns:a16="http://schemas.microsoft.com/office/drawing/2014/main" id="{652D6DC3-1726-EE4C-92B9-19C14C46C6B6}"/>
                </a:ext>
              </a:extLst>
            </p:cNvPr>
            <p:cNvSpPr/>
            <p:nvPr/>
          </p:nvSpPr>
          <p:spPr>
            <a:xfrm>
              <a:off x="5792694" y="1909667"/>
              <a:ext cx="1218902" cy="6094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rgbClr val="000000"/>
                  </a:solidFill>
                  <a:cs typeface="Arial"/>
                </a:rPr>
                <a:t>Emergent Behaviour</a:t>
              </a:r>
              <a:endParaRPr lang="en-GB" sz="1600" dirty="0">
                <a:solidFill>
                  <a:srgbClr val="000000"/>
                </a:solidFill>
              </a:endParaRPr>
            </a:p>
          </p:txBody>
        </p:sp>
        <p:sp>
          <p:nvSpPr>
            <p:cNvPr id="18" name="Flowchart: Magnetic Disk 21">
              <a:extLst>
                <a:ext uri="{FF2B5EF4-FFF2-40B4-BE49-F238E27FC236}">
                  <a16:creationId xmlns:a16="http://schemas.microsoft.com/office/drawing/2014/main" id="{7A2164ED-87DC-B14F-8172-D6E044C35A37}"/>
                </a:ext>
              </a:extLst>
            </p:cNvPr>
            <p:cNvSpPr/>
            <p:nvPr/>
          </p:nvSpPr>
          <p:spPr>
            <a:xfrm>
              <a:off x="2433561" y="1165446"/>
              <a:ext cx="1475072" cy="556149"/>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GB" sz="1600" dirty="0">
                  <a:solidFill>
                    <a:sysClr val="windowText" lastClr="000000"/>
                  </a:solidFill>
                </a:rPr>
                <a:t>Agent Sensors</a:t>
              </a:r>
            </a:p>
          </p:txBody>
        </p:sp>
        <p:sp>
          <p:nvSpPr>
            <p:cNvPr id="19" name="Flowchart: Magnetic Disk 22">
              <a:extLst>
                <a:ext uri="{FF2B5EF4-FFF2-40B4-BE49-F238E27FC236}">
                  <a16:creationId xmlns:a16="http://schemas.microsoft.com/office/drawing/2014/main" id="{64F7DEE8-C025-454F-AAC3-3C283DDC2D1C}"/>
                </a:ext>
              </a:extLst>
            </p:cNvPr>
            <p:cNvSpPr/>
            <p:nvPr/>
          </p:nvSpPr>
          <p:spPr>
            <a:xfrm>
              <a:off x="2433560" y="1883386"/>
              <a:ext cx="1475073" cy="659268"/>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ysClr val="windowText" lastClr="000000"/>
                  </a:solidFill>
                </a:rPr>
                <a:t>Neighbourhood Data</a:t>
              </a:r>
            </a:p>
          </p:txBody>
        </p:sp>
        <p:sp>
          <p:nvSpPr>
            <p:cNvPr id="20" name="Flowchart: Magnetic Disk 23">
              <a:extLst>
                <a:ext uri="{FF2B5EF4-FFF2-40B4-BE49-F238E27FC236}">
                  <a16:creationId xmlns:a16="http://schemas.microsoft.com/office/drawing/2014/main" id="{BAF4E509-97A2-9244-BA66-11679803E2CF}"/>
                </a:ext>
              </a:extLst>
            </p:cNvPr>
            <p:cNvSpPr/>
            <p:nvPr/>
          </p:nvSpPr>
          <p:spPr>
            <a:xfrm>
              <a:off x="2433559" y="2643314"/>
              <a:ext cx="1475073" cy="659267"/>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ysClr val="windowText" lastClr="000000"/>
                  </a:solidFill>
                </a:rPr>
                <a:t>Swarm Parameters</a:t>
              </a:r>
            </a:p>
          </p:txBody>
        </p:sp>
        <p:cxnSp>
          <p:nvCxnSpPr>
            <p:cNvPr id="21" name="Connector: Elbow 25">
              <a:extLst>
                <a:ext uri="{FF2B5EF4-FFF2-40B4-BE49-F238E27FC236}">
                  <a16:creationId xmlns:a16="http://schemas.microsoft.com/office/drawing/2014/main" id="{522B7B2D-159E-104A-AB39-08A01E5CD011}"/>
                </a:ext>
              </a:extLst>
            </p:cNvPr>
            <p:cNvCxnSpPr>
              <a:cxnSpLocks/>
              <a:stCxn id="18" idx="4"/>
            </p:cNvCxnSpPr>
            <p:nvPr/>
          </p:nvCxnSpPr>
          <p:spPr>
            <a:xfrm>
              <a:off x="3908633" y="1443521"/>
              <a:ext cx="512671" cy="473318"/>
            </a:xfrm>
            <a:prstGeom prst="bentConnector3">
              <a:avLst>
                <a:gd name="adj1" fmla="val 10002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7">
              <a:extLst>
                <a:ext uri="{FF2B5EF4-FFF2-40B4-BE49-F238E27FC236}">
                  <a16:creationId xmlns:a16="http://schemas.microsoft.com/office/drawing/2014/main" id="{4CF2D830-1AA3-884E-8CAE-9C657DA4E00E}"/>
                </a:ext>
              </a:extLst>
            </p:cNvPr>
            <p:cNvCxnSpPr>
              <a:cxnSpLocks/>
              <a:stCxn id="19" idx="4"/>
              <a:endCxn id="16" idx="1"/>
            </p:cNvCxnSpPr>
            <p:nvPr/>
          </p:nvCxnSpPr>
          <p:spPr>
            <a:xfrm>
              <a:off x="3908633" y="2213020"/>
              <a:ext cx="373983" cy="137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7F698D6-F959-144D-B2E7-996F5FF89FD6}"/>
                </a:ext>
              </a:extLst>
            </p:cNvPr>
            <p:cNvCxnSpPr>
              <a:cxnSpLocks/>
            </p:cNvCxnSpPr>
            <p:nvPr/>
          </p:nvCxnSpPr>
          <p:spPr>
            <a:xfrm>
              <a:off x="5501518" y="2214392"/>
              <a:ext cx="292956" cy="41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37">
              <a:extLst>
                <a:ext uri="{FF2B5EF4-FFF2-40B4-BE49-F238E27FC236}">
                  <a16:creationId xmlns:a16="http://schemas.microsoft.com/office/drawing/2014/main" id="{DFDEACD6-B4AA-2D48-8EED-DF0BC7F4D9DC}"/>
                </a:ext>
              </a:extLst>
            </p:cNvPr>
            <p:cNvCxnSpPr>
              <a:cxnSpLocks/>
              <a:stCxn id="20" idx="4"/>
            </p:cNvCxnSpPr>
            <p:nvPr/>
          </p:nvCxnSpPr>
          <p:spPr>
            <a:xfrm flipV="1">
              <a:off x="3908632" y="2519117"/>
              <a:ext cx="512671" cy="453831"/>
            </a:xfrm>
            <a:prstGeom prst="bentConnector3">
              <a:avLst>
                <a:gd name="adj1" fmla="val 10002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37106B1-10AB-404D-9BEB-874D581FEE2C}"/>
                </a:ext>
              </a:extLst>
            </p:cNvPr>
            <p:cNvSpPr/>
            <p:nvPr/>
          </p:nvSpPr>
          <p:spPr>
            <a:xfrm>
              <a:off x="4127185" y="1728770"/>
              <a:ext cx="1501855" cy="9814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GB" sz="1600"/>
            </a:p>
          </p:txBody>
        </p:sp>
        <p:sp>
          <p:nvSpPr>
            <p:cNvPr id="26" name="TextBox 13">
              <a:extLst>
                <a:ext uri="{FF2B5EF4-FFF2-40B4-BE49-F238E27FC236}">
                  <a16:creationId xmlns:a16="http://schemas.microsoft.com/office/drawing/2014/main" id="{4BDDE9D6-8732-2047-8AA9-1FF8197A1918}"/>
                </a:ext>
              </a:extLst>
            </p:cNvPr>
            <p:cNvSpPr txBox="1"/>
            <p:nvPr/>
          </p:nvSpPr>
          <p:spPr>
            <a:xfrm>
              <a:off x="4421304" y="1467423"/>
              <a:ext cx="1667647" cy="307777"/>
            </a:xfrm>
            <a:prstGeom prst="rect">
              <a:avLst/>
            </a:prstGeom>
            <a:noFill/>
          </p:spPr>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1400"/>
                <a:t>n-robots in swarm</a:t>
              </a:r>
              <a:endParaRPr lang="en-GB" sz="1400">
                <a:cs typeface="Arial"/>
              </a:endParaRPr>
            </a:p>
          </p:txBody>
        </p:sp>
      </p:grpSp>
      <p:pic>
        <p:nvPicPr>
          <p:cNvPr id="6" name="Picture 5">
            <a:extLst>
              <a:ext uri="{FF2B5EF4-FFF2-40B4-BE49-F238E27FC236}">
                <a16:creationId xmlns:a16="http://schemas.microsoft.com/office/drawing/2014/main" id="{06B2C902-2841-56B5-9138-0A64361B3C03}"/>
              </a:ext>
            </a:extLst>
          </p:cNvPr>
          <p:cNvPicPr>
            <a:picLocks noChangeAspect="1"/>
          </p:cNvPicPr>
          <p:nvPr/>
        </p:nvPicPr>
        <p:blipFill rotWithShape="1">
          <a:blip r:embed="rId2"/>
          <a:srcRect l="-106" t="650" r="46" b="534"/>
          <a:stretch/>
        </p:blipFill>
        <p:spPr>
          <a:xfrm>
            <a:off x="903514" y="1016000"/>
            <a:ext cx="10369324" cy="4831644"/>
          </a:xfrm>
          <a:prstGeom prst="rect">
            <a:avLst/>
          </a:prstGeom>
          <a:ln>
            <a:solidFill>
              <a:schemeClr val="bg1"/>
            </a:solidFill>
          </a:ln>
        </p:spPr>
      </p:pic>
    </p:spTree>
    <p:extLst>
      <p:ext uri="{BB962C8B-B14F-4D97-AF65-F5344CB8AC3E}">
        <p14:creationId xmlns:p14="http://schemas.microsoft.com/office/powerpoint/2010/main" val="414780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lded Corner 10">
            <a:extLst>
              <a:ext uri="{FF2B5EF4-FFF2-40B4-BE49-F238E27FC236}">
                <a16:creationId xmlns:a16="http://schemas.microsoft.com/office/drawing/2014/main" id="{B7E4868D-F9B4-BD34-04E1-9AFF3DD48550}"/>
              </a:ext>
            </a:extLst>
          </p:cNvPr>
          <p:cNvSpPr/>
          <p:nvPr/>
        </p:nvSpPr>
        <p:spPr>
          <a:xfrm rot="16200000">
            <a:off x="3910329" y="1306531"/>
            <a:ext cx="546378" cy="1364457"/>
          </a:xfrm>
          <a:prstGeom prst="foldedCorner">
            <a:avLst>
              <a:gd name="adj" fmla="val 3270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6" name="TextBox 45">
            <a:extLst>
              <a:ext uri="{FF2B5EF4-FFF2-40B4-BE49-F238E27FC236}">
                <a16:creationId xmlns:a16="http://schemas.microsoft.com/office/drawing/2014/main" id="{DA08836F-818B-D84F-0DCC-C8C870F32C69}"/>
              </a:ext>
            </a:extLst>
          </p:cNvPr>
          <p:cNvSpPr txBox="1"/>
          <p:nvPr/>
        </p:nvSpPr>
        <p:spPr>
          <a:xfrm>
            <a:off x="3407495" y="1781278"/>
            <a:ext cx="1502456" cy="484620"/>
          </a:xfrm>
          <a:prstGeom prst="rect">
            <a:avLst/>
          </a:prstGeom>
          <a:noFill/>
        </p:spPr>
        <p:txBody>
          <a:bodyPr wrap="square" lIns="121920" tIns="60960" rIns="121920" bIns="60960" rtlCol="0" anchor="t">
            <a:spAutoFit/>
          </a:bodyPr>
          <a:lstStyle/>
          <a:p>
            <a:pPr algn="ctr">
              <a:lnSpc>
                <a:spcPts val="1400"/>
              </a:lnSpc>
            </a:pPr>
            <a:r>
              <a:rPr lang="en-GB" sz="1400" dirty="0"/>
              <a:t>[A] System Safety Requirements</a:t>
            </a:r>
            <a:endParaRPr lang="en-GB" sz="1400" dirty="0">
              <a:cs typeface="Arial"/>
            </a:endParaRPr>
          </a:p>
        </p:txBody>
      </p:sp>
      <p:sp>
        <p:nvSpPr>
          <p:cNvPr id="47" name="Folded Corner 12">
            <a:extLst>
              <a:ext uri="{FF2B5EF4-FFF2-40B4-BE49-F238E27FC236}">
                <a16:creationId xmlns:a16="http://schemas.microsoft.com/office/drawing/2014/main" id="{D2A696F5-4F26-969E-4CD4-94785A7C91E5}"/>
              </a:ext>
            </a:extLst>
          </p:cNvPr>
          <p:cNvSpPr/>
          <p:nvPr/>
        </p:nvSpPr>
        <p:spPr>
          <a:xfrm rot="16200000">
            <a:off x="5482931" y="1310236"/>
            <a:ext cx="538968"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8" name="TextBox 47">
            <a:extLst>
              <a:ext uri="{FF2B5EF4-FFF2-40B4-BE49-F238E27FC236}">
                <a16:creationId xmlns:a16="http://schemas.microsoft.com/office/drawing/2014/main" id="{1120BE0A-55CB-4DC1-637D-1D47E810E4FF}"/>
              </a:ext>
            </a:extLst>
          </p:cNvPr>
          <p:cNvSpPr txBox="1"/>
          <p:nvPr/>
        </p:nvSpPr>
        <p:spPr>
          <a:xfrm>
            <a:off x="5040952" y="1784945"/>
            <a:ext cx="1364456" cy="453842"/>
          </a:xfrm>
          <a:prstGeom prst="rect">
            <a:avLst/>
          </a:prstGeom>
          <a:noFill/>
        </p:spPr>
        <p:txBody>
          <a:bodyPr wrap="square" rtlCol="0">
            <a:spAutoFit/>
          </a:bodyPr>
          <a:lstStyle/>
          <a:p>
            <a:pPr algn="ctr">
              <a:lnSpc>
                <a:spcPts val="1400"/>
              </a:lnSpc>
            </a:pPr>
            <a:r>
              <a:rPr lang="en-GB" sz="1400" dirty="0"/>
              <a:t>[C] System Description</a:t>
            </a:r>
          </a:p>
        </p:txBody>
      </p:sp>
      <p:sp>
        <p:nvSpPr>
          <p:cNvPr id="49" name="Folded Corner 14">
            <a:extLst>
              <a:ext uri="{FF2B5EF4-FFF2-40B4-BE49-F238E27FC236}">
                <a16:creationId xmlns:a16="http://schemas.microsoft.com/office/drawing/2014/main" id="{E22B380C-7DDF-502C-10AB-2842967ECA1E}"/>
              </a:ext>
            </a:extLst>
          </p:cNvPr>
          <p:cNvSpPr/>
          <p:nvPr/>
        </p:nvSpPr>
        <p:spPr>
          <a:xfrm rot="16200000">
            <a:off x="3910328" y="2075153"/>
            <a:ext cx="546381"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0" name="TextBox 49">
            <a:extLst>
              <a:ext uri="{FF2B5EF4-FFF2-40B4-BE49-F238E27FC236}">
                <a16:creationId xmlns:a16="http://schemas.microsoft.com/office/drawing/2014/main" id="{BA7E2BF0-0310-B5A2-5C5B-DAEB8F18C916}"/>
              </a:ext>
            </a:extLst>
          </p:cNvPr>
          <p:cNvSpPr txBox="1"/>
          <p:nvPr/>
        </p:nvSpPr>
        <p:spPr>
          <a:xfrm>
            <a:off x="3438171" y="2569186"/>
            <a:ext cx="1364456" cy="453842"/>
          </a:xfrm>
          <a:prstGeom prst="rect">
            <a:avLst/>
          </a:prstGeom>
          <a:noFill/>
        </p:spPr>
        <p:txBody>
          <a:bodyPr wrap="square" rtlCol="0">
            <a:spAutoFit/>
          </a:bodyPr>
          <a:lstStyle/>
          <a:p>
            <a:pPr algn="ctr">
              <a:lnSpc>
                <a:spcPts val="1400"/>
              </a:lnSpc>
            </a:pPr>
            <a:r>
              <a:rPr lang="en-GB" sz="1400" dirty="0"/>
              <a:t>[B] Environment Description</a:t>
            </a:r>
          </a:p>
        </p:txBody>
      </p:sp>
      <p:sp>
        <p:nvSpPr>
          <p:cNvPr id="51" name="Folded Corner 16">
            <a:extLst>
              <a:ext uri="{FF2B5EF4-FFF2-40B4-BE49-F238E27FC236}">
                <a16:creationId xmlns:a16="http://schemas.microsoft.com/office/drawing/2014/main" id="{FB5C8A46-553F-B360-96A6-D34FEED51574}"/>
              </a:ext>
            </a:extLst>
          </p:cNvPr>
          <p:cNvSpPr/>
          <p:nvPr/>
        </p:nvSpPr>
        <p:spPr>
          <a:xfrm rot="16200000">
            <a:off x="5554043" y="2014891"/>
            <a:ext cx="538970" cy="1492393"/>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2" name="TextBox 51">
            <a:extLst>
              <a:ext uri="{FF2B5EF4-FFF2-40B4-BE49-F238E27FC236}">
                <a16:creationId xmlns:a16="http://schemas.microsoft.com/office/drawing/2014/main" id="{ADD887EC-064A-C496-7137-D4145AC3C1EB}"/>
              </a:ext>
            </a:extLst>
          </p:cNvPr>
          <p:cNvSpPr txBox="1"/>
          <p:nvPr/>
        </p:nvSpPr>
        <p:spPr>
          <a:xfrm>
            <a:off x="4992870" y="2560616"/>
            <a:ext cx="1617936" cy="408958"/>
          </a:xfrm>
          <a:prstGeom prst="rect">
            <a:avLst/>
          </a:prstGeom>
          <a:noFill/>
        </p:spPr>
        <p:txBody>
          <a:bodyPr wrap="square" rtlCol="0">
            <a:spAutoFit/>
          </a:bodyPr>
          <a:lstStyle/>
          <a:p>
            <a:pPr algn="ctr">
              <a:lnSpc>
                <a:spcPts val="1200"/>
              </a:lnSpc>
            </a:pPr>
            <a:r>
              <a:rPr lang="en-GB" sz="1400" dirty="0"/>
              <a:t>[D] EB Description &amp; Expected Output</a:t>
            </a:r>
          </a:p>
        </p:txBody>
      </p:sp>
      <p:sp>
        <p:nvSpPr>
          <p:cNvPr id="53" name="Rectangle 52">
            <a:extLst>
              <a:ext uri="{FF2B5EF4-FFF2-40B4-BE49-F238E27FC236}">
                <a16:creationId xmlns:a16="http://schemas.microsoft.com/office/drawing/2014/main" id="{0C434883-9F7E-DF47-95EE-772BC010DCFB}"/>
              </a:ext>
            </a:extLst>
          </p:cNvPr>
          <p:cNvSpPr/>
          <p:nvPr/>
        </p:nvSpPr>
        <p:spPr>
          <a:xfrm>
            <a:off x="4324175" y="3347569"/>
            <a:ext cx="175166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4" name="Rectangle 53">
            <a:extLst>
              <a:ext uri="{FF2B5EF4-FFF2-40B4-BE49-F238E27FC236}">
                <a16:creationId xmlns:a16="http://schemas.microsoft.com/office/drawing/2014/main" id="{D0DD0B33-2721-3FC7-0B56-AD8FD1086793}"/>
              </a:ext>
            </a:extLst>
          </p:cNvPr>
          <p:cNvSpPr/>
          <p:nvPr/>
        </p:nvSpPr>
        <p:spPr>
          <a:xfrm>
            <a:off x="6416946" y="3326790"/>
            <a:ext cx="1780437" cy="772645"/>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5" name="Folded Corner 20">
            <a:extLst>
              <a:ext uri="{FF2B5EF4-FFF2-40B4-BE49-F238E27FC236}">
                <a16:creationId xmlns:a16="http://schemas.microsoft.com/office/drawing/2014/main" id="{0E79E244-5EFC-BD54-D22A-B2F000203B7A}"/>
              </a:ext>
            </a:extLst>
          </p:cNvPr>
          <p:cNvSpPr/>
          <p:nvPr/>
        </p:nvSpPr>
        <p:spPr>
          <a:xfrm rot="16200000">
            <a:off x="4806844" y="3937073"/>
            <a:ext cx="562846"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6" name="TextBox 55">
            <a:extLst>
              <a:ext uri="{FF2B5EF4-FFF2-40B4-BE49-F238E27FC236}">
                <a16:creationId xmlns:a16="http://schemas.microsoft.com/office/drawing/2014/main" id="{41E61338-CBA0-9CA5-95F2-C7F7740A779C}"/>
              </a:ext>
            </a:extLst>
          </p:cNvPr>
          <p:cNvSpPr txBox="1"/>
          <p:nvPr/>
        </p:nvSpPr>
        <p:spPr>
          <a:xfrm>
            <a:off x="4300811" y="4371898"/>
            <a:ext cx="1364456" cy="562846"/>
          </a:xfrm>
          <a:prstGeom prst="rect">
            <a:avLst/>
          </a:prstGeom>
          <a:noFill/>
        </p:spPr>
        <p:txBody>
          <a:bodyPr wrap="square" rtlCol="0">
            <a:spAutoFit/>
          </a:bodyPr>
          <a:lstStyle/>
          <a:p>
            <a:pPr algn="ctr">
              <a:lnSpc>
                <a:spcPts val="1200"/>
              </a:lnSpc>
            </a:pPr>
            <a:r>
              <a:rPr lang="en-GB" sz="1400" dirty="0"/>
              <a:t>[E] Safety </a:t>
            </a:r>
            <a:r>
              <a:rPr lang="en-GB" sz="1400" dirty="0" err="1"/>
              <a:t>Reqts</a:t>
            </a:r>
            <a:r>
              <a:rPr lang="en-GB" sz="1400" dirty="0"/>
              <a:t> Allocated to Swarm</a:t>
            </a:r>
          </a:p>
        </p:txBody>
      </p:sp>
      <p:sp>
        <p:nvSpPr>
          <p:cNvPr id="57" name="Folded Corner 24">
            <a:extLst>
              <a:ext uri="{FF2B5EF4-FFF2-40B4-BE49-F238E27FC236}">
                <a16:creationId xmlns:a16="http://schemas.microsoft.com/office/drawing/2014/main" id="{3D310C14-DC25-E684-5F15-307EFAC92FCC}"/>
              </a:ext>
            </a:extLst>
          </p:cNvPr>
          <p:cNvSpPr/>
          <p:nvPr/>
        </p:nvSpPr>
        <p:spPr>
          <a:xfrm rot="16200000">
            <a:off x="7031181" y="3937072"/>
            <a:ext cx="562845"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8" name="TextBox 57">
            <a:extLst>
              <a:ext uri="{FF2B5EF4-FFF2-40B4-BE49-F238E27FC236}">
                <a16:creationId xmlns:a16="http://schemas.microsoft.com/office/drawing/2014/main" id="{A3D5B5B5-A356-DE76-FBE1-E806CC0C76A6}"/>
              </a:ext>
            </a:extLst>
          </p:cNvPr>
          <p:cNvSpPr txBox="1"/>
          <p:nvPr/>
        </p:nvSpPr>
        <p:spPr>
          <a:xfrm>
            <a:off x="6538085" y="4414822"/>
            <a:ext cx="1531279" cy="408958"/>
          </a:xfrm>
          <a:prstGeom prst="rect">
            <a:avLst/>
          </a:prstGeom>
          <a:noFill/>
        </p:spPr>
        <p:txBody>
          <a:bodyPr wrap="square" rtlCol="0">
            <a:spAutoFit/>
          </a:bodyPr>
          <a:lstStyle/>
          <a:p>
            <a:pPr algn="ctr">
              <a:lnSpc>
                <a:spcPts val="1200"/>
              </a:lnSpc>
            </a:pPr>
            <a:r>
              <a:rPr lang="en-GB" sz="1400" dirty="0"/>
              <a:t>[G] EB Assurance Scoping Argument</a:t>
            </a:r>
          </a:p>
        </p:txBody>
      </p:sp>
      <p:sp>
        <p:nvSpPr>
          <p:cNvPr id="59" name="TextBox 58">
            <a:extLst>
              <a:ext uri="{FF2B5EF4-FFF2-40B4-BE49-F238E27FC236}">
                <a16:creationId xmlns:a16="http://schemas.microsoft.com/office/drawing/2014/main" id="{D87CCB9B-22C4-D4B1-8276-4E2A96DE3E09}"/>
              </a:ext>
            </a:extLst>
          </p:cNvPr>
          <p:cNvSpPr txBox="1"/>
          <p:nvPr/>
        </p:nvSpPr>
        <p:spPr>
          <a:xfrm>
            <a:off x="4356229" y="3376765"/>
            <a:ext cx="1673708" cy="710003"/>
          </a:xfrm>
          <a:prstGeom prst="rect">
            <a:avLst/>
          </a:prstGeom>
          <a:noFill/>
        </p:spPr>
        <p:txBody>
          <a:bodyPr wrap="square" rtlCol="0">
            <a:spAutoFit/>
          </a:bodyPr>
          <a:lstStyle/>
          <a:p>
            <a:pPr algn="ctr">
              <a:lnSpc>
                <a:spcPts val="1200"/>
              </a:lnSpc>
            </a:pPr>
            <a:r>
              <a:rPr lang="en-GB" sz="1400" b="1" dirty="0"/>
              <a:t>1. Define the Assurance Scope for the EB Description &amp; Expected Output</a:t>
            </a:r>
          </a:p>
        </p:txBody>
      </p:sp>
      <p:sp>
        <p:nvSpPr>
          <p:cNvPr id="60" name="TextBox 59">
            <a:extLst>
              <a:ext uri="{FF2B5EF4-FFF2-40B4-BE49-F238E27FC236}">
                <a16:creationId xmlns:a16="http://schemas.microsoft.com/office/drawing/2014/main" id="{7CF44B62-B7C0-5D47-70C8-93E5C37BD4EB}"/>
              </a:ext>
            </a:extLst>
          </p:cNvPr>
          <p:cNvSpPr txBox="1"/>
          <p:nvPr/>
        </p:nvSpPr>
        <p:spPr>
          <a:xfrm>
            <a:off x="6427891" y="3426955"/>
            <a:ext cx="1751668" cy="593624"/>
          </a:xfrm>
          <a:prstGeom prst="rect">
            <a:avLst/>
          </a:prstGeom>
          <a:solidFill>
            <a:schemeClr val="bg2">
              <a:lumMod val="90000"/>
            </a:schemeClr>
          </a:solidFill>
        </p:spPr>
        <p:txBody>
          <a:bodyPr wrap="square" lIns="121920" tIns="60960" rIns="121920" bIns="60960" rtlCol="0" anchor="t">
            <a:spAutoFit/>
          </a:bodyPr>
          <a:lstStyle/>
          <a:p>
            <a:pPr algn="ctr">
              <a:lnSpc>
                <a:spcPts val="1200"/>
              </a:lnSpc>
            </a:pPr>
            <a:r>
              <a:rPr lang="en-GB" sz="1400" b="1" dirty="0"/>
              <a:t>2. Instantiate the EB Assurance Scoping Argument Pattern</a:t>
            </a:r>
            <a:endParaRPr lang="en-GB" sz="1400" b="1" dirty="0">
              <a:cs typeface="Arial"/>
            </a:endParaRPr>
          </a:p>
        </p:txBody>
      </p:sp>
      <p:cxnSp>
        <p:nvCxnSpPr>
          <p:cNvPr id="61" name="Straight Connector 60">
            <a:extLst>
              <a:ext uri="{FF2B5EF4-FFF2-40B4-BE49-F238E27FC236}">
                <a16:creationId xmlns:a16="http://schemas.microsoft.com/office/drawing/2014/main" id="{EDB61249-F3FC-F3A8-E631-56545BF2562C}"/>
              </a:ext>
            </a:extLst>
          </p:cNvPr>
          <p:cNvCxnSpPr>
            <a:cxnSpLocks/>
          </p:cNvCxnSpPr>
          <p:nvPr/>
        </p:nvCxnSpPr>
        <p:spPr>
          <a:xfrm>
            <a:off x="4154941" y="2254747"/>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57D5991-E2E7-6EEB-C0A7-0B029D7E5282}"/>
              </a:ext>
            </a:extLst>
          </p:cNvPr>
          <p:cNvCxnSpPr>
            <a:cxnSpLocks/>
          </p:cNvCxnSpPr>
          <p:nvPr/>
        </p:nvCxnSpPr>
        <p:spPr>
          <a:xfrm>
            <a:off x="5698376" y="2273741"/>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09FECE0-4AA7-1AB5-C6F2-E07A53725B40}"/>
              </a:ext>
            </a:extLst>
          </p:cNvPr>
          <p:cNvCxnSpPr>
            <a:cxnSpLocks/>
          </p:cNvCxnSpPr>
          <p:nvPr/>
        </p:nvCxnSpPr>
        <p:spPr>
          <a:xfrm>
            <a:off x="4154941" y="2376430"/>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BDF7085-0ECF-3BE8-6160-217F493B5945}"/>
              </a:ext>
            </a:extLst>
          </p:cNvPr>
          <p:cNvCxnSpPr>
            <a:cxnSpLocks/>
          </p:cNvCxnSpPr>
          <p:nvPr/>
        </p:nvCxnSpPr>
        <p:spPr>
          <a:xfrm>
            <a:off x="4154941" y="3037644"/>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916FEF4-2B60-DEA4-863F-246DF0837A67}"/>
              </a:ext>
            </a:extLst>
          </p:cNvPr>
          <p:cNvCxnSpPr>
            <a:cxnSpLocks/>
          </p:cNvCxnSpPr>
          <p:nvPr/>
        </p:nvCxnSpPr>
        <p:spPr>
          <a:xfrm>
            <a:off x="5698673" y="3040728"/>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7E6B0AC-59F1-3ABA-2AA8-ED74F1E01598}"/>
              </a:ext>
            </a:extLst>
          </p:cNvPr>
          <p:cNvCxnSpPr>
            <a:cxnSpLocks/>
          </p:cNvCxnSpPr>
          <p:nvPr/>
        </p:nvCxnSpPr>
        <p:spPr>
          <a:xfrm>
            <a:off x="4154941" y="3151091"/>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7CBD411-3E19-F22F-2916-629FF956D980}"/>
              </a:ext>
            </a:extLst>
          </p:cNvPr>
          <p:cNvCxnSpPr>
            <a:cxnSpLocks/>
          </p:cNvCxnSpPr>
          <p:nvPr/>
        </p:nvCxnSpPr>
        <p:spPr>
          <a:xfrm>
            <a:off x="4952485" y="2366382"/>
            <a:ext cx="0" cy="971139"/>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433714-CCE9-BD3F-F0BB-F74FFF6D6A80}"/>
              </a:ext>
            </a:extLst>
          </p:cNvPr>
          <p:cNvCxnSpPr>
            <a:cxnSpLocks/>
            <a:stCxn id="53" idx="3"/>
          </p:cNvCxnSpPr>
          <p:nvPr/>
        </p:nvCxnSpPr>
        <p:spPr>
          <a:xfrm>
            <a:off x="6075843" y="3715473"/>
            <a:ext cx="345244"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714913A-9AD3-ADF3-A94E-5D0289E04CC4}"/>
              </a:ext>
            </a:extLst>
          </p:cNvPr>
          <p:cNvCxnSpPr>
            <a:cxnSpLocks/>
          </p:cNvCxnSpPr>
          <p:nvPr/>
        </p:nvCxnSpPr>
        <p:spPr>
          <a:xfrm>
            <a:off x="4948890" y="4093477"/>
            <a:ext cx="0" cy="24440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1E8B703-C425-4DA2-F513-1C1575044E6B}"/>
              </a:ext>
            </a:extLst>
          </p:cNvPr>
          <p:cNvCxnSpPr>
            <a:cxnSpLocks/>
            <a:stCxn id="54" idx="2"/>
          </p:cNvCxnSpPr>
          <p:nvPr/>
        </p:nvCxnSpPr>
        <p:spPr>
          <a:xfrm>
            <a:off x="7307165" y="4099435"/>
            <a:ext cx="0" cy="23653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Folded Corner 64">
            <a:extLst>
              <a:ext uri="{FF2B5EF4-FFF2-40B4-BE49-F238E27FC236}">
                <a16:creationId xmlns:a16="http://schemas.microsoft.com/office/drawing/2014/main" id="{804B6860-ED8E-271A-6DB4-98632D8D717B}"/>
              </a:ext>
            </a:extLst>
          </p:cNvPr>
          <p:cNvSpPr/>
          <p:nvPr/>
        </p:nvSpPr>
        <p:spPr>
          <a:xfrm rot="16200000">
            <a:off x="7115859" y="1991313"/>
            <a:ext cx="578448" cy="1492394"/>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2" name="Straight Connector 71">
            <a:extLst>
              <a:ext uri="{FF2B5EF4-FFF2-40B4-BE49-F238E27FC236}">
                <a16:creationId xmlns:a16="http://schemas.microsoft.com/office/drawing/2014/main" id="{F67A8EFD-8193-CDC9-3CCD-2389BA6A6B35}"/>
              </a:ext>
            </a:extLst>
          </p:cNvPr>
          <p:cNvCxnSpPr>
            <a:cxnSpLocks/>
          </p:cNvCxnSpPr>
          <p:nvPr/>
        </p:nvCxnSpPr>
        <p:spPr>
          <a:xfrm>
            <a:off x="7367733" y="3030573"/>
            <a:ext cx="0" cy="29621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515D7A0-0CAC-AE87-9DFE-1848DDD32FD1}"/>
              </a:ext>
            </a:extLst>
          </p:cNvPr>
          <p:cNvSpPr txBox="1"/>
          <p:nvPr/>
        </p:nvSpPr>
        <p:spPr>
          <a:xfrm>
            <a:off x="6589144" y="2461556"/>
            <a:ext cx="1500615" cy="562911"/>
          </a:xfrm>
          <a:prstGeom prst="rect">
            <a:avLst/>
          </a:prstGeom>
          <a:noFill/>
        </p:spPr>
        <p:txBody>
          <a:bodyPr wrap="square" rtlCol="0">
            <a:spAutoFit/>
          </a:bodyPr>
          <a:lstStyle/>
          <a:p>
            <a:pPr algn="ctr">
              <a:lnSpc>
                <a:spcPts val="1200"/>
              </a:lnSpc>
            </a:pPr>
            <a:r>
              <a:rPr lang="en-GB" sz="1400" dirty="0"/>
              <a:t>[F] EB Assurance Scoping Argument Pattern</a:t>
            </a:r>
          </a:p>
        </p:txBody>
      </p:sp>
      <p:sp>
        <p:nvSpPr>
          <p:cNvPr id="2" name="Title 1">
            <a:extLst>
              <a:ext uri="{FF2B5EF4-FFF2-40B4-BE49-F238E27FC236}">
                <a16:creationId xmlns:a16="http://schemas.microsoft.com/office/drawing/2014/main" id="{7F27FB6E-229C-4113-E155-5AFB2C2E0586}"/>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1</a:t>
            </a:r>
          </a:p>
        </p:txBody>
      </p:sp>
      <p:pic>
        <p:nvPicPr>
          <p:cNvPr id="13" name="Picture 12">
            <a:extLst>
              <a:ext uri="{FF2B5EF4-FFF2-40B4-BE49-F238E27FC236}">
                <a16:creationId xmlns:a16="http://schemas.microsoft.com/office/drawing/2014/main" id="{116CB121-C956-FB45-D155-471A712A54A9}"/>
              </a:ext>
            </a:extLst>
          </p:cNvPr>
          <p:cNvPicPr>
            <a:picLocks noChangeAspect="1"/>
          </p:cNvPicPr>
          <p:nvPr/>
        </p:nvPicPr>
        <p:blipFill rotWithShape="1">
          <a:blip r:embed="rId2"/>
          <a:srcRect l="152" t="890" r="382" b="527"/>
          <a:stretch/>
        </p:blipFill>
        <p:spPr>
          <a:xfrm>
            <a:off x="1366887" y="235670"/>
            <a:ext cx="9436232" cy="6410227"/>
          </a:xfrm>
          <a:prstGeom prst="rect">
            <a:avLst/>
          </a:prstGeom>
        </p:spPr>
      </p:pic>
    </p:spTree>
    <p:extLst>
      <p:ext uri="{BB962C8B-B14F-4D97-AF65-F5344CB8AC3E}">
        <p14:creationId xmlns:p14="http://schemas.microsoft.com/office/powerpoint/2010/main" val="101724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lded Corner 10">
            <a:extLst>
              <a:ext uri="{FF2B5EF4-FFF2-40B4-BE49-F238E27FC236}">
                <a16:creationId xmlns:a16="http://schemas.microsoft.com/office/drawing/2014/main" id="{B7E4868D-F9B4-BD34-04E1-9AFF3DD48550}"/>
              </a:ext>
            </a:extLst>
          </p:cNvPr>
          <p:cNvSpPr/>
          <p:nvPr/>
        </p:nvSpPr>
        <p:spPr>
          <a:xfrm rot="16200000">
            <a:off x="3849487" y="1094970"/>
            <a:ext cx="668060" cy="1364457"/>
          </a:xfrm>
          <a:prstGeom prst="foldedCorner">
            <a:avLst>
              <a:gd name="adj" fmla="val 3270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6" name="TextBox 45">
            <a:extLst>
              <a:ext uri="{FF2B5EF4-FFF2-40B4-BE49-F238E27FC236}">
                <a16:creationId xmlns:a16="http://schemas.microsoft.com/office/drawing/2014/main" id="{DA08836F-818B-D84F-0DCC-C8C870F32C69}"/>
              </a:ext>
            </a:extLst>
          </p:cNvPr>
          <p:cNvSpPr txBox="1"/>
          <p:nvPr/>
        </p:nvSpPr>
        <p:spPr>
          <a:xfrm>
            <a:off x="3406657" y="1568594"/>
            <a:ext cx="1502456" cy="484620"/>
          </a:xfrm>
          <a:prstGeom prst="rect">
            <a:avLst/>
          </a:prstGeom>
          <a:noFill/>
        </p:spPr>
        <p:txBody>
          <a:bodyPr wrap="square" lIns="121920" tIns="60960" rIns="121920" bIns="60960" rtlCol="0" anchor="t">
            <a:spAutoFit/>
          </a:bodyPr>
          <a:lstStyle/>
          <a:p>
            <a:pPr algn="ctr">
              <a:lnSpc>
                <a:spcPts val="1400"/>
              </a:lnSpc>
            </a:pPr>
            <a:r>
              <a:rPr lang="en-GB" sz="1400" dirty="0"/>
              <a:t>[A] System Safety Requirements</a:t>
            </a:r>
            <a:endParaRPr lang="en-GB" sz="1400" dirty="0">
              <a:cs typeface="Arial"/>
            </a:endParaRPr>
          </a:p>
        </p:txBody>
      </p:sp>
      <p:sp>
        <p:nvSpPr>
          <p:cNvPr id="47" name="Folded Corner 12">
            <a:extLst>
              <a:ext uri="{FF2B5EF4-FFF2-40B4-BE49-F238E27FC236}">
                <a16:creationId xmlns:a16="http://schemas.microsoft.com/office/drawing/2014/main" id="{D2A696F5-4F26-969E-4CD4-94785A7C91E5}"/>
              </a:ext>
            </a:extLst>
          </p:cNvPr>
          <p:cNvSpPr/>
          <p:nvPr/>
        </p:nvSpPr>
        <p:spPr>
          <a:xfrm rot="16200000">
            <a:off x="5418384" y="109497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8" name="TextBox 47">
            <a:extLst>
              <a:ext uri="{FF2B5EF4-FFF2-40B4-BE49-F238E27FC236}">
                <a16:creationId xmlns:a16="http://schemas.microsoft.com/office/drawing/2014/main" id="{1120BE0A-55CB-4DC1-637D-1D47E810E4FF}"/>
              </a:ext>
            </a:extLst>
          </p:cNvPr>
          <p:cNvSpPr txBox="1"/>
          <p:nvPr/>
        </p:nvSpPr>
        <p:spPr>
          <a:xfrm>
            <a:off x="5051838" y="1572261"/>
            <a:ext cx="1364456" cy="453842"/>
          </a:xfrm>
          <a:prstGeom prst="rect">
            <a:avLst/>
          </a:prstGeom>
          <a:noFill/>
        </p:spPr>
        <p:txBody>
          <a:bodyPr wrap="square" rtlCol="0">
            <a:spAutoFit/>
          </a:bodyPr>
          <a:lstStyle/>
          <a:p>
            <a:pPr algn="ctr">
              <a:lnSpc>
                <a:spcPts val="1400"/>
              </a:lnSpc>
            </a:pPr>
            <a:r>
              <a:rPr lang="en-GB" sz="1400" dirty="0"/>
              <a:t>[C] System Description</a:t>
            </a:r>
          </a:p>
        </p:txBody>
      </p:sp>
      <p:sp>
        <p:nvSpPr>
          <p:cNvPr id="49" name="Folded Corner 14">
            <a:extLst>
              <a:ext uri="{FF2B5EF4-FFF2-40B4-BE49-F238E27FC236}">
                <a16:creationId xmlns:a16="http://schemas.microsoft.com/office/drawing/2014/main" id="{E22B380C-7DDF-502C-10AB-2842967ECA1E}"/>
              </a:ext>
            </a:extLst>
          </p:cNvPr>
          <p:cNvSpPr/>
          <p:nvPr/>
        </p:nvSpPr>
        <p:spPr>
          <a:xfrm rot="16200000">
            <a:off x="3849488" y="2014315"/>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0" name="TextBox 49">
            <a:extLst>
              <a:ext uri="{FF2B5EF4-FFF2-40B4-BE49-F238E27FC236}">
                <a16:creationId xmlns:a16="http://schemas.microsoft.com/office/drawing/2014/main" id="{BA7E2BF0-0310-B5A2-5C5B-DAEB8F18C916}"/>
              </a:ext>
            </a:extLst>
          </p:cNvPr>
          <p:cNvSpPr txBox="1"/>
          <p:nvPr/>
        </p:nvSpPr>
        <p:spPr>
          <a:xfrm>
            <a:off x="3459943" y="2525642"/>
            <a:ext cx="1364456" cy="453842"/>
          </a:xfrm>
          <a:prstGeom prst="rect">
            <a:avLst/>
          </a:prstGeom>
          <a:noFill/>
        </p:spPr>
        <p:txBody>
          <a:bodyPr wrap="square" rtlCol="0">
            <a:spAutoFit/>
          </a:bodyPr>
          <a:lstStyle/>
          <a:p>
            <a:pPr algn="ctr">
              <a:lnSpc>
                <a:spcPts val="1400"/>
              </a:lnSpc>
            </a:pPr>
            <a:r>
              <a:rPr lang="en-GB" sz="1400" dirty="0"/>
              <a:t>[B] Environment Description</a:t>
            </a:r>
          </a:p>
        </p:txBody>
      </p:sp>
      <p:sp>
        <p:nvSpPr>
          <p:cNvPr id="51" name="Folded Corner 16">
            <a:extLst>
              <a:ext uri="{FF2B5EF4-FFF2-40B4-BE49-F238E27FC236}">
                <a16:creationId xmlns:a16="http://schemas.microsoft.com/office/drawing/2014/main" id="{FB5C8A46-553F-B360-96A6-D34FEED51574}"/>
              </a:ext>
            </a:extLst>
          </p:cNvPr>
          <p:cNvSpPr/>
          <p:nvPr/>
        </p:nvSpPr>
        <p:spPr>
          <a:xfrm rot="16200000">
            <a:off x="5489496" y="1950346"/>
            <a:ext cx="668060" cy="1492393"/>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2" name="TextBox 51">
            <a:extLst>
              <a:ext uri="{FF2B5EF4-FFF2-40B4-BE49-F238E27FC236}">
                <a16:creationId xmlns:a16="http://schemas.microsoft.com/office/drawing/2014/main" id="{ADD887EC-064A-C496-7137-D4145AC3C1EB}"/>
              </a:ext>
            </a:extLst>
          </p:cNvPr>
          <p:cNvSpPr txBox="1"/>
          <p:nvPr/>
        </p:nvSpPr>
        <p:spPr>
          <a:xfrm>
            <a:off x="4992870" y="2538844"/>
            <a:ext cx="1617936" cy="408958"/>
          </a:xfrm>
          <a:prstGeom prst="rect">
            <a:avLst/>
          </a:prstGeom>
          <a:noFill/>
        </p:spPr>
        <p:txBody>
          <a:bodyPr wrap="square" rtlCol="0">
            <a:spAutoFit/>
          </a:bodyPr>
          <a:lstStyle/>
          <a:p>
            <a:pPr algn="ctr">
              <a:lnSpc>
                <a:spcPts val="1200"/>
              </a:lnSpc>
            </a:pPr>
            <a:r>
              <a:rPr lang="en-GB" sz="1400" dirty="0"/>
              <a:t>[D] EB Description &amp; Expected Output</a:t>
            </a:r>
          </a:p>
        </p:txBody>
      </p:sp>
      <p:sp>
        <p:nvSpPr>
          <p:cNvPr id="53" name="Rectangle 52">
            <a:extLst>
              <a:ext uri="{FF2B5EF4-FFF2-40B4-BE49-F238E27FC236}">
                <a16:creationId xmlns:a16="http://schemas.microsoft.com/office/drawing/2014/main" id="{0C434883-9F7E-DF47-95EE-772BC010DCFB}"/>
              </a:ext>
            </a:extLst>
          </p:cNvPr>
          <p:cNvSpPr/>
          <p:nvPr/>
        </p:nvSpPr>
        <p:spPr>
          <a:xfrm>
            <a:off x="4324175" y="3387761"/>
            <a:ext cx="175166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4" name="Rectangle 53">
            <a:extLst>
              <a:ext uri="{FF2B5EF4-FFF2-40B4-BE49-F238E27FC236}">
                <a16:creationId xmlns:a16="http://schemas.microsoft.com/office/drawing/2014/main" id="{D0DD0B33-2721-3FC7-0B56-AD8FD1086793}"/>
              </a:ext>
            </a:extLst>
          </p:cNvPr>
          <p:cNvSpPr/>
          <p:nvPr/>
        </p:nvSpPr>
        <p:spPr>
          <a:xfrm>
            <a:off x="6416946" y="3366982"/>
            <a:ext cx="1780437" cy="772645"/>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5" name="Folded Corner 20">
            <a:extLst>
              <a:ext uri="{FF2B5EF4-FFF2-40B4-BE49-F238E27FC236}">
                <a16:creationId xmlns:a16="http://schemas.microsoft.com/office/drawing/2014/main" id="{0E79E244-5EFC-BD54-D22A-B2F000203B7A}"/>
              </a:ext>
            </a:extLst>
          </p:cNvPr>
          <p:cNvSpPr/>
          <p:nvPr/>
        </p:nvSpPr>
        <p:spPr>
          <a:xfrm rot="16200000">
            <a:off x="4754236" y="4079491"/>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6" name="TextBox 55">
            <a:extLst>
              <a:ext uri="{FF2B5EF4-FFF2-40B4-BE49-F238E27FC236}">
                <a16:creationId xmlns:a16="http://schemas.microsoft.com/office/drawing/2014/main" id="{41E61338-CBA0-9CA5-95F2-C7F7740A779C}"/>
              </a:ext>
            </a:extLst>
          </p:cNvPr>
          <p:cNvSpPr txBox="1"/>
          <p:nvPr/>
        </p:nvSpPr>
        <p:spPr>
          <a:xfrm>
            <a:off x="4300811" y="4552141"/>
            <a:ext cx="1364456" cy="562846"/>
          </a:xfrm>
          <a:prstGeom prst="rect">
            <a:avLst/>
          </a:prstGeom>
          <a:noFill/>
        </p:spPr>
        <p:txBody>
          <a:bodyPr wrap="square" rtlCol="0">
            <a:spAutoFit/>
          </a:bodyPr>
          <a:lstStyle/>
          <a:p>
            <a:pPr algn="ctr">
              <a:lnSpc>
                <a:spcPts val="1200"/>
              </a:lnSpc>
            </a:pPr>
            <a:r>
              <a:rPr lang="en-GB" sz="1400" dirty="0"/>
              <a:t>[E] Safety </a:t>
            </a:r>
            <a:r>
              <a:rPr lang="en-GB" sz="1400" dirty="0" err="1"/>
              <a:t>Reqts</a:t>
            </a:r>
            <a:r>
              <a:rPr lang="en-GB" sz="1400" dirty="0"/>
              <a:t> Allocated to Swarm</a:t>
            </a:r>
          </a:p>
        </p:txBody>
      </p:sp>
      <p:sp>
        <p:nvSpPr>
          <p:cNvPr id="57" name="Folded Corner 24">
            <a:extLst>
              <a:ext uri="{FF2B5EF4-FFF2-40B4-BE49-F238E27FC236}">
                <a16:creationId xmlns:a16="http://schemas.microsoft.com/office/drawing/2014/main" id="{3D310C14-DC25-E684-5F15-307EFAC92FCC}"/>
              </a:ext>
            </a:extLst>
          </p:cNvPr>
          <p:cNvSpPr/>
          <p:nvPr/>
        </p:nvSpPr>
        <p:spPr>
          <a:xfrm rot="16200000">
            <a:off x="6978573" y="407949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8" name="TextBox 57">
            <a:extLst>
              <a:ext uri="{FF2B5EF4-FFF2-40B4-BE49-F238E27FC236}">
                <a16:creationId xmlns:a16="http://schemas.microsoft.com/office/drawing/2014/main" id="{A3D5B5B5-A356-DE76-FBE1-E806CC0C76A6}"/>
              </a:ext>
            </a:extLst>
          </p:cNvPr>
          <p:cNvSpPr txBox="1"/>
          <p:nvPr/>
        </p:nvSpPr>
        <p:spPr>
          <a:xfrm>
            <a:off x="6545806" y="4601147"/>
            <a:ext cx="1531279" cy="408958"/>
          </a:xfrm>
          <a:prstGeom prst="rect">
            <a:avLst/>
          </a:prstGeom>
          <a:noFill/>
        </p:spPr>
        <p:txBody>
          <a:bodyPr wrap="square" rtlCol="0">
            <a:spAutoFit/>
          </a:bodyPr>
          <a:lstStyle/>
          <a:p>
            <a:pPr algn="ctr">
              <a:lnSpc>
                <a:spcPts val="1200"/>
              </a:lnSpc>
            </a:pPr>
            <a:r>
              <a:rPr lang="en-GB" sz="1400" dirty="0"/>
              <a:t>[G] EB Assurance Scoping Argument</a:t>
            </a:r>
          </a:p>
        </p:txBody>
      </p:sp>
      <p:sp>
        <p:nvSpPr>
          <p:cNvPr id="59" name="TextBox 58">
            <a:extLst>
              <a:ext uri="{FF2B5EF4-FFF2-40B4-BE49-F238E27FC236}">
                <a16:creationId xmlns:a16="http://schemas.microsoft.com/office/drawing/2014/main" id="{D87CCB9B-22C4-D4B1-8276-4E2A96DE3E09}"/>
              </a:ext>
            </a:extLst>
          </p:cNvPr>
          <p:cNvSpPr txBox="1"/>
          <p:nvPr/>
        </p:nvSpPr>
        <p:spPr>
          <a:xfrm>
            <a:off x="4356229" y="3406909"/>
            <a:ext cx="1673708" cy="710003"/>
          </a:xfrm>
          <a:prstGeom prst="rect">
            <a:avLst/>
          </a:prstGeom>
          <a:solidFill>
            <a:schemeClr val="bg2">
              <a:lumMod val="90000"/>
            </a:schemeClr>
          </a:solidFill>
        </p:spPr>
        <p:txBody>
          <a:bodyPr wrap="square" rtlCol="0">
            <a:spAutoFit/>
          </a:bodyPr>
          <a:lstStyle/>
          <a:p>
            <a:pPr algn="ctr">
              <a:lnSpc>
                <a:spcPts val="1200"/>
              </a:lnSpc>
            </a:pPr>
            <a:r>
              <a:rPr lang="en-GB" sz="1400" b="1" dirty="0"/>
              <a:t>1. Define the Assurance Scope for the EB Description &amp; Expected Output</a:t>
            </a:r>
          </a:p>
        </p:txBody>
      </p:sp>
      <p:sp>
        <p:nvSpPr>
          <p:cNvPr id="60" name="TextBox 59">
            <a:extLst>
              <a:ext uri="{FF2B5EF4-FFF2-40B4-BE49-F238E27FC236}">
                <a16:creationId xmlns:a16="http://schemas.microsoft.com/office/drawing/2014/main" id="{7CF44B62-B7C0-5D47-70C8-93E5C37BD4EB}"/>
              </a:ext>
            </a:extLst>
          </p:cNvPr>
          <p:cNvSpPr txBox="1"/>
          <p:nvPr/>
        </p:nvSpPr>
        <p:spPr>
          <a:xfrm>
            <a:off x="6427891" y="3467147"/>
            <a:ext cx="1751668" cy="593624"/>
          </a:xfrm>
          <a:prstGeom prst="rect">
            <a:avLst/>
          </a:prstGeom>
          <a:solidFill>
            <a:schemeClr val="bg2">
              <a:lumMod val="90000"/>
            </a:schemeClr>
          </a:solidFill>
        </p:spPr>
        <p:txBody>
          <a:bodyPr wrap="square" lIns="121920" tIns="60960" rIns="121920" bIns="60960" rtlCol="0" anchor="t">
            <a:spAutoFit/>
          </a:bodyPr>
          <a:lstStyle/>
          <a:p>
            <a:pPr algn="ctr">
              <a:lnSpc>
                <a:spcPts val="1200"/>
              </a:lnSpc>
            </a:pPr>
            <a:r>
              <a:rPr lang="en-GB" sz="1400" b="1" dirty="0"/>
              <a:t>2. Instantiate the EB Assurance Scoping Argument Pattern</a:t>
            </a:r>
            <a:endParaRPr lang="en-GB" sz="1400" b="1" dirty="0">
              <a:cs typeface="Arial"/>
            </a:endParaRPr>
          </a:p>
        </p:txBody>
      </p:sp>
      <p:cxnSp>
        <p:nvCxnSpPr>
          <p:cNvPr id="61" name="Straight Connector 60">
            <a:extLst>
              <a:ext uri="{FF2B5EF4-FFF2-40B4-BE49-F238E27FC236}">
                <a16:creationId xmlns:a16="http://schemas.microsoft.com/office/drawing/2014/main" id="{EDB61249-F3FC-F3A8-E631-56545BF2562C}"/>
              </a:ext>
            </a:extLst>
          </p:cNvPr>
          <p:cNvCxnSpPr>
            <a:cxnSpLocks/>
          </p:cNvCxnSpPr>
          <p:nvPr/>
        </p:nvCxnSpPr>
        <p:spPr>
          <a:xfrm>
            <a:off x="4154941" y="2104027"/>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57D5991-E2E7-6EEB-C0A7-0B029D7E5282}"/>
              </a:ext>
            </a:extLst>
          </p:cNvPr>
          <p:cNvCxnSpPr>
            <a:cxnSpLocks/>
          </p:cNvCxnSpPr>
          <p:nvPr/>
        </p:nvCxnSpPr>
        <p:spPr>
          <a:xfrm>
            <a:off x="5698376" y="2123021"/>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09FECE0-4AA7-1AB5-C6F2-E07A53725B40}"/>
              </a:ext>
            </a:extLst>
          </p:cNvPr>
          <p:cNvCxnSpPr>
            <a:cxnSpLocks/>
          </p:cNvCxnSpPr>
          <p:nvPr/>
        </p:nvCxnSpPr>
        <p:spPr>
          <a:xfrm>
            <a:off x="4154941" y="2225710"/>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BDF7085-0ECF-3BE8-6160-217F493B5945}"/>
              </a:ext>
            </a:extLst>
          </p:cNvPr>
          <p:cNvCxnSpPr>
            <a:cxnSpLocks/>
          </p:cNvCxnSpPr>
          <p:nvPr/>
        </p:nvCxnSpPr>
        <p:spPr>
          <a:xfrm>
            <a:off x="4154941" y="3037644"/>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916FEF4-2B60-DEA4-863F-246DF0837A67}"/>
              </a:ext>
            </a:extLst>
          </p:cNvPr>
          <p:cNvCxnSpPr>
            <a:cxnSpLocks/>
          </p:cNvCxnSpPr>
          <p:nvPr/>
        </p:nvCxnSpPr>
        <p:spPr>
          <a:xfrm>
            <a:off x="5698673" y="3040728"/>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7E6B0AC-59F1-3ABA-2AA8-ED74F1E01598}"/>
              </a:ext>
            </a:extLst>
          </p:cNvPr>
          <p:cNvCxnSpPr>
            <a:cxnSpLocks/>
          </p:cNvCxnSpPr>
          <p:nvPr/>
        </p:nvCxnSpPr>
        <p:spPr>
          <a:xfrm>
            <a:off x="4154941" y="3151091"/>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7CBD411-3E19-F22F-2916-629FF956D980}"/>
              </a:ext>
            </a:extLst>
          </p:cNvPr>
          <p:cNvCxnSpPr>
            <a:cxnSpLocks/>
          </p:cNvCxnSpPr>
          <p:nvPr/>
        </p:nvCxnSpPr>
        <p:spPr>
          <a:xfrm>
            <a:off x="4952485" y="2221426"/>
            <a:ext cx="1" cy="116205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433714-CCE9-BD3F-F0BB-F74FFF6D6A80}"/>
              </a:ext>
            </a:extLst>
          </p:cNvPr>
          <p:cNvCxnSpPr>
            <a:cxnSpLocks/>
            <a:stCxn id="53" idx="3"/>
          </p:cNvCxnSpPr>
          <p:nvPr/>
        </p:nvCxnSpPr>
        <p:spPr>
          <a:xfrm>
            <a:off x="6075843" y="3755665"/>
            <a:ext cx="345244"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714913A-9AD3-ADF3-A94E-5D0289E04CC4}"/>
              </a:ext>
            </a:extLst>
          </p:cNvPr>
          <p:cNvCxnSpPr>
            <a:cxnSpLocks/>
          </p:cNvCxnSpPr>
          <p:nvPr/>
        </p:nvCxnSpPr>
        <p:spPr>
          <a:xfrm>
            <a:off x="4948890" y="4123621"/>
            <a:ext cx="0" cy="30406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1E8B703-C425-4DA2-F513-1C1575044E6B}"/>
              </a:ext>
            </a:extLst>
          </p:cNvPr>
          <p:cNvCxnSpPr>
            <a:cxnSpLocks/>
            <a:stCxn id="54" idx="2"/>
            <a:endCxn id="57" idx="3"/>
          </p:cNvCxnSpPr>
          <p:nvPr/>
        </p:nvCxnSpPr>
        <p:spPr>
          <a:xfrm>
            <a:off x="7307165" y="4139627"/>
            <a:ext cx="5439" cy="28806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Folded Corner 64">
            <a:extLst>
              <a:ext uri="{FF2B5EF4-FFF2-40B4-BE49-F238E27FC236}">
                <a16:creationId xmlns:a16="http://schemas.microsoft.com/office/drawing/2014/main" id="{804B6860-ED8E-271A-6DB4-98632D8D717B}"/>
              </a:ext>
            </a:extLst>
          </p:cNvPr>
          <p:cNvSpPr/>
          <p:nvPr/>
        </p:nvSpPr>
        <p:spPr>
          <a:xfrm rot="16200000">
            <a:off x="7039633" y="2001048"/>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2" name="Straight Connector 71">
            <a:extLst>
              <a:ext uri="{FF2B5EF4-FFF2-40B4-BE49-F238E27FC236}">
                <a16:creationId xmlns:a16="http://schemas.microsoft.com/office/drawing/2014/main" id="{F67A8EFD-8193-CDC9-3CCD-2389BA6A6B35}"/>
              </a:ext>
            </a:extLst>
          </p:cNvPr>
          <p:cNvCxnSpPr>
            <a:cxnSpLocks/>
          </p:cNvCxnSpPr>
          <p:nvPr/>
        </p:nvCxnSpPr>
        <p:spPr>
          <a:xfrm>
            <a:off x="7367733" y="3030573"/>
            <a:ext cx="0" cy="35011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515D7A0-0CAC-AE87-9DFE-1848DDD32FD1}"/>
              </a:ext>
            </a:extLst>
          </p:cNvPr>
          <p:cNvSpPr txBox="1"/>
          <p:nvPr/>
        </p:nvSpPr>
        <p:spPr>
          <a:xfrm>
            <a:off x="6617425" y="2452129"/>
            <a:ext cx="1500615" cy="562846"/>
          </a:xfrm>
          <a:prstGeom prst="rect">
            <a:avLst/>
          </a:prstGeom>
          <a:noFill/>
        </p:spPr>
        <p:txBody>
          <a:bodyPr wrap="square" rtlCol="0">
            <a:spAutoFit/>
          </a:bodyPr>
          <a:lstStyle/>
          <a:p>
            <a:pPr algn="ctr">
              <a:lnSpc>
                <a:spcPts val="1200"/>
              </a:lnSpc>
            </a:pPr>
            <a:r>
              <a:rPr lang="en-GB" sz="1400" dirty="0"/>
              <a:t>[F] EB Assurance Scoping Argument Pattern</a:t>
            </a:r>
          </a:p>
        </p:txBody>
      </p:sp>
      <p:sp>
        <p:nvSpPr>
          <p:cNvPr id="2" name="Title 1">
            <a:extLst>
              <a:ext uri="{FF2B5EF4-FFF2-40B4-BE49-F238E27FC236}">
                <a16:creationId xmlns:a16="http://schemas.microsoft.com/office/drawing/2014/main" id="{7F27FB6E-229C-4113-E155-5AFB2C2E0586}"/>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1</a:t>
            </a:r>
          </a:p>
        </p:txBody>
      </p:sp>
      <p:pic>
        <p:nvPicPr>
          <p:cNvPr id="3" name="Picture 2">
            <a:extLst>
              <a:ext uri="{FF2B5EF4-FFF2-40B4-BE49-F238E27FC236}">
                <a16:creationId xmlns:a16="http://schemas.microsoft.com/office/drawing/2014/main" id="{3D0ABA79-E476-8D4F-5658-FB183ADCF36F}"/>
              </a:ext>
            </a:extLst>
          </p:cNvPr>
          <p:cNvPicPr>
            <a:picLocks noChangeAspect="1"/>
          </p:cNvPicPr>
          <p:nvPr/>
        </p:nvPicPr>
        <p:blipFill rotWithShape="1">
          <a:blip r:embed="rId2"/>
          <a:srcRect t="612" r="154" b="476"/>
          <a:stretch/>
        </p:blipFill>
        <p:spPr>
          <a:xfrm>
            <a:off x="7899103" y="-1338464"/>
            <a:ext cx="8750109" cy="6783355"/>
          </a:xfrm>
          <a:prstGeom prst="rect">
            <a:avLst/>
          </a:prstGeom>
        </p:spPr>
      </p:pic>
    </p:spTree>
    <p:extLst>
      <p:ext uri="{BB962C8B-B14F-4D97-AF65-F5344CB8AC3E}">
        <p14:creationId xmlns:p14="http://schemas.microsoft.com/office/powerpoint/2010/main" val="183438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376276C-406C-74F8-4897-F068E30A3C36}"/>
              </a:ext>
            </a:extLst>
          </p:cNvPr>
          <p:cNvSpPr/>
          <p:nvPr/>
        </p:nvSpPr>
        <p:spPr>
          <a:xfrm>
            <a:off x="1777426" y="973329"/>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{Description of operational environment}</a:t>
            </a:r>
          </a:p>
        </p:txBody>
      </p:sp>
      <p:sp>
        <p:nvSpPr>
          <p:cNvPr id="5" name="TextBox 4">
            <a:extLst>
              <a:ext uri="{FF2B5EF4-FFF2-40B4-BE49-F238E27FC236}">
                <a16:creationId xmlns:a16="http://schemas.microsoft.com/office/drawing/2014/main" id="{41761029-8213-1BB9-8A22-3B6C3C32EBDC}"/>
              </a:ext>
            </a:extLst>
          </p:cNvPr>
          <p:cNvSpPr txBox="1"/>
          <p:nvPr/>
        </p:nvSpPr>
        <p:spPr>
          <a:xfrm>
            <a:off x="2059492" y="951384"/>
            <a:ext cx="946093" cy="338554"/>
          </a:xfrm>
          <a:prstGeom prst="rect">
            <a:avLst/>
          </a:prstGeom>
          <a:noFill/>
        </p:spPr>
        <p:txBody>
          <a:bodyPr wrap="none" rtlCol="0">
            <a:spAutoFit/>
          </a:bodyPr>
          <a:lstStyle/>
          <a:p>
            <a:r>
              <a:rPr lang="en-GB" sz="1600" b="1" dirty="0"/>
              <a:t>[B]   C1.1</a:t>
            </a:r>
          </a:p>
        </p:txBody>
      </p:sp>
      <p:sp>
        <p:nvSpPr>
          <p:cNvPr id="6" name="Rounded Rectangle 5">
            <a:extLst>
              <a:ext uri="{FF2B5EF4-FFF2-40B4-BE49-F238E27FC236}">
                <a16:creationId xmlns:a16="http://schemas.microsoft.com/office/drawing/2014/main" id="{8159D24F-DD74-84C0-06D8-69F3A0604A07}"/>
              </a:ext>
            </a:extLst>
          </p:cNvPr>
          <p:cNvSpPr/>
          <p:nvPr/>
        </p:nvSpPr>
        <p:spPr>
          <a:xfrm>
            <a:off x="1777429" y="2234237"/>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000"/>
              </a:lnSpc>
            </a:pPr>
            <a:r>
              <a:rPr lang="en-GB" sz="1600" dirty="0">
                <a:solidFill>
                  <a:schemeClr val="tx1"/>
                </a:solidFill>
              </a:rPr>
              <a:t>{Description of system and system architecture}</a:t>
            </a:r>
          </a:p>
        </p:txBody>
      </p:sp>
      <p:sp>
        <p:nvSpPr>
          <p:cNvPr id="7" name="TextBox 6">
            <a:extLst>
              <a:ext uri="{FF2B5EF4-FFF2-40B4-BE49-F238E27FC236}">
                <a16:creationId xmlns:a16="http://schemas.microsoft.com/office/drawing/2014/main" id="{EB37C52F-C81A-7C5C-EF68-317A07B0F63F}"/>
              </a:ext>
            </a:extLst>
          </p:cNvPr>
          <p:cNvSpPr txBox="1"/>
          <p:nvPr/>
        </p:nvSpPr>
        <p:spPr>
          <a:xfrm>
            <a:off x="1992823" y="2185801"/>
            <a:ext cx="939681" cy="338554"/>
          </a:xfrm>
          <a:prstGeom prst="rect">
            <a:avLst/>
          </a:prstGeom>
          <a:noFill/>
        </p:spPr>
        <p:txBody>
          <a:bodyPr wrap="none" rtlCol="0">
            <a:spAutoFit/>
          </a:bodyPr>
          <a:lstStyle/>
          <a:p>
            <a:r>
              <a:rPr lang="en-GB" sz="1600" b="1" dirty="0"/>
              <a:t>[C]   C1.2</a:t>
            </a:r>
          </a:p>
        </p:txBody>
      </p:sp>
      <p:sp>
        <p:nvSpPr>
          <p:cNvPr id="8" name="Rounded Rectangle 7">
            <a:extLst>
              <a:ext uri="{FF2B5EF4-FFF2-40B4-BE49-F238E27FC236}">
                <a16:creationId xmlns:a16="http://schemas.microsoft.com/office/drawing/2014/main" id="{5705C4B3-F3E6-B0E1-5B6D-8799F7C90F30}"/>
              </a:ext>
            </a:extLst>
          </p:cNvPr>
          <p:cNvSpPr/>
          <p:nvPr/>
        </p:nvSpPr>
        <p:spPr>
          <a:xfrm>
            <a:off x="1777429" y="352105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{EB Description}</a:t>
            </a:r>
          </a:p>
        </p:txBody>
      </p:sp>
      <p:sp>
        <p:nvSpPr>
          <p:cNvPr id="9" name="TextBox 8">
            <a:extLst>
              <a:ext uri="{FF2B5EF4-FFF2-40B4-BE49-F238E27FC236}">
                <a16:creationId xmlns:a16="http://schemas.microsoft.com/office/drawing/2014/main" id="{F02914E9-05DB-9756-ECDF-8DC85B70C9F2}"/>
              </a:ext>
            </a:extLst>
          </p:cNvPr>
          <p:cNvSpPr txBox="1"/>
          <p:nvPr/>
        </p:nvSpPr>
        <p:spPr>
          <a:xfrm>
            <a:off x="2067475" y="3485455"/>
            <a:ext cx="960519" cy="338554"/>
          </a:xfrm>
          <a:prstGeom prst="rect">
            <a:avLst/>
          </a:prstGeom>
          <a:noFill/>
        </p:spPr>
        <p:txBody>
          <a:bodyPr wrap="none" rtlCol="0">
            <a:spAutoFit/>
          </a:bodyPr>
          <a:lstStyle/>
          <a:p>
            <a:r>
              <a:rPr lang="en-GB" sz="1600" b="1" dirty="0"/>
              <a:t>[D]   C1.3</a:t>
            </a:r>
          </a:p>
        </p:txBody>
      </p:sp>
      <p:sp>
        <p:nvSpPr>
          <p:cNvPr id="10" name="Rounded Rectangle 9">
            <a:extLst>
              <a:ext uri="{FF2B5EF4-FFF2-40B4-BE49-F238E27FC236}">
                <a16:creationId xmlns:a16="http://schemas.microsoft.com/office/drawing/2014/main" id="{FD63F933-E68A-A257-B7D6-A0F6D5D2438E}"/>
              </a:ext>
            </a:extLst>
          </p:cNvPr>
          <p:cNvSpPr/>
          <p:nvPr/>
        </p:nvSpPr>
        <p:spPr>
          <a:xfrm>
            <a:off x="6336169" y="97729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{System safety requirements allocated to swarm}</a:t>
            </a:r>
          </a:p>
        </p:txBody>
      </p:sp>
      <p:sp>
        <p:nvSpPr>
          <p:cNvPr id="11" name="TextBox 10">
            <a:extLst>
              <a:ext uri="{FF2B5EF4-FFF2-40B4-BE49-F238E27FC236}">
                <a16:creationId xmlns:a16="http://schemas.microsoft.com/office/drawing/2014/main" id="{2F43B75E-D442-1C37-B8D9-AD90FE831BFF}"/>
              </a:ext>
            </a:extLst>
          </p:cNvPr>
          <p:cNvSpPr txBox="1"/>
          <p:nvPr/>
        </p:nvSpPr>
        <p:spPr>
          <a:xfrm>
            <a:off x="6679212" y="941180"/>
            <a:ext cx="930063" cy="338554"/>
          </a:xfrm>
          <a:prstGeom prst="rect">
            <a:avLst/>
          </a:prstGeom>
          <a:noFill/>
        </p:spPr>
        <p:txBody>
          <a:bodyPr wrap="none" rtlCol="0">
            <a:spAutoFit/>
          </a:bodyPr>
          <a:lstStyle/>
          <a:p>
            <a:r>
              <a:rPr lang="en-GB" sz="1600" b="1" dirty="0"/>
              <a:t>[E]   C1.4</a:t>
            </a:r>
          </a:p>
        </p:txBody>
      </p:sp>
      <p:sp>
        <p:nvSpPr>
          <p:cNvPr id="12" name="Rectangle 11">
            <a:extLst>
              <a:ext uri="{FF2B5EF4-FFF2-40B4-BE49-F238E27FC236}">
                <a16:creationId xmlns:a16="http://schemas.microsoft.com/office/drawing/2014/main" id="{F08E2C24-9239-78C8-7623-68B37B28C786}"/>
              </a:ext>
            </a:extLst>
          </p:cNvPr>
          <p:cNvSpPr/>
          <p:nvPr/>
        </p:nvSpPr>
        <p:spPr>
          <a:xfrm>
            <a:off x="4074552" y="1515638"/>
            <a:ext cx="1694860" cy="1246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{Swarm satisfies its allocated system safety requirements in the defined environment}</a:t>
            </a:r>
          </a:p>
        </p:txBody>
      </p:sp>
      <p:sp>
        <p:nvSpPr>
          <p:cNvPr id="13" name="Parallelogram 12">
            <a:extLst>
              <a:ext uri="{FF2B5EF4-FFF2-40B4-BE49-F238E27FC236}">
                <a16:creationId xmlns:a16="http://schemas.microsoft.com/office/drawing/2014/main" id="{CDA6F2B0-37D0-A233-6A47-4B399CF3B5BA}"/>
              </a:ext>
            </a:extLst>
          </p:cNvPr>
          <p:cNvSpPr/>
          <p:nvPr/>
        </p:nvSpPr>
        <p:spPr>
          <a:xfrm>
            <a:off x="3674092" y="3320808"/>
            <a:ext cx="2178457" cy="1067266"/>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{Argument over the development and deployment of the swarm}</a:t>
            </a:r>
          </a:p>
          <a:p>
            <a:pPr algn="ctr"/>
            <a:endParaRPr lang="en-GB" sz="1600" dirty="0"/>
          </a:p>
        </p:txBody>
      </p:sp>
      <p:sp>
        <p:nvSpPr>
          <p:cNvPr id="14" name="TextBox 13">
            <a:extLst>
              <a:ext uri="{FF2B5EF4-FFF2-40B4-BE49-F238E27FC236}">
                <a16:creationId xmlns:a16="http://schemas.microsoft.com/office/drawing/2014/main" id="{B7CADF92-E546-1C0A-A297-4853F4A4D61C}"/>
              </a:ext>
            </a:extLst>
          </p:cNvPr>
          <p:cNvSpPr txBox="1"/>
          <p:nvPr/>
        </p:nvSpPr>
        <p:spPr>
          <a:xfrm>
            <a:off x="4642097" y="1512995"/>
            <a:ext cx="579005" cy="338554"/>
          </a:xfrm>
          <a:prstGeom prst="rect">
            <a:avLst/>
          </a:prstGeom>
          <a:noFill/>
        </p:spPr>
        <p:txBody>
          <a:bodyPr wrap="none" rtlCol="0">
            <a:spAutoFit/>
          </a:bodyPr>
          <a:lstStyle/>
          <a:p>
            <a:r>
              <a:rPr lang="en-GB" sz="1600" b="1" dirty="0"/>
              <a:t>G1.1</a:t>
            </a:r>
          </a:p>
        </p:txBody>
      </p:sp>
      <p:sp>
        <p:nvSpPr>
          <p:cNvPr id="15" name="TextBox 14">
            <a:extLst>
              <a:ext uri="{FF2B5EF4-FFF2-40B4-BE49-F238E27FC236}">
                <a16:creationId xmlns:a16="http://schemas.microsoft.com/office/drawing/2014/main" id="{639F54B6-88B0-AF11-427C-4E9BB654A314}"/>
              </a:ext>
            </a:extLst>
          </p:cNvPr>
          <p:cNvSpPr txBox="1"/>
          <p:nvPr/>
        </p:nvSpPr>
        <p:spPr>
          <a:xfrm>
            <a:off x="4548964" y="3312600"/>
            <a:ext cx="545342" cy="338554"/>
          </a:xfrm>
          <a:prstGeom prst="rect">
            <a:avLst/>
          </a:prstGeom>
          <a:noFill/>
        </p:spPr>
        <p:txBody>
          <a:bodyPr wrap="none" rtlCol="0">
            <a:spAutoFit/>
          </a:bodyPr>
          <a:lstStyle/>
          <a:p>
            <a:r>
              <a:rPr lang="en-GB" sz="1600" b="1" dirty="0"/>
              <a:t>S1.1</a:t>
            </a:r>
          </a:p>
        </p:txBody>
      </p:sp>
      <p:sp>
        <p:nvSpPr>
          <p:cNvPr id="16" name="Triangle 15">
            <a:extLst>
              <a:ext uri="{FF2B5EF4-FFF2-40B4-BE49-F238E27FC236}">
                <a16:creationId xmlns:a16="http://schemas.microsoft.com/office/drawing/2014/main" id="{5FF31970-980C-72D7-0CD8-C92E3385664C}"/>
              </a:ext>
            </a:extLst>
          </p:cNvPr>
          <p:cNvSpPr/>
          <p:nvPr/>
        </p:nvSpPr>
        <p:spPr>
          <a:xfrm>
            <a:off x="2482847" y="184878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7" name="Triangle 16">
            <a:extLst>
              <a:ext uri="{FF2B5EF4-FFF2-40B4-BE49-F238E27FC236}">
                <a16:creationId xmlns:a16="http://schemas.microsoft.com/office/drawing/2014/main" id="{F8AF0231-DFC7-13B1-FD9A-FAEE4FB7F6AD}"/>
              </a:ext>
            </a:extLst>
          </p:cNvPr>
          <p:cNvSpPr/>
          <p:nvPr/>
        </p:nvSpPr>
        <p:spPr>
          <a:xfrm>
            <a:off x="2482846" y="3113979"/>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8" name="Triangle 17">
            <a:extLst>
              <a:ext uri="{FF2B5EF4-FFF2-40B4-BE49-F238E27FC236}">
                <a16:creationId xmlns:a16="http://schemas.microsoft.com/office/drawing/2014/main" id="{2E697B8A-20E3-1116-B0EC-B71F8C1BBD84}"/>
              </a:ext>
            </a:extLst>
          </p:cNvPr>
          <p:cNvSpPr/>
          <p:nvPr/>
        </p:nvSpPr>
        <p:spPr>
          <a:xfrm>
            <a:off x="2474518" y="439521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9" name="Triangle 18">
            <a:extLst>
              <a:ext uri="{FF2B5EF4-FFF2-40B4-BE49-F238E27FC236}">
                <a16:creationId xmlns:a16="http://schemas.microsoft.com/office/drawing/2014/main" id="{8852E8F2-B4CB-6122-ABB0-448EFB1E9FD1}"/>
              </a:ext>
            </a:extLst>
          </p:cNvPr>
          <p:cNvSpPr/>
          <p:nvPr/>
        </p:nvSpPr>
        <p:spPr>
          <a:xfrm>
            <a:off x="7096154" y="185653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0" name="Straight Arrow Connector 19">
            <a:extLst>
              <a:ext uri="{FF2B5EF4-FFF2-40B4-BE49-F238E27FC236}">
                <a16:creationId xmlns:a16="http://schemas.microsoft.com/office/drawing/2014/main" id="{8C40879F-01EC-60EF-3858-1F5C3F2621E6}"/>
              </a:ext>
            </a:extLst>
          </p:cNvPr>
          <p:cNvCxnSpPr>
            <a:cxnSpLocks/>
            <a:stCxn id="12" idx="1"/>
            <a:endCxn id="4" idx="3"/>
          </p:cNvCxnSpPr>
          <p:nvPr/>
        </p:nvCxnSpPr>
        <p:spPr>
          <a:xfrm flipH="1" flipV="1">
            <a:off x="3404345" y="1406779"/>
            <a:ext cx="670207" cy="73231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F87E1C-921C-410D-8779-2328E5B7615F}"/>
              </a:ext>
            </a:extLst>
          </p:cNvPr>
          <p:cNvCxnSpPr>
            <a:cxnSpLocks/>
            <a:stCxn id="12" idx="1"/>
            <a:endCxn id="6" idx="3"/>
          </p:cNvCxnSpPr>
          <p:nvPr/>
        </p:nvCxnSpPr>
        <p:spPr>
          <a:xfrm flipH="1">
            <a:off x="3404348" y="2139093"/>
            <a:ext cx="670204" cy="52859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17D9CA1-5D2E-C12A-B450-B296D508AF5F}"/>
              </a:ext>
            </a:extLst>
          </p:cNvPr>
          <p:cNvCxnSpPr>
            <a:cxnSpLocks/>
            <a:stCxn id="12" idx="1"/>
          </p:cNvCxnSpPr>
          <p:nvPr/>
        </p:nvCxnSpPr>
        <p:spPr>
          <a:xfrm flipH="1">
            <a:off x="3330718" y="2139093"/>
            <a:ext cx="743834" cy="1515639"/>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341C7AC-C95C-7807-05B4-2B40DF6A4804}"/>
              </a:ext>
            </a:extLst>
          </p:cNvPr>
          <p:cNvCxnSpPr>
            <a:cxnSpLocks/>
            <a:endCxn id="10" idx="1"/>
          </p:cNvCxnSpPr>
          <p:nvPr/>
        </p:nvCxnSpPr>
        <p:spPr>
          <a:xfrm flipV="1">
            <a:off x="5772275" y="1410745"/>
            <a:ext cx="563894" cy="728348"/>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89F7F32-700E-62F4-514A-39B4FB471738}"/>
              </a:ext>
            </a:extLst>
          </p:cNvPr>
          <p:cNvSpPr/>
          <p:nvPr/>
        </p:nvSpPr>
        <p:spPr>
          <a:xfrm>
            <a:off x="5934845" y="3101136"/>
            <a:ext cx="2032299" cy="15492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ctr"/>
          <a:lstStyle/>
          <a:p>
            <a:pPr algn="ctr">
              <a:lnSpc>
                <a:spcPts val="1200"/>
              </a:lnSpc>
            </a:pPr>
            <a:br>
              <a:rPr lang="en-AU" sz="1600" dirty="0">
                <a:solidFill>
                  <a:schemeClr val="tx1"/>
                </a:solidFill>
              </a:rPr>
            </a:br>
            <a:br>
              <a:rPr lang="en-AU" sz="1600" dirty="0">
                <a:solidFill>
                  <a:schemeClr val="tx1"/>
                </a:solidFill>
              </a:rPr>
            </a:br>
            <a:r>
              <a:rPr lang="en-AU" sz="1600" dirty="0">
                <a:solidFill>
                  <a:schemeClr val="tx1"/>
                </a:solidFill>
              </a:rPr>
              <a:t>The system safety process has identified the system safety requirements allocated to the swarm</a:t>
            </a:r>
          </a:p>
          <a:p>
            <a:pPr algn="ctr">
              <a:lnSpc>
                <a:spcPts val="1200"/>
              </a:lnSpc>
            </a:pPr>
            <a:endParaRPr lang="en-GB" sz="1600" dirty="0">
              <a:solidFill>
                <a:schemeClr val="tx1"/>
              </a:solidFill>
            </a:endParaRPr>
          </a:p>
        </p:txBody>
      </p:sp>
      <p:sp>
        <p:nvSpPr>
          <p:cNvPr id="25" name="TextBox 24">
            <a:extLst>
              <a:ext uri="{FF2B5EF4-FFF2-40B4-BE49-F238E27FC236}">
                <a16:creationId xmlns:a16="http://schemas.microsoft.com/office/drawing/2014/main" id="{B8CE0B6E-0631-D7D8-E437-E26E52DB371B}"/>
              </a:ext>
            </a:extLst>
          </p:cNvPr>
          <p:cNvSpPr txBox="1"/>
          <p:nvPr/>
        </p:nvSpPr>
        <p:spPr>
          <a:xfrm>
            <a:off x="6610095" y="3080069"/>
            <a:ext cx="572593" cy="338554"/>
          </a:xfrm>
          <a:prstGeom prst="rect">
            <a:avLst/>
          </a:prstGeom>
          <a:noFill/>
        </p:spPr>
        <p:txBody>
          <a:bodyPr wrap="none" rtlCol="0">
            <a:spAutoFit/>
          </a:bodyPr>
          <a:lstStyle/>
          <a:p>
            <a:r>
              <a:rPr lang="en-GB" sz="1600" b="1" dirty="0"/>
              <a:t>A1.1</a:t>
            </a:r>
          </a:p>
        </p:txBody>
      </p:sp>
      <p:cxnSp>
        <p:nvCxnSpPr>
          <p:cNvPr id="26" name="Straight Arrow Connector 25">
            <a:extLst>
              <a:ext uri="{FF2B5EF4-FFF2-40B4-BE49-F238E27FC236}">
                <a16:creationId xmlns:a16="http://schemas.microsoft.com/office/drawing/2014/main" id="{4784CB2A-D6E6-D7F0-3C60-2D95A3A3925C}"/>
              </a:ext>
            </a:extLst>
          </p:cNvPr>
          <p:cNvCxnSpPr>
            <a:cxnSpLocks/>
            <a:stCxn id="12" idx="3"/>
            <a:endCxn id="24" idx="1"/>
          </p:cNvCxnSpPr>
          <p:nvPr/>
        </p:nvCxnSpPr>
        <p:spPr>
          <a:xfrm>
            <a:off x="5769412" y="2139093"/>
            <a:ext cx="463056" cy="118892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93284-6A2A-0C00-DB19-AA713375F6B3}"/>
              </a:ext>
            </a:extLst>
          </p:cNvPr>
          <p:cNvCxnSpPr>
            <a:cxnSpLocks/>
            <a:stCxn id="13" idx="1"/>
          </p:cNvCxnSpPr>
          <p:nvPr/>
        </p:nvCxnSpPr>
        <p:spPr>
          <a:xfrm flipH="1" flipV="1">
            <a:off x="4893643" y="2762550"/>
            <a:ext cx="3086" cy="558258"/>
          </a:xfrm>
          <a:prstGeom prst="straightConnector1">
            <a:avLst/>
          </a:prstGeom>
          <a:ln>
            <a:solidFill>
              <a:schemeClr val="tx1"/>
            </a:solidFill>
            <a:headEnd type="triangl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D145A1B-753A-0A7D-3536-154F4C703CB7}"/>
              </a:ext>
            </a:extLst>
          </p:cNvPr>
          <p:cNvCxnSpPr>
            <a:cxnSpLocks/>
            <a:stCxn id="13" idx="4"/>
          </p:cNvCxnSpPr>
          <p:nvPr/>
        </p:nvCxnSpPr>
        <p:spPr>
          <a:xfrm flipH="1">
            <a:off x="4369576" y="4388074"/>
            <a:ext cx="393745" cy="319006"/>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6CFCAF-74E2-B6C2-B862-33D46C390E50}"/>
              </a:ext>
            </a:extLst>
          </p:cNvPr>
          <p:cNvCxnSpPr>
            <a:cxnSpLocks/>
            <a:stCxn id="13" idx="4"/>
            <a:endCxn id="31" idx="3"/>
          </p:cNvCxnSpPr>
          <p:nvPr/>
        </p:nvCxnSpPr>
        <p:spPr>
          <a:xfrm>
            <a:off x="4763321" y="4388074"/>
            <a:ext cx="463395" cy="319006"/>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30" name="Triangle 29">
            <a:extLst>
              <a:ext uri="{FF2B5EF4-FFF2-40B4-BE49-F238E27FC236}">
                <a16:creationId xmlns:a16="http://schemas.microsoft.com/office/drawing/2014/main" id="{FA131679-6F8F-1108-7686-AC8C6E71714C}"/>
              </a:ext>
            </a:extLst>
          </p:cNvPr>
          <p:cNvSpPr/>
          <p:nvPr/>
        </p:nvSpPr>
        <p:spPr>
          <a:xfrm rot="10800000">
            <a:off x="4235767" y="4708190"/>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1" name="Triangle 30">
            <a:extLst>
              <a:ext uri="{FF2B5EF4-FFF2-40B4-BE49-F238E27FC236}">
                <a16:creationId xmlns:a16="http://schemas.microsoft.com/office/drawing/2014/main" id="{C608F9EF-3188-66E0-4DB2-677BE2696420}"/>
              </a:ext>
            </a:extLst>
          </p:cNvPr>
          <p:cNvSpPr/>
          <p:nvPr/>
        </p:nvSpPr>
        <p:spPr>
          <a:xfrm rot="10800000">
            <a:off x="5110350" y="4707080"/>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2" name="TextBox 31">
            <a:extLst>
              <a:ext uri="{FF2B5EF4-FFF2-40B4-BE49-F238E27FC236}">
                <a16:creationId xmlns:a16="http://schemas.microsoft.com/office/drawing/2014/main" id="{E08C6C6E-5209-A478-C7A9-B4D67834DE66}"/>
              </a:ext>
            </a:extLst>
          </p:cNvPr>
          <p:cNvSpPr txBox="1"/>
          <p:nvPr/>
        </p:nvSpPr>
        <p:spPr>
          <a:xfrm>
            <a:off x="2679347" y="4857141"/>
            <a:ext cx="2167966" cy="415819"/>
          </a:xfrm>
          <a:prstGeom prst="rect">
            <a:avLst/>
          </a:prstGeom>
          <a:noFill/>
        </p:spPr>
        <p:txBody>
          <a:bodyPr wrap="none" rtlCol="0">
            <a:spAutoFit/>
          </a:bodyPr>
          <a:lstStyle/>
          <a:p>
            <a:pPr algn="ctr">
              <a:lnSpc>
                <a:spcPts val="1200"/>
              </a:lnSpc>
            </a:pPr>
            <a:r>
              <a:rPr lang="en-GB" sz="1600" dirty="0"/>
              <a:t>EB Safety Requirements</a:t>
            </a:r>
            <a:br>
              <a:rPr lang="en-GB" sz="1600" dirty="0"/>
            </a:br>
            <a:r>
              <a:rPr lang="en-GB" sz="1600" dirty="0"/>
              <a:t>Argument Pattern</a:t>
            </a:r>
          </a:p>
        </p:txBody>
      </p:sp>
      <p:sp>
        <p:nvSpPr>
          <p:cNvPr id="33" name="TextBox 32">
            <a:extLst>
              <a:ext uri="{FF2B5EF4-FFF2-40B4-BE49-F238E27FC236}">
                <a16:creationId xmlns:a16="http://schemas.microsoft.com/office/drawing/2014/main" id="{8BDAF20B-F175-15B6-29B7-C13075E3CDDA}"/>
              </a:ext>
            </a:extLst>
          </p:cNvPr>
          <p:cNvSpPr txBox="1"/>
          <p:nvPr/>
        </p:nvSpPr>
        <p:spPr>
          <a:xfrm>
            <a:off x="4893643" y="4907074"/>
            <a:ext cx="2991204" cy="261931"/>
          </a:xfrm>
          <a:prstGeom prst="rect">
            <a:avLst/>
          </a:prstGeom>
          <a:noFill/>
        </p:spPr>
        <p:txBody>
          <a:bodyPr wrap="none" rtlCol="0">
            <a:spAutoFit/>
          </a:bodyPr>
          <a:lstStyle/>
          <a:p>
            <a:pPr algn="ctr">
              <a:lnSpc>
                <a:spcPts val="1200"/>
              </a:lnSpc>
            </a:pPr>
            <a:r>
              <a:rPr lang="en-GB" sz="1600" dirty="0"/>
              <a:t>EB Deployment Argument Pattern</a:t>
            </a:r>
          </a:p>
        </p:txBody>
      </p:sp>
      <p:sp>
        <p:nvSpPr>
          <p:cNvPr id="2" name="Rounded Rectangle 1">
            <a:extLst>
              <a:ext uri="{FF2B5EF4-FFF2-40B4-BE49-F238E27FC236}">
                <a16:creationId xmlns:a16="http://schemas.microsoft.com/office/drawing/2014/main" id="{4A63BE31-EC39-D082-0C6A-7B8BD7254D11}"/>
              </a:ext>
            </a:extLst>
          </p:cNvPr>
          <p:cNvSpPr/>
          <p:nvPr/>
        </p:nvSpPr>
        <p:spPr>
          <a:xfrm>
            <a:off x="11343990" y="-5254289"/>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{Description of operational environment}</a:t>
            </a:r>
          </a:p>
        </p:txBody>
      </p:sp>
      <p:sp>
        <p:nvSpPr>
          <p:cNvPr id="34" name="TextBox 33">
            <a:extLst>
              <a:ext uri="{FF2B5EF4-FFF2-40B4-BE49-F238E27FC236}">
                <a16:creationId xmlns:a16="http://schemas.microsoft.com/office/drawing/2014/main" id="{5D67B50A-B52D-22EB-D57D-7A77580AC410}"/>
              </a:ext>
            </a:extLst>
          </p:cNvPr>
          <p:cNvSpPr txBox="1"/>
          <p:nvPr/>
        </p:nvSpPr>
        <p:spPr>
          <a:xfrm>
            <a:off x="11626056" y="-5276234"/>
            <a:ext cx="946093" cy="338554"/>
          </a:xfrm>
          <a:prstGeom prst="rect">
            <a:avLst/>
          </a:prstGeom>
          <a:noFill/>
        </p:spPr>
        <p:txBody>
          <a:bodyPr wrap="none" rtlCol="0">
            <a:spAutoFit/>
          </a:bodyPr>
          <a:lstStyle/>
          <a:p>
            <a:r>
              <a:rPr lang="en-GB" sz="1600" b="1" dirty="0"/>
              <a:t>[B]   C1.1</a:t>
            </a:r>
          </a:p>
        </p:txBody>
      </p:sp>
      <p:sp>
        <p:nvSpPr>
          <p:cNvPr id="36" name="Rounded Rectangle 35">
            <a:extLst>
              <a:ext uri="{FF2B5EF4-FFF2-40B4-BE49-F238E27FC236}">
                <a16:creationId xmlns:a16="http://schemas.microsoft.com/office/drawing/2014/main" id="{79853539-110C-545E-E91C-9CA83CAFF8F7}"/>
              </a:ext>
            </a:extLst>
          </p:cNvPr>
          <p:cNvSpPr/>
          <p:nvPr/>
        </p:nvSpPr>
        <p:spPr>
          <a:xfrm>
            <a:off x="11343993" y="-3993381"/>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000"/>
              </a:lnSpc>
            </a:pPr>
            <a:r>
              <a:rPr lang="en-GB" sz="1600" dirty="0">
                <a:solidFill>
                  <a:schemeClr val="tx1"/>
                </a:solidFill>
              </a:rPr>
              <a:t>{Description of system and system architecture}</a:t>
            </a:r>
          </a:p>
        </p:txBody>
      </p:sp>
      <p:sp>
        <p:nvSpPr>
          <p:cNvPr id="37" name="TextBox 36">
            <a:extLst>
              <a:ext uri="{FF2B5EF4-FFF2-40B4-BE49-F238E27FC236}">
                <a16:creationId xmlns:a16="http://schemas.microsoft.com/office/drawing/2014/main" id="{73FFF3DD-0B84-4542-D3EB-8DB1902934F1}"/>
              </a:ext>
            </a:extLst>
          </p:cNvPr>
          <p:cNvSpPr txBox="1"/>
          <p:nvPr/>
        </p:nvSpPr>
        <p:spPr>
          <a:xfrm>
            <a:off x="11559387" y="-4041817"/>
            <a:ext cx="939681" cy="338554"/>
          </a:xfrm>
          <a:prstGeom prst="rect">
            <a:avLst/>
          </a:prstGeom>
          <a:noFill/>
        </p:spPr>
        <p:txBody>
          <a:bodyPr wrap="none" rtlCol="0">
            <a:spAutoFit/>
          </a:bodyPr>
          <a:lstStyle/>
          <a:p>
            <a:r>
              <a:rPr lang="en-GB" sz="1600" b="1" dirty="0"/>
              <a:t>[C]   C1.2</a:t>
            </a:r>
          </a:p>
        </p:txBody>
      </p:sp>
      <p:sp>
        <p:nvSpPr>
          <p:cNvPr id="38" name="Rounded Rectangle 37">
            <a:extLst>
              <a:ext uri="{FF2B5EF4-FFF2-40B4-BE49-F238E27FC236}">
                <a16:creationId xmlns:a16="http://schemas.microsoft.com/office/drawing/2014/main" id="{75FF8FF5-BF08-D571-9075-6564E0A7369D}"/>
              </a:ext>
            </a:extLst>
          </p:cNvPr>
          <p:cNvSpPr/>
          <p:nvPr/>
        </p:nvSpPr>
        <p:spPr>
          <a:xfrm>
            <a:off x="11343993" y="-2706563"/>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{EB Description}</a:t>
            </a:r>
          </a:p>
        </p:txBody>
      </p:sp>
      <p:sp>
        <p:nvSpPr>
          <p:cNvPr id="40" name="TextBox 39">
            <a:extLst>
              <a:ext uri="{FF2B5EF4-FFF2-40B4-BE49-F238E27FC236}">
                <a16:creationId xmlns:a16="http://schemas.microsoft.com/office/drawing/2014/main" id="{7242C4A3-9CEE-4A04-1178-82DE83A8296D}"/>
              </a:ext>
            </a:extLst>
          </p:cNvPr>
          <p:cNvSpPr txBox="1"/>
          <p:nvPr/>
        </p:nvSpPr>
        <p:spPr>
          <a:xfrm>
            <a:off x="11634039" y="-2742163"/>
            <a:ext cx="960519" cy="338554"/>
          </a:xfrm>
          <a:prstGeom prst="rect">
            <a:avLst/>
          </a:prstGeom>
          <a:noFill/>
        </p:spPr>
        <p:txBody>
          <a:bodyPr wrap="none" rtlCol="0">
            <a:spAutoFit/>
          </a:bodyPr>
          <a:lstStyle/>
          <a:p>
            <a:r>
              <a:rPr lang="en-GB" sz="1600" b="1" dirty="0"/>
              <a:t>[D]   C1.3</a:t>
            </a:r>
          </a:p>
        </p:txBody>
      </p:sp>
      <p:sp>
        <p:nvSpPr>
          <p:cNvPr id="41" name="Rounded Rectangle 40">
            <a:extLst>
              <a:ext uri="{FF2B5EF4-FFF2-40B4-BE49-F238E27FC236}">
                <a16:creationId xmlns:a16="http://schemas.microsoft.com/office/drawing/2014/main" id="{8D25EA5D-FD52-F52E-44AF-D1D486132DEF}"/>
              </a:ext>
            </a:extLst>
          </p:cNvPr>
          <p:cNvSpPr/>
          <p:nvPr/>
        </p:nvSpPr>
        <p:spPr>
          <a:xfrm>
            <a:off x="15902733" y="-5250323"/>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{System safety requirements allocated to swarm}</a:t>
            </a:r>
          </a:p>
        </p:txBody>
      </p:sp>
      <p:sp>
        <p:nvSpPr>
          <p:cNvPr id="42" name="TextBox 41">
            <a:extLst>
              <a:ext uri="{FF2B5EF4-FFF2-40B4-BE49-F238E27FC236}">
                <a16:creationId xmlns:a16="http://schemas.microsoft.com/office/drawing/2014/main" id="{2A0D2CBA-6C5C-B16B-8FC5-7F46C348639A}"/>
              </a:ext>
            </a:extLst>
          </p:cNvPr>
          <p:cNvSpPr txBox="1"/>
          <p:nvPr/>
        </p:nvSpPr>
        <p:spPr>
          <a:xfrm>
            <a:off x="16245776" y="-5286438"/>
            <a:ext cx="930063" cy="338554"/>
          </a:xfrm>
          <a:prstGeom prst="rect">
            <a:avLst/>
          </a:prstGeom>
          <a:noFill/>
        </p:spPr>
        <p:txBody>
          <a:bodyPr wrap="none" rtlCol="0">
            <a:spAutoFit/>
          </a:bodyPr>
          <a:lstStyle/>
          <a:p>
            <a:r>
              <a:rPr lang="en-GB" sz="1600" b="1" dirty="0"/>
              <a:t>[E]   C1.4</a:t>
            </a:r>
          </a:p>
        </p:txBody>
      </p:sp>
      <p:sp>
        <p:nvSpPr>
          <p:cNvPr id="43" name="Rectangle 42">
            <a:extLst>
              <a:ext uri="{FF2B5EF4-FFF2-40B4-BE49-F238E27FC236}">
                <a16:creationId xmlns:a16="http://schemas.microsoft.com/office/drawing/2014/main" id="{B5CE704E-1F31-3521-817F-0F44396FC68C}"/>
              </a:ext>
            </a:extLst>
          </p:cNvPr>
          <p:cNvSpPr/>
          <p:nvPr/>
        </p:nvSpPr>
        <p:spPr>
          <a:xfrm>
            <a:off x="13641116" y="-4711980"/>
            <a:ext cx="1694860" cy="1246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{Swarm satisfies its allocated system safety requirements in the defined environment}</a:t>
            </a:r>
          </a:p>
        </p:txBody>
      </p:sp>
      <p:sp>
        <p:nvSpPr>
          <p:cNvPr id="44" name="Parallelogram 43">
            <a:extLst>
              <a:ext uri="{FF2B5EF4-FFF2-40B4-BE49-F238E27FC236}">
                <a16:creationId xmlns:a16="http://schemas.microsoft.com/office/drawing/2014/main" id="{84D3AAFA-AFA6-1F26-AD04-3F2126663C02}"/>
              </a:ext>
            </a:extLst>
          </p:cNvPr>
          <p:cNvSpPr/>
          <p:nvPr/>
        </p:nvSpPr>
        <p:spPr>
          <a:xfrm>
            <a:off x="13240656" y="-2830030"/>
            <a:ext cx="2178457" cy="1067266"/>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{Argument over the development and deployment of the swarm}</a:t>
            </a:r>
          </a:p>
          <a:p>
            <a:pPr algn="ctr"/>
            <a:endParaRPr lang="en-GB" sz="1600" dirty="0"/>
          </a:p>
        </p:txBody>
      </p:sp>
      <p:sp>
        <p:nvSpPr>
          <p:cNvPr id="45" name="TextBox 44">
            <a:extLst>
              <a:ext uri="{FF2B5EF4-FFF2-40B4-BE49-F238E27FC236}">
                <a16:creationId xmlns:a16="http://schemas.microsoft.com/office/drawing/2014/main" id="{E0C95AAB-04B4-DB7F-9965-1860A769326E}"/>
              </a:ext>
            </a:extLst>
          </p:cNvPr>
          <p:cNvSpPr txBox="1"/>
          <p:nvPr/>
        </p:nvSpPr>
        <p:spPr>
          <a:xfrm>
            <a:off x="14208661" y="-4714623"/>
            <a:ext cx="579005" cy="338554"/>
          </a:xfrm>
          <a:prstGeom prst="rect">
            <a:avLst/>
          </a:prstGeom>
          <a:noFill/>
        </p:spPr>
        <p:txBody>
          <a:bodyPr wrap="none" rtlCol="0">
            <a:spAutoFit/>
          </a:bodyPr>
          <a:lstStyle/>
          <a:p>
            <a:r>
              <a:rPr lang="en-GB" sz="1600" b="1"/>
              <a:t>G1.1</a:t>
            </a:r>
          </a:p>
        </p:txBody>
      </p:sp>
      <p:sp>
        <p:nvSpPr>
          <p:cNvPr id="46" name="TextBox 45">
            <a:extLst>
              <a:ext uri="{FF2B5EF4-FFF2-40B4-BE49-F238E27FC236}">
                <a16:creationId xmlns:a16="http://schemas.microsoft.com/office/drawing/2014/main" id="{4190209D-563F-C272-FA1A-053872BF9DBA}"/>
              </a:ext>
            </a:extLst>
          </p:cNvPr>
          <p:cNvSpPr txBox="1"/>
          <p:nvPr/>
        </p:nvSpPr>
        <p:spPr>
          <a:xfrm>
            <a:off x="14115528" y="-2838238"/>
            <a:ext cx="545342" cy="338554"/>
          </a:xfrm>
          <a:prstGeom prst="rect">
            <a:avLst/>
          </a:prstGeom>
          <a:noFill/>
        </p:spPr>
        <p:txBody>
          <a:bodyPr wrap="none" rtlCol="0">
            <a:spAutoFit/>
          </a:bodyPr>
          <a:lstStyle/>
          <a:p>
            <a:r>
              <a:rPr lang="en-GB" sz="1600" b="1" dirty="0"/>
              <a:t>S1.1</a:t>
            </a:r>
          </a:p>
        </p:txBody>
      </p:sp>
      <p:sp>
        <p:nvSpPr>
          <p:cNvPr id="47" name="Triangle 46">
            <a:extLst>
              <a:ext uri="{FF2B5EF4-FFF2-40B4-BE49-F238E27FC236}">
                <a16:creationId xmlns:a16="http://schemas.microsoft.com/office/drawing/2014/main" id="{7A89D53A-09B2-D060-EC01-66615D125346}"/>
              </a:ext>
            </a:extLst>
          </p:cNvPr>
          <p:cNvSpPr/>
          <p:nvPr/>
        </p:nvSpPr>
        <p:spPr>
          <a:xfrm>
            <a:off x="12049411" y="-4378837"/>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8" name="Triangle 47">
            <a:extLst>
              <a:ext uri="{FF2B5EF4-FFF2-40B4-BE49-F238E27FC236}">
                <a16:creationId xmlns:a16="http://schemas.microsoft.com/office/drawing/2014/main" id="{9704691F-5727-BD07-C33F-3DB6BC56A25D}"/>
              </a:ext>
            </a:extLst>
          </p:cNvPr>
          <p:cNvSpPr/>
          <p:nvPr/>
        </p:nvSpPr>
        <p:spPr>
          <a:xfrm>
            <a:off x="12049410" y="-3113639"/>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9" name="Triangle 48">
            <a:extLst>
              <a:ext uri="{FF2B5EF4-FFF2-40B4-BE49-F238E27FC236}">
                <a16:creationId xmlns:a16="http://schemas.microsoft.com/office/drawing/2014/main" id="{255CE99C-BBC7-9146-6CCC-4596EE862355}"/>
              </a:ext>
            </a:extLst>
          </p:cNvPr>
          <p:cNvSpPr/>
          <p:nvPr/>
        </p:nvSpPr>
        <p:spPr>
          <a:xfrm>
            <a:off x="12041082" y="-1832407"/>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50" name="Triangle 49">
            <a:extLst>
              <a:ext uri="{FF2B5EF4-FFF2-40B4-BE49-F238E27FC236}">
                <a16:creationId xmlns:a16="http://schemas.microsoft.com/office/drawing/2014/main" id="{5D61F13E-D313-C211-076F-5EFF6BD32545}"/>
              </a:ext>
            </a:extLst>
          </p:cNvPr>
          <p:cNvSpPr/>
          <p:nvPr/>
        </p:nvSpPr>
        <p:spPr>
          <a:xfrm>
            <a:off x="16662718" y="-4371087"/>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1" name="Straight Arrow Connector 50">
            <a:extLst>
              <a:ext uri="{FF2B5EF4-FFF2-40B4-BE49-F238E27FC236}">
                <a16:creationId xmlns:a16="http://schemas.microsoft.com/office/drawing/2014/main" id="{2CC602DC-9A43-C12B-4503-24CBEA04B3F4}"/>
              </a:ext>
            </a:extLst>
          </p:cNvPr>
          <p:cNvCxnSpPr>
            <a:cxnSpLocks/>
            <a:stCxn id="43" idx="1"/>
            <a:endCxn id="2" idx="3"/>
          </p:cNvCxnSpPr>
          <p:nvPr/>
        </p:nvCxnSpPr>
        <p:spPr>
          <a:xfrm flipH="1" flipV="1">
            <a:off x="12970909" y="-4820839"/>
            <a:ext cx="670207" cy="73231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DCEC5AB-DBD5-4E08-35FD-B36A6AD52640}"/>
              </a:ext>
            </a:extLst>
          </p:cNvPr>
          <p:cNvCxnSpPr>
            <a:cxnSpLocks/>
            <a:stCxn id="43" idx="1"/>
            <a:endCxn id="36" idx="3"/>
          </p:cNvCxnSpPr>
          <p:nvPr/>
        </p:nvCxnSpPr>
        <p:spPr>
          <a:xfrm flipH="1">
            <a:off x="12970912" y="-4088525"/>
            <a:ext cx="670204" cy="52859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867A553-CF45-B91E-30F2-547F90258FCE}"/>
              </a:ext>
            </a:extLst>
          </p:cNvPr>
          <p:cNvCxnSpPr>
            <a:cxnSpLocks/>
            <a:stCxn id="43" idx="1"/>
          </p:cNvCxnSpPr>
          <p:nvPr/>
        </p:nvCxnSpPr>
        <p:spPr>
          <a:xfrm flipH="1">
            <a:off x="12897282" y="-4088525"/>
            <a:ext cx="743834" cy="1515639"/>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6783943-18FA-B370-3298-181FFF3726CA}"/>
              </a:ext>
            </a:extLst>
          </p:cNvPr>
          <p:cNvCxnSpPr>
            <a:cxnSpLocks/>
            <a:endCxn id="41" idx="1"/>
          </p:cNvCxnSpPr>
          <p:nvPr/>
        </p:nvCxnSpPr>
        <p:spPr>
          <a:xfrm flipV="1">
            <a:off x="15338839" y="-4816873"/>
            <a:ext cx="563894" cy="728348"/>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03693CC1-DC05-593E-762C-6BB4F6EEE51E}"/>
              </a:ext>
            </a:extLst>
          </p:cNvPr>
          <p:cNvSpPr/>
          <p:nvPr/>
        </p:nvSpPr>
        <p:spPr>
          <a:xfrm>
            <a:off x="15501409" y="-3126482"/>
            <a:ext cx="2032299" cy="15492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ctr"/>
          <a:lstStyle/>
          <a:p>
            <a:pPr algn="ctr">
              <a:lnSpc>
                <a:spcPts val="1200"/>
              </a:lnSpc>
            </a:pPr>
            <a:br>
              <a:rPr lang="en-AU" sz="1600" dirty="0">
                <a:solidFill>
                  <a:schemeClr val="tx1"/>
                </a:solidFill>
              </a:rPr>
            </a:br>
            <a:br>
              <a:rPr lang="en-AU" sz="1600" dirty="0">
                <a:solidFill>
                  <a:schemeClr val="tx1"/>
                </a:solidFill>
              </a:rPr>
            </a:br>
            <a:r>
              <a:rPr lang="en-AU" sz="1600" dirty="0">
                <a:solidFill>
                  <a:schemeClr val="tx1"/>
                </a:solidFill>
              </a:rPr>
              <a:t>The system safety process has identified the system safety requirements allocated to the swarm</a:t>
            </a:r>
          </a:p>
          <a:p>
            <a:pPr algn="ctr">
              <a:lnSpc>
                <a:spcPts val="1200"/>
              </a:lnSpc>
            </a:pPr>
            <a:endParaRPr lang="en-GB" sz="1600" dirty="0">
              <a:solidFill>
                <a:schemeClr val="tx1"/>
              </a:solidFill>
            </a:endParaRPr>
          </a:p>
        </p:txBody>
      </p:sp>
      <p:sp>
        <p:nvSpPr>
          <p:cNvPr id="56" name="TextBox 55">
            <a:extLst>
              <a:ext uri="{FF2B5EF4-FFF2-40B4-BE49-F238E27FC236}">
                <a16:creationId xmlns:a16="http://schemas.microsoft.com/office/drawing/2014/main" id="{9804CB14-55E1-3D41-7F85-A4C473FC5C86}"/>
              </a:ext>
            </a:extLst>
          </p:cNvPr>
          <p:cNvSpPr txBox="1"/>
          <p:nvPr/>
        </p:nvSpPr>
        <p:spPr>
          <a:xfrm>
            <a:off x="16176659" y="-3147549"/>
            <a:ext cx="572593" cy="338554"/>
          </a:xfrm>
          <a:prstGeom prst="rect">
            <a:avLst/>
          </a:prstGeom>
          <a:noFill/>
        </p:spPr>
        <p:txBody>
          <a:bodyPr wrap="none" rtlCol="0">
            <a:spAutoFit/>
          </a:bodyPr>
          <a:lstStyle/>
          <a:p>
            <a:r>
              <a:rPr lang="en-GB" sz="1600" b="1" dirty="0"/>
              <a:t>A1.1</a:t>
            </a:r>
          </a:p>
        </p:txBody>
      </p:sp>
      <p:cxnSp>
        <p:nvCxnSpPr>
          <p:cNvPr id="57" name="Straight Arrow Connector 56">
            <a:extLst>
              <a:ext uri="{FF2B5EF4-FFF2-40B4-BE49-F238E27FC236}">
                <a16:creationId xmlns:a16="http://schemas.microsoft.com/office/drawing/2014/main" id="{483C0B99-FA09-B8EC-5FB9-2AFC866EE7CA}"/>
              </a:ext>
            </a:extLst>
          </p:cNvPr>
          <p:cNvCxnSpPr>
            <a:cxnSpLocks/>
            <a:stCxn id="43" idx="3"/>
            <a:endCxn id="55" idx="1"/>
          </p:cNvCxnSpPr>
          <p:nvPr/>
        </p:nvCxnSpPr>
        <p:spPr>
          <a:xfrm>
            <a:off x="15335976" y="-4088525"/>
            <a:ext cx="463056" cy="118892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0DC55CA-1C2D-4358-6C39-4B44931411D2}"/>
              </a:ext>
            </a:extLst>
          </p:cNvPr>
          <p:cNvCxnSpPr>
            <a:cxnSpLocks/>
            <a:stCxn id="44" idx="1"/>
          </p:cNvCxnSpPr>
          <p:nvPr/>
        </p:nvCxnSpPr>
        <p:spPr>
          <a:xfrm flipH="1" flipV="1">
            <a:off x="14460207" y="-3465068"/>
            <a:ext cx="3086" cy="635038"/>
          </a:xfrm>
          <a:prstGeom prst="straightConnector1">
            <a:avLst/>
          </a:prstGeom>
          <a:ln>
            <a:solidFill>
              <a:schemeClr val="tx1"/>
            </a:solidFill>
            <a:headEnd type="triangl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F6A20FE-EA86-7FB6-A1EA-B9B88EFA6673}"/>
              </a:ext>
            </a:extLst>
          </p:cNvPr>
          <p:cNvCxnSpPr>
            <a:cxnSpLocks/>
            <a:stCxn id="44" idx="4"/>
          </p:cNvCxnSpPr>
          <p:nvPr/>
        </p:nvCxnSpPr>
        <p:spPr>
          <a:xfrm flipH="1">
            <a:off x="13900409" y="-1762764"/>
            <a:ext cx="429476" cy="490798"/>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7964292-A3A8-BFA5-5DE3-371F8F79EB6D}"/>
              </a:ext>
            </a:extLst>
          </p:cNvPr>
          <p:cNvCxnSpPr>
            <a:cxnSpLocks/>
            <a:stCxn id="44" idx="4"/>
          </p:cNvCxnSpPr>
          <p:nvPr/>
        </p:nvCxnSpPr>
        <p:spPr>
          <a:xfrm>
            <a:off x="14329885" y="-1762764"/>
            <a:ext cx="489200" cy="482753"/>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61" name="Triangle 60">
            <a:extLst>
              <a:ext uri="{FF2B5EF4-FFF2-40B4-BE49-F238E27FC236}">
                <a16:creationId xmlns:a16="http://schemas.microsoft.com/office/drawing/2014/main" id="{7DDA854C-EC0D-DC62-2126-F5995EB4874A}"/>
              </a:ext>
            </a:extLst>
          </p:cNvPr>
          <p:cNvSpPr/>
          <p:nvPr/>
        </p:nvSpPr>
        <p:spPr>
          <a:xfrm rot="10800000">
            <a:off x="13802331" y="-1282105"/>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2" name="Triangle 61">
            <a:extLst>
              <a:ext uri="{FF2B5EF4-FFF2-40B4-BE49-F238E27FC236}">
                <a16:creationId xmlns:a16="http://schemas.microsoft.com/office/drawing/2014/main" id="{BA50D2D8-66E8-C436-38BA-B47E36C8C6B7}"/>
              </a:ext>
            </a:extLst>
          </p:cNvPr>
          <p:cNvSpPr/>
          <p:nvPr/>
        </p:nvSpPr>
        <p:spPr>
          <a:xfrm rot="10800000">
            <a:off x="14676914" y="-1283215"/>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3" name="TextBox 62">
            <a:extLst>
              <a:ext uri="{FF2B5EF4-FFF2-40B4-BE49-F238E27FC236}">
                <a16:creationId xmlns:a16="http://schemas.microsoft.com/office/drawing/2014/main" id="{0DBACB96-5824-CB11-8650-49761086824D}"/>
              </a:ext>
            </a:extLst>
          </p:cNvPr>
          <p:cNvSpPr txBox="1"/>
          <p:nvPr/>
        </p:nvSpPr>
        <p:spPr>
          <a:xfrm>
            <a:off x="12245911" y="-1133154"/>
            <a:ext cx="2167966" cy="415819"/>
          </a:xfrm>
          <a:prstGeom prst="rect">
            <a:avLst/>
          </a:prstGeom>
          <a:noFill/>
        </p:spPr>
        <p:txBody>
          <a:bodyPr wrap="none" rtlCol="0">
            <a:spAutoFit/>
          </a:bodyPr>
          <a:lstStyle/>
          <a:p>
            <a:pPr algn="ctr">
              <a:lnSpc>
                <a:spcPts val="1200"/>
              </a:lnSpc>
            </a:pPr>
            <a:r>
              <a:rPr lang="en-GB" sz="1600" dirty="0"/>
              <a:t>EB Safety Requirements</a:t>
            </a:r>
            <a:br>
              <a:rPr lang="en-GB" sz="1600" dirty="0"/>
            </a:br>
            <a:r>
              <a:rPr lang="en-GB" sz="1600" dirty="0"/>
              <a:t>Argument Pattern</a:t>
            </a:r>
          </a:p>
        </p:txBody>
      </p:sp>
      <p:sp>
        <p:nvSpPr>
          <p:cNvPr id="64" name="TextBox 63">
            <a:extLst>
              <a:ext uri="{FF2B5EF4-FFF2-40B4-BE49-F238E27FC236}">
                <a16:creationId xmlns:a16="http://schemas.microsoft.com/office/drawing/2014/main" id="{1DC26D74-F02E-F15B-C38D-5FF83ED09118}"/>
              </a:ext>
            </a:extLst>
          </p:cNvPr>
          <p:cNvSpPr txBox="1"/>
          <p:nvPr/>
        </p:nvSpPr>
        <p:spPr>
          <a:xfrm>
            <a:off x="14460207" y="-1083221"/>
            <a:ext cx="2991204" cy="261931"/>
          </a:xfrm>
          <a:prstGeom prst="rect">
            <a:avLst/>
          </a:prstGeom>
          <a:noFill/>
        </p:spPr>
        <p:txBody>
          <a:bodyPr wrap="none" rtlCol="0">
            <a:spAutoFit/>
          </a:bodyPr>
          <a:lstStyle/>
          <a:p>
            <a:pPr algn="ctr">
              <a:lnSpc>
                <a:spcPts val="1200"/>
              </a:lnSpc>
            </a:pPr>
            <a:r>
              <a:rPr lang="en-GB" sz="1600" dirty="0"/>
              <a:t>EB Deployment Argument Pattern</a:t>
            </a:r>
          </a:p>
        </p:txBody>
      </p:sp>
      <p:pic>
        <p:nvPicPr>
          <p:cNvPr id="163" name="Picture 162">
            <a:extLst>
              <a:ext uri="{FF2B5EF4-FFF2-40B4-BE49-F238E27FC236}">
                <a16:creationId xmlns:a16="http://schemas.microsoft.com/office/drawing/2014/main" id="{B9CB8B4B-E9A5-5255-A789-46577F5B5DB5}"/>
              </a:ext>
            </a:extLst>
          </p:cNvPr>
          <p:cNvPicPr>
            <a:picLocks noChangeAspect="1"/>
          </p:cNvPicPr>
          <p:nvPr/>
        </p:nvPicPr>
        <p:blipFill rotWithShape="1">
          <a:blip r:embed="rId2"/>
          <a:srcRect l="996" t="556" b="231"/>
          <a:stretch/>
        </p:blipFill>
        <p:spPr>
          <a:xfrm>
            <a:off x="6610095" y="1099045"/>
            <a:ext cx="9977644" cy="6803984"/>
          </a:xfrm>
          <a:prstGeom prst="rect">
            <a:avLst/>
          </a:prstGeom>
        </p:spPr>
      </p:pic>
    </p:spTree>
    <p:extLst>
      <p:ext uri="{BB962C8B-B14F-4D97-AF65-F5344CB8AC3E}">
        <p14:creationId xmlns:p14="http://schemas.microsoft.com/office/powerpoint/2010/main" val="2236988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376276C-406C-74F8-4897-F068E30A3C36}"/>
              </a:ext>
            </a:extLst>
          </p:cNvPr>
          <p:cNvSpPr/>
          <p:nvPr/>
        </p:nvSpPr>
        <p:spPr>
          <a:xfrm>
            <a:off x="1777426" y="973329"/>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{Operational environment description}</a:t>
            </a:r>
          </a:p>
        </p:txBody>
      </p:sp>
      <p:sp>
        <p:nvSpPr>
          <p:cNvPr id="5" name="TextBox 4">
            <a:extLst>
              <a:ext uri="{FF2B5EF4-FFF2-40B4-BE49-F238E27FC236}">
                <a16:creationId xmlns:a16="http://schemas.microsoft.com/office/drawing/2014/main" id="{41761029-8213-1BB9-8A22-3B6C3C32EBDC}"/>
              </a:ext>
            </a:extLst>
          </p:cNvPr>
          <p:cNvSpPr txBox="1"/>
          <p:nvPr/>
        </p:nvSpPr>
        <p:spPr>
          <a:xfrm>
            <a:off x="2059492" y="951384"/>
            <a:ext cx="946093" cy="338554"/>
          </a:xfrm>
          <a:prstGeom prst="rect">
            <a:avLst/>
          </a:prstGeom>
          <a:noFill/>
        </p:spPr>
        <p:txBody>
          <a:bodyPr wrap="none" rtlCol="0">
            <a:spAutoFit/>
          </a:bodyPr>
          <a:lstStyle/>
          <a:p>
            <a:r>
              <a:rPr lang="en-GB" sz="1600" b="1" dirty="0"/>
              <a:t>[B]   C1.1</a:t>
            </a:r>
          </a:p>
        </p:txBody>
      </p:sp>
      <p:sp>
        <p:nvSpPr>
          <p:cNvPr id="6" name="Rounded Rectangle 5">
            <a:extLst>
              <a:ext uri="{FF2B5EF4-FFF2-40B4-BE49-F238E27FC236}">
                <a16:creationId xmlns:a16="http://schemas.microsoft.com/office/drawing/2014/main" id="{8159D24F-DD74-84C0-06D8-69F3A0604A07}"/>
              </a:ext>
            </a:extLst>
          </p:cNvPr>
          <p:cNvSpPr/>
          <p:nvPr/>
        </p:nvSpPr>
        <p:spPr>
          <a:xfrm>
            <a:off x="1777429" y="2234237"/>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000"/>
              </a:lnSpc>
            </a:pPr>
            <a:r>
              <a:rPr lang="en-GB" sz="1600" dirty="0">
                <a:solidFill>
                  <a:schemeClr val="tx1"/>
                </a:solidFill>
              </a:rPr>
              <a:t>{System and system architecture description}</a:t>
            </a:r>
          </a:p>
        </p:txBody>
      </p:sp>
      <p:sp>
        <p:nvSpPr>
          <p:cNvPr id="7" name="TextBox 6">
            <a:extLst>
              <a:ext uri="{FF2B5EF4-FFF2-40B4-BE49-F238E27FC236}">
                <a16:creationId xmlns:a16="http://schemas.microsoft.com/office/drawing/2014/main" id="{EB37C52F-C81A-7C5C-EF68-317A07B0F63F}"/>
              </a:ext>
            </a:extLst>
          </p:cNvPr>
          <p:cNvSpPr txBox="1"/>
          <p:nvPr/>
        </p:nvSpPr>
        <p:spPr>
          <a:xfrm>
            <a:off x="1992823" y="2185801"/>
            <a:ext cx="939681" cy="338554"/>
          </a:xfrm>
          <a:prstGeom prst="rect">
            <a:avLst/>
          </a:prstGeom>
          <a:noFill/>
        </p:spPr>
        <p:txBody>
          <a:bodyPr wrap="none" rtlCol="0">
            <a:spAutoFit/>
          </a:bodyPr>
          <a:lstStyle/>
          <a:p>
            <a:r>
              <a:rPr lang="en-GB" sz="1600" b="1" dirty="0"/>
              <a:t>[C]   C1.2</a:t>
            </a:r>
          </a:p>
        </p:txBody>
      </p:sp>
      <p:sp>
        <p:nvSpPr>
          <p:cNvPr id="8" name="Rounded Rectangle 7">
            <a:extLst>
              <a:ext uri="{FF2B5EF4-FFF2-40B4-BE49-F238E27FC236}">
                <a16:creationId xmlns:a16="http://schemas.microsoft.com/office/drawing/2014/main" id="{5705C4B3-F3E6-B0E1-5B6D-8799F7C90F30}"/>
              </a:ext>
            </a:extLst>
          </p:cNvPr>
          <p:cNvSpPr/>
          <p:nvPr/>
        </p:nvSpPr>
        <p:spPr>
          <a:xfrm>
            <a:off x="1777429" y="352105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{EB Description}</a:t>
            </a:r>
          </a:p>
        </p:txBody>
      </p:sp>
      <p:sp>
        <p:nvSpPr>
          <p:cNvPr id="9" name="TextBox 8">
            <a:extLst>
              <a:ext uri="{FF2B5EF4-FFF2-40B4-BE49-F238E27FC236}">
                <a16:creationId xmlns:a16="http://schemas.microsoft.com/office/drawing/2014/main" id="{F02914E9-05DB-9756-ECDF-8DC85B70C9F2}"/>
              </a:ext>
            </a:extLst>
          </p:cNvPr>
          <p:cNvSpPr txBox="1"/>
          <p:nvPr/>
        </p:nvSpPr>
        <p:spPr>
          <a:xfrm>
            <a:off x="2067475" y="3485455"/>
            <a:ext cx="960519" cy="338554"/>
          </a:xfrm>
          <a:prstGeom prst="rect">
            <a:avLst/>
          </a:prstGeom>
          <a:noFill/>
        </p:spPr>
        <p:txBody>
          <a:bodyPr wrap="none" rtlCol="0">
            <a:spAutoFit/>
          </a:bodyPr>
          <a:lstStyle/>
          <a:p>
            <a:r>
              <a:rPr lang="en-GB" sz="1600" b="1" dirty="0"/>
              <a:t>[D]   C1.3</a:t>
            </a:r>
          </a:p>
        </p:txBody>
      </p:sp>
      <p:sp>
        <p:nvSpPr>
          <p:cNvPr id="10" name="Rounded Rectangle 9">
            <a:extLst>
              <a:ext uri="{FF2B5EF4-FFF2-40B4-BE49-F238E27FC236}">
                <a16:creationId xmlns:a16="http://schemas.microsoft.com/office/drawing/2014/main" id="{FD63F933-E68A-A257-B7D6-A0F6D5D2438E}"/>
              </a:ext>
            </a:extLst>
          </p:cNvPr>
          <p:cNvSpPr/>
          <p:nvPr/>
        </p:nvSpPr>
        <p:spPr>
          <a:xfrm>
            <a:off x="6336169" y="97729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{System safety requirements allocated to swarm}</a:t>
            </a:r>
          </a:p>
        </p:txBody>
      </p:sp>
      <p:sp>
        <p:nvSpPr>
          <p:cNvPr id="11" name="TextBox 10">
            <a:extLst>
              <a:ext uri="{FF2B5EF4-FFF2-40B4-BE49-F238E27FC236}">
                <a16:creationId xmlns:a16="http://schemas.microsoft.com/office/drawing/2014/main" id="{2F43B75E-D442-1C37-B8D9-AD90FE831BFF}"/>
              </a:ext>
            </a:extLst>
          </p:cNvPr>
          <p:cNvSpPr txBox="1"/>
          <p:nvPr/>
        </p:nvSpPr>
        <p:spPr>
          <a:xfrm>
            <a:off x="6679212" y="941180"/>
            <a:ext cx="930063" cy="338554"/>
          </a:xfrm>
          <a:prstGeom prst="rect">
            <a:avLst/>
          </a:prstGeom>
          <a:noFill/>
        </p:spPr>
        <p:txBody>
          <a:bodyPr wrap="none" rtlCol="0">
            <a:spAutoFit/>
          </a:bodyPr>
          <a:lstStyle/>
          <a:p>
            <a:r>
              <a:rPr lang="en-GB" sz="1600" b="1" dirty="0"/>
              <a:t>[E]   C1.4</a:t>
            </a:r>
          </a:p>
        </p:txBody>
      </p:sp>
      <p:sp>
        <p:nvSpPr>
          <p:cNvPr id="12" name="Rectangle 11">
            <a:extLst>
              <a:ext uri="{FF2B5EF4-FFF2-40B4-BE49-F238E27FC236}">
                <a16:creationId xmlns:a16="http://schemas.microsoft.com/office/drawing/2014/main" id="{F08E2C24-9239-78C8-7623-68B37B28C786}"/>
              </a:ext>
            </a:extLst>
          </p:cNvPr>
          <p:cNvSpPr/>
          <p:nvPr/>
        </p:nvSpPr>
        <p:spPr>
          <a:xfrm>
            <a:off x="4074552" y="1515638"/>
            <a:ext cx="1694860" cy="1246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{Swarm satisfies its allocated system safety requirements </a:t>
            </a:r>
            <a:r>
              <a:rPr lang="en-GB" sz="1600">
                <a:solidFill>
                  <a:schemeClr val="tx1"/>
                </a:solidFill>
              </a:rPr>
              <a:t>in its environment</a:t>
            </a:r>
            <a:r>
              <a:rPr lang="en-GB" sz="1600" dirty="0">
                <a:solidFill>
                  <a:schemeClr val="tx1"/>
                </a:solidFill>
              </a:rPr>
              <a:t>}</a:t>
            </a:r>
          </a:p>
        </p:txBody>
      </p:sp>
      <p:sp>
        <p:nvSpPr>
          <p:cNvPr id="13" name="Parallelogram 12">
            <a:extLst>
              <a:ext uri="{FF2B5EF4-FFF2-40B4-BE49-F238E27FC236}">
                <a16:creationId xmlns:a16="http://schemas.microsoft.com/office/drawing/2014/main" id="{CDA6F2B0-37D0-A233-6A47-4B399CF3B5BA}"/>
              </a:ext>
            </a:extLst>
          </p:cNvPr>
          <p:cNvSpPr/>
          <p:nvPr/>
        </p:nvSpPr>
        <p:spPr>
          <a:xfrm>
            <a:off x="3674092" y="3397588"/>
            <a:ext cx="2178457" cy="1067266"/>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{Argument over the development and deployment of the swarm}</a:t>
            </a:r>
          </a:p>
          <a:p>
            <a:pPr algn="ctr"/>
            <a:endParaRPr lang="en-GB" sz="1600" dirty="0"/>
          </a:p>
        </p:txBody>
      </p:sp>
      <p:sp>
        <p:nvSpPr>
          <p:cNvPr id="14" name="TextBox 13">
            <a:extLst>
              <a:ext uri="{FF2B5EF4-FFF2-40B4-BE49-F238E27FC236}">
                <a16:creationId xmlns:a16="http://schemas.microsoft.com/office/drawing/2014/main" id="{B7CADF92-E546-1C0A-A297-4853F4A4D61C}"/>
              </a:ext>
            </a:extLst>
          </p:cNvPr>
          <p:cNvSpPr txBox="1"/>
          <p:nvPr/>
        </p:nvSpPr>
        <p:spPr>
          <a:xfrm>
            <a:off x="4642097" y="1512995"/>
            <a:ext cx="579005" cy="338554"/>
          </a:xfrm>
          <a:prstGeom prst="rect">
            <a:avLst/>
          </a:prstGeom>
          <a:noFill/>
        </p:spPr>
        <p:txBody>
          <a:bodyPr wrap="none" rtlCol="0">
            <a:spAutoFit/>
          </a:bodyPr>
          <a:lstStyle/>
          <a:p>
            <a:r>
              <a:rPr lang="en-GB" sz="1600" b="1"/>
              <a:t>G1.1</a:t>
            </a:r>
          </a:p>
        </p:txBody>
      </p:sp>
      <p:sp>
        <p:nvSpPr>
          <p:cNvPr id="15" name="TextBox 14">
            <a:extLst>
              <a:ext uri="{FF2B5EF4-FFF2-40B4-BE49-F238E27FC236}">
                <a16:creationId xmlns:a16="http://schemas.microsoft.com/office/drawing/2014/main" id="{639F54B6-88B0-AF11-427C-4E9BB654A314}"/>
              </a:ext>
            </a:extLst>
          </p:cNvPr>
          <p:cNvSpPr txBox="1"/>
          <p:nvPr/>
        </p:nvSpPr>
        <p:spPr>
          <a:xfrm>
            <a:off x="4548964" y="3389380"/>
            <a:ext cx="545342" cy="338554"/>
          </a:xfrm>
          <a:prstGeom prst="rect">
            <a:avLst/>
          </a:prstGeom>
          <a:noFill/>
        </p:spPr>
        <p:txBody>
          <a:bodyPr wrap="none" rtlCol="0">
            <a:spAutoFit/>
          </a:bodyPr>
          <a:lstStyle/>
          <a:p>
            <a:r>
              <a:rPr lang="en-GB" sz="1600" b="1" dirty="0"/>
              <a:t>S1.1</a:t>
            </a:r>
          </a:p>
        </p:txBody>
      </p:sp>
      <p:sp>
        <p:nvSpPr>
          <p:cNvPr id="16" name="Triangle 15">
            <a:extLst>
              <a:ext uri="{FF2B5EF4-FFF2-40B4-BE49-F238E27FC236}">
                <a16:creationId xmlns:a16="http://schemas.microsoft.com/office/drawing/2014/main" id="{5FF31970-980C-72D7-0CD8-C92E3385664C}"/>
              </a:ext>
            </a:extLst>
          </p:cNvPr>
          <p:cNvSpPr/>
          <p:nvPr/>
        </p:nvSpPr>
        <p:spPr>
          <a:xfrm>
            <a:off x="2482847" y="184878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7" name="Triangle 16">
            <a:extLst>
              <a:ext uri="{FF2B5EF4-FFF2-40B4-BE49-F238E27FC236}">
                <a16:creationId xmlns:a16="http://schemas.microsoft.com/office/drawing/2014/main" id="{F8AF0231-DFC7-13B1-FD9A-FAEE4FB7F6AD}"/>
              </a:ext>
            </a:extLst>
          </p:cNvPr>
          <p:cNvSpPr/>
          <p:nvPr/>
        </p:nvSpPr>
        <p:spPr>
          <a:xfrm>
            <a:off x="2482846" y="3113979"/>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8" name="Triangle 17">
            <a:extLst>
              <a:ext uri="{FF2B5EF4-FFF2-40B4-BE49-F238E27FC236}">
                <a16:creationId xmlns:a16="http://schemas.microsoft.com/office/drawing/2014/main" id="{2E697B8A-20E3-1116-B0EC-B71F8C1BBD84}"/>
              </a:ext>
            </a:extLst>
          </p:cNvPr>
          <p:cNvSpPr/>
          <p:nvPr/>
        </p:nvSpPr>
        <p:spPr>
          <a:xfrm>
            <a:off x="2474518" y="439521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9" name="Triangle 18">
            <a:extLst>
              <a:ext uri="{FF2B5EF4-FFF2-40B4-BE49-F238E27FC236}">
                <a16:creationId xmlns:a16="http://schemas.microsoft.com/office/drawing/2014/main" id="{8852E8F2-B4CB-6122-ABB0-448EFB1E9FD1}"/>
              </a:ext>
            </a:extLst>
          </p:cNvPr>
          <p:cNvSpPr/>
          <p:nvPr/>
        </p:nvSpPr>
        <p:spPr>
          <a:xfrm>
            <a:off x="7096154" y="185653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0" name="Straight Arrow Connector 19">
            <a:extLst>
              <a:ext uri="{FF2B5EF4-FFF2-40B4-BE49-F238E27FC236}">
                <a16:creationId xmlns:a16="http://schemas.microsoft.com/office/drawing/2014/main" id="{8C40879F-01EC-60EF-3858-1F5C3F2621E6}"/>
              </a:ext>
            </a:extLst>
          </p:cNvPr>
          <p:cNvCxnSpPr>
            <a:cxnSpLocks/>
            <a:stCxn id="12" idx="1"/>
            <a:endCxn id="4" idx="3"/>
          </p:cNvCxnSpPr>
          <p:nvPr/>
        </p:nvCxnSpPr>
        <p:spPr>
          <a:xfrm flipH="1" flipV="1">
            <a:off x="3404345" y="1406779"/>
            <a:ext cx="670207" cy="73231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F87E1C-921C-410D-8779-2328E5B7615F}"/>
              </a:ext>
            </a:extLst>
          </p:cNvPr>
          <p:cNvCxnSpPr>
            <a:cxnSpLocks/>
            <a:stCxn id="12" idx="1"/>
            <a:endCxn id="6" idx="3"/>
          </p:cNvCxnSpPr>
          <p:nvPr/>
        </p:nvCxnSpPr>
        <p:spPr>
          <a:xfrm flipH="1">
            <a:off x="3404348" y="2139093"/>
            <a:ext cx="670204" cy="52859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17D9CA1-5D2E-C12A-B450-B296D508AF5F}"/>
              </a:ext>
            </a:extLst>
          </p:cNvPr>
          <p:cNvCxnSpPr>
            <a:cxnSpLocks/>
            <a:stCxn id="12" idx="1"/>
          </p:cNvCxnSpPr>
          <p:nvPr/>
        </p:nvCxnSpPr>
        <p:spPr>
          <a:xfrm flipH="1">
            <a:off x="3330718" y="2139093"/>
            <a:ext cx="743834" cy="1515639"/>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341C7AC-C95C-7807-05B4-2B40DF6A4804}"/>
              </a:ext>
            </a:extLst>
          </p:cNvPr>
          <p:cNvCxnSpPr>
            <a:cxnSpLocks/>
            <a:endCxn id="10" idx="1"/>
          </p:cNvCxnSpPr>
          <p:nvPr/>
        </p:nvCxnSpPr>
        <p:spPr>
          <a:xfrm flipV="1">
            <a:off x="5772275" y="1410745"/>
            <a:ext cx="563894" cy="728348"/>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89F7F32-700E-62F4-514A-39B4FB471738}"/>
              </a:ext>
            </a:extLst>
          </p:cNvPr>
          <p:cNvSpPr/>
          <p:nvPr/>
        </p:nvSpPr>
        <p:spPr>
          <a:xfrm>
            <a:off x="5934845" y="3101136"/>
            <a:ext cx="2032299" cy="15492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ctr"/>
          <a:lstStyle/>
          <a:p>
            <a:pPr algn="ctr">
              <a:lnSpc>
                <a:spcPts val="1200"/>
              </a:lnSpc>
            </a:pPr>
            <a:br>
              <a:rPr lang="en-AU" sz="1600" dirty="0">
                <a:solidFill>
                  <a:schemeClr val="tx1"/>
                </a:solidFill>
              </a:rPr>
            </a:br>
            <a:br>
              <a:rPr lang="en-AU" sz="1600" dirty="0">
                <a:solidFill>
                  <a:schemeClr val="tx1"/>
                </a:solidFill>
              </a:rPr>
            </a:br>
            <a:r>
              <a:rPr lang="en-AU" sz="1600" dirty="0">
                <a:solidFill>
                  <a:schemeClr val="tx1"/>
                </a:solidFill>
              </a:rPr>
              <a:t>The system safety process has identified the system safety requirements allocated to the swarm</a:t>
            </a:r>
          </a:p>
          <a:p>
            <a:pPr algn="ctr">
              <a:lnSpc>
                <a:spcPts val="1200"/>
              </a:lnSpc>
            </a:pPr>
            <a:endParaRPr lang="en-GB" sz="1600" dirty="0">
              <a:solidFill>
                <a:schemeClr val="tx1"/>
              </a:solidFill>
            </a:endParaRPr>
          </a:p>
        </p:txBody>
      </p:sp>
      <p:sp>
        <p:nvSpPr>
          <p:cNvPr id="25" name="TextBox 24">
            <a:extLst>
              <a:ext uri="{FF2B5EF4-FFF2-40B4-BE49-F238E27FC236}">
                <a16:creationId xmlns:a16="http://schemas.microsoft.com/office/drawing/2014/main" id="{B8CE0B6E-0631-D7D8-E437-E26E52DB371B}"/>
              </a:ext>
            </a:extLst>
          </p:cNvPr>
          <p:cNvSpPr txBox="1"/>
          <p:nvPr/>
        </p:nvSpPr>
        <p:spPr>
          <a:xfrm>
            <a:off x="6610095" y="3080069"/>
            <a:ext cx="572593" cy="338554"/>
          </a:xfrm>
          <a:prstGeom prst="rect">
            <a:avLst/>
          </a:prstGeom>
          <a:noFill/>
        </p:spPr>
        <p:txBody>
          <a:bodyPr wrap="none" rtlCol="0">
            <a:spAutoFit/>
          </a:bodyPr>
          <a:lstStyle/>
          <a:p>
            <a:r>
              <a:rPr lang="en-GB" sz="1600" b="1" dirty="0"/>
              <a:t>A1.1</a:t>
            </a:r>
          </a:p>
        </p:txBody>
      </p:sp>
      <p:cxnSp>
        <p:nvCxnSpPr>
          <p:cNvPr id="26" name="Straight Arrow Connector 25">
            <a:extLst>
              <a:ext uri="{FF2B5EF4-FFF2-40B4-BE49-F238E27FC236}">
                <a16:creationId xmlns:a16="http://schemas.microsoft.com/office/drawing/2014/main" id="{4784CB2A-D6E6-D7F0-3C60-2D95A3A3925C}"/>
              </a:ext>
            </a:extLst>
          </p:cNvPr>
          <p:cNvCxnSpPr>
            <a:cxnSpLocks/>
            <a:stCxn id="12" idx="3"/>
            <a:endCxn id="24" idx="1"/>
          </p:cNvCxnSpPr>
          <p:nvPr/>
        </p:nvCxnSpPr>
        <p:spPr>
          <a:xfrm>
            <a:off x="5769412" y="2139093"/>
            <a:ext cx="463056" cy="118892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93284-6A2A-0C00-DB19-AA713375F6B3}"/>
              </a:ext>
            </a:extLst>
          </p:cNvPr>
          <p:cNvCxnSpPr>
            <a:cxnSpLocks/>
            <a:stCxn id="13" idx="1"/>
          </p:cNvCxnSpPr>
          <p:nvPr/>
        </p:nvCxnSpPr>
        <p:spPr>
          <a:xfrm flipH="1" flipV="1">
            <a:off x="4893643" y="2762550"/>
            <a:ext cx="3086" cy="635038"/>
          </a:xfrm>
          <a:prstGeom prst="straightConnector1">
            <a:avLst/>
          </a:prstGeom>
          <a:ln>
            <a:solidFill>
              <a:schemeClr val="tx1"/>
            </a:solidFill>
            <a:headEnd type="triangl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D145A1B-753A-0A7D-3536-154F4C703CB7}"/>
              </a:ext>
            </a:extLst>
          </p:cNvPr>
          <p:cNvCxnSpPr>
            <a:cxnSpLocks/>
            <a:stCxn id="13" idx="4"/>
          </p:cNvCxnSpPr>
          <p:nvPr/>
        </p:nvCxnSpPr>
        <p:spPr>
          <a:xfrm flipH="1">
            <a:off x="4333845" y="4464854"/>
            <a:ext cx="429476" cy="490798"/>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6CFCAF-74E2-B6C2-B862-33D46C390E50}"/>
              </a:ext>
            </a:extLst>
          </p:cNvPr>
          <p:cNvCxnSpPr>
            <a:cxnSpLocks/>
            <a:stCxn id="13" idx="4"/>
          </p:cNvCxnSpPr>
          <p:nvPr/>
        </p:nvCxnSpPr>
        <p:spPr>
          <a:xfrm>
            <a:off x="4763321" y="4464854"/>
            <a:ext cx="489200" cy="482753"/>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30" name="Triangle 29">
            <a:extLst>
              <a:ext uri="{FF2B5EF4-FFF2-40B4-BE49-F238E27FC236}">
                <a16:creationId xmlns:a16="http://schemas.microsoft.com/office/drawing/2014/main" id="{FA131679-6F8F-1108-7686-AC8C6E71714C}"/>
              </a:ext>
            </a:extLst>
          </p:cNvPr>
          <p:cNvSpPr/>
          <p:nvPr/>
        </p:nvSpPr>
        <p:spPr>
          <a:xfrm rot="10800000">
            <a:off x="4235767" y="494551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1" name="Triangle 30">
            <a:extLst>
              <a:ext uri="{FF2B5EF4-FFF2-40B4-BE49-F238E27FC236}">
                <a16:creationId xmlns:a16="http://schemas.microsoft.com/office/drawing/2014/main" id="{C608F9EF-3188-66E0-4DB2-677BE2696420}"/>
              </a:ext>
            </a:extLst>
          </p:cNvPr>
          <p:cNvSpPr/>
          <p:nvPr/>
        </p:nvSpPr>
        <p:spPr>
          <a:xfrm rot="10800000">
            <a:off x="5110350" y="494440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2" name="TextBox 31">
            <a:extLst>
              <a:ext uri="{FF2B5EF4-FFF2-40B4-BE49-F238E27FC236}">
                <a16:creationId xmlns:a16="http://schemas.microsoft.com/office/drawing/2014/main" id="{E08C6C6E-5209-A478-C7A9-B4D67834DE66}"/>
              </a:ext>
            </a:extLst>
          </p:cNvPr>
          <p:cNvSpPr txBox="1"/>
          <p:nvPr/>
        </p:nvSpPr>
        <p:spPr>
          <a:xfrm>
            <a:off x="2698935" y="5094464"/>
            <a:ext cx="2128789" cy="415819"/>
          </a:xfrm>
          <a:prstGeom prst="rect">
            <a:avLst/>
          </a:prstGeom>
          <a:noFill/>
        </p:spPr>
        <p:txBody>
          <a:bodyPr wrap="none" rtlCol="0">
            <a:spAutoFit/>
          </a:bodyPr>
          <a:lstStyle/>
          <a:p>
            <a:pPr algn="ctr">
              <a:lnSpc>
                <a:spcPts val="1200"/>
              </a:lnSpc>
            </a:pPr>
            <a:r>
              <a:rPr lang="en-GB" sz="1600" dirty="0"/>
              <a:t>EB Safety requirements</a:t>
            </a:r>
            <a:br>
              <a:rPr lang="en-GB" sz="1600" dirty="0"/>
            </a:br>
            <a:r>
              <a:rPr lang="en-GB" sz="1600" dirty="0"/>
              <a:t>argument pattern</a:t>
            </a:r>
          </a:p>
        </p:txBody>
      </p:sp>
      <p:sp>
        <p:nvSpPr>
          <p:cNvPr id="33" name="TextBox 32">
            <a:extLst>
              <a:ext uri="{FF2B5EF4-FFF2-40B4-BE49-F238E27FC236}">
                <a16:creationId xmlns:a16="http://schemas.microsoft.com/office/drawing/2014/main" id="{8BDAF20B-F175-15B6-29B7-C13075E3CDDA}"/>
              </a:ext>
            </a:extLst>
          </p:cNvPr>
          <p:cNvSpPr txBox="1"/>
          <p:nvPr/>
        </p:nvSpPr>
        <p:spPr>
          <a:xfrm>
            <a:off x="4893643" y="5144397"/>
            <a:ext cx="2991204" cy="261931"/>
          </a:xfrm>
          <a:prstGeom prst="rect">
            <a:avLst/>
          </a:prstGeom>
          <a:noFill/>
        </p:spPr>
        <p:txBody>
          <a:bodyPr wrap="none" rtlCol="0">
            <a:spAutoFit/>
          </a:bodyPr>
          <a:lstStyle/>
          <a:p>
            <a:pPr algn="ctr">
              <a:lnSpc>
                <a:spcPts val="1200"/>
              </a:lnSpc>
            </a:pPr>
            <a:r>
              <a:rPr lang="en-GB" sz="1600" dirty="0"/>
              <a:t>EB Deployment argument pattern</a:t>
            </a:r>
          </a:p>
        </p:txBody>
      </p:sp>
      <p:pic>
        <p:nvPicPr>
          <p:cNvPr id="3" name="Picture 2">
            <a:extLst>
              <a:ext uri="{FF2B5EF4-FFF2-40B4-BE49-F238E27FC236}">
                <a16:creationId xmlns:a16="http://schemas.microsoft.com/office/drawing/2014/main" id="{81198974-478F-F6D2-E6BE-D0262CEDC865}"/>
              </a:ext>
            </a:extLst>
          </p:cNvPr>
          <p:cNvPicPr>
            <a:picLocks noChangeAspect="1"/>
          </p:cNvPicPr>
          <p:nvPr/>
        </p:nvPicPr>
        <p:blipFill rotWithShape="1">
          <a:blip r:embed="rId2"/>
          <a:srcRect l="422" t="-1" b="760"/>
          <a:stretch/>
        </p:blipFill>
        <p:spPr>
          <a:xfrm>
            <a:off x="9633416" y="-1047884"/>
            <a:ext cx="9411410" cy="6805924"/>
          </a:xfrm>
          <a:prstGeom prst="rect">
            <a:avLst/>
          </a:prstGeom>
        </p:spPr>
      </p:pic>
    </p:spTree>
    <p:extLst>
      <p:ext uri="{BB962C8B-B14F-4D97-AF65-F5344CB8AC3E}">
        <p14:creationId xmlns:p14="http://schemas.microsoft.com/office/powerpoint/2010/main" val="294981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926CC1D-E27C-69F0-495D-FD5829DC2F4D}"/>
              </a:ext>
            </a:extLst>
          </p:cNvPr>
          <p:cNvGrpSpPr/>
          <p:nvPr/>
        </p:nvGrpSpPr>
        <p:grpSpPr>
          <a:xfrm>
            <a:off x="2988866" y="2240669"/>
            <a:ext cx="5479204" cy="2787277"/>
            <a:chOff x="2988866" y="2240669"/>
            <a:chExt cx="5479204" cy="2787277"/>
          </a:xfrm>
        </p:grpSpPr>
        <p:sp>
          <p:nvSpPr>
            <p:cNvPr id="4" name="Rectangle 3">
              <a:extLst>
                <a:ext uri="{FF2B5EF4-FFF2-40B4-BE49-F238E27FC236}">
                  <a16:creationId xmlns:a16="http://schemas.microsoft.com/office/drawing/2014/main" id="{CF2DA999-59B6-A473-37AE-5928341CA187}"/>
                </a:ext>
              </a:extLst>
            </p:cNvPr>
            <p:cNvSpPr/>
            <p:nvPr/>
          </p:nvSpPr>
          <p:spPr>
            <a:xfrm>
              <a:off x="3077008" y="3238704"/>
              <a:ext cx="136245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 name="Rectangle 4">
              <a:extLst>
                <a:ext uri="{FF2B5EF4-FFF2-40B4-BE49-F238E27FC236}">
                  <a16:creationId xmlns:a16="http://schemas.microsoft.com/office/drawing/2014/main" id="{9F8FF995-D685-8564-5A3F-1284CF2E3CC9}"/>
                </a:ext>
              </a:extLst>
            </p:cNvPr>
            <p:cNvSpPr/>
            <p:nvPr/>
          </p:nvSpPr>
          <p:spPr>
            <a:xfrm>
              <a:off x="4893309" y="3233800"/>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 name="Folded Corner 20">
              <a:extLst>
                <a:ext uri="{FF2B5EF4-FFF2-40B4-BE49-F238E27FC236}">
                  <a16:creationId xmlns:a16="http://schemas.microsoft.com/office/drawing/2014/main" id="{B4D321B2-0C4E-E82B-0339-77D58741A7C4}"/>
                </a:ext>
              </a:extLst>
            </p:cNvPr>
            <p:cNvSpPr/>
            <p:nvPr/>
          </p:nvSpPr>
          <p:spPr>
            <a:xfrm rot="16200000">
              <a:off x="3425419" y="4003054"/>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 name="TextBox 6">
              <a:extLst>
                <a:ext uri="{FF2B5EF4-FFF2-40B4-BE49-F238E27FC236}">
                  <a16:creationId xmlns:a16="http://schemas.microsoft.com/office/drawing/2014/main" id="{FAC8A6F8-BA1C-5285-8302-A2542111D066}"/>
                </a:ext>
              </a:extLst>
            </p:cNvPr>
            <p:cNvSpPr txBox="1"/>
            <p:nvPr/>
          </p:nvSpPr>
          <p:spPr>
            <a:xfrm>
              <a:off x="2998365" y="4448679"/>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8" name="TextBox 7">
              <a:extLst>
                <a:ext uri="{FF2B5EF4-FFF2-40B4-BE49-F238E27FC236}">
                  <a16:creationId xmlns:a16="http://schemas.microsoft.com/office/drawing/2014/main" id="{79B43754-BC8C-742F-58B2-4E57B1E4F7C7}"/>
                </a:ext>
              </a:extLst>
            </p:cNvPr>
            <p:cNvSpPr txBox="1"/>
            <p:nvPr/>
          </p:nvSpPr>
          <p:spPr>
            <a:xfrm>
              <a:off x="3039635" y="3332219"/>
              <a:ext cx="1364456" cy="562911"/>
            </a:xfrm>
            <a:prstGeom prst="rect">
              <a:avLst/>
            </a:prstGeom>
            <a:noFill/>
          </p:spPr>
          <p:txBody>
            <a:bodyPr wrap="square" rtlCol="0">
              <a:spAutoFit/>
            </a:bodyPr>
            <a:lstStyle/>
            <a:p>
              <a:pPr algn="ctr">
                <a:lnSpc>
                  <a:spcPts val="1200"/>
                </a:lnSpc>
              </a:pPr>
              <a:r>
                <a:rPr lang="en-GB" sz="1400" b="1" dirty="0"/>
                <a:t>3. Develop EB Safety Requirements</a:t>
              </a:r>
            </a:p>
          </p:txBody>
        </p:sp>
        <p:sp>
          <p:nvSpPr>
            <p:cNvPr id="9" name="TextBox 8">
              <a:extLst>
                <a:ext uri="{FF2B5EF4-FFF2-40B4-BE49-F238E27FC236}">
                  <a16:creationId xmlns:a16="http://schemas.microsoft.com/office/drawing/2014/main" id="{AA8C5792-F5ED-0ED0-296F-5DCA53ED34B7}"/>
                </a:ext>
              </a:extLst>
            </p:cNvPr>
            <p:cNvSpPr txBox="1"/>
            <p:nvPr/>
          </p:nvSpPr>
          <p:spPr>
            <a:xfrm>
              <a:off x="4957599" y="3324891"/>
              <a:ext cx="1457325" cy="593689"/>
            </a:xfrm>
            <a:prstGeom prst="rect">
              <a:avLst/>
            </a:prstGeom>
            <a:noFill/>
          </p:spPr>
          <p:txBody>
            <a:bodyPr wrap="square" lIns="121920" tIns="60960" rIns="121920" bIns="60960" rtlCol="0" anchor="t">
              <a:spAutoFit/>
            </a:bodyPr>
            <a:lstStyle/>
            <a:p>
              <a:pPr algn="ctr">
                <a:lnSpc>
                  <a:spcPts val="1200"/>
                </a:lnSpc>
              </a:pPr>
              <a:r>
                <a:rPr lang="en-GB" sz="1400" b="1"/>
                <a:t>4. Validate EB Safety Requirements</a:t>
              </a:r>
              <a:endParaRPr lang="en-GB" sz="1400" b="1">
                <a:cs typeface="Arial"/>
              </a:endParaRPr>
            </a:p>
          </p:txBody>
        </p:sp>
        <p:cxnSp>
          <p:nvCxnSpPr>
            <p:cNvPr id="10" name="Straight Connector 9">
              <a:extLst>
                <a:ext uri="{FF2B5EF4-FFF2-40B4-BE49-F238E27FC236}">
                  <a16:creationId xmlns:a16="http://schemas.microsoft.com/office/drawing/2014/main" id="{111CB13A-08B3-B305-F38E-5D3EFD145781}"/>
                </a:ext>
              </a:extLst>
            </p:cNvPr>
            <p:cNvCxnSpPr>
              <a:cxnSpLocks/>
              <a:stCxn id="4" idx="3"/>
              <a:endCxn id="5" idx="1"/>
            </p:cNvCxnSpPr>
            <p:nvPr/>
          </p:nvCxnSpPr>
          <p:spPr>
            <a:xfrm flipV="1">
              <a:off x="4439467" y="3601704"/>
              <a:ext cx="453842"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Folded Corner 30">
              <a:extLst>
                <a:ext uri="{FF2B5EF4-FFF2-40B4-BE49-F238E27FC236}">
                  <a16:creationId xmlns:a16="http://schemas.microsoft.com/office/drawing/2014/main" id="{BA9837FE-5F80-FDA0-87DB-7BF1739B8994}"/>
                </a:ext>
              </a:extLst>
            </p:cNvPr>
            <p:cNvSpPr/>
            <p:nvPr/>
          </p:nvSpPr>
          <p:spPr>
            <a:xfrm rot="16200000">
              <a:off x="3429041" y="1896032"/>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 name="TextBox 11">
              <a:extLst>
                <a:ext uri="{FF2B5EF4-FFF2-40B4-BE49-F238E27FC236}">
                  <a16:creationId xmlns:a16="http://schemas.microsoft.com/office/drawing/2014/main" id="{D9791BC3-7D02-6B91-7965-017CB0E18324}"/>
                </a:ext>
              </a:extLst>
            </p:cNvPr>
            <p:cNvSpPr txBox="1"/>
            <p:nvPr/>
          </p:nvSpPr>
          <p:spPr>
            <a:xfrm>
              <a:off x="2988866" y="2344107"/>
              <a:ext cx="1364456" cy="562846"/>
            </a:xfrm>
            <a:prstGeom prst="rect">
              <a:avLst/>
            </a:prstGeom>
            <a:noFill/>
          </p:spPr>
          <p:txBody>
            <a:bodyPr wrap="square" rtlCol="0">
              <a:spAutoFit/>
            </a:bodyPr>
            <a:lstStyle/>
            <a:p>
              <a:pPr algn="ctr">
                <a:lnSpc>
                  <a:spcPts val="1200"/>
                </a:lnSpc>
              </a:pPr>
              <a:r>
                <a:rPr lang="en-GB" sz="1400" dirty="0"/>
                <a:t>[E] Safety </a:t>
              </a:r>
              <a:r>
                <a:rPr lang="en-GB" sz="1400" dirty="0" err="1"/>
                <a:t>Rqts</a:t>
              </a:r>
              <a:r>
                <a:rPr lang="en-GB" sz="1400" dirty="0"/>
                <a:t> Allocated to Swarm</a:t>
              </a:r>
            </a:p>
          </p:txBody>
        </p:sp>
        <p:sp>
          <p:nvSpPr>
            <p:cNvPr id="13" name="Folded Corner 32">
              <a:extLst>
                <a:ext uri="{FF2B5EF4-FFF2-40B4-BE49-F238E27FC236}">
                  <a16:creationId xmlns:a16="http://schemas.microsoft.com/office/drawing/2014/main" id="{1B86AE0D-1409-D7EC-4320-701C9550979F}"/>
                </a:ext>
              </a:extLst>
            </p:cNvPr>
            <p:cNvSpPr/>
            <p:nvPr/>
          </p:nvSpPr>
          <p:spPr>
            <a:xfrm rot="16200000">
              <a:off x="7307116" y="189247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9836009F-4022-657D-0A9F-D15C715A8B03}"/>
                </a:ext>
              </a:extLst>
            </p:cNvPr>
            <p:cNvSpPr txBox="1"/>
            <p:nvPr/>
          </p:nvSpPr>
          <p:spPr>
            <a:xfrm>
              <a:off x="6906195" y="2344107"/>
              <a:ext cx="1364456" cy="562846"/>
            </a:xfrm>
            <a:prstGeom prst="rect">
              <a:avLst/>
            </a:prstGeom>
            <a:noFill/>
          </p:spPr>
          <p:txBody>
            <a:bodyPr wrap="square" rtlCol="0">
              <a:spAutoFit/>
            </a:bodyPr>
            <a:lstStyle/>
            <a:p>
              <a:pPr algn="ctr">
                <a:lnSpc>
                  <a:spcPts val="1200"/>
                </a:lnSpc>
              </a:pPr>
              <a:r>
                <a:rPr lang="en-GB" sz="1400" dirty="0"/>
                <a:t>[I] EB Safety </a:t>
              </a:r>
              <a:r>
                <a:rPr lang="en-GB" sz="1400" dirty="0" err="1"/>
                <a:t>Rqts</a:t>
              </a:r>
              <a:r>
                <a:rPr lang="en-GB" sz="1400" dirty="0"/>
                <a:t> Argument Pattern</a:t>
              </a:r>
            </a:p>
          </p:txBody>
        </p:sp>
        <p:sp>
          <p:nvSpPr>
            <p:cNvPr id="15" name="Rectangle 14">
              <a:extLst>
                <a:ext uri="{FF2B5EF4-FFF2-40B4-BE49-F238E27FC236}">
                  <a16:creationId xmlns:a16="http://schemas.microsoft.com/office/drawing/2014/main" id="{DBBB05D3-7254-41D8-7676-54C88E542E41}"/>
                </a:ext>
              </a:extLst>
            </p:cNvPr>
            <p:cNvSpPr/>
            <p:nvPr/>
          </p:nvSpPr>
          <p:spPr>
            <a:xfrm>
              <a:off x="6906195" y="3241979"/>
              <a:ext cx="1470820" cy="739775"/>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6" name="TextBox 15">
              <a:extLst>
                <a:ext uri="{FF2B5EF4-FFF2-40B4-BE49-F238E27FC236}">
                  <a16:creationId xmlns:a16="http://schemas.microsoft.com/office/drawing/2014/main" id="{0BDA5B49-350F-A345-FC78-6FB283F19CF6}"/>
                </a:ext>
              </a:extLst>
            </p:cNvPr>
            <p:cNvSpPr txBox="1"/>
            <p:nvPr/>
          </p:nvSpPr>
          <p:spPr>
            <a:xfrm>
              <a:off x="6865958" y="3274312"/>
              <a:ext cx="1602112" cy="747577"/>
            </a:xfrm>
            <a:prstGeom prst="rect">
              <a:avLst/>
            </a:prstGeom>
            <a:noFill/>
          </p:spPr>
          <p:txBody>
            <a:bodyPr wrap="square" lIns="121920" tIns="60960" rIns="121920" bIns="60960" rtlCol="0" anchor="t">
              <a:spAutoFit/>
            </a:bodyPr>
            <a:lstStyle/>
            <a:p>
              <a:pPr algn="ctr">
                <a:lnSpc>
                  <a:spcPts val="1200"/>
                </a:lnSpc>
              </a:pPr>
              <a:r>
                <a:rPr lang="en-GB" sz="1400" b="1" dirty="0"/>
                <a:t>5. Instantiate EB Safety Requirements Argument Pattern</a:t>
              </a:r>
              <a:endParaRPr lang="en-GB" sz="1400" b="1" dirty="0">
                <a:cs typeface="Arial"/>
              </a:endParaRPr>
            </a:p>
          </p:txBody>
        </p:sp>
        <p:cxnSp>
          <p:nvCxnSpPr>
            <p:cNvPr id="17" name="Straight Connector 16">
              <a:extLst>
                <a:ext uri="{FF2B5EF4-FFF2-40B4-BE49-F238E27FC236}">
                  <a16:creationId xmlns:a16="http://schemas.microsoft.com/office/drawing/2014/main" id="{034DA708-740F-F6CD-F47B-B00898ECC17E}"/>
                </a:ext>
              </a:extLst>
            </p:cNvPr>
            <p:cNvCxnSpPr>
              <a:cxnSpLocks/>
            </p:cNvCxnSpPr>
            <p:nvPr/>
          </p:nvCxnSpPr>
          <p:spPr>
            <a:xfrm>
              <a:off x="6455882" y="3598859"/>
              <a:ext cx="450313"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190516-21F2-17F9-78DF-8862EE08E305}"/>
                </a:ext>
              </a:extLst>
            </p:cNvPr>
            <p:cNvCxnSpPr>
              <a:cxnSpLocks/>
              <a:stCxn id="11" idx="1"/>
              <a:endCxn id="4" idx="0"/>
            </p:cNvCxnSpPr>
            <p:nvPr/>
          </p:nvCxnSpPr>
          <p:spPr>
            <a:xfrm flipH="1">
              <a:off x="3758238" y="2912291"/>
              <a:ext cx="4834" cy="32641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99BA82-B8B6-A7DE-3AE3-D456F1F5EC9F}"/>
                </a:ext>
              </a:extLst>
            </p:cNvPr>
            <p:cNvCxnSpPr>
              <a:cxnSpLocks/>
              <a:stCxn id="4" idx="2"/>
              <a:endCxn id="6" idx="3"/>
            </p:cNvCxnSpPr>
            <p:nvPr/>
          </p:nvCxnSpPr>
          <p:spPr>
            <a:xfrm>
              <a:off x="3758238" y="3974511"/>
              <a:ext cx="1212" cy="37674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0A393D-DDD6-2FB2-A19D-D594BB4B3568}"/>
                </a:ext>
              </a:extLst>
            </p:cNvPr>
            <p:cNvCxnSpPr>
              <a:cxnSpLocks/>
              <a:stCxn id="13" idx="1"/>
              <a:endCxn id="15" idx="0"/>
            </p:cNvCxnSpPr>
            <p:nvPr/>
          </p:nvCxnSpPr>
          <p:spPr>
            <a:xfrm>
              <a:off x="7641147" y="2908729"/>
              <a:ext cx="458" cy="33325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Folded Corner 46">
              <a:extLst>
                <a:ext uri="{FF2B5EF4-FFF2-40B4-BE49-F238E27FC236}">
                  <a16:creationId xmlns:a16="http://schemas.microsoft.com/office/drawing/2014/main" id="{597A1D2E-937A-4B12-2242-BAFFE33D04CB}"/>
                </a:ext>
              </a:extLst>
            </p:cNvPr>
            <p:cNvSpPr/>
            <p:nvPr/>
          </p:nvSpPr>
          <p:spPr>
            <a:xfrm rot="16200000">
              <a:off x="5336372" y="3995811"/>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2" name="TextBox 21">
              <a:extLst>
                <a:ext uri="{FF2B5EF4-FFF2-40B4-BE49-F238E27FC236}">
                  <a16:creationId xmlns:a16="http://schemas.microsoft.com/office/drawing/2014/main" id="{7DBFAF75-B148-16D3-A68C-A8066D432410}"/>
                </a:ext>
              </a:extLst>
            </p:cNvPr>
            <p:cNvSpPr txBox="1"/>
            <p:nvPr/>
          </p:nvSpPr>
          <p:spPr>
            <a:xfrm>
              <a:off x="4975307" y="4441435"/>
              <a:ext cx="1364458" cy="562846"/>
            </a:xfrm>
            <a:prstGeom prst="rect">
              <a:avLst/>
            </a:prstGeom>
            <a:noFill/>
          </p:spPr>
          <p:txBody>
            <a:bodyPr wrap="square" rtlCol="0">
              <a:spAutoFit/>
            </a:bodyPr>
            <a:lstStyle/>
            <a:p>
              <a:pPr algn="ctr">
                <a:lnSpc>
                  <a:spcPts val="1200"/>
                </a:lnSpc>
              </a:pPr>
              <a:r>
                <a:rPr lang="en-GB" sz="1400" dirty="0"/>
                <a:t>[J] EB Safety </a:t>
              </a:r>
              <a:r>
                <a:rPr lang="en-GB" sz="1400" dirty="0" err="1"/>
                <a:t>Rqts</a:t>
              </a:r>
              <a:r>
                <a:rPr lang="en-GB" sz="1400" dirty="0"/>
                <a:t> Validation Results</a:t>
              </a:r>
            </a:p>
          </p:txBody>
        </p:sp>
        <p:cxnSp>
          <p:nvCxnSpPr>
            <p:cNvPr id="23" name="Straight Connector 22">
              <a:extLst>
                <a:ext uri="{FF2B5EF4-FFF2-40B4-BE49-F238E27FC236}">
                  <a16:creationId xmlns:a16="http://schemas.microsoft.com/office/drawing/2014/main" id="{4F6875F1-B49D-05F3-86DB-40B857959435}"/>
                </a:ext>
              </a:extLst>
            </p:cNvPr>
            <p:cNvCxnSpPr>
              <a:cxnSpLocks/>
              <a:stCxn id="5" idx="2"/>
              <a:endCxn id="21" idx="3"/>
            </p:cNvCxnSpPr>
            <p:nvPr/>
          </p:nvCxnSpPr>
          <p:spPr>
            <a:xfrm>
              <a:off x="5668406" y="3969607"/>
              <a:ext cx="1997" cy="37440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Folded Corner 49">
              <a:extLst>
                <a:ext uri="{FF2B5EF4-FFF2-40B4-BE49-F238E27FC236}">
                  <a16:creationId xmlns:a16="http://schemas.microsoft.com/office/drawing/2014/main" id="{D44A9FEE-4907-9B59-93AD-3FFB99629F4D}"/>
                </a:ext>
              </a:extLst>
            </p:cNvPr>
            <p:cNvSpPr/>
            <p:nvPr/>
          </p:nvSpPr>
          <p:spPr>
            <a:xfrm rot="16200000">
              <a:off x="7335855" y="4011687"/>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5" name="TextBox 24">
              <a:extLst>
                <a:ext uri="{FF2B5EF4-FFF2-40B4-BE49-F238E27FC236}">
                  <a16:creationId xmlns:a16="http://schemas.microsoft.com/office/drawing/2014/main" id="{79C8DFCA-D989-6492-C5B2-DC625F751C0B}"/>
                </a:ext>
              </a:extLst>
            </p:cNvPr>
            <p:cNvSpPr txBox="1"/>
            <p:nvPr/>
          </p:nvSpPr>
          <p:spPr>
            <a:xfrm>
              <a:off x="6922520" y="4427176"/>
              <a:ext cx="1364456" cy="533479"/>
            </a:xfrm>
            <a:prstGeom prst="rect">
              <a:avLst/>
            </a:prstGeom>
            <a:noFill/>
          </p:spPr>
          <p:txBody>
            <a:bodyPr wrap="square" lIns="121920" tIns="60960" rIns="121920" bIns="60960" rtlCol="0" anchor="t">
              <a:spAutoFit/>
            </a:bodyPr>
            <a:lstStyle/>
            <a:p>
              <a:pPr algn="ctr">
                <a:lnSpc>
                  <a:spcPts val="1575"/>
                </a:lnSpc>
              </a:pPr>
              <a:r>
                <a:rPr lang="en-GB" sz="1400" dirty="0"/>
                <a:t>[K] EB Safety </a:t>
              </a:r>
              <a:r>
                <a:rPr lang="en-GB" sz="1400" dirty="0" err="1"/>
                <a:t>Rqts</a:t>
              </a:r>
              <a:r>
                <a:rPr lang="en-GB" sz="1400" dirty="0"/>
                <a:t> Argument</a:t>
              </a:r>
            </a:p>
          </p:txBody>
        </p:sp>
        <p:cxnSp>
          <p:nvCxnSpPr>
            <p:cNvPr id="26" name="Straight Connector 25">
              <a:extLst>
                <a:ext uri="{FF2B5EF4-FFF2-40B4-BE49-F238E27FC236}">
                  <a16:creationId xmlns:a16="http://schemas.microsoft.com/office/drawing/2014/main" id="{AF8133BF-6B63-24CB-82B0-8A28298AFFB5}"/>
                </a:ext>
              </a:extLst>
            </p:cNvPr>
            <p:cNvCxnSpPr>
              <a:cxnSpLocks/>
              <a:endCxn id="24" idx="3"/>
            </p:cNvCxnSpPr>
            <p:nvPr/>
          </p:nvCxnSpPr>
          <p:spPr>
            <a:xfrm>
              <a:off x="7667014" y="4007601"/>
              <a:ext cx="2872" cy="3522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5504D35-3A60-8029-88CD-3977670A6DB3}"/>
                </a:ext>
              </a:extLst>
            </p:cNvPr>
            <p:cNvCxnSpPr>
              <a:cxnSpLocks/>
            </p:cNvCxnSpPr>
            <p:nvPr/>
          </p:nvCxnSpPr>
          <p:spPr>
            <a:xfrm flipV="1">
              <a:off x="4285935" y="3970363"/>
              <a:ext cx="664520" cy="50270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A057886-DEF3-1CD6-BB41-7393F5C67273}"/>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2</a:t>
            </a:r>
          </a:p>
        </p:txBody>
      </p:sp>
    </p:spTree>
    <p:extLst>
      <p:ext uri="{BB962C8B-B14F-4D97-AF65-F5344CB8AC3E}">
        <p14:creationId xmlns:p14="http://schemas.microsoft.com/office/powerpoint/2010/main" val="259527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8BA6EAD-C6BA-4CA0-1835-C964E47C06BD}"/>
              </a:ext>
            </a:extLst>
          </p:cNvPr>
          <p:cNvSpPr txBox="1">
            <a:spLocks/>
          </p:cNvSpPr>
          <p:nvPr/>
        </p:nvSpPr>
        <p:spPr>
          <a:xfrm>
            <a:off x="-38801" y="-246415"/>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3: Data Management</a:t>
            </a:r>
          </a:p>
        </p:txBody>
      </p:sp>
      <p:sp>
        <p:nvSpPr>
          <p:cNvPr id="107" name="TextBox 106">
            <a:extLst>
              <a:ext uri="{FF2B5EF4-FFF2-40B4-BE49-F238E27FC236}">
                <a16:creationId xmlns:a16="http://schemas.microsoft.com/office/drawing/2014/main" id="{EA40E57E-8C58-CC45-8466-9ED6095601E4}"/>
              </a:ext>
            </a:extLst>
          </p:cNvPr>
          <p:cNvSpPr txBox="1"/>
          <p:nvPr/>
        </p:nvSpPr>
        <p:spPr>
          <a:xfrm>
            <a:off x="7075017" y="1993812"/>
            <a:ext cx="2811645" cy="261610"/>
          </a:xfrm>
          <a:prstGeom prst="rect">
            <a:avLst/>
          </a:prstGeom>
          <a:noFill/>
        </p:spPr>
        <p:txBody>
          <a:bodyPr wrap="square" rtlCol="0">
            <a:spAutoFit/>
          </a:bodyPr>
          <a:lstStyle/>
          <a:p>
            <a:pPr marL="380990" indent="-380990">
              <a:buFont typeface="Arial" panose="020B0604020202020204" pitchFamily="34" charset="0"/>
              <a:buChar char="•"/>
            </a:pPr>
            <a:endParaRPr lang="en-GB" sz="1100" dirty="0"/>
          </a:p>
        </p:txBody>
      </p:sp>
      <p:grpSp>
        <p:nvGrpSpPr>
          <p:cNvPr id="153" name="Group 152">
            <a:extLst>
              <a:ext uri="{FF2B5EF4-FFF2-40B4-BE49-F238E27FC236}">
                <a16:creationId xmlns:a16="http://schemas.microsoft.com/office/drawing/2014/main" id="{2D84CF8F-4CF1-3071-049B-3DB6FB4B9D74}"/>
              </a:ext>
            </a:extLst>
          </p:cNvPr>
          <p:cNvGrpSpPr/>
          <p:nvPr/>
        </p:nvGrpSpPr>
        <p:grpSpPr>
          <a:xfrm>
            <a:off x="1919742" y="1390270"/>
            <a:ext cx="7763720" cy="3814753"/>
            <a:chOff x="1919742" y="1390270"/>
            <a:chExt cx="7763720" cy="3814753"/>
          </a:xfrm>
        </p:grpSpPr>
        <p:sp>
          <p:nvSpPr>
            <p:cNvPr id="19" name="Rectangle 18">
              <a:extLst>
                <a:ext uri="{FF2B5EF4-FFF2-40B4-BE49-F238E27FC236}">
                  <a16:creationId xmlns:a16="http://schemas.microsoft.com/office/drawing/2014/main" id="{CA8BFAAD-A8BF-6143-A8BD-44A5C986FD9F}"/>
                </a:ext>
              </a:extLst>
            </p:cNvPr>
            <p:cNvSpPr/>
            <p:nvPr/>
          </p:nvSpPr>
          <p:spPr>
            <a:xfrm>
              <a:off x="2008053" y="2100413"/>
              <a:ext cx="1444700" cy="654955"/>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b="1">
                <a:solidFill>
                  <a:schemeClr val="tx1"/>
                </a:solidFill>
              </a:endParaRPr>
            </a:p>
          </p:txBody>
        </p:sp>
        <p:sp>
          <p:nvSpPr>
            <p:cNvPr id="20" name="Rectangle 19">
              <a:extLst>
                <a:ext uri="{FF2B5EF4-FFF2-40B4-BE49-F238E27FC236}">
                  <a16:creationId xmlns:a16="http://schemas.microsoft.com/office/drawing/2014/main" id="{43D18B07-0EB6-424A-A213-2919BA866CC9}"/>
                </a:ext>
              </a:extLst>
            </p:cNvPr>
            <p:cNvSpPr/>
            <p:nvPr/>
          </p:nvSpPr>
          <p:spPr>
            <a:xfrm>
              <a:off x="3864363" y="2095509"/>
              <a:ext cx="1550193" cy="659859"/>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1" name="Folded Corner 20">
              <a:extLst>
                <a:ext uri="{FF2B5EF4-FFF2-40B4-BE49-F238E27FC236}">
                  <a16:creationId xmlns:a16="http://schemas.microsoft.com/office/drawing/2014/main" id="{D4690225-1C97-A94B-B23D-76F6B63106F8}"/>
                </a:ext>
              </a:extLst>
            </p:cNvPr>
            <p:cNvSpPr/>
            <p:nvPr/>
          </p:nvSpPr>
          <p:spPr>
            <a:xfrm rot="16200000">
              <a:off x="2561368" y="2588999"/>
              <a:ext cx="584968" cy="125336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2" name="TextBox 21">
              <a:extLst>
                <a:ext uri="{FF2B5EF4-FFF2-40B4-BE49-F238E27FC236}">
                  <a16:creationId xmlns:a16="http://schemas.microsoft.com/office/drawing/2014/main" id="{3ACA4EF3-F3F9-964E-B107-14F64E1D9CAD}"/>
                </a:ext>
              </a:extLst>
            </p:cNvPr>
            <p:cNvSpPr txBox="1"/>
            <p:nvPr/>
          </p:nvSpPr>
          <p:spPr>
            <a:xfrm>
              <a:off x="1919742" y="3000334"/>
              <a:ext cx="1763005" cy="507831"/>
            </a:xfrm>
            <a:prstGeom prst="rect">
              <a:avLst/>
            </a:prstGeom>
            <a:noFill/>
          </p:spPr>
          <p:txBody>
            <a:bodyPr wrap="square" lIns="121920" tIns="60960" rIns="121920" bIns="60960" rtlCol="0" anchor="t">
              <a:spAutoFit/>
            </a:bodyPr>
            <a:lstStyle/>
            <a:p>
              <a:pPr algn="ctr">
                <a:lnSpc>
                  <a:spcPts val="1475"/>
                </a:lnSpc>
              </a:pPr>
              <a:r>
                <a:rPr lang="en-GB" sz="1400" dirty="0"/>
                <a:t>[L.0] Data Type Requirements</a:t>
              </a:r>
            </a:p>
          </p:txBody>
        </p:sp>
        <p:sp>
          <p:nvSpPr>
            <p:cNvPr id="27" name="TextBox 26">
              <a:extLst>
                <a:ext uri="{FF2B5EF4-FFF2-40B4-BE49-F238E27FC236}">
                  <a16:creationId xmlns:a16="http://schemas.microsoft.com/office/drawing/2014/main" id="{540AB0D6-974B-3F46-B594-39666E00A753}"/>
                </a:ext>
              </a:extLst>
            </p:cNvPr>
            <p:cNvSpPr txBox="1"/>
            <p:nvPr/>
          </p:nvSpPr>
          <p:spPr>
            <a:xfrm>
              <a:off x="2035850" y="2186911"/>
              <a:ext cx="1364456" cy="477054"/>
            </a:xfrm>
            <a:prstGeom prst="rect">
              <a:avLst/>
            </a:prstGeom>
            <a:noFill/>
          </p:spPr>
          <p:txBody>
            <a:bodyPr wrap="square" rtlCol="0">
              <a:spAutoFit/>
            </a:bodyPr>
            <a:lstStyle/>
            <a:p>
              <a:pPr algn="ctr">
                <a:lnSpc>
                  <a:spcPts val="1500"/>
                </a:lnSpc>
              </a:pPr>
              <a:r>
                <a:rPr lang="en-GB" sz="1400" b="1" dirty="0"/>
                <a:t>6. Define Data Requirements</a:t>
              </a:r>
            </a:p>
          </p:txBody>
        </p:sp>
        <p:sp>
          <p:nvSpPr>
            <p:cNvPr id="28" name="TextBox 27">
              <a:extLst>
                <a:ext uri="{FF2B5EF4-FFF2-40B4-BE49-F238E27FC236}">
                  <a16:creationId xmlns:a16="http://schemas.microsoft.com/office/drawing/2014/main" id="{6878075A-C50B-2B44-867E-3677C0D4D73C}"/>
                </a:ext>
              </a:extLst>
            </p:cNvPr>
            <p:cNvSpPr txBox="1"/>
            <p:nvPr/>
          </p:nvSpPr>
          <p:spPr>
            <a:xfrm>
              <a:off x="3882024" y="2087749"/>
              <a:ext cx="1530591" cy="700192"/>
            </a:xfrm>
            <a:prstGeom prst="rect">
              <a:avLst/>
            </a:prstGeom>
            <a:noFill/>
          </p:spPr>
          <p:txBody>
            <a:bodyPr wrap="square" lIns="121920" tIns="60960" rIns="121920" bIns="60960" rtlCol="0" anchor="t">
              <a:spAutoFit/>
            </a:bodyPr>
            <a:lstStyle/>
            <a:p>
              <a:pPr algn="ctr">
                <a:lnSpc>
                  <a:spcPts val="1500"/>
                </a:lnSpc>
              </a:pPr>
              <a:r>
                <a:rPr lang="en-GB" sz="1400" b="1" dirty="0"/>
                <a:t>7. Define Swarm Evaluation Requirements</a:t>
              </a:r>
            </a:p>
          </p:txBody>
        </p:sp>
        <p:cxnSp>
          <p:nvCxnSpPr>
            <p:cNvPr id="54" name="Straight Connector 53">
              <a:extLst>
                <a:ext uri="{FF2B5EF4-FFF2-40B4-BE49-F238E27FC236}">
                  <a16:creationId xmlns:a16="http://schemas.microsoft.com/office/drawing/2014/main" id="{242D4A7C-5048-BD4A-A2FF-367B02D32F85}"/>
                </a:ext>
              </a:extLst>
            </p:cNvPr>
            <p:cNvCxnSpPr>
              <a:cxnSpLocks/>
              <a:stCxn id="19" idx="3"/>
              <a:endCxn id="20" idx="1"/>
            </p:cNvCxnSpPr>
            <p:nvPr/>
          </p:nvCxnSpPr>
          <p:spPr>
            <a:xfrm flipV="1">
              <a:off x="3452753" y="2425439"/>
              <a:ext cx="411610" cy="2452"/>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Folded Corner 30">
              <a:extLst>
                <a:ext uri="{FF2B5EF4-FFF2-40B4-BE49-F238E27FC236}">
                  <a16:creationId xmlns:a16="http://schemas.microsoft.com/office/drawing/2014/main" id="{805717BD-4738-F44A-80BA-F01FF596CBDC}"/>
                </a:ext>
              </a:extLst>
            </p:cNvPr>
            <p:cNvSpPr/>
            <p:nvPr/>
          </p:nvSpPr>
          <p:spPr>
            <a:xfrm rot="16200000">
              <a:off x="2502804" y="946729"/>
              <a:ext cx="461681"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3" name="Folded Corner 32">
              <a:extLst>
                <a:ext uri="{FF2B5EF4-FFF2-40B4-BE49-F238E27FC236}">
                  <a16:creationId xmlns:a16="http://schemas.microsoft.com/office/drawing/2014/main" id="{688FAE0F-3B01-BA47-863A-975AEE8E76BF}"/>
                </a:ext>
              </a:extLst>
            </p:cNvPr>
            <p:cNvSpPr/>
            <p:nvPr/>
          </p:nvSpPr>
          <p:spPr>
            <a:xfrm rot="16200000">
              <a:off x="8248257" y="958716"/>
              <a:ext cx="485658"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3D55627B-4C0D-5B42-A191-0BA47E2C9439}"/>
                </a:ext>
              </a:extLst>
            </p:cNvPr>
            <p:cNvSpPr txBox="1"/>
            <p:nvPr/>
          </p:nvSpPr>
          <p:spPr>
            <a:xfrm>
              <a:off x="7782493" y="1421243"/>
              <a:ext cx="1364456" cy="527645"/>
            </a:xfrm>
            <a:prstGeom prst="rect">
              <a:avLst/>
            </a:prstGeom>
            <a:noFill/>
          </p:spPr>
          <p:txBody>
            <a:bodyPr wrap="square" rtlCol="0">
              <a:spAutoFit/>
            </a:bodyPr>
            <a:lstStyle/>
            <a:p>
              <a:pPr algn="ctr">
                <a:lnSpc>
                  <a:spcPts val="1100"/>
                </a:lnSpc>
              </a:pPr>
              <a:r>
                <a:rPr lang="en-GB" sz="1400" dirty="0"/>
                <a:t>[R] EB Data Argument Pattern</a:t>
              </a:r>
            </a:p>
          </p:txBody>
        </p:sp>
        <p:sp>
          <p:nvSpPr>
            <p:cNvPr id="35" name="Rectangle 34">
              <a:extLst>
                <a:ext uri="{FF2B5EF4-FFF2-40B4-BE49-F238E27FC236}">
                  <a16:creationId xmlns:a16="http://schemas.microsoft.com/office/drawing/2014/main" id="{E7BCE806-31BD-1A45-974C-C78E1B4659B8}"/>
                </a:ext>
              </a:extLst>
            </p:cNvPr>
            <p:cNvSpPr/>
            <p:nvPr/>
          </p:nvSpPr>
          <p:spPr>
            <a:xfrm>
              <a:off x="5814221" y="2098132"/>
              <a:ext cx="1550193" cy="659858"/>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6" name="TextBox 35">
              <a:extLst>
                <a:ext uri="{FF2B5EF4-FFF2-40B4-BE49-F238E27FC236}">
                  <a16:creationId xmlns:a16="http://schemas.microsoft.com/office/drawing/2014/main" id="{6B724AA1-01BD-EE4C-BB87-314D0D483348}"/>
                </a:ext>
              </a:extLst>
            </p:cNvPr>
            <p:cNvSpPr txBox="1"/>
            <p:nvPr/>
          </p:nvSpPr>
          <p:spPr>
            <a:xfrm>
              <a:off x="5829521" y="2109577"/>
              <a:ext cx="1565033" cy="669414"/>
            </a:xfrm>
            <a:prstGeom prst="rect">
              <a:avLst/>
            </a:prstGeom>
            <a:noFill/>
            <a:ln>
              <a:noFill/>
            </a:ln>
          </p:spPr>
          <p:txBody>
            <a:bodyPr wrap="square" rtlCol="0">
              <a:spAutoFit/>
            </a:bodyPr>
            <a:lstStyle/>
            <a:p>
              <a:pPr algn="ctr">
                <a:lnSpc>
                  <a:spcPts val="1500"/>
                </a:lnSpc>
              </a:pPr>
              <a:r>
                <a:rPr lang="en-GB" sz="1400" b="1" dirty="0"/>
                <a:t>8. Validate Swarm Evaluation Requirements</a:t>
              </a:r>
            </a:p>
          </p:txBody>
        </p:sp>
        <p:cxnSp>
          <p:nvCxnSpPr>
            <p:cNvPr id="39" name="Straight Connector 38">
              <a:extLst>
                <a:ext uri="{FF2B5EF4-FFF2-40B4-BE49-F238E27FC236}">
                  <a16:creationId xmlns:a16="http://schemas.microsoft.com/office/drawing/2014/main" id="{B2ED6368-4718-DB4E-A621-E988B80E94C2}"/>
                </a:ext>
              </a:extLst>
            </p:cNvPr>
            <p:cNvCxnSpPr>
              <a:cxnSpLocks/>
              <a:stCxn id="20" idx="3"/>
              <a:endCxn id="35" idx="1"/>
            </p:cNvCxnSpPr>
            <p:nvPr/>
          </p:nvCxnSpPr>
          <p:spPr>
            <a:xfrm>
              <a:off x="5414556" y="2425439"/>
              <a:ext cx="399665" cy="2622"/>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C16E9B-5B7A-0C4B-A292-494677780CEF}"/>
                </a:ext>
              </a:extLst>
            </p:cNvPr>
            <p:cNvCxnSpPr>
              <a:cxnSpLocks/>
              <a:stCxn id="31" idx="1"/>
              <a:endCxn id="19" idx="0"/>
            </p:cNvCxnSpPr>
            <p:nvPr/>
          </p:nvCxnSpPr>
          <p:spPr>
            <a:xfrm flipH="1">
              <a:off x="2730403" y="1859798"/>
              <a:ext cx="3242" cy="24061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ABA4E20-F125-FC4B-B915-563D28914341}"/>
                </a:ext>
              </a:extLst>
            </p:cNvPr>
            <p:cNvCxnSpPr>
              <a:cxnSpLocks/>
              <a:stCxn id="33" idx="1"/>
              <a:endCxn id="29" idx="0"/>
            </p:cNvCxnSpPr>
            <p:nvPr/>
          </p:nvCxnSpPr>
          <p:spPr>
            <a:xfrm flipH="1">
              <a:off x="8489476" y="1883773"/>
              <a:ext cx="1611" cy="216579"/>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Folded Corner 46">
              <a:extLst>
                <a:ext uri="{FF2B5EF4-FFF2-40B4-BE49-F238E27FC236}">
                  <a16:creationId xmlns:a16="http://schemas.microsoft.com/office/drawing/2014/main" id="{BC5579ED-27AA-5F4D-947F-8A3620EF799B}"/>
                </a:ext>
              </a:extLst>
            </p:cNvPr>
            <p:cNvSpPr/>
            <p:nvPr/>
          </p:nvSpPr>
          <p:spPr>
            <a:xfrm rot="16200000">
              <a:off x="4582297" y="2446233"/>
              <a:ext cx="508189"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8" name="TextBox 47">
              <a:extLst>
                <a:ext uri="{FF2B5EF4-FFF2-40B4-BE49-F238E27FC236}">
                  <a16:creationId xmlns:a16="http://schemas.microsoft.com/office/drawing/2014/main" id="{8FBAE800-EB30-DF4D-89B9-B43CE647CD61}"/>
                </a:ext>
              </a:extLst>
            </p:cNvPr>
            <p:cNvSpPr txBox="1"/>
            <p:nvPr/>
          </p:nvSpPr>
          <p:spPr>
            <a:xfrm>
              <a:off x="4205143" y="2920484"/>
              <a:ext cx="1202638" cy="439800"/>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p>
          </p:txBody>
        </p:sp>
        <p:sp>
          <p:nvSpPr>
            <p:cNvPr id="50" name="Folded Corner 49">
              <a:extLst>
                <a:ext uri="{FF2B5EF4-FFF2-40B4-BE49-F238E27FC236}">
                  <a16:creationId xmlns:a16="http://schemas.microsoft.com/office/drawing/2014/main" id="{E7661A23-C363-7148-953B-2C4890ED140D}"/>
                </a:ext>
              </a:extLst>
            </p:cNvPr>
            <p:cNvSpPr/>
            <p:nvPr/>
          </p:nvSpPr>
          <p:spPr>
            <a:xfrm rot="16200000">
              <a:off x="6446956" y="2688435"/>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1" name="TextBox 50">
              <a:extLst>
                <a:ext uri="{FF2B5EF4-FFF2-40B4-BE49-F238E27FC236}">
                  <a16:creationId xmlns:a16="http://schemas.microsoft.com/office/drawing/2014/main" id="{D10F298A-A265-E54A-A298-898F4F9A5DD3}"/>
                </a:ext>
              </a:extLst>
            </p:cNvPr>
            <p:cNvSpPr txBox="1"/>
            <p:nvPr/>
          </p:nvSpPr>
          <p:spPr>
            <a:xfrm>
              <a:off x="6042347" y="3086447"/>
              <a:ext cx="1485697" cy="598112"/>
            </a:xfrm>
            <a:prstGeom prst="rect">
              <a:avLst/>
            </a:prstGeom>
            <a:noFill/>
          </p:spPr>
          <p:txBody>
            <a:bodyPr wrap="square" rtlCol="0">
              <a:spAutoFit/>
            </a:bodyPr>
            <a:lstStyle/>
            <a:p>
              <a:pPr algn="ctr">
                <a:lnSpc>
                  <a:spcPts val="1333"/>
                </a:lnSpc>
              </a:pPr>
              <a:r>
                <a:rPr lang="en-GB" sz="1400" dirty="0"/>
                <a:t>[S] Swarm Evaluation Validation Results</a:t>
              </a:r>
            </a:p>
          </p:txBody>
        </p:sp>
        <p:sp>
          <p:nvSpPr>
            <p:cNvPr id="29" name="Rectangle 28">
              <a:extLst>
                <a:ext uri="{FF2B5EF4-FFF2-40B4-BE49-F238E27FC236}">
                  <a16:creationId xmlns:a16="http://schemas.microsoft.com/office/drawing/2014/main" id="{2B34F66C-BA3C-BC47-A34D-EDADD848E5F5}"/>
                </a:ext>
              </a:extLst>
            </p:cNvPr>
            <p:cNvSpPr/>
            <p:nvPr/>
          </p:nvSpPr>
          <p:spPr>
            <a:xfrm>
              <a:off x="7760813" y="2100352"/>
              <a:ext cx="1457325" cy="66806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dirty="0">
                <a:solidFill>
                  <a:schemeClr val="tx1"/>
                </a:solidFill>
              </a:endParaRPr>
            </a:p>
          </p:txBody>
        </p:sp>
        <p:sp>
          <p:nvSpPr>
            <p:cNvPr id="30" name="TextBox 29">
              <a:extLst>
                <a:ext uri="{FF2B5EF4-FFF2-40B4-BE49-F238E27FC236}">
                  <a16:creationId xmlns:a16="http://schemas.microsoft.com/office/drawing/2014/main" id="{2081861A-EF97-2D4F-8913-A08CE81ABE3F}"/>
                </a:ext>
              </a:extLst>
            </p:cNvPr>
            <p:cNvSpPr txBox="1"/>
            <p:nvPr/>
          </p:nvSpPr>
          <p:spPr>
            <a:xfrm>
              <a:off x="7776113" y="2174492"/>
              <a:ext cx="1457325" cy="562911"/>
            </a:xfrm>
            <a:prstGeom prst="rect">
              <a:avLst/>
            </a:prstGeom>
            <a:noFill/>
          </p:spPr>
          <p:txBody>
            <a:bodyPr wrap="square" rtlCol="0">
              <a:spAutoFit/>
            </a:bodyPr>
            <a:lstStyle/>
            <a:p>
              <a:pPr algn="ctr">
                <a:lnSpc>
                  <a:spcPts val="1200"/>
                </a:lnSpc>
              </a:pPr>
              <a:r>
                <a:rPr lang="en-GB" sz="1400" b="1" dirty="0"/>
                <a:t>9. Instantiate EB Data Argument Pattern</a:t>
              </a:r>
            </a:p>
          </p:txBody>
        </p:sp>
        <p:cxnSp>
          <p:nvCxnSpPr>
            <p:cNvPr id="37" name="Straight Connector 36">
              <a:extLst>
                <a:ext uri="{FF2B5EF4-FFF2-40B4-BE49-F238E27FC236}">
                  <a16:creationId xmlns:a16="http://schemas.microsoft.com/office/drawing/2014/main" id="{21EADF00-49CE-FA4C-8B7B-ACD22BA3ED50}"/>
                </a:ext>
              </a:extLst>
            </p:cNvPr>
            <p:cNvCxnSpPr>
              <a:cxnSpLocks/>
              <a:stCxn id="35" idx="3"/>
              <a:endCxn id="29" idx="1"/>
            </p:cNvCxnSpPr>
            <p:nvPr/>
          </p:nvCxnSpPr>
          <p:spPr>
            <a:xfrm>
              <a:off x="7364414" y="2428061"/>
              <a:ext cx="396399" cy="6322"/>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81B1883-A8EC-9241-8629-AF3F1CC16517}"/>
                </a:ext>
              </a:extLst>
            </p:cNvPr>
            <p:cNvSpPr txBox="1"/>
            <p:nvPr/>
          </p:nvSpPr>
          <p:spPr>
            <a:xfrm>
              <a:off x="2030990" y="1390270"/>
              <a:ext cx="1364456" cy="477054"/>
            </a:xfrm>
            <a:prstGeom prst="rect">
              <a:avLst/>
            </a:prstGeom>
            <a:noFill/>
          </p:spPr>
          <p:txBody>
            <a:bodyPr wrap="square" rtlCol="0">
              <a:spAutoFit/>
            </a:bodyPr>
            <a:lstStyle/>
            <a:p>
              <a:pPr algn="ctr">
                <a:lnSpc>
                  <a:spcPts val="1475"/>
                </a:lnSpc>
              </a:pPr>
              <a:r>
                <a:rPr lang="en-GB" sz="1400" dirty="0"/>
                <a:t>[H] EB Safety Requirements</a:t>
              </a:r>
            </a:p>
          </p:txBody>
        </p:sp>
        <p:sp>
          <p:nvSpPr>
            <p:cNvPr id="43" name="Folded Corner 42">
              <a:extLst>
                <a:ext uri="{FF2B5EF4-FFF2-40B4-BE49-F238E27FC236}">
                  <a16:creationId xmlns:a16="http://schemas.microsoft.com/office/drawing/2014/main" id="{1FCCEBC2-0077-3147-A052-EB7BB5486F86}"/>
                </a:ext>
              </a:extLst>
            </p:cNvPr>
            <p:cNvSpPr/>
            <p:nvPr/>
          </p:nvSpPr>
          <p:spPr>
            <a:xfrm rot="16200000">
              <a:off x="8257153" y="2708246"/>
              <a:ext cx="668060" cy="120118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4" name="TextBox 43">
              <a:extLst>
                <a:ext uri="{FF2B5EF4-FFF2-40B4-BE49-F238E27FC236}">
                  <a16:creationId xmlns:a16="http://schemas.microsoft.com/office/drawing/2014/main" id="{7FB80F09-B80F-014E-AA0C-527C99024E6D}"/>
                </a:ext>
              </a:extLst>
            </p:cNvPr>
            <p:cNvSpPr txBox="1"/>
            <p:nvPr/>
          </p:nvSpPr>
          <p:spPr>
            <a:xfrm>
              <a:off x="7884334" y="3064373"/>
              <a:ext cx="1364456" cy="502702"/>
            </a:xfrm>
            <a:prstGeom prst="rect">
              <a:avLst/>
            </a:prstGeom>
            <a:noFill/>
          </p:spPr>
          <p:txBody>
            <a:bodyPr wrap="square" rtlCol="0">
              <a:spAutoFit/>
            </a:bodyPr>
            <a:lstStyle/>
            <a:p>
              <a:pPr algn="ctr">
                <a:lnSpc>
                  <a:spcPts val="1575"/>
                </a:lnSpc>
              </a:pPr>
              <a:r>
                <a:rPr lang="en-GB" sz="1400" dirty="0"/>
                <a:t>[T] EB Data Argument</a:t>
              </a:r>
            </a:p>
          </p:txBody>
        </p:sp>
        <p:cxnSp>
          <p:nvCxnSpPr>
            <p:cNvPr id="52" name="Straight Connector 51">
              <a:extLst>
                <a:ext uri="{FF2B5EF4-FFF2-40B4-BE49-F238E27FC236}">
                  <a16:creationId xmlns:a16="http://schemas.microsoft.com/office/drawing/2014/main" id="{5D9EE3D6-8218-4646-85DC-A29496B1FF34}"/>
                </a:ext>
              </a:extLst>
            </p:cNvPr>
            <p:cNvCxnSpPr>
              <a:cxnSpLocks/>
            </p:cNvCxnSpPr>
            <p:nvPr/>
          </p:nvCxnSpPr>
          <p:spPr>
            <a:xfrm flipH="1" flipV="1">
              <a:off x="2023724" y="2768414"/>
              <a:ext cx="7266" cy="201252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Folded Corner 56">
              <a:extLst>
                <a:ext uri="{FF2B5EF4-FFF2-40B4-BE49-F238E27FC236}">
                  <a16:creationId xmlns:a16="http://schemas.microsoft.com/office/drawing/2014/main" id="{1D8E4A89-FB0B-0A4A-978D-46728B8D658C}"/>
                </a:ext>
              </a:extLst>
            </p:cNvPr>
            <p:cNvSpPr/>
            <p:nvPr/>
          </p:nvSpPr>
          <p:spPr>
            <a:xfrm rot="16200000">
              <a:off x="2455504" y="4114842"/>
              <a:ext cx="812168" cy="128258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8" name="TextBox 57">
              <a:extLst>
                <a:ext uri="{FF2B5EF4-FFF2-40B4-BE49-F238E27FC236}">
                  <a16:creationId xmlns:a16="http://schemas.microsoft.com/office/drawing/2014/main" id="{E8D332FC-EDE6-7147-A714-01B43427E72E}"/>
                </a:ext>
              </a:extLst>
            </p:cNvPr>
            <p:cNvSpPr txBox="1"/>
            <p:nvPr/>
          </p:nvSpPr>
          <p:spPr>
            <a:xfrm>
              <a:off x="2121420" y="4364266"/>
              <a:ext cx="1364456" cy="812979"/>
            </a:xfrm>
            <a:prstGeom prst="rect">
              <a:avLst/>
            </a:prstGeom>
            <a:noFill/>
          </p:spPr>
          <p:txBody>
            <a:bodyPr wrap="square" rtlCol="0">
              <a:spAutoFit/>
            </a:bodyPr>
            <a:lstStyle/>
            <a:p>
              <a:pPr algn="ctr">
                <a:lnSpc>
                  <a:spcPts val="1375"/>
                </a:lnSpc>
              </a:pPr>
              <a:r>
                <a:rPr lang="en-GB" sz="1400" dirty="0"/>
                <a:t>[M] Data Requirements Justification Report</a:t>
              </a:r>
            </a:p>
          </p:txBody>
        </p:sp>
        <p:cxnSp>
          <p:nvCxnSpPr>
            <p:cNvPr id="60" name="Straight Connector 59">
              <a:extLst>
                <a:ext uri="{FF2B5EF4-FFF2-40B4-BE49-F238E27FC236}">
                  <a16:creationId xmlns:a16="http://schemas.microsoft.com/office/drawing/2014/main" id="{5652A301-BC90-8644-8A94-FC594A66D8FA}"/>
                </a:ext>
              </a:extLst>
            </p:cNvPr>
            <p:cNvCxnSpPr>
              <a:cxnSpLocks/>
            </p:cNvCxnSpPr>
            <p:nvPr/>
          </p:nvCxnSpPr>
          <p:spPr>
            <a:xfrm>
              <a:off x="2030990" y="3198528"/>
              <a:ext cx="197974"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404A55A-74F0-064A-91D7-F6F4679338CF}"/>
                </a:ext>
              </a:extLst>
            </p:cNvPr>
            <p:cNvCxnSpPr>
              <a:cxnSpLocks/>
            </p:cNvCxnSpPr>
            <p:nvPr/>
          </p:nvCxnSpPr>
          <p:spPr>
            <a:xfrm>
              <a:off x="2023724" y="4780937"/>
              <a:ext cx="203446"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2" name="Folded Corner 61">
              <a:extLst>
                <a:ext uri="{FF2B5EF4-FFF2-40B4-BE49-F238E27FC236}">
                  <a16:creationId xmlns:a16="http://schemas.microsoft.com/office/drawing/2014/main" id="{8D207BED-1CE0-014A-8794-AACA4F80B3F7}"/>
                </a:ext>
              </a:extLst>
            </p:cNvPr>
            <p:cNvSpPr/>
            <p:nvPr/>
          </p:nvSpPr>
          <p:spPr>
            <a:xfrm rot="16200000">
              <a:off x="4539580" y="3052296"/>
              <a:ext cx="593623"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3" name="TextBox 62">
              <a:extLst>
                <a:ext uri="{FF2B5EF4-FFF2-40B4-BE49-F238E27FC236}">
                  <a16:creationId xmlns:a16="http://schemas.microsoft.com/office/drawing/2014/main" id="{9CD50C80-271A-4D44-835D-424599A41B55}"/>
                </a:ext>
              </a:extLst>
            </p:cNvPr>
            <p:cNvSpPr txBox="1"/>
            <p:nvPr/>
          </p:nvSpPr>
          <p:spPr>
            <a:xfrm>
              <a:off x="4114776" y="3498448"/>
              <a:ext cx="1364456" cy="562846"/>
            </a:xfrm>
            <a:prstGeom prst="rect">
              <a:avLst/>
            </a:prstGeom>
            <a:noFill/>
          </p:spPr>
          <p:txBody>
            <a:bodyPr wrap="square" rtlCol="0">
              <a:spAutoFit/>
            </a:bodyPr>
            <a:lstStyle/>
            <a:p>
              <a:pPr algn="ctr">
                <a:lnSpc>
                  <a:spcPts val="1200"/>
                </a:lnSpc>
              </a:pPr>
              <a:r>
                <a:rPr lang="en-GB" sz="1400" dirty="0"/>
                <a:t>[O] Swarm Performance Metrics</a:t>
              </a:r>
            </a:p>
          </p:txBody>
        </p:sp>
        <p:sp>
          <p:nvSpPr>
            <p:cNvPr id="64" name="Folded Corner 63">
              <a:extLst>
                <a:ext uri="{FF2B5EF4-FFF2-40B4-BE49-F238E27FC236}">
                  <a16:creationId xmlns:a16="http://schemas.microsoft.com/office/drawing/2014/main" id="{F74E783E-049F-F74B-8DBC-AA064CC9E4AE}"/>
                </a:ext>
              </a:extLst>
            </p:cNvPr>
            <p:cNvSpPr/>
            <p:nvPr/>
          </p:nvSpPr>
          <p:spPr>
            <a:xfrm rot="16200000">
              <a:off x="4617438" y="3619329"/>
              <a:ext cx="43791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5" name="TextBox 64">
              <a:extLst>
                <a:ext uri="{FF2B5EF4-FFF2-40B4-BE49-F238E27FC236}">
                  <a16:creationId xmlns:a16="http://schemas.microsoft.com/office/drawing/2014/main" id="{8A3FDF34-DD19-1141-B655-434DCD47BC32}"/>
                </a:ext>
              </a:extLst>
            </p:cNvPr>
            <p:cNvSpPr txBox="1"/>
            <p:nvPr/>
          </p:nvSpPr>
          <p:spPr>
            <a:xfrm>
              <a:off x="4124497" y="4135700"/>
              <a:ext cx="1364456" cy="408958"/>
            </a:xfrm>
            <a:prstGeom prst="rect">
              <a:avLst/>
            </a:prstGeom>
            <a:noFill/>
          </p:spPr>
          <p:txBody>
            <a:bodyPr wrap="square" rtlCol="0">
              <a:spAutoFit/>
            </a:bodyPr>
            <a:lstStyle/>
            <a:p>
              <a:pPr algn="ctr">
                <a:lnSpc>
                  <a:spcPts val="1200"/>
                </a:lnSpc>
              </a:pPr>
              <a:r>
                <a:rPr lang="en-GB" sz="1400" dirty="0"/>
                <a:t>[P] Verification Metrics</a:t>
              </a:r>
            </a:p>
          </p:txBody>
        </p:sp>
        <p:sp>
          <p:nvSpPr>
            <p:cNvPr id="66" name="Folded Corner 65">
              <a:extLst>
                <a:ext uri="{FF2B5EF4-FFF2-40B4-BE49-F238E27FC236}">
                  <a16:creationId xmlns:a16="http://schemas.microsoft.com/office/drawing/2014/main" id="{84EF7BFC-F20D-5A47-BCCB-922FF1BB5E87}"/>
                </a:ext>
              </a:extLst>
            </p:cNvPr>
            <p:cNvSpPr/>
            <p:nvPr/>
          </p:nvSpPr>
          <p:spPr>
            <a:xfrm rot="16200000">
              <a:off x="4537523" y="4183175"/>
              <a:ext cx="593623"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7" name="TextBox 66">
              <a:extLst>
                <a:ext uri="{FF2B5EF4-FFF2-40B4-BE49-F238E27FC236}">
                  <a16:creationId xmlns:a16="http://schemas.microsoft.com/office/drawing/2014/main" id="{9C462465-0FF8-F149-B39E-EA6EC4AFA1F9}"/>
                </a:ext>
              </a:extLst>
            </p:cNvPr>
            <p:cNvSpPr txBox="1"/>
            <p:nvPr/>
          </p:nvSpPr>
          <p:spPr>
            <a:xfrm>
              <a:off x="4022482" y="4611399"/>
              <a:ext cx="1575152" cy="593624"/>
            </a:xfrm>
            <a:prstGeom prst="rect">
              <a:avLst/>
            </a:prstGeom>
            <a:noFill/>
          </p:spPr>
          <p:txBody>
            <a:bodyPr wrap="square" lIns="121920" tIns="60960" rIns="121920" bIns="60960" rtlCol="0" anchor="t">
              <a:spAutoFit/>
            </a:bodyPr>
            <a:lstStyle/>
            <a:p>
              <a:pPr algn="ctr">
                <a:lnSpc>
                  <a:spcPts val="1200"/>
                </a:lnSpc>
              </a:pPr>
              <a:r>
                <a:rPr lang="en-GB" sz="1400" dirty="0"/>
                <a:t>[Q]  Sensing </a:t>
              </a:r>
              <a:br>
                <a:rPr lang="en-GB" sz="1400" dirty="0"/>
              </a:br>
              <a:r>
                <a:rPr lang="en-GB" sz="1400" dirty="0"/>
                <a:t>and Metric Assumptions Log</a:t>
              </a:r>
            </a:p>
          </p:txBody>
        </p:sp>
        <p:cxnSp>
          <p:nvCxnSpPr>
            <p:cNvPr id="68" name="Straight Connector 67">
              <a:extLst>
                <a:ext uri="{FF2B5EF4-FFF2-40B4-BE49-F238E27FC236}">
                  <a16:creationId xmlns:a16="http://schemas.microsoft.com/office/drawing/2014/main" id="{209527CB-39C3-1E4D-A515-A0BCCAD51A69}"/>
                </a:ext>
              </a:extLst>
            </p:cNvPr>
            <p:cNvCxnSpPr>
              <a:cxnSpLocks/>
            </p:cNvCxnSpPr>
            <p:nvPr/>
          </p:nvCxnSpPr>
          <p:spPr>
            <a:xfrm flipV="1">
              <a:off x="3891287" y="2761603"/>
              <a:ext cx="8049" cy="207522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BCE548F-2705-314C-A4AF-49D15111C307}"/>
                </a:ext>
              </a:extLst>
            </p:cNvPr>
            <p:cNvCxnSpPr>
              <a:cxnSpLocks/>
            </p:cNvCxnSpPr>
            <p:nvPr/>
          </p:nvCxnSpPr>
          <p:spPr>
            <a:xfrm>
              <a:off x="3900125" y="3137986"/>
              <a:ext cx="25403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55131B5-3F6B-814E-B22B-7A4D5796DE6C}"/>
                </a:ext>
              </a:extLst>
            </p:cNvPr>
            <p:cNvCxnSpPr>
              <a:cxnSpLocks/>
            </p:cNvCxnSpPr>
            <p:nvPr/>
          </p:nvCxnSpPr>
          <p:spPr>
            <a:xfrm flipV="1">
              <a:off x="3902971" y="3741831"/>
              <a:ext cx="259366" cy="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BD7D98D-A814-E44D-84D3-1C249E735C06}"/>
                </a:ext>
              </a:extLst>
            </p:cNvPr>
            <p:cNvCxnSpPr>
              <a:cxnSpLocks/>
            </p:cNvCxnSpPr>
            <p:nvPr/>
          </p:nvCxnSpPr>
          <p:spPr>
            <a:xfrm flipV="1">
              <a:off x="3902971" y="4296032"/>
              <a:ext cx="245438" cy="524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1240655-7C7E-3F43-905B-C68C289B2739}"/>
                </a:ext>
              </a:extLst>
            </p:cNvPr>
            <p:cNvCxnSpPr>
              <a:cxnSpLocks/>
            </p:cNvCxnSpPr>
            <p:nvPr/>
          </p:nvCxnSpPr>
          <p:spPr>
            <a:xfrm>
              <a:off x="3884720" y="4836828"/>
              <a:ext cx="273214"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73C2786-A505-8743-8668-3AD62891FF7E}"/>
                </a:ext>
              </a:extLst>
            </p:cNvPr>
            <p:cNvCxnSpPr>
              <a:cxnSpLocks/>
            </p:cNvCxnSpPr>
            <p:nvPr/>
          </p:nvCxnSpPr>
          <p:spPr>
            <a:xfrm flipV="1">
              <a:off x="5893384" y="2749364"/>
              <a:ext cx="2664" cy="63208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DEA3382-A4F1-4B42-9F69-E4EF93A1E200}"/>
                </a:ext>
              </a:extLst>
            </p:cNvPr>
            <p:cNvCxnSpPr>
              <a:cxnSpLocks/>
              <a:endCxn id="50" idx="0"/>
            </p:cNvCxnSpPr>
            <p:nvPr/>
          </p:nvCxnSpPr>
          <p:spPr>
            <a:xfrm>
              <a:off x="5893384" y="3370664"/>
              <a:ext cx="205374"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1B40C09-8AC8-E34E-AEF8-C7EEC74A49BE}"/>
                </a:ext>
              </a:extLst>
            </p:cNvPr>
            <p:cNvCxnSpPr>
              <a:cxnSpLocks/>
            </p:cNvCxnSpPr>
            <p:nvPr/>
          </p:nvCxnSpPr>
          <p:spPr>
            <a:xfrm flipV="1">
              <a:off x="7801537" y="2761603"/>
              <a:ext cx="0" cy="60906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DA5A621-1A4E-C54E-82CF-212C842286CA}"/>
                </a:ext>
              </a:extLst>
            </p:cNvPr>
            <p:cNvCxnSpPr>
              <a:cxnSpLocks/>
            </p:cNvCxnSpPr>
            <p:nvPr/>
          </p:nvCxnSpPr>
          <p:spPr>
            <a:xfrm>
              <a:off x="7808857" y="3360520"/>
              <a:ext cx="196965"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BE9077-6D8B-DB43-85AF-E9B06F890EA7}"/>
                </a:ext>
              </a:extLst>
            </p:cNvPr>
            <p:cNvCxnSpPr>
              <a:cxnSpLocks/>
            </p:cNvCxnSpPr>
            <p:nvPr/>
          </p:nvCxnSpPr>
          <p:spPr>
            <a:xfrm flipV="1">
              <a:off x="5643075" y="2579033"/>
              <a:ext cx="0" cy="177101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8437234-8C2A-D24A-A766-2342DD59D7FC}"/>
                </a:ext>
              </a:extLst>
            </p:cNvPr>
            <p:cNvCxnSpPr>
              <a:cxnSpLocks/>
            </p:cNvCxnSpPr>
            <p:nvPr/>
          </p:nvCxnSpPr>
          <p:spPr>
            <a:xfrm>
              <a:off x="5528725" y="3180338"/>
              <a:ext cx="111947"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BCD2A20-3432-6C40-A3DF-F77B40EBC10D}"/>
                </a:ext>
              </a:extLst>
            </p:cNvPr>
            <p:cNvCxnSpPr>
              <a:cxnSpLocks/>
            </p:cNvCxnSpPr>
            <p:nvPr/>
          </p:nvCxnSpPr>
          <p:spPr>
            <a:xfrm>
              <a:off x="5516563" y="3818628"/>
              <a:ext cx="14528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A75D02-8A20-304F-87C7-E3FD657FC49C}"/>
                </a:ext>
              </a:extLst>
            </p:cNvPr>
            <p:cNvCxnSpPr>
              <a:cxnSpLocks/>
            </p:cNvCxnSpPr>
            <p:nvPr/>
          </p:nvCxnSpPr>
          <p:spPr>
            <a:xfrm>
              <a:off x="5526843" y="4345941"/>
              <a:ext cx="11623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1E46526-9137-BA45-B51A-FF7A99028C65}"/>
                </a:ext>
              </a:extLst>
            </p:cNvPr>
            <p:cNvCxnSpPr>
              <a:cxnSpLocks/>
            </p:cNvCxnSpPr>
            <p:nvPr/>
          </p:nvCxnSpPr>
          <p:spPr>
            <a:xfrm flipV="1">
              <a:off x="5636246" y="2579033"/>
              <a:ext cx="174709" cy="869"/>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17D9ADF-DBD5-4747-8AB3-D3E43CE2E391}"/>
                </a:ext>
              </a:extLst>
            </p:cNvPr>
            <p:cNvCxnSpPr>
              <a:cxnSpLocks/>
            </p:cNvCxnSpPr>
            <p:nvPr/>
          </p:nvCxnSpPr>
          <p:spPr>
            <a:xfrm flipV="1">
              <a:off x="3642072" y="2650619"/>
              <a:ext cx="0" cy="127948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F380CE6-4731-F84E-9876-98916CFD7DE3}"/>
                </a:ext>
              </a:extLst>
            </p:cNvPr>
            <p:cNvCxnSpPr>
              <a:cxnSpLocks/>
            </p:cNvCxnSpPr>
            <p:nvPr/>
          </p:nvCxnSpPr>
          <p:spPr>
            <a:xfrm>
              <a:off x="3492525" y="3308839"/>
              <a:ext cx="149547"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1928316-AF67-A046-8267-068091DC9DB3}"/>
                </a:ext>
              </a:extLst>
            </p:cNvPr>
            <p:cNvCxnSpPr>
              <a:cxnSpLocks/>
            </p:cNvCxnSpPr>
            <p:nvPr/>
          </p:nvCxnSpPr>
          <p:spPr>
            <a:xfrm>
              <a:off x="3633175" y="2650619"/>
              <a:ext cx="24202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D598ED9-43A8-3F4D-ADAA-A7DDB17EFB6F}"/>
                </a:ext>
              </a:extLst>
            </p:cNvPr>
            <p:cNvSpPr txBox="1"/>
            <p:nvPr/>
          </p:nvSpPr>
          <p:spPr>
            <a:xfrm>
              <a:off x="6871817" y="1876337"/>
              <a:ext cx="2811645" cy="261610"/>
            </a:xfrm>
            <a:prstGeom prst="rect">
              <a:avLst/>
            </a:prstGeom>
            <a:noFill/>
          </p:spPr>
          <p:txBody>
            <a:bodyPr wrap="square" rtlCol="0">
              <a:spAutoFit/>
            </a:bodyPr>
            <a:lstStyle/>
            <a:p>
              <a:pPr marL="380990" indent="-380990">
                <a:buFont typeface="Arial" panose="020B0604020202020204" pitchFamily="34" charset="0"/>
                <a:buChar char="•"/>
              </a:pPr>
              <a:endParaRPr lang="en-GB" sz="1100" dirty="0"/>
            </a:p>
          </p:txBody>
        </p:sp>
        <p:sp>
          <p:nvSpPr>
            <p:cNvPr id="59" name="Folded Corner 20">
              <a:extLst>
                <a:ext uri="{FF2B5EF4-FFF2-40B4-BE49-F238E27FC236}">
                  <a16:creationId xmlns:a16="http://schemas.microsoft.com/office/drawing/2014/main" id="{659EF743-2FB9-4ED5-B70B-0339BF19B0FF}"/>
                </a:ext>
              </a:extLst>
            </p:cNvPr>
            <p:cNvSpPr/>
            <p:nvPr/>
          </p:nvSpPr>
          <p:spPr>
            <a:xfrm rot="16200000">
              <a:off x="2522834" y="3284092"/>
              <a:ext cx="668060" cy="129202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1" name="TextBox 80">
              <a:extLst>
                <a:ext uri="{FF2B5EF4-FFF2-40B4-BE49-F238E27FC236}">
                  <a16:creationId xmlns:a16="http://schemas.microsoft.com/office/drawing/2014/main" id="{A1BD8F8A-C6AD-442C-88D6-F4B1E74E919F}"/>
                </a:ext>
              </a:extLst>
            </p:cNvPr>
            <p:cNvSpPr txBox="1"/>
            <p:nvPr/>
          </p:nvSpPr>
          <p:spPr>
            <a:xfrm>
              <a:off x="2081213" y="3589371"/>
              <a:ext cx="1484796" cy="700192"/>
            </a:xfrm>
            <a:prstGeom prst="rect">
              <a:avLst/>
            </a:prstGeom>
            <a:noFill/>
          </p:spPr>
          <p:txBody>
            <a:bodyPr wrap="square" lIns="121920" tIns="60960" rIns="121920" bIns="60960" rtlCol="0" anchor="t">
              <a:spAutoFit/>
            </a:bodyPr>
            <a:lstStyle/>
            <a:p>
              <a:pPr algn="ctr">
                <a:lnSpc>
                  <a:spcPts val="1475"/>
                </a:lnSpc>
              </a:pPr>
              <a:r>
                <a:rPr lang="en-GB" sz="1400" dirty="0"/>
                <a:t>[L.1] Data Availability Constraints</a:t>
              </a:r>
            </a:p>
          </p:txBody>
        </p:sp>
        <p:cxnSp>
          <p:nvCxnSpPr>
            <p:cNvPr id="82" name="Straight Connector 81">
              <a:extLst>
                <a:ext uri="{FF2B5EF4-FFF2-40B4-BE49-F238E27FC236}">
                  <a16:creationId xmlns:a16="http://schemas.microsoft.com/office/drawing/2014/main" id="{2F0999B6-C313-4626-96CF-205928F887C3}"/>
                </a:ext>
              </a:extLst>
            </p:cNvPr>
            <p:cNvCxnSpPr>
              <a:cxnSpLocks/>
            </p:cNvCxnSpPr>
            <p:nvPr/>
          </p:nvCxnSpPr>
          <p:spPr>
            <a:xfrm flipV="1">
              <a:off x="2023724" y="3936695"/>
              <a:ext cx="193543" cy="277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842561-ACBF-4C96-B4C0-1EF59BDDF645}"/>
                </a:ext>
              </a:extLst>
            </p:cNvPr>
            <p:cNvCxnSpPr>
              <a:cxnSpLocks/>
              <a:stCxn id="59" idx="2"/>
            </p:cNvCxnSpPr>
            <p:nvPr/>
          </p:nvCxnSpPr>
          <p:spPr>
            <a:xfrm>
              <a:off x="3502876" y="3930104"/>
              <a:ext cx="13919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7D2C413-3995-4468-34E6-CF8680F87F75}"/>
                </a:ext>
              </a:extLst>
            </p:cNvPr>
            <p:cNvCxnSpPr>
              <a:cxnSpLocks/>
            </p:cNvCxnSpPr>
            <p:nvPr/>
          </p:nvCxnSpPr>
          <p:spPr>
            <a:xfrm>
              <a:off x="4640132" y="1641442"/>
              <a:ext cx="0" cy="46168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D62D7A4-800B-A7B0-56B7-A23B3B5ACB32}"/>
                </a:ext>
              </a:extLst>
            </p:cNvPr>
            <p:cNvCxnSpPr>
              <a:cxnSpLocks/>
            </p:cNvCxnSpPr>
            <p:nvPr/>
          </p:nvCxnSpPr>
          <p:spPr>
            <a:xfrm flipH="1">
              <a:off x="3415872" y="1641442"/>
              <a:ext cx="123311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pic>
        <p:nvPicPr>
          <p:cNvPr id="154" name="Picture 153">
            <a:extLst>
              <a:ext uri="{FF2B5EF4-FFF2-40B4-BE49-F238E27FC236}">
                <a16:creationId xmlns:a16="http://schemas.microsoft.com/office/drawing/2014/main" id="{FFBF0F28-9D76-EBB9-10CF-91B3A3DC403D}"/>
              </a:ext>
            </a:extLst>
          </p:cNvPr>
          <p:cNvPicPr>
            <a:picLocks noChangeAspect="1"/>
          </p:cNvPicPr>
          <p:nvPr/>
        </p:nvPicPr>
        <p:blipFill rotWithShape="1">
          <a:blip r:embed="rId3"/>
          <a:srcRect l="108" t="96" r="130" b="1217"/>
          <a:stretch/>
        </p:blipFill>
        <p:spPr>
          <a:xfrm>
            <a:off x="14532" y="7253910"/>
            <a:ext cx="12162934" cy="6379108"/>
          </a:xfrm>
          <a:prstGeom prst="rect">
            <a:avLst/>
          </a:prstGeom>
        </p:spPr>
      </p:pic>
    </p:spTree>
    <p:extLst>
      <p:ext uri="{BB962C8B-B14F-4D97-AF65-F5344CB8AC3E}">
        <p14:creationId xmlns:p14="http://schemas.microsoft.com/office/powerpoint/2010/main" val="2672255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22554</TotalTime>
  <Words>11078</Words>
  <Application>Microsoft Macintosh PowerPoint</Application>
  <PresentationFormat>Widescreen</PresentationFormat>
  <Paragraphs>772</Paragraphs>
  <Slides>18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Rockwell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Abeywickrama D.B.</dc:creator>
  <cp:lastModifiedBy>Abeywickrama D.B.</cp:lastModifiedBy>
  <cp:revision>83</cp:revision>
  <dcterms:created xsi:type="dcterms:W3CDTF">2022-09-16T12:38:54Z</dcterms:created>
  <dcterms:modified xsi:type="dcterms:W3CDTF">2023-04-28T22:24:12Z</dcterms:modified>
</cp:coreProperties>
</file>