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780" r:id="rId7"/>
    <p:sldId id="614" r:id="rId8"/>
    <p:sldId id="615" r:id="rId9"/>
    <p:sldId id="6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70"/>
    <p:restoredTop sz="96327"/>
  </p:normalViewPr>
  <p:slideViewPr>
    <p:cSldViewPr snapToGrid="0" snapToObjects="1">
      <p:cViewPr varScale="1">
        <p:scale>
          <a:sx n="175" d="100"/>
          <a:sy n="175" d="100"/>
        </p:scale>
        <p:origin x="17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26/01/2023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Generate ML Data -&gt; Generate Swarm Sim Data</a:t>
            </a:r>
          </a:p>
          <a:p>
            <a:r>
              <a:rPr lang="en-GB" b="0">
                <a:cs typeface="Calibri"/>
              </a:rPr>
              <a:t>Validate ML Data -&gt; Validate Swarm Sim Data</a:t>
            </a:r>
          </a:p>
          <a:p>
            <a:endParaRPr lang="en-GB" b="1">
              <a:cs typeface="Calibri"/>
            </a:endParaRPr>
          </a:p>
          <a:p>
            <a:r>
              <a:rPr lang="en-GB" b="1">
                <a:cs typeface="Calibri"/>
              </a:rPr>
              <a:t>Objectives:</a:t>
            </a:r>
            <a:endParaRPr lang="en-US" b="1">
              <a:cs typeface="Calibri"/>
            </a:endParaRPr>
          </a:p>
          <a:p>
            <a:endParaRPr lang="en-GB" b="1"/>
          </a:p>
          <a:p>
            <a:r>
              <a:rPr lang="en-GB"/>
              <a:t>1. Develop data requirements which are sufficient to allow for the ML safety requirements to be encoded as features against which the data sets to be produced in this stage may be assessed.</a:t>
            </a:r>
            <a:endParaRPr lang="en-GB">
              <a:cs typeface="Calibri"/>
            </a:endParaRPr>
          </a:p>
          <a:p>
            <a:r>
              <a:rPr lang="en-GB"/>
              <a:t>2. Generate data sets in accordance with the data requirements for use in the development and verification stages, providing a rationale for those activities undertaken with respect to the ML safety requirements.</a:t>
            </a:r>
            <a:endParaRPr lang="en-GB">
              <a:cs typeface="Calibri"/>
            </a:endParaRPr>
          </a:p>
          <a:p>
            <a:r>
              <a:rPr lang="en-GB"/>
              <a:t>3. Analyse the data sets obtained by objective 2 to determine their sufficiency in meeting the data requirements.</a:t>
            </a:r>
            <a:endParaRPr lang="en-GB">
              <a:cs typeface="Calibri"/>
            </a:endParaRPr>
          </a:p>
          <a:p>
            <a:r>
              <a:rPr lang="en-GB"/>
              <a:t>4. Create an assurance argument, based on the evidence generated by meeting the first three objectives, that provides a clear justification of the ML Data requirements. This should explicitly state the assumptions and </a:t>
            </a:r>
            <a:r>
              <a:rPr lang="en-GB" err="1"/>
              <a:t>tradeoffs</a:t>
            </a:r>
            <a:r>
              <a:rPr lang="en-GB"/>
              <a:t> made and any uncertainties concerning the data requirements and the processes by which they were developed and validated.</a:t>
            </a:r>
            <a:endParaRPr lang="en-GB">
              <a:cs typeface="Calibri"/>
            </a:endParaRPr>
          </a:p>
          <a:p>
            <a:r>
              <a:rPr lang="en-GB">
                <a:cs typeface="Calibri"/>
              </a:rPr>
              <a:t>Pg. 19.</a:t>
            </a:r>
          </a:p>
          <a:p>
            <a:endParaRPr lang="en-GB">
              <a:cs typeface="Calibri"/>
            </a:endParaRPr>
          </a:p>
          <a:p>
            <a:r>
              <a:rPr lang="en-GB" b="1">
                <a:cs typeface="Calibri"/>
              </a:rPr>
              <a:t>Activities:</a:t>
            </a:r>
          </a:p>
          <a:p>
            <a:endParaRPr lang="en-GB">
              <a:cs typeface="Calibri"/>
            </a:endParaRPr>
          </a:p>
          <a:p>
            <a:r>
              <a:rPr lang="en-GB">
                <a:cs typeface="Calibri"/>
              </a:rPr>
              <a:t>6. Activity 6: </a:t>
            </a:r>
            <a:r>
              <a:rPr lang="en-GB"/>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a:cs typeface="Calibri"/>
            </a:endParaRPr>
          </a:p>
          <a:p>
            <a:endParaRPr lang="en-GB">
              <a:cs typeface="Calibri"/>
            </a:endParaRPr>
          </a:p>
          <a:p>
            <a:r>
              <a:rPr lang="en-GB">
                <a:cs typeface="Calibri"/>
              </a:rPr>
              <a:t>7. </a:t>
            </a:r>
            <a:r>
              <a:rPr lang="en-GB"/>
              <a:t>Activity 7: Generate ML Data [N], [O], [P]. Data shall be generated that meets the ML data requirements established in Activity 4. This shall include three separate datasets: Development data [N], Internal test data [O] and Verification data [P]2. The</a:t>
            </a:r>
            <a:endParaRPr lang="en-US"/>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US"/>
          </a:p>
          <a:p>
            <a:r>
              <a:rPr lang="en-GB"/>
              <a:t>Pg. 22</a:t>
            </a:r>
            <a:endParaRPr lang="en-GB">
              <a:cs typeface="Calibri"/>
            </a:endParaRPr>
          </a:p>
          <a:p>
            <a:endParaRPr lang="en-GB">
              <a:cs typeface="Calibri"/>
            </a:endParaRPr>
          </a:p>
          <a:p>
            <a:r>
              <a:rPr lang="en-GB">
                <a:cs typeface="Calibri"/>
              </a:rPr>
              <a:t>8. 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p>
          <a:p>
            <a:r>
              <a:rPr lang="en-GB"/>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r>
              <a:rPr lang="en-GB" b="1">
                <a:cs typeface="Calibri"/>
              </a:rPr>
              <a:t>Inputs:</a:t>
            </a:r>
          </a:p>
          <a:p>
            <a:endParaRPr lang="en-GB">
              <a:cs typeface="Calibri"/>
            </a:endParaRPr>
          </a:p>
          <a:p>
            <a:r>
              <a:rPr lang="en-AU"/>
              <a:t>[H]: Activity 3: Develop ML Safety Requirements [H] This activity requires as input the system safety requirements allocated to the ML component ([E]). Pg. 12</a:t>
            </a:r>
            <a:endParaRPr lang="en-GB"/>
          </a:p>
          <a:p>
            <a:endParaRPr lang="en-AU">
              <a:cs typeface="Calibri"/>
            </a:endParaRPr>
          </a:p>
          <a:p>
            <a:r>
              <a:rPr lang="en-GB">
                <a:cs typeface="Calibri"/>
              </a:rPr>
              <a:t>[R]: </a:t>
            </a:r>
            <a:r>
              <a:rPr lang="en-GB"/>
              <a:t>Artefact [R]: ML Data argument pattern. The argument pattern relating to this stage of the AMLAS process is shown in Figure 9. Pg. 28, 29.</a:t>
            </a:r>
            <a:endParaRPr lang="en-GB">
              <a:cs typeface="Calibri"/>
            </a:endParaRPr>
          </a:p>
          <a:p>
            <a:endParaRPr lang="en-GB">
              <a:cs typeface="Calibri"/>
            </a:endParaRPr>
          </a:p>
          <a:p>
            <a:r>
              <a:rPr lang="en-GB" b="1">
                <a:cs typeface="Calibri"/>
              </a:rPr>
              <a:t>Outputs:</a:t>
            </a:r>
          </a:p>
          <a:p>
            <a:endParaRPr lang="en-GB" b="1">
              <a:cs typeface="Calibri"/>
            </a:endParaRPr>
          </a:p>
          <a:p>
            <a:r>
              <a:rPr lang="en-GB">
                <a:cs typeface="Calibri"/>
              </a:rPr>
              <a:t>[L]: </a:t>
            </a:r>
            <a:r>
              <a:rPr lang="en-GB"/>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a:cs typeface="Calibri"/>
            </a:endParaRPr>
          </a:p>
          <a:p>
            <a:endParaRPr lang="en-GB">
              <a:cs typeface="Calibri"/>
            </a:endParaRPr>
          </a:p>
          <a:p>
            <a:r>
              <a:rPr lang="en-GB">
                <a:cs typeface="Calibri"/>
              </a:rPr>
              <a:t>[M]: </a:t>
            </a:r>
            <a:r>
              <a:rPr lang="en-GB"/>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a:cs typeface="Calibri"/>
            </a:endParaRPr>
          </a:p>
          <a:p>
            <a:endParaRPr lang="en-GB">
              <a:cs typeface="Calibri"/>
            </a:endParaRPr>
          </a:p>
          <a:p>
            <a:r>
              <a:rPr lang="en-GB">
                <a:cs typeface="Calibri"/>
              </a:rPr>
              <a:t>[N] [O] [P]</a:t>
            </a:r>
          </a:p>
          <a:p>
            <a:r>
              <a:rPr lang="en-GB"/>
              <a:t>Activity 7: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cs typeface="Calibri"/>
              </a:rPr>
              <a:t>Pg. 22</a:t>
            </a:r>
          </a:p>
          <a:p>
            <a:endParaRPr lang="en-GB">
              <a:cs typeface="Calibri"/>
            </a:endParaRPr>
          </a:p>
          <a:p>
            <a:r>
              <a:rPr lang="en-GB">
                <a:cs typeface="Calibri"/>
              </a:rPr>
              <a:t>[Q]:</a:t>
            </a:r>
          </a:p>
          <a:p>
            <a:r>
              <a:rPr lang="en-GB"/>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a:cs typeface="Calibri"/>
            </a:endParaRPr>
          </a:p>
          <a:p>
            <a:endParaRPr lang="en-GB">
              <a:cs typeface="Calibri"/>
            </a:endParaRPr>
          </a:p>
          <a:p>
            <a:r>
              <a:rPr lang="en-GB">
                <a:cs typeface="Calibri"/>
              </a:rPr>
              <a:t>[S]: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cs typeface="Calibri"/>
            </a:endParaRPr>
          </a:p>
          <a:p>
            <a:r>
              <a:rPr lang="en-GB">
                <a:cs typeface="Calibri"/>
              </a:rPr>
              <a:t>[T]: </a:t>
            </a:r>
            <a:r>
              <a:rPr lang="en-GB"/>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6</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7</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643299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26/01/2023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26/01/2023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1E83E1B-2891-8D01-04F1-1D2619BBB586}"/>
              </a:ext>
            </a:extLst>
          </p:cNvPr>
          <p:cNvSpPr/>
          <p:nvPr/>
        </p:nvSpPr>
        <p:spPr>
          <a:xfrm>
            <a:off x="3122127" y="1583371"/>
            <a:ext cx="3850736" cy="35909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3915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717366" y="3489623"/>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643157"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46683" y="3265170"/>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547039" y="3799975"/>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070691"/>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39750"/>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CB37EBC-55E0-357F-F083-A610CA86C4AF}"/>
              </a:ext>
            </a:extLst>
          </p:cNvPr>
          <p:cNvPicPr>
            <a:picLocks noChangeAspect="1"/>
          </p:cNvPicPr>
          <p:nvPr/>
        </p:nvPicPr>
        <p:blipFill rotWithShape="1">
          <a:blip r:embed="rId2"/>
          <a:srcRect l="2663"/>
          <a:stretch/>
        </p:blipFill>
        <p:spPr>
          <a:xfrm>
            <a:off x="8516178" y="0"/>
            <a:ext cx="8893490" cy="6858000"/>
          </a:xfrm>
          <a:prstGeom prst="rect">
            <a:avLst/>
          </a:prstGeom>
        </p:spPr>
      </p:pic>
    </p:spTree>
    <p:extLst>
      <p:ext uri="{BB962C8B-B14F-4D97-AF65-F5344CB8AC3E}">
        <p14:creationId xmlns:p14="http://schemas.microsoft.com/office/powerpoint/2010/main" val="121277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pic>
        <p:nvPicPr>
          <p:cNvPr id="2" name="Picture 1">
            <a:extLst>
              <a:ext uri="{FF2B5EF4-FFF2-40B4-BE49-F238E27FC236}">
                <a16:creationId xmlns:a16="http://schemas.microsoft.com/office/drawing/2014/main" id="{9FBC0977-7BC7-D51A-B796-F3C10DD80C9B}"/>
              </a:ext>
            </a:extLst>
          </p:cNvPr>
          <p:cNvPicPr>
            <a:picLocks noChangeAspect="1"/>
          </p:cNvPicPr>
          <p:nvPr/>
        </p:nvPicPr>
        <p:blipFill rotWithShape="1">
          <a:blip r:embed="rId2"/>
          <a:srcRect l="521" t="1139" r="-1" b="731"/>
          <a:stretch/>
        </p:blipFill>
        <p:spPr>
          <a:xfrm>
            <a:off x="7082117" y="1165446"/>
            <a:ext cx="9210115" cy="4312024"/>
          </a:xfrm>
          <a:prstGeom prst="rect">
            <a:avLst/>
          </a:prstGeom>
        </p:spPr>
      </p:pic>
    </p:spTree>
    <p:extLst>
      <p:ext uri="{BB962C8B-B14F-4D97-AF65-F5344CB8AC3E}">
        <p14:creationId xmlns:p14="http://schemas.microsoft.com/office/powerpoint/2010/main" val="41478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6657" y="1568594"/>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51838"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35916"/>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38844"/>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07949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52141"/>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07949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45806" y="4601147"/>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dirty="0"/>
              <a:t>2. Instantiate the EB Assurance Scoping Argument Pattern</a:t>
            </a:r>
            <a:endParaRPr lang="en-GB" sz="1400"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0406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28806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52129"/>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spTree>
    <p:extLst>
      <p:ext uri="{BB962C8B-B14F-4D97-AF65-F5344CB8AC3E}">
        <p14:creationId xmlns:p14="http://schemas.microsoft.com/office/powerpoint/2010/main" val="101724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{Operational environment description}</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{System and system architecture description}</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a:t>
            </a:r>
            <a:r>
              <a:rPr lang="en-GB" sz="1600">
                <a:solidFill>
                  <a:schemeClr val="tx1"/>
                </a:solidFill>
              </a:rPr>
              <a:t>in its environment</a:t>
            </a:r>
            <a:r>
              <a:rPr lang="en-GB" sz="1600" dirty="0">
                <a:solidFill>
                  <a:schemeClr val="tx1"/>
                </a:solidFill>
              </a:rPr>
              <a: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sp>
        <p:nvSpPr>
          <p:cNvPr id="34" name="Slide Number Placeholder 2">
            <a:extLst>
              <a:ext uri="{FF2B5EF4-FFF2-40B4-BE49-F238E27FC236}">
                <a16:creationId xmlns:a16="http://schemas.microsoft.com/office/drawing/2014/main" id="{592058A3-0131-6229-AC52-EB2CE5F18690}"/>
              </a:ext>
            </a:extLst>
          </p:cNvPr>
          <p:cNvSpPr>
            <a:spLocks noGrp="1"/>
          </p:cNvSpPr>
          <p:nvPr>
            <p:ph type="sldNum" sz="quarter" idx="12"/>
          </p:nvPr>
        </p:nvSpPr>
        <p:spPr>
          <a:xfrm>
            <a:off x="4799193" y="5028530"/>
            <a:ext cx="405000" cy="273844"/>
          </a:xfrm>
          <a:noFill/>
        </p:spPr>
        <p:txBody>
          <a:bodyPr/>
          <a:lstStyle/>
          <a:p>
            <a:fld id="{67DE1CF8-1877-4310-8670-A269E8016CAC}" type="slidenum">
              <a:rPr lang="en-GB" sz="1100" smtClean="0"/>
              <a:t>4</a:t>
            </a:fld>
            <a:endParaRPr lang="en-GB" sz="1100"/>
          </a:p>
        </p:txBody>
      </p:sp>
    </p:spTree>
    <p:extLst>
      <p:ext uri="{BB962C8B-B14F-4D97-AF65-F5344CB8AC3E}">
        <p14:creationId xmlns:p14="http://schemas.microsoft.com/office/powerpoint/2010/main" val="389992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926CC1D-E27C-69F0-495D-FD5829DC2F4D}"/>
              </a:ext>
            </a:extLst>
          </p:cNvPr>
          <p:cNvGrpSpPr/>
          <p:nvPr/>
        </p:nvGrpSpPr>
        <p:grpSpPr>
          <a:xfrm>
            <a:off x="2988866" y="2240669"/>
            <a:ext cx="5479204" cy="2787277"/>
            <a:chOff x="2988866" y="2240669"/>
            <a:chExt cx="547920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77008" y="3238704"/>
              <a:ext cx="136245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2541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9836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39635" y="3332219"/>
              <a:ext cx="1364456" cy="562911"/>
            </a:xfrm>
            <a:prstGeom prst="rect">
              <a:avLst/>
            </a:prstGeom>
            <a:noFill/>
          </p:spPr>
          <p:txBody>
            <a:bodyPr wrap="square" rtlCol="0">
              <a:spAutoFit/>
            </a:bodyPr>
            <a:lstStyle/>
            <a:p>
              <a:pPr algn="ctr">
                <a:lnSpc>
                  <a:spcPts val="1200"/>
                </a:lnSpc>
              </a:pPr>
              <a:r>
                <a:rPr lang="en-GB" sz="1400" b="1" dirty="0"/>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stCxn id="4" idx="3"/>
              <a:endCxn id="5" idx="1"/>
            </p:cNvCxnSpPr>
            <p:nvPr/>
          </p:nvCxnSpPr>
          <p:spPr>
            <a:xfrm flipV="1">
              <a:off x="4439467" y="3601704"/>
              <a:ext cx="453842"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2904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886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58238" y="2912291"/>
              <a:ext cx="4834"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58238" y="3974511"/>
              <a:ext cx="1212"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pic>
        <p:nvPicPr>
          <p:cNvPr id="34" name="Picture 33">
            <a:extLst>
              <a:ext uri="{FF2B5EF4-FFF2-40B4-BE49-F238E27FC236}">
                <a16:creationId xmlns:a16="http://schemas.microsoft.com/office/drawing/2014/main" id="{36DB07BA-B30D-3E0E-D86A-7C2B54411F8E}"/>
              </a:ext>
            </a:extLst>
          </p:cNvPr>
          <p:cNvPicPr>
            <a:picLocks noChangeAspect="1"/>
          </p:cNvPicPr>
          <p:nvPr/>
        </p:nvPicPr>
        <p:blipFill>
          <a:blip r:embed="rId2"/>
          <a:stretch>
            <a:fillRect/>
          </a:stretch>
        </p:blipFill>
        <p:spPr>
          <a:xfrm>
            <a:off x="3671094" y="0"/>
            <a:ext cx="10668000" cy="5664200"/>
          </a:xfrm>
          <a:prstGeom prst="rect">
            <a:avLst/>
          </a:prstGeom>
        </p:spPr>
      </p:pic>
    </p:spTree>
    <p:extLst>
      <p:ext uri="{BB962C8B-B14F-4D97-AF65-F5344CB8AC3E}">
        <p14:creationId xmlns:p14="http://schemas.microsoft.com/office/powerpoint/2010/main" val="259527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grpSp>
        <p:nvGrpSpPr>
          <p:cNvPr id="129" name="Group 128">
            <a:extLst>
              <a:ext uri="{FF2B5EF4-FFF2-40B4-BE49-F238E27FC236}">
                <a16:creationId xmlns:a16="http://schemas.microsoft.com/office/drawing/2014/main" id="{E93F154D-0795-0D8A-40C9-6C25E9C28FBA}"/>
              </a:ext>
            </a:extLst>
          </p:cNvPr>
          <p:cNvGrpSpPr/>
          <p:nvPr/>
        </p:nvGrpSpPr>
        <p:grpSpPr>
          <a:xfrm>
            <a:off x="1901020" y="1090316"/>
            <a:ext cx="7966920" cy="4749824"/>
            <a:chOff x="1901020" y="1090316"/>
            <a:chExt cx="7966920" cy="4749824"/>
          </a:xfrm>
        </p:grpSpPr>
        <p:sp>
          <p:nvSpPr>
            <p:cNvPr id="107" name="TextBox 106">
              <a:extLst>
                <a:ext uri="{FF2B5EF4-FFF2-40B4-BE49-F238E27FC236}">
                  <a16:creationId xmlns:a16="http://schemas.microsoft.com/office/drawing/2014/main" id="{EA40E57E-8C58-CC45-8466-9ED6095601E4}"/>
                </a:ext>
              </a:extLst>
            </p:cNvPr>
            <p:cNvSpPr txBox="1"/>
            <p:nvPr/>
          </p:nvSpPr>
          <p:spPr>
            <a:xfrm>
              <a:off x="7056295" y="2030040"/>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1989331" y="2050916"/>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45641" y="2046012"/>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01100" y="2666773"/>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01020" y="3065137"/>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1995559" y="2144432"/>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00245" y="2053625"/>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endCxn id="20" idx="1"/>
            </p:cNvCxnSpPr>
            <p:nvPr/>
          </p:nvCxnSpPr>
          <p:spPr>
            <a:xfrm flipV="1">
              <a:off x="3452885" y="2413916"/>
              <a:ext cx="392756" cy="490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71366" y="74211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165628" y="76087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91067" y="1195619"/>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795499" y="20581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05037" y="2061773"/>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395834" y="2413916"/>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05397" y="1758375"/>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98050" y="1777128"/>
              <a:ext cx="1609"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483639" y="259564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43310" y="3065778"/>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28234" y="272466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14719" y="3124706"/>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9387" y="2050854"/>
              <a:ext cx="145732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18557" y="2172969"/>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49756" y="2415716"/>
              <a:ext cx="419631"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02743" y="1169323"/>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65727" y="2744474"/>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11958" y="3100601"/>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03443" y="2793965"/>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01579" y="4319622"/>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09347" y="4538625"/>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1988928" y="3290839"/>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05726" y="5020101"/>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483639" y="336300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096054" y="3771936"/>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483639" y="408122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096054" y="4602161"/>
              <a:ext cx="1364456" cy="408958"/>
            </a:xfrm>
            <a:prstGeom prst="rect">
              <a:avLst/>
            </a:prstGeom>
            <a:noFill/>
          </p:spPr>
          <p:txBody>
            <a:bodyPr wrap="square" rtlCol="0">
              <a:spAutoFit/>
            </a:bodyPr>
            <a:lstStyle/>
            <a:p>
              <a:pPr algn="ctr">
                <a:lnSpc>
                  <a:spcPts val="1200"/>
                </a:lnSpc>
              </a:pPr>
              <a:r>
                <a:rPr lang="en-GB" sz="1400" dirty="0"/>
                <a:t>[P] Verification Metric</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481582" y="480890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3969826" y="5246516"/>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77152" y="2772391"/>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77152" y="3331876"/>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76284" y="4034369"/>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884249" y="4780629"/>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76284" y="5487193"/>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71997" y="2792289"/>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71997" y="3404083"/>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800586" y="2792289"/>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800586" y="3417677"/>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H="1" flipV="1">
              <a:off x="5621950" y="2672856"/>
              <a:ext cx="5395"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10003" y="3345068"/>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497841" y="4092116"/>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08121" y="4806640"/>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27345" y="2672856"/>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11909" y="2588734"/>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52885" y="3295005"/>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23978" y="2601122"/>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53095" y="1826840"/>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73041" y="3484741"/>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62491" y="3758949"/>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1995754" y="4172948"/>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17031" y="4172948"/>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20737" y="1506220"/>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387625" y="1506220"/>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591C4E15-CE4B-A137-092D-75D0A00EFE4F}"/>
              </a:ext>
            </a:extLst>
          </p:cNvPr>
          <p:cNvPicPr>
            <a:picLocks noChangeAspect="1"/>
          </p:cNvPicPr>
          <p:nvPr/>
        </p:nvPicPr>
        <p:blipFill rotWithShape="1">
          <a:blip r:embed="rId3"/>
          <a:srcRect l="482" r="138"/>
          <a:stretch/>
        </p:blipFill>
        <p:spPr>
          <a:xfrm>
            <a:off x="6913169" y="-328399"/>
            <a:ext cx="10381130" cy="6858000"/>
          </a:xfrm>
          <a:prstGeom prst="rect">
            <a:avLst/>
          </a:prstGeom>
        </p:spPr>
      </p:pic>
    </p:spTree>
    <p:extLst>
      <p:ext uri="{BB962C8B-B14F-4D97-AF65-F5344CB8AC3E}">
        <p14:creationId xmlns:p14="http://schemas.microsoft.com/office/powerpoint/2010/main" val="267225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1490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12667" y="3260212"/>
            <a:ext cx="24168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21632" y="2437045"/>
            <a:ext cx="2864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421632" y="1749101"/>
            <a:ext cx="263794" cy="4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60" y="2195552"/>
            <a:ext cx="1432336" cy="593624"/>
          </a:xfrm>
          <a:prstGeom prst="rect">
            <a:avLst/>
          </a:prstGeom>
          <a:noFill/>
        </p:spPr>
        <p:txBody>
          <a:bodyPr wrap="square" lIns="121920" tIns="60960" rIns="121920" bIns="60960" rtlCol="0" anchor="t">
            <a:spAutoFit/>
          </a:bodyPr>
          <a:lstStyle/>
          <a:p>
            <a:pPr algn="ctr">
              <a:lnSpc>
                <a:spcPts val="1200"/>
              </a:lnSpc>
            </a:pPr>
            <a:r>
              <a:rPr lang="en-GB" sz="1400" dirty="0"/>
              <a:t>[N] Individual Agent Sensing Capabilities</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pic>
        <p:nvPicPr>
          <p:cNvPr id="6" name="Picture 5">
            <a:extLst>
              <a:ext uri="{FF2B5EF4-FFF2-40B4-BE49-F238E27FC236}">
                <a16:creationId xmlns:a16="http://schemas.microsoft.com/office/drawing/2014/main" id="{3C5445FC-1E7E-F3DF-DD03-046E63731AEC}"/>
              </a:ext>
            </a:extLst>
          </p:cNvPr>
          <p:cNvPicPr>
            <a:picLocks noChangeAspect="1"/>
          </p:cNvPicPr>
          <p:nvPr/>
        </p:nvPicPr>
        <p:blipFill>
          <a:blip r:embed="rId3"/>
          <a:stretch>
            <a:fillRect/>
          </a:stretch>
        </p:blipFill>
        <p:spPr>
          <a:xfrm>
            <a:off x="4840511" y="-3121160"/>
            <a:ext cx="9875970" cy="6858000"/>
          </a:xfrm>
          <a:prstGeom prst="rect">
            <a:avLst/>
          </a:prstGeom>
        </p:spPr>
      </p:pic>
    </p:spTree>
    <p:extLst>
      <p:ext uri="{BB962C8B-B14F-4D97-AF65-F5344CB8AC3E}">
        <p14:creationId xmlns:p14="http://schemas.microsoft.com/office/powerpoint/2010/main" val="223377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pic>
        <p:nvPicPr>
          <p:cNvPr id="2" name="Picture 1">
            <a:extLst>
              <a:ext uri="{FF2B5EF4-FFF2-40B4-BE49-F238E27FC236}">
                <a16:creationId xmlns:a16="http://schemas.microsoft.com/office/drawing/2014/main" id="{9E8A27FD-18CA-7101-031E-2726E7116681}"/>
              </a:ext>
            </a:extLst>
          </p:cNvPr>
          <p:cNvPicPr>
            <a:picLocks noChangeAspect="1"/>
          </p:cNvPicPr>
          <p:nvPr/>
        </p:nvPicPr>
        <p:blipFill rotWithShape="1">
          <a:blip r:embed="rId3"/>
          <a:srcRect/>
          <a:stretch/>
        </p:blipFill>
        <p:spPr>
          <a:xfrm>
            <a:off x="1389296" y="0"/>
            <a:ext cx="9413407" cy="6858000"/>
          </a:xfrm>
          <a:prstGeom prst="rect">
            <a:avLst/>
          </a:prstGeom>
        </p:spPr>
      </p:pic>
    </p:spTree>
    <p:extLst>
      <p:ext uri="{BB962C8B-B14F-4D97-AF65-F5344CB8AC3E}">
        <p14:creationId xmlns:p14="http://schemas.microsoft.com/office/powerpoint/2010/main" val="414224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57091" y="1680123"/>
            <a:ext cx="5821494" cy="3497753"/>
            <a:chOff x="6212186" y="1692434"/>
            <a:chExt cx="5821494"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31952" y="1943739"/>
              <a:ext cx="1290994" cy="264688"/>
            </a:xfrm>
            <a:prstGeom prst="rect">
              <a:avLst/>
            </a:prstGeom>
            <a:noFill/>
          </p:spPr>
          <p:txBody>
            <a:bodyPr wrap="square" rtlCol="0">
              <a:spAutoFit/>
            </a:bodyPr>
            <a:lstStyle/>
            <a:p>
              <a:pPr algn="ctr">
                <a:lnSpc>
                  <a:spcPts val="1275"/>
                </a:lnSpc>
              </a:pPr>
              <a:r>
                <a:rPr lang="en-GB" sz="1400" dirty="0"/>
                <a:t>[V] EB Model</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pic>
        <p:nvPicPr>
          <p:cNvPr id="2" name="Picture 1">
            <a:extLst>
              <a:ext uri="{FF2B5EF4-FFF2-40B4-BE49-F238E27FC236}">
                <a16:creationId xmlns:a16="http://schemas.microsoft.com/office/drawing/2014/main" id="{2C2F9DE4-F808-8DDF-ED1C-5A47C869CE7E}"/>
              </a:ext>
            </a:extLst>
          </p:cNvPr>
          <p:cNvPicPr>
            <a:picLocks noChangeAspect="1"/>
          </p:cNvPicPr>
          <p:nvPr/>
        </p:nvPicPr>
        <p:blipFill rotWithShape="1">
          <a:blip r:embed="rId3"/>
          <a:srcRect t="945"/>
          <a:stretch/>
        </p:blipFill>
        <p:spPr>
          <a:xfrm>
            <a:off x="4546866" y="-101601"/>
            <a:ext cx="10715625" cy="6793255"/>
          </a:xfrm>
          <a:prstGeom prst="rect">
            <a:avLst/>
          </a:prstGeom>
        </p:spPr>
      </p:pic>
    </p:spTree>
    <p:extLst>
      <p:ext uri="{BB962C8B-B14F-4D97-AF65-F5344CB8AC3E}">
        <p14:creationId xmlns:p14="http://schemas.microsoft.com/office/powerpoint/2010/main" val="34403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16793</TotalTime>
  <Words>4456</Words>
  <Application>Microsoft Macintosh PowerPoint</Application>
  <PresentationFormat>Widescreen</PresentationFormat>
  <Paragraphs>310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43</cp:revision>
  <dcterms:created xsi:type="dcterms:W3CDTF">2022-09-16T12:38:54Z</dcterms:created>
  <dcterms:modified xsi:type="dcterms:W3CDTF">2023-01-26T11:31:14Z</dcterms:modified>
</cp:coreProperties>
</file>