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786" r:id="rId3"/>
    <p:sldId id="257" r:id="rId4"/>
    <p:sldId id="258" r:id="rId5"/>
    <p:sldId id="259" r:id="rId6"/>
    <p:sldId id="787" r:id="rId7"/>
    <p:sldId id="260" r:id="rId8"/>
    <p:sldId id="780" r:id="rId9"/>
    <p:sldId id="614" r:id="rId10"/>
    <p:sldId id="615" r:id="rId11"/>
    <p:sldId id="616" r:id="rId12"/>
    <p:sldId id="781" r:id="rId13"/>
    <p:sldId id="785" r:id="rId14"/>
    <p:sldId id="784" r:id="rId15"/>
    <p:sldId id="782" r:id="rId16"/>
    <p:sldId id="7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4"/>
    <p:restoredTop sz="96307"/>
  </p:normalViewPr>
  <p:slideViewPr>
    <p:cSldViewPr snapToGrid="0" snapToObjects="1">
      <p:cViewPr>
        <p:scale>
          <a:sx n="100" d="100"/>
          <a:sy n="100" d="100"/>
        </p:scale>
        <p:origin x="1872" y="1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cs typeface="Calibri"/>
              </a:rPr>
              <a:t>Generate ML Data -&gt; Generate Swarm Sim Data</a:t>
            </a:r>
          </a:p>
          <a:p>
            <a:r>
              <a:rPr lang="en-GB" b="0" dirty="0">
                <a:cs typeface="Calibri"/>
              </a:rPr>
              <a:t>Validate ML Data -&gt; Validate Swarm Sim Data</a:t>
            </a:r>
          </a:p>
          <a:p>
            <a:endParaRPr lang="en-GB" b="1" dirty="0">
              <a:cs typeface="Calibri"/>
            </a:endParaRPr>
          </a:p>
          <a:p>
            <a:r>
              <a:rPr lang="en-GB" b="1" dirty="0">
                <a:cs typeface="Calibri"/>
              </a:rPr>
              <a:t>Objectives:</a:t>
            </a:r>
            <a:endParaRPr lang="en-US" b="1" dirty="0">
              <a:cs typeface="Calibri"/>
            </a:endParaRPr>
          </a:p>
          <a:p>
            <a:endParaRPr lang="en-GB" b="1" dirty="0"/>
          </a:p>
          <a:p>
            <a:r>
              <a:rPr lang="en-GB" dirty="0"/>
              <a:t>1. Develop data requirements which are sufficient to allow for the ML safety requirements to be encoded as features against which the data sets to be produced in this stage may be assessed.</a:t>
            </a:r>
            <a:endParaRPr lang="en-GB" dirty="0">
              <a:cs typeface="Calibri"/>
            </a:endParaRPr>
          </a:p>
          <a:p>
            <a:r>
              <a:rPr lang="en-GB" dirty="0"/>
              <a:t>2. Generate data sets in accordance with the data requirements for use in the development and verification stages, providing a rationale for those activities undertaken with respect to the ML safety requirements.</a:t>
            </a:r>
            <a:endParaRPr lang="en-GB" dirty="0">
              <a:cs typeface="Calibri"/>
            </a:endParaRPr>
          </a:p>
          <a:p>
            <a:r>
              <a:rPr lang="en-GB" dirty="0"/>
              <a:t>3. Analyse the data sets obtained by objective 2 to determine their sufficiency in meeting the data requirements.</a:t>
            </a:r>
            <a:endParaRPr lang="en-GB" dirty="0">
              <a:cs typeface="Calibri"/>
            </a:endParaRPr>
          </a:p>
          <a:p>
            <a:r>
              <a:rPr lang="en-GB" dirty="0"/>
              <a:t>4. Create an assurance argument, based on the evidence generated by meeting the first three objectives, that provides a clear justification of the ML Data requirements. This should explicitly state the assumptions and </a:t>
            </a:r>
            <a:r>
              <a:rPr lang="en-GB" dirty="0" err="1"/>
              <a:t>tradeoffs</a:t>
            </a:r>
            <a:r>
              <a:rPr lang="en-GB" dirty="0"/>
              <a:t> made and any uncertainties concerning the data requirements and the processes by which they were developed and validated.</a:t>
            </a:r>
            <a:endParaRPr lang="en-GB" dirty="0">
              <a:cs typeface="Calibri"/>
            </a:endParaRPr>
          </a:p>
          <a:p>
            <a:r>
              <a:rPr lang="en-GB" dirty="0">
                <a:cs typeface="Calibri"/>
              </a:rPr>
              <a:t>Pg. 19.</a:t>
            </a:r>
          </a:p>
          <a:p>
            <a:endParaRPr lang="en-GB" dirty="0">
              <a:cs typeface="Calibri"/>
            </a:endParaRPr>
          </a:p>
          <a:p>
            <a:r>
              <a:rPr lang="en-GB" b="1" dirty="0">
                <a:cs typeface="Calibri"/>
              </a:rPr>
              <a:t>Activities:</a:t>
            </a:r>
          </a:p>
          <a:p>
            <a:endParaRPr lang="en-GB" dirty="0">
              <a:cs typeface="Calibri"/>
            </a:endParaRPr>
          </a:p>
          <a:p>
            <a:r>
              <a:rPr lang="en-GB" dirty="0">
                <a:cs typeface="Calibri"/>
              </a:rPr>
              <a:t>6. Activity 6: </a:t>
            </a:r>
            <a:r>
              <a:rPr lang="en-GB" dirty="0"/>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dirty="0">
              <a:cs typeface="Calibri"/>
            </a:endParaRPr>
          </a:p>
          <a:p>
            <a:endParaRPr lang="en-GB" dirty="0">
              <a:cs typeface="Calibri"/>
            </a:endParaRPr>
          </a:p>
          <a:p>
            <a:r>
              <a:rPr lang="en-GB" dirty="0">
                <a:cs typeface="Calibri"/>
              </a:rPr>
              <a:t>7. </a:t>
            </a:r>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US" dirty="0"/>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US" dirty="0"/>
          </a:p>
          <a:p>
            <a:r>
              <a:rPr lang="en-GB" dirty="0"/>
              <a:t>Pg. 22</a:t>
            </a:r>
            <a:endParaRPr lang="en-GB" dirty="0">
              <a:cs typeface="Calibri"/>
            </a:endParaRPr>
          </a:p>
          <a:p>
            <a:endParaRPr lang="en-GB" dirty="0">
              <a:cs typeface="Calibri"/>
            </a:endParaRPr>
          </a:p>
          <a:p>
            <a:r>
              <a:rPr lang="en-GB" dirty="0">
                <a:cs typeface="Calibri"/>
              </a:rPr>
              <a:t>8. 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p>
          <a:p>
            <a:r>
              <a:rPr lang="en-GB" dirty="0"/>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r>
              <a:rPr lang="en-GB" b="1" dirty="0">
                <a:cs typeface="Calibri"/>
              </a:rPr>
              <a:t>Inputs:</a:t>
            </a:r>
          </a:p>
          <a:p>
            <a:endParaRPr lang="en-GB" dirty="0">
              <a:cs typeface="Calibri"/>
            </a:endParaRPr>
          </a:p>
          <a:p>
            <a:r>
              <a:rPr lang="en-AU" dirty="0"/>
              <a:t>[H]: Activity 3: Develop ML Safety Requirements [H] This activity requires as input the system safety requirements allocated to the ML component ([E]). Pg. 12</a:t>
            </a:r>
            <a:endParaRPr lang="en-GB" dirty="0"/>
          </a:p>
          <a:p>
            <a:endParaRPr lang="en-AU" dirty="0">
              <a:cs typeface="Calibri"/>
            </a:endParaRPr>
          </a:p>
          <a:p>
            <a:r>
              <a:rPr lang="en-GB" dirty="0">
                <a:cs typeface="Calibri"/>
              </a:rPr>
              <a:t>[R]: </a:t>
            </a:r>
            <a:r>
              <a:rPr lang="en-GB" dirty="0"/>
              <a:t>Artefact [R]: ML Data argument pattern. The argument pattern relating to this stage of the AMLAS process is shown in Figure 9. Pg. 28, 29.</a:t>
            </a:r>
            <a:endParaRPr lang="en-GB" dirty="0">
              <a:cs typeface="Calibri"/>
            </a:endParaRPr>
          </a:p>
          <a:p>
            <a:endParaRPr lang="en-GB" dirty="0">
              <a:cs typeface="Calibri"/>
            </a:endParaRPr>
          </a:p>
          <a:p>
            <a:r>
              <a:rPr lang="en-GB" b="1" dirty="0">
                <a:cs typeface="Calibri"/>
              </a:rPr>
              <a:t>Outputs:</a:t>
            </a:r>
          </a:p>
          <a:p>
            <a:endParaRPr lang="en-GB" b="1" dirty="0">
              <a:cs typeface="Calibri"/>
            </a:endParaRPr>
          </a:p>
          <a:p>
            <a:r>
              <a:rPr lang="en-GB" dirty="0">
                <a:cs typeface="Calibri"/>
              </a:rPr>
              <a:t>[L]: </a:t>
            </a:r>
            <a:r>
              <a:rPr lang="en-GB" dirty="0"/>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dirty="0">
              <a:cs typeface="Calibri"/>
            </a:endParaRPr>
          </a:p>
          <a:p>
            <a:endParaRPr lang="en-GB" dirty="0">
              <a:cs typeface="Calibri"/>
            </a:endParaRPr>
          </a:p>
          <a:p>
            <a:r>
              <a:rPr lang="en-GB" dirty="0">
                <a:cs typeface="Calibri"/>
              </a:rPr>
              <a:t>[M]: </a:t>
            </a:r>
            <a:r>
              <a:rPr lang="en-GB" dirty="0"/>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dirty="0">
              <a:cs typeface="Calibri"/>
            </a:endParaRPr>
          </a:p>
          <a:p>
            <a:endParaRPr lang="en-GB" dirty="0">
              <a:cs typeface="Calibri"/>
            </a:endParaRPr>
          </a:p>
          <a:p>
            <a:r>
              <a:rPr lang="en-GB" dirty="0">
                <a:cs typeface="Calibri"/>
              </a:rPr>
              <a:t>[N] [O] [P]</a:t>
            </a:r>
          </a:p>
          <a:p>
            <a:r>
              <a:rPr lang="en-GB" dirty="0"/>
              <a:t>Activity 7: Generate ML Data [N], [O], [P]. Data shall be generated that meets the ML data requirements established in Activity 4. This shall include three separate datasets: Development data [N], Internal test data [O] and Verification data [P]2. The</a:t>
            </a:r>
            <a:endParaRPr lang="en-GB" dirty="0">
              <a:cs typeface="Calibri"/>
            </a:endParaRPr>
          </a:p>
          <a:p>
            <a:r>
              <a:rPr lang="en-GB" dirty="0"/>
              <a:t>first two of these sets are for use in the development process (Stage 3) whilst verification set is used in model verification (Stage 4). The generation of ML data will typically consider three sub‐process: collection, </a:t>
            </a:r>
            <a:r>
              <a:rPr lang="en-GB" dirty="0" err="1"/>
              <a:t>preprocessing</a:t>
            </a:r>
            <a:r>
              <a:rPr lang="en-GB" dirty="0"/>
              <a:t> and augmentation.</a:t>
            </a:r>
            <a:endParaRPr lang="en-GB" dirty="0">
              <a:cs typeface="Calibri"/>
            </a:endParaRPr>
          </a:p>
          <a:p>
            <a:r>
              <a:rPr lang="en-GB" dirty="0">
                <a:cs typeface="Calibri"/>
              </a:rPr>
              <a:t>Pg. 22</a:t>
            </a:r>
          </a:p>
          <a:p>
            <a:endParaRPr lang="en-GB" dirty="0">
              <a:cs typeface="Calibri"/>
            </a:endParaRPr>
          </a:p>
          <a:p>
            <a:r>
              <a:rPr lang="en-GB" dirty="0">
                <a:cs typeface="Calibri"/>
              </a:rPr>
              <a:t>[Q]:</a:t>
            </a:r>
          </a:p>
          <a:p>
            <a:r>
              <a:rPr lang="en-GB" dirty="0"/>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dirty="0">
              <a:cs typeface="Calibri"/>
            </a:endParaRPr>
          </a:p>
          <a:p>
            <a:endParaRPr lang="en-GB" dirty="0">
              <a:cs typeface="Calibri"/>
            </a:endParaRPr>
          </a:p>
          <a:p>
            <a:r>
              <a:rPr lang="en-GB" dirty="0">
                <a:cs typeface="Calibri"/>
              </a:rPr>
              <a:t>[S]: </a:t>
            </a:r>
            <a:r>
              <a:rPr lang="en-GB" dirty="0"/>
              <a:t>Activity 8: Validate ML Data [S]. The ML data validation activity shall check that the three generated data sets are sufficient to meet the ML data requirements. The results of the data validation activity shall be explicitly documented ([S]).</a:t>
            </a:r>
            <a:endParaRPr lang="en-GB" dirty="0">
              <a:cs typeface="Calibri"/>
            </a:endParaRPr>
          </a:p>
          <a:p>
            <a:r>
              <a:rPr lang="en-GB" dirty="0"/>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dirty="0">
              <a:cs typeface="Calibri"/>
            </a:endParaRPr>
          </a:p>
          <a:p>
            <a:endParaRPr lang="en-GB" dirty="0">
              <a:cs typeface="Calibri"/>
            </a:endParaRPr>
          </a:p>
          <a:p>
            <a:r>
              <a:rPr lang="en-GB" dirty="0">
                <a:cs typeface="Calibri"/>
              </a:rPr>
              <a:t>[T]: </a:t>
            </a:r>
            <a:r>
              <a:rPr lang="en-GB" dirty="0"/>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b="1"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Objectives:</a:t>
            </a:r>
            <a:endParaRPr lang="en-US" b="1" dirty="0"/>
          </a:p>
          <a:p>
            <a:r>
              <a:rPr lang="en-GB" dirty="0"/>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dirty="0">
              <a:cs typeface="Calibri"/>
            </a:endParaRPr>
          </a:p>
          <a:p>
            <a:r>
              <a:rPr lang="en-GB" dirty="0"/>
              <a:t>2. Demonstrate that the allocated system safety requirements are still satisfied during operation of the target system and environment.</a:t>
            </a:r>
            <a:endParaRPr lang="en-GB" dirty="0">
              <a:cs typeface="Calibri"/>
            </a:endParaRPr>
          </a:p>
          <a:p>
            <a:r>
              <a:rPr lang="en-GB" dirty="0"/>
              <a:t>3. Create an assurance argument to demonstrate that the ML model will continue to meet the ML safety requirements once integrated into the target system.</a:t>
            </a:r>
            <a:endParaRPr lang="en-GB" dirty="0">
              <a:cs typeface="Calibri"/>
            </a:endParaRPr>
          </a:p>
          <a:p>
            <a:r>
              <a:rPr lang="en-GB" dirty="0">
                <a:cs typeface="Calibri"/>
              </a:rPr>
              <a:t>Pg. 46.</a:t>
            </a:r>
          </a:p>
          <a:p>
            <a:endParaRPr lang="en-GB" b="1" dirty="0"/>
          </a:p>
          <a:p>
            <a:r>
              <a:rPr lang="en-GB" b="1" dirty="0"/>
              <a:t>Activities:</a:t>
            </a:r>
            <a:endParaRPr lang="en-US" dirty="0">
              <a:cs typeface="Calibri"/>
            </a:endParaRPr>
          </a:p>
          <a:p>
            <a:endParaRPr lang="en-GB" dirty="0"/>
          </a:p>
          <a:p>
            <a:r>
              <a:rPr lang="en-GB" dirty="0"/>
              <a:t>15. Activity 15: Activity 15: Integrate ML Model</a:t>
            </a:r>
            <a:endParaRPr lang="en-US" dirty="0">
              <a:cs typeface="Calibri"/>
            </a:endParaRPr>
          </a:p>
          <a:p>
            <a:r>
              <a:rPr lang="en-GB" dirty="0"/>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dirty="0">
              <a:cs typeface="Calibri"/>
            </a:endParaRPr>
          </a:p>
          <a:p>
            <a:r>
              <a:rPr lang="en-GB" dirty="0"/>
              <a:t>Pg</a:t>
            </a:r>
            <a:r>
              <a:rPr lang="en-GB" dirty="0">
                <a:cs typeface="Calibri"/>
              </a:rPr>
              <a:t>. 46.</a:t>
            </a:r>
          </a:p>
          <a:p>
            <a:endParaRPr lang="en-GB" dirty="0"/>
          </a:p>
          <a:p>
            <a:r>
              <a:rPr lang="en-GB" dirty="0"/>
              <a:t>16. Activity 16: Activity 16: Test the Integration [FF]</a:t>
            </a:r>
            <a:endParaRPr lang="en-US"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dirty="0"/>
          </a:p>
          <a:p>
            <a:r>
              <a:rPr lang="en-GB" dirty="0">
                <a:cs typeface="Calibri"/>
              </a:rPr>
              <a:t>Pg. 49.</a:t>
            </a:r>
          </a:p>
          <a:p>
            <a:endParaRPr lang="en-GB" dirty="0">
              <a:cs typeface="Calibri"/>
            </a:endParaRPr>
          </a:p>
          <a:p>
            <a:r>
              <a:rPr lang="en-GB" dirty="0">
                <a:cs typeface="Calibri"/>
              </a:rPr>
              <a:t>17. Activity 17: </a:t>
            </a:r>
            <a:r>
              <a:rPr lang="en-GB" dirty="0"/>
              <a:t>Activity 17: Instantiate ML Deployment Argument Pattern [HH]</a:t>
            </a:r>
            <a:endParaRPr lang="en-US" dirty="0"/>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dirty="0"/>
          </a:p>
          <a:p>
            <a:r>
              <a:rPr lang="en-GB" dirty="0"/>
              <a:t>Pg. 51.</a:t>
            </a:r>
            <a:endParaRPr lang="en-GB" dirty="0">
              <a:cs typeface="Calibri"/>
            </a:endParaRPr>
          </a:p>
          <a:p>
            <a:endParaRPr lang="en-GB" dirty="0"/>
          </a:p>
          <a:p>
            <a:r>
              <a:rPr lang="en-GB" b="1" dirty="0"/>
              <a:t>Inputs:</a:t>
            </a:r>
            <a:endParaRPr lang="en-US" dirty="0"/>
          </a:p>
          <a:p>
            <a:endParaRPr lang="en-GB" dirty="0"/>
          </a:p>
          <a:p>
            <a:r>
              <a:rPr lang="en-GB" dirty="0"/>
              <a:t>[V] ML Model. Activity 10: Create ML Model [V]</a:t>
            </a:r>
          </a:p>
          <a:p>
            <a:r>
              <a:rPr lang="en-GB" dirty="0"/>
              <a:t>An ML model meeting the ML Safety Requirements ([H]) shall be developed using the development data ([N]). (see Stage 4, Pg. 31)</a:t>
            </a:r>
          </a:p>
          <a:p>
            <a:endParaRPr lang="en-GB" dirty="0"/>
          </a:p>
          <a:p>
            <a:r>
              <a:rPr lang="en-AU" dirty="0"/>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dirty="0"/>
          </a:p>
          <a:p>
            <a:endParaRPr lang="en-AU" dirty="0"/>
          </a:p>
          <a:p>
            <a:r>
              <a:rPr lang="en-AU" dirty="0"/>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dirty="0">
              <a:cs typeface="Calibri"/>
            </a:endParaRPr>
          </a:p>
          <a:p>
            <a:endParaRPr lang="en-AU" dirty="0"/>
          </a:p>
          <a:p>
            <a:r>
              <a:rPr lang="en-AU" dirty="0"/>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dirty="0">
              <a:cs typeface="Calibri"/>
            </a:endParaRPr>
          </a:p>
          <a:p>
            <a:endParaRPr lang="en-GB" dirty="0">
              <a:cs typeface="Calibri"/>
            </a:endParaRPr>
          </a:p>
          <a:p>
            <a:r>
              <a:rPr lang="en-GB" dirty="0">
                <a:cs typeface="Calibri"/>
              </a:rPr>
              <a:t>[EE] Operational Scenarios: </a:t>
            </a:r>
            <a:r>
              <a:rPr lang="en-GB" dirty="0"/>
              <a:t>Artefact [EE]: Operational Scenarios. </a:t>
            </a:r>
            <a:endParaRPr lang="en-GB" dirty="0">
              <a:cs typeface="Calibri"/>
            </a:endParaRPr>
          </a:p>
          <a:p>
            <a:r>
              <a:rPr lang="en-GB" dirty="0"/>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dirty="0">
              <a:cs typeface="Calibri" panose="020F0502020204030204"/>
            </a:endParaRPr>
          </a:p>
          <a:p>
            <a:r>
              <a:rPr lang="en-GB" dirty="0">
                <a:cs typeface="Calibri" panose="020F0502020204030204"/>
              </a:rPr>
              <a:t>Pg. 49.</a:t>
            </a:r>
          </a:p>
          <a:p>
            <a:endParaRPr lang="en-GB" dirty="0">
              <a:cs typeface="Calibri" panose="020F0502020204030204"/>
            </a:endParaRPr>
          </a:p>
          <a:p>
            <a:r>
              <a:rPr lang="en-GB" dirty="0">
                <a:cs typeface="Calibri" panose="020F0502020204030204"/>
              </a:rPr>
              <a:t>[GG] ML Deployment Argument Pattern.</a:t>
            </a:r>
          </a:p>
          <a:p>
            <a:r>
              <a:rPr lang="en-GB" dirty="0"/>
              <a:t>Artefact [GG]: ML Deployment Argument Pattern</a:t>
            </a:r>
            <a:endParaRPr lang="en-GB" dirty="0">
              <a:cs typeface="Calibri"/>
            </a:endParaRPr>
          </a:p>
          <a:p>
            <a:r>
              <a:rPr lang="en-GB" dirty="0"/>
              <a:t>The argument pattern relating to this stage of the AMLAS process is shown in Figure 16. The key elements of the argument pattern are described below.</a:t>
            </a:r>
            <a:endParaRPr lang="en-GB" dirty="0">
              <a:cs typeface="Calibri" panose="020F0502020204030204"/>
            </a:endParaRPr>
          </a:p>
          <a:p>
            <a:r>
              <a:rPr lang="en-GB" dirty="0">
                <a:cs typeface="Calibri" panose="020F0502020204030204"/>
              </a:rPr>
              <a:t>Pg. 51.</a:t>
            </a:r>
          </a:p>
          <a:p>
            <a:endParaRPr lang="en-GB" dirty="0">
              <a:cs typeface="Calibri" panose="020F0502020204030204"/>
            </a:endParaRPr>
          </a:p>
          <a:p>
            <a:r>
              <a:rPr lang="en-GB" b="1" dirty="0">
                <a:cs typeface="Calibri" panose="020F0502020204030204"/>
              </a:rPr>
              <a:t>Outputs:</a:t>
            </a:r>
          </a:p>
          <a:p>
            <a:endParaRPr lang="en-GB" dirty="0">
              <a:cs typeface="Calibri" panose="020F0502020204030204"/>
            </a:endParaRPr>
          </a:p>
          <a:p>
            <a:r>
              <a:rPr lang="en-GB" dirty="0">
                <a:cs typeface="Calibri" panose="020F0502020204030204"/>
              </a:rPr>
              <a:t>[DD] </a:t>
            </a:r>
            <a:r>
              <a:rPr lang="en-GB" dirty="0"/>
              <a:t>Artefact [DD]: Erroneous Behaviour Log</a:t>
            </a:r>
            <a:endParaRPr lang="en-GB" dirty="0">
              <a:cs typeface="Calibri"/>
            </a:endParaRPr>
          </a:p>
          <a:p>
            <a:r>
              <a:rPr lang="en-GB" dirty="0"/>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dirty="0">
              <a:cs typeface="Calibri"/>
            </a:endParaRPr>
          </a:p>
          <a:p>
            <a:r>
              <a:rPr lang="en-GB" dirty="0">
                <a:cs typeface="Calibri"/>
              </a:rPr>
              <a:t>Pg. 49.</a:t>
            </a:r>
          </a:p>
          <a:p>
            <a:endParaRPr lang="en-GB" dirty="0">
              <a:cs typeface="Calibri"/>
            </a:endParaRPr>
          </a:p>
          <a:p>
            <a:r>
              <a:rPr lang="en-GB" dirty="0">
                <a:cs typeface="Calibri"/>
              </a:rPr>
              <a:t>[FF] </a:t>
            </a:r>
            <a:r>
              <a:rPr lang="en-GB" dirty="0"/>
              <a:t>Activity 16: Test the Integration [FF]</a:t>
            </a:r>
            <a:endParaRPr lang="en-GB"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dirty="0">
              <a:cs typeface="Calibri"/>
            </a:endParaRPr>
          </a:p>
          <a:p>
            <a:r>
              <a:rPr lang="en-GB" dirty="0">
                <a:cs typeface="Calibri"/>
              </a:rPr>
              <a:t>Pg. 49</a:t>
            </a:r>
          </a:p>
          <a:p>
            <a:endParaRPr lang="en-GB" dirty="0">
              <a:cs typeface="Calibri"/>
            </a:endParaRPr>
          </a:p>
          <a:p>
            <a:r>
              <a:rPr lang="en-GB" dirty="0">
                <a:cs typeface="Calibri"/>
              </a:rPr>
              <a:t>[HH] ML Deployment Argument: </a:t>
            </a:r>
            <a:endParaRPr lang="en-GB" dirty="0"/>
          </a:p>
          <a:p>
            <a:r>
              <a:rPr lang="en-GB" dirty="0"/>
              <a:t>Activity 17: Instantiate ML Deployment Argument Pattern [HH]</a:t>
            </a:r>
            <a:endParaRPr lang="en-GB" dirty="0">
              <a:cs typeface="Calibri"/>
            </a:endParaRPr>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dirty="0">
              <a:cs typeface="Calibri"/>
            </a:endParaRPr>
          </a:p>
          <a:p>
            <a:r>
              <a:rPr lang="en-GB" dirty="0">
                <a:cs typeface="Calibri"/>
              </a:rPr>
              <a:t>Pg. 51.</a:t>
            </a: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15</a:t>
            </a:fld>
            <a:endParaRPr lang="en-GB"/>
          </a:p>
        </p:txBody>
      </p:sp>
    </p:spTree>
    <p:extLst>
      <p:ext uri="{BB962C8B-B14F-4D97-AF65-F5344CB8AC3E}">
        <p14:creationId xmlns:p14="http://schemas.microsoft.com/office/powerpoint/2010/main" val="4980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Objectives:</a:t>
            </a:r>
            <a:endParaRPr lang="en-US" b="1" dirty="0"/>
          </a:p>
          <a:p>
            <a:r>
              <a:rPr lang="en-GB" dirty="0"/>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dirty="0">
              <a:cs typeface="Calibri"/>
            </a:endParaRPr>
          </a:p>
          <a:p>
            <a:r>
              <a:rPr lang="en-GB" dirty="0"/>
              <a:t>2. Demonstrate that the allocated system safety requirements are still satisfied during operation of the target system and environment.</a:t>
            </a:r>
            <a:endParaRPr lang="en-GB" dirty="0">
              <a:cs typeface="Calibri"/>
            </a:endParaRPr>
          </a:p>
          <a:p>
            <a:r>
              <a:rPr lang="en-GB" dirty="0"/>
              <a:t>3. Create an assurance argument to demonstrate that the ML model will continue to meet the ML safety requirements once integrated into the target system.</a:t>
            </a:r>
            <a:endParaRPr lang="en-GB" dirty="0">
              <a:cs typeface="Calibri"/>
            </a:endParaRPr>
          </a:p>
          <a:p>
            <a:r>
              <a:rPr lang="en-GB" dirty="0">
                <a:cs typeface="Calibri"/>
              </a:rPr>
              <a:t>Pg. 46.</a:t>
            </a:r>
          </a:p>
          <a:p>
            <a:endParaRPr lang="en-GB" b="1" dirty="0"/>
          </a:p>
          <a:p>
            <a:r>
              <a:rPr lang="en-GB" b="1" dirty="0"/>
              <a:t>Activities:</a:t>
            </a:r>
            <a:endParaRPr lang="en-US" dirty="0">
              <a:cs typeface="Calibri"/>
            </a:endParaRPr>
          </a:p>
          <a:p>
            <a:endParaRPr lang="en-GB" dirty="0"/>
          </a:p>
          <a:p>
            <a:r>
              <a:rPr lang="en-GB" dirty="0"/>
              <a:t>15. Activity 15: Activity 15: Integrate ML Model</a:t>
            </a:r>
            <a:endParaRPr lang="en-US" dirty="0">
              <a:cs typeface="Calibri"/>
            </a:endParaRPr>
          </a:p>
          <a:p>
            <a:r>
              <a:rPr lang="en-GB" dirty="0"/>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dirty="0">
              <a:cs typeface="Calibri"/>
            </a:endParaRPr>
          </a:p>
          <a:p>
            <a:r>
              <a:rPr lang="en-GB" dirty="0"/>
              <a:t>Pg</a:t>
            </a:r>
            <a:r>
              <a:rPr lang="en-GB" dirty="0">
                <a:cs typeface="Calibri"/>
              </a:rPr>
              <a:t>. 46.</a:t>
            </a:r>
          </a:p>
          <a:p>
            <a:endParaRPr lang="en-GB" dirty="0"/>
          </a:p>
          <a:p>
            <a:r>
              <a:rPr lang="en-GB" dirty="0"/>
              <a:t>16. Activity 16: Activity 16: Test the Integration [FF]</a:t>
            </a:r>
            <a:endParaRPr lang="en-US"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dirty="0"/>
          </a:p>
          <a:p>
            <a:r>
              <a:rPr lang="en-GB" dirty="0">
                <a:cs typeface="Calibri"/>
              </a:rPr>
              <a:t>Pg. 49.</a:t>
            </a:r>
          </a:p>
          <a:p>
            <a:endParaRPr lang="en-GB" dirty="0">
              <a:cs typeface="Calibri"/>
            </a:endParaRPr>
          </a:p>
          <a:p>
            <a:r>
              <a:rPr lang="en-GB" dirty="0">
                <a:cs typeface="Calibri"/>
              </a:rPr>
              <a:t>17. Activity 17: </a:t>
            </a:r>
            <a:r>
              <a:rPr lang="en-GB" dirty="0"/>
              <a:t>Activity 17: Instantiate ML Deployment Argument Pattern [HH]</a:t>
            </a:r>
            <a:endParaRPr lang="en-US" dirty="0"/>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dirty="0"/>
          </a:p>
          <a:p>
            <a:r>
              <a:rPr lang="en-GB" dirty="0"/>
              <a:t>Pg. 51.</a:t>
            </a:r>
            <a:endParaRPr lang="en-GB" dirty="0">
              <a:cs typeface="Calibri"/>
            </a:endParaRPr>
          </a:p>
          <a:p>
            <a:endParaRPr lang="en-GB" dirty="0"/>
          </a:p>
          <a:p>
            <a:r>
              <a:rPr lang="en-GB" b="1" dirty="0"/>
              <a:t>Inputs:</a:t>
            </a:r>
            <a:endParaRPr lang="en-US" dirty="0"/>
          </a:p>
          <a:p>
            <a:endParaRPr lang="en-GB" dirty="0"/>
          </a:p>
          <a:p>
            <a:r>
              <a:rPr lang="en-GB" dirty="0"/>
              <a:t>[V] ML Model. Activity 10: Create ML Model [V]</a:t>
            </a:r>
          </a:p>
          <a:p>
            <a:r>
              <a:rPr lang="en-GB" dirty="0"/>
              <a:t>An ML model meeting the ML Safety Requirements ([H]) shall be developed using the development data ([N]). (see Stage 4, Pg. 31)</a:t>
            </a:r>
          </a:p>
          <a:p>
            <a:endParaRPr lang="en-GB" dirty="0"/>
          </a:p>
          <a:p>
            <a:r>
              <a:rPr lang="en-AU" dirty="0"/>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dirty="0"/>
          </a:p>
          <a:p>
            <a:endParaRPr lang="en-AU" dirty="0"/>
          </a:p>
          <a:p>
            <a:r>
              <a:rPr lang="en-AU" dirty="0"/>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dirty="0">
              <a:cs typeface="Calibri"/>
            </a:endParaRPr>
          </a:p>
          <a:p>
            <a:endParaRPr lang="en-AU" dirty="0"/>
          </a:p>
          <a:p>
            <a:r>
              <a:rPr lang="en-AU" dirty="0"/>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dirty="0">
              <a:cs typeface="Calibri"/>
            </a:endParaRPr>
          </a:p>
          <a:p>
            <a:endParaRPr lang="en-GB" dirty="0">
              <a:cs typeface="Calibri"/>
            </a:endParaRPr>
          </a:p>
          <a:p>
            <a:r>
              <a:rPr lang="en-GB" dirty="0">
                <a:cs typeface="Calibri"/>
              </a:rPr>
              <a:t>[EE] Operational Scenarios: </a:t>
            </a:r>
            <a:r>
              <a:rPr lang="en-GB" dirty="0"/>
              <a:t>Artefact [EE]: Operational Scenarios. </a:t>
            </a:r>
            <a:endParaRPr lang="en-GB" dirty="0">
              <a:cs typeface="Calibri"/>
            </a:endParaRPr>
          </a:p>
          <a:p>
            <a:r>
              <a:rPr lang="en-GB" dirty="0"/>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dirty="0">
              <a:cs typeface="Calibri" panose="020F0502020204030204"/>
            </a:endParaRPr>
          </a:p>
          <a:p>
            <a:r>
              <a:rPr lang="en-GB" dirty="0">
                <a:cs typeface="Calibri" panose="020F0502020204030204"/>
              </a:rPr>
              <a:t>Pg. 49.</a:t>
            </a:r>
          </a:p>
          <a:p>
            <a:endParaRPr lang="en-GB" dirty="0">
              <a:cs typeface="Calibri" panose="020F0502020204030204"/>
            </a:endParaRPr>
          </a:p>
          <a:p>
            <a:r>
              <a:rPr lang="en-GB" dirty="0">
                <a:cs typeface="Calibri" panose="020F0502020204030204"/>
              </a:rPr>
              <a:t>[GG] ML Deployment Argument Pattern.</a:t>
            </a:r>
          </a:p>
          <a:p>
            <a:r>
              <a:rPr lang="en-GB" dirty="0"/>
              <a:t>Artefact [GG]: ML Deployment Argument Pattern</a:t>
            </a:r>
            <a:endParaRPr lang="en-GB" dirty="0">
              <a:cs typeface="Calibri"/>
            </a:endParaRPr>
          </a:p>
          <a:p>
            <a:r>
              <a:rPr lang="en-GB" dirty="0"/>
              <a:t>The argument pattern relating to this stage of the AMLAS process is shown in Figure 16. The key elements of the argument pattern are described below.</a:t>
            </a:r>
            <a:endParaRPr lang="en-GB" dirty="0">
              <a:cs typeface="Calibri" panose="020F0502020204030204"/>
            </a:endParaRPr>
          </a:p>
          <a:p>
            <a:r>
              <a:rPr lang="en-GB" dirty="0">
                <a:cs typeface="Calibri" panose="020F0502020204030204"/>
              </a:rPr>
              <a:t>Pg. 51.</a:t>
            </a:r>
          </a:p>
          <a:p>
            <a:endParaRPr lang="en-GB" dirty="0">
              <a:cs typeface="Calibri" panose="020F0502020204030204"/>
            </a:endParaRPr>
          </a:p>
          <a:p>
            <a:r>
              <a:rPr lang="en-GB" b="1" dirty="0">
                <a:cs typeface="Calibri" panose="020F0502020204030204"/>
              </a:rPr>
              <a:t>Outputs:</a:t>
            </a:r>
          </a:p>
          <a:p>
            <a:endParaRPr lang="en-GB" dirty="0">
              <a:cs typeface="Calibri" panose="020F0502020204030204"/>
            </a:endParaRPr>
          </a:p>
          <a:p>
            <a:r>
              <a:rPr lang="en-GB" dirty="0">
                <a:cs typeface="Calibri" panose="020F0502020204030204"/>
              </a:rPr>
              <a:t>[DD] </a:t>
            </a:r>
            <a:r>
              <a:rPr lang="en-GB" dirty="0"/>
              <a:t>Artefact [DD]: Erroneous Behaviour Log</a:t>
            </a:r>
            <a:endParaRPr lang="en-GB" dirty="0">
              <a:cs typeface="Calibri"/>
            </a:endParaRPr>
          </a:p>
          <a:p>
            <a:r>
              <a:rPr lang="en-GB" dirty="0"/>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dirty="0">
              <a:cs typeface="Calibri"/>
            </a:endParaRPr>
          </a:p>
          <a:p>
            <a:r>
              <a:rPr lang="en-GB" dirty="0">
                <a:cs typeface="Calibri"/>
              </a:rPr>
              <a:t>Pg. 49.</a:t>
            </a:r>
          </a:p>
          <a:p>
            <a:endParaRPr lang="en-GB" dirty="0">
              <a:cs typeface="Calibri"/>
            </a:endParaRPr>
          </a:p>
          <a:p>
            <a:r>
              <a:rPr lang="en-GB" dirty="0">
                <a:cs typeface="Calibri"/>
              </a:rPr>
              <a:t>[FF] </a:t>
            </a:r>
            <a:r>
              <a:rPr lang="en-GB" dirty="0"/>
              <a:t>Activity 16: Test the Integration [FF]</a:t>
            </a:r>
            <a:endParaRPr lang="en-GB" dirty="0">
              <a:cs typeface="Calibri"/>
            </a:endParaRPr>
          </a:p>
          <a:p>
            <a:r>
              <a:rPr lang="en-GB" dirty="0"/>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dirty="0">
              <a:cs typeface="Calibri"/>
            </a:endParaRPr>
          </a:p>
          <a:p>
            <a:r>
              <a:rPr lang="en-GB" dirty="0">
                <a:cs typeface="Calibri"/>
              </a:rPr>
              <a:t>Pg. 49</a:t>
            </a:r>
          </a:p>
          <a:p>
            <a:endParaRPr lang="en-GB" dirty="0">
              <a:cs typeface="Calibri"/>
            </a:endParaRPr>
          </a:p>
          <a:p>
            <a:r>
              <a:rPr lang="en-GB" dirty="0">
                <a:cs typeface="Calibri"/>
              </a:rPr>
              <a:t>[HH] ML Deployment Argument: </a:t>
            </a:r>
            <a:endParaRPr lang="en-GB" dirty="0"/>
          </a:p>
          <a:p>
            <a:r>
              <a:rPr lang="en-GB" dirty="0"/>
              <a:t>Activity 17: Instantiate ML Deployment Argument Pattern [HH]</a:t>
            </a:r>
            <a:endParaRPr lang="en-GB" dirty="0">
              <a:cs typeface="Calibri"/>
            </a:endParaRPr>
          </a:p>
          <a:p>
            <a:r>
              <a:rPr lang="en-GB" dirty="0"/>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dirty="0">
              <a:cs typeface="Calibri"/>
            </a:endParaRPr>
          </a:p>
          <a:p>
            <a:r>
              <a:rPr lang="en-GB" dirty="0">
                <a:cs typeface="Calibri"/>
              </a:rPr>
              <a:t>Pg. 51.</a:t>
            </a: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16</a:t>
            </a:fld>
            <a:endParaRPr lang="en-GB"/>
          </a:p>
        </p:txBody>
      </p:sp>
    </p:spTree>
    <p:extLst>
      <p:ext uri="{BB962C8B-B14F-4D97-AF65-F5344CB8AC3E}">
        <p14:creationId xmlns:p14="http://schemas.microsoft.com/office/powerpoint/2010/main" val="35483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20/02/2023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20/02/2023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3B231F3-2EBE-82A3-B498-F0119DA25F9D}"/>
              </a:ext>
            </a:extLst>
          </p:cNvPr>
          <p:cNvGrpSpPr/>
          <p:nvPr/>
        </p:nvGrpSpPr>
        <p:grpSpPr>
          <a:xfrm>
            <a:off x="3122127" y="1380173"/>
            <a:ext cx="5049117" cy="3794165"/>
            <a:chOff x="3122127" y="1380173"/>
            <a:chExt cx="5049117" cy="3794165"/>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81519" y="3300011"/>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6" name="Picture 5">
            <a:extLst>
              <a:ext uri="{FF2B5EF4-FFF2-40B4-BE49-F238E27FC236}">
                <a16:creationId xmlns:a16="http://schemas.microsoft.com/office/drawing/2014/main" id="{DA3FF0C0-D58C-6E41-E791-6820E4C37E3A}"/>
              </a:ext>
            </a:extLst>
          </p:cNvPr>
          <p:cNvPicPr>
            <a:picLocks noChangeAspect="1"/>
          </p:cNvPicPr>
          <p:nvPr/>
        </p:nvPicPr>
        <p:blipFill rotWithShape="1">
          <a:blip r:embed="rId2"/>
          <a:srcRect l="3870"/>
          <a:stretch/>
        </p:blipFill>
        <p:spPr>
          <a:xfrm>
            <a:off x="6210935" y="-3783052"/>
            <a:ext cx="9128257"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
        <p:nvSpPr>
          <p:cNvPr id="2" name="Rectangle 1">
            <a:extLst>
              <a:ext uri="{FF2B5EF4-FFF2-40B4-BE49-F238E27FC236}">
                <a16:creationId xmlns:a16="http://schemas.microsoft.com/office/drawing/2014/main" id="{6209F897-62F8-191C-CB4F-EB5F1606F3D0}"/>
              </a:ext>
            </a:extLst>
          </p:cNvPr>
          <p:cNvSpPr/>
          <p:nvPr/>
        </p:nvSpPr>
        <p:spPr>
          <a:xfrm>
            <a:off x="2309146" y="3453977"/>
            <a:ext cx="1146341"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3" name="Rectangle 2">
            <a:extLst>
              <a:ext uri="{FF2B5EF4-FFF2-40B4-BE49-F238E27FC236}">
                <a16:creationId xmlns:a16="http://schemas.microsoft.com/office/drawing/2014/main" id="{4B0CAAEE-C780-C37B-F751-01E9F323D3C8}"/>
              </a:ext>
            </a:extLst>
          </p:cNvPr>
          <p:cNvSpPr/>
          <p:nvPr/>
        </p:nvSpPr>
        <p:spPr>
          <a:xfrm>
            <a:off x="3846201" y="3449073"/>
            <a:ext cx="155904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 name="Folded Corner 20">
            <a:extLst>
              <a:ext uri="{FF2B5EF4-FFF2-40B4-BE49-F238E27FC236}">
                <a16:creationId xmlns:a16="http://schemas.microsoft.com/office/drawing/2014/main" id="{15D27666-97CA-19C7-9C89-495B31AD1D76}"/>
              </a:ext>
            </a:extLst>
          </p:cNvPr>
          <p:cNvSpPr/>
          <p:nvPr/>
        </p:nvSpPr>
        <p:spPr>
          <a:xfrm rot="16200000">
            <a:off x="3121176" y="3969521"/>
            <a:ext cx="522148" cy="12162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9" name="TextBox 18">
            <a:extLst>
              <a:ext uri="{FF2B5EF4-FFF2-40B4-BE49-F238E27FC236}">
                <a16:creationId xmlns:a16="http://schemas.microsoft.com/office/drawing/2014/main" id="{A9379D5F-65C7-EC89-27DC-BEF32241BE75}"/>
              </a:ext>
            </a:extLst>
          </p:cNvPr>
          <p:cNvSpPr txBox="1"/>
          <p:nvPr/>
        </p:nvSpPr>
        <p:spPr>
          <a:xfrm>
            <a:off x="2563437" y="4336476"/>
            <a:ext cx="1547476" cy="566309"/>
          </a:xfrm>
          <a:prstGeom prst="rect">
            <a:avLst/>
          </a:prstGeom>
          <a:noFill/>
        </p:spPr>
        <p:txBody>
          <a:bodyPr wrap="square" rtlCol="0">
            <a:spAutoFit/>
          </a:bodyPr>
          <a:lstStyle/>
          <a:p>
            <a:pPr algn="ctr">
              <a:lnSpc>
                <a:spcPts val="1200"/>
              </a:lnSpc>
            </a:pPr>
            <a:r>
              <a:rPr lang="en-GB" sz="1500" dirty="0"/>
              <a:t>[AA] EB</a:t>
            </a:r>
            <a:br>
              <a:rPr lang="en-GB" sz="1500" dirty="0"/>
            </a:br>
            <a:r>
              <a:rPr lang="en-GB" sz="1500" dirty="0"/>
              <a:t>Verification</a:t>
            </a:r>
            <a:br>
              <a:rPr lang="en-GB" sz="1500" dirty="0"/>
            </a:br>
            <a:r>
              <a:rPr lang="en-GB" sz="1500" dirty="0"/>
              <a:t>Results</a:t>
            </a:r>
          </a:p>
        </p:txBody>
      </p:sp>
      <p:sp>
        <p:nvSpPr>
          <p:cNvPr id="20" name="TextBox 19">
            <a:extLst>
              <a:ext uri="{FF2B5EF4-FFF2-40B4-BE49-F238E27FC236}">
                <a16:creationId xmlns:a16="http://schemas.microsoft.com/office/drawing/2014/main" id="{4048F800-62CB-46E1-E919-3C68CD975FD6}"/>
              </a:ext>
            </a:extLst>
          </p:cNvPr>
          <p:cNvSpPr txBox="1"/>
          <p:nvPr/>
        </p:nvSpPr>
        <p:spPr>
          <a:xfrm>
            <a:off x="2189343" y="3637352"/>
            <a:ext cx="1364456" cy="328295"/>
          </a:xfrm>
          <a:prstGeom prst="rect">
            <a:avLst/>
          </a:prstGeom>
          <a:noFill/>
        </p:spPr>
        <p:txBody>
          <a:bodyPr wrap="square" lIns="121920" tIns="60960" rIns="121920" bIns="60960" rtlCol="0" anchor="t">
            <a:spAutoFit/>
          </a:bodyPr>
          <a:lstStyle/>
          <a:p>
            <a:pPr algn="ctr">
              <a:lnSpc>
                <a:spcPts val="1600"/>
              </a:lnSpc>
            </a:pPr>
            <a:r>
              <a:rPr lang="en-GB" sz="1600" b="1" dirty="0"/>
              <a:t>13. Verify EB</a:t>
            </a:r>
            <a:endParaRPr lang="en-GB" sz="1600" b="1" dirty="0">
              <a:cs typeface="Arial"/>
            </a:endParaRPr>
          </a:p>
        </p:txBody>
      </p:sp>
      <p:sp>
        <p:nvSpPr>
          <p:cNvPr id="21" name="TextBox 20">
            <a:extLst>
              <a:ext uri="{FF2B5EF4-FFF2-40B4-BE49-F238E27FC236}">
                <a16:creationId xmlns:a16="http://schemas.microsoft.com/office/drawing/2014/main" id="{6C23C2A4-9A5F-EE49-0CEC-447752A6D51D}"/>
              </a:ext>
            </a:extLst>
          </p:cNvPr>
          <p:cNvSpPr txBox="1"/>
          <p:nvPr/>
        </p:nvSpPr>
        <p:spPr>
          <a:xfrm>
            <a:off x="3764757" y="3543345"/>
            <a:ext cx="1724426" cy="569643"/>
          </a:xfrm>
          <a:prstGeom prst="rect">
            <a:avLst/>
          </a:prstGeom>
          <a:noFill/>
        </p:spPr>
        <p:txBody>
          <a:bodyPr wrap="square" rtlCol="0">
            <a:spAutoFit/>
          </a:bodyPr>
          <a:lstStyle/>
          <a:p>
            <a:pPr algn="ctr">
              <a:lnSpc>
                <a:spcPts val="1200"/>
              </a:lnSpc>
            </a:pPr>
            <a:r>
              <a:rPr lang="en-GB" sz="1600" b="1" dirty="0"/>
              <a:t>14. Instantiate EB Verification Argument Pattern</a:t>
            </a:r>
          </a:p>
        </p:txBody>
      </p:sp>
      <p:cxnSp>
        <p:nvCxnSpPr>
          <p:cNvPr id="22" name="Straight Connector 21">
            <a:extLst>
              <a:ext uri="{FF2B5EF4-FFF2-40B4-BE49-F238E27FC236}">
                <a16:creationId xmlns:a16="http://schemas.microsoft.com/office/drawing/2014/main" id="{D0C6D518-5BE3-FAC8-7127-281E8BD627DD}"/>
              </a:ext>
            </a:extLst>
          </p:cNvPr>
          <p:cNvCxnSpPr>
            <a:cxnSpLocks/>
          </p:cNvCxnSpPr>
          <p:nvPr/>
        </p:nvCxnSpPr>
        <p:spPr>
          <a:xfrm>
            <a:off x="3447737" y="3821881"/>
            <a:ext cx="407582" cy="4227"/>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Folded Corner 30">
            <a:extLst>
              <a:ext uri="{FF2B5EF4-FFF2-40B4-BE49-F238E27FC236}">
                <a16:creationId xmlns:a16="http://schemas.microsoft.com/office/drawing/2014/main" id="{8E1EA51C-33D5-CEE6-06E1-70E603E7CF53}"/>
              </a:ext>
            </a:extLst>
          </p:cNvPr>
          <p:cNvSpPr/>
          <p:nvPr/>
        </p:nvSpPr>
        <p:spPr>
          <a:xfrm rot="16200000">
            <a:off x="1111552" y="2262167"/>
            <a:ext cx="698599" cy="125331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8" name="TextBox 27">
            <a:extLst>
              <a:ext uri="{FF2B5EF4-FFF2-40B4-BE49-F238E27FC236}">
                <a16:creationId xmlns:a16="http://schemas.microsoft.com/office/drawing/2014/main" id="{DDFCB476-FCE5-49DB-77ED-8899E9017DD4}"/>
              </a:ext>
            </a:extLst>
          </p:cNvPr>
          <p:cNvSpPr txBox="1"/>
          <p:nvPr/>
        </p:nvSpPr>
        <p:spPr>
          <a:xfrm>
            <a:off x="603111" y="2648446"/>
            <a:ext cx="1656583" cy="600421"/>
          </a:xfrm>
          <a:prstGeom prst="rect">
            <a:avLst/>
          </a:prstGeom>
          <a:noFill/>
        </p:spPr>
        <p:txBody>
          <a:bodyPr wrap="square" lIns="121920" tIns="60960" rIns="121920" bIns="60960" rtlCol="0" anchor="t">
            <a:spAutoFit/>
          </a:bodyPr>
          <a:lstStyle/>
          <a:p>
            <a:pPr algn="ctr">
              <a:lnSpc>
                <a:spcPts val="1200"/>
              </a:lnSpc>
            </a:pPr>
            <a:r>
              <a:rPr lang="en-GB" sz="1500" dirty="0"/>
              <a:t>[P] Verification Scenarios (Test Generation)</a:t>
            </a:r>
            <a:endParaRPr lang="en-GB" sz="1500" dirty="0">
              <a:cs typeface="Arial"/>
            </a:endParaRPr>
          </a:p>
        </p:txBody>
      </p:sp>
      <p:cxnSp>
        <p:nvCxnSpPr>
          <p:cNvPr id="31" name="Straight Connector 30">
            <a:extLst>
              <a:ext uri="{FF2B5EF4-FFF2-40B4-BE49-F238E27FC236}">
                <a16:creationId xmlns:a16="http://schemas.microsoft.com/office/drawing/2014/main" id="{CD018BA6-44E0-B265-EEF5-441F81FDA871}"/>
              </a:ext>
            </a:extLst>
          </p:cNvPr>
          <p:cNvCxnSpPr>
            <a:cxnSpLocks/>
          </p:cNvCxnSpPr>
          <p:nvPr/>
        </p:nvCxnSpPr>
        <p:spPr>
          <a:xfrm flipV="1">
            <a:off x="2402363" y="4190523"/>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Folded Corner 56">
            <a:extLst>
              <a:ext uri="{FF2B5EF4-FFF2-40B4-BE49-F238E27FC236}">
                <a16:creationId xmlns:a16="http://schemas.microsoft.com/office/drawing/2014/main" id="{6A7B0E5E-9510-C677-A8DE-DD9998586D9C}"/>
              </a:ext>
            </a:extLst>
          </p:cNvPr>
          <p:cNvSpPr/>
          <p:nvPr/>
        </p:nvSpPr>
        <p:spPr>
          <a:xfrm rot="16200000">
            <a:off x="3270233" y="4405545"/>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2E941137-A048-16C2-4EE9-87326C2F4EAB}"/>
              </a:ext>
            </a:extLst>
          </p:cNvPr>
          <p:cNvSpPr txBox="1"/>
          <p:nvPr/>
        </p:nvSpPr>
        <p:spPr>
          <a:xfrm>
            <a:off x="2730259" y="4935202"/>
            <a:ext cx="1382583" cy="412421"/>
          </a:xfrm>
          <a:prstGeom prst="rect">
            <a:avLst/>
          </a:prstGeom>
          <a:noFill/>
        </p:spPr>
        <p:txBody>
          <a:bodyPr wrap="square" rtlCol="0">
            <a:spAutoFit/>
          </a:bodyPr>
          <a:lstStyle/>
          <a:p>
            <a:pPr algn="ctr">
              <a:lnSpc>
                <a:spcPts val="1200"/>
              </a:lnSpc>
            </a:pPr>
            <a:r>
              <a:rPr lang="en-GB" sz="1500" dirty="0"/>
              <a:t>[BB] Verification Log</a:t>
            </a:r>
          </a:p>
        </p:txBody>
      </p:sp>
      <p:cxnSp>
        <p:nvCxnSpPr>
          <p:cNvPr id="47" name="Straight Connector 46">
            <a:extLst>
              <a:ext uri="{FF2B5EF4-FFF2-40B4-BE49-F238E27FC236}">
                <a16:creationId xmlns:a16="http://schemas.microsoft.com/office/drawing/2014/main" id="{3EB310D5-6924-B32A-2755-05A3B795970F}"/>
              </a:ext>
            </a:extLst>
          </p:cNvPr>
          <p:cNvCxnSpPr>
            <a:cxnSpLocks/>
          </p:cNvCxnSpPr>
          <p:nvPr/>
        </p:nvCxnSpPr>
        <p:spPr>
          <a:xfrm>
            <a:off x="2394162" y="4571651"/>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AD1FFE-6198-6D3B-BF5E-C4FE94DCE399}"/>
              </a:ext>
            </a:extLst>
          </p:cNvPr>
          <p:cNvCxnSpPr>
            <a:cxnSpLocks/>
          </p:cNvCxnSpPr>
          <p:nvPr/>
        </p:nvCxnSpPr>
        <p:spPr>
          <a:xfrm>
            <a:off x="2417755" y="512912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AD97E8-662A-DCC9-3195-C10493CE2A17}"/>
              </a:ext>
            </a:extLst>
          </p:cNvPr>
          <p:cNvCxnSpPr>
            <a:cxnSpLocks/>
            <a:stCxn id="50" idx="1"/>
            <a:endCxn id="3" idx="0"/>
          </p:cNvCxnSpPr>
          <p:nvPr/>
        </p:nvCxnSpPr>
        <p:spPr>
          <a:xfrm>
            <a:off x="4622203" y="2938488"/>
            <a:ext cx="3520"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Folded Corner 81">
            <a:extLst>
              <a:ext uri="{FF2B5EF4-FFF2-40B4-BE49-F238E27FC236}">
                <a16:creationId xmlns:a16="http://schemas.microsoft.com/office/drawing/2014/main" id="{12C5EE00-DED4-76C4-87B8-0D773E3DB695}"/>
              </a:ext>
            </a:extLst>
          </p:cNvPr>
          <p:cNvSpPr/>
          <p:nvPr/>
        </p:nvSpPr>
        <p:spPr>
          <a:xfrm rot="16200000">
            <a:off x="4288172" y="1857129"/>
            <a:ext cx="668060" cy="14946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86">
            <a:extLst>
              <a:ext uri="{FF2B5EF4-FFF2-40B4-BE49-F238E27FC236}">
                <a16:creationId xmlns:a16="http://schemas.microsoft.com/office/drawing/2014/main" id="{360203E5-36C9-C643-8602-ED117FDE4B50}"/>
              </a:ext>
            </a:extLst>
          </p:cNvPr>
          <p:cNvSpPr/>
          <p:nvPr/>
        </p:nvSpPr>
        <p:spPr>
          <a:xfrm rot="16200000">
            <a:off x="4497529" y="4231679"/>
            <a:ext cx="668060" cy="112682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TextBox 52">
            <a:extLst>
              <a:ext uri="{FF2B5EF4-FFF2-40B4-BE49-F238E27FC236}">
                <a16:creationId xmlns:a16="http://schemas.microsoft.com/office/drawing/2014/main" id="{641ED80C-4E13-D650-6336-024BAC58FF90}"/>
              </a:ext>
            </a:extLst>
          </p:cNvPr>
          <p:cNvSpPr txBox="1"/>
          <p:nvPr/>
        </p:nvSpPr>
        <p:spPr>
          <a:xfrm>
            <a:off x="4125733" y="4494042"/>
            <a:ext cx="1364456" cy="601575"/>
          </a:xfrm>
          <a:prstGeom prst="rect">
            <a:avLst/>
          </a:prstGeom>
          <a:noFill/>
        </p:spPr>
        <p:txBody>
          <a:bodyPr wrap="square" rtlCol="0">
            <a:spAutoFit/>
          </a:bodyPr>
          <a:lstStyle/>
          <a:p>
            <a:pPr algn="ctr">
              <a:lnSpc>
                <a:spcPts val="1300"/>
              </a:lnSpc>
            </a:pPr>
            <a:r>
              <a:rPr lang="en-GB" sz="1500" dirty="0"/>
              <a:t>[DD] EB Verification Argument</a:t>
            </a:r>
          </a:p>
        </p:txBody>
      </p:sp>
      <p:cxnSp>
        <p:nvCxnSpPr>
          <p:cNvPr id="54" name="Straight Connector 53">
            <a:extLst>
              <a:ext uri="{FF2B5EF4-FFF2-40B4-BE49-F238E27FC236}">
                <a16:creationId xmlns:a16="http://schemas.microsoft.com/office/drawing/2014/main" id="{CFD64119-A44D-5F9B-ACFF-C2290EFCB366}"/>
              </a:ext>
            </a:extLst>
          </p:cNvPr>
          <p:cNvCxnSpPr>
            <a:cxnSpLocks/>
          </p:cNvCxnSpPr>
          <p:nvPr/>
        </p:nvCxnSpPr>
        <p:spPr>
          <a:xfrm flipV="1">
            <a:off x="4096132" y="4190523"/>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C0B285-2F29-885F-F222-EA34F37B53FD}"/>
              </a:ext>
            </a:extLst>
          </p:cNvPr>
          <p:cNvCxnSpPr>
            <a:cxnSpLocks/>
          </p:cNvCxnSpPr>
          <p:nvPr/>
        </p:nvCxnSpPr>
        <p:spPr>
          <a:xfrm>
            <a:off x="4090381" y="4821349"/>
            <a:ext cx="17339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olded Corner 96">
            <a:extLst>
              <a:ext uri="{FF2B5EF4-FFF2-40B4-BE49-F238E27FC236}">
                <a16:creationId xmlns:a16="http://schemas.microsoft.com/office/drawing/2014/main" id="{90B4C650-0F07-0F34-4D6B-F1C822CBE427}"/>
              </a:ext>
            </a:extLst>
          </p:cNvPr>
          <p:cNvSpPr/>
          <p:nvPr/>
        </p:nvSpPr>
        <p:spPr>
          <a:xfrm rot="16200000">
            <a:off x="1237641" y="1413292"/>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7" name="TextBox 56">
            <a:extLst>
              <a:ext uri="{FF2B5EF4-FFF2-40B4-BE49-F238E27FC236}">
                <a16:creationId xmlns:a16="http://schemas.microsoft.com/office/drawing/2014/main" id="{E1FD8DDD-6B7E-7E52-349C-B1F3431BF574}"/>
              </a:ext>
            </a:extLst>
          </p:cNvPr>
          <p:cNvSpPr txBox="1"/>
          <p:nvPr/>
        </p:nvSpPr>
        <p:spPr>
          <a:xfrm>
            <a:off x="790871" y="1886682"/>
            <a:ext cx="1364456" cy="434863"/>
          </a:xfrm>
          <a:prstGeom prst="rect">
            <a:avLst/>
          </a:prstGeom>
          <a:noFill/>
        </p:spPr>
        <p:txBody>
          <a:bodyPr wrap="square" rtlCol="0">
            <a:spAutoFit/>
          </a:bodyPr>
          <a:lstStyle/>
          <a:p>
            <a:pPr algn="ctr">
              <a:lnSpc>
                <a:spcPts val="1300"/>
              </a:lnSpc>
            </a:pPr>
            <a:r>
              <a:rPr lang="en-GB" sz="1500" dirty="0"/>
              <a:t>[H] EB Safety Requirements</a:t>
            </a:r>
          </a:p>
        </p:txBody>
      </p:sp>
      <p:cxnSp>
        <p:nvCxnSpPr>
          <p:cNvPr id="58" name="Straight Connector 57">
            <a:extLst>
              <a:ext uri="{FF2B5EF4-FFF2-40B4-BE49-F238E27FC236}">
                <a16:creationId xmlns:a16="http://schemas.microsoft.com/office/drawing/2014/main" id="{126E4D60-40E9-FF4B-7E29-1BE61B7D3BE6}"/>
              </a:ext>
            </a:extLst>
          </p:cNvPr>
          <p:cNvCxnSpPr>
            <a:cxnSpLocks/>
          </p:cNvCxnSpPr>
          <p:nvPr/>
        </p:nvCxnSpPr>
        <p:spPr>
          <a:xfrm flipV="1">
            <a:off x="2140757" y="2481183"/>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36422B-B317-6BC1-E950-37D00AFF02D5}"/>
              </a:ext>
            </a:extLst>
          </p:cNvPr>
          <p:cNvCxnSpPr>
            <a:cxnSpLocks/>
          </p:cNvCxnSpPr>
          <p:nvPr/>
        </p:nvCxnSpPr>
        <p:spPr>
          <a:xfrm>
            <a:off x="2130483" y="3795901"/>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90578-8427-C67D-499A-23BDBA101447}"/>
              </a:ext>
            </a:extLst>
          </p:cNvPr>
          <p:cNvCxnSpPr>
            <a:cxnSpLocks/>
          </p:cNvCxnSpPr>
          <p:nvPr/>
        </p:nvCxnSpPr>
        <p:spPr>
          <a:xfrm flipV="1">
            <a:off x="1519063" y="3238126"/>
            <a:ext cx="0" cy="12167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E2D657-7539-97D3-7550-BD5DD530D603}"/>
              </a:ext>
            </a:extLst>
          </p:cNvPr>
          <p:cNvCxnSpPr>
            <a:cxnSpLocks/>
          </p:cNvCxnSpPr>
          <p:nvPr/>
        </p:nvCxnSpPr>
        <p:spPr>
          <a:xfrm flipV="1">
            <a:off x="1519063" y="3344938"/>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2" name="Folded Corner 46">
            <a:extLst>
              <a:ext uri="{FF2B5EF4-FFF2-40B4-BE49-F238E27FC236}">
                <a16:creationId xmlns:a16="http://schemas.microsoft.com/office/drawing/2014/main" id="{2CC09131-1597-8390-E88C-0D75952B0B1F}"/>
              </a:ext>
            </a:extLst>
          </p:cNvPr>
          <p:cNvSpPr/>
          <p:nvPr/>
        </p:nvSpPr>
        <p:spPr>
          <a:xfrm rot="16200000">
            <a:off x="2588306" y="2178854"/>
            <a:ext cx="69871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CBC972F7-903C-C93F-F4FF-172C87DD2D58}"/>
              </a:ext>
            </a:extLst>
          </p:cNvPr>
          <p:cNvSpPr txBox="1"/>
          <p:nvPr/>
        </p:nvSpPr>
        <p:spPr>
          <a:xfrm>
            <a:off x="2119477" y="2730967"/>
            <a:ext cx="1636538" cy="328295"/>
          </a:xfrm>
          <a:prstGeom prst="rect">
            <a:avLst/>
          </a:prstGeom>
          <a:noFill/>
        </p:spPr>
        <p:txBody>
          <a:bodyPr wrap="square" lIns="121920" tIns="60960" rIns="121920" bIns="60960" rtlCol="0" anchor="t">
            <a:spAutoFit/>
          </a:bodyPr>
          <a:lstStyle/>
          <a:p>
            <a:pPr algn="ctr">
              <a:lnSpc>
                <a:spcPts val="1575"/>
              </a:lnSpc>
            </a:pPr>
            <a:r>
              <a:rPr lang="en-GB" sz="1500" dirty="0"/>
              <a:t>[W] EB Algorithm</a:t>
            </a:r>
          </a:p>
        </p:txBody>
      </p:sp>
      <p:cxnSp>
        <p:nvCxnSpPr>
          <p:cNvPr id="64" name="Straight Connector 63">
            <a:extLst>
              <a:ext uri="{FF2B5EF4-FFF2-40B4-BE49-F238E27FC236}">
                <a16:creationId xmlns:a16="http://schemas.microsoft.com/office/drawing/2014/main" id="{1E2B14FA-BBF6-5D70-AC82-65A6F6E16645}"/>
              </a:ext>
            </a:extLst>
          </p:cNvPr>
          <p:cNvCxnSpPr>
            <a:cxnSpLocks/>
            <a:endCxn id="62" idx="1"/>
          </p:cNvCxnSpPr>
          <p:nvPr/>
        </p:nvCxnSpPr>
        <p:spPr>
          <a:xfrm flipV="1">
            <a:off x="2937664" y="3210442"/>
            <a:ext cx="2" cy="14466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5DCE8-69FE-7453-5BBF-300A57569C84}"/>
              </a:ext>
            </a:extLst>
          </p:cNvPr>
          <p:cNvCxnSpPr>
            <a:cxnSpLocks/>
            <a:endCxn id="56" idx="1"/>
          </p:cNvCxnSpPr>
          <p:nvPr/>
        </p:nvCxnSpPr>
        <p:spPr>
          <a:xfrm flipV="1">
            <a:off x="1519064" y="2376943"/>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C7F79B8-5A4B-423A-07CC-5E813F0E191B}"/>
              </a:ext>
            </a:extLst>
          </p:cNvPr>
          <p:cNvCxnSpPr>
            <a:cxnSpLocks/>
          </p:cNvCxnSpPr>
          <p:nvPr/>
        </p:nvCxnSpPr>
        <p:spPr>
          <a:xfrm>
            <a:off x="1519063" y="2481183"/>
            <a:ext cx="60041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D2C101-8CA9-47E0-C50A-67003B082E73}"/>
              </a:ext>
            </a:extLst>
          </p:cNvPr>
          <p:cNvSpPr txBox="1"/>
          <p:nvPr/>
        </p:nvSpPr>
        <p:spPr>
          <a:xfrm>
            <a:off x="3799592" y="2325367"/>
            <a:ext cx="1685348" cy="601575"/>
          </a:xfrm>
          <a:prstGeom prst="rect">
            <a:avLst/>
          </a:prstGeom>
          <a:noFill/>
        </p:spPr>
        <p:txBody>
          <a:bodyPr wrap="square" rtlCol="0">
            <a:spAutoFit/>
          </a:bodyPr>
          <a:lstStyle/>
          <a:p>
            <a:pPr algn="ctr">
              <a:lnSpc>
                <a:spcPts val="1300"/>
              </a:lnSpc>
            </a:pPr>
            <a:r>
              <a:rPr lang="en-GB" sz="1500" dirty="0"/>
              <a:t>[CC] EB</a:t>
            </a:r>
            <a:br>
              <a:rPr lang="en-GB" sz="1500" dirty="0"/>
            </a:br>
            <a:r>
              <a:rPr lang="en-GB" sz="1500" dirty="0"/>
              <a:t>Verification Argument Pattern</a:t>
            </a:r>
          </a:p>
        </p:txBody>
      </p:sp>
      <p:pic>
        <p:nvPicPr>
          <p:cNvPr id="93" name="Picture 92">
            <a:extLst>
              <a:ext uri="{FF2B5EF4-FFF2-40B4-BE49-F238E27FC236}">
                <a16:creationId xmlns:a16="http://schemas.microsoft.com/office/drawing/2014/main" id="{E8C1959D-D96B-CA12-094F-150B954209DF}"/>
              </a:ext>
            </a:extLst>
          </p:cNvPr>
          <p:cNvPicPr>
            <a:picLocks noChangeAspect="1"/>
          </p:cNvPicPr>
          <p:nvPr/>
        </p:nvPicPr>
        <p:blipFill rotWithShape="1">
          <a:blip r:embed="rId3"/>
          <a:srcRect l="-82" t="504" r="323" b="359"/>
          <a:stretch/>
        </p:blipFill>
        <p:spPr>
          <a:xfrm>
            <a:off x="8704829" y="-1356781"/>
            <a:ext cx="8298461" cy="6332938"/>
          </a:xfrm>
          <a:prstGeom prst="rect">
            <a:avLst/>
          </a:prstGeom>
        </p:spPr>
      </p:pic>
    </p:spTree>
    <p:extLst>
      <p:ext uri="{BB962C8B-B14F-4D97-AF65-F5344CB8AC3E}">
        <p14:creationId xmlns:p14="http://schemas.microsoft.com/office/powerpoint/2010/main" val="414224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6297388" y="46937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14726524" y="47428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13557995" y="10638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14937044" y="10147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14023897" y="83556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2510210" y="-9411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13582391" y="84942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13576107" y="142411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15672953" y="-50509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15338923" y="-152135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15573723" y="77805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15022402" y="84943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15034785" y="147056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2533809" y="-1875523"/>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13357564" y="-89684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13353350" y="47869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2647456" y="-13688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2647456" y="-4709"/>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13727061" y="-1078236"/>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2631745" y="-1051357"/>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2631745" y="-89684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13749513" y="-1989198"/>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14095524" y="-1042436"/>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6525838" y="10147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7202841" y="-50509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6868812" y="-152135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7032768" y="92492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6623072" y="84942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6629455" y="147352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14098092" y="-166109"/>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13685931" y="129390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13429727" y="28676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14847353" y="25379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2199497" y="-741969"/>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15123926" y="-1099586"/>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15220961" y="131372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2192000" y="-1569946"/>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13457095" y="-693071"/>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13398915" y="-162476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6533400" y="14583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6384690" y="-112856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6694819" y="120595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cxnSp>
        <p:nvCxnSpPr>
          <p:cNvPr id="3" name="Straight Connector 2">
            <a:extLst>
              <a:ext uri="{FF2B5EF4-FFF2-40B4-BE49-F238E27FC236}">
                <a16:creationId xmlns:a16="http://schemas.microsoft.com/office/drawing/2014/main" id="{D39C568F-C74A-559E-D82D-44D741E35490}"/>
              </a:ext>
            </a:extLst>
          </p:cNvPr>
          <p:cNvCxnSpPr>
            <a:cxnSpLocks/>
            <a:stCxn id="6" idx="3"/>
            <a:endCxn id="26" idx="1"/>
          </p:cNvCxnSpPr>
          <p:nvPr/>
        </p:nvCxnSpPr>
        <p:spPr>
          <a:xfrm>
            <a:off x="4898027" y="3500771"/>
            <a:ext cx="346420" cy="31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C103BBC-AB98-A117-607A-A78033BCB8F3}"/>
              </a:ext>
            </a:extLst>
          </p:cNvPr>
          <p:cNvCxnSpPr>
            <a:cxnSpLocks/>
            <a:stCxn id="5" idx="3"/>
            <a:endCxn id="6" idx="1"/>
          </p:cNvCxnSpPr>
          <p:nvPr/>
        </p:nvCxnSpPr>
        <p:spPr>
          <a:xfrm>
            <a:off x="3584118" y="3497826"/>
            <a:ext cx="254498" cy="2945"/>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3E0F31D-15C1-1CF2-D7D4-6647F71CA163}"/>
              </a:ext>
            </a:extLst>
          </p:cNvPr>
          <p:cNvSpPr/>
          <p:nvPr/>
        </p:nvSpPr>
        <p:spPr>
          <a:xfrm>
            <a:off x="2464651" y="3228885"/>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6" name="Rectangle 5">
            <a:extLst>
              <a:ext uri="{FF2B5EF4-FFF2-40B4-BE49-F238E27FC236}">
                <a16:creationId xmlns:a16="http://schemas.microsoft.com/office/drawing/2014/main" id="{B0AB171A-119C-6CBF-9FEF-0AF21AD5C405}"/>
              </a:ext>
            </a:extLst>
          </p:cNvPr>
          <p:cNvSpPr/>
          <p:nvPr/>
        </p:nvSpPr>
        <p:spPr>
          <a:xfrm>
            <a:off x="3838616" y="3201714"/>
            <a:ext cx="1059411"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Folded Corner 20">
            <a:extLst>
              <a:ext uri="{FF2B5EF4-FFF2-40B4-BE49-F238E27FC236}">
                <a16:creationId xmlns:a16="http://schemas.microsoft.com/office/drawing/2014/main" id="{FF0DE839-36D2-1106-4B52-0BAD5A90574B}"/>
              </a:ext>
            </a:extLst>
          </p:cNvPr>
          <p:cNvSpPr/>
          <p:nvPr/>
        </p:nvSpPr>
        <p:spPr>
          <a:xfrm rot="16200000">
            <a:off x="2982404" y="3717556"/>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 name="Folded Corner 30">
            <a:extLst>
              <a:ext uri="{FF2B5EF4-FFF2-40B4-BE49-F238E27FC236}">
                <a16:creationId xmlns:a16="http://schemas.microsoft.com/office/drawing/2014/main" id="{633FDD05-EB36-378E-1D5F-6EDBD2691FEB}"/>
              </a:ext>
            </a:extLst>
          </p:cNvPr>
          <p:cNvSpPr/>
          <p:nvPr/>
        </p:nvSpPr>
        <p:spPr>
          <a:xfrm rot="16200000">
            <a:off x="1436919" y="2171899"/>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 name="Straight Connector 9">
            <a:extLst>
              <a:ext uri="{FF2B5EF4-FFF2-40B4-BE49-F238E27FC236}">
                <a16:creationId xmlns:a16="http://schemas.microsoft.com/office/drawing/2014/main" id="{0E58B403-435A-99D9-239E-3C9E602676EC}"/>
              </a:ext>
            </a:extLst>
          </p:cNvPr>
          <p:cNvCxnSpPr>
            <a:cxnSpLocks/>
          </p:cNvCxnSpPr>
          <p:nvPr/>
        </p:nvCxnSpPr>
        <p:spPr>
          <a:xfrm flipV="1">
            <a:off x="2499927" y="4292746"/>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DFA6BA-AD6A-FFB2-A33E-884341D701BD}"/>
              </a:ext>
            </a:extLst>
          </p:cNvPr>
          <p:cNvCxnSpPr>
            <a:cxnSpLocks/>
            <a:stCxn id="12" idx="1"/>
            <a:endCxn id="6" idx="0"/>
          </p:cNvCxnSpPr>
          <p:nvPr/>
        </p:nvCxnSpPr>
        <p:spPr>
          <a:xfrm>
            <a:off x="4367728" y="2639038"/>
            <a:ext cx="594" cy="56267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Folded Corner 81">
            <a:extLst>
              <a:ext uri="{FF2B5EF4-FFF2-40B4-BE49-F238E27FC236}">
                <a16:creationId xmlns:a16="http://schemas.microsoft.com/office/drawing/2014/main" id="{C9F66BE4-B552-9133-1014-D016B560B93A}"/>
              </a:ext>
            </a:extLst>
          </p:cNvPr>
          <p:cNvSpPr/>
          <p:nvPr/>
        </p:nvSpPr>
        <p:spPr>
          <a:xfrm rot="16200000">
            <a:off x="4055992" y="180595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3" name="Folded Corner 86">
            <a:extLst>
              <a:ext uri="{FF2B5EF4-FFF2-40B4-BE49-F238E27FC236}">
                <a16:creationId xmlns:a16="http://schemas.microsoft.com/office/drawing/2014/main" id="{88547B0F-2854-15E5-9C62-CB2350C03282}"/>
              </a:ext>
            </a:extLst>
          </p:cNvPr>
          <p:cNvSpPr/>
          <p:nvPr/>
        </p:nvSpPr>
        <p:spPr>
          <a:xfrm rot="16200000">
            <a:off x="4452866" y="3665182"/>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Folded Corner 96">
            <a:extLst>
              <a:ext uri="{FF2B5EF4-FFF2-40B4-BE49-F238E27FC236}">
                <a16:creationId xmlns:a16="http://schemas.microsoft.com/office/drawing/2014/main" id="{2A31AC85-B698-D170-7003-683F1941ABA8}"/>
              </a:ext>
            </a:extLst>
          </p:cNvPr>
          <p:cNvSpPr/>
          <p:nvPr/>
        </p:nvSpPr>
        <p:spPr>
          <a:xfrm rot="16200000">
            <a:off x="1502015" y="1386298"/>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 name="Straight Connector 16">
            <a:extLst>
              <a:ext uri="{FF2B5EF4-FFF2-40B4-BE49-F238E27FC236}">
                <a16:creationId xmlns:a16="http://schemas.microsoft.com/office/drawing/2014/main" id="{A20A3DF4-E265-7774-8E19-234A90F7D3A8}"/>
              </a:ext>
            </a:extLst>
          </p:cNvPr>
          <p:cNvCxnSpPr>
            <a:cxnSpLocks/>
          </p:cNvCxnSpPr>
          <p:nvPr/>
        </p:nvCxnSpPr>
        <p:spPr>
          <a:xfrm flipV="1">
            <a:off x="2286079" y="2310081"/>
            <a:ext cx="5745" cy="115582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32DAF0-31D5-F3C1-DE1C-450696DB50B5}"/>
              </a:ext>
            </a:extLst>
          </p:cNvPr>
          <p:cNvCxnSpPr>
            <a:cxnSpLocks/>
          </p:cNvCxnSpPr>
          <p:nvPr/>
        </p:nvCxnSpPr>
        <p:spPr>
          <a:xfrm>
            <a:off x="2281573" y="3465905"/>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9D7D3-5C7C-8C49-9894-1B84B85D066E}"/>
              </a:ext>
            </a:extLst>
          </p:cNvPr>
          <p:cNvCxnSpPr>
            <a:cxnSpLocks/>
          </p:cNvCxnSpPr>
          <p:nvPr/>
        </p:nvCxnSpPr>
        <p:spPr>
          <a:xfrm flipV="1">
            <a:off x="1505050" y="2981370"/>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A6AAC0-DC86-7297-A6A3-2B873F07EA28}"/>
              </a:ext>
            </a:extLst>
          </p:cNvPr>
          <p:cNvCxnSpPr>
            <a:cxnSpLocks/>
          </p:cNvCxnSpPr>
          <p:nvPr/>
        </p:nvCxnSpPr>
        <p:spPr>
          <a:xfrm>
            <a:off x="1505050" y="3067168"/>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6C5028FB-206A-857C-B8AB-05E80E9D80B9}"/>
              </a:ext>
            </a:extLst>
          </p:cNvPr>
          <p:cNvSpPr/>
          <p:nvPr/>
        </p:nvSpPr>
        <p:spPr>
          <a:xfrm rot="16200000">
            <a:off x="2679567" y="2134930"/>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2" name="Straight Connector 21">
            <a:extLst>
              <a:ext uri="{FF2B5EF4-FFF2-40B4-BE49-F238E27FC236}">
                <a16:creationId xmlns:a16="http://schemas.microsoft.com/office/drawing/2014/main" id="{C0062A4B-E0FA-32A4-F729-CA88C785D992}"/>
              </a:ext>
            </a:extLst>
          </p:cNvPr>
          <p:cNvCxnSpPr>
            <a:cxnSpLocks/>
          </p:cNvCxnSpPr>
          <p:nvPr/>
        </p:nvCxnSpPr>
        <p:spPr>
          <a:xfrm flipV="1">
            <a:off x="1489339" y="2161379"/>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D2AD07-5477-62AF-35FA-5194C63C85F5}"/>
              </a:ext>
            </a:extLst>
          </p:cNvPr>
          <p:cNvCxnSpPr>
            <a:cxnSpLocks/>
          </p:cNvCxnSpPr>
          <p:nvPr/>
        </p:nvCxnSpPr>
        <p:spPr>
          <a:xfrm>
            <a:off x="1489339" y="2298055"/>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4" name="Folded Corner 35">
            <a:extLst>
              <a:ext uri="{FF2B5EF4-FFF2-40B4-BE49-F238E27FC236}">
                <a16:creationId xmlns:a16="http://schemas.microsoft.com/office/drawing/2014/main" id="{ABB54E9F-D868-2566-0F2B-C434D262D9AE}"/>
              </a:ext>
            </a:extLst>
          </p:cNvPr>
          <p:cNvSpPr/>
          <p:nvPr/>
        </p:nvSpPr>
        <p:spPr>
          <a:xfrm rot="16200000">
            <a:off x="2675667" y="1302325"/>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5" name="Straight Connector 24">
            <a:extLst>
              <a:ext uri="{FF2B5EF4-FFF2-40B4-BE49-F238E27FC236}">
                <a16:creationId xmlns:a16="http://schemas.microsoft.com/office/drawing/2014/main" id="{C8DADF54-D9A1-F368-C8DB-8E4A69276256}"/>
              </a:ext>
            </a:extLst>
          </p:cNvPr>
          <p:cNvCxnSpPr>
            <a:cxnSpLocks/>
          </p:cNvCxnSpPr>
          <p:nvPr/>
        </p:nvCxnSpPr>
        <p:spPr>
          <a:xfrm flipV="1">
            <a:off x="2953118" y="2183955"/>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C83FA9-7915-AE32-9CB1-4EE7F560BB9A}"/>
              </a:ext>
            </a:extLst>
          </p:cNvPr>
          <p:cNvSpPr/>
          <p:nvPr/>
        </p:nvSpPr>
        <p:spPr>
          <a:xfrm>
            <a:off x="5244447" y="3142058"/>
            <a:ext cx="1360344" cy="72363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27" name="Straight Connector 26">
            <a:extLst>
              <a:ext uri="{FF2B5EF4-FFF2-40B4-BE49-F238E27FC236}">
                <a16:creationId xmlns:a16="http://schemas.microsoft.com/office/drawing/2014/main" id="{7C6FF0B7-07D6-7024-9338-117C75AA2DFD}"/>
              </a:ext>
            </a:extLst>
          </p:cNvPr>
          <p:cNvCxnSpPr>
            <a:cxnSpLocks/>
            <a:endCxn id="26" idx="0"/>
          </p:cNvCxnSpPr>
          <p:nvPr/>
        </p:nvCxnSpPr>
        <p:spPr>
          <a:xfrm>
            <a:off x="5924619" y="2518587"/>
            <a:ext cx="0" cy="62347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olded Corner 50">
            <a:extLst>
              <a:ext uri="{FF2B5EF4-FFF2-40B4-BE49-F238E27FC236}">
                <a16:creationId xmlns:a16="http://schemas.microsoft.com/office/drawing/2014/main" id="{5A3F86F8-1CD1-B707-EAE5-11534A5D7593}"/>
              </a:ext>
            </a:extLst>
          </p:cNvPr>
          <p:cNvSpPr/>
          <p:nvPr/>
        </p:nvSpPr>
        <p:spPr>
          <a:xfrm rot="16200000">
            <a:off x="5539753" y="1576693"/>
            <a:ext cx="668060" cy="145662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Folded Corner 54">
            <a:extLst>
              <a:ext uri="{FF2B5EF4-FFF2-40B4-BE49-F238E27FC236}">
                <a16:creationId xmlns:a16="http://schemas.microsoft.com/office/drawing/2014/main" id="{F0E9535C-AB73-EF3A-36D4-1ABA14CC1307}"/>
              </a:ext>
            </a:extLst>
          </p:cNvPr>
          <p:cNvSpPr/>
          <p:nvPr/>
        </p:nvSpPr>
        <p:spPr>
          <a:xfrm rot="16200000">
            <a:off x="5814680" y="3784529"/>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32" name="Straight Connector 31">
            <a:extLst>
              <a:ext uri="{FF2B5EF4-FFF2-40B4-BE49-F238E27FC236}">
                <a16:creationId xmlns:a16="http://schemas.microsoft.com/office/drawing/2014/main" id="{3033E59C-F344-06AC-1BD8-9F5E789E4510}"/>
              </a:ext>
            </a:extLst>
          </p:cNvPr>
          <p:cNvCxnSpPr>
            <a:cxnSpLocks/>
          </p:cNvCxnSpPr>
          <p:nvPr/>
        </p:nvCxnSpPr>
        <p:spPr>
          <a:xfrm flipV="1">
            <a:off x="2955686" y="2952146"/>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9A21C22-4F87-BFCF-B1E0-E7E52AB060D1}"/>
              </a:ext>
            </a:extLst>
          </p:cNvPr>
          <p:cNvSpPr txBox="1"/>
          <p:nvPr/>
        </p:nvSpPr>
        <p:spPr>
          <a:xfrm>
            <a:off x="2557235" y="4131329"/>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34" name="TextBox 33">
            <a:extLst>
              <a:ext uri="{FF2B5EF4-FFF2-40B4-BE49-F238E27FC236}">
                <a16:creationId xmlns:a16="http://schemas.microsoft.com/office/drawing/2014/main" id="{BA0508E2-6DEC-DBF9-E4C7-3D81EDE1AFB2}"/>
              </a:ext>
            </a:extLst>
          </p:cNvPr>
          <p:cNvSpPr txBox="1"/>
          <p:nvPr/>
        </p:nvSpPr>
        <p:spPr>
          <a:xfrm>
            <a:off x="2411627" y="3344982"/>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35" name="TextBox 34">
            <a:extLst>
              <a:ext uri="{FF2B5EF4-FFF2-40B4-BE49-F238E27FC236}">
                <a16:creationId xmlns:a16="http://schemas.microsoft.com/office/drawing/2014/main" id="{A7E2281B-0FA3-2F50-56C7-ADC87532F0E3}"/>
              </a:ext>
            </a:extLst>
          </p:cNvPr>
          <p:cNvSpPr txBox="1"/>
          <p:nvPr/>
        </p:nvSpPr>
        <p:spPr>
          <a:xfrm>
            <a:off x="3652839" y="330309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36" name="TextBox 35">
            <a:extLst>
              <a:ext uri="{FF2B5EF4-FFF2-40B4-BE49-F238E27FC236}">
                <a16:creationId xmlns:a16="http://schemas.microsoft.com/office/drawing/2014/main" id="{7EED437E-16A2-2F8E-5785-A281315DBD4A}"/>
              </a:ext>
            </a:extLst>
          </p:cNvPr>
          <p:cNvSpPr txBox="1"/>
          <p:nvPr/>
        </p:nvSpPr>
        <p:spPr>
          <a:xfrm>
            <a:off x="1115064" y="2393816"/>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37" name="TextBox 36">
            <a:extLst>
              <a:ext uri="{FF2B5EF4-FFF2-40B4-BE49-F238E27FC236}">
                <a16:creationId xmlns:a16="http://schemas.microsoft.com/office/drawing/2014/main" id="{8DD3EE74-3344-DB96-B511-91A8DBC98A81}"/>
              </a:ext>
            </a:extLst>
          </p:cNvPr>
          <p:cNvSpPr txBox="1"/>
          <p:nvPr/>
        </p:nvSpPr>
        <p:spPr>
          <a:xfrm>
            <a:off x="3807190" y="2043716"/>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38" name="TextBox 37">
            <a:extLst>
              <a:ext uri="{FF2B5EF4-FFF2-40B4-BE49-F238E27FC236}">
                <a16:creationId xmlns:a16="http://schemas.microsoft.com/office/drawing/2014/main" id="{278A6196-D828-7163-E01D-5A7497DEFF3B}"/>
              </a:ext>
            </a:extLst>
          </p:cNvPr>
          <p:cNvSpPr txBox="1"/>
          <p:nvPr/>
        </p:nvSpPr>
        <p:spPr>
          <a:xfrm>
            <a:off x="3952748" y="4149694"/>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39" name="TextBox 38">
            <a:extLst>
              <a:ext uri="{FF2B5EF4-FFF2-40B4-BE49-F238E27FC236}">
                <a16:creationId xmlns:a16="http://schemas.microsoft.com/office/drawing/2014/main" id="{1FAF27CA-CAA5-8FF2-91B5-40A5C931936A}"/>
              </a:ext>
            </a:extLst>
          </p:cNvPr>
          <p:cNvSpPr txBox="1"/>
          <p:nvPr/>
        </p:nvSpPr>
        <p:spPr>
          <a:xfrm>
            <a:off x="1062331" y="1710789"/>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40" name="TextBox 39">
            <a:extLst>
              <a:ext uri="{FF2B5EF4-FFF2-40B4-BE49-F238E27FC236}">
                <a16:creationId xmlns:a16="http://schemas.microsoft.com/office/drawing/2014/main" id="{8FC9B64E-1AE3-0335-325F-859647A66A03}"/>
              </a:ext>
            </a:extLst>
          </p:cNvPr>
          <p:cNvSpPr txBox="1"/>
          <p:nvPr/>
        </p:nvSpPr>
        <p:spPr>
          <a:xfrm>
            <a:off x="2322310" y="2485288"/>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41" name="TextBox 40">
            <a:extLst>
              <a:ext uri="{FF2B5EF4-FFF2-40B4-BE49-F238E27FC236}">
                <a16:creationId xmlns:a16="http://schemas.microsoft.com/office/drawing/2014/main" id="{CE7354F1-A09B-B49F-EA5E-AAE9F046FE48}"/>
              </a:ext>
            </a:extLst>
          </p:cNvPr>
          <p:cNvSpPr txBox="1"/>
          <p:nvPr/>
        </p:nvSpPr>
        <p:spPr>
          <a:xfrm>
            <a:off x="2237683" y="1667258"/>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42" name="TextBox 41">
            <a:extLst>
              <a:ext uri="{FF2B5EF4-FFF2-40B4-BE49-F238E27FC236}">
                <a16:creationId xmlns:a16="http://schemas.microsoft.com/office/drawing/2014/main" id="{9BD0AF8E-450B-555A-4249-76066C5E5148}"/>
              </a:ext>
            </a:extLst>
          </p:cNvPr>
          <p:cNvSpPr txBox="1"/>
          <p:nvPr/>
        </p:nvSpPr>
        <p:spPr>
          <a:xfrm>
            <a:off x="5207983" y="3185414"/>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43" name="TextBox 42">
            <a:extLst>
              <a:ext uri="{FF2B5EF4-FFF2-40B4-BE49-F238E27FC236}">
                <a16:creationId xmlns:a16="http://schemas.microsoft.com/office/drawing/2014/main" id="{123C5BF8-194D-616D-0C95-B1415F57AA96}"/>
              </a:ext>
            </a:extLst>
          </p:cNvPr>
          <p:cNvSpPr txBox="1"/>
          <p:nvPr/>
        </p:nvSpPr>
        <p:spPr>
          <a:xfrm>
            <a:off x="5069673" y="2015567"/>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44" name="TextBox 43">
            <a:extLst>
              <a:ext uri="{FF2B5EF4-FFF2-40B4-BE49-F238E27FC236}">
                <a16:creationId xmlns:a16="http://schemas.microsoft.com/office/drawing/2014/main" id="{A979A764-A5D9-07E9-4EE6-F5F77CC4703F}"/>
              </a:ext>
            </a:extLst>
          </p:cNvPr>
          <p:cNvSpPr txBox="1"/>
          <p:nvPr/>
        </p:nvSpPr>
        <p:spPr>
          <a:xfrm>
            <a:off x="5403896" y="4025435"/>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95" name="Straight Connector 94">
            <a:extLst>
              <a:ext uri="{FF2B5EF4-FFF2-40B4-BE49-F238E27FC236}">
                <a16:creationId xmlns:a16="http://schemas.microsoft.com/office/drawing/2014/main" id="{4FFB3B7E-0EA0-9BBC-E316-6D5452D960FD}"/>
              </a:ext>
            </a:extLst>
          </p:cNvPr>
          <p:cNvCxnSpPr>
            <a:cxnSpLocks/>
          </p:cNvCxnSpPr>
          <p:nvPr/>
        </p:nvCxnSpPr>
        <p:spPr>
          <a:xfrm flipV="1">
            <a:off x="3880117" y="4321268"/>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637D2-7955-405B-F5AB-B2FFA2679BE5}"/>
              </a:ext>
            </a:extLst>
          </p:cNvPr>
          <p:cNvCxnSpPr>
            <a:cxnSpLocks/>
          </p:cNvCxnSpPr>
          <p:nvPr/>
        </p:nvCxnSpPr>
        <p:spPr>
          <a:xfrm flipV="1">
            <a:off x="5406768" y="3862547"/>
            <a:ext cx="0" cy="4956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0A308DC-275B-8FB4-448D-018D061D1FBE}"/>
              </a:ext>
            </a:extLst>
          </p:cNvPr>
          <p:cNvCxnSpPr>
            <a:cxnSpLocks/>
          </p:cNvCxnSpPr>
          <p:nvPr/>
        </p:nvCxnSpPr>
        <p:spPr>
          <a:xfrm flipV="1">
            <a:off x="5403896" y="4346965"/>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847402B-3D69-AED1-71A3-33305A85DCC8}"/>
              </a:ext>
            </a:extLst>
          </p:cNvPr>
          <p:cNvCxnSpPr>
            <a:cxnSpLocks/>
          </p:cNvCxnSpPr>
          <p:nvPr/>
        </p:nvCxnSpPr>
        <p:spPr>
          <a:xfrm flipV="1">
            <a:off x="3880117" y="3808453"/>
            <a:ext cx="0" cy="5203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42A6848-13B2-005E-1D22-C16288FFB21F}"/>
              </a:ext>
            </a:extLst>
          </p:cNvPr>
          <p:cNvCxnSpPr>
            <a:cxnSpLocks/>
          </p:cNvCxnSpPr>
          <p:nvPr/>
        </p:nvCxnSpPr>
        <p:spPr>
          <a:xfrm flipV="1">
            <a:off x="2499927" y="3758226"/>
            <a:ext cx="0" cy="52679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83A71-4C7E-AB5F-239A-992F3DED25F1}"/>
              </a:ext>
            </a:extLst>
          </p:cNvPr>
          <p:cNvCxnSpPr>
            <a:cxnSpLocks/>
            <a:stCxn id="150" idx="3"/>
            <a:endCxn id="167" idx="1"/>
          </p:cNvCxnSpPr>
          <p:nvPr/>
        </p:nvCxnSpPr>
        <p:spPr>
          <a:xfrm>
            <a:off x="16510245" y="6662243"/>
            <a:ext cx="303616" cy="501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7C3AFE9-10DA-F150-4BF0-F2484398EA1A}"/>
              </a:ext>
            </a:extLst>
          </p:cNvPr>
          <p:cNvCxnSpPr>
            <a:cxnSpLocks/>
          </p:cNvCxnSpPr>
          <p:nvPr/>
        </p:nvCxnSpPr>
        <p:spPr>
          <a:xfrm>
            <a:off x="15153532" y="6638288"/>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851AEAB-8135-6996-2E35-206E54F7FF5B}"/>
              </a:ext>
            </a:extLst>
          </p:cNvPr>
          <p:cNvSpPr/>
          <p:nvPr/>
        </p:nvSpPr>
        <p:spPr>
          <a:xfrm>
            <a:off x="14034065" y="6381731"/>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0" name="Rectangle 149">
            <a:extLst>
              <a:ext uri="{FF2B5EF4-FFF2-40B4-BE49-F238E27FC236}">
                <a16:creationId xmlns:a16="http://schemas.microsoft.com/office/drawing/2014/main" id="{9A9128C7-8A52-5FBD-51D5-EFC62DF5615B}"/>
              </a:ext>
            </a:extLst>
          </p:cNvPr>
          <p:cNvSpPr/>
          <p:nvPr/>
        </p:nvSpPr>
        <p:spPr>
          <a:xfrm>
            <a:off x="15390778" y="6363186"/>
            <a:ext cx="1119467"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1" name="Folded Corner 20">
            <a:extLst>
              <a:ext uri="{FF2B5EF4-FFF2-40B4-BE49-F238E27FC236}">
                <a16:creationId xmlns:a16="http://schemas.microsoft.com/office/drawing/2014/main" id="{B5552C7B-0749-BF77-AC5B-EE431DA8FEE8}"/>
              </a:ext>
            </a:extLst>
          </p:cNvPr>
          <p:cNvSpPr/>
          <p:nvPr/>
        </p:nvSpPr>
        <p:spPr>
          <a:xfrm rot="16200000">
            <a:off x="14551818" y="6758264"/>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2" name="Folded Corner 30">
            <a:extLst>
              <a:ext uri="{FF2B5EF4-FFF2-40B4-BE49-F238E27FC236}">
                <a16:creationId xmlns:a16="http://schemas.microsoft.com/office/drawing/2014/main" id="{6DB9D8E0-3B13-D00A-C54C-1532ED40CB08}"/>
              </a:ext>
            </a:extLst>
          </p:cNvPr>
          <p:cNvSpPr/>
          <p:nvPr/>
        </p:nvSpPr>
        <p:spPr>
          <a:xfrm rot="16200000">
            <a:off x="13006333" y="5393767"/>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3" name="Straight Connector 152">
            <a:extLst>
              <a:ext uri="{FF2B5EF4-FFF2-40B4-BE49-F238E27FC236}">
                <a16:creationId xmlns:a16="http://schemas.microsoft.com/office/drawing/2014/main" id="{CF2DBAF7-BAE9-8C22-D665-A3C11AF61940}"/>
              </a:ext>
            </a:extLst>
          </p:cNvPr>
          <p:cNvCxnSpPr>
            <a:cxnSpLocks/>
          </p:cNvCxnSpPr>
          <p:nvPr/>
        </p:nvCxnSpPr>
        <p:spPr>
          <a:xfrm flipV="1">
            <a:off x="14069341" y="7333454"/>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3DD34AE-46FD-C94D-76F0-79F1AF568F32}"/>
              </a:ext>
            </a:extLst>
          </p:cNvPr>
          <p:cNvCxnSpPr>
            <a:cxnSpLocks/>
            <a:stCxn id="176" idx="2"/>
            <a:endCxn id="150" idx="0"/>
          </p:cNvCxnSpPr>
          <p:nvPr/>
        </p:nvCxnSpPr>
        <p:spPr>
          <a:xfrm flipH="1">
            <a:off x="15950512" y="5838649"/>
            <a:ext cx="2783" cy="5245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Folded Corner 81">
            <a:extLst>
              <a:ext uri="{FF2B5EF4-FFF2-40B4-BE49-F238E27FC236}">
                <a16:creationId xmlns:a16="http://schemas.microsoft.com/office/drawing/2014/main" id="{2D13618A-61EC-1114-ED1E-62C06E5E57B1}"/>
              </a:ext>
            </a:extLst>
          </p:cNvPr>
          <p:cNvSpPr/>
          <p:nvPr/>
        </p:nvSpPr>
        <p:spPr>
          <a:xfrm rot="16200000">
            <a:off x="15677162" y="500194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6" name="Folded Corner 86">
            <a:extLst>
              <a:ext uri="{FF2B5EF4-FFF2-40B4-BE49-F238E27FC236}">
                <a16:creationId xmlns:a16="http://schemas.microsoft.com/office/drawing/2014/main" id="{E3D0B35A-FE90-5531-1E0A-9169F6900011}"/>
              </a:ext>
            </a:extLst>
          </p:cNvPr>
          <p:cNvSpPr/>
          <p:nvPr/>
        </p:nvSpPr>
        <p:spPr>
          <a:xfrm rot="16200000">
            <a:off x="16022280" y="6705890"/>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7" name="Folded Corner 96">
            <a:extLst>
              <a:ext uri="{FF2B5EF4-FFF2-40B4-BE49-F238E27FC236}">
                <a16:creationId xmlns:a16="http://schemas.microsoft.com/office/drawing/2014/main" id="{67EEB28B-FE88-AE9F-209C-BC20039C6CB7}"/>
              </a:ext>
            </a:extLst>
          </p:cNvPr>
          <p:cNvSpPr/>
          <p:nvPr/>
        </p:nvSpPr>
        <p:spPr>
          <a:xfrm rot="16200000">
            <a:off x="13071429" y="4608166"/>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8" name="Straight Connector 157">
            <a:extLst>
              <a:ext uri="{FF2B5EF4-FFF2-40B4-BE49-F238E27FC236}">
                <a16:creationId xmlns:a16="http://schemas.microsoft.com/office/drawing/2014/main" id="{636BFF74-7CE6-C881-90D1-60633D2789E7}"/>
              </a:ext>
            </a:extLst>
          </p:cNvPr>
          <p:cNvCxnSpPr>
            <a:cxnSpLocks/>
          </p:cNvCxnSpPr>
          <p:nvPr/>
        </p:nvCxnSpPr>
        <p:spPr>
          <a:xfrm flipV="1">
            <a:off x="13848917" y="5525410"/>
            <a:ext cx="12987" cy="110065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348BB-481D-9071-36AC-A7802F4D3F8E}"/>
              </a:ext>
            </a:extLst>
          </p:cNvPr>
          <p:cNvCxnSpPr>
            <a:cxnSpLocks/>
          </p:cNvCxnSpPr>
          <p:nvPr/>
        </p:nvCxnSpPr>
        <p:spPr>
          <a:xfrm>
            <a:off x="13850987" y="6618751"/>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27ED77-5A86-999C-FE33-68DD5C19A35A}"/>
              </a:ext>
            </a:extLst>
          </p:cNvPr>
          <p:cNvCxnSpPr>
            <a:cxnSpLocks/>
          </p:cNvCxnSpPr>
          <p:nvPr/>
        </p:nvCxnSpPr>
        <p:spPr>
          <a:xfrm flipV="1">
            <a:off x="13074464" y="6203238"/>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5D0C90-B2A7-84FE-5575-80452305B0B8}"/>
              </a:ext>
            </a:extLst>
          </p:cNvPr>
          <p:cNvCxnSpPr>
            <a:cxnSpLocks/>
          </p:cNvCxnSpPr>
          <p:nvPr/>
        </p:nvCxnSpPr>
        <p:spPr>
          <a:xfrm>
            <a:off x="13074464" y="6289036"/>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2" name="Folded Corner 46">
            <a:extLst>
              <a:ext uri="{FF2B5EF4-FFF2-40B4-BE49-F238E27FC236}">
                <a16:creationId xmlns:a16="http://schemas.microsoft.com/office/drawing/2014/main" id="{759E45B8-9273-689C-C5E2-9FC15A225EB1}"/>
              </a:ext>
            </a:extLst>
          </p:cNvPr>
          <p:cNvSpPr/>
          <p:nvPr/>
        </p:nvSpPr>
        <p:spPr>
          <a:xfrm rot="16200000">
            <a:off x="14248981" y="5356798"/>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3" name="Straight Connector 162">
            <a:extLst>
              <a:ext uri="{FF2B5EF4-FFF2-40B4-BE49-F238E27FC236}">
                <a16:creationId xmlns:a16="http://schemas.microsoft.com/office/drawing/2014/main" id="{7AE8498D-58E9-6FEA-C919-B302DE6F2CDD}"/>
              </a:ext>
            </a:extLst>
          </p:cNvPr>
          <p:cNvCxnSpPr>
            <a:cxnSpLocks/>
          </p:cNvCxnSpPr>
          <p:nvPr/>
        </p:nvCxnSpPr>
        <p:spPr>
          <a:xfrm flipV="1">
            <a:off x="13058753" y="5383247"/>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1CE8392-92AF-FE5D-780D-A58DAB7B77B9}"/>
              </a:ext>
            </a:extLst>
          </p:cNvPr>
          <p:cNvCxnSpPr>
            <a:cxnSpLocks/>
          </p:cNvCxnSpPr>
          <p:nvPr/>
        </p:nvCxnSpPr>
        <p:spPr>
          <a:xfrm>
            <a:off x="13058753" y="5519923"/>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5" name="Folded Corner 35">
            <a:extLst>
              <a:ext uri="{FF2B5EF4-FFF2-40B4-BE49-F238E27FC236}">
                <a16:creationId xmlns:a16="http://schemas.microsoft.com/office/drawing/2014/main" id="{928B5614-A051-616F-5803-6370D1566E14}"/>
              </a:ext>
            </a:extLst>
          </p:cNvPr>
          <p:cNvSpPr/>
          <p:nvPr/>
        </p:nvSpPr>
        <p:spPr>
          <a:xfrm rot="16200000">
            <a:off x="14245081" y="4524193"/>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6" name="Straight Connector 165">
            <a:extLst>
              <a:ext uri="{FF2B5EF4-FFF2-40B4-BE49-F238E27FC236}">
                <a16:creationId xmlns:a16="http://schemas.microsoft.com/office/drawing/2014/main" id="{9573F355-6972-4519-8DD1-466B6436792A}"/>
              </a:ext>
            </a:extLst>
          </p:cNvPr>
          <p:cNvCxnSpPr>
            <a:cxnSpLocks/>
          </p:cNvCxnSpPr>
          <p:nvPr/>
        </p:nvCxnSpPr>
        <p:spPr>
          <a:xfrm flipV="1">
            <a:off x="14522532" y="5405823"/>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B30D33-6C49-6D67-6AF7-B713F077022B}"/>
              </a:ext>
            </a:extLst>
          </p:cNvPr>
          <p:cNvSpPr/>
          <p:nvPr/>
        </p:nvSpPr>
        <p:spPr>
          <a:xfrm>
            <a:off x="16813861" y="6333224"/>
            <a:ext cx="1360344" cy="66806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68" name="Straight Connector 167">
            <a:extLst>
              <a:ext uri="{FF2B5EF4-FFF2-40B4-BE49-F238E27FC236}">
                <a16:creationId xmlns:a16="http://schemas.microsoft.com/office/drawing/2014/main" id="{4BA854FD-F9D2-81BB-5577-75AB014F4EC3}"/>
              </a:ext>
            </a:extLst>
          </p:cNvPr>
          <p:cNvCxnSpPr>
            <a:cxnSpLocks/>
            <a:endCxn id="167" idx="0"/>
          </p:cNvCxnSpPr>
          <p:nvPr/>
        </p:nvCxnSpPr>
        <p:spPr>
          <a:xfrm>
            <a:off x="17490864" y="5739931"/>
            <a:ext cx="3169" cy="59329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9" name="Folded Corner 50">
            <a:extLst>
              <a:ext uri="{FF2B5EF4-FFF2-40B4-BE49-F238E27FC236}">
                <a16:creationId xmlns:a16="http://schemas.microsoft.com/office/drawing/2014/main" id="{6CC4C816-6C9D-862A-DAAF-D60FF9A690B2}"/>
              </a:ext>
            </a:extLst>
          </p:cNvPr>
          <p:cNvSpPr/>
          <p:nvPr/>
        </p:nvSpPr>
        <p:spPr>
          <a:xfrm rot="16200000">
            <a:off x="17132220" y="4794152"/>
            <a:ext cx="668060" cy="141368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0" name="Folded Corner 54">
            <a:extLst>
              <a:ext uri="{FF2B5EF4-FFF2-40B4-BE49-F238E27FC236}">
                <a16:creationId xmlns:a16="http://schemas.microsoft.com/office/drawing/2014/main" id="{AD2EE648-2EDF-C494-A8C7-89A12C9FFBDE}"/>
              </a:ext>
            </a:extLst>
          </p:cNvPr>
          <p:cNvSpPr/>
          <p:nvPr/>
        </p:nvSpPr>
        <p:spPr>
          <a:xfrm rot="16200000">
            <a:off x="17384094" y="6825237"/>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1" name="Straight Connector 170">
            <a:extLst>
              <a:ext uri="{FF2B5EF4-FFF2-40B4-BE49-F238E27FC236}">
                <a16:creationId xmlns:a16="http://schemas.microsoft.com/office/drawing/2014/main" id="{BDA47CF4-0CBB-A6C9-FA13-BB35A1552B9F}"/>
              </a:ext>
            </a:extLst>
          </p:cNvPr>
          <p:cNvCxnSpPr>
            <a:cxnSpLocks/>
          </p:cNvCxnSpPr>
          <p:nvPr/>
        </p:nvCxnSpPr>
        <p:spPr>
          <a:xfrm flipV="1">
            <a:off x="14525100" y="6174014"/>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68A8D55-3F7A-088B-711D-C80C80FEE77A}"/>
              </a:ext>
            </a:extLst>
          </p:cNvPr>
          <p:cNvSpPr txBox="1"/>
          <p:nvPr/>
        </p:nvSpPr>
        <p:spPr>
          <a:xfrm>
            <a:off x="14126649" y="7172037"/>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173" name="TextBox 172">
            <a:extLst>
              <a:ext uri="{FF2B5EF4-FFF2-40B4-BE49-F238E27FC236}">
                <a16:creationId xmlns:a16="http://schemas.microsoft.com/office/drawing/2014/main" id="{FD0BDED3-D314-8435-D0A8-BE16750A8A2B}"/>
              </a:ext>
            </a:extLst>
          </p:cNvPr>
          <p:cNvSpPr txBox="1"/>
          <p:nvPr/>
        </p:nvSpPr>
        <p:spPr>
          <a:xfrm>
            <a:off x="13964167" y="6480276"/>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174" name="TextBox 173">
            <a:extLst>
              <a:ext uri="{FF2B5EF4-FFF2-40B4-BE49-F238E27FC236}">
                <a16:creationId xmlns:a16="http://schemas.microsoft.com/office/drawing/2014/main" id="{9ABF39D8-E1C4-616E-7BC3-2602865E67CF}"/>
              </a:ext>
            </a:extLst>
          </p:cNvPr>
          <p:cNvSpPr txBox="1"/>
          <p:nvPr/>
        </p:nvSpPr>
        <p:spPr>
          <a:xfrm>
            <a:off x="15203400" y="645716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175" name="TextBox 174">
            <a:extLst>
              <a:ext uri="{FF2B5EF4-FFF2-40B4-BE49-F238E27FC236}">
                <a16:creationId xmlns:a16="http://schemas.microsoft.com/office/drawing/2014/main" id="{B03D3E0B-23E9-C4B2-5C27-5B28C57DBB32}"/>
              </a:ext>
            </a:extLst>
          </p:cNvPr>
          <p:cNvSpPr txBox="1"/>
          <p:nvPr/>
        </p:nvSpPr>
        <p:spPr>
          <a:xfrm>
            <a:off x="12684478" y="5615684"/>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176" name="TextBox 175">
            <a:extLst>
              <a:ext uri="{FF2B5EF4-FFF2-40B4-BE49-F238E27FC236}">
                <a16:creationId xmlns:a16="http://schemas.microsoft.com/office/drawing/2014/main" id="{7B49F679-24C4-462A-B7E1-6F260BA3095E}"/>
              </a:ext>
            </a:extLst>
          </p:cNvPr>
          <p:cNvSpPr txBox="1"/>
          <p:nvPr/>
        </p:nvSpPr>
        <p:spPr>
          <a:xfrm>
            <a:off x="15397319" y="5240537"/>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177" name="TextBox 176">
            <a:extLst>
              <a:ext uri="{FF2B5EF4-FFF2-40B4-BE49-F238E27FC236}">
                <a16:creationId xmlns:a16="http://schemas.microsoft.com/office/drawing/2014/main" id="{ADDE89E7-A09A-0332-6E34-3C6D0EFACBD1}"/>
              </a:ext>
            </a:extLst>
          </p:cNvPr>
          <p:cNvSpPr txBox="1"/>
          <p:nvPr/>
        </p:nvSpPr>
        <p:spPr>
          <a:xfrm>
            <a:off x="15522162" y="7190402"/>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178" name="TextBox 177">
            <a:extLst>
              <a:ext uri="{FF2B5EF4-FFF2-40B4-BE49-F238E27FC236}">
                <a16:creationId xmlns:a16="http://schemas.microsoft.com/office/drawing/2014/main" id="{99FCC75F-6D47-9AD2-AB0A-139BDE2FC21E}"/>
              </a:ext>
            </a:extLst>
          </p:cNvPr>
          <p:cNvSpPr txBox="1"/>
          <p:nvPr/>
        </p:nvSpPr>
        <p:spPr>
          <a:xfrm>
            <a:off x="12631745" y="4932657"/>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179" name="TextBox 178">
            <a:extLst>
              <a:ext uri="{FF2B5EF4-FFF2-40B4-BE49-F238E27FC236}">
                <a16:creationId xmlns:a16="http://schemas.microsoft.com/office/drawing/2014/main" id="{D929AF85-FB0A-DFEF-7024-2C8FF0572830}"/>
              </a:ext>
            </a:extLst>
          </p:cNvPr>
          <p:cNvSpPr txBox="1"/>
          <p:nvPr/>
        </p:nvSpPr>
        <p:spPr>
          <a:xfrm>
            <a:off x="13891724" y="5707156"/>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180" name="TextBox 179">
            <a:extLst>
              <a:ext uri="{FF2B5EF4-FFF2-40B4-BE49-F238E27FC236}">
                <a16:creationId xmlns:a16="http://schemas.microsoft.com/office/drawing/2014/main" id="{3F323806-872D-727E-9603-1CE42482611C}"/>
              </a:ext>
            </a:extLst>
          </p:cNvPr>
          <p:cNvSpPr txBox="1"/>
          <p:nvPr/>
        </p:nvSpPr>
        <p:spPr>
          <a:xfrm>
            <a:off x="13807097" y="4889126"/>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181" name="TextBox 180">
            <a:extLst>
              <a:ext uri="{FF2B5EF4-FFF2-40B4-BE49-F238E27FC236}">
                <a16:creationId xmlns:a16="http://schemas.microsoft.com/office/drawing/2014/main" id="{CD7CB0A7-9EDE-310E-03E3-EA69CBFEE71A}"/>
              </a:ext>
            </a:extLst>
          </p:cNvPr>
          <p:cNvSpPr txBox="1"/>
          <p:nvPr/>
        </p:nvSpPr>
        <p:spPr>
          <a:xfrm>
            <a:off x="16776711" y="6352062"/>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182" name="TextBox 181">
            <a:extLst>
              <a:ext uri="{FF2B5EF4-FFF2-40B4-BE49-F238E27FC236}">
                <a16:creationId xmlns:a16="http://schemas.microsoft.com/office/drawing/2014/main" id="{76E70312-7E13-1B6D-5977-38B8ABDF7C28}"/>
              </a:ext>
            </a:extLst>
          </p:cNvPr>
          <p:cNvSpPr txBox="1"/>
          <p:nvPr/>
        </p:nvSpPr>
        <p:spPr>
          <a:xfrm>
            <a:off x="16680028" y="5211558"/>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183" name="TextBox 182">
            <a:extLst>
              <a:ext uri="{FF2B5EF4-FFF2-40B4-BE49-F238E27FC236}">
                <a16:creationId xmlns:a16="http://schemas.microsoft.com/office/drawing/2014/main" id="{24DD8D8F-91A3-A006-DF4C-EEBC903F2668}"/>
              </a:ext>
            </a:extLst>
          </p:cNvPr>
          <p:cNvSpPr txBox="1"/>
          <p:nvPr/>
        </p:nvSpPr>
        <p:spPr>
          <a:xfrm>
            <a:off x="16973310" y="7066143"/>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184" name="Straight Connector 183">
            <a:extLst>
              <a:ext uri="{FF2B5EF4-FFF2-40B4-BE49-F238E27FC236}">
                <a16:creationId xmlns:a16="http://schemas.microsoft.com/office/drawing/2014/main" id="{06DF9F95-C6E2-5B88-C972-214F0C555BCA}"/>
              </a:ext>
            </a:extLst>
          </p:cNvPr>
          <p:cNvCxnSpPr>
            <a:cxnSpLocks/>
          </p:cNvCxnSpPr>
          <p:nvPr/>
        </p:nvCxnSpPr>
        <p:spPr>
          <a:xfrm flipV="1">
            <a:off x="15449531" y="7353350"/>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72EB248-5BD3-367D-BC26-5303007D736F}"/>
              </a:ext>
            </a:extLst>
          </p:cNvPr>
          <p:cNvCxnSpPr>
            <a:cxnSpLocks/>
          </p:cNvCxnSpPr>
          <p:nvPr/>
        </p:nvCxnSpPr>
        <p:spPr>
          <a:xfrm flipV="1">
            <a:off x="16976182" y="698998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C948D0F-AFC8-0A7C-AAD2-4170EAF03FE1}"/>
              </a:ext>
            </a:extLst>
          </p:cNvPr>
          <p:cNvCxnSpPr>
            <a:cxnSpLocks/>
          </p:cNvCxnSpPr>
          <p:nvPr/>
        </p:nvCxnSpPr>
        <p:spPr>
          <a:xfrm flipV="1">
            <a:off x="16973310" y="7387673"/>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D692A0C-D1BD-1F25-D247-FE9F16E7CAB3}"/>
              </a:ext>
            </a:extLst>
          </p:cNvPr>
          <p:cNvCxnSpPr>
            <a:cxnSpLocks/>
          </p:cNvCxnSpPr>
          <p:nvPr/>
        </p:nvCxnSpPr>
        <p:spPr>
          <a:xfrm flipV="1">
            <a:off x="15449531" y="69605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7C823F0-F7CC-EF16-36CD-E48779C1172D}"/>
              </a:ext>
            </a:extLst>
          </p:cNvPr>
          <p:cNvCxnSpPr>
            <a:cxnSpLocks/>
          </p:cNvCxnSpPr>
          <p:nvPr/>
        </p:nvCxnSpPr>
        <p:spPr>
          <a:xfrm flipV="1">
            <a:off x="14069341" y="69167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9" name="Picture 248">
            <a:extLst>
              <a:ext uri="{FF2B5EF4-FFF2-40B4-BE49-F238E27FC236}">
                <a16:creationId xmlns:a16="http://schemas.microsoft.com/office/drawing/2014/main" id="{37DBFF8D-FB0C-CA41-3B4E-D7FC8B93DC4E}"/>
              </a:ext>
            </a:extLst>
          </p:cNvPr>
          <p:cNvPicPr>
            <a:picLocks noChangeAspect="1"/>
          </p:cNvPicPr>
          <p:nvPr/>
        </p:nvPicPr>
        <p:blipFill rotWithShape="1">
          <a:blip r:embed="rId3"/>
          <a:srcRect t="575" r="337" b="435"/>
          <a:stretch/>
        </p:blipFill>
        <p:spPr>
          <a:xfrm>
            <a:off x="3166769" y="1424111"/>
            <a:ext cx="7936102" cy="4324699"/>
          </a:xfrm>
          <a:prstGeom prst="rect">
            <a:avLst/>
          </a:prstGeom>
        </p:spPr>
      </p:pic>
    </p:spTree>
    <p:extLst>
      <p:ext uri="{BB962C8B-B14F-4D97-AF65-F5344CB8AC3E}">
        <p14:creationId xmlns:p14="http://schemas.microsoft.com/office/powerpoint/2010/main" val="344031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D0AE7D1-4CF3-3E18-CC42-9EE4EF8BFEB9}"/>
              </a:ext>
            </a:extLst>
          </p:cNvPr>
          <p:cNvSpPr txBox="1"/>
          <p:nvPr/>
        </p:nvSpPr>
        <p:spPr>
          <a:xfrm>
            <a:off x="2390573" y="4508520"/>
            <a:ext cx="6357668" cy="923330"/>
          </a:xfrm>
          <a:prstGeom prst="rect">
            <a:avLst/>
          </a:prstGeom>
          <a:noFill/>
        </p:spPr>
        <p:txBody>
          <a:bodyPr wrap="square">
            <a:spAutoFit/>
          </a:bodyPr>
          <a:lstStyle/>
          <a:p>
            <a:r>
              <a:rPr lang="en-GB" dirty="0" err="1"/>
              <a:t>AERoS</a:t>
            </a:r>
            <a:r>
              <a:rPr lang="en-GB" dirty="0"/>
              <a:t> is iterative by design, and contains six stages where assurance activities are performed in parallel to the development activities. </a:t>
            </a:r>
          </a:p>
        </p:txBody>
      </p:sp>
      <p:grpSp>
        <p:nvGrpSpPr>
          <p:cNvPr id="3" name="Group 2">
            <a:extLst>
              <a:ext uri="{FF2B5EF4-FFF2-40B4-BE49-F238E27FC236}">
                <a16:creationId xmlns:a16="http://schemas.microsoft.com/office/drawing/2014/main" id="{568A62CB-F0D4-3050-1AA2-3BFE5CDDD4B7}"/>
              </a:ext>
            </a:extLst>
          </p:cNvPr>
          <p:cNvGrpSpPr/>
          <p:nvPr/>
        </p:nvGrpSpPr>
        <p:grpSpPr>
          <a:xfrm>
            <a:off x="327021" y="1455357"/>
            <a:ext cx="8668930" cy="1375175"/>
            <a:chOff x="327021" y="1455357"/>
            <a:chExt cx="8668930" cy="1375175"/>
          </a:xfrm>
        </p:grpSpPr>
        <p:sp>
          <p:nvSpPr>
            <p:cNvPr id="20" name="Pentagon 19">
              <a:extLst>
                <a:ext uri="{FF2B5EF4-FFF2-40B4-BE49-F238E27FC236}">
                  <a16:creationId xmlns:a16="http://schemas.microsoft.com/office/drawing/2014/main" id="{7139832F-3762-FD86-F5A0-D408F4FBA22B}"/>
                </a:ext>
              </a:extLst>
            </p:cNvPr>
            <p:cNvSpPr/>
            <p:nvPr/>
          </p:nvSpPr>
          <p:spPr>
            <a:xfrm>
              <a:off x="1519728" y="1455357"/>
              <a:ext cx="6271404" cy="16312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EB Development for Swarm</a:t>
              </a:r>
            </a:p>
          </p:txBody>
        </p:sp>
        <p:sp>
          <p:nvSpPr>
            <p:cNvPr id="21" name="Pentagon 20">
              <a:extLst>
                <a:ext uri="{FF2B5EF4-FFF2-40B4-BE49-F238E27FC236}">
                  <a16:creationId xmlns:a16="http://schemas.microsoft.com/office/drawing/2014/main" id="{7926F862-D217-D18B-7952-3862F37E35AC}"/>
                </a:ext>
              </a:extLst>
            </p:cNvPr>
            <p:cNvSpPr/>
            <p:nvPr/>
          </p:nvSpPr>
          <p:spPr>
            <a:xfrm rot="10800000" flipV="1">
              <a:off x="1519728" y="2658713"/>
              <a:ext cx="6271404" cy="17181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Feedback and Iterate</a:t>
              </a:r>
            </a:p>
          </p:txBody>
        </p:sp>
        <p:sp>
          <p:nvSpPr>
            <p:cNvPr id="22" name="Folded Corner 10">
              <a:extLst>
                <a:ext uri="{FF2B5EF4-FFF2-40B4-BE49-F238E27FC236}">
                  <a16:creationId xmlns:a16="http://schemas.microsoft.com/office/drawing/2014/main" id="{146B4507-45FD-C9D3-F922-B7D4BA230CA9}"/>
                </a:ext>
              </a:extLst>
            </p:cNvPr>
            <p:cNvSpPr/>
            <p:nvPr/>
          </p:nvSpPr>
          <p:spPr>
            <a:xfrm rot="16200000">
              <a:off x="659477" y="1673340"/>
              <a:ext cx="477200" cy="949904"/>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sp>
          <p:nvSpPr>
            <p:cNvPr id="23" name="TextBox 22">
              <a:extLst>
                <a:ext uri="{FF2B5EF4-FFF2-40B4-BE49-F238E27FC236}">
                  <a16:creationId xmlns:a16="http://schemas.microsoft.com/office/drawing/2014/main" id="{B89C7E3E-BC41-4A58-E0E9-00BD1B61B295}"/>
                </a:ext>
              </a:extLst>
            </p:cNvPr>
            <p:cNvSpPr txBox="1"/>
            <p:nvPr/>
          </p:nvSpPr>
          <p:spPr>
            <a:xfrm>
              <a:off x="327021" y="1919713"/>
              <a:ext cx="1141377" cy="467179"/>
            </a:xfrm>
            <a:prstGeom prst="rect">
              <a:avLst/>
            </a:prstGeom>
            <a:noFill/>
          </p:spPr>
          <p:txBody>
            <a:bodyPr wrap="square" lIns="0" tIns="0" rIns="0" bIns="0" rtlCol="0" anchor="t">
              <a:spAutoFit/>
            </a:bodyPr>
            <a:lstStyle/>
            <a:p>
              <a:pPr algn="ctr">
                <a:lnSpc>
                  <a:spcPts val="1200"/>
                </a:lnSpc>
              </a:pPr>
              <a:r>
                <a:rPr lang="en-GB" sz="1300" dirty="0"/>
                <a:t>System</a:t>
              </a:r>
              <a:br>
                <a:rPr lang="en-GB" sz="1300" dirty="0"/>
              </a:br>
              <a:r>
                <a:rPr lang="en-GB" sz="1300" dirty="0"/>
                <a:t>Safety Requirements</a:t>
              </a:r>
              <a:endParaRPr lang="en-GB" sz="1300" dirty="0">
                <a:cs typeface="Arial"/>
              </a:endParaRPr>
            </a:p>
          </p:txBody>
        </p:sp>
        <p:sp>
          <p:nvSpPr>
            <p:cNvPr id="25" name="TextBox 24">
              <a:extLst>
                <a:ext uri="{FF2B5EF4-FFF2-40B4-BE49-F238E27FC236}">
                  <a16:creationId xmlns:a16="http://schemas.microsoft.com/office/drawing/2014/main" id="{B8C47711-8D23-945B-BC1B-DFF01D990A6C}"/>
                </a:ext>
              </a:extLst>
            </p:cNvPr>
            <p:cNvSpPr txBox="1"/>
            <p:nvPr/>
          </p:nvSpPr>
          <p:spPr>
            <a:xfrm>
              <a:off x="7914355" y="1956585"/>
              <a:ext cx="1081596" cy="436402"/>
            </a:xfrm>
            <a:prstGeom prst="rect">
              <a:avLst/>
            </a:prstGeom>
            <a:noFill/>
          </p:spPr>
          <p:txBody>
            <a:bodyPr wrap="square" lIns="121920" tIns="60960" rIns="121920" bIns="60960" rtlCol="0" anchor="t">
              <a:spAutoFit/>
            </a:bodyPr>
            <a:lstStyle/>
            <a:p>
              <a:pPr algn="ctr">
                <a:lnSpc>
                  <a:spcPts val="1200"/>
                </a:lnSpc>
              </a:pPr>
              <a:r>
                <a:rPr lang="en-GB" sz="1300" dirty="0"/>
                <a:t>Safety Case for Swarm </a:t>
              </a:r>
              <a:endParaRPr lang="en-GB" sz="1300" dirty="0">
                <a:cs typeface="Arial"/>
              </a:endParaRPr>
            </a:p>
          </p:txBody>
        </p:sp>
        <p:sp>
          <p:nvSpPr>
            <p:cNvPr id="26" name="Rectangle 25">
              <a:extLst>
                <a:ext uri="{FF2B5EF4-FFF2-40B4-BE49-F238E27FC236}">
                  <a16:creationId xmlns:a16="http://schemas.microsoft.com/office/drawing/2014/main" id="{99C0E08C-F17F-CC82-E0BA-47A6439B919D}"/>
                </a:ext>
              </a:extLst>
            </p:cNvPr>
            <p:cNvSpPr/>
            <p:nvPr/>
          </p:nvSpPr>
          <p:spPr>
            <a:xfrm>
              <a:off x="1521665" y="1899760"/>
              <a:ext cx="925198"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27" name="TextBox 26">
              <a:extLst>
                <a:ext uri="{FF2B5EF4-FFF2-40B4-BE49-F238E27FC236}">
                  <a16:creationId xmlns:a16="http://schemas.microsoft.com/office/drawing/2014/main" id="{0E265C16-09EF-7DD6-2482-15202AF1B819}"/>
                </a:ext>
              </a:extLst>
            </p:cNvPr>
            <p:cNvSpPr txBox="1"/>
            <p:nvPr/>
          </p:nvSpPr>
          <p:spPr>
            <a:xfrm>
              <a:off x="1532820" y="1872363"/>
              <a:ext cx="979597" cy="559512"/>
            </a:xfrm>
            <a:prstGeom prst="rect">
              <a:avLst/>
            </a:prstGeom>
            <a:noFill/>
          </p:spPr>
          <p:txBody>
            <a:bodyPr wrap="square" rtlCol="0">
              <a:spAutoFit/>
            </a:bodyPr>
            <a:lstStyle/>
            <a:p>
              <a:pPr algn="ctr">
                <a:lnSpc>
                  <a:spcPts val="1200"/>
                </a:lnSpc>
              </a:pPr>
              <a:r>
                <a:rPr lang="en-GB" sz="1300" dirty="0"/>
                <a:t>1. EB Safety Assurance Scoping</a:t>
              </a:r>
            </a:p>
          </p:txBody>
        </p:sp>
        <p:sp>
          <p:nvSpPr>
            <p:cNvPr id="42" name="Rectangle 41">
              <a:extLst>
                <a:ext uri="{FF2B5EF4-FFF2-40B4-BE49-F238E27FC236}">
                  <a16:creationId xmlns:a16="http://schemas.microsoft.com/office/drawing/2014/main" id="{8365D02E-AD75-C1F0-153E-78D39C0CD254}"/>
                </a:ext>
              </a:extLst>
            </p:cNvPr>
            <p:cNvSpPr/>
            <p:nvPr/>
          </p:nvSpPr>
          <p:spPr>
            <a:xfrm>
              <a:off x="2606577" y="1894538"/>
              <a:ext cx="947886" cy="48713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3" name="TextBox 42">
              <a:extLst>
                <a:ext uri="{FF2B5EF4-FFF2-40B4-BE49-F238E27FC236}">
                  <a16:creationId xmlns:a16="http://schemas.microsoft.com/office/drawing/2014/main" id="{63C851F2-A598-E070-4AFF-A62C26A7CAB0}"/>
                </a:ext>
              </a:extLst>
            </p:cNvPr>
            <p:cNvSpPr txBox="1"/>
            <p:nvPr/>
          </p:nvSpPr>
          <p:spPr>
            <a:xfrm>
              <a:off x="2608844" y="1920070"/>
              <a:ext cx="944580" cy="467179"/>
            </a:xfrm>
            <a:prstGeom prst="rect">
              <a:avLst/>
            </a:prstGeom>
            <a:noFill/>
          </p:spPr>
          <p:txBody>
            <a:bodyPr wrap="square" lIns="0" tIns="0" rIns="0" bIns="0" rtlCol="0">
              <a:spAutoFit/>
            </a:bodyPr>
            <a:lstStyle/>
            <a:p>
              <a:pPr algn="ctr">
                <a:lnSpc>
                  <a:spcPts val="1200"/>
                </a:lnSpc>
              </a:pPr>
              <a:r>
                <a:rPr lang="en-GB" sz="1300" dirty="0"/>
                <a:t>2. EB Safety Requirements Assurance</a:t>
              </a:r>
            </a:p>
          </p:txBody>
        </p:sp>
        <p:sp>
          <p:nvSpPr>
            <p:cNvPr id="44" name="Rectangle 43">
              <a:extLst>
                <a:ext uri="{FF2B5EF4-FFF2-40B4-BE49-F238E27FC236}">
                  <a16:creationId xmlns:a16="http://schemas.microsoft.com/office/drawing/2014/main" id="{8017490D-35E8-8F6C-1328-B376B343D3A0}"/>
                </a:ext>
              </a:extLst>
            </p:cNvPr>
            <p:cNvSpPr/>
            <p:nvPr/>
          </p:nvSpPr>
          <p:spPr>
            <a:xfrm>
              <a:off x="3694774" y="1894538"/>
              <a:ext cx="925198" cy="487126"/>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6" name="Rectangle 45">
              <a:extLst>
                <a:ext uri="{FF2B5EF4-FFF2-40B4-BE49-F238E27FC236}">
                  <a16:creationId xmlns:a16="http://schemas.microsoft.com/office/drawing/2014/main" id="{3FFE0581-B36F-AADE-156E-B81C02467D2D}"/>
                </a:ext>
              </a:extLst>
            </p:cNvPr>
            <p:cNvSpPr/>
            <p:nvPr/>
          </p:nvSpPr>
          <p:spPr>
            <a:xfrm>
              <a:off x="4779686" y="1889316"/>
              <a:ext cx="925198" cy="49757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48" name="Rectangle 47">
              <a:extLst>
                <a:ext uri="{FF2B5EF4-FFF2-40B4-BE49-F238E27FC236}">
                  <a16:creationId xmlns:a16="http://schemas.microsoft.com/office/drawing/2014/main" id="{6F163BBD-254F-0F75-E9F2-2504654EAF1B}"/>
                </a:ext>
              </a:extLst>
            </p:cNvPr>
            <p:cNvSpPr/>
            <p:nvPr/>
          </p:nvSpPr>
          <p:spPr>
            <a:xfrm>
              <a:off x="5842983" y="1893740"/>
              <a:ext cx="925198" cy="49757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sp>
          <p:nvSpPr>
            <p:cNvPr id="50" name="Rectangle 49">
              <a:extLst>
                <a:ext uri="{FF2B5EF4-FFF2-40B4-BE49-F238E27FC236}">
                  <a16:creationId xmlns:a16="http://schemas.microsoft.com/office/drawing/2014/main" id="{66F193F2-AA54-C29E-D7D5-F953F0B81960}"/>
                </a:ext>
              </a:extLst>
            </p:cNvPr>
            <p:cNvSpPr/>
            <p:nvPr/>
          </p:nvSpPr>
          <p:spPr>
            <a:xfrm>
              <a:off x="6910643" y="1888518"/>
              <a:ext cx="925198" cy="50279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a:p>
          </p:txBody>
        </p:sp>
        <p:cxnSp>
          <p:nvCxnSpPr>
            <p:cNvPr id="53" name="Straight Connector 52">
              <a:extLst>
                <a:ext uri="{FF2B5EF4-FFF2-40B4-BE49-F238E27FC236}">
                  <a16:creationId xmlns:a16="http://schemas.microsoft.com/office/drawing/2014/main" id="{E156901E-D064-938B-A053-94677106DE74}"/>
                </a:ext>
              </a:extLst>
            </p:cNvPr>
            <p:cNvCxnSpPr>
              <a:cxnSpLocks/>
            </p:cNvCxnSpPr>
            <p:nvPr/>
          </p:nvCxnSpPr>
          <p:spPr>
            <a:xfrm flipV="1">
              <a:off x="199357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C5A03A-D2C4-7905-E021-054F39CB033C}"/>
                </a:ext>
              </a:extLst>
            </p:cNvPr>
            <p:cNvCxnSpPr>
              <a:cxnSpLocks/>
            </p:cNvCxnSpPr>
            <p:nvPr/>
          </p:nvCxnSpPr>
          <p:spPr>
            <a:xfrm flipV="1">
              <a:off x="1984264"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A44A2E7-CC87-1C79-DEDB-0B5F5919D3B0}"/>
                </a:ext>
              </a:extLst>
            </p:cNvPr>
            <p:cNvSpPr txBox="1"/>
            <p:nvPr/>
          </p:nvSpPr>
          <p:spPr>
            <a:xfrm>
              <a:off x="3705434" y="1975645"/>
              <a:ext cx="911653" cy="313291"/>
            </a:xfrm>
            <a:prstGeom prst="rect">
              <a:avLst/>
            </a:prstGeom>
            <a:noFill/>
          </p:spPr>
          <p:txBody>
            <a:bodyPr wrap="square" lIns="0" tIns="0" rIns="0" bIns="0" rtlCol="0">
              <a:spAutoFit/>
            </a:bodyPr>
            <a:lstStyle/>
            <a:p>
              <a:pPr algn="ctr">
                <a:lnSpc>
                  <a:spcPts val="1200"/>
                </a:lnSpc>
              </a:pPr>
              <a:r>
                <a:rPr lang="en-GB" sz="1300" dirty="0"/>
                <a:t>3. Data Management</a:t>
              </a:r>
            </a:p>
          </p:txBody>
        </p:sp>
        <p:sp>
          <p:nvSpPr>
            <p:cNvPr id="57" name="TextBox 56">
              <a:extLst>
                <a:ext uri="{FF2B5EF4-FFF2-40B4-BE49-F238E27FC236}">
                  <a16:creationId xmlns:a16="http://schemas.microsoft.com/office/drawing/2014/main" id="{67E32EA5-6EF8-644D-41F9-6FEF327E5F2C}"/>
                </a:ext>
              </a:extLst>
            </p:cNvPr>
            <p:cNvSpPr txBox="1"/>
            <p:nvPr/>
          </p:nvSpPr>
          <p:spPr>
            <a:xfrm>
              <a:off x="4809530" y="2070538"/>
              <a:ext cx="857934" cy="159403"/>
            </a:xfrm>
            <a:prstGeom prst="rect">
              <a:avLst/>
            </a:prstGeom>
            <a:noFill/>
          </p:spPr>
          <p:txBody>
            <a:bodyPr wrap="square" lIns="0" tIns="0" rIns="0" bIns="0" rtlCol="0">
              <a:spAutoFit/>
            </a:bodyPr>
            <a:lstStyle/>
            <a:p>
              <a:pPr algn="ctr">
                <a:lnSpc>
                  <a:spcPts val="1200"/>
                </a:lnSpc>
              </a:pPr>
              <a:r>
                <a:rPr lang="en-GB" sz="1300" dirty="0"/>
                <a:t>4. Model EB</a:t>
              </a:r>
            </a:p>
          </p:txBody>
        </p:sp>
        <p:sp>
          <p:nvSpPr>
            <p:cNvPr id="58" name="TextBox 57">
              <a:extLst>
                <a:ext uri="{FF2B5EF4-FFF2-40B4-BE49-F238E27FC236}">
                  <a16:creationId xmlns:a16="http://schemas.microsoft.com/office/drawing/2014/main" id="{276C5D89-067B-7003-467B-34075BACA9C6}"/>
                </a:ext>
              </a:extLst>
            </p:cNvPr>
            <p:cNvSpPr txBox="1"/>
            <p:nvPr/>
          </p:nvSpPr>
          <p:spPr>
            <a:xfrm>
              <a:off x="5896558" y="1982475"/>
              <a:ext cx="819482" cy="313291"/>
            </a:xfrm>
            <a:prstGeom prst="rect">
              <a:avLst/>
            </a:prstGeom>
            <a:noFill/>
          </p:spPr>
          <p:txBody>
            <a:bodyPr wrap="square" lIns="0" tIns="0" rIns="0" bIns="0" rtlCol="0">
              <a:spAutoFit/>
            </a:bodyPr>
            <a:lstStyle/>
            <a:p>
              <a:pPr algn="ctr">
                <a:lnSpc>
                  <a:spcPts val="1200"/>
                </a:lnSpc>
              </a:pPr>
              <a:r>
                <a:rPr lang="en-GB" sz="1300" dirty="0"/>
                <a:t>5. Model Verification</a:t>
              </a:r>
            </a:p>
          </p:txBody>
        </p:sp>
        <p:sp>
          <p:nvSpPr>
            <p:cNvPr id="59" name="TextBox 58">
              <a:extLst>
                <a:ext uri="{FF2B5EF4-FFF2-40B4-BE49-F238E27FC236}">
                  <a16:creationId xmlns:a16="http://schemas.microsoft.com/office/drawing/2014/main" id="{8CBFD8D8-CB4D-75DA-1054-47679AAD7C6F}"/>
                </a:ext>
              </a:extLst>
            </p:cNvPr>
            <p:cNvSpPr txBox="1"/>
            <p:nvPr/>
          </p:nvSpPr>
          <p:spPr>
            <a:xfrm>
              <a:off x="6951789" y="2001073"/>
              <a:ext cx="857475" cy="313291"/>
            </a:xfrm>
            <a:prstGeom prst="rect">
              <a:avLst/>
            </a:prstGeom>
            <a:noFill/>
          </p:spPr>
          <p:txBody>
            <a:bodyPr wrap="square" lIns="0" tIns="0" rIns="0" bIns="0" rtlCol="0">
              <a:spAutoFit/>
            </a:bodyPr>
            <a:lstStyle/>
            <a:p>
              <a:pPr algn="ctr">
                <a:lnSpc>
                  <a:spcPts val="1200"/>
                </a:lnSpc>
              </a:pPr>
              <a:r>
                <a:rPr lang="en-GB" sz="1300" dirty="0"/>
                <a:t>6. Model Deployment</a:t>
              </a:r>
            </a:p>
          </p:txBody>
        </p:sp>
        <p:cxnSp>
          <p:nvCxnSpPr>
            <p:cNvPr id="60" name="Straight Connector 59">
              <a:extLst>
                <a:ext uri="{FF2B5EF4-FFF2-40B4-BE49-F238E27FC236}">
                  <a16:creationId xmlns:a16="http://schemas.microsoft.com/office/drawing/2014/main" id="{8E2A1278-82BD-DEED-A416-04B9FC2060B1}"/>
                </a:ext>
              </a:extLst>
            </p:cNvPr>
            <p:cNvCxnSpPr>
              <a:cxnSpLocks/>
            </p:cNvCxnSpPr>
            <p:nvPr/>
          </p:nvCxnSpPr>
          <p:spPr>
            <a:xfrm flipH="1">
              <a:off x="2451585" y="2155229"/>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796595-E5FC-2235-E748-3B44863D9B83}"/>
                </a:ext>
              </a:extLst>
            </p:cNvPr>
            <p:cNvCxnSpPr>
              <a:cxnSpLocks/>
            </p:cNvCxnSpPr>
            <p:nvPr/>
          </p:nvCxnSpPr>
          <p:spPr>
            <a:xfrm flipH="1">
              <a:off x="3553424" y="2136396"/>
              <a:ext cx="15233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036AC3-69E3-7FCE-1719-E1C3540F5C14}"/>
                </a:ext>
              </a:extLst>
            </p:cNvPr>
            <p:cNvCxnSpPr>
              <a:cxnSpLocks/>
            </p:cNvCxnSpPr>
            <p:nvPr/>
          </p:nvCxnSpPr>
          <p:spPr>
            <a:xfrm flipH="1">
              <a:off x="6775666" y="2169743"/>
              <a:ext cx="134977"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21D805-9AEC-C8F2-F8CB-BA56FB96699B}"/>
                </a:ext>
              </a:extLst>
            </p:cNvPr>
            <p:cNvCxnSpPr>
              <a:cxnSpLocks/>
            </p:cNvCxnSpPr>
            <p:nvPr/>
          </p:nvCxnSpPr>
          <p:spPr>
            <a:xfrm flipV="1">
              <a:off x="3071422" y="161836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2A12A3-F852-68F9-B565-1B016F1B8A49}"/>
                </a:ext>
              </a:extLst>
            </p:cNvPr>
            <p:cNvCxnSpPr>
              <a:cxnSpLocks/>
            </p:cNvCxnSpPr>
            <p:nvPr/>
          </p:nvCxnSpPr>
          <p:spPr>
            <a:xfrm flipV="1">
              <a:off x="4151587" y="161774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8D1740-4A82-E8B7-7084-80CB989C5A2C}"/>
                </a:ext>
              </a:extLst>
            </p:cNvPr>
            <p:cNvCxnSpPr>
              <a:cxnSpLocks/>
            </p:cNvCxnSpPr>
            <p:nvPr/>
          </p:nvCxnSpPr>
          <p:spPr>
            <a:xfrm flipV="1">
              <a:off x="5232383" y="1613852"/>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618F92-4322-EED0-5174-BD1AED96DA09}"/>
                </a:ext>
              </a:extLst>
            </p:cNvPr>
            <p:cNvCxnSpPr>
              <a:cxnSpLocks/>
            </p:cNvCxnSpPr>
            <p:nvPr/>
          </p:nvCxnSpPr>
          <p:spPr>
            <a:xfrm flipV="1">
              <a:off x="6281604" y="1624520"/>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E8BBD98-AE3B-23A0-E337-A1087E06FE33}"/>
                </a:ext>
              </a:extLst>
            </p:cNvPr>
            <p:cNvCxnSpPr>
              <a:cxnSpLocks/>
            </p:cNvCxnSpPr>
            <p:nvPr/>
          </p:nvCxnSpPr>
          <p:spPr>
            <a:xfrm flipV="1">
              <a:off x="7346061" y="162131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F636869-032B-D32D-E52A-AAE3271F1B61}"/>
                </a:ext>
              </a:extLst>
            </p:cNvPr>
            <p:cNvCxnSpPr>
              <a:cxnSpLocks/>
            </p:cNvCxnSpPr>
            <p:nvPr/>
          </p:nvCxnSpPr>
          <p:spPr>
            <a:xfrm flipV="1">
              <a:off x="3073528" y="2386371"/>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11A07D-9C32-C7FA-0F94-4D51B3ED2DFF}"/>
                </a:ext>
              </a:extLst>
            </p:cNvPr>
            <p:cNvCxnSpPr>
              <a:cxnSpLocks/>
            </p:cNvCxnSpPr>
            <p:nvPr/>
          </p:nvCxnSpPr>
          <p:spPr>
            <a:xfrm flipV="1">
              <a:off x="4151236" y="2388038"/>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6B37EC-B91D-C22D-3879-FE1608085D6A}"/>
                </a:ext>
              </a:extLst>
            </p:cNvPr>
            <p:cNvCxnSpPr>
              <a:cxnSpLocks/>
            </p:cNvCxnSpPr>
            <p:nvPr/>
          </p:nvCxnSpPr>
          <p:spPr>
            <a:xfrm flipV="1">
              <a:off x="5242285" y="2388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F895141-1C8D-9509-839B-3FD6FD8B549B}"/>
                </a:ext>
              </a:extLst>
            </p:cNvPr>
            <p:cNvCxnSpPr>
              <a:cxnSpLocks/>
            </p:cNvCxnSpPr>
            <p:nvPr/>
          </p:nvCxnSpPr>
          <p:spPr>
            <a:xfrm flipV="1">
              <a:off x="6300132" y="238158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596753-00A2-8599-8475-249D5E170184}"/>
                </a:ext>
              </a:extLst>
            </p:cNvPr>
            <p:cNvCxnSpPr>
              <a:cxnSpLocks/>
            </p:cNvCxnSpPr>
            <p:nvPr/>
          </p:nvCxnSpPr>
          <p:spPr>
            <a:xfrm flipV="1">
              <a:off x="7346035" y="2387824"/>
              <a:ext cx="0" cy="270770"/>
            </a:xfrm>
            <a:prstGeom prst="line">
              <a:avLst/>
            </a:prstGeom>
            <a:ln w="19050">
              <a:solidFill>
                <a:schemeClr val="tx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3" name="Folded Corner 10">
              <a:extLst>
                <a:ext uri="{FF2B5EF4-FFF2-40B4-BE49-F238E27FC236}">
                  <a16:creationId xmlns:a16="http://schemas.microsoft.com/office/drawing/2014/main" id="{987AB72A-6933-EF8B-990E-704B5FF325C4}"/>
                </a:ext>
              </a:extLst>
            </p:cNvPr>
            <p:cNvSpPr/>
            <p:nvPr/>
          </p:nvSpPr>
          <p:spPr>
            <a:xfrm rot="16200000">
              <a:off x="8208939" y="1676147"/>
              <a:ext cx="498585" cy="925196"/>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00" dirty="0">
                <a:solidFill>
                  <a:schemeClr val="tx1"/>
                </a:solidFill>
              </a:endParaRPr>
            </a:p>
          </p:txBody>
        </p:sp>
        <p:cxnSp>
          <p:nvCxnSpPr>
            <p:cNvPr id="95" name="Straight Connector 94">
              <a:extLst>
                <a:ext uri="{FF2B5EF4-FFF2-40B4-BE49-F238E27FC236}">
                  <a16:creationId xmlns:a16="http://schemas.microsoft.com/office/drawing/2014/main" id="{E7B4661F-BF3C-C17C-D9DF-A3FED0838704}"/>
                </a:ext>
              </a:extLst>
            </p:cNvPr>
            <p:cNvCxnSpPr>
              <a:cxnSpLocks/>
            </p:cNvCxnSpPr>
            <p:nvPr/>
          </p:nvCxnSpPr>
          <p:spPr>
            <a:xfrm flipH="1">
              <a:off x="7843098" y="2152626"/>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8E18BC0-A21E-6236-0AB2-825C2416F4EE}"/>
                </a:ext>
              </a:extLst>
            </p:cNvPr>
            <p:cNvCxnSpPr>
              <a:cxnSpLocks/>
            </p:cNvCxnSpPr>
            <p:nvPr/>
          </p:nvCxnSpPr>
          <p:spPr>
            <a:xfrm flipH="1">
              <a:off x="1382067" y="2169743"/>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2BAFB1-1694-76E1-D90A-A03E6A1D51D4}"/>
                </a:ext>
              </a:extLst>
            </p:cNvPr>
            <p:cNvCxnSpPr>
              <a:cxnSpLocks/>
            </p:cNvCxnSpPr>
            <p:nvPr/>
          </p:nvCxnSpPr>
          <p:spPr>
            <a:xfrm>
              <a:off x="836762" y="2745781"/>
              <a:ext cx="6829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77E751-7DC8-B15E-DA51-5B3A4E2EC536}"/>
                </a:ext>
              </a:extLst>
            </p:cNvPr>
            <p:cNvCxnSpPr>
              <a:cxnSpLocks/>
            </p:cNvCxnSpPr>
            <p:nvPr/>
          </p:nvCxnSpPr>
          <p:spPr>
            <a:xfrm>
              <a:off x="836762" y="1534754"/>
              <a:ext cx="682966"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8C1EA5-3ABD-E91E-6D5C-31591ADAE539}"/>
                </a:ext>
              </a:extLst>
            </p:cNvPr>
            <p:cNvCxnSpPr>
              <a:cxnSpLocks/>
            </p:cNvCxnSpPr>
            <p:nvPr/>
          </p:nvCxnSpPr>
          <p:spPr>
            <a:xfrm>
              <a:off x="842274" y="1534754"/>
              <a:ext cx="0" cy="3735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68FF854-A1D0-C513-2639-7D31B4562255}"/>
                </a:ext>
              </a:extLst>
            </p:cNvPr>
            <p:cNvCxnSpPr>
              <a:cxnSpLocks/>
            </p:cNvCxnSpPr>
            <p:nvPr/>
          </p:nvCxnSpPr>
          <p:spPr>
            <a:xfrm>
              <a:off x="7791132" y="1534754"/>
              <a:ext cx="63601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7807E86-10CC-7905-8CFF-6124C5C17CAE}"/>
                </a:ext>
              </a:extLst>
            </p:cNvPr>
            <p:cNvCxnSpPr>
              <a:cxnSpLocks/>
            </p:cNvCxnSpPr>
            <p:nvPr/>
          </p:nvCxnSpPr>
          <p:spPr>
            <a:xfrm>
              <a:off x="8452552" y="2388038"/>
              <a:ext cx="0" cy="3466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7078890-2497-E9D9-767A-A1033E259A0C}"/>
                </a:ext>
              </a:extLst>
            </p:cNvPr>
            <p:cNvCxnSpPr>
              <a:cxnSpLocks/>
            </p:cNvCxnSpPr>
            <p:nvPr/>
          </p:nvCxnSpPr>
          <p:spPr>
            <a:xfrm flipV="1">
              <a:off x="842713" y="2390840"/>
              <a:ext cx="0" cy="356126"/>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F484416-0BC5-2BED-949C-AE16F2BA2128}"/>
                </a:ext>
              </a:extLst>
            </p:cNvPr>
            <p:cNvCxnSpPr>
              <a:cxnSpLocks/>
            </p:cNvCxnSpPr>
            <p:nvPr/>
          </p:nvCxnSpPr>
          <p:spPr>
            <a:xfrm>
              <a:off x="8427146" y="1534754"/>
              <a:ext cx="0" cy="354699"/>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68FD6B-39C7-1906-0BCB-ECD3C8FF482F}"/>
                </a:ext>
              </a:extLst>
            </p:cNvPr>
            <p:cNvCxnSpPr>
              <a:cxnSpLocks/>
            </p:cNvCxnSpPr>
            <p:nvPr/>
          </p:nvCxnSpPr>
          <p:spPr>
            <a:xfrm flipH="1">
              <a:off x="7791132" y="2729502"/>
              <a:ext cx="658474" cy="0"/>
            </a:xfrm>
            <a:prstGeom prst="line">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F34B050-FFE8-5A88-A2A2-61BF802B9FD4}"/>
                </a:ext>
              </a:extLst>
            </p:cNvPr>
            <p:cNvCxnSpPr>
              <a:cxnSpLocks/>
            </p:cNvCxnSpPr>
            <p:nvPr/>
          </p:nvCxnSpPr>
          <p:spPr>
            <a:xfrm flipH="1">
              <a:off x="4626097" y="2150660"/>
              <a:ext cx="153589" cy="0"/>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E7B922-CCB0-2845-1699-F274B2B0A1B6}"/>
                </a:ext>
              </a:extLst>
            </p:cNvPr>
            <p:cNvCxnSpPr>
              <a:cxnSpLocks/>
            </p:cNvCxnSpPr>
            <p:nvPr/>
          </p:nvCxnSpPr>
          <p:spPr>
            <a:xfrm flipH="1" flipV="1">
              <a:off x="5711603" y="2153260"/>
              <a:ext cx="138099" cy="4863"/>
            </a:xfrm>
            <a:prstGeom prst="line">
              <a:avLst/>
            </a:prstGeom>
            <a:ln w="1905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3EC2E8FD-8679-6774-3483-435DF333223E}"/>
              </a:ext>
            </a:extLst>
          </p:cNvPr>
          <p:cNvPicPr>
            <a:picLocks noChangeAspect="1"/>
          </p:cNvPicPr>
          <p:nvPr/>
        </p:nvPicPr>
        <p:blipFill rotWithShape="1">
          <a:blip r:embed="rId2"/>
          <a:srcRect t="4454"/>
          <a:stretch/>
        </p:blipFill>
        <p:spPr>
          <a:xfrm>
            <a:off x="1938878" y="281640"/>
            <a:ext cx="12192000" cy="2005154"/>
          </a:xfrm>
          <a:prstGeom prst="rect">
            <a:avLst/>
          </a:prstGeom>
        </p:spPr>
      </p:pic>
    </p:spTree>
    <p:extLst>
      <p:ext uri="{BB962C8B-B14F-4D97-AF65-F5344CB8AC3E}">
        <p14:creationId xmlns:p14="http://schemas.microsoft.com/office/powerpoint/2010/main" val="282951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6" name="Picture 5">
            <a:extLst>
              <a:ext uri="{FF2B5EF4-FFF2-40B4-BE49-F238E27FC236}">
                <a16:creationId xmlns:a16="http://schemas.microsoft.com/office/drawing/2014/main" id="{06B2C902-2841-56B5-9138-0A64361B3C03}"/>
              </a:ext>
            </a:extLst>
          </p:cNvPr>
          <p:cNvPicPr>
            <a:picLocks noChangeAspect="1"/>
          </p:cNvPicPr>
          <p:nvPr/>
        </p:nvPicPr>
        <p:blipFill rotWithShape="1">
          <a:blip r:embed="rId2"/>
          <a:srcRect l="-106" t="650" r="46" b="534"/>
          <a:stretch/>
        </p:blipFill>
        <p:spPr>
          <a:xfrm>
            <a:off x="903514" y="1016000"/>
            <a:ext cx="10369324" cy="4831644"/>
          </a:xfrm>
          <a:prstGeom prst="rect">
            <a:avLst/>
          </a:prstGeom>
          <a:ln>
            <a:solidFill>
              <a:schemeClr val="bg1"/>
            </a:solidFill>
          </a:ln>
        </p:spPr>
      </p:pic>
    </p:spTree>
    <p:extLst>
      <p:ext uri="{BB962C8B-B14F-4D97-AF65-F5344CB8AC3E}">
        <p14:creationId xmlns:p14="http://schemas.microsoft.com/office/powerpoint/2010/main" val="4147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25642"/>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b="1"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b="1" dirty="0"/>
              <a:t>2. Instantiate the EB Assurance Scoping Argument Pattern</a:t>
            </a:r>
            <a:endParaRPr lang="en-GB" sz="1400" b="1"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pic>
        <p:nvPicPr>
          <p:cNvPr id="3" name="Picture 2">
            <a:extLst>
              <a:ext uri="{FF2B5EF4-FFF2-40B4-BE49-F238E27FC236}">
                <a16:creationId xmlns:a16="http://schemas.microsoft.com/office/drawing/2014/main" id="{3D0ABA79-E476-8D4F-5658-FB183ADCF36F}"/>
              </a:ext>
            </a:extLst>
          </p:cNvPr>
          <p:cNvPicPr>
            <a:picLocks noChangeAspect="1"/>
          </p:cNvPicPr>
          <p:nvPr/>
        </p:nvPicPr>
        <p:blipFill rotWithShape="1">
          <a:blip r:embed="rId2"/>
          <a:srcRect t="612" r="154" b="476"/>
          <a:stretch/>
        </p:blipFill>
        <p:spPr>
          <a:xfrm>
            <a:off x="6732517" y="-1170252"/>
            <a:ext cx="8750109" cy="6783355"/>
          </a:xfrm>
          <a:prstGeom prst="rect">
            <a:avLst/>
          </a:prstGeom>
        </p:spPr>
      </p:pic>
    </p:spTree>
    <p:extLst>
      <p:ext uri="{BB962C8B-B14F-4D97-AF65-F5344CB8AC3E}">
        <p14:creationId xmlns:p14="http://schemas.microsoft.com/office/powerpoint/2010/main" val="10172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{Description of operational environment}</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{Description of system and system architecture}</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in the defined environment}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79347" y="5094464"/>
            <a:ext cx="2167966"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pic>
        <p:nvPicPr>
          <p:cNvPr id="3" name="Picture 2">
            <a:extLst>
              <a:ext uri="{FF2B5EF4-FFF2-40B4-BE49-F238E27FC236}">
                <a16:creationId xmlns:a16="http://schemas.microsoft.com/office/drawing/2014/main" id="{81198974-478F-F6D2-E6BE-D0262CEDC865}"/>
              </a:ext>
            </a:extLst>
          </p:cNvPr>
          <p:cNvPicPr>
            <a:picLocks noChangeAspect="1"/>
          </p:cNvPicPr>
          <p:nvPr/>
        </p:nvPicPr>
        <p:blipFill rotWithShape="1">
          <a:blip r:embed="rId2"/>
          <a:srcRect l="422" t="-1" b="760"/>
          <a:stretch/>
        </p:blipFill>
        <p:spPr>
          <a:xfrm>
            <a:off x="12860228" y="-1565671"/>
            <a:ext cx="9411410" cy="6805924"/>
          </a:xfrm>
          <a:prstGeom prst="rect">
            <a:avLst/>
          </a:prstGeom>
        </p:spPr>
      </p:pic>
      <p:pic>
        <p:nvPicPr>
          <p:cNvPr id="35" name="Picture 34">
            <a:extLst>
              <a:ext uri="{FF2B5EF4-FFF2-40B4-BE49-F238E27FC236}">
                <a16:creationId xmlns:a16="http://schemas.microsoft.com/office/drawing/2014/main" id="{584F9F92-2DD2-3BBA-E0EA-5C316954638A}"/>
              </a:ext>
            </a:extLst>
          </p:cNvPr>
          <p:cNvPicPr>
            <a:picLocks noChangeAspect="1"/>
          </p:cNvPicPr>
          <p:nvPr/>
        </p:nvPicPr>
        <p:blipFill>
          <a:blip r:embed="rId3"/>
          <a:stretch>
            <a:fillRect/>
          </a:stretch>
        </p:blipFill>
        <p:spPr>
          <a:xfrm>
            <a:off x="9872870" y="-1640123"/>
            <a:ext cx="4638259" cy="3413059"/>
          </a:xfrm>
          <a:prstGeom prst="rect">
            <a:avLst/>
          </a:prstGeom>
        </p:spPr>
      </p:pic>
      <p:pic>
        <p:nvPicPr>
          <p:cNvPr id="39" name="Picture 38">
            <a:extLst>
              <a:ext uri="{FF2B5EF4-FFF2-40B4-BE49-F238E27FC236}">
                <a16:creationId xmlns:a16="http://schemas.microsoft.com/office/drawing/2014/main" id="{F9DB64E3-B23F-8476-4D21-7A6FC8CAD942}"/>
              </a:ext>
            </a:extLst>
          </p:cNvPr>
          <p:cNvPicPr>
            <a:picLocks noChangeAspect="1"/>
          </p:cNvPicPr>
          <p:nvPr/>
        </p:nvPicPr>
        <p:blipFill rotWithShape="1">
          <a:blip r:embed="rId4"/>
          <a:srcRect l="-48" r="1"/>
          <a:stretch/>
        </p:blipFill>
        <p:spPr>
          <a:xfrm>
            <a:off x="1365161" y="0"/>
            <a:ext cx="9457168" cy="6858000"/>
          </a:xfrm>
          <a:prstGeom prst="rect">
            <a:avLst/>
          </a:prstGeom>
        </p:spPr>
      </p:pic>
    </p:spTree>
    <p:extLst>
      <p:ext uri="{BB962C8B-B14F-4D97-AF65-F5344CB8AC3E}">
        <p14:creationId xmlns:p14="http://schemas.microsoft.com/office/powerpoint/2010/main" val="389992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pic>
        <p:nvPicPr>
          <p:cNvPr id="3" name="Picture 2">
            <a:extLst>
              <a:ext uri="{FF2B5EF4-FFF2-40B4-BE49-F238E27FC236}">
                <a16:creationId xmlns:a16="http://schemas.microsoft.com/office/drawing/2014/main" id="{81198974-478F-F6D2-E6BE-D0262CEDC865}"/>
              </a:ext>
            </a:extLst>
          </p:cNvPr>
          <p:cNvPicPr>
            <a:picLocks noChangeAspect="1"/>
          </p:cNvPicPr>
          <p:nvPr/>
        </p:nvPicPr>
        <p:blipFill rotWithShape="1">
          <a:blip r:embed="rId2"/>
          <a:srcRect l="422" t="-1" b="760"/>
          <a:stretch/>
        </p:blipFill>
        <p:spPr>
          <a:xfrm>
            <a:off x="9633416" y="-1047884"/>
            <a:ext cx="9411410" cy="6805924"/>
          </a:xfrm>
          <a:prstGeom prst="rect">
            <a:avLst/>
          </a:prstGeom>
        </p:spPr>
      </p:pic>
    </p:spTree>
    <p:extLst>
      <p:ext uri="{BB962C8B-B14F-4D97-AF65-F5344CB8AC3E}">
        <p14:creationId xmlns:p14="http://schemas.microsoft.com/office/powerpoint/2010/main" val="294981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38801" y="-246415"/>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grpSp>
        <p:nvGrpSpPr>
          <p:cNvPr id="2" name="Group 1">
            <a:extLst>
              <a:ext uri="{FF2B5EF4-FFF2-40B4-BE49-F238E27FC236}">
                <a16:creationId xmlns:a16="http://schemas.microsoft.com/office/drawing/2014/main" id="{2E09DB85-C547-FC41-4DE4-A984F11BB6A2}"/>
              </a:ext>
            </a:extLst>
          </p:cNvPr>
          <p:cNvGrpSpPr/>
          <p:nvPr/>
        </p:nvGrpSpPr>
        <p:grpSpPr>
          <a:xfrm>
            <a:off x="1919742" y="1054088"/>
            <a:ext cx="7966920" cy="4693689"/>
            <a:chOff x="1919742" y="1054088"/>
            <a:chExt cx="7966920" cy="4693689"/>
          </a:xfrm>
        </p:grpSpPr>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12020794" y="-4075220"/>
            <a:ext cx="10494124" cy="6774872"/>
          </a:xfrm>
          <a:prstGeom prst="rect">
            <a:avLst/>
          </a:prstGeom>
        </p:spPr>
      </p:pic>
      <p:pic>
        <p:nvPicPr>
          <p:cNvPr id="3" name="Picture 2">
            <a:extLst>
              <a:ext uri="{FF2B5EF4-FFF2-40B4-BE49-F238E27FC236}">
                <a16:creationId xmlns:a16="http://schemas.microsoft.com/office/drawing/2014/main" id="{07D11006-2179-A9F5-0066-67D4496880AB}"/>
              </a:ext>
            </a:extLst>
          </p:cNvPr>
          <p:cNvPicPr>
            <a:picLocks noChangeAspect="1"/>
          </p:cNvPicPr>
          <p:nvPr/>
        </p:nvPicPr>
        <p:blipFill>
          <a:blip r:embed="rId4"/>
          <a:stretch>
            <a:fillRect/>
          </a:stretch>
        </p:blipFill>
        <p:spPr>
          <a:xfrm>
            <a:off x="6703578" y="7089728"/>
            <a:ext cx="10564278" cy="6858000"/>
          </a:xfrm>
          <a:prstGeom prst="rect">
            <a:avLst/>
          </a:prstGeom>
        </p:spPr>
      </p:pic>
      <p:pic>
        <p:nvPicPr>
          <p:cNvPr id="5" name="Picture 4">
            <a:extLst>
              <a:ext uri="{FF2B5EF4-FFF2-40B4-BE49-F238E27FC236}">
                <a16:creationId xmlns:a16="http://schemas.microsoft.com/office/drawing/2014/main" id="{E4D8A942-4190-CC74-338D-28E6A6A60800}"/>
              </a:ext>
            </a:extLst>
          </p:cNvPr>
          <p:cNvPicPr>
            <a:picLocks noChangeAspect="1"/>
          </p:cNvPicPr>
          <p:nvPr/>
        </p:nvPicPr>
        <p:blipFill rotWithShape="1">
          <a:blip r:embed="rId5"/>
          <a:srcRect l="437" t="634" r="91" b="200"/>
          <a:stretch/>
        </p:blipFill>
        <p:spPr>
          <a:xfrm>
            <a:off x="-2702114" y="-3936750"/>
            <a:ext cx="10484607" cy="6800805"/>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047681"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419069"/>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821421"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97468"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63695" y="3485728"/>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44181" y="2876106"/>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89359"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91580"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211" y="3402124"/>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4171368"/>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233377"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99347"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26273"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06583"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89038"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12150"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607084"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89038"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8213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3704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749101"/>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11123" y="3581421"/>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506381"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345478"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3853" y="3953557"/>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27562"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927562" y="4730144"/>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524367"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45738" y="1811601"/>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1856497" y="-1934065"/>
            <a:ext cx="9313103" cy="6827109"/>
          </a:xfrm>
          <a:prstGeom prst="rect">
            <a:avLst/>
          </a:prstGeom>
        </p:spPr>
      </p:pic>
    </p:spTree>
    <p:extLst>
      <p:ext uri="{BB962C8B-B14F-4D97-AF65-F5344CB8AC3E}">
        <p14:creationId xmlns:p14="http://schemas.microsoft.com/office/powerpoint/2010/main" val="2233779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22410</TotalTime>
  <Words>9522</Words>
  <Application>Microsoft Macintosh PowerPoint</Application>
  <PresentationFormat>Widescreen</PresentationFormat>
  <Paragraphs>653</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70</cp:revision>
  <dcterms:created xsi:type="dcterms:W3CDTF">2022-09-16T12:38:54Z</dcterms:created>
  <dcterms:modified xsi:type="dcterms:W3CDTF">2023-02-20T22:59:18Z</dcterms:modified>
</cp:coreProperties>
</file>