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 snapToObjects="1">
      <p:cViewPr>
        <p:scale>
          <a:sx n="82" d="100"/>
          <a:sy n="82" d="100"/>
        </p:scale>
        <p:origin x="2232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A0E6-E077-5C82-81DA-9A6065C3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7DBE-F522-DCCA-AC11-0C4627023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AFAB-5414-E60B-89A5-E7781D5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0F63-1C2B-B09E-95B7-6D908AFB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6BDE-4B24-C1A9-16A3-C9736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8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FA9E-B9F1-6C54-B82F-E505B977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0949-EFCF-3CF5-A03A-DA9C168D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969B-BA77-73A3-CCC5-5277D333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382F-86D5-4870-49EE-3D3CF027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BDE4-A0AE-A25F-7137-AD2DCC5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89807-5CCC-6C2B-B499-5B55E1F0A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8964B-0314-934B-9EEA-BA04C85A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2ECF-A598-D241-5B5D-43F6FB42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51A4-454F-CD95-FFFA-2C65A34A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5BCC-9E00-AC19-EF47-AB8989DB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4CCA-2CD0-D640-6FDD-BBCBC1C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ABC8-CF00-6DA3-24EA-CB9DD812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547A-C41C-9988-26F1-71C5E0F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5BE2-1A43-058E-667D-ABF399F5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B111-A16D-D2AD-AB2F-0EFB86AF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7D08-C841-1B68-5112-0A58C2FE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C9FE-FC5B-00F4-2891-E636C29F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78AD-6B2F-082D-8923-4A71877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D49C-EE92-067A-775C-4FAC788F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260-7B65-05D7-15C0-FCA2551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4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848-64CD-B424-2CFF-55ED8E10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E6FC-783C-E803-13DE-56AEFDC3D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4AD3-A0A1-8F59-FC87-4BAF45A3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B8EE-256A-FCC2-F0DC-55815EC2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3027-BA85-7E7F-D8A3-6FC842CA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EC59E-27CC-E41A-CACE-7BCC9B7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AEDD-5C07-8D13-42AA-A3F4D62F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D986-F3BE-AFEF-986B-DAFF8CC0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9A35A-014C-FB5D-F860-12D0256F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482D-9870-85E7-0B69-595C1CAC9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22D72-449E-A69C-981D-7E503D9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24C30-318C-43C5-5BEB-71F22598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72209-B86B-F769-370A-53567F7D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3792C-FAA0-D9DE-4F8C-95455363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1F8A-A07C-8CDA-5986-720FB6F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4233E-6A60-541D-E77E-28ACF756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35AB2-0ABF-5449-4585-63B81868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BDB3-6BFE-FEDD-4448-C883FA1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8E838-1D13-BB13-2EBB-F15027BF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F67A3-5286-306A-75BC-CE356E68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8467A-4D67-D119-D6D1-A77B26E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7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E64E-B1FF-CC8D-EC87-6866453A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A81B-678A-287C-7944-02313E9A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3B5D-3427-097C-FFE0-E68873DE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0BB3-9727-674C-864A-3D5FFFCA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4396-168F-3C90-3CCB-34CFF9B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E537-E565-0802-D1F1-4C4A9256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7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CD7A-56C4-BF04-DEB8-3AE8A8B8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1CEB3-1AAA-9E60-8C53-31BF587F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E713-5DEB-D4F5-659E-E6559DBD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34DF-DAE4-471A-F8D1-ADC350A4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0B27-2367-80A8-81A8-C581F393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B6E4-35B6-B1AE-E69A-DA6AE295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645A-9D60-24C7-5D2A-A26B77D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6418-7A18-A6FE-DD3A-08408104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137F-8BC9-CEF7-23A0-91A9869E9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B32C-6456-694A-B1E0-FE9645974ECB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7FE4-C036-8A1A-EC84-8C5CB1B10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2D03-3D03-FD02-5C0A-5030B79C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7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BD59F3-83BA-47F7-9302-F19C9F77DAD4}"/>
              </a:ext>
            </a:extLst>
          </p:cNvPr>
          <p:cNvGrpSpPr/>
          <p:nvPr/>
        </p:nvGrpSpPr>
        <p:grpSpPr>
          <a:xfrm>
            <a:off x="2972435" y="1233488"/>
            <a:ext cx="6236188" cy="4391025"/>
            <a:chOff x="2972435" y="1233488"/>
            <a:chExt cx="6236188" cy="439102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E83E1B-2891-8D01-04F1-1D2619BBB586}"/>
                </a:ext>
              </a:extLst>
            </p:cNvPr>
            <p:cNvSpPr/>
            <p:nvPr/>
          </p:nvSpPr>
          <p:spPr>
            <a:xfrm>
              <a:off x="2972435" y="1380173"/>
              <a:ext cx="4244340" cy="4244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2F1277-CD2C-5592-5E28-3D446220B243}"/>
                </a:ext>
              </a:extLst>
            </p:cNvPr>
            <p:cNvSpPr/>
            <p:nvPr/>
          </p:nvSpPr>
          <p:spPr>
            <a:xfrm>
              <a:off x="3129915" y="2260283"/>
              <a:ext cx="2459990" cy="2663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DDF77-C0BE-F60D-AF33-91BFD5EEE0E5}"/>
                </a:ext>
              </a:extLst>
            </p:cNvPr>
            <p:cNvSpPr/>
            <p:nvPr/>
          </p:nvSpPr>
          <p:spPr>
            <a:xfrm>
              <a:off x="3750945" y="2926398"/>
              <a:ext cx="1264285" cy="13874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" name="Text Box 217">
              <a:extLst>
                <a:ext uri="{FF2B5EF4-FFF2-40B4-BE49-F238E27FC236}">
                  <a16:creationId xmlns:a16="http://schemas.microsoft.com/office/drawing/2014/main" id="{FF8C926F-5611-2A53-3E92-A1A4729BB834}"/>
                </a:ext>
              </a:extLst>
            </p:cNvPr>
            <p:cNvSpPr txBox="1"/>
            <p:nvPr/>
          </p:nvSpPr>
          <p:spPr>
            <a:xfrm>
              <a:off x="4744720" y="1233488"/>
              <a:ext cx="1101276" cy="530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Swarm </a:t>
              </a:r>
              <a:b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Boundary</a:t>
              </a:r>
              <a:endParaRPr lang="en-AU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AEA0D1-392B-8F67-10F8-2C212D517FDD}"/>
                </a:ext>
              </a:extLst>
            </p:cNvPr>
            <p:cNvSpPr/>
            <p:nvPr/>
          </p:nvSpPr>
          <p:spPr>
            <a:xfrm>
              <a:off x="4892040" y="3480118"/>
              <a:ext cx="213995" cy="2482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D2CF9B-CBA1-6768-69DC-38797BF2D41B}"/>
                </a:ext>
              </a:extLst>
            </p:cNvPr>
            <p:cNvSpPr/>
            <p:nvPr/>
          </p:nvSpPr>
          <p:spPr>
            <a:xfrm>
              <a:off x="5437505" y="3485198"/>
              <a:ext cx="213995" cy="2482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3027A6-381A-1A26-3F36-CE2376107AF3}"/>
                </a:ext>
              </a:extLst>
            </p:cNvPr>
            <p:cNvSpPr/>
            <p:nvPr/>
          </p:nvSpPr>
          <p:spPr>
            <a:xfrm>
              <a:off x="7099300" y="3485198"/>
              <a:ext cx="213995" cy="2482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B627EF-D24C-0E66-46A6-CF1EE7093C87}"/>
                </a:ext>
              </a:extLst>
            </p:cNvPr>
            <p:cNvCxnSpPr/>
            <p:nvPr/>
          </p:nvCxnSpPr>
          <p:spPr>
            <a:xfrm>
              <a:off x="5016500" y="3627438"/>
              <a:ext cx="41719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D0EC26-F464-5FF6-7D61-7ED0E5F42170}"/>
                </a:ext>
              </a:extLst>
            </p:cNvPr>
            <p:cNvCxnSpPr/>
            <p:nvPr/>
          </p:nvCxnSpPr>
          <p:spPr>
            <a:xfrm>
              <a:off x="5648960" y="3616008"/>
              <a:ext cx="1444625" cy="10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925492-89BA-EC62-4C77-D201C23BCEFD}"/>
                </a:ext>
              </a:extLst>
            </p:cNvPr>
            <p:cNvSpPr/>
            <p:nvPr/>
          </p:nvSpPr>
          <p:spPr>
            <a:xfrm>
              <a:off x="8754745" y="3459822"/>
              <a:ext cx="296788" cy="3044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324D0E-7B97-4353-8810-030E0BB54CC9}"/>
                </a:ext>
              </a:extLst>
            </p:cNvPr>
            <p:cNvCxnSpPr/>
            <p:nvPr/>
          </p:nvCxnSpPr>
          <p:spPr>
            <a:xfrm>
              <a:off x="7312660" y="3598863"/>
              <a:ext cx="1444625" cy="10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25">
              <a:extLst>
                <a:ext uri="{FF2B5EF4-FFF2-40B4-BE49-F238E27FC236}">
                  <a16:creationId xmlns:a16="http://schemas.microsoft.com/office/drawing/2014/main" id="{D4D347AC-DC68-95DE-D546-1052ACBB9BCD}"/>
                </a:ext>
              </a:extLst>
            </p:cNvPr>
            <p:cNvSpPr txBox="1"/>
            <p:nvPr/>
          </p:nvSpPr>
          <p:spPr>
            <a:xfrm>
              <a:off x="4336072" y="3721679"/>
              <a:ext cx="795020" cy="688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Individual</a:t>
              </a:r>
            </a:p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Robot</a:t>
              </a:r>
            </a:p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Failure</a:t>
              </a:r>
            </a:p>
          </p:txBody>
        </p:sp>
        <p:sp>
          <p:nvSpPr>
            <p:cNvPr id="21" name="Text Box 227">
              <a:extLst>
                <a:ext uri="{FF2B5EF4-FFF2-40B4-BE49-F238E27FC236}">
                  <a16:creationId xmlns:a16="http://schemas.microsoft.com/office/drawing/2014/main" id="{CEA1E3D3-31AA-DC49-8C25-9EFAB43E9DA4}"/>
                </a:ext>
              </a:extLst>
            </p:cNvPr>
            <p:cNvSpPr txBox="1"/>
            <p:nvPr/>
          </p:nvSpPr>
          <p:spPr>
            <a:xfrm>
              <a:off x="5121763" y="3728403"/>
              <a:ext cx="1165225" cy="688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Neighbourhood</a:t>
              </a:r>
            </a:p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Failure</a:t>
              </a:r>
            </a:p>
          </p:txBody>
        </p:sp>
        <p:sp>
          <p:nvSpPr>
            <p:cNvPr id="22" name="Text Box 228">
              <a:extLst>
                <a:ext uri="{FF2B5EF4-FFF2-40B4-BE49-F238E27FC236}">
                  <a16:creationId xmlns:a16="http://schemas.microsoft.com/office/drawing/2014/main" id="{5F6A66B9-D272-71A8-A19C-AF6513C8F759}"/>
                </a:ext>
              </a:extLst>
            </p:cNvPr>
            <p:cNvSpPr txBox="1"/>
            <p:nvPr/>
          </p:nvSpPr>
          <p:spPr>
            <a:xfrm>
              <a:off x="6558280" y="3723323"/>
              <a:ext cx="1362418" cy="688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Swarm Failure</a:t>
              </a:r>
            </a:p>
          </p:txBody>
        </p:sp>
        <p:sp>
          <p:nvSpPr>
            <p:cNvPr id="23" name="Text Box 229">
              <a:extLst>
                <a:ext uri="{FF2B5EF4-FFF2-40B4-BE49-F238E27FC236}">
                  <a16:creationId xmlns:a16="http://schemas.microsoft.com/office/drawing/2014/main" id="{8753CB8B-9720-D506-CFA9-972F12DFD172}"/>
                </a:ext>
              </a:extLst>
            </p:cNvPr>
            <p:cNvSpPr txBox="1"/>
            <p:nvPr/>
          </p:nvSpPr>
          <p:spPr>
            <a:xfrm>
              <a:off x="8584418" y="3770174"/>
              <a:ext cx="624205" cy="2613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Hazard</a:t>
              </a:r>
            </a:p>
          </p:txBody>
        </p:sp>
        <p:sp>
          <p:nvSpPr>
            <p:cNvPr id="24" name="Text Box 230">
              <a:extLst>
                <a:ext uri="{FF2B5EF4-FFF2-40B4-BE49-F238E27FC236}">
                  <a16:creationId xmlns:a16="http://schemas.microsoft.com/office/drawing/2014/main" id="{15B64A0A-9123-438F-B54C-7C928E42E772}"/>
                </a:ext>
              </a:extLst>
            </p:cNvPr>
            <p:cNvSpPr txBox="1"/>
            <p:nvPr/>
          </p:nvSpPr>
          <p:spPr>
            <a:xfrm>
              <a:off x="3626779" y="2114233"/>
              <a:ext cx="1389722" cy="530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Neighbourhood </a:t>
              </a:r>
              <a:b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Boundary</a:t>
              </a:r>
              <a:endParaRPr lang="en-AU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231">
              <a:extLst>
                <a:ext uri="{FF2B5EF4-FFF2-40B4-BE49-F238E27FC236}">
                  <a16:creationId xmlns:a16="http://schemas.microsoft.com/office/drawing/2014/main" id="{667135A6-129C-9E35-EA08-918B5B310B36}"/>
                </a:ext>
              </a:extLst>
            </p:cNvPr>
            <p:cNvSpPr txBox="1"/>
            <p:nvPr/>
          </p:nvSpPr>
          <p:spPr>
            <a:xfrm>
              <a:off x="3739515" y="2815908"/>
              <a:ext cx="1241425" cy="530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Individual Robot </a:t>
              </a:r>
              <a:b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Boundary</a:t>
              </a:r>
              <a:endParaRPr lang="en-AU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7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F53FD0C-1BE2-0A06-FB54-3E07568C6C18}"/>
              </a:ext>
            </a:extLst>
          </p:cNvPr>
          <p:cNvGrpSpPr/>
          <p:nvPr/>
        </p:nvGrpSpPr>
        <p:grpSpPr>
          <a:xfrm>
            <a:off x="2223434" y="999784"/>
            <a:ext cx="4788162" cy="2429216"/>
            <a:chOff x="2223434" y="999784"/>
            <a:chExt cx="4788162" cy="2429216"/>
          </a:xfrm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CBA59D96-A188-5A45-9454-A99F8FEE3813}"/>
                </a:ext>
              </a:extLst>
            </p:cNvPr>
            <p:cNvSpPr/>
            <p:nvPr/>
          </p:nvSpPr>
          <p:spPr>
            <a:xfrm>
              <a:off x="4282616" y="1909666"/>
              <a:ext cx="1218902" cy="60945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rgbClr val="000000"/>
                  </a:solidFill>
                  <a:cs typeface="Arial"/>
                </a:rPr>
                <a:t>Agent Behaviour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: Rounded Corners 7">
              <a:extLst>
                <a:ext uri="{FF2B5EF4-FFF2-40B4-BE49-F238E27FC236}">
                  <a16:creationId xmlns:a16="http://schemas.microsoft.com/office/drawing/2014/main" id="{652D6DC3-1726-EE4C-92B9-19C14C46C6B6}"/>
                </a:ext>
              </a:extLst>
            </p:cNvPr>
            <p:cNvSpPr/>
            <p:nvPr/>
          </p:nvSpPr>
          <p:spPr>
            <a:xfrm>
              <a:off x="5792694" y="1909667"/>
              <a:ext cx="1218902" cy="60945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>
                  <a:solidFill>
                    <a:srgbClr val="000000"/>
                  </a:solidFill>
                  <a:cs typeface="Arial"/>
                </a:rPr>
                <a:t>Emergent Behaviour</a:t>
              </a:r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lowchart: Magnetic Disk 21">
              <a:extLst>
                <a:ext uri="{FF2B5EF4-FFF2-40B4-BE49-F238E27FC236}">
                  <a16:creationId xmlns:a16="http://schemas.microsoft.com/office/drawing/2014/main" id="{7A2164ED-87DC-B14F-8172-D6E044C35A37}"/>
                </a:ext>
              </a:extLst>
            </p:cNvPr>
            <p:cNvSpPr/>
            <p:nvPr/>
          </p:nvSpPr>
          <p:spPr>
            <a:xfrm>
              <a:off x="2223436" y="999784"/>
              <a:ext cx="1475072" cy="72181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Agent Sensors</a:t>
              </a:r>
            </a:p>
          </p:txBody>
        </p:sp>
        <p:sp>
          <p:nvSpPr>
            <p:cNvPr id="19" name="Flowchart: Magnetic Disk 22">
              <a:extLst>
                <a:ext uri="{FF2B5EF4-FFF2-40B4-BE49-F238E27FC236}">
                  <a16:creationId xmlns:a16="http://schemas.microsoft.com/office/drawing/2014/main" id="{64F7DEE8-C025-454F-AAC3-3C283DDC2D1C}"/>
                </a:ext>
              </a:extLst>
            </p:cNvPr>
            <p:cNvSpPr/>
            <p:nvPr/>
          </p:nvSpPr>
          <p:spPr>
            <a:xfrm>
              <a:off x="2223435" y="1854295"/>
              <a:ext cx="1475073" cy="72181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>
                  <a:solidFill>
                    <a:sysClr val="windowText" lastClr="000000"/>
                  </a:solidFill>
                </a:rPr>
                <a:t>Neighbourhood Data</a:t>
              </a:r>
            </a:p>
          </p:txBody>
        </p:sp>
        <p:sp>
          <p:nvSpPr>
            <p:cNvPr id="20" name="Flowchart: Magnetic Disk 23">
              <a:extLst>
                <a:ext uri="{FF2B5EF4-FFF2-40B4-BE49-F238E27FC236}">
                  <a16:creationId xmlns:a16="http://schemas.microsoft.com/office/drawing/2014/main" id="{BAF4E509-97A2-9244-BA66-11679803E2CF}"/>
                </a:ext>
              </a:extLst>
            </p:cNvPr>
            <p:cNvSpPr/>
            <p:nvPr/>
          </p:nvSpPr>
          <p:spPr>
            <a:xfrm>
              <a:off x="2223434" y="2707188"/>
              <a:ext cx="1475073" cy="72181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>
                  <a:solidFill>
                    <a:sysClr val="windowText" lastClr="000000"/>
                  </a:solidFill>
                </a:rPr>
                <a:t>Swarm Parameters</a:t>
              </a:r>
            </a:p>
          </p:txBody>
        </p:sp>
        <p:cxnSp>
          <p:nvCxnSpPr>
            <p:cNvPr id="21" name="Connector: Elbow 25">
              <a:extLst>
                <a:ext uri="{FF2B5EF4-FFF2-40B4-BE49-F238E27FC236}">
                  <a16:creationId xmlns:a16="http://schemas.microsoft.com/office/drawing/2014/main" id="{522B7B2D-159E-104A-AB39-08A01E5CD01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335" y="1360690"/>
              <a:ext cx="748793" cy="55614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7">
              <a:extLst>
                <a:ext uri="{FF2B5EF4-FFF2-40B4-BE49-F238E27FC236}">
                  <a16:creationId xmlns:a16="http://schemas.microsoft.com/office/drawing/2014/main" id="{4CF2D830-1AA3-884E-8CAE-9C657DA4E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8508" y="2214392"/>
              <a:ext cx="584108" cy="80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F698D6-F959-144D-B2E7-996F5FF89FD6}"/>
                </a:ext>
              </a:extLst>
            </p:cNvPr>
            <p:cNvCxnSpPr>
              <a:cxnSpLocks/>
            </p:cNvCxnSpPr>
            <p:nvPr/>
          </p:nvCxnSpPr>
          <p:spPr>
            <a:xfrm>
              <a:off x="5501518" y="2214392"/>
              <a:ext cx="292956" cy="4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37">
              <a:extLst>
                <a:ext uri="{FF2B5EF4-FFF2-40B4-BE49-F238E27FC236}">
                  <a16:creationId xmlns:a16="http://schemas.microsoft.com/office/drawing/2014/main" id="{DFDEACD6-B4AA-2D48-8EED-DF0BC7F4D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4" y="2511945"/>
              <a:ext cx="748793" cy="556149"/>
            </a:xfrm>
            <a:prstGeom prst="bentConnector3">
              <a:avLst>
                <a:gd name="adj1" fmla="val 98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7106B1-10AB-404D-9BEB-874D581FEE2C}"/>
                </a:ext>
              </a:extLst>
            </p:cNvPr>
            <p:cNvSpPr/>
            <p:nvPr/>
          </p:nvSpPr>
          <p:spPr>
            <a:xfrm>
              <a:off x="4127185" y="1728770"/>
              <a:ext cx="1501855" cy="9814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4BDDE9D6-8732-2047-8AA9-1FF8197A1918}"/>
                </a:ext>
              </a:extLst>
            </p:cNvPr>
            <p:cNvSpPr txBox="1"/>
            <p:nvPr/>
          </p:nvSpPr>
          <p:spPr>
            <a:xfrm>
              <a:off x="4421304" y="1467423"/>
              <a:ext cx="166764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/>
                <a:t>n-robots in swarm</a:t>
              </a:r>
              <a:endParaRPr lang="en-GB" sz="11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lded Corner 10">
            <a:extLst>
              <a:ext uri="{FF2B5EF4-FFF2-40B4-BE49-F238E27FC236}">
                <a16:creationId xmlns:a16="http://schemas.microsoft.com/office/drawing/2014/main" id="{B7E4868D-F9B4-BD34-04E1-9AFF3DD48550}"/>
              </a:ext>
            </a:extLst>
          </p:cNvPr>
          <p:cNvSpPr/>
          <p:nvPr/>
        </p:nvSpPr>
        <p:spPr>
          <a:xfrm rot="16200000">
            <a:off x="3849487" y="1094970"/>
            <a:ext cx="668060" cy="1364457"/>
          </a:xfrm>
          <a:prstGeom prst="foldedCorner">
            <a:avLst>
              <a:gd name="adj" fmla="val 3270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8836F-818B-D84F-0DCC-C8C870F32C69}"/>
              </a:ext>
            </a:extLst>
          </p:cNvPr>
          <p:cNvSpPr txBox="1"/>
          <p:nvPr/>
        </p:nvSpPr>
        <p:spPr>
          <a:xfrm>
            <a:off x="3392143" y="1546823"/>
            <a:ext cx="1502456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GB" sz="1200"/>
              <a:t>[A] System Safety Requirements</a:t>
            </a:r>
            <a:endParaRPr lang="en-GB" sz="1200">
              <a:cs typeface="Arial"/>
            </a:endParaRPr>
          </a:p>
        </p:txBody>
      </p:sp>
      <p:sp>
        <p:nvSpPr>
          <p:cNvPr id="47" name="Folded Corner 12">
            <a:extLst>
              <a:ext uri="{FF2B5EF4-FFF2-40B4-BE49-F238E27FC236}">
                <a16:creationId xmlns:a16="http://schemas.microsoft.com/office/drawing/2014/main" id="{D2A696F5-4F26-969E-4CD4-94785A7C91E5}"/>
              </a:ext>
            </a:extLst>
          </p:cNvPr>
          <p:cNvSpPr/>
          <p:nvPr/>
        </p:nvSpPr>
        <p:spPr>
          <a:xfrm rot="16200000">
            <a:off x="6164063" y="1094970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20BE0A-55CB-4DC1-637D-1D47E810E4FF}"/>
              </a:ext>
            </a:extLst>
          </p:cNvPr>
          <p:cNvSpPr txBox="1"/>
          <p:nvPr/>
        </p:nvSpPr>
        <p:spPr>
          <a:xfrm>
            <a:off x="5808719" y="1534823"/>
            <a:ext cx="136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[C] System Description</a:t>
            </a:r>
          </a:p>
        </p:txBody>
      </p:sp>
      <p:sp>
        <p:nvSpPr>
          <p:cNvPr id="49" name="Folded Corner 14">
            <a:extLst>
              <a:ext uri="{FF2B5EF4-FFF2-40B4-BE49-F238E27FC236}">
                <a16:creationId xmlns:a16="http://schemas.microsoft.com/office/drawing/2014/main" id="{E22B380C-7DDF-502C-10AB-2842967ECA1E}"/>
              </a:ext>
            </a:extLst>
          </p:cNvPr>
          <p:cNvSpPr/>
          <p:nvPr/>
        </p:nvSpPr>
        <p:spPr>
          <a:xfrm rot="16200000">
            <a:off x="3849488" y="2014315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E2BF0-0310-B5A2-5C5B-DAEB8F18C916}"/>
              </a:ext>
            </a:extLst>
          </p:cNvPr>
          <p:cNvSpPr txBox="1"/>
          <p:nvPr/>
        </p:nvSpPr>
        <p:spPr>
          <a:xfrm>
            <a:off x="3459943" y="2514145"/>
            <a:ext cx="136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[B] Environment Description</a:t>
            </a:r>
          </a:p>
        </p:txBody>
      </p:sp>
      <p:sp>
        <p:nvSpPr>
          <p:cNvPr id="51" name="Folded Corner 16">
            <a:extLst>
              <a:ext uri="{FF2B5EF4-FFF2-40B4-BE49-F238E27FC236}">
                <a16:creationId xmlns:a16="http://schemas.microsoft.com/office/drawing/2014/main" id="{FB5C8A46-553F-B360-96A6-D34FEED51574}"/>
              </a:ext>
            </a:extLst>
          </p:cNvPr>
          <p:cNvSpPr/>
          <p:nvPr/>
        </p:nvSpPr>
        <p:spPr>
          <a:xfrm rot="16200000">
            <a:off x="6235175" y="1950346"/>
            <a:ext cx="668060" cy="1492393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D887EC-064A-C496-7137-D4145AC3C1EB}"/>
              </a:ext>
            </a:extLst>
          </p:cNvPr>
          <p:cNvSpPr txBox="1"/>
          <p:nvPr/>
        </p:nvSpPr>
        <p:spPr>
          <a:xfrm>
            <a:off x="5823008" y="2479131"/>
            <a:ext cx="1416976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GB" sz="1200" dirty="0"/>
              <a:t>[D] EB Description &amp; Expected 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434883-9F7E-DF47-95EE-772BC010DCFB}"/>
              </a:ext>
            </a:extLst>
          </p:cNvPr>
          <p:cNvSpPr/>
          <p:nvPr/>
        </p:nvSpPr>
        <p:spPr>
          <a:xfrm>
            <a:off x="4716068" y="3387761"/>
            <a:ext cx="1751668" cy="73580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DD0B33-2721-3FC7-0B56-AD8FD1086793}"/>
              </a:ext>
            </a:extLst>
          </p:cNvPr>
          <p:cNvSpPr/>
          <p:nvPr/>
        </p:nvSpPr>
        <p:spPr>
          <a:xfrm>
            <a:off x="7166766" y="3382857"/>
            <a:ext cx="1780437" cy="73580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/>
          </a:p>
        </p:txBody>
      </p:sp>
      <p:sp>
        <p:nvSpPr>
          <p:cNvPr id="55" name="Folded Corner 20">
            <a:extLst>
              <a:ext uri="{FF2B5EF4-FFF2-40B4-BE49-F238E27FC236}">
                <a16:creationId xmlns:a16="http://schemas.microsoft.com/office/drawing/2014/main" id="{0E79E244-5EFC-BD54-D22A-B2F000203B7A}"/>
              </a:ext>
            </a:extLst>
          </p:cNvPr>
          <p:cNvSpPr/>
          <p:nvPr/>
        </p:nvSpPr>
        <p:spPr>
          <a:xfrm rot="16200000">
            <a:off x="5247728" y="4266256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E61338-CBA0-9CA5-95F2-C7F7740A779C}"/>
              </a:ext>
            </a:extLst>
          </p:cNvPr>
          <p:cNvSpPr txBox="1"/>
          <p:nvPr/>
        </p:nvSpPr>
        <p:spPr>
          <a:xfrm>
            <a:off x="4865746" y="4706109"/>
            <a:ext cx="1364456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[E] Safety </a:t>
            </a:r>
            <a:r>
              <a:rPr lang="en-GB" sz="1200" dirty="0" err="1"/>
              <a:t>Reqts</a:t>
            </a:r>
            <a:r>
              <a:rPr lang="en-GB" sz="1200" dirty="0"/>
              <a:t> Allocated to Swarm</a:t>
            </a:r>
          </a:p>
        </p:txBody>
      </p:sp>
      <p:sp>
        <p:nvSpPr>
          <p:cNvPr id="57" name="Folded Corner 24">
            <a:extLst>
              <a:ext uri="{FF2B5EF4-FFF2-40B4-BE49-F238E27FC236}">
                <a16:creationId xmlns:a16="http://schemas.microsoft.com/office/drawing/2014/main" id="{3D310C14-DC25-E684-5F15-307EFAC92FCC}"/>
              </a:ext>
            </a:extLst>
          </p:cNvPr>
          <p:cNvSpPr/>
          <p:nvPr/>
        </p:nvSpPr>
        <p:spPr>
          <a:xfrm rot="16200000">
            <a:off x="7832988" y="4216348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5B5B5-A356-DE76-FBE1-E806CC0C76A6}"/>
              </a:ext>
            </a:extLst>
          </p:cNvPr>
          <p:cNvSpPr txBox="1"/>
          <p:nvPr/>
        </p:nvSpPr>
        <p:spPr>
          <a:xfrm>
            <a:off x="7388308" y="4733111"/>
            <a:ext cx="1531279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[G] EB Assurance Scoping Argument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CCB9B-22C4-D4B1-8276-4E2A96DE3E09}"/>
              </a:ext>
            </a:extLst>
          </p:cNvPr>
          <p:cNvSpPr txBox="1"/>
          <p:nvPr/>
        </p:nvSpPr>
        <p:spPr>
          <a:xfrm>
            <a:off x="4748122" y="3406909"/>
            <a:ext cx="1673708" cy="710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1. Define the Assurance Scope for the EB Description &amp; Expected Output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44B62-B7C0-5D47-70C8-93E5C37BD4EB}"/>
              </a:ext>
            </a:extLst>
          </p:cNvPr>
          <p:cNvSpPr txBox="1"/>
          <p:nvPr/>
        </p:nvSpPr>
        <p:spPr>
          <a:xfrm>
            <a:off x="7241468" y="3441349"/>
            <a:ext cx="1632749" cy="5869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121920" tIns="60960" rIns="121920" bIns="6096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2. Instantiate the EB Assurance Scoping Argument Pattern</a:t>
            </a:r>
            <a:endParaRPr lang="en-GB" sz="1200" dirty="0">
              <a:cs typeface="Arial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B61249-F3FC-F3A8-E631-56545BF2562C}"/>
              </a:ext>
            </a:extLst>
          </p:cNvPr>
          <p:cNvCxnSpPr>
            <a:cxnSpLocks/>
          </p:cNvCxnSpPr>
          <p:nvPr/>
        </p:nvCxnSpPr>
        <p:spPr>
          <a:xfrm>
            <a:off x="4154941" y="2104027"/>
            <a:ext cx="0" cy="1216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7D5991-E2E7-6EEB-C0A7-0B029D7E5282}"/>
              </a:ext>
            </a:extLst>
          </p:cNvPr>
          <p:cNvCxnSpPr>
            <a:cxnSpLocks/>
          </p:cNvCxnSpPr>
          <p:nvPr/>
        </p:nvCxnSpPr>
        <p:spPr>
          <a:xfrm>
            <a:off x="6482154" y="2107111"/>
            <a:ext cx="0" cy="118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9FECE0-4AA7-1AB5-C6F2-E07A53725B40}"/>
              </a:ext>
            </a:extLst>
          </p:cNvPr>
          <p:cNvCxnSpPr>
            <a:cxnSpLocks/>
          </p:cNvCxnSpPr>
          <p:nvPr/>
        </p:nvCxnSpPr>
        <p:spPr>
          <a:xfrm>
            <a:off x="4154941" y="2225710"/>
            <a:ext cx="23272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DF7085-0ECF-3BE8-6160-217F493B5945}"/>
              </a:ext>
            </a:extLst>
          </p:cNvPr>
          <p:cNvCxnSpPr>
            <a:cxnSpLocks/>
          </p:cNvCxnSpPr>
          <p:nvPr/>
        </p:nvCxnSpPr>
        <p:spPr>
          <a:xfrm>
            <a:off x="4154941" y="3037644"/>
            <a:ext cx="0" cy="1216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16FEF4-2B60-DEA4-863F-246DF0837A67}"/>
              </a:ext>
            </a:extLst>
          </p:cNvPr>
          <p:cNvCxnSpPr>
            <a:cxnSpLocks/>
          </p:cNvCxnSpPr>
          <p:nvPr/>
        </p:nvCxnSpPr>
        <p:spPr>
          <a:xfrm>
            <a:off x="6482154" y="3040729"/>
            <a:ext cx="0" cy="118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E6B0AC-59F1-3ABA-2AA8-ED74F1E01598}"/>
              </a:ext>
            </a:extLst>
          </p:cNvPr>
          <p:cNvCxnSpPr>
            <a:cxnSpLocks/>
          </p:cNvCxnSpPr>
          <p:nvPr/>
        </p:nvCxnSpPr>
        <p:spPr>
          <a:xfrm>
            <a:off x="4154941" y="3151091"/>
            <a:ext cx="23272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CBD411-3E19-F22F-2916-629FF956D980}"/>
              </a:ext>
            </a:extLst>
          </p:cNvPr>
          <p:cNvCxnSpPr>
            <a:cxnSpLocks/>
          </p:cNvCxnSpPr>
          <p:nvPr/>
        </p:nvCxnSpPr>
        <p:spPr>
          <a:xfrm>
            <a:off x="5344378" y="2221426"/>
            <a:ext cx="1" cy="116205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433714-CCE9-BD3F-F0BB-F74FFF6D6A80}"/>
              </a:ext>
            </a:extLst>
          </p:cNvPr>
          <p:cNvCxnSpPr>
            <a:cxnSpLocks/>
          </p:cNvCxnSpPr>
          <p:nvPr/>
        </p:nvCxnSpPr>
        <p:spPr>
          <a:xfrm flipV="1">
            <a:off x="6467736" y="3750761"/>
            <a:ext cx="699031" cy="49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14913A-9AD3-ADF3-A94E-5D0289E04CC4}"/>
              </a:ext>
            </a:extLst>
          </p:cNvPr>
          <p:cNvCxnSpPr>
            <a:cxnSpLocks/>
          </p:cNvCxnSpPr>
          <p:nvPr/>
        </p:nvCxnSpPr>
        <p:spPr>
          <a:xfrm>
            <a:off x="5340783" y="4123621"/>
            <a:ext cx="3439" cy="479349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E8B703-C425-4DA2-F513-1C1575044E6B}"/>
              </a:ext>
            </a:extLst>
          </p:cNvPr>
          <p:cNvCxnSpPr>
            <a:cxnSpLocks/>
          </p:cNvCxnSpPr>
          <p:nvPr/>
        </p:nvCxnSpPr>
        <p:spPr>
          <a:xfrm>
            <a:off x="8189252" y="4103170"/>
            <a:ext cx="3439" cy="46137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lded Corner 64">
            <a:extLst>
              <a:ext uri="{FF2B5EF4-FFF2-40B4-BE49-F238E27FC236}">
                <a16:creationId xmlns:a16="http://schemas.microsoft.com/office/drawing/2014/main" id="{804B6860-ED8E-271A-6DB4-98632D8D717B}"/>
              </a:ext>
            </a:extLst>
          </p:cNvPr>
          <p:cNvSpPr/>
          <p:nvPr/>
        </p:nvSpPr>
        <p:spPr>
          <a:xfrm rot="16200000">
            <a:off x="7874459" y="2001048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7A8EFD-8193-CDC9-3CCD-2389BA6A6B35}"/>
              </a:ext>
            </a:extLst>
          </p:cNvPr>
          <p:cNvCxnSpPr>
            <a:cxnSpLocks/>
          </p:cNvCxnSpPr>
          <p:nvPr/>
        </p:nvCxnSpPr>
        <p:spPr>
          <a:xfrm>
            <a:off x="8187643" y="3030573"/>
            <a:ext cx="0" cy="35011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515D7A0-0CAC-AE87-9DFE-1848DDD32FD1}"/>
              </a:ext>
            </a:extLst>
          </p:cNvPr>
          <p:cNvSpPr txBox="1"/>
          <p:nvPr/>
        </p:nvSpPr>
        <p:spPr>
          <a:xfrm>
            <a:off x="7462671" y="2411903"/>
            <a:ext cx="1450289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[F] EB Assurance Scoping Argument Pattern</a:t>
            </a:r>
          </a:p>
        </p:txBody>
      </p:sp>
    </p:spTree>
    <p:extLst>
      <p:ext uri="{BB962C8B-B14F-4D97-AF65-F5344CB8AC3E}">
        <p14:creationId xmlns:p14="http://schemas.microsoft.com/office/powerpoint/2010/main" val="10172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76276C-406C-74F8-4897-F068E30A3C36}"/>
              </a:ext>
            </a:extLst>
          </p:cNvPr>
          <p:cNvSpPr/>
          <p:nvPr/>
        </p:nvSpPr>
        <p:spPr>
          <a:xfrm>
            <a:off x="1777426" y="973329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 dirty="0">
                <a:solidFill>
                  <a:schemeClr val="tx1"/>
                </a:solidFill>
              </a:rPr>
              <a:t>{Description of operational environment}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61029-8213-1BB9-8A22-3B6C3C32EBDC}"/>
              </a:ext>
            </a:extLst>
          </p:cNvPr>
          <p:cNvSpPr txBox="1"/>
          <p:nvPr/>
        </p:nvSpPr>
        <p:spPr>
          <a:xfrm>
            <a:off x="2059492" y="95138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[B]   C1.1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9D24F-DD74-84C0-06D8-69F3A0604A07}"/>
              </a:ext>
            </a:extLst>
          </p:cNvPr>
          <p:cNvSpPr/>
          <p:nvPr/>
        </p:nvSpPr>
        <p:spPr>
          <a:xfrm>
            <a:off x="1777429" y="2234237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 dirty="0">
                <a:solidFill>
                  <a:schemeClr val="tx1"/>
                </a:solidFill>
              </a:rPr>
              <a:t>{Description of system and system architecture}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7C52F-C81A-7C5C-EF68-317A07B0F63F}"/>
              </a:ext>
            </a:extLst>
          </p:cNvPr>
          <p:cNvSpPr txBox="1"/>
          <p:nvPr/>
        </p:nvSpPr>
        <p:spPr>
          <a:xfrm>
            <a:off x="1992823" y="218580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[C]   C1.2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05C4B3-F3E6-B0E1-5B6D-8799F7C90F30}"/>
              </a:ext>
            </a:extLst>
          </p:cNvPr>
          <p:cNvSpPr/>
          <p:nvPr/>
        </p:nvSpPr>
        <p:spPr>
          <a:xfrm>
            <a:off x="1777429" y="3521055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 dirty="0">
                <a:solidFill>
                  <a:schemeClr val="tx1"/>
                </a:solidFill>
              </a:rPr>
              <a:t>{EB Description}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914E9-05DB-9756-ECDF-8DC85B70C9F2}"/>
              </a:ext>
            </a:extLst>
          </p:cNvPr>
          <p:cNvSpPr txBox="1"/>
          <p:nvPr/>
        </p:nvSpPr>
        <p:spPr>
          <a:xfrm>
            <a:off x="2067475" y="348545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[D]   C1.3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63F933-E68A-A257-B7D6-A0F6D5D2438E}"/>
              </a:ext>
            </a:extLst>
          </p:cNvPr>
          <p:cNvSpPr/>
          <p:nvPr/>
        </p:nvSpPr>
        <p:spPr>
          <a:xfrm>
            <a:off x="6656209" y="977295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>
                <a:solidFill>
                  <a:schemeClr val="tx1"/>
                </a:solidFill>
              </a:rPr>
              <a:t>{System safety requirements allocated to swarm}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3B75E-D442-1C37-B8D9-AD90FE831BFF}"/>
              </a:ext>
            </a:extLst>
          </p:cNvPr>
          <p:cNvSpPr txBox="1"/>
          <p:nvPr/>
        </p:nvSpPr>
        <p:spPr>
          <a:xfrm>
            <a:off x="6999252" y="94118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[E]   C1.4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E2C24-9239-78C8-7623-68B37B28C786}"/>
              </a:ext>
            </a:extLst>
          </p:cNvPr>
          <p:cNvSpPr/>
          <p:nvPr/>
        </p:nvSpPr>
        <p:spPr>
          <a:xfrm>
            <a:off x="4294008" y="1515638"/>
            <a:ext cx="1694860" cy="124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en-GB" sz="1400">
                <a:solidFill>
                  <a:schemeClr val="tx1"/>
                </a:solidFill>
              </a:rPr>
              <a:t>{Swarm satisfies its allocated system safety requirements in the defined environment}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A6F2B0-37D0-A233-6A47-4B399CF3B5BA}"/>
              </a:ext>
            </a:extLst>
          </p:cNvPr>
          <p:cNvSpPr/>
          <p:nvPr/>
        </p:nvSpPr>
        <p:spPr>
          <a:xfrm>
            <a:off x="3893548" y="3397588"/>
            <a:ext cx="2178457" cy="106726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en-GB" sz="1400" dirty="0">
                <a:solidFill>
                  <a:schemeClr val="tx1"/>
                </a:solidFill>
              </a:rPr>
              <a:t>{Argument over the development and deployment of the swarm}</a:t>
            </a:r>
          </a:p>
          <a:p>
            <a:pPr algn="ctr"/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ADF92-E546-1C0A-A297-4853F4A4D61C}"/>
              </a:ext>
            </a:extLst>
          </p:cNvPr>
          <p:cNvSpPr txBox="1"/>
          <p:nvPr/>
        </p:nvSpPr>
        <p:spPr>
          <a:xfrm>
            <a:off x="4861553" y="151299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G1.1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F54B6-88B0-AF11-427C-4E9BB654A314}"/>
              </a:ext>
            </a:extLst>
          </p:cNvPr>
          <p:cNvSpPr txBox="1"/>
          <p:nvPr/>
        </p:nvSpPr>
        <p:spPr>
          <a:xfrm>
            <a:off x="4768420" y="338938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S1.1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5FF31970-980C-72D7-0CD8-C92E3385664C}"/>
              </a:ext>
            </a:extLst>
          </p:cNvPr>
          <p:cNvSpPr/>
          <p:nvPr/>
        </p:nvSpPr>
        <p:spPr>
          <a:xfrm>
            <a:off x="2482847" y="1848781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8AF0231-DFC7-13B1-FD9A-FAEE4FB7F6AD}"/>
              </a:ext>
            </a:extLst>
          </p:cNvPr>
          <p:cNvSpPr/>
          <p:nvPr/>
        </p:nvSpPr>
        <p:spPr>
          <a:xfrm>
            <a:off x="2482846" y="3106722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E697B8A-20E3-1116-B0EC-B71F8C1BBD84}"/>
              </a:ext>
            </a:extLst>
          </p:cNvPr>
          <p:cNvSpPr/>
          <p:nvPr/>
        </p:nvSpPr>
        <p:spPr>
          <a:xfrm>
            <a:off x="2474518" y="4387954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852E8F2-B4CB-6122-ABB0-448EFB1E9FD1}"/>
              </a:ext>
            </a:extLst>
          </p:cNvPr>
          <p:cNvSpPr/>
          <p:nvPr/>
        </p:nvSpPr>
        <p:spPr>
          <a:xfrm>
            <a:off x="7416194" y="1856531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40879F-01EC-60EF-3858-1F5C3F2621E6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 flipV="1">
            <a:off x="3404345" y="1406779"/>
            <a:ext cx="889663" cy="73231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F87E1C-921C-410D-8779-2328E5B7615F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3404348" y="2139093"/>
            <a:ext cx="889660" cy="52859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7D9CA1-5D2E-C12A-B450-B296D508AF5F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3404348" y="2139093"/>
            <a:ext cx="889660" cy="181541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41C7AC-C95C-7807-05B4-2B40DF6A480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988868" y="1455496"/>
            <a:ext cx="667341" cy="68359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89F7F32-700E-62F4-514A-39B4FB471738}"/>
              </a:ext>
            </a:extLst>
          </p:cNvPr>
          <p:cNvSpPr/>
          <p:nvPr/>
        </p:nvSpPr>
        <p:spPr>
          <a:xfrm>
            <a:off x="6251460" y="3308620"/>
            <a:ext cx="2360219" cy="13417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br>
              <a:rPr lang="en-AU" sz="1400" dirty="0">
                <a:solidFill>
                  <a:schemeClr val="tx1"/>
                </a:solidFill>
              </a:rPr>
            </a:br>
            <a:br>
              <a:rPr lang="en-AU" sz="1400" dirty="0">
                <a:solidFill>
                  <a:schemeClr val="tx1"/>
                </a:solidFill>
              </a:rPr>
            </a:br>
            <a:r>
              <a:rPr lang="en-AU" sz="1400" dirty="0">
                <a:solidFill>
                  <a:schemeClr val="tx1"/>
                </a:solidFill>
              </a:rPr>
              <a:t>The system safety process has identified the system safety requirements allocated to the swarm</a:t>
            </a:r>
          </a:p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E0B6E-0631-D7D8-E437-E26E52DB371B}"/>
              </a:ext>
            </a:extLst>
          </p:cNvPr>
          <p:cNvSpPr txBox="1"/>
          <p:nvPr/>
        </p:nvSpPr>
        <p:spPr>
          <a:xfrm>
            <a:off x="7185757" y="324472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A1.1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4CB2A-D6E6-D7F0-3C60-2D95A3A3925C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5988868" y="2139093"/>
            <a:ext cx="608238" cy="136602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693284-6A2A-0C00-DB19-AA713375F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113099" y="2762550"/>
            <a:ext cx="3086" cy="6350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145A1B-753A-0A7D-3536-154F4C703CB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553301" y="4464854"/>
            <a:ext cx="429476" cy="490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6CFCAF-74E2-B6C2-B862-33D46C390E50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4982777" y="4464854"/>
            <a:ext cx="489200" cy="4827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>
            <a:extLst>
              <a:ext uri="{FF2B5EF4-FFF2-40B4-BE49-F238E27FC236}">
                <a16:creationId xmlns:a16="http://schemas.microsoft.com/office/drawing/2014/main" id="{FA131679-6F8F-1108-7686-AC8C6E71714C}"/>
              </a:ext>
            </a:extLst>
          </p:cNvPr>
          <p:cNvSpPr/>
          <p:nvPr/>
        </p:nvSpPr>
        <p:spPr>
          <a:xfrm rot="10800000">
            <a:off x="4455223" y="4945513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C608F9EF-3188-66E0-4DB2-677BE2696420}"/>
              </a:ext>
            </a:extLst>
          </p:cNvPr>
          <p:cNvSpPr/>
          <p:nvPr/>
        </p:nvSpPr>
        <p:spPr>
          <a:xfrm rot="10800000">
            <a:off x="5329806" y="4944403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8C6C6E-5209-A478-C7A9-B4D67834DE66}"/>
              </a:ext>
            </a:extLst>
          </p:cNvPr>
          <p:cNvSpPr txBox="1"/>
          <p:nvPr/>
        </p:nvSpPr>
        <p:spPr>
          <a:xfrm>
            <a:off x="3287059" y="5063994"/>
            <a:ext cx="1886991" cy="408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400" dirty="0"/>
              <a:t>EB Safety requirements</a:t>
            </a:r>
            <a:br>
              <a:rPr lang="en-GB" sz="1400" dirty="0"/>
            </a:br>
            <a:r>
              <a:rPr lang="en-GB" sz="1400" dirty="0"/>
              <a:t>argument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AF20B-F175-15B6-29B7-C13075E3CDDA}"/>
              </a:ext>
            </a:extLst>
          </p:cNvPr>
          <p:cNvSpPr txBox="1"/>
          <p:nvPr/>
        </p:nvSpPr>
        <p:spPr>
          <a:xfrm>
            <a:off x="5227710" y="5116313"/>
            <a:ext cx="2639762" cy="255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400" dirty="0"/>
              <a:t>EB Deployment argument pattern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592058A3-0131-6229-AC52-EB2CE5F1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18649" y="5028530"/>
            <a:ext cx="405000" cy="273844"/>
          </a:xfrm>
          <a:noFill/>
        </p:spPr>
        <p:txBody>
          <a:bodyPr/>
          <a:lstStyle/>
          <a:p>
            <a:fld id="{67DE1CF8-1877-4310-8670-A269E8016CAC}" type="slidenum">
              <a:rPr lang="en-GB" sz="1050" smtClean="0"/>
              <a:t>4</a:t>
            </a:fld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38999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DA999-59B6-A473-37AE-5928341CA187}"/>
              </a:ext>
            </a:extLst>
          </p:cNvPr>
          <p:cNvSpPr/>
          <p:nvPr/>
        </p:nvSpPr>
        <p:spPr>
          <a:xfrm>
            <a:off x="2919873" y="3295266"/>
            <a:ext cx="1550193" cy="73580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FF995-D685-8564-5A3F-1284CF2E3CC9}"/>
              </a:ext>
            </a:extLst>
          </p:cNvPr>
          <p:cNvSpPr/>
          <p:nvPr/>
        </p:nvSpPr>
        <p:spPr>
          <a:xfrm>
            <a:off x="5136205" y="3290362"/>
            <a:ext cx="1550193" cy="73580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6" name="Folded Corner 20">
            <a:extLst>
              <a:ext uri="{FF2B5EF4-FFF2-40B4-BE49-F238E27FC236}">
                <a16:creationId xmlns:a16="http://schemas.microsoft.com/office/drawing/2014/main" id="{B4D321B2-0C4E-E82B-0339-77D58741A7C4}"/>
              </a:ext>
            </a:extLst>
          </p:cNvPr>
          <p:cNvSpPr/>
          <p:nvPr/>
        </p:nvSpPr>
        <p:spPr>
          <a:xfrm rot="16200000">
            <a:off x="3388635" y="4235048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8A6F8-BA1C-5285-8302-A2542111D066}"/>
              </a:ext>
            </a:extLst>
          </p:cNvPr>
          <p:cNvSpPr txBox="1"/>
          <p:nvPr/>
        </p:nvSpPr>
        <p:spPr>
          <a:xfrm>
            <a:off x="3036997" y="4680673"/>
            <a:ext cx="1364456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GB" sz="1200" dirty="0"/>
              <a:t>[H] EB Safety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43754-BC8C-742F-58B2-4E57B1E4F7C7}"/>
              </a:ext>
            </a:extLst>
          </p:cNvPr>
          <p:cNvSpPr txBox="1"/>
          <p:nvPr/>
        </p:nvSpPr>
        <p:spPr>
          <a:xfrm>
            <a:off x="3012740" y="3388781"/>
            <a:ext cx="1364456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b="1"/>
              <a:t>3. Develop EB Safety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C5792-F5ED-0ED0-296F-5DCA53ED34B7}"/>
              </a:ext>
            </a:extLst>
          </p:cNvPr>
          <p:cNvSpPr txBox="1"/>
          <p:nvPr/>
        </p:nvSpPr>
        <p:spPr>
          <a:xfrm>
            <a:off x="5200495" y="3381453"/>
            <a:ext cx="1457325" cy="58695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b="1"/>
              <a:t>4. Validate EB Safety Requirements</a:t>
            </a:r>
            <a:endParaRPr lang="en-GB" sz="1200" b="1">
              <a:cs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1CB13A-08B3-B305-F38E-5D3EFD145781}"/>
              </a:ext>
            </a:extLst>
          </p:cNvPr>
          <p:cNvCxnSpPr>
            <a:cxnSpLocks/>
          </p:cNvCxnSpPr>
          <p:nvPr/>
        </p:nvCxnSpPr>
        <p:spPr>
          <a:xfrm flipV="1">
            <a:off x="4470064" y="3658264"/>
            <a:ext cx="666139" cy="49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ded Corner 30">
            <a:extLst>
              <a:ext uri="{FF2B5EF4-FFF2-40B4-BE49-F238E27FC236}">
                <a16:creationId xmlns:a16="http://schemas.microsoft.com/office/drawing/2014/main" id="{BA9837FE-5F80-FDA0-87DB-7BF1739B8994}"/>
              </a:ext>
            </a:extLst>
          </p:cNvPr>
          <p:cNvSpPr/>
          <p:nvPr/>
        </p:nvSpPr>
        <p:spPr>
          <a:xfrm rot="16200000">
            <a:off x="3363976" y="1824592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91BC3-7D02-6B91-7965-017CB0E18324}"/>
              </a:ext>
            </a:extLst>
          </p:cNvPr>
          <p:cNvSpPr txBox="1"/>
          <p:nvPr/>
        </p:nvSpPr>
        <p:spPr>
          <a:xfrm>
            <a:off x="2981994" y="2264445"/>
            <a:ext cx="1364456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[E] Safety </a:t>
            </a:r>
            <a:r>
              <a:rPr lang="en-GB" sz="1200" dirty="0" err="1"/>
              <a:t>Rqts</a:t>
            </a:r>
            <a:r>
              <a:rPr lang="en-GB" sz="1200" dirty="0"/>
              <a:t> Allocated to Swarm</a:t>
            </a:r>
          </a:p>
        </p:txBody>
      </p:sp>
      <p:sp>
        <p:nvSpPr>
          <p:cNvPr id="13" name="Folded Corner 32">
            <a:extLst>
              <a:ext uri="{FF2B5EF4-FFF2-40B4-BE49-F238E27FC236}">
                <a16:creationId xmlns:a16="http://schemas.microsoft.com/office/drawing/2014/main" id="{1B86AE0D-1409-D7EC-4320-701C9550979F}"/>
              </a:ext>
            </a:extLst>
          </p:cNvPr>
          <p:cNvSpPr/>
          <p:nvPr/>
        </p:nvSpPr>
        <p:spPr>
          <a:xfrm rot="16200000">
            <a:off x="7736051" y="1821030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6009F-4022-657D-0A9F-D15C715A8B03}"/>
              </a:ext>
            </a:extLst>
          </p:cNvPr>
          <p:cNvSpPr txBox="1"/>
          <p:nvPr/>
        </p:nvSpPr>
        <p:spPr>
          <a:xfrm>
            <a:off x="7349172" y="2333684"/>
            <a:ext cx="1364456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[I] EB Safety </a:t>
            </a:r>
            <a:r>
              <a:rPr lang="en-GB" sz="1200" dirty="0" err="1"/>
              <a:t>Rqts</a:t>
            </a:r>
            <a:r>
              <a:rPr lang="en-GB" sz="1200" dirty="0"/>
              <a:t> Argument Pattern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B05D3-7254-41D8-7676-54C88E542E41}"/>
              </a:ext>
            </a:extLst>
          </p:cNvPr>
          <p:cNvSpPr/>
          <p:nvPr/>
        </p:nvSpPr>
        <p:spPr>
          <a:xfrm>
            <a:off x="7363411" y="3298541"/>
            <a:ext cx="1470820" cy="7397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A5B49-350F-A345-FC78-6FB283F19CF6}"/>
              </a:ext>
            </a:extLst>
          </p:cNvPr>
          <p:cNvSpPr txBox="1"/>
          <p:nvPr/>
        </p:nvSpPr>
        <p:spPr>
          <a:xfrm>
            <a:off x="7323174" y="3349728"/>
            <a:ext cx="1602112" cy="58695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b="1"/>
              <a:t>5. Instantiate EB Safety Requirements Argument Pattern</a:t>
            </a:r>
            <a:endParaRPr lang="en-GB" sz="1200" b="1">
              <a:cs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4DA708-740F-F6CD-F47B-B00898ECC17E}"/>
              </a:ext>
            </a:extLst>
          </p:cNvPr>
          <p:cNvCxnSpPr>
            <a:cxnSpLocks/>
          </p:cNvCxnSpPr>
          <p:nvPr/>
        </p:nvCxnSpPr>
        <p:spPr>
          <a:xfrm flipV="1">
            <a:off x="6698778" y="3650517"/>
            <a:ext cx="666139" cy="49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190516-21F2-17F9-78DF-8862EE08E305}"/>
              </a:ext>
            </a:extLst>
          </p:cNvPr>
          <p:cNvCxnSpPr>
            <a:cxnSpLocks/>
          </p:cNvCxnSpPr>
          <p:nvPr/>
        </p:nvCxnSpPr>
        <p:spPr>
          <a:xfrm>
            <a:off x="3690857" y="2831424"/>
            <a:ext cx="4112" cy="4674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99BA82-B8B6-A7DE-3AE3-D456F1F5EC9F}"/>
              </a:ext>
            </a:extLst>
          </p:cNvPr>
          <p:cNvCxnSpPr>
            <a:cxnSpLocks/>
          </p:cNvCxnSpPr>
          <p:nvPr/>
        </p:nvCxnSpPr>
        <p:spPr>
          <a:xfrm>
            <a:off x="3710334" y="4026176"/>
            <a:ext cx="4112" cy="5608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0A393D-DDD6-2FB2-A19D-D594BB4B356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8070082" y="2837289"/>
            <a:ext cx="2054" cy="46623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46">
            <a:extLst>
              <a:ext uri="{FF2B5EF4-FFF2-40B4-BE49-F238E27FC236}">
                <a16:creationId xmlns:a16="http://schemas.microsoft.com/office/drawing/2014/main" id="{597A1D2E-937A-4B12-2242-BAFFE33D04CB}"/>
              </a:ext>
            </a:extLst>
          </p:cNvPr>
          <p:cNvSpPr/>
          <p:nvPr/>
        </p:nvSpPr>
        <p:spPr>
          <a:xfrm rot="16200000">
            <a:off x="5616976" y="4227805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BFAF75-B148-16D3-A68C-A8066D432410}"/>
              </a:ext>
            </a:extLst>
          </p:cNvPr>
          <p:cNvSpPr txBox="1"/>
          <p:nvPr/>
        </p:nvSpPr>
        <p:spPr>
          <a:xfrm>
            <a:off x="5265338" y="4673429"/>
            <a:ext cx="1236190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[J] EB Safety </a:t>
            </a:r>
            <a:r>
              <a:rPr lang="en-GB" sz="1200" dirty="0" err="1"/>
              <a:t>Rqts</a:t>
            </a:r>
            <a:r>
              <a:rPr lang="en-GB" sz="1200" dirty="0"/>
              <a:t> Validation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6875F1-B49D-05F3-86DB-40B857959435}"/>
              </a:ext>
            </a:extLst>
          </p:cNvPr>
          <p:cNvCxnSpPr>
            <a:cxnSpLocks/>
          </p:cNvCxnSpPr>
          <p:nvPr/>
        </p:nvCxnSpPr>
        <p:spPr>
          <a:xfrm>
            <a:off x="5877032" y="4019781"/>
            <a:ext cx="4112" cy="5608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ded Corner 49">
            <a:extLst>
              <a:ext uri="{FF2B5EF4-FFF2-40B4-BE49-F238E27FC236}">
                <a16:creationId xmlns:a16="http://schemas.microsoft.com/office/drawing/2014/main" id="{D44A9FEE-4907-9B59-93AD-3FFB99629F4D}"/>
              </a:ext>
            </a:extLst>
          </p:cNvPr>
          <p:cNvSpPr/>
          <p:nvPr/>
        </p:nvSpPr>
        <p:spPr>
          <a:xfrm rot="16200000">
            <a:off x="7755363" y="4243681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8DFCA-D989-6492-C5B2-DC625F751C0B}"/>
              </a:ext>
            </a:extLst>
          </p:cNvPr>
          <p:cNvSpPr txBox="1"/>
          <p:nvPr/>
        </p:nvSpPr>
        <p:spPr>
          <a:xfrm>
            <a:off x="7403725" y="4689305"/>
            <a:ext cx="1364456" cy="522835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GB" sz="1200" dirty="0"/>
              <a:t>[K] EB Safety </a:t>
            </a:r>
            <a:r>
              <a:rPr lang="en-GB" sz="1200" dirty="0" err="1"/>
              <a:t>Rqts</a:t>
            </a:r>
            <a:r>
              <a:rPr lang="en-GB" sz="1200" dirty="0"/>
              <a:t> Argument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8133BF-6B63-24CB-82B0-8A28298AFFB5}"/>
              </a:ext>
            </a:extLst>
          </p:cNvPr>
          <p:cNvCxnSpPr>
            <a:cxnSpLocks/>
          </p:cNvCxnSpPr>
          <p:nvPr/>
        </p:nvCxnSpPr>
        <p:spPr>
          <a:xfrm>
            <a:off x="8087337" y="4025381"/>
            <a:ext cx="4112" cy="5608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504D35-3A60-8029-88CD-3977670A6DB3}"/>
              </a:ext>
            </a:extLst>
          </p:cNvPr>
          <p:cNvCxnSpPr>
            <a:cxnSpLocks/>
          </p:cNvCxnSpPr>
          <p:nvPr/>
        </p:nvCxnSpPr>
        <p:spPr>
          <a:xfrm flipV="1">
            <a:off x="4194928" y="4004564"/>
            <a:ext cx="947724" cy="59753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14712</TotalTime>
  <Words>253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Abeywickrama D.B.</dc:creator>
  <cp:lastModifiedBy>Abeywickrama D.B.</cp:lastModifiedBy>
  <cp:revision>8</cp:revision>
  <dcterms:created xsi:type="dcterms:W3CDTF">2022-09-16T12:38:54Z</dcterms:created>
  <dcterms:modified xsi:type="dcterms:W3CDTF">2022-10-04T08:09:09Z</dcterms:modified>
</cp:coreProperties>
</file>