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780" r:id="rId7"/>
    <p:sldId id="614" r:id="rId8"/>
    <p:sldId id="615" r:id="rId9"/>
    <p:sldId id="61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01"/>
    <p:restoredTop sz="96327"/>
  </p:normalViewPr>
  <p:slideViewPr>
    <p:cSldViewPr snapToGrid="0" snapToObjects="1">
      <p:cViewPr>
        <p:scale>
          <a:sx n="100" d="100"/>
          <a:sy n="100" d="100"/>
        </p:scale>
        <p:origin x="416"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EA9ED-6453-884B-961A-08945DD77513}" type="datetimeFigureOut">
              <a:rPr lang="en-GB" smtClean="0"/>
              <a:t>31/10/2022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4A92-3F08-0047-BCF4-D338AC723D9E}" type="slidenum">
              <a:rPr lang="en-GB" smtClean="0"/>
              <a:t>‹#›</a:t>
            </a:fld>
            <a:endParaRPr lang="en-GB"/>
          </a:p>
        </p:txBody>
      </p:sp>
    </p:spTree>
    <p:extLst>
      <p:ext uri="{BB962C8B-B14F-4D97-AF65-F5344CB8AC3E}">
        <p14:creationId xmlns:p14="http://schemas.microsoft.com/office/powerpoint/2010/main" val="137623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Generate ML Data -&gt; Generate Swarm Sim Data</a:t>
            </a:r>
          </a:p>
          <a:p>
            <a:r>
              <a:rPr lang="en-GB" b="0">
                <a:cs typeface="Calibri"/>
              </a:rPr>
              <a:t>Validate ML Data -&gt; Validate Swarm Sim Data</a:t>
            </a:r>
          </a:p>
          <a:p>
            <a:endParaRPr lang="en-GB" b="1">
              <a:cs typeface="Calibri"/>
            </a:endParaRPr>
          </a:p>
          <a:p>
            <a:r>
              <a:rPr lang="en-GB" b="1">
                <a:cs typeface="Calibri"/>
              </a:rPr>
              <a:t>Objectives:</a:t>
            </a:r>
            <a:endParaRPr lang="en-US" b="1">
              <a:cs typeface="Calibri"/>
            </a:endParaRPr>
          </a:p>
          <a:p>
            <a:endParaRPr lang="en-GB" b="1"/>
          </a:p>
          <a:p>
            <a:r>
              <a:rPr lang="en-GB"/>
              <a:t>1. Develop data requirements which are sufficient to allow for the ML safety requirements to be encoded as features against which the data sets to be produced in this stage may be assessed.</a:t>
            </a:r>
            <a:endParaRPr lang="en-GB">
              <a:cs typeface="Calibri"/>
            </a:endParaRPr>
          </a:p>
          <a:p>
            <a:r>
              <a:rPr lang="en-GB"/>
              <a:t>2. Generate data sets in accordance with the data requirements for use in the development and verification stages, providing a rationale for those activities undertaken with respect to the ML safety requirements.</a:t>
            </a:r>
            <a:endParaRPr lang="en-GB">
              <a:cs typeface="Calibri"/>
            </a:endParaRPr>
          </a:p>
          <a:p>
            <a:r>
              <a:rPr lang="en-GB"/>
              <a:t>3. Analyse the data sets obtained by objective 2 to determine their sufficiency in meeting the data requirements.</a:t>
            </a:r>
            <a:endParaRPr lang="en-GB">
              <a:cs typeface="Calibri"/>
            </a:endParaRPr>
          </a:p>
          <a:p>
            <a:r>
              <a:rPr lang="en-GB"/>
              <a:t>4. Create an assurance argument, based on the evidence generated by meeting the first three objectives, that provides a clear justification of the ML Data requirements. This should explicitly state the assumptions and </a:t>
            </a:r>
            <a:r>
              <a:rPr lang="en-GB" err="1"/>
              <a:t>tradeoffs</a:t>
            </a:r>
            <a:r>
              <a:rPr lang="en-GB"/>
              <a:t> made and any uncertainties concerning the data requirements and the processes by which they were developed and validated.</a:t>
            </a:r>
            <a:endParaRPr lang="en-GB">
              <a:cs typeface="Calibri"/>
            </a:endParaRPr>
          </a:p>
          <a:p>
            <a:r>
              <a:rPr lang="en-GB">
                <a:cs typeface="Calibri"/>
              </a:rPr>
              <a:t>Pg. 19.</a:t>
            </a:r>
          </a:p>
          <a:p>
            <a:endParaRPr lang="en-GB">
              <a:cs typeface="Calibri"/>
            </a:endParaRPr>
          </a:p>
          <a:p>
            <a:r>
              <a:rPr lang="en-GB" b="1">
                <a:cs typeface="Calibri"/>
              </a:rPr>
              <a:t>Activities:</a:t>
            </a:r>
          </a:p>
          <a:p>
            <a:endParaRPr lang="en-GB">
              <a:cs typeface="Calibri"/>
            </a:endParaRPr>
          </a:p>
          <a:p>
            <a:r>
              <a:rPr lang="en-GB">
                <a:cs typeface="Calibri"/>
              </a:rPr>
              <a:t>6. Activity 6: </a:t>
            </a:r>
            <a:r>
              <a:rPr lang="en-GB"/>
              <a:t>Activity 6: Define Data Requirements. Data plays a particularly important role in machine learning with data encoding the requirements which will be embodied in the resulting ML model. ML data requirements shall therefore be defined to ensure it is possible to develop a machine learnt model that satisfies the ML Safety Requirements. This activity requires as input the ML safety requirements ([H]) as described in Stage 2 and, from these requirements, data requirements ([L]) shall be generated. Of particular interest in the development of data requirements are those safety requirements which pertain to the description of the system environment. Pg. 19</a:t>
            </a:r>
            <a:endParaRPr lang="en-GB">
              <a:cs typeface="Calibri"/>
            </a:endParaRPr>
          </a:p>
          <a:p>
            <a:endParaRPr lang="en-GB">
              <a:cs typeface="Calibri"/>
            </a:endParaRPr>
          </a:p>
          <a:p>
            <a:r>
              <a:rPr lang="en-GB">
                <a:cs typeface="Calibri"/>
              </a:rPr>
              <a:t>7. </a:t>
            </a:r>
            <a:r>
              <a:rPr lang="en-GB"/>
              <a:t>Activity 7: Generate ML Data [N], [O], [P]. Data shall be generated that meets the ML data requirements established in Activity 4. This shall include three separate datasets: Development data [N], Internal test data [O] and Verification data [P]2. The</a:t>
            </a:r>
            <a:endParaRPr lang="en-US"/>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US"/>
          </a:p>
          <a:p>
            <a:r>
              <a:rPr lang="en-GB"/>
              <a:t>Pg. 22</a:t>
            </a:r>
            <a:endParaRPr lang="en-GB">
              <a:cs typeface="Calibri"/>
            </a:endParaRPr>
          </a:p>
          <a:p>
            <a:endParaRPr lang="en-GB">
              <a:cs typeface="Calibri"/>
            </a:endParaRPr>
          </a:p>
          <a:p>
            <a:r>
              <a:rPr lang="en-GB">
                <a:cs typeface="Calibri"/>
              </a:rPr>
              <a:t>8. 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p>
          <a:p>
            <a:r>
              <a:rPr lang="en-GB"/>
              <a:t>9. 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r>
              <a:rPr lang="en-GB" b="1">
                <a:cs typeface="Calibri"/>
              </a:rPr>
              <a:t>Inputs:</a:t>
            </a:r>
          </a:p>
          <a:p>
            <a:endParaRPr lang="en-GB">
              <a:cs typeface="Calibri"/>
            </a:endParaRPr>
          </a:p>
          <a:p>
            <a:r>
              <a:rPr lang="en-AU"/>
              <a:t>[H]: Activity 3: Develop ML Safety Requirements [H] This activity requires as input the system safety requirements allocated to the ML component ([E]). Pg. 12</a:t>
            </a:r>
            <a:endParaRPr lang="en-GB"/>
          </a:p>
          <a:p>
            <a:endParaRPr lang="en-AU">
              <a:cs typeface="Calibri"/>
            </a:endParaRPr>
          </a:p>
          <a:p>
            <a:r>
              <a:rPr lang="en-GB">
                <a:cs typeface="Calibri"/>
              </a:rPr>
              <a:t>[R]: </a:t>
            </a:r>
            <a:r>
              <a:rPr lang="en-GB"/>
              <a:t>Artefact [R]: ML Data argument pattern. The argument pattern relating to this stage of the AMLAS process is shown in Figure 9. Pg. 28, 29.</a:t>
            </a:r>
            <a:endParaRPr lang="en-GB">
              <a:cs typeface="Calibri"/>
            </a:endParaRPr>
          </a:p>
          <a:p>
            <a:endParaRPr lang="en-GB">
              <a:cs typeface="Calibri"/>
            </a:endParaRPr>
          </a:p>
          <a:p>
            <a:r>
              <a:rPr lang="en-GB" b="1">
                <a:cs typeface="Calibri"/>
              </a:rPr>
              <a:t>Outputs:</a:t>
            </a:r>
          </a:p>
          <a:p>
            <a:endParaRPr lang="en-GB" b="1">
              <a:cs typeface="Calibri"/>
            </a:endParaRPr>
          </a:p>
          <a:p>
            <a:r>
              <a:rPr lang="en-GB">
                <a:cs typeface="Calibri"/>
              </a:rPr>
              <a:t>[L]: </a:t>
            </a:r>
            <a:r>
              <a:rPr lang="en-GB"/>
              <a:t>Artefact [L]: Data Requirements. The ML data requirements shall specify the characteristics that the data collected must have in order to ensure that a model meeting the ML safety requirements may be created. ML data requirements shall include consideration of the relevance, completeness, accuracy and balance of the data [5]. These requirements shall explicitly state the assumptions made with respect to the operating environment and the data features required to encode the domain. Pg. 20</a:t>
            </a:r>
            <a:endParaRPr lang="en-GB">
              <a:cs typeface="Calibri"/>
            </a:endParaRPr>
          </a:p>
          <a:p>
            <a:endParaRPr lang="en-GB">
              <a:cs typeface="Calibri"/>
            </a:endParaRPr>
          </a:p>
          <a:p>
            <a:r>
              <a:rPr lang="en-GB">
                <a:cs typeface="Calibri"/>
              </a:rPr>
              <a:t>[M]: </a:t>
            </a:r>
            <a:r>
              <a:rPr lang="en-GB"/>
              <a:t>Artefact [M]: Data Requirements Justification Report. A justification shall be provided that the specified ML data requirements are sufficient to ensure it is possible to develop a machine learnt model that satisfies the ML Safety Requirements. This justification shall be documented in a data requirements justification report ([M]). This will typically require an analysis of the data requirements to ensure that the intent of the ML safety requirements are maintained by the data to be collected. This may involve Expert review and statistical analysis techniques.</a:t>
            </a:r>
            <a:endParaRPr lang="en-GB">
              <a:cs typeface="Calibri"/>
            </a:endParaRPr>
          </a:p>
          <a:p>
            <a:endParaRPr lang="en-GB">
              <a:cs typeface="Calibri"/>
            </a:endParaRPr>
          </a:p>
          <a:p>
            <a:r>
              <a:rPr lang="en-GB">
                <a:cs typeface="Calibri"/>
              </a:rPr>
              <a:t>[N] [O] [P]</a:t>
            </a:r>
          </a:p>
          <a:p>
            <a:r>
              <a:rPr lang="en-GB"/>
              <a:t>Activity 7: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cs typeface="Calibri"/>
              </a:rPr>
              <a:t>Pg. 22</a:t>
            </a:r>
          </a:p>
          <a:p>
            <a:endParaRPr lang="en-GB">
              <a:cs typeface="Calibri"/>
            </a:endParaRPr>
          </a:p>
          <a:p>
            <a:r>
              <a:rPr lang="en-GB">
                <a:cs typeface="Calibri"/>
              </a:rPr>
              <a:t>[Q]:</a:t>
            </a:r>
          </a:p>
          <a:p>
            <a:r>
              <a:rPr lang="en-GB"/>
              <a:t>Artefact [Q]:Data Generation Log. It is possible for many data sets to be generated which meet the data requirements. Decisions made when collecting, processing and augmenting the data should therefore be recorded in order to explain how the data sets meet the data requirements. A data generation log ([Q]) shall be kept which details the decisions made in each sub‐process to obtain data with the desired features. Pg. 25</a:t>
            </a:r>
            <a:endParaRPr lang="en-GB">
              <a:cs typeface="Calibri"/>
            </a:endParaRPr>
          </a:p>
          <a:p>
            <a:endParaRPr lang="en-GB">
              <a:cs typeface="Calibri"/>
            </a:endParaRPr>
          </a:p>
          <a:p>
            <a:r>
              <a:rPr lang="en-GB">
                <a:cs typeface="Calibri"/>
              </a:rPr>
              <a:t>[S]: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cs typeface="Calibri"/>
            </a:endParaRPr>
          </a:p>
          <a:p>
            <a:r>
              <a:rPr lang="en-GB">
                <a:cs typeface="Calibri"/>
              </a:rPr>
              <a:t>[T]: </a:t>
            </a:r>
            <a:r>
              <a:rPr lang="en-GB"/>
              <a:t>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6</a:t>
            </a:fld>
            <a:endParaRPr lang="en-GB"/>
          </a:p>
        </p:txBody>
      </p:sp>
    </p:spTree>
    <p:extLst>
      <p:ext uri="{BB962C8B-B14F-4D97-AF65-F5344CB8AC3E}">
        <p14:creationId xmlns:p14="http://schemas.microsoft.com/office/powerpoint/2010/main" val="3184145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7</a:t>
            </a:fld>
            <a:endParaRPr lang="en-GB"/>
          </a:p>
        </p:txBody>
      </p:sp>
    </p:spTree>
    <p:extLst>
      <p:ext uri="{BB962C8B-B14F-4D97-AF65-F5344CB8AC3E}">
        <p14:creationId xmlns:p14="http://schemas.microsoft.com/office/powerpoint/2010/main" val="154173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8</a:t>
            </a:fld>
            <a:endParaRPr lang="en-GB"/>
          </a:p>
        </p:txBody>
      </p:sp>
    </p:spTree>
    <p:extLst>
      <p:ext uri="{BB962C8B-B14F-4D97-AF65-F5344CB8AC3E}">
        <p14:creationId xmlns:p14="http://schemas.microsoft.com/office/powerpoint/2010/main" val="1701563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Objectives:</a:t>
            </a:r>
            <a:endParaRPr lang="en-US" b="1"/>
          </a:p>
          <a:p>
            <a:r>
              <a:rPr lang="en-GB"/>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a:cs typeface="Calibri"/>
            </a:endParaRPr>
          </a:p>
          <a:p>
            <a:r>
              <a:rPr lang="en-GB"/>
              <a:t>2. Demonstrate that the allocated system safety requirements are still satisfied during operation of the target system and environment.</a:t>
            </a:r>
            <a:endParaRPr lang="en-GB">
              <a:cs typeface="Calibri"/>
            </a:endParaRPr>
          </a:p>
          <a:p>
            <a:r>
              <a:rPr lang="en-GB"/>
              <a:t>3. Create an assurance argument to demonstrate that the ML model will continue to meet the ML safety requirements once integrated into the target system.</a:t>
            </a:r>
            <a:endParaRPr lang="en-GB">
              <a:cs typeface="Calibri"/>
            </a:endParaRPr>
          </a:p>
          <a:p>
            <a:r>
              <a:rPr lang="en-GB">
                <a:cs typeface="Calibri"/>
              </a:rPr>
              <a:t>Pg. 46.</a:t>
            </a:r>
          </a:p>
          <a:p>
            <a:endParaRPr lang="en-GB" b="1"/>
          </a:p>
          <a:p>
            <a:r>
              <a:rPr lang="en-GB" b="1"/>
              <a:t>Activities:</a:t>
            </a:r>
            <a:endParaRPr lang="en-US">
              <a:cs typeface="Calibri"/>
            </a:endParaRPr>
          </a:p>
          <a:p>
            <a:endParaRPr lang="en-GB"/>
          </a:p>
          <a:p>
            <a:r>
              <a:rPr lang="en-GB"/>
              <a:t>15. Activity 15: Activity 15: Integrate ML Model</a:t>
            </a:r>
            <a:endParaRPr lang="en-US">
              <a:cs typeface="Calibri"/>
            </a:endParaRPr>
          </a:p>
          <a:p>
            <a:r>
              <a:rPr lang="en-GB"/>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a:cs typeface="Calibri"/>
            </a:endParaRPr>
          </a:p>
          <a:p>
            <a:r>
              <a:rPr lang="en-GB"/>
              <a:t>Pg</a:t>
            </a:r>
            <a:r>
              <a:rPr lang="en-GB">
                <a:cs typeface="Calibri"/>
              </a:rPr>
              <a:t>. 46.</a:t>
            </a:r>
          </a:p>
          <a:p>
            <a:endParaRPr lang="en-GB"/>
          </a:p>
          <a:p>
            <a:r>
              <a:rPr lang="en-GB"/>
              <a:t>16. Activity 16: Activity 16: Test the Integration [FF]</a:t>
            </a:r>
            <a:endParaRPr lang="en-US">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a:p>
          <a:p>
            <a:r>
              <a:rPr lang="en-GB">
                <a:cs typeface="Calibri"/>
              </a:rPr>
              <a:t>Pg. 49.</a:t>
            </a:r>
          </a:p>
          <a:p>
            <a:endParaRPr lang="en-GB">
              <a:cs typeface="Calibri"/>
            </a:endParaRPr>
          </a:p>
          <a:p>
            <a:r>
              <a:rPr lang="en-GB">
                <a:cs typeface="Calibri"/>
              </a:rPr>
              <a:t>17. Activity 17: </a:t>
            </a:r>
            <a:r>
              <a:rPr lang="en-GB"/>
              <a:t>Activity 17: Instantiate ML Deployment Argument Pattern [HH]</a:t>
            </a:r>
            <a:endParaRPr lang="en-US"/>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a:p>
          <a:p>
            <a:r>
              <a:rPr lang="en-GB"/>
              <a:t>Pg. 51.</a:t>
            </a:r>
            <a:endParaRPr lang="en-GB">
              <a:cs typeface="Calibri"/>
            </a:endParaRPr>
          </a:p>
          <a:p>
            <a:endParaRPr lang="en-GB"/>
          </a:p>
          <a:p>
            <a:r>
              <a:rPr lang="en-GB" b="1"/>
              <a:t>Inputs:</a:t>
            </a:r>
            <a:endParaRPr lang="en-US"/>
          </a:p>
          <a:p>
            <a:endParaRPr lang="en-GB"/>
          </a:p>
          <a:p>
            <a:r>
              <a:rPr lang="en-GB"/>
              <a:t>[V] ML Model. Activity 10: Create ML Model [V]</a:t>
            </a:r>
          </a:p>
          <a:p>
            <a:r>
              <a:rPr lang="en-GB"/>
              <a:t>An ML model meeting the ML Safety Requirements ([H]) shall be developed using the development data ([N]). (see Stage 4, Pg. 31)</a:t>
            </a:r>
          </a:p>
          <a:p>
            <a:endParaRPr lang="en-GB"/>
          </a:p>
          <a:p>
            <a:r>
              <a:rPr lang="en-AU"/>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a:p>
          <a:p>
            <a:endParaRPr lang="en-AU"/>
          </a:p>
          <a:p>
            <a:r>
              <a:rPr lang="en-AU"/>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a:cs typeface="Calibri"/>
            </a:endParaRPr>
          </a:p>
          <a:p>
            <a:endParaRPr lang="en-AU"/>
          </a:p>
          <a:p>
            <a:r>
              <a:rPr lang="en-AU"/>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a:cs typeface="Calibri"/>
            </a:endParaRPr>
          </a:p>
          <a:p>
            <a:endParaRPr lang="en-GB">
              <a:cs typeface="Calibri"/>
            </a:endParaRPr>
          </a:p>
          <a:p>
            <a:r>
              <a:rPr lang="en-GB">
                <a:cs typeface="Calibri"/>
              </a:rPr>
              <a:t>[EE] Operational Scenarios: </a:t>
            </a:r>
            <a:r>
              <a:rPr lang="en-GB"/>
              <a:t>Artefact [EE]: Operational Scenarios. </a:t>
            </a:r>
            <a:endParaRPr lang="en-GB">
              <a:cs typeface="Calibri"/>
            </a:endParaRPr>
          </a:p>
          <a:p>
            <a:r>
              <a:rPr lang="en-GB"/>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a:cs typeface="Calibri" panose="020F0502020204030204"/>
            </a:endParaRPr>
          </a:p>
          <a:p>
            <a:r>
              <a:rPr lang="en-GB">
                <a:cs typeface="Calibri" panose="020F0502020204030204"/>
              </a:rPr>
              <a:t>Pg. 49.</a:t>
            </a:r>
          </a:p>
          <a:p>
            <a:endParaRPr lang="en-GB">
              <a:cs typeface="Calibri" panose="020F0502020204030204"/>
            </a:endParaRPr>
          </a:p>
          <a:p>
            <a:r>
              <a:rPr lang="en-GB">
                <a:cs typeface="Calibri" panose="020F0502020204030204"/>
              </a:rPr>
              <a:t>[GG] ML Deployment Argument Pattern.</a:t>
            </a:r>
          </a:p>
          <a:p>
            <a:r>
              <a:rPr lang="en-GB"/>
              <a:t>Artefact [GG]: ML Deployment Argument Pattern</a:t>
            </a:r>
            <a:endParaRPr lang="en-GB">
              <a:cs typeface="Calibri"/>
            </a:endParaRPr>
          </a:p>
          <a:p>
            <a:r>
              <a:rPr lang="en-GB"/>
              <a:t>The argument pattern relating to this stage of the AMLAS process is shown in Figure 16. The key elements of the argument pattern are described below.</a:t>
            </a:r>
            <a:endParaRPr lang="en-GB">
              <a:cs typeface="Calibri" panose="020F0502020204030204"/>
            </a:endParaRPr>
          </a:p>
          <a:p>
            <a:r>
              <a:rPr lang="en-GB">
                <a:cs typeface="Calibri" panose="020F0502020204030204"/>
              </a:rPr>
              <a:t>Pg. 51.</a:t>
            </a:r>
          </a:p>
          <a:p>
            <a:endParaRPr lang="en-GB">
              <a:cs typeface="Calibri" panose="020F0502020204030204"/>
            </a:endParaRPr>
          </a:p>
          <a:p>
            <a:r>
              <a:rPr lang="en-GB" b="1">
                <a:cs typeface="Calibri" panose="020F0502020204030204"/>
              </a:rPr>
              <a:t>Outputs:</a:t>
            </a:r>
          </a:p>
          <a:p>
            <a:endParaRPr lang="en-GB">
              <a:cs typeface="Calibri" panose="020F0502020204030204"/>
            </a:endParaRPr>
          </a:p>
          <a:p>
            <a:r>
              <a:rPr lang="en-GB">
                <a:cs typeface="Calibri" panose="020F0502020204030204"/>
              </a:rPr>
              <a:t>[DD] </a:t>
            </a:r>
            <a:r>
              <a:rPr lang="en-GB"/>
              <a:t>Artefact [DD]: Erroneous Behaviour Log</a:t>
            </a:r>
            <a:endParaRPr lang="en-GB">
              <a:cs typeface="Calibri"/>
            </a:endParaRPr>
          </a:p>
          <a:p>
            <a:r>
              <a:rPr lang="en-GB"/>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a:cs typeface="Calibri"/>
            </a:endParaRPr>
          </a:p>
          <a:p>
            <a:r>
              <a:rPr lang="en-GB">
                <a:cs typeface="Calibri"/>
              </a:rPr>
              <a:t>Pg. 49.</a:t>
            </a:r>
          </a:p>
          <a:p>
            <a:endParaRPr lang="en-GB">
              <a:cs typeface="Calibri"/>
            </a:endParaRPr>
          </a:p>
          <a:p>
            <a:r>
              <a:rPr lang="en-GB">
                <a:cs typeface="Calibri"/>
              </a:rPr>
              <a:t>[FF] </a:t>
            </a:r>
            <a:r>
              <a:rPr lang="en-GB"/>
              <a:t>Activity 16: Test the Integration [FF]</a:t>
            </a:r>
            <a:endParaRPr lang="en-GB">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a:cs typeface="Calibri"/>
            </a:endParaRPr>
          </a:p>
          <a:p>
            <a:r>
              <a:rPr lang="en-GB">
                <a:cs typeface="Calibri"/>
              </a:rPr>
              <a:t>Pg. 49</a:t>
            </a:r>
          </a:p>
          <a:p>
            <a:endParaRPr lang="en-GB">
              <a:cs typeface="Calibri"/>
            </a:endParaRPr>
          </a:p>
          <a:p>
            <a:r>
              <a:rPr lang="en-GB">
                <a:cs typeface="Calibri"/>
              </a:rPr>
              <a:t>[HH] ML Deployment Argument: </a:t>
            </a:r>
            <a:endParaRPr lang="en-GB"/>
          </a:p>
          <a:p>
            <a:r>
              <a:rPr lang="en-GB"/>
              <a:t>Activity 17: Instantiate ML Deployment Argument Pattern [HH]</a:t>
            </a:r>
            <a:endParaRPr lang="en-GB">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a:cs typeface="Calibri"/>
            </a:endParaRPr>
          </a:p>
          <a:p>
            <a:r>
              <a:rPr lang="en-GB">
                <a:cs typeface="Calibri"/>
              </a:rPr>
              <a:t>Pg. 51.</a:t>
            </a:r>
          </a:p>
          <a:p>
            <a:endParaRPr lang="en-GB">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9</a:t>
            </a:fld>
            <a:endParaRPr lang="en-GB"/>
          </a:p>
        </p:txBody>
      </p:sp>
    </p:spTree>
    <p:extLst>
      <p:ext uri="{BB962C8B-B14F-4D97-AF65-F5344CB8AC3E}">
        <p14:creationId xmlns:p14="http://schemas.microsoft.com/office/powerpoint/2010/main" val="643299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A0E6-E077-5C82-81DA-9A6065C3DE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35D7DBE-F522-DCCA-AC11-0C4627023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C7FAFAB-5414-E60B-89A5-E7781D544329}"/>
              </a:ext>
            </a:extLst>
          </p:cNvPr>
          <p:cNvSpPr>
            <a:spLocks noGrp="1"/>
          </p:cNvSpPr>
          <p:nvPr>
            <p:ph type="dt" sz="half" idx="10"/>
          </p:nvPr>
        </p:nvSpPr>
        <p:spPr/>
        <p:txBody>
          <a:bodyPr/>
          <a:lstStyle/>
          <a:p>
            <a:fld id="{EAB2B32C-6456-694A-B1E0-FE9645974ECB}" type="datetimeFigureOut">
              <a:rPr lang="en-GB" smtClean="0"/>
              <a:t>31/10/2022</a:t>
            </a:fld>
            <a:endParaRPr lang="en-GB"/>
          </a:p>
        </p:txBody>
      </p:sp>
      <p:sp>
        <p:nvSpPr>
          <p:cNvPr id="5" name="Footer Placeholder 4">
            <a:extLst>
              <a:ext uri="{FF2B5EF4-FFF2-40B4-BE49-F238E27FC236}">
                <a16:creationId xmlns:a16="http://schemas.microsoft.com/office/drawing/2014/main" id="{CAB50F63-1C2B-B09E-95B7-6D908AFB66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276BDE-4B24-C1A9-16A3-C9736ED3DDBD}"/>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08548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FA9E-B9F1-6C54-B82F-E505B9775A8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E70949-EFCF-3CF5-A03A-DA9C168D82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67969B-BA77-73A3-CCC5-5277D3333BB8}"/>
              </a:ext>
            </a:extLst>
          </p:cNvPr>
          <p:cNvSpPr>
            <a:spLocks noGrp="1"/>
          </p:cNvSpPr>
          <p:nvPr>
            <p:ph type="dt" sz="half" idx="10"/>
          </p:nvPr>
        </p:nvSpPr>
        <p:spPr/>
        <p:txBody>
          <a:bodyPr/>
          <a:lstStyle/>
          <a:p>
            <a:fld id="{EAB2B32C-6456-694A-B1E0-FE9645974ECB}" type="datetimeFigureOut">
              <a:rPr lang="en-GB" smtClean="0"/>
              <a:t>31/10/2022</a:t>
            </a:fld>
            <a:endParaRPr lang="en-GB"/>
          </a:p>
        </p:txBody>
      </p:sp>
      <p:sp>
        <p:nvSpPr>
          <p:cNvPr id="5" name="Footer Placeholder 4">
            <a:extLst>
              <a:ext uri="{FF2B5EF4-FFF2-40B4-BE49-F238E27FC236}">
                <a16:creationId xmlns:a16="http://schemas.microsoft.com/office/drawing/2014/main" id="{8FF8382F-86D5-4870-49EE-3D3CF027C4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EFBDE4-A0AE-A25F-7137-AD2DCC5EE23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70616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89807-5CCC-6C2B-B499-5B55E1F0AA3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F88964B-0314-934B-9EEA-BA04C85AE2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B892ECF-A598-D241-5B5D-43F6FB424244}"/>
              </a:ext>
            </a:extLst>
          </p:cNvPr>
          <p:cNvSpPr>
            <a:spLocks noGrp="1"/>
          </p:cNvSpPr>
          <p:nvPr>
            <p:ph type="dt" sz="half" idx="10"/>
          </p:nvPr>
        </p:nvSpPr>
        <p:spPr/>
        <p:txBody>
          <a:bodyPr/>
          <a:lstStyle/>
          <a:p>
            <a:fld id="{EAB2B32C-6456-694A-B1E0-FE9645974ECB}" type="datetimeFigureOut">
              <a:rPr lang="en-GB" smtClean="0"/>
              <a:t>31/10/2022</a:t>
            </a:fld>
            <a:endParaRPr lang="en-GB"/>
          </a:p>
        </p:txBody>
      </p:sp>
      <p:sp>
        <p:nvSpPr>
          <p:cNvPr id="5" name="Footer Placeholder 4">
            <a:extLst>
              <a:ext uri="{FF2B5EF4-FFF2-40B4-BE49-F238E27FC236}">
                <a16:creationId xmlns:a16="http://schemas.microsoft.com/office/drawing/2014/main" id="{029E51A4-454F-CD95-FFFA-2C65A34A8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915BCC-9E00-AC19-EF47-AB8989DBFD2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09697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4CCA-2CD0-D640-6FDD-BBCBC1C9037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5E8ABC8-CF00-6DA3-24EA-CB9DD812C3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769547A-C41C-9988-26F1-71C5E0F68EB7}"/>
              </a:ext>
            </a:extLst>
          </p:cNvPr>
          <p:cNvSpPr>
            <a:spLocks noGrp="1"/>
          </p:cNvSpPr>
          <p:nvPr>
            <p:ph type="dt" sz="half" idx="10"/>
          </p:nvPr>
        </p:nvSpPr>
        <p:spPr/>
        <p:txBody>
          <a:bodyPr/>
          <a:lstStyle/>
          <a:p>
            <a:fld id="{EAB2B32C-6456-694A-B1E0-FE9645974ECB}" type="datetimeFigureOut">
              <a:rPr lang="en-GB" smtClean="0"/>
              <a:t>31/10/2022</a:t>
            </a:fld>
            <a:endParaRPr lang="en-GB"/>
          </a:p>
        </p:txBody>
      </p:sp>
      <p:sp>
        <p:nvSpPr>
          <p:cNvPr id="5" name="Footer Placeholder 4">
            <a:extLst>
              <a:ext uri="{FF2B5EF4-FFF2-40B4-BE49-F238E27FC236}">
                <a16:creationId xmlns:a16="http://schemas.microsoft.com/office/drawing/2014/main" id="{3E1B5BE2-1A43-058E-667D-ABF399F516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AAB111-A16D-D2AD-AB2F-0EFB86AFEAB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86648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D08-C841-1B68-5112-0A58C2FEFA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786C9FE-FC5B-00F4-2891-E636C29F1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2C78AD-6B2F-082D-8923-4A71877C7E30}"/>
              </a:ext>
            </a:extLst>
          </p:cNvPr>
          <p:cNvSpPr>
            <a:spLocks noGrp="1"/>
          </p:cNvSpPr>
          <p:nvPr>
            <p:ph type="dt" sz="half" idx="10"/>
          </p:nvPr>
        </p:nvSpPr>
        <p:spPr/>
        <p:txBody>
          <a:bodyPr/>
          <a:lstStyle/>
          <a:p>
            <a:fld id="{EAB2B32C-6456-694A-B1E0-FE9645974ECB}" type="datetimeFigureOut">
              <a:rPr lang="en-GB" smtClean="0"/>
              <a:t>31/10/2022</a:t>
            </a:fld>
            <a:endParaRPr lang="en-GB"/>
          </a:p>
        </p:txBody>
      </p:sp>
      <p:sp>
        <p:nvSpPr>
          <p:cNvPr id="5" name="Footer Placeholder 4">
            <a:extLst>
              <a:ext uri="{FF2B5EF4-FFF2-40B4-BE49-F238E27FC236}">
                <a16:creationId xmlns:a16="http://schemas.microsoft.com/office/drawing/2014/main" id="{B0FBD49C-EE92-067A-775C-4FAC788FAC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11260-7B65-05D7-15C0-FCA25513E69B}"/>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3699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848-64CD-B424-2CFF-55ED8E10EF0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D60E6FC-783C-E803-13DE-56AEFDC3DB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3454AD3-A0A1-8F59-FC87-4BAF45A388A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6D1B8EE-256A-FCC2-F0DC-55815EC2F865}"/>
              </a:ext>
            </a:extLst>
          </p:cNvPr>
          <p:cNvSpPr>
            <a:spLocks noGrp="1"/>
          </p:cNvSpPr>
          <p:nvPr>
            <p:ph type="dt" sz="half" idx="10"/>
          </p:nvPr>
        </p:nvSpPr>
        <p:spPr/>
        <p:txBody>
          <a:bodyPr/>
          <a:lstStyle/>
          <a:p>
            <a:fld id="{EAB2B32C-6456-694A-B1E0-FE9645974ECB}" type="datetimeFigureOut">
              <a:rPr lang="en-GB" smtClean="0"/>
              <a:t>31/10/2022</a:t>
            </a:fld>
            <a:endParaRPr lang="en-GB"/>
          </a:p>
        </p:txBody>
      </p:sp>
      <p:sp>
        <p:nvSpPr>
          <p:cNvPr id="6" name="Footer Placeholder 5">
            <a:extLst>
              <a:ext uri="{FF2B5EF4-FFF2-40B4-BE49-F238E27FC236}">
                <a16:creationId xmlns:a16="http://schemas.microsoft.com/office/drawing/2014/main" id="{B8673027-BA85-7E7F-D8A3-6FC842CAC6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DEC59E-27CC-E41A-CACE-7BCC9B7702C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53721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AEDD-5C07-8D13-42AA-A3F4D62FA6F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03D986-F3BE-AFEF-986B-DAFF8CC00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09A35A-014C-FB5D-F860-12D0256F1D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CA8482D-9870-85E7-0B69-595C1CAC9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222D72-449E-A69C-981D-7E503D987A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9024C30-318C-43C5-5BEB-71F22598D249}"/>
              </a:ext>
            </a:extLst>
          </p:cNvPr>
          <p:cNvSpPr>
            <a:spLocks noGrp="1"/>
          </p:cNvSpPr>
          <p:nvPr>
            <p:ph type="dt" sz="half" idx="10"/>
          </p:nvPr>
        </p:nvSpPr>
        <p:spPr/>
        <p:txBody>
          <a:bodyPr/>
          <a:lstStyle/>
          <a:p>
            <a:fld id="{EAB2B32C-6456-694A-B1E0-FE9645974ECB}" type="datetimeFigureOut">
              <a:rPr lang="en-GB" smtClean="0"/>
              <a:t>31/10/2022</a:t>
            </a:fld>
            <a:endParaRPr lang="en-GB"/>
          </a:p>
        </p:txBody>
      </p:sp>
      <p:sp>
        <p:nvSpPr>
          <p:cNvPr id="8" name="Footer Placeholder 7">
            <a:extLst>
              <a:ext uri="{FF2B5EF4-FFF2-40B4-BE49-F238E27FC236}">
                <a16:creationId xmlns:a16="http://schemas.microsoft.com/office/drawing/2014/main" id="{23972209-B86B-F769-370A-53567F7DB29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53792C-FAA0-D9DE-4F8C-954553634674}"/>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15387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1F8A-A07C-8CDA-5986-720FB6FE09F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304233E-6A60-541D-E77E-28ACF756B0CE}"/>
              </a:ext>
            </a:extLst>
          </p:cNvPr>
          <p:cNvSpPr>
            <a:spLocks noGrp="1"/>
          </p:cNvSpPr>
          <p:nvPr>
            <p:ph type="dt" sz="half" idx="10"/>
          </p:nvPr>
        </p:nvSpPr>
        <p:spPr/>
        <p:txBody>
          <a:bodyPr/>
          <a:lstStyle/>
          <a:p>
            <a:fld id="{EAB2B32C-6456-694A-B1E0-FE9645974ECB}" type="datetimeFigureOut">
              <a:rPr lang="en-GB" smtClean="0"/>
              <a:t>31/10/2022</a:t>
            </a:fld>
            <a:endParaRPr lang="en-GB"/>
          </a:p>
        </p:txBody>
      </p:sp>
      <p:sp>
        <p:nvSpPr>
          <p:cNvPr id="4" name="Footer Placeholder 3">
            <a:extLst>
              <a:ext uri="{FF2B5EF4-FFF2-40B4-BE49-F238E27FC236}">
                <a16:creationId xmlns:a16="http://schemas.microsoft.com/office/drawing/2014/main" id="{17135AB2-0ABF-5449-4585-63B81868D8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50BDB3-6BFE-FEDD-4448-C883FA18EEE0}"/>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7047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8E838-1D13-BB13-2EBB-F15027BF58CE}"/>
              </a:ext>
            </a:extLst>
          </p:cNvPr>
          <p:cNvSpPr>
            <a:spLocks noGrp="1"/>
          </p:cNvSpPr>
          <p:nvPr>
            <p:ph type="dt" sz="half" idx="10"/>
          </p:nvPr>
        </p:nvSpPr>
        <p:spPr/>
        <p:txBody>
          <a:bodyPr/>
          <a:lstStyle/>
          <a:p>
            <a:fld id="{EAB2B32C-6456-694A-B1E0-FE9645974ECB}" type="datetimeFigureOut">
              <a:rPr lang="en-GB" smtClean="0"/>
              <a:t>31/10/2022</a:t>
            </a:fld>
            <a:endParaRPr lang="en-GB"/>
          </a:p>
        </p:txBody>
      </p:sp>
      <p:sp>
        <p:nvSpPr>
          <p:cNvPr id="3" name="Footer Placeholder 2">
            <a:extLst>
              <a:ext uri="{FF2B5EF4-FFF2-40B4-BE49-F238E27FC236}">
                <a16:creationId xmlns:a16="http://schemas.microsoft.com/office/drawing/2014/main" id="{B2AF67A3-5286-306A-75BC-CE356E68C0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38467A-4D67-D119-D6D1-A77B26EE8211}"/>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09987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E64E-B1FF-CC8D-EC87-6866453ACB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849A81B-678A-287C-7944-02313E9A5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803B5D-3427-097C-FFE0-E68873DEA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C0BB3-9727-674C-864A-3D5FFFCAD758}"/>
              </a:ext>
            </a:extLst>
          </p:cNvPr>
          <p:cNvSpPr>
            <a:spLocks noGrp="1"/>
          </p:cNvSpPr>
          <p:nvPr>
            <p:ph type="dt" sz="half" idx="10"/>
          </p:nvPr>
        </p:nvSpPr>
        <p:spPr/>
        <p:txBody>
          <a:bodyPr/>
          <a:lstStyle/>
          <a:p>
            <a:fld id="{EAB2B32C-6456-694A-B1E0-FE9645974ECB}" type="datetimeFigureOut">
              <a:rPr lang="en-GB" smtClean="0"/>
              <a:t>31/10/2022</a:t>
            </a:fld>
            <a:endParaRPr lang="en-GB"/>
          </a:p>
        </p:txBody>
      </p:sp>
      <p:sp>
        <p:nvSpPr>
          <p:cNvPr id="6" name="Footer Placeholder 5">
            <a:extLst>
              <a:ext uri="{FF2B5EF4-FFF2-40B4-BE49-F238E27FC236}">
                <a16:creationId xmlns:a16="http://schemas.microsoft.com/office/drawing/2014/main" id="{E5BC4396-168F-3C90-3CCB-34CFF9B6DC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FCE537-E565-0802-D1F1-4C4A925661EA}"/>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28467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CD7A-56C4-BF04-DEB8-3AE8A8B8C9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5E1CEB3-1AAA-9E60-8C53-31BF587F5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AFE713-5DEB-D4F5-659E-E6559DBD4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F34DF-DAE4-471A-F8D1-ADC350A4971F}"/>
              </a:ext>
            </a:extLst>
          </p:cNvPr>
          <p:cNvSpPr>
            <a:spLocks noGrp="1"/>
          </p:cNvSpPr>
          <p:nvPr>
            <p:ph type="dt" sz="half" idx="10"/>
          </p:nvPr>
        </p:nvSpPr>
        <p:spPr/>
        <p:txBody>
          <a:bodyPr/>
          <a:lstStyle/>
          <a:p>
            <a:fld id="{EAB2B32C-6456-694A-B1E0-FE9645974ECB}" type="datetimeFigureOut">
              <a:rPr lang="en-GB" smtClean="0"/>
              <a:t>31/10/2022</a:t>
            </a:fld>
            <a:endParaRPr lang="en-GB"/>
          </a:p>
        </p:txBody>
      </p:sp>
      <p:sp>
        <p:nvSpPr>
          <p:cNvPr id="6" name="Footer Placeholder 5">
            <a:extLst>
              <a:ext uri="{FF2B5EF4-FFF2-40B4-BE49-F238E27FC236}">
                <a16:creationId xmlns:a16="http://schemas.microsoft.com/office/drawing/2014/main" id="{1F0B0B27-2367-80A8-81A8-C581F3934F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33B6E4-35B6-B1AE-E69A-DA6AE29583E7}"/>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29063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8645A-9D60-24C7-5D2A-A26B77DD25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DAA6418-7A18-A6FE-DD3A-08408104C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21137F-8BC9-CEF7-23A0-91A9869E9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2B32C-6456-694A-B1E0-FE9645974ECB}" type="datetimeFigureOut">
              <a:rPr lang="en-GB" smtClean="0"/>
              <a:t>31/10/2022</a:t>
            </a:fld>
            <a:endParaRPr lang="en-GB"/>
          </a:p>
        </p:txBody>
      </p:sp>
      <p:sp>
        <p:nvSpPr>
          <p:cNvPr id="5" name="Footer Placeholder 4">
            <a:extLst>
              <a:ext uri="{FF2B5EF4-FFF2-40B4-BE49-F238E27FC236}">
                <a16:creationId xmlns:a16="http://schemas.microsoft.com/office/drawing/2014/main" id="{CFED7FE4-C036-8A1A-EC84-8C5CB1B10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8F2D03-3D03-FD02-5C0A-5030B79CC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D8D20-9073-404B-A5A5-5DCA946FA1D2}" type="slidenum">
              <a:rPr lang="en-GB" smtClean="0"/>
              <a:t>‹#›</a:t>
            </a:fld>
            <a:endParaRPr lang="en-GB"/>
          </a:p>
        </p:txBody>
      </p:sp>
    </p:spTree>
    <p:extLst>
      <p:ext uri="{BB962C8B-B14F-4D97-AF65-F5344CB8AC3E}">
        <p14:creationId xmlns:p14="http://schemas.microsoft.com/office/powerpoint/2010/main" val="161847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3BD59F3-83BA-47F7-9302-F19C9F77DAD4}"/>
              </a:ext>
            </a:extLst>
          </p:cNvPr>
          <p:cNvGrpSpPr/>
          <p:nvPr/>
        </p:nvGrpSpPr>
        <p:grpSpPr>
          <a:xfrm>
            <a:off x="2972435" y="1233488"/>
            <a:ext cx="6236188" cy="4391025"/>
            <a:chOff x="2972435" y="1233488"/>
            <a:chExt cx="6236188" cy="4391025"/>
          </a:xfrm>
        </p:grpSpPr>
        <p:sp>
          <p:nvSpPr>
            <p:cNvPr id="9" name="Oval 8">
              <a:extLst>
                <a:ext uri="{FF2B5EF4-FFF2-40B4-BE49-F238E27FC236}">
                  <a16:creationId xmlns:a16="http://schemas.microsoft.com/office/drawing/2014/main" id="{71E83E1B-2891-8D01-04F1-1D2619BBB586}"/>
                </a:ext>
              </a:extLst>
            </p:cNvPr>
            <p:cNvSpPr/>
            <p:nvPr/>
          </p:nvSpPr>
          <p:spPr>
            <a:xfrm>
              <a:off x="2972435" y="1380173"/>
              <a:ext cx="4244340" cy="4244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0" name="Oval 9">
              <a:extLst>
                <a:ext uri="{FF2B5EF4-FFF2-40B4-BE49-F238E27FC236}">
                  <a16:creationId xmlns:a16="http://schemas.microsoft.com/office/drawing/2014/main" id="{AC2F1277-CD2C-5592-5E28-3D446220B243}"/>
                </a:ext>
              </a:extLst>
            </p:cNvPr>
            <p:cNvSpPr/>
            <p:nvPr/>
          </p:nvSpPr>
          <p:spPr>
            <a:xfrm>
              <a:off x="3129915" y="2260283"/>
              <a:ext cx="2459990" cy="2663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a:extLst>
                <a:ext uri="{FF2B5EF4-FFF2-40B4-BE49-F238E27FC236}">
                  <a16:creationId xmlns:a16="http://schemas.microsoft.com/office/drawing/2014/main" id="{400DDF77-C0BE-F60D-AF33-91BFD5EEE0E5}"/>
                </a:ext>
              </a:extLst>
            </p:cNvPr>
            <p:cNvSpPr/>
            <p:nvPr/>
          </p:nvSpPr>
          <p:spPr>
            <a:xfrm>
              <a:off x="3750945" y="2926398"/>
              <a:ext cx="1264285" cy="1387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Text Box 217">
              <a:extLst>
                <a:ext uri="{FF2B5EF4-FFF2-40B4-BE49-F238E27FC236}">
                  <a16:creationId xmlns:a16="http://schemas.microsoft.com/office/drawing/2014/main" id="{FF8C926F-5611-2A53-3E92-A1A4729BB834}"/>
                </a:ext>
              </a:extLst>
            </p:cNvPr>
            <p:cNvSpPr txBox="1"/>
            <p:nvPr/>
          </p:nvSpPr>
          <p:spPr>
            <a:xfrm>
              <a:off x="4744720" y="1233488"/>
              <a:ext cx="1101276"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pPr>
              <a:r>
                <a:rPr lang="en-AU" sz="1400" dirty="0">
                  <a:effectLst/>
                  <a:latin typeface="Calibri" panose="020F0502020204030204" pitchFamily="34" charset="0"/>
                  <a:ea typeface="Calibri" panose="020F0502020204030204" pitchFamily="34" charset="0"/>
                  <a:cs typeface="Arial" panose="020B0604020202020204" pitchFamily="34" charset="0"/>
                </a:rPr>
                <a:t>Swarm </a:t>
              </a:r>
              <a:br>
                <a:rPr lang="en-AU" sz="1400" dirty="0">
                  <a:effectLst/>
                  <a:latin typeface="Calibri" panose="020F0502020204030204" pitchFamily="34" charset="0"/>
                  <a:ea typeface="Calibri" panose="020F0502020204030204" pitchFamily="34" charset="0"/>
                  <a:cs typeface="Arial" panose="020B0604020202020204" pitchFamily="34" charset="0"/>
                </a:rPr>
              </a:br>
              <a:r>
                <a:rPr lang="en-AU" sz="1400" dirty="0">
                  <a:effectLst/>
                  <a:latin typeface="Calibri" panose="020F0502020204030204" pitchFamily="34" charset="0"/>
                  <a:ea typeface="Calibri" panose="020F0502020204030204" pitchFamily="34" charset="0"/>
                  <a:cs typeface="Arial" panose="020B0604020202020204" pitchFamily="34" charset="0"/>
                </a:rPr>
                <a:t>Boundary</a:t>
              </a:r>
              <a:endParaRPr lang="en-AU"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6DAEA0D1-392B-8F67-10F8-2C212D517FDD}"/>
                </a:ext>
              </a:extLst>
            </p:cNvPr>
            <p:cNvSpPr/>
            <p:nvPr/>
          </p:nvSpPr>
          <p:spPr>
            <a:xfrm>
              <a:off x="4892040" y="3480118"/>
              <a:ext cx="213995" cy="2482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Oval 13">
              <a:extLst>
                <a:ext uri="{FF2B5EF4-FFF2-40B4-BE49-F238E27FC236}">
                  <a16:creationId xmlns:a16="http://schemas.microsoft.com/office/drawing/2014/main" id="{A8D2CF9B-CBA1-6768-69DC-38797BF2D41B}"/>
                </a:ext>
              </a:extLst>
            </p:cNvPr>
            <p:cNvSpPr/>
            <p:nvPr/>
          </p:nvSpPr>
          <p:spPr>
            <a:xfrm>
              <a:off x="5437505" y="3485198"/>
              <a:ext cx="213995" cy="2482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Oval 14">
              <a:extLst>
                <a:ext uri="{FF2B5EF4-FFF2-40B4-BE49-F238E27FC236}">
                  <a16:creationId xmlns:a16="http://schemas.microsoft.com/office/drawing/2014/main" id="{743027A6-381A-1A26-3F36-CE2376107AF3}"/>
                </a:ext>
              </a:extLst>
            </p:cNvPr>
            <p:cNvSpPr/>
            <p:nvPr/>
          </p:nvSpPr>
          <p:spPr>
            <a:xfrm>
              <a:off x="7099300" y="3485198"/>
              <a:ext cx="213995" cy="2482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6" name="Straight Arrow Connector 15">
              <a:extLst>
                <a:ext uri="{FF2B5EF4-FFF2-40B4-BE49-F238E27FC236}">
                  <a16:creationId xmlns:a16="http://schemas.microsoft.com/office/drawing/2014/main" id="{59B627EF-D24C-0E66-46A6-CF1EE7093C87}"/>
                </a:ext>
              </a:extLst>
            </p:cNvPr>
            <p:cNvCxnSpPr/>
            <p:nvPr/>
          </p:nvCxnSpPr>
          <p:spPr>
            <a:xfrm>
              <a:off x="5016500" y="3627438"/>
              <a:ext cx="417195"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0EC26-F464-5FF6-7D61-7ED0E5F42170}"/>
                </a:ext>
              </a:extLst>
            </p:cNvPr>
            <p:cNvCxnSpPr/>
            <p:nvPr/>
          </p:nvCxnSpPr>
          <p:spPr>
            <a:xfrm>
              <a:off x="5648960" y="3616008"/>
              <a:ext cx="1444625" cy="10795"/>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C925492-89BA-EC62-4C77-D201C23BCEFD}"/>
                </a:ext>
              </a:extLst>
            </p:cNvPr>
            <p:cNvSpPr/>
            <p:nvPr/>
          </p:nvSpPr>
          <p:spPr>
            <a:xfrm>
              <a:off x="8754745" y="3459822"/>
              <a:ext cx="296788" cy="30448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9" name="Straight Arrow Connector 18">
              <a:extLst>
                <a:ext uri="{FF2B5EF4-FFF2-40B4-BE49-F238E27FC236}">
                  <a16:creationId xmlns:a16="http://schemas.microsoft.com/office/drawing/2014/main" id="{BF324D0E-7B97-4353-8810-030E0BB54CC9}"/>
                </a:ext>
              </a:extLst>
            </p:cNvPr>
            <p:cNvCxnSpPr/>
            <p:nvPr/>
          </p:nvCxnSpPr>
          <p:spPr>
            <a:xfrm>
              <a:off x="7312660" y="3598863"/>
              <a:ext cx="1444625" cy="10795"/>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0" name="Text Box 225">
              <a:extLst>
                <a:ext uri="{FF2B5EF4-FFF2-40B4-BE49-F238E27FC236}">
                  <a16:creationId xmlns:a16="http://schemas.microsoft.com/office/drawing/2014/main" id="{D4D347AC-DC68-95DE-D546-1052ACBB9BCD}"/>
                </a:ext>
              </a:extLst>
            </p:cNvPr>
            <p:cNvSpPr txBox="1"/>
            <p:nvPr/>
          </p:nvSpPr>
          <p:spPr>
            <a:xfrm>
              <a:off x="4336072" y="3721679"/>
              <a:ext cx="795020"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pPr>
              <a:r>
                <a:rPr lang="en-AU" sz="1400" dirty="0">
                  <a:effectLst/>
                  <a:latin typeface="Calibri" panose="020F0502020204030204" pitchFamily="34" charset="0"/>
                  <a:ea typeface="Calibri" panose="020F0502020204030204" pitchFamily="34" charset="0"/>
                  <a:cs typeface="Arial" panose="020B0604020202020204" pitchFamily="34" charset="0"/>
                </a:rPr>
                <a:t>Individual</a:t>
              </a:r>
            </a:p>
            <a:p>
              <a:pPr algn="ctr">
                <a:lnSpc>
                  <a:spcPts val="1000"/>
                </a:lnSpc>
              </a:pPr>
              <a:r>
                <a:rPr lang="en-AU" sz="1400" dirty="0">
                  <a:effectLst/>
                  <a:latin typeface="Calibri" panose="020F0502020204030204" pitchFamily="34" charset="0"/>
                  <a:ea typeface="Calibri" panose="020F0502020204030204" pitchFamily="34" charset="0"/>
                  <a:cs typeface="Arial" panose="020B0604020202020204" pitchFamily="34" charset="0"/>
                </a:rPr>
                <a:t>Robot</a:t>
              </a:r>
            </a:p>
            <a:p>
              <a:pPr algn="ctr">
                <a:lnSpc>
                  <a:spcPts val="1000"/>
                </a:lnSpc>
              </a:pPr>
              <a:r>
                <a:rPr lang="en-AU" sz="1400"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1" name="Text Box 227">
              <a:extLst>
                <a:ext uri="{FF2B5EF4-FFF2-40B4-BE49-F238E27FC236}">
                  <a16:creationId xmlns:a16="http://schemas.microsoft.com/office/drawing/2014/main" id="{CEA1E3D3-31AA-DC49-8C25-9EFAB43E9DA4}"/>
                </a:ext>
              </a:extLst>
            </p:cNvPr>
            <p:cNvSpPr txBox="1"/>
            <p:nvPr/>
          </p:nvSpPr>
          <p:spPr>
            <a:xfrm>
              <a:off x="5121763" y="3728403"/>
              <a:ext cx="1165225"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pPr>
              <a:r>
                <a:rPr lang="en-AU" sz="1400" dirty="0">
                  <a:effectLst/>
                  <a:latin typeface="Calibri" panose="020F0502020204030204" pitchFamily="34" charset="0"/>
                  <a:ea typeface="Calibri" panose="020F0502020204030204" pitchFamily="34" charset="0"/>
                  <a:cs typeface="Arial" panose="020B0604020202020204" pitchFamily="34" charset="0"/>
                </a:rPr>
                <a:t>Neighbourhood</a:t>
              </a:r>
            </a:p>
            <a:p>
              <a:pPr algn="ctr">
                <a:lnSpc>
                  <a:spcPts val="1000"/>
                </a:lnSpc>
              </a:pPr>
              <a:r>
                <a:rPr lang="en-AU" sz="1400"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2" name="Text Box 228">
              <a:extLst>
                <a:ext uri="{FF2B5EF4-FFF2-40B4-BE49-F238E27FC236}">
                  <a16:creationId xmlns:a16="http://schemas.microsoft.com/office/drawing/2014/main" id="{5F6A66B9-D272-71A8-A19C-AF6513C8F759}"/>
                </a:ext>
              </a:extLst>
            </p:cNvPr>
            <p:cNvSpPr txBox="1"/>
            <p:nvPr/>
          </p:nvSpPr>
          <p:spPr>
            <a:xfrm>
              <a:off x="6558280" y="3723323"/>
              <a:ext cx="1362418"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pPr>
              <a:r>
                <a:rPr lang="en-AU" sz="1400" dirty="0">
                  <a:effectLst/>
                  <a:latin typeface="Calibri" panose="020F0502020204030204" pitchFamily="34" charset="0"/>
                  <a:ea typeface="Calibri" panose="020F0502020204030204" pitchFamily="34" charset="0"/>
                  <a:cs typeface="Arial" panose="020B0604020202020204" pitchFamily="34" charset="0"/>
                </a:rPr>
                <a:t>Swarm Failure</a:t>
              </a:r>
            </a:p>
          </p:txBody>
        </p:sp>
        <p:sp>
          <p:nvSpPr>
            <p:cNvPr id="23" name="Text Box 229">
              <a:extLst>
                <a:ext uri="{FF2B5EF4-FFF2-40B4-BE49-F238E27FC236}">
                  <a16:creationId xmlns:a16="http://schemas.microsoft.com/office/drawing/2014/main" id="{8753CB8B-9720-D506-CFA9-972F12DFD172}"/>
                </a:ext>
              </a:extLst>
            </p:cNvPr>
            <p:cNvSpPr txBox="1"/>
            <p:nvPr/>
          </p:nvSpPr>
          <p:spPr>
            <a:xfrm>
              <a:off x="8584418" y="3770174"/>
              <a:ext cx="624205" cy="261303"/>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pPr>
              <a:r>
                <a:rPr lang="en-AU" sz="1400" dirty="0">
                  <a:effectLst/>
                  <a:latin typeface="Calibri" panose="020F0502020204030204" pitchFamily="34" charset="0"/>
                  <a:ea typeface="Calibri" panose="020F0502020204030204" pitchFamily="34" charset="0"/>
                  <a:cs typeface="Arial" panose="020B0604020202020204" pitchFamily="34" charset="0"/>
                </a:rPr>
                <a:t>Hazard</a:t>
              </a:r>
            </a:p>
          </p:txBody>
        </p:sp>
        <p:sp>
          <p:nvSpPr>
            <p:cNvPr id="24" name="Text Box 230">
              <a:extLst>
                <a:ext uri="{FF2B5EF4-FFF2-40B4-BE49-F238E27FC236}">
                  <a16:creationId xmlns:a16="http://schemas.microsoft.com/office/drawing/2014/main" id="{15B64A0A-9123-438F-B54C-7C928E42E772}"/>
                </a:ext>
              </a:extLst>
            </p:cNvPr>
            <p:cNvSpPr txBox="1"/>
            <p:nvPr/>
          </p:nvSpPr>
          <p:spPr>
            <a:xfrm>
              <a:off x="3626779" y="2114233"/>
              <a:ext cx="1389722"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pPr>
              <a:r>
                <a:rPr lang="en-AU" sz="1400" dirty="0">
                  <a:effectLst/>
                  <a:latin typeface="Calibri" panose="020F0502020204030204" pitchFamily="34" charset="0"/>
                  <a:ea typeface="Calibri" panose="020F0502020204030204" pitchFamily="34" charset="0"/>
                  <a:cs typeface="Arial" panose="020B0604020202020204" pitchFamily="34" charset="0"/>
                </a:rPr>
                <a:t>Neighbourhood </a:t>
              </a:r>
              <a:br>
                <a:rPr lang="en-AU" sz="1400" dirty="0">
                  <a:effectLst/>
                  <a:latin typeface="Calibri" panose="020F0502020204030204" pitchFamily="34" charset="0"/>
                  <a:ea typeface="Calibri" panose="020F0502020204030204" pitchFamily="34" charset="0"/>
                  <a:cs typeface="Arial" panose="020B0604020202020204" pitchFamily="34" charset="0"/>
                </a:rPr>
              </a:br>
              <a:r>
                <a:rPr lang="en-AU" sz="1400" dirty="0">
                  <a:effectLst/>
                  <a:latin typeface="Calibri" panose="020F0502020204030204" pitchFamily="34" charset="0"/>
                  <a:ea typeface="Calibri" panose="020F0502020204030204" pitchFamily="34" charset="0"/>
                  <a:cs typeface="Arial" panose="020B0604020202020204" pitchFamily="34" charset="0"/>
                </a:rPr>
                <a:t>Boundary</a:t>
              </a:r>
              <a:endParaRPr lang="en-AU"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Text Box 231">
              <a:extLst>
                <a:ext uri="{FF2B5EF4-FFF2-40B4-BE49-F238E27FC236}">
                  <a16:creationId xmlns:a16="http://schemas.microsoft.com/office/drawing/2014/main" id="{667135A6-129C-9E35-EA08-918B5B310B36}"/>
                </a:ext>
              </a:extLst>
            </p:cNvPr>
            <p:cNvSpPr txBox="1"/>
            <p:nvPr/>
          </p:nvSpPr>
          <p:spPr>
            <a:xfrm>
              <a:off x="3739515" y="2815908"/>
              <a:ext cx="1241425"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pPr>
              <a:r>
                <a:rPr lang="en-AU" sz="1400" dirty="0">
                  <a:effectLst/>
                  <a:latin typeface="Calibri" panose="020F0502020204030204" pitchFamily="34" charset="0"/>
                  <a:ea typeface="Calibri" panose="020F0502020204030204" pitchFamily="34" charset="0"/>
                  <a:cs typeface="Arial" panose="020B0604020202020204" pitchFamily="34" charset="0"/>
                </a:rPr>
                <a:t>Individual Robot </a:t>
              </a:r>
              <a:br>
                <a:rPr lang="en-AU" sz="1400" dirty="0">
                  <a:effectLst/>
                  <a:latin typeface="Calibri" panose="020F0502020204030204" pitchFamily="34" charset="0"/>
                  <a:ea typeface="Calibri" panose="020F0502020204030204" pitchFamily="34" charset="0"/>
                  <a:cs typeface="Arial" panose="020B0604020202020204" pitchFamily="34" charset="0"/>
                </a:rPr>
              </a:br>
              <a:r>
                <a:rPr lang="en-AU" sz="1400" dirty="0">
                  <a:effectLst/>
                  <a:latin typeface="Calibri" panose="020F0502020204030204" pitchFamily="34" charset="0"/>
                  <a:ea typeface="Calibri" panose="020F0502020204030204" pitchFamily="34" charset="0"/>
                  <a:cs typeface="Arial" panose="020B0604020202020204" pitchFamily="34" charset="0"/>
                </a:rPr>
                <a:t>Boundary</a:t>
              </a:r>
              <a:endParaRPr lang="en-AU" sz="105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121277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EF53FD0C-1BE2-0A06-FB54-3E07568C6C18}"/>
              </a:ext>
            </a:extLst>
          </p:cNvPr>
          <p:cNvGrpSpPr/>
          <p:nvPr/>
        </p:nvGrpSpPr>
        <p:grpSpPr>
          <a:xfrm>
            <a:off x="2223434" y="999784"/>
            <a:ext cx="4788162" cy="2429216"/>
            <a:chOff x="2223434" y="999784"/>
            <a:chExt cx="4788162" cy="2429216"/>
          </a:xfrm>
        </p:grpSpPr>
        <p:sp>
          <p:nvSpPr>
            <p:cNvPr id="16" name="Rectangle: Rounded Corners 5">
              <a:extLst>
                <a:ext uri="{FF2B5EF4-FFF2-40B4-BE49-F238E27FC236}">
                  <a16:creationId xmlns:a16="http://schemas.microsoft.com/office/drawing/2014/main" id="{CBA59D96-A188-5A45-9454-A99F8FEE3813}"/>
                </a:ext>
              </a:extLst>
            </p:cNvPr>
            <p:cNvSpPr/>
            <p:nvPr/>
          </p:nvSpPr>
          <p:spPr>
            <a:xfrm>
              <a:off x="4282616" y="1909666"/>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GB" dirty="0">
                  <a:solidFill>
                    <a:srgbClr val="000000"/>
                  </a:solidFill>
                  <a:cs typeface="Arial"/>
                </a:rPr>
                <a:t>Agent Behaviour</a:t>
              </a:r>
              <a:endParaRPr lang="en-GB" dirty="0">
                <a:solidFill>
                  <a:srgbClr val="000000"/>
                </a:solidFill>
              </a:endParaRPr>
            </a:p>
          </p:txBody>
        </p:sp>
        <p:sp>
          <p:nvSpPr>
            <p:cNvPr id="17" name="Rectangle: Rounded Corners 7">
              <a:extLst>
                <a:ext uri="{FF2B5EF4-FFF2-40B4-BE49-F238E27FC236}">
                  <a16:creationId xmlns:a16="http://schemas.microsoft.com/office/drawing/2014/main" id="{652D6DC3-1726-EE4C-92B9-19C14C46C6B6}"/>
                </a:ext>
              </a:extLst>
            </p:cNvPr>
            <p:cNvSpPr/>
            <p:nvPr/>
          </p:nvSpPr>
          <p:spPr>
            <a:xfrm>
              <a:off x="5792694" y="1909667"/>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GB">
                  <a:solidFill>
                    <a:srgbClr val="000000"/>
                  </a:solidFill>
                  <a:cs typeface="Arial"/>
                </a:rPr>
                <a:t>Emergent Behaviour</a:t>
              </a:r>
              <a:endParaRPr lang="en-GB">
                <a:solidFill>
                  <a:srgbClr val="000000"/>
                </a:solidFill>
              </a:endParaRPr>
            </a:p>
          </p:txBody>
        </p:sp>
        <p:sp>
          <p:nvSpPr>
            <p:cNvPr id="18" name="Flowchart: Magnetic Disk 21">
              <a:extLst>
                <a:ext uri="{FF2B5EF4-FFF2-40B4-BE49-F238E27FC236}">
                  <a16:creationId xmlns:a16="http://schemas.microsoft.com/office/drawing/2014/main" id="{7A2164ED-87DC-B14F-8172-D6E044C35A37}"/>
                </a:ext>
              </a:extLst>
            </p:cNvPr>
            <p:cNvSpPr/>
            <p:nvPr/>
          </p:nvSpPr>
          <p:spPr>
            <a:xfrm>
              <a:off x="2223436" y="999784"/>
              <a:ext cx="1475072" cy="72181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GB" dirty="0">
                  <a:solidFill>
                    <a:sysClr val="windowText" lastClr="000000"/>
                  </a:solidFill>
                </a:rPr>
                <a:t>Agent Sensors</a:t>
              </a:r>
            </a:p>
          </p:txBody>
        </p:sp>
        <p:sp>
          <p:nvSpPr>
            <p:cNvPr id="19" name="Flowchart: Magnetic Disk 22">
              <a:extLst>
                <a:ext uri="{FF2B5EF4-FFF2-40B4-BE49-F238E27FC236}">
                  <a16:creationId xmlns:a16="http://schemas.microsoft.com/office/drawing/2014/main" id="{64F7DEE8-C025-454F-AAC3-3C283DDC2D1C}"/>
                </a:ext>
              </a:extLst>
            </p:cNvPr>
            <p:cNvSpPr/>
            <p:nvPr/>
          </p:nvSpPr>
          <p:spPr>
            <a:xfrm>
              <a:off x="2223435" y="1854295"/>
              <a:ext cx="1475073" cy="72181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GB">
                  <a:solidFill>
                    <a:sysClr val="windowText" lastClr="000000"/>
                  </a:solidFill>
                </a:rPr>
                <a:t>Neighbourhood Data</a:t>
              </a:r>
            </a:p>
          </p:txBody>
        </p:sp>
        <p:sp>
          <p:nvSpPr>
            <p:cNvPr id="20" name="Flowchart: Magnetic Disk 23">
              <a:extLst>
                <a:ext uri="{FF2B5EF4-FFF2-40B4-BE49-F238E27FC236}">
                  <a16:creationId xmlns:a16="http://schemas.microsoft.com/office/drawing/2014/main" id="{BAF4E509-97A2-9244-BA66-11679803E2CF}"/>
                </a:ext>
              </a:extLst>
            </p:cNvPr>
            <p:cNvSpPr/>
            <p:nvPr/>
          </p:nvSpPr>
          <p:spPr>
            <a:xfrm>
              <a:off x="2223434" y="2707188"/>
              <a:ext cx="1475073" cy="72181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GB">
                  <a:solidFill>
                    <a:sysClr val="windowText" lastClr="000000"/>
                  </a:solidFill>
                </a:rPr>
                <a:t>Swarm Parameters</a:t>
              </a:r>
            </a:p>
          </p:txBody>
        </p:sp>
        <p:cxnSp>
          <p:nvCxnSpPr>
            <p:cNvPr id="21" name="Connector: Elbow 25">
              <a:extLst>
                <a:ext uri="{FF2B5EF4-FFF2-40B4-BE49-F238E27FC236}">
                  <a16:creationId xmlns:a16="http://schemas.microsoft.com/office/drawing/2014/main" id="{522B7B2D-159E-104A-AB39-08A01E5CD011}"/>
                </a:ext>
              </a:extLst>
            </p:cNvPr>
            <p:cNvCxnSpPr>
              <a:cxnSpLocks/>
            </p:cNvCxnSpPr>
            <p:nvPr/>
          </p:nvCxnSpPr>
          <p:spPr>
            <a:xfrm>
              <a:off x="3691335" y="1360690"/>
              <a:ext cx="748793" cy="5561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7">
              <a:extLst>
                <a:ext uri="{FF2B5EF4-FFF2-40B4-BE49-F238E27FC236}">
                  <a16:creationId xmlns:a16="http://schemas.microsoft.com/office/drawing/2014/main" id="{4CF2D830-1AA3-884E-8CAE-9C657DA4E00E}"/>
                </a:ext>
              </a:extLst>
            </p:cNvPr>
            <p:cNvCxnSpPr>
              <a:cxnSpLocks/>
            </p:cNvCxnSpPr>
            <p:nvPr/>
          </p:nvCxnSpPr>
          <p:spPr>
            <a:xfrm flipV="1">
              <a:off x="3698508" y="2214392"/>
              <a:ext cx="584108" cy="809"/>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7F698D6-F959-144D-B2E7-996F5FF89FD6}"/>
                </a:ext>
              </a:extLst>
            </p:cNvPr>
            <p:cNvCxnSpPr>
              <a:cxnSpLocks/>
            </p:cNvCxnSpPr>
            <p:nvPr/>
          </p:nvCxnSpPr>
          <p:spPr>
            <a:xfrm>
              <a:off x="5501518" y="2214392"/>
              <a:ext cx="292956" cy="4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37">
              <a:extLst>
                <a:ext uri="{FF2B5EF4-FFF2-40B4-BE49-F238E27FC236}">
                  <a16:creationId xmlns:a16="http://schemas.microsoft.com/office/drawing/2014/main" id="{DFDEACD6-B4AA-2D48-8EED-DF0BC7F4D9DC}"/>
                </a:ext>
              </a:extLst>
            </p:cNvPr>
            <p:cNvCxnSpPr>
              <a:cxnSpLocks/>
            </p:cNvCxnSpPr>
            <p:nvPr/>
          </p:nvCxnSpPr>
          <p:spPr>
            <a:xfrm flipV="1">
              <a:off x="3691334" y="2511945"/>
              <a:ext cx="748793" cy="556149"/>
            </a:xfrm>
            <a:prstGeom prst="bentConnector3">
              <a:avLst>
                <a:gd name="adj1" fmla="val 9851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37106B1-10AB-404D-9BEB-874D581FEE2C}"/>
                </a:ext>
              </a:extLst>
            </p:cNvPr>
            <p:cNvSpPr/>
            <p:nvPr/>
          </p:nvSpPr>
          <p:spPr>
            <a:xfrm>
              <a:off x="4127185" y="1728770"/>
              <a:ext cx="1501855" cy="9814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GB"/>
            </a:p>
          </p:txBody>
        </p:sp>
        <p:sp>
          <p:nvSpPr>
            <p:cNvPr id="26" name="TextBox 13">
              <a:extLst>
                <a:ext uri="{FF2B5EF4-FFF2-40B4-BE49-F238E27FC236}">
                  <a16:creationId xmlns:a16="http://schemas.microsoft.com/office/drawing/2014/main" id="{4BDDE9D6-8732-2047-8AA9-1FF8197A1918}"/>
                </a:ext>
              </a:extLst>
            </p:cNvPr>
            <p:cNvSpPr txBox="1"/>
            <p:nvPr/>
          </p:nvSpPr>
          <p:spPr>
            <a:xfrm>
              <a:off x="4421304" y="1467423"/>
              <a:ext cx="1667647" cy="261610"/>
            </a:xfrm>
            <a:prstGeom prst="rect">
              <a:avLst/>
            </a:prstGeom>
            <a:noFill/>
          </p:spPr>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1100"/>
                <a:t>n-robots in swarm</a:t>
              </a:r>
              <a:endParaRPr lang="en-GB" sz="1100">
                <a:cs typeface="Arial"/>
              </a:endParaRPr>
            </a:p>
          </p:txBody>
        </p:sp>
      </p:grpSp>
    </p:spTree>
    <p:extLst>
      <p:ext uri="{BB962C8B-B14F-4D97-AF65-F5344CB8AC3E}">
        <p14:creationId xmlns:p14="http://schemas.microsoft.com/office/powerpoint/2010/main" val="41478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lded Corner 10">
            <a:extLst>
              <a:ext uri="{FF2B5EF4-FFF2-40B4-BE49-F238E27FC236}">
                <a16:creationId xmlns:a16="http://schemas.microsoft.com/office/drawing/2014/main" id="{B7E4868D-F9B4-BD34-04E1-9AFF3DD48550}"/>
              </a:ext>
            </a:extLst>
          </p:cNvPr>
          <p:cNvSpPr/>
          <p:nvPr/>
        </p:nvSpPr>
        <p:spPr>
          <a:xfrm rot="16200000">
            <a:off x="3849487" y="1094970"/>
            <a:ext cx="668060" cy="1364457"/>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46" name="TextBox 45">
            <a:extLst>
              <a:ext uri="{FF2B5EF4-FFF2-40B4-BE49-F238E27FC236}">
                <a16:creationId xmlns:a16="http://schemas.microsoft.com/office/drawing/2014/main" id="{DA08836F-818B-D84F-0DCC-C8C870F32C69}"/>
              </a:ext>
            </a:extLst>
          </p:cNvPr>
          <p:cNvSpPr txBox="1"/>
          <p:nvPr/>
        </p:nvSpPr>
        <p:spPr>
          <a:xfrm>
            <a:off x="3392143" y="1546823"/>
            <a:ext cx="1502456" cy="492443"/>
          </a:xfrm>
          <a:prstGeom prst="rect">
            <a:avLst/>
          </a:prstGeom>
          <a:noFill/>
        </p:spPr>
        <p:txBody>
          <a:bodyPr wrap="square" lIns="121920" tIns="60960" rIns="121920" bIns="60960" rtlCol="0" anchor="t">
            <a:spAutoFit/>
          </a:bodyPr>
          <a:lstStyle/>
          <a:p>
            <a:pPr algn="ctr"/>
            <a:r>
              <a:rPr lang="en-GB" sz="1200"/>
              <a:t>[A] System Safety Requirements</a:t>
            </a:r>
            <a:endParaRPr lang="en-GB" sz="1200">
              <a:cs typeface="Arial"/>
            </a:endParaRPr>
          </a:p>
        </p:txBody>
      </p:sp>
      <p:sp>
        <p:nvSpPr>
          <p:cNvPr id="47" name="Folded Corner 12">
            <a:extLst>
              <a:ext uri="{FF2B5EF4-FFF2-40B4-BE49-F238E27FC236}">
                <a16:creationId xmlns:a16="http://schemas.microsoft.com/office/drawing/2014/main" id="{D2A696F5-4F26-969E-4CD4-94785A7C91E5}"/>
              </a:ext>
            </a:extLst>
          </p:cNvPr>
          <p:cNvSpPr/>
          <p:nvPr/>
        </p:nvSpPr>
        <p:spPr>
          <a:xfrm rot="16200000">
            <a:off x="6164063" y="10949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48" name="TextBox 47">
            <a:extLst>
              <a:ext uri="{FF2B5EF4-FFF2-40B4-BE49-F238E27FC236}">
                <a16:creationId xmlns:a16="http://schemas.microsoft.com/office/drawing/2014/main" id="{1120BE0A-55CB-4DC1-637D-1D47E810E4FF}"/>
              </a:ext>
            </a:extLst>
          </p:cNvPr>
          <p:cNvSpPr txBox="1"/>
          <p:nvPr/>
        </p:nvSpPr>
        <p:spPr>
          <a:xfrm>
            <a:off x="5808719" y="1534823"/>
            <a:ext cx="1364456" cy="461665"/>
          </a:xfrm>
          <a:prstGeom prst="rect">
            <a:avLst/>
          </a:prstGeom>
          <a:noFill/>
        </p:spPr>
        <p:txBody>
          <a:bodyPr wrap="square" rtlCol="0">
            <a:spAutoFit/>
          </a:bodyPr>
          <a:lstStyle/>
          <a:p>
            <a:pPr algn="ctr"/>
            <a:r>
              <a:rPr lang="en-GB" sz="1200"/>
              <a:t>[C] System Description</a:t>
            </a:r>
          </a:p>
        </p:txBody>
      </p:sp>
      <p:sp>
        <p:nvSpPr>
          <p:cNvPr id="49" name="Folded Corner 14">
            <a:extLst>
              <a:ext uri="{FF2B5EF4-FFF2-40B4-BE49-F238E27FC236}">
                <a16:creationId xmlns:a16="http://schemas.microsoft.com/office/drawing/2014/main" id="{E22B380C-7DDF-502C-10AB-2842967ECA1E}"/>
              </a:ext>
            </a:extLst>
          </p:cNvPr>
          <p:cNvSpPr/>
          <p:nvPr/>
        </p:nvSpPr>
        <p:spPr>
          <a:xfrm rot="16200000">
            <a:off x="3849488" y="2014315"/>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50" name="TextBox 49">
            <a:extLst>
              <a:ext uri="{FF2B5EF4-FFF2-40B4-BE49-F238E27FC236}">
                <a16:creationId xmlns:a16="http://schemas.microsoft.com/office/drawing/2014/main" id="{BA7E2BF0-0310-B5A2-5C5B-DAEB8F18C916}"/>
              </a:ext>
            </a:extLst>
          </p:cNvPr>
          <p:cNvSpPr txBox="1"/>
          <p:nvPr/>
        </p:nvSpPr>
        <p:spPr>
          <a:xfrm>
            <a:off x="3459943" y="2514145"/>
            <a:ext cx="1364456" cy="461665"/>
          </a:xfrm>
          <a:prstGeom prst="rect">
            <a:avLst/>
          </a:prstGeom>
          <a:noFill/>
        </p:spPr>
        <p:txBody>
          <a:bodyPr wrap="square" rtlCol="0">
            <a:spAutoFit/>
          </a:bodyPr>
          <a:lstStyle/>
          <a:p>
            <a:pPr algn="ctr"/>
            <a:r>
              <a:rPr lang="en-GB" sz="1200"/>
              <a:t>[B] Environment Description</a:t>
            </a:r>
          </a:p>
        </p:txBody>
      </p:sp>
      <p:sp>
        <p:nvSpPr>
          <p:cNvPr id="51" name="Folded Corner 16">
            <a:extLst>
              <a:ext uri="{FF2B5EF4-FFF2-40B4-BE49-F238E27FC236}">
                <a16:creationId xmlns:a16="http://schemas.microsoft.com/office/drawing/2014/main" id="{FB5C8A46-553F-B360-96A6-D34FEED51574}"/>
              </a:ext>
            </a:extLst>
          </p:cNvPr>
          <p:cNvSpPr/>
          <p:nvPr/>
        </p:nvSpPr>
        <p:spPr>
          <a:xfrm rot="16200000">
            <a:off x="6235175" y="1950346"/>
            <a:ext cx="668060" cy="1492393"/>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52" name="TextBox 51">
            <a:extLst>
              <a:ext uri="{FF2B5EF4-FFF2-40B4-BE49-F238E27FC236}">
                <a16:creationId xmlns:a16="http://schemas.microsoft.com/office/drawing/2014/main" id="{ADD887EC-064A-C496-7137-D4145AC3C1EB}"/>
              </a:ext>
            </a:extLst>
          </p:cNvPr>
          <p:cNvSpPr txBox="1"/>
          <p:nvPr/>
        </p:nvSpPr>
        <p:spPr>
          <a:xfrm>
            <a:off x="5823008" y="2479131"/>
            <a:ext cx="1416976" cy="492058"/>
          </a:xfrm>
          <a:prstGeom prst="rect">
            <a:avLst/>
          </a:prstGeom>
          <a:noFill/>
        </p:spPr>
        <p:txBody>
          <a:bodyPr wrap="square" rtlCol="0">
            <a:spAutoFit/>
          </a:bodyPr>
          <a:lstStyle/>
          <a:p>
            <a:pPr algn="ctr">
              <a:lnSpc>
                <a:spcPts val="1575"/>
              </a:lnSpc>
            </a:pPr>
            <a:r>
              <a:rPr lang="en-GB" sz="1200" dirty="0"/>
              <a:t>[D] EB Description &amp; Expected Output</a:t>
            </a:r>
          </a:p>
        </p:txBody>
      </p:sp>
      <p:sp>
        <p:nvSpPr>
          <p:cNvPr id="53" name="Rectangle 52">
            <a:extLst>
              <a:ext uri="{FF2B5EF4-FFF2-40B4-BE49-F238E27FC236}">
                <a16:creationId xmlns:a16="http://schemas.microsoft.com/office/drawing/2014/main" id="{0C434883-9F7E-DF47-95EE-772BC010DCFB}"/>
              </a:ext>
            </a:extLst>
          </p:cNvPr>
          <p:cNvSpPr/>
          <p:nvPr/>
        </p:nvSpPr>
        <p:spPr>
          <a:xfrm>
            <a:off x="4716068" y="3387761"/>
            <a:ext cx="175166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p>
        </p:txBody>
      </p:sp>
      <p:sp>
        <p:nvSpPr>
          <p:cNvPr id="54" name="Rectangle 53">
            <a:extLst>
              <a:ext uri="{FF2B5EF4-FFF2-40B4-BE49-F238E27FC236}">
                <a16:creationId xmlns:a16="http://schemas.microsoft.com/office/drawing/2014/main" id="{D0DD0B33-2721-3FC7-0B56-AD8FD1086793}"/>
              </a:ext>
            </a:extLst>
          </p:cNvPr>
          <p:cNvSpPr/>
          <p:nvPr/>
        </p:nvSpPr>
        <p:spPr>
          <a:xfrm>
            <a:off x="7166766" y="3382857"/>
            <a:ext cx="1780437"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p>
        </p:txBody>
      </p:sp>
      <p:sp>
        <p:nvSpPr>
          <p:cNvPr id="55" name="Folded Corner 20">
            <a:extLst>
              <a:ext uri="{FF2B5EF4-FFF2-40B4-BE49-F238E27FC236}">
                <a16:creationId xmlns:a16="http://schemas.microsoft.com/office/drawing/2014/main" id="{0E79E244-5EFC-BD54-D22A-B2F000203B7A}"/>
              </a:ext>
            </a:extLst>
          </p:cNvPr>
          <p:cNvSpPr/>
          <p:nvPr/>
        </p:nvSpPr>
        <p:spPr>
          <a:xfrm rot="16200000">
            <a:off x="5247728" y="4266256"/>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56" name="TextBox 55">
            <a:extLst>
              <a:ext uri="{FF2B5EF4-FFF2-40B4-BE49-F238E27FC236}">
                <a16:creationId xmlns:a16="http://schemas.microsoft.com/office/drawing/2014/main" id="{41E61338-CBA0-9CA5-95F2-C7F7740A779C}"/>
              </a:ext>
            </a:extLst>
          </p:cNvPr>
          <p:cNvSpPr txBox="1"/>
          <p:nvPr/>
        </p:nvSpPr>
        <p:spPr>
          <a:xfrm>
            <a:off x="4865746" y="4706109"/>
            <a:ext cx="1364456" cy="556178"/>
          </a:xfrm>
          <a:prstGeom prst="rect">
            <a:avLst/>
          </a:prstGeom>
          <a:noFill/>
        </p:spPr>
        <p:txBody>
          <a:bodyPr wrap="square" rtlCol="0">
            <a:spAutoFit/>
          </a:bodyPr>
          <a:lstStyle/>
          <a:p>
            <a:pPr algn="ctr">
              <a:lnSpc>
                <a:spcPts val="1200"/>
              </a:lnSpc>
            </a:pPr>
            <a:r>
              <a:rPr lang="en-GB" sz="1200" dirty="0"/>
              <a:t>[E] Safety </a:t>
            </a:r>
            <a:r>
              <a:rPr lang="en-GB" sz="1200" dirty="0" err="1"/>
              <a:t>Reqts</a:t>
            </a:r>
            <a:r>
              <a:rPr lang="en-GB" sz="1200" dirty="0"/>
              <a:t> Allocated to Swarm</a:t>
            </a:r>
          </a:p>
        </p:txBody>
      </p:sp>
      <p:sp>
        <p:nvSpPr>
          <p:cNvPr id="57" name="Folded Corner 24">
            <a:extLst>
              <a:ext uri="{FF2B5EF4-FFF2-40B4-BE49-F238E27FC236}">
                <a16:creationId xmlns:a16="http://schemas.microsoft.com/office/drawing/2014/main" id="{3D310C14-DC25-E684-5F15-307EFAC92FCC}"/>
              </a:ext>
            </a:extLst>
          </p:cNvPr>
          <p:cNvSpPr/>
          <p:nvPr/>
        </p:nvSpPr>
        <p:spPr>
          <a:xfrm rot="16200000">
            <a:off x="7832988" y="4216348"/>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58" name="TextBox 57">
            <a:extLst>
              <a:ext uri="{FF2B5EF4-FFF2-40B4-BE49-F238E27FC236}">
                <a16:creationId xmlns:a16="http://schemas.microsoft.com/office/drawing/2014/main" id="{A3D5B5B5-A356-DE76-FBE1-E806CC0C76A6}"/>
              </a:ext>
            </a:extLst>
          </p:cNvPr>
          <p:cNvSpPr txBox="1"/>
          <p:nvPr/>
        </p:nvSpPr>
        <p:spPr>
          <a:xfrm>
            <a:off x="7388308" y="4733111"/>
            <a:ext cx="1531279" cy="402290"/>
          </a:xfrm>
          <a:prstGeom prst="rect">
            <a:avLst/>
          </a:prstGeom>
          <a:noFill/>
        </p:spPr>
        <p:txBody>
          <a:bodyPr wrap="square" rtlCol="0">
            <a:spAutoFit/>
          </a:bodyPr>
          <a:lstStyle/>
          <a:p>
            <a:pPr algn="ctr">
              <a:lnSpc>
                <a:spcPts val="1200"/>
              </a:lnSpc>
            </a:pPr>
            <a:r>
              <a:rPr lang="en-GB" sz="1200" dirty="0"/>
              <a:t>[G] EB Assurance Scoping Argument</a:t>
            </a:r>
          </a:p>
        </p:txBody>
      </p:sp>
      <p:sp>
        <p:nvSpPr>
          <p:cNvPr id="59" name="TextBox 58">
            <a:extLst>
              <a:ext uri="{FF2B5EF4-FFF2-40B4-BE49-F238E27FC236}">
                <a16:creationId xmlns:a16="http://schemas.microsoft.com/office/drawing/2014/main" id="{D87CCB9B-22C4-D4B1-8276-4E2A96DE3E09}"/>
              </a:ext>
            </a:extLst>
          </p:cNvPr>
          <p:cNvSpPr txBox="1"/>
          <p:nvPr/>
        </p:nvSpPr>
        <p:spPr>
          <a:xfrm>
            <a:off x="4748122" y="3406909"/>
            <a:ext cx="1673708" cy="710003"/>
          </a:xfrm>
          <a:prstGeom prst="rect">
            <a:avLst/>
          </a:prstGeom>
          <a:solidFill>
            <a:schemeClr val="bg2">
              <a:lumMod val="90000"/>
            </a:schemeClr>
          </a:solidFill>
        </p:spPr>
        <p:txBody>
          <a:bodyPr wrap="square" rtlCol="0">
            <a:spAutoFit/>
          </a:bodyPr>
          <a:lstStyle/>
          <a:p>
            <a:pPr algn="ctr">
              <a:lnSpc>
                <a:spcPts val="1200"/>
              </a:lnSpc>
            </a:pPr>
            <a:r>
              <a:rPr lang="en-GB" sz="1200" dirty="0"/>
              <a:t>1. Define the Assurance Scope for the EB Description &amp; Expected Output</a:t>
            </a:r>
          </a:p>
        </p:txBody>
      </p:sp>
      <p:sp>
        <p:nvSpPr>
          <p:cNvPr id="60" name="TextBox 59">
            <a:extLst>
              <a:ext uri="{FF2B5EF4-FFF2-40B4-BE49-F238E27FC236}">
                <a16:creationId xmlns:a16="http://schemas.microsoft.com/office/drawing/2014/main" id="{7CF44B62-B7C0-5D47-70C8-93E5C37BD4EB}"/>
              </a:ext>
            </a:extLst>
          </p:cNvPr>
          <p:cNvSpPr txBox="1"/>
          <p:nvPr/>
        </p:nvSpPr>
        <p:spPr>
          <a:xfrm>
            <a:off x="7241468" y="3441349"/>
            <a:ext cx="1632749" cy="586956"/>
          </a:xfrm>
          <a:prstGeom prst="rect">
            <a:avLst/>
          </a:prstGeom>
          <a:solidFill>
            <a:schemeClr val="bg2">
              <a:lumMod val="90000"/>
            </a:schemeClr>
          </a:solidFill>
        </p:spPr>
        <p:txBody>
          <a:bodyPr wrap="square" lIns="121920" tIns="60960" rIns="121920" bIns="60960" rtlCol="0" anchor="t">
            <a:spAutoFit/>
          </a:bodyPr>
          <a:lstStyle/>
          <a:p>
            <a:pPr algn="ctr">
              <a:lnSpc>
                <a:spcPts val="1200"/>
              </a:lnSpc>
            </a:pPr>
            <a:r>
              <a:rPr lang="en-GB" sz="1200" dirty="0"/>
              <a:t>2. Instantiate the EB Assurance Scoping Argument Pattern</a:t>
            </a:r>
            <a:endParaRPr lang="en-GB" sz="1200" dirty="0">
              <a:cs typeface="Arial"/>
            </a:endParaRPr>
          </a:p>
        </p:txBody>
      </p:sp>
      <p:cxnSp>
        <p:nvCxnSpPr>
          <p:cNvPr id="61" name="Straight Connector 60">
            <a:extLst>
              <a:ext uri="{FF2B5EF4-FFF2-40B4-BE49-F238E27FC236}">
                <a16:creationId xmlns:a16="http://schemas.microsoft.com/office/drawing/2014/main" id="{EDB61249-F3FC-F3A8-E631-56545BF2562C}"/>
              </a:ext>
            </a:extLst>
          </p:cNvPr>
          <p:cNvCxnSpPr>
            <a:cxnSpLocks/>
          </p:cNvCxnSpPr>
          <p:nvPr/>
        </p:nvCxnSpPr>
        <p:spPr>
          <a:xfrm>
            <a:off x="4154941" y="2104027"/>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7D5991-E2E7-6EEB-C0A7-0B029D7E5282}"/>
              </a:ext>
            </a:extLst>
          </p:cNvPr>
          <p:cNvCxnSpPr>
            <a:cxnSpLocks/>
          </p:cNvCxnSpPr>
          <p:nvPr/>
        </p:nvCxnSpPr>
        <p:spPr>
          <a:xfrm>
            <a:off x="6482154" y="2107111"/>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9FECE0-4AA7-1AB5-C6F2-E07A53725B40}"/>
              </a:ext>
            </a:extLst>
          </p:cNvPr>
          <p:cNvCxnSpPr>
            <a:cxnSpLocks/>
          </p:cNvCxnSpPr>
          <p:nvPr/>
        </p:nvCxnSpPr>
        <p:spPr>
          <a:xfrm>
            <a:off x="4154941" y="2225710"/>
            <a:ext cx="2327215"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BDF7085-0ECF-3BE8-6160-217F493B5945}"/>
              </a:ext>
            </a:extLst>
          </p:cNvPr>
          <p:cNvCxnSpPr>
            <a:cxnSpLocks/>
          </p:cNvCxnSpPr>
          <p:nvPr/>
        </p:nvCxnSpPr>
        <p:spPr>
          <a:xfrm>
            <a:off x="4154941" y="3037644"/>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916FEF4-2B60-DEA4-863F-246DF0837A67}"/>
              </a:ext>
            </a:extLst>
          </p:cNvPr>
          <p:cNvCxnSpPr>
            <a:cxnSpLocks/>
          </p:cNvCxnSpPr>
          <p:nvPr/>
        </p:nvCxnSpPr>
        <p:spPr>
          <a:xfrm>
            <a:off x="6482154" y="3040729"/>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7E6B0AC-59F1-3ABA-2AA8-ED74F1E01598}"/>
              </a:ext>
            </a:extLst>
          </p:cNvPr>
          <p:cNvCxnSpPr>
            <a:cxnSpLocks/>
          </p:cNvCxnSpPr>
          <p:nvPr/>
        </p:nvCxnSpPr>
        <p:spPr>
          <a:xfrm>
            <a:off x="4154941" y="3151091"/>
            <a:ext cx="2327215"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7CBD411-3E19-F22F-2916-629FF956D980}"/>
              </a:ext>
            </a:extLst>
          </p:cNvPr>
          <p:cNvCxnSpPr>
            <a:cxnSpLocks/>
          </p:cNvCxnSpPr>
          <p:nvPr/>
        </p:nvCxnSpPr>
        <p:spPr>
          <a:xfrm>
            <a:off x="5344378" y="2221426"/>
            <a:ext cx="1" cy="116205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433714-CCE9-BD3F-F0BB-F74FFF6D6A80}"/>
              </a:ext>
            </a:extLst>
          </p:cNvPr>
          <p:cNvCxnSpPr>
            <a:cxnSpLocks/>
          </p:cNvCxnSpPr>
          <p:nvPr/>
        </p:nvCxnSpPr>
        <p:spPr>
          <a:xfrm flipV="1">
            <a:off x="6467736" y="3750761"/>
            <a:ext cx="699031"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714913A-9AD3-ADF3-A94E-5D0289E04CC4}"/>
              </a:ext>
            </a:extLst>
          </p:cNvPr>
          <p:cNvCxnSpPr>
            <a:cxnSpLocks/>
          </p:cNvCxnSpPr>
          <p:nvPr/>
        </p:nvCxnSpPr>
        <p:spPr>
          <a:xfrm>
            <a:off x="5340783" y="4123621"/>
            <a:ext cx="3439" cy="479349"/>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1E8B703-C425-4DA2-F513-1C1575044E6B}"/>
              </a:ext>
            </a:extLst>
          </p:cNvPr>
          <p:cNvCxnSpPr>
            <a:cxnSpLocks/>
          </p:cNvCxnSpPr>
          <p:nvPr/>
        </p:nvCxnSpPr>
        <p:spPr>
          <a:xfrm>
            <a:off x="8189252" y="4103170"/>
            <a:ext cx="3439" cy="4613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Folded Corner 64">
            <a:extLst>
              <a:ext uri="{FF2B5EF4-FFF2-40B4-BE49-F238E27FC236}">
                <a16:creationId xmlns:a16="http://schemas.microsoft.com/office/drawing/2014/main" id="{804B6860-ED8E-271A-6DB4-98632D8D717B}"/>
              </a:ext>
            </a:extLst>
          </p:cNvPr>
          <p:cNvSpPr/>
          <p:nvPr/>
        </p:nvSpPr>
        <p:spPr>
          <a:xfrm rot="16200000">
            <a:off x="7874459" y="2001048"/>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cxnSp>
        <p:nvCxnSpPr>
          <p:cNvPr id="72" name="Straight Connector 71">
            <a:extLst>
              <a:ext uri="{FF2B5EF4-FFF2-40B4-BE49-F238E27FC236}">
                <a16:creationId xmlns:a16="http://schemas.microsoft.com/office/drawing/2014/main" id="{F67A8EFD-8193-CDC9-3CCD-2389BA6A6B35}"/>
              </a:ext>
            </a:extLst>
          </p:cNvPr>
          <p:cNvCxnSpPr>
            <a:cxnSpLocks/>
          </p:cNvCxnSpPr>
          <p:nvPr/>
        </p:nvCxnSpPr>
        <p:spPr>
          <a:xfrm>
            <a:off x="8187643" y="3030573"/>
            <a:ext cx="0" cy="35011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515D7A0-0CAC-AE87-9DFE-1848DDD32FD1}"/>
              </a:ext>
            </a:extLst>
          </p:cNvPr>
          <p:cNvSpPr txBox="1"/>
          <p:nvPr/>
        </p:nvSpPr>
        <p:spPr>
          <a:xfrm>
            <a:off x="7462671" y="2411903"/>
            <a:ext cx="1450289" cy="556178"/>
          </a:xfrm>
          <a:prstGeom prst="rect">
            <a:avLst/>
          </a:prstGeom>
          <a:noFill/>
        </p:spPr>
        <p:txBody>
          <a:bodyPr wrap="square" rtlCol="0">
            <a:spAutoFit/>
          </a:bodyPr>
          <a:lstStyle/>
          <a:p>
            <a:pPr algn="ctr">
              <a:lnSpc>
                <a:spcPts val="1200"/>
              </a:lnSpc>
            </a:pPr>
            <a:r>
              <a:rPr lang="en-GB" sz="1200" dirty="0"/>
              <a:t>[F] EB Assurance Scoping Argument Pattern</a:t>
            </a:r>
          </a:p>
        </p:txBody>
      </p:sp>
      <p:sp>
        <p:nvSpPr>
          <p:cNvPr id="2" name="Title 1">
            <a:extLst>
              <a:ext uri="{FF2B5EF4-FFF2-40B4-BE49-F238E27FC236}">
                <a16:creationId xmlns:a16="http://schemas.microsoft.com/office/drawing/2014/main" id="{7F27FB6E-229C-4113-E155-5AFB2C2E0586}"/>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1</a:t>
            </a:r>
          </a:p>
        </p:txBody>
      </p:sp>
    </p:spTree>
    <p:extLst>
      <p:ext uri="{BB962C8B-B14F-4D97-AF65-F5344CB8AC3E}">
        <p14:creationId xmlns:p14="http://schemas.microsoft.com/office/powerpoint/2010/main" val="101724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376276C-406C-74F8-4897-F068E30A3C36}"/>
              </a:ext>
            </a:extLst>
          </p:cNvPr>
          <p:cNvSpPr/>
          <p:nvPr/>
        </p:nvSpPr>
        <p:spPr>
          <a:xfrm>
            <a:off x="1777426" y="973329"/>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400" dirty="0">
              <a:solidFill>
                <a:schemeClr val="tx1"/>
              </a:solidFill>
            </a:endParaRPr>
          </a:p>
          <a:p>
            <a:pPr algn="ctr">
              <a:lnSpc>
                <a:spcPts val="1000"/>
              </a:lnSpc>
            </a:pPr>
            <a:endParaRPr lang="en-GB" sz="1400" dirty="0">
              <a:solidFill>
                <a:schemeClr val="tx1"/>
              </a:solidFill>
            </a:endParaRPr>
          </a:p>
          <a:p>
            <a:pPr algn="ctr">
              <a:lnSpc>
                <a:spcPts val="1000"/>
              </a:lnSpc>
            </a:pPr>
            <a:r>
              <a:rPr lang="en-GB" sz="1400" dirty="0">
                <a:solidFill>
                  <a:schemeClr val="tx1"/>
                </a:solidFill>
              </a:rPr>
              <a:t>{Description of operational environment}</a:t>
            </a:r>
          </a:p>
        </p:txBody>
      </p:sp>
      <p:sp>
        <p:nvSpPr>
          <p:cNvPr id="5" name="TextBox 4">
            <a:extLst>
              <a:ext uri="{FF2B5EF4-FFF2-40B4-BE49-F238E27FC236}">
                <a16:creationId xmlns:a16="http://schemas.microsoft.com/office/drawing/2014/main" id="{41761029-8213-1BB9-8A22-3B6C3C32EBDC}"/>
              </a:ext>
            </a:extLst>
          </p:cNvPr>
          <p:cNvSpPr txBox="1"/>
          <p:nvPr/>
        </p:nvSpPr>
        <p:spPr>
          <a:xfrm>
            <a:off x="2059492" y="951384"/>
            <a:ext cx="846707" cy="307777"/>
          </a:xfrm>
          <a:prstGeom prst="rect">
            <a:avLst/>
          </a:prstGeom>
          <a:noFill/>
        </p:spPr>
        <p:txBody>
          <a:bodyPr wrap="none" rtlCol="0">
            <a:spAutoFit/>
          </a:bodyPr>
          <a:lstStyle/>
          <a:p>
            <a:r>
              <a:rPr lang="en-GB" sz="1400" b="1" dirty="0"/>
              <a:t>[B]   C1.1</a:t>
            </a:r>
          </a:p>
        </p:txBody>
      </p:sp>
      <p:sp>
        <p:nvSpPr>
          <p:cNvPr id="6" name="Rounded Rectangle 5">
            <a:extLst>
              <a:ext uri="{FF2B5EF4-FFF2-40B4-BE49-F238E27FC236}">
                <a16:creationId xmlns:a16="http://schemas.microsoft.com/office/drawing/2014/main" id="{8159D24F-DD74-84C0-06D8-69F3A0604A07}"/>
              </a:ext>
            </a:extLst>
          </p:cNvPr>
          <p:cNvSpPr/>
          <p:nvPr/>
        </p:nvSpPr>
        <p:spPr>
          <a:xfrm>
            <a:off x="1777429" y="2234237"/>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400" dirty="0">
              <a:solidFill>
                <a:schemeClr val="tx1"/>
              </a:solidFill>
            </a:endParaRPr>
          </a:p>
          <a:p>
            <a:pPr algn="ctr">
              <a:lnSpc>
                <a:spcPts val="1000"/>
              </a:lnSpc>
            </a:pPr>
            <a:endParaRPr lang="en-GB" sz="1400" dirty="0">
              <a:solidFill>
                <a:schemeClr val="tx1"/>
              </a:solidFill>
            </a:endParaRPr>
          </a:p>
          <a:p>
            <a:pPr algn="ctr">
              <a:lnSpc>
                <a:spcPts val="1000"/>
              </a:lnSpc>
            </a:pPr>
            <a:r>
              <a:rPr lang="en-GB" sz="1400" dirty="0">
                <a:solidFill>
                  <a:schemeClr val="tx1"/>
                </a:solidFill>
              </a:rPr>
              <a:t>{Description of system and system architecture}</a:t>
            </a:r>
          </a:p>
        </p:txBody>
      </p:sp>
      <p:sp>
        <p:nvSpPr>
          <p:cNvPr id="7" name="TextBox 6">
            <a:extLst>
              <a:ext uri="{FF2B5EF4-FFF2-40B4-BE49-F238E27FC236}">
                <a16:creationId xmlns:a16="http://schemas.microsoft.com/office/drawing/2014/main" id="{EB37C52F-C81A-7C5C-EF68-317A07B0F63F}"/>
              </a:ext>
            </a:extLst>
          </p:cNvPr>
          <p:cNvSpPr txBox="1"/>
          <p:nvPr/>
        </p:nvSpPr>
        <p:spPr>
          <a:xfrm>
            <a:off x="1992823" y="2185801"/>
            <a:ext cx="840295" cy="307777"/>
          </a:xfrm>
          <a:prstGeom prst="rect">
            <a:avLst/>
          </a:prstGeom>
          <a:noFill/>
        </p:spPr>
        <p:txBody>
          <a:bodyPr wrap="none" rtlCol="0">
            <a:spAutoFit/>
          </a:bodyPr>
          <a:lstStyle/>
          <a:p>
            <a:r>
              <a:rPr lang="en-GB" sz="1400" b="1" dirty="0"/>
              <a:t>[C]   C1.2</a:t>
            </a:r>
          </a:p>
        </p:txBody>
      </p:sp>
      <p:sp>
        <p:nvSpPr>
          <p:cNvPr id="8" name="Rounded Rectangle 7">
            <a:extLst>
              <a:ext uri="{FF2B5EF4-FFF2-40B4-BE49-F238E27FC236}">
                <a16:creationId xmlns:a16="http://schemas.microsoft.com/office/drawing/2014/main" id="{5705C4B3-F3E6-B0E1-5B6D-8799F7C90F30}"/>
              </a:ext>
            </a:extLst>
          </p:cNvPr>
          <p:cNvSpPr/>
          <p:nvPr/>
        </p:nvSpPr>
        <p:spPr>
          <a:xfrm>
            <a:off x="1777429" y="352105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400" dirty="0">
              <a:solidFill>
                <a:schemeClr val="tx1"/>
              </a:solidFill>
            </a:endParaRPr>
          </a:p>
          <a:p>
            <a:pPr algn="ctr">
              <a:lnSpc>
                <a:spcPts val="1000"/>
              </a:lnSpc>
            </a:pPr>
            <a:endParaRPr lang="en-GB" sz="1400" dirty="0">
              <a:solidFill>
                <a:schemeClr val="tx1"/>
              </a:solidFill>
            </a:endParaRPr>
          </a:p>
          <a:p>
            <a:pPr algn="ctr">
              <a:lnSpc>
                <a:spcPts val="1000"/>
              </a:lnSpc>
            </a:pPr>
            <a:r>
              <a:rPr lang="en-GB" sz="1400" dirty="0">
                <a:solidFill>
                  <a:schemeClr val="tx1"/>
                </a:solidFill>
              </a:rPr>
              <a:t>{EB Description}</a:t>
            </a:r>
          </a:p>
        </p:txBody>
      </p:sp>
      <p:sp>
        <p:nvSpPr>
          <p:cNvPr id="9" name="TextBox 8">
            <a:extLst>
              <a:ext uri="{FF2B5EF4-FFF2-40B4-BE49-F238E27FC236}">
                <a16:creationId xmlns:a16="http://schemas.microsoft.com/office/drawing/2014/main" id="{F02914E9-05DB-9756-ECDF-8DC85B70C9F2}"/>
              </a:ext>
            </a:extLst>
          </p:cNvPr>
          <p:cNvSpPr txBox="1"/>
          <p:nvPr/>
        </p:nvSpPr>
        <p:spPr>
          <a:xfrm>
            <a:off x="2067475" y="3485455"/>
            <a:ext cx="859531" cy="307777"/>
          </a:xfrm>
          <a:prstGeom prst="rect">
            <a:avLst/>
          </a:prstGeom>
          <a:noFill/>
        </p:spPr>
        <p:txBody>
          <a:bodyPr wrap="none" rtlCol="0">
            <a:spAutoFit/>
          </a:bodyPr>
          <a:lstStyle/>
          <a:p>
            <a:r>
              <a:rPr lang="en-GB" sz="1400" b="1" dirty="0"/>
              <a:t>[D]   C1.3</a:t>
            </a:r>
          </a:p>
        </p:txBody>
      </p:sp>
      <p:sp>
        <p:nvSpPr>
          <p:cNvPr id="10" name="Rounded Rectangle 9">
            <a:extLst>
              <a:ext uri="{FF2B5EF4-FFF2-40B4-BE49-F238E27FC236}">
                <a16:creationId xmlns:a16="http://schemas.microsoft.com/office/drawing/2014/main" id="{FD63F933-E68A-A257-B7D6-A0F6D5D2438E}"/>
              </a:ext>
            </a:extLst>
          </p:cNvPr>
          <p:cNvSpPr/>
          <p:nvPr/>
        </p:nvSpPr>
        <p:spPr>
          <a:xfrm>
            <a:off x="6656209" y="97729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400">
              <a:solidFill>
                <a:schemeClr val="tx1"/>
              </a:solidFill>
            </a:endParaRPr>
          </a:p>
          <a:p>
            <a:pPr algn="ctr">
              <a:lnSpc>
                <a:spcPts val="1000"/>
              </a:lnSpc>
            </a:pPr>
            <a:endParaRPr lang="en-GB" sz="1400">
              <a:solidFill>
                <a:schemeClr val="tx1"/>
              </a:solidFill>
            </a:endParaRPr>
          </a:p>
          <a:p>
            <a:pPr algn="ctr">
              <a:lnSpc>
                <a:spcPts val="1000"/>
              </a:lnSpc>
            </a:pPr>
            <a:r>
              <a:rPr lang="en-GB" sz="1400">
                <a:solidFill>
                  <a:schemeClr val="tx1"/>
                </a:solidFill>
              </a:rPr>
              <a:t>{System safety requirements allocated to swarm}</a:t>
            </a:r>
          </a:p>
        </p:txBody>
      </p:sp>
      <p:sp>
        <p:nvSpPr>
          <p:cNvPr id="11" name="TextBox 10">
            <a:extLst>
              <a:ext uri="{FF2B5EF4-FFF2-40B4-BE49-F238E27FC236}">
                <a16:creationId xmlns:a16="http://schemas.microsoft.com/office/drawing/2014/main" id="{2F43B75E-D442-1C37-B8D9-AD90FE831BFF}"/>
              </a:ext>
            </a:extLst>
          </p:cNvPr>
          <p:cNvSpPr txBox="1"/>
          <p:nvPr/>
        </p:nvSpPr>
        <p:spPr>
          <a:xfrm>
            <a:off x="6999252" y="941180"/>
            <a:ext cx="833883" cy="307777"/>
          </a:xfrm>
          <a:prstGeom prst="rect">
            <a:avLst/>
          </a:prstGeom>
          <a:noFill/>
        </p:spPr>
        <p:txBody>
          <a:bodyPr wrap="none" rtlCol="0">
            <a:spAutoFit/>
          </a:bodyPr>
          <a:lstStyle/>
          <a:p>
            <a:r>
              <a:rPr lang="en-GB" sz="1400" b="1" dirty="0"/>
              <a:t>[E]   C1.4</a:t>
            </a:r>
          </a:p>
        </p:txBody>
      </p:sp>
      <p:sp>
        <p:nvSpPr>
          <p:cNvPr id="12" name="Rectangle 11">
            <a:extLst>
              <a:ext uri="{FF2B5EF4-FFF2-40B4-BE49-F238E27FC236}">
                <a16:creationId xmlns:a16="http://schemas.microsoft.com/office/drawing/2014/main" id="{F08E2C24-9239-78C8-7623-68B37B28C786}"/>
              </a:ext>
            </a:extLst>
          </p:cNvPr>
          <p:cNvSpPr/>
          <p:nvPr/>
        </p:nvSpPr>
        <p:spPr>
          <a:xfrm>
            <a:off x="4294008" y="1515638"/>
            <a:ext cx="1694860" cy="1246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400">
              <a:solidFill>
                <a:schemeClr val="tx1"/>
              </a:solidFill>
            </a:endParaRPr>
          </a:p>
          <a:p>
            <a:pPr algn="ctr">
              <a:lnSpc>
                <a:spcPts val="1200"/>
              </a:lnSpc>
            </a:pPr>
            <a:endParaRPr lang="en-GB" sz="1400">
              <a:solidFill>
                <a:schemeClr val="tx1"/>
              </a:solidFill>
            </a:endParaRPr>
          </a:p>
          <a:p>
            <a:pPr algn="ctr">
              <a:lnSpc>
                <a:spcPts val="1200"/>
              </a:lnSpc>
            </a:pPr>
            <a:r>
              <a:rPr lang="en-GB" sz="1400">
                <a:solidFill>
                  <a:schemeClr val="tx1"/>
                </a:solidFill>
              </a:rPr>
              <a:t>{Swarm satisfies its allocated system safety requirements in the defined environment}</a:t>
            </a:r>
          </a:p>
        </p:txBody>
      </p:sp>
      <p:sp>
        <p:nvSpPr>
          <p:cNvPr id="13" name="Parallelogram 12">
            <a:extLst>
              <a:ext uri="{FF2B5EF4-FFF2-40B4-BE49-F238E27FC236}">
                <a16:creationId xmlns:a16="http://schemas.microsoft.com/office/drawing/2014/main" id="{CDA6F2B0-37D0-A233-6A47-4B399CF3B5BA}"/>
              </a:ext>
            </a:extLst>
          </p:cNvPr>
          <p:cNvSpPr/>
          <p:nvPr/>
        </p:nvSpPr>
        <p:spPr>
          <a:xfrm>
            <a:off x="3893548" y="3397588"/>
            <a:ext cx="2178457" cy="1067266"/>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400" dirty="0">
              <a:solidFill>
                <a:schemeClr val="tx1"/>
              </a:solidFill>
            </a:endParaRPr>
          </a:p>
          <a:p>
            <a:pPr algn="ctr">
              <a:lnSpc>
                <a:spcPts val="1200"/>
              </a:lnSpc>
            </a:pPr>
            <a:endParaRPr lang="en-GB" sz="1400" dirty="0">
              <a:solidFill>
                <a:schemeClr val="tx1"/>
              </a:solidFill>
            </a:endParaRPr>
          </a:p>
          <a:p>
            <a:pPr algn="ctr">
              <a:lnSpc>
                <a:spcPts val="1200"/>
              </a:lnSpc>
            </a:pPr>
            <a:endParaRPr lang="en-GB" sz="1400" dirty="0">
              <a:solidFill>
                <a:schemeClr val="tx1"/>
              </a:solidFill>
            </a:endParaRPr>
          </a:p>
          <a:p>
            <a:pPr algn="ctr">
              <a:lnSpc>
                <a:spcPts val="1200"/>
              </a:lnSpc>
            </a:pPr>
            <a:r>
              <a:rPr lang="en-GB" sz="1400" dirty="0">
                <a:solidFill>
                  <a:schemeClr val="tx1"/>
                </a:solidFill>
              </a:rPr>
              <a:t>{Argument over the development and deployment of the swarm}</a:t>
            </a:r>
          </a:p>
          <a:p>
            <a:pPr algn="ctr"/>
            <a:endParaRPr lang="en-GB" sz="1400" dirty="0"/>
          </a:p>
        </p:txBody>
      </p:sp>
      <p:sp>
        <p:nvSpPr>
          <p:cNvPr id="14" name="TextBox 13">
            <a:extLst>
              <a:ext uri="{FF2B5EF4-FFF2-40B4-BE49-F238E27FC236}">
                <a16:creationId xmlns:a16="http://schemas.microsoft.com/office/drawing/2014/main" id="{B7CADF92-E546-1C0A-A297-4853F4A4D61C}"/>
              </a:ext>
            </a:extLst>
          </p:cNvPr>
          <p:cNvSpPr txBox="1"/>
          <p:nvPr/>
        </p:nvSpPr>
        <p:spPr>
          <a:xfrm>
            <a:off x="4861553" y="1512995"/>
            <a:ext cx="529312" cy="307777"/>
          </a:xfrm>
          <a:prstGeom prst="rect">
            <a:avLst/>
          </a:prstGeom>
          <a:noFill/>
        </p:spPr>
        <p:txBody>
          <a:bodyPr wrap="none" rtlCol="0">
            <a:spAutoFit/>
          </a:bodyPr>
          <a:lstStyle/>
          <a:p>
            <a:r>
              <a:rPr lang="en-GB" sz="1400" b="1"/>
              <a:t>G1.1</a:t>
            </a:r>
          </a:p>
        </p:txBody>
      </p:sp>
      <p:sp>
        <p:nvSpPr>
          <p:cNvPr id="15" name="TextBox 14">
            <a:extLst>
              <a:ext uri="{FF2B5EF4-FFF2-40B4-BE49-F238E27FC236}">
                <a16:creationId xmlns:a16="http://schemas.microsoft.com/office/drawing/2014/main" id="{639F54B6-88B0-AF11-427C-4E9BB654A314}"/>
              </a:ext>
            </a:extLst>
          </p:cNvPr>
          <p:cNvSpPr txBox="1"/>
          <p:nvPr/>
        </p:nvSpPr>
        <p:spPr>
          <a:xfrm>
            <a:off x="4768420" y="3389380"/>
            <a:ext cx="500458" cy="307777"/>
          </a:xfrm>
          <a:prstGeom prst="rect">
            <a:avLst/>
          </a:prstGeom>
          <a:noFill/>
        </p:spPr>
        <p:txBody>
          <a:bodyPr wrap="none" rtlCol="0">
            <a:spAutoFit/>
          </a:bodyPr>
          <a:lstStyle/>
          <a:p>
            <a:r>
              <a:rPr lang="en-GB" sz="1400" b="1" dirty="0"/>
              <a:t>S1.1</a:t>
            </a:r>
          </a:p>
        </p:txBody>
      </p:sp>
      <p:sp>
        <p:nvSpPr>
          <p:cNvPr id="16" name="Triangle 15">
            <a:extLst>
              <a:ext uri="{FF2B5EF4-FFF2-40B4-BE49-F238E27FC236}">
                <a16:creationId xmlns:a16="http://schemas.microsoft.com/office/drawing/2014/main" id="{5FF31970-980C-72D7-0CD8-C92E3385664C}"/>
              </a:ext>
            </a:extLst>
          </p:cNvPr>
          <p:cNvSpPr/>
          <p:nvPr/>
        </p:nvSpPr>
        <p:spPr>
          <a:xfrm>
            <a:off x="2482847" y="184878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7" name="Triangle 16">
            <a:extLst>
              <a:ext uri="{FF2B5EF4-FFF2-40B4-BE49-F238E27FC236}">
                <a16:creationId xmlns:a16="http://schemas.microsoft.com/office/drawing/2014/main" id="{F8AF0231-DFC7-13B1-FD9A-FAEE4FB7F6AD}"/>
              </a:ext>
            </a:extLst>
          </p:cNvPr>
          <p:cNvSpPr/>
          <p:nvPr/>
        </p:nvSpPr>
        <p:spPr>
          <a:xfrm>
            <a:off x="2482846" y="3106722"/>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8" name="Triangle 17">
            <a:extLst>
              <a:ext uri="{FF2B5EF4-FFF2-40B4-BE49-F238E27FC236}">
                <a16:creationId xmlns:a16="http://schemas.microsoft.com/office/drawing/2014/main" id="{2E697B8A-20E3-1116-B0EC-B71F8C1BBD84}"/>
              </a:ext>
            </a:extLst>
          </p:cNvPr>
          <p:cNvSpPr/>
          <p:nvPr/>
        </p:nvSpPr>
        <p:spPr>
          <a:xfrm>
            <a:off x="2474518" y="4387954"/>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9" name="Triangle 18">
            <a:extLst>
              <a:ext uri="{FF2B5EF4-FFF2-40B4-BE49-F238E27FC236}">
                <a16:creationId xmlns:a16="http://schemas.microsoft.com/office/drawing/2014/main" id="{8852E8F2-B4CB-6122-ABB0-448EFB1E9FD1}"/>
              </a:ext>
            </a:extLst>
          </p:cNvPr>
          <p:cNvSpPr/>
          <p:nvPr/>
        </p:nvSpPr>
        <p:spPr>
          <a:xfrm>
            <a:off x="7416194" y="185653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20" name="Straight Arrow Connector 19">
            <a:extLst>
              <a:ext uri="{FF2B5EF4-FFF2-40B4-BE49-F238E27FC236}">
                <a16:creationId xmlns:a16="http://schemas.microsoft.com/office/drawing/2014/main" id="{8C40879F-01EC-60EF-3858-1F5C3F2621E6}"/>
              </a:ext>
            </a:extLst>
          </p:cNvPr>
          <p:cNvCxnSpPr>
            <a:stCxn id="12" idx="1"/>
            <a:endCxn id="4" idx="3"/>
          </p:cNvCxnSpPr>
          <p:nvPr/>
        </p:nvCxnSpPr>
        <p:spPr>
          <a:xfrm flipH="1" flipV="1">
            <a:off x="3404345" y="1406779"/>
            <a:ext cx="889663" cy="73231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F87E1C-921C-410D-8779-2328E5B7615F}"/>
              </a:ext>
            </a:extLst>
          </p:cNvPr>
          <p:cNvCxnSpPr>
            <a:cxnSpLocks/>
            <a:stCxn id="12" idx="1"/>
            <a:endCxn id="6" idx="3"/>
          </p:cNvCxnSpPr>
          <p:nvPr/>
        </p:nvCxnSpPr>
        <p:spPr>
          <a:xfrm flipH="1">
            <a:off x="3404348" y="2139093"/>
            <a:ext cx="889660" cy="52859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7D9CA1-5D2E-C12A-B450-B296D508AF5F}"/>
              </a:ext>
            </a:extLst>
          </p:cNvPr>
          <p:cNvCxnSpPr>
            <a:cxnSpLocks/>
            <a:stCxn id="12" idx="1"/>
            <a:endCxn id="8" idx="3"/>
          </p:cNvCxnSpPr>
          <p:nvPr/>
        </p:nvCxnSpPr>
        <p:spPr>
          <a:xfrm flipH="1">
            <a:off x="3404348" y="2139093"/>
            <a:ext cx="889660" cy="1815412"/>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41C7AC-C95C-7807-05B4-2B40DF6A4804}"/>
              </a:ext>
            </a:extLst>
          </p:cNvPr>
          <p:cNvCxnSpPr>
            <a:cxnSpLocks/>
            <a:stCxn id="12" idx="3"/>
          </p:cNvCxnSpPr>
          <p:nvPr/>
        </p:nvCxnSpPr>
        <p:spPr>
          <a:xfrm flipV="1">
            <a:off x="5988868" y="1455496"/>
            <a:ext cx="667341" cy="683597"/>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89F7F32-700E-62F4-514A-39B4FB471738}"/>
              </a:ext>
            </a:extLst>
          </p:cNvPr>
          <p:cNvSpPr/>
          <p:nvPr/>
        </p:nvSpPr>
        <p:spPr>
          <a:xfrm>
            <a:off x="6251460" y="3308620"/>
            <a:ext cx="2360219" cy="13417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br>
              <a:rPr lang="en-AU" sz="1400" dirty="0">
                <a:solidFill>
                  <a:schemeClr val="tx1"/>
                </a:solidFill>
              </a:rPr>
            </a:br>
            <a:br>
              <a:rPr lang="en-AU" sz="1400" dirty="0">
                <a:solidFill>
                  <a:schemeClr val="tx1"/>
                </a:solidFill>
              </a:rPr>
            </a:br>
            <a:r>
              <a:rPr lang="en-AU" sz="1400" dirty="0">
                <a:solidFill>
                  <a:schemeClr val="tx1"/>
                </a:solidFill>
              </a:rPr>
              <a:t>The system safety process has identified the system safety requirements allocated to the swarm</a:t>
            </a:r>
          </a:p>
          <a:p>
            <a:pPr algn="ctr">
              <a:lnSpc>
                <a:spcPts val="1200"/>
              </a:lnSpc>
            </a:pPr>
            <a:endParaRPr lang="en-GB" sz="1400" dirty="0">
              <a:solidFill>
                <a:schemeClr val="tx1"/>
              </a:solidFill>
            </a:endParaRPr>
          </a:p>
        </p:txBody>
      </p:sp>
      <p:sp>
        <p:nvSpPr>
          <p:cNvPr id="25" name="TextBox 24">
            <a:extLst>
              <a:ext uri="{FF2B5EF4-FFF2-40B4-BE49-F238E27FC236}">
                <a16:creationId xmlns:a16="http://schemas.microsoft.com/office/drawing/2014/main" id="{B8CE0B6E-0631-D7D8-E437-E26E52DB371B}"/>
              </a:ext>
            </a:extLst>
          </p:cNvPr>
          <p:cNvSpPr txBox="1"/>
          <p:nvPr/>
        </p:nvSpPr>
        <p:spPr>
          <a:xfrm>
            <a:off x="7185757" y="3244723"/>
            <a:ext cx="524503" cy="307777"/>
          </a:xfrm>
          <a:prstGeom prst="rect">
            <a:avLst/>
          </a:prstGeom>
          <a:noFill/>
        </p:spPr>
        <p:txBody>
          <a:bodyPr wrap="none" rtlCol="0">
            <a:spAutoFit/>
          </a:bodyPr>
          <a:lstStyle/>
          <a:p>
            <a:r>
              <a:rPr lang="en-GB" sz="1400" b="1"/>
              <a:t>A1.1</a:t>
            </a:r>
          </a:p>
        </p:txBody>
      </p:sp>
      <p:cxnSp>
        <p:nvCxnSpPr>
          <p:cNvPr id="26" name="Straight Arrow Connector 25">
            <a:extLst>
              <a:ext uri="{FF2B5EF4-FFF2-40B4-BE49-F238E27FC236}">
                <a16:creationId xmlns:a16="http://schemas.microsoft.com/office/drawing/2014/main" id="{4784CB2A-D6E6-D7F0-3C60-2D95A3A3925C}"/>
              </a:ext>
            </a:extLst>
          </p:cNvPr>
          <p:cNvCxnSpPr>
            <a:cxnSpLocks/>
            <a:stCxn id="12" idx="3"/>
            <a:endCxn id="24" idx="1"/>
          </p:cNvCxnSpPr>
          <p:nvPr/>
        </p:nvCxnSpPr>
        <p:spPr>
          <a:xfrm>
            <a:off x="5988868" y="2139093"/>
            <a:ext cx="608238" cy="1366022"/>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93284-6A2A-0C00-DB19-AA713375F6B3}"/>
              </a:ext>
            </a:extLst>
          </p:cNvPr>
          <p:cNvCxnSpPr>
            <a:cxnSpLocks/>
            <a:stCxn id="13" idx="1"/>
          </p:cNvCxnSpPr>
          <p:nvPr/>
        </p:nvCxnSpPr>
        <p:spPr>
          <a:xfrm flipH="1" flipV="1">
            <a:off x="5113099" y="2762550"/>
            <a:ext cx="3086" cy="635038"/>
          </a:xfrm>
          <a:prstGeom prst="straightConnector1">
            <a:avLst/>
          </a:prstGeom>
          <a:ln>
            <a:solidFill>
              <a:schemeClr val="tx1"/>
            </a:solidFill>
            <a:headEnd type="triangl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145A1B-753A-0A7D-3536-154F4C703CB7}"/>
              </a:ext>
            </a:extLst>
          </p:cNvPr>
          <p:cNvCxnSpPr>
            <a:cxnSpLocks/>
            <a:stCxn id="13" idx="4"/>
          </p:cNvCxnSpPr>
          <p:nvPr/>
        </p:nvCxnSpPr>
        <p:spPr>
          <a:xfrm flipH="1">
            <a:off x="4553301" y="4464854"/>
            <a:ext cx="429476" cy="490798"/>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6CFCAF-74E2-B6C2-B862-33D46C390E50}"/>
              </a:ext>
            </a:extLst>
          </p:cNvPr>
          <p:cNvCxnSpPr>
            <a:cxnSpLocks/>
            <a:stCxn id="13" idx="4"/>
          </p:cNvCxnSpPr>
          <p:nvPr/>
        </p:nvCxnSpPr>
        <p:spPr>
          <a:xfrm>
            <a:off x="4982777" y="4464854"/>
            <a:ext cx="489200" cy="482753"/>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30" name="Triangle 29">
            <a:extLst>
              <a:ext uri="{FF2B5EF4-FFF2-40B4-BE49-F238E27FC236}">
                <a16:creationId xmlns:a16="http://schemas.microsoft.com/office/drawing/2014/main" id="{FA131679-6F8F-1108-7686-AC8C6E71714C}"/>
              </a:ext>
            </a:extLst>
          </p:cNvPr>
          <p:cNvSpPr/>
          <p:nvPr/>
        </p:nvSpPr>
        <p:spPr>
          <a:xfrm rot="10800000">
            <a:off x="4455223" y="494551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31" name="Triangle 30">
            <a:extLst>
              <a:ext uri="{FF2B5EF4-FFF2-40B4-BE49-F238E27FC236}">
                <a16:creationId xmlns:a16="http://schemas.microsoft.com/office/drawing/2014/main" id="{C608F9EF-3188-66E0-4DB2-677BE2696420}"/>
              </a:ext>
            </a:extLst>
          </p:cNvPr>
          <p:cNvSpPr/>
          <p:nvPr/>
        </p:nvSpPr>
        <p:spPr>
          <a:xfrm rot="10800000">
            <a:off x="5329806" y="494440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32" name="TextBox 31">
            <a:extLst>
              <a:ext uri="{FF2B5EF4-FFF2-40B4-BE49-F238E27FC236}">
                <a16:creationId xmlns:a16="http://schemas.microsoft.com/office/drawing/2014/main" id="{E08C6C6E-5209-A478-C7A9-B4D67834DE66}"/>
              </a:ext>
            </a:extLst>
          </p:cNvPr>
          <p:cNvSpPr txBox="1"/>
          <p:nvPr/>
        </p:nvSpPr>
        <p:spPr>
          <a:xfrm>
            <a:off x="3287059" y="5063994"/>
            <a:ext cx="1886991" cy="408958"/>
          </a:xfrm>
          <a:prstGeom prst="rect">
            <a:avLst/>
          </a:prstGeom>
          <a:noFill/>
        </p:spPr>
        <p:txBody>
          <a:bodyPr wrap="none" rtlCol="0">
            <a:spAutoFit/>
          </a:bodyPr>
          <a:lstStyle/>
          <a:p>
            <a:pPr algn="ctr">
              <a:lnSpc>
                <a:spcPts val="1200"/>
              </a:lnSpc>
            </a:pPr>
            <a:r>
              <a:rPr lang="en-GB" sz="1400" dirty="0"/>
              <a:t>EB Safety requirements</a:t>
            </a:r>
            <a:br>
              <a:rPr lang="en-GB" sz="1400" dirty="0"/>
            </a:br>
            <a:r>
              <a:rPr lang="en-GB" sz="1400" dirty="0"/>
              <a:t>argument pattern</a:t>
            </a:r>
          </a:p>
        </p:txBody>
      </p:sp>
      <p:sp>
        <p:nvSpPr>
          <p:cNvPr id="33" name="TextBox 32">
            <a:extLst>
              <a:ext uri="{FF2B5EF4-FFF2-40B4-BE49-F238E27FC236}">
                <a16:creationId xmlns:a16="http://schemas.microsoft.com/office/drawing/2014/main" id="{8BDAF20B-F175-15B6-29B7-C13075E3CDDA}"/>
              </a:ext>
            </a:extLst>
          </p:cNvPr>
          <p:cNvSpPr txBox="1"/>
          <p:nvPr/>
        </p:nvSpPr>
        <p:spPr>
          <a:xfrm>
            <a:off x="5227710" y="5116313"/>
            <a:ext cx="2639762" cy="255070"/>
          </a:xfrm>
          <a:prstGeom prst="rect">
            <a:avLst/>
          </a:prstGeom>
          <a:noFill/>
        </p:spPr>
        <p:txBody>
          <a:bodyPr wrap="none" rtlCol="0">
            <a:spAutoFit/>
          </a:bodyPr>
          <a:lstStyle/>
          <a:p>
            <a:pPr algn="ctr">
              <a:lnSpc>
                <a:spcPts val="1200"/>
              </a:lnSpc>
            </a:pPr>
            <a:r>
              <a:rPr lang="en-GB" sz="1400" dirty="0"/>
              <a:t>EB Deployment argument pattern</a:t>
            </a:r>
          </a:p>
        </p:txBody>
      </p:sp>
      <p:sp>
        <p:nvSpPr>
          <p:cNvPr id="34" name="Slide Number Placeholder 2">
            <a:extLst>
              <a:ext uri="{FF2B5EF4-FFF2-40B4-BE49-F238E27FC236}">
                <a16:creationId xmlns:a16="http://schemas.microsoft.com/office/drawing/2014/main" id="{592058A3-0131-6229-AC52-EB2CE5F18690}"/>
              </a:ext>
            </a:extLst>
          </p:cNvPr>
          <p:cNvSpPr>
            <a:spLocks noGrp="1"/>
          </p:cNvSpPr>
          <p:nvPr>
            <p:ph type="sldNum" sz="quarter" idx="12"/>
          </p:nvPr>
        </p:nvSpPr>
        <p:spPr>
          <a:xfrm>
            <a:off x="5018649" y="5028530"/>
            <a:ext cx="405000" cy="273844"/>
          </a:xfrm>
          <a:noFill/>
        </p:spPr>
        <p:txBody>
          <a:bodyPr/>
          <a:lstStyle/>
          <a:p>
            <a:fld id="{67DE1CF8-1877-4310-8670-A269E8016CAC}" type="slidenum">
              <a:rPr lang="en-GB" sz="1050" smtClean="0"/>
              <a:t>4</a:t>
            </a:fld>
            <a:endParaRPr lang="en-GB" sz="1050"/>
          </a:p>
        </p:txBody>
      </p:sp>
    </p:spTree>
    <p:extLst>
      <p:ext uri="{BB962C8B-B14F-4D97-AF65-F5344CB8AC3E}">
        <p14:creationId xmlns:p14="http://schemas.microsoft.com/office/powerpoint/2010/main" val="389992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DA999-59B6-A473-37AE-5928341CA187}"/>
              </a:ext>
            </a:extLst>
          </p:cNvPr>
          <p:cNvSpPr/>
          <p:nvPr/>
        </p:nvSpPr>
        <p:spPr>
          <a:xfrm>
            <a:off x="2919873" y="3295266"/>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5" name="Rectangle 4">
            <a:extLst>
              <a:ext uri="{FF2B5EF4-FFF2-40B4-BE49-F238E27FC236}">
                <a16:creationId xmlns:a16="http://schemas.microsoft.com/office/drawing/2014/main" id="{9F8FF995-D685-8564-5A3F-1284CF2E3CC9}"/>
              </a:ext>
            </a:extLst>
          </p:cNvPr>
          <p:cNvSpPr/>
          <p:nvPr/>
        </p:nvSpPr>
        <p:spPr>
          <a:xfrm>
            <a:off x="5136205" y="3290362"/>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6" name="Folded Corner 20">
            <a:extLst>
              <a:ext uri="{FF2B5EF4-FFF2-40B4-BE49-F238E27FC236}">
                <a16:creationId xmlns:a16="http://schemas.microsoft.com/office/drawing/2014/main" id="{B4D321B2-0C4E-E82B-0339-77D58741A7C4}"/>
              </a:ext>
            </a:extLst>
          </p:cNvPr>
          <p:cNvSpPr/>
          <p:nvPr/>
        </p:nvSpPr>
        <p:spPr>
          <a:xfrm rot="16200000">
            <a:off x="3388635" y="4235048"/>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7" name="TextBox 6">
            <a:extLst>
              <a:ext uri="{FF2B5EF4-FFF2-40B4-BE49-F238E27FC236}">
                <a16:creationId xmlns:a16="http://schemas.microsoft.com/office/drawing/2014/main" id="{FAC8A6F8-BA1C-5285-8302-A2542111D066}"/>
              </a:ext>
            </a:extLst>
          </p:cNvPr>
          <p:cNvSpPr txBox="1"/>
          <p:nvPr/>
        </p:nvSpPr>
        <p:spPr>
          <a:xfrm>
            <a:off x="3036997" y="4680673"/>
            <a:ext cx="1364456" cy="492058"/>
          </a:xfrm>
          <a:prstGeom prst="rect">
            <a:avLst/>
          </a:prstGeom>
          <a:noFill/>
        </p:spPr>
        <p:txBody>
          <a:bodyPr wrap="square" rtlCol="0">
            <a:spAutoFit/>
          </a:bodyPr>
          <a:lstStyle/>
          <a:p>
            <a:pPr algn="ctr">
              <a:lnSpc>
                <a:spcPts val="1575"/>
              </a:lnSpc>
            </a:pPr>
            <a:r>
              <a:rPr lang="en-GB" sz="1200" dirty="0"/>
              <a:t>[H] EB Safety Requirements</a:t>
            </a:r>
          </a:p>
        </p:txBody>
      </p:sp>
      <p:sp>
        <p:nvSpPr>
          <p:cNvPr id="8" name="TextBox 7">
            <a:extLst>
              <a:ext uri="{FF2B5EF4-FFF2-40B4-BE49-F238E27FC236}">
                <a16:creationId xmlns:a16="http://schemas.microsoft.com/office/drawing/2014/main" id="{79B43754-BC8C-742F-58B2-4E57B1E4F7C7}"/>
              </a:ext>
            </a:extLst>
          </p:cNvPr>
          <p:cNvSpPr txBox="1"/>
          <p:nvPr/>
        </p:nvSpPr>
        <p:spPr>
          <a:xfrm>
            <a:off x="3012740" y="3388781"/>
            <a:ext cx="1364456" cy="556178"/>
          </a:xfrm>
          <a:prstGeom prst="rect">
            <a:avLst/>
          </a:prstGeom>
          <a:noFill/>
        </p:spPr>
        <p:txBody>
          <a:bodyPr wrap="square" rtlCol="0">
            <a:spAutoFit/>
          </a:bodyPr>
          <a:lstStyle/>
          <a:p>
            <a:pPr algn="ctr">
              <a:lnSpc>
                <a:spcPts val="1200"/>
              </a:lnSpc>
            </a:pPr>
            <a:r>
              <a:rPr lang="en-GB" sz="1200" b="1"/>
              <a:t>3. Develop EB Safety Requirements</a:t>
            </a:r>
          </a:p>
        </p:txBody>
      </p:sp>
      <p:sp>
        <p:nvSpPr>
          <p:cNvPr id="9" name="TextBox 8">
            <a:extLst>
              <a:ext uri="{FF2B5EF4-FFF2-40B4-BE49-F238E27FC236}">
                <a16:creationId xmlns:a16="http://schemas.microsoft.com/office/drawing/2014/main" id="{AA8C5792-F5ED-0ED0-296F-5DCA53ED34B7}"/>
              </a:ext>
            </a:extLst>
          </p:cNvPr>
          <p:cNvSpPr txBox="1"/>
          <p:nvPr/>
        </p:nvSpPr>
        <p:spPr>
          <a:xfrm>
            <a:off x="5200495" y="3381453"/>
            <a:ext cx="1457325" cy="586956"/>
          </a:xfrm>
          <a:prstGeom prst="rect">
            <a:avLst/>
          </a:prstGeom>
          <a:noFill/>
        </p:spPr>
        <p:txBody>
          <a:bodyPr wrap="square" lIns="121920" tIns="60960" rIns="121920" bIns="60960" rtlCol="0" anchor="t">
            <a:spAutoFit/>
          </a:bodyPr>
          <a:lstStyle/>
          <a:p>
            <a:pPr algn="ctr">
              <a:lnSpc>
                <a:spcPts val="1200"/>
              </a:lnSpc>
            </a:pPr>
            <a:r>
              <a:rPr lang="en-GB" sz="1200" b="1"/>
              <a:t>4. Validate EB Safety Requirements</a:t>
            </a:r>
            <a:endParaRPr lang="en-GB" sz="1200" b="1">
              <a:cs typeface="Arial"/>
            </a:endParaRPr>
          </a:p>
        </p:txBody>
      </p:sp>
      <p:cxnSp>
        <p:nvCxnSpPr>
          <p:cNvPr id="10" name="Straight Connector 9">
            <a:extLst>
              <a:ext uri="{FF2B5EF4-FFF2-40B4-BE49-F238E27FC236}">
                <a16:creationId xmlns:a16="http://schemas.microsoft.com/office/drawing/2014/main" id="{111CB13A-08B3-B305-F38E-5D3EFD145781}"/>
              </a:ext>
            </a:extLst>
          </p:cNvPr>
          <p:cNvCxnSpPr>
            <a:cxnSpLocks/>
          </p:cNvCxnSpPr>
          <p:nvPr/>
        </p:nvCxnSpPr>
        <p:spPr>
          <a:xfrm flipV="1">
            <a:off x="4470064" y="3658264"/>
            <a:ext cx="666139"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olded Corner 30">
            <a:extLst>
              <a:ext uri="{FF2B5EF4-FFF2-40B4-BE49-F238E27FC236}">
                <a16:creationId xmlns:a16="http://schemas.microsoft.com/office/drawing/2014/main" id="{BA9837FE-5F80-FDA0-87DB-7BF1739B8994}"/>
              </a:ext>
            </a:extLst>
          </p:cNvPr>
          <p:cNvSpPr/>
          <p:nvPr/>
        </p:nvSpPr>
        <p:spPr>
          <a:xfrm rot="16200000">
            <a:off x="3363976" y="1824592"/>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12" name="TextBox 11">
            <a:extLst>
              <a:ext uri="{FF2B5EF4-FFF2-40B4-BE49-F238E27FC236}">
                <a16:creationId xmlns:a16="http://schemas.microsoft.com/office/drawing/2014/main" id="{D9791BC3-7D02-6B91-7965-017CB0E18324}"/>
              </a:ext>
            </a:extLst>
          </p:cNvPr>
          <p:cNvSpPr txBox="1"/>
          <p:nvPr/>
        </p:nvSpPr>
        <p:spPr>
          <a:xfrm>
            <a:off x="2981994" y="2264445"/>
            <a:ext cx="1364456" cy="556178"/>
          </a:xfrm>
          <a:prstGeom prst="rect">
            <a:avLst/>
          </a:prstGeom>
          <a:noFill/>
        </p:spPr>
        <p:txBody>
          <a:bodyPr wrap="square" rtlCol="0">
            <a:spAutoFit/>
          </a:bodyPr>
          <a:lstStyle/>
          <a:p>
            <a:pPr algn="ctr">
              <a:lnSpc>
                <a:spcPts val="1200"/>
              </a:lnSpc>
            </a:pPr>
            <a:r>
              <a:rPr lang="en-GB" sz="1200" dirty="0"/>
              <a:t>[E] Safety </a:t>
            </a:r>
            <a:r>
              <a:rPr lang="en-GB" sz="1200" dirty="0" err="1"/>
              <a:t>Rqts</a:t>
            </a:r>
            <a:r>
              <a:rPr lang="en-GB" sz="1200" dirty="0"/>
              <a:t> Allocated to Swarm</a:t>
            </a:r>
          </a:p>
        </p:txBody>
      </p:sp>
      <p:sp>
        <p:nvSpPr>
          <p:cNvPr id="13" name="Folded Corner 32">
            <a:extLst>
              <a:ext uri="{FF2B5EF4-FFF2-40B4-BE49-F238E27FC236}">
                <a16:creationId xmlns:a16="http://schemas.microsoft.com/office/drawing/2014/main" id="{1B86AE0D-1409-D7EC-4320-701C9550979F}"/>
              </a:ext>
            </a:extLst>
          </p:cNvPr>
          <p:cNvSpPr/>
          <p:nvPr/>
        </p:nvSpPr>
        <p:spPr>
          <a:xfrm rot="16200000">
            <a:off x="7736051" y="182103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14" name="TextBox 13">
            <a:extLst>
              <a:ext uri="{FF2B5EF4-FFF2-40B4-BE49-F238E27FC236}">
                <a16:creationId xmlns:a16="http://schemas.microsoft.com/office/drawing/2014/main" id="{9836009F-4022-657D-0A9F-D15C715A8B03}"/>
              </a:ext>
            </a:extLst>
          </p:cNvPr>
          <p:cNvSpPr txBox="1"/>
          <p:nvPr/>
        </p:nvSpPr>
        <p:spPr>
          <a:xfrm>
            <a:off x="7349172" y="2333684"/>
            <a:ext cx="1364456" cy="402290"/>
          </a:xfrm>
          <a:prstGeom prst="rect">
            <a:avLst/>
          </a:prstGeom>
          <a:noFill/>
        </p:spPr>
        <p:txBody>
          <a:bodyPr wrap="square" rtlCol="0">
            <a:spAutoFit/>
          </a:bodyPr>
          <a:lstStyle/>
          <a:p>
            <a:pPr algn="ctr">
              <a:lnSpc>
                <a:spcPts val="1200"/>
              </a:lnSpc>
            </a:pPr>
            <a:r>
              <a:rPr lang="en-GB" sz="1200" dirty="0"/>
              <a:t>[I] EB Safety </a:t>
            </a:r>
            <a:r>
              <a:rPr lang="en-GB" sz="1200" dirty="0" err="1"/>
              <a:t>Rqts</a:t>
            </a:r>
            <a:r>
              <a:rPr lang="en-GB" sz="1200" dirty="0"/>
              <a:t> Argument Pattern</a:t>
            </a:r>
          </a:p>
        </p:txBody>
      </p:sp>
      <p:sp>
        <p:nvSpPr>
          <p:cNvPr id="15" name="Rectangle 14">
            <a:extLst>
              <a:ext uri="{FF2B5EF4-FFF2-40B4-BE49-F238E27FC236}">
                <a16:creationId xmlns:a16="http://schemas.microsoft.com/office/drawing/2014/main" id="{DBBB05D3-7254-41D8-7676-54C88E542E41}"/>
              </a:ext>
            </a:extLst>
          </p:cNvPr>
          <p:cNvSpPr/>
          <p:nvPr/>
        </p:nvSpPr>
        <p:spPr>
          <a:xfrm>
            <a:off x="7363411" y="3298541"/>
            <a:ext cx="1470820" cy="73977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16" name="TextBox 15">
            <a:extLst>
              <a:ext uri="{FF2B5EF4-FFF2-40B4-BE49-F238E27FC236}">
                <a16:creationId xmlns:a16="http://schemas.microsoft.com/office/drawing/2014/main" id="{0BDA5B49-350F-A345-FC78-6FB283F19CF6}"/>
              </a:ext>
            </a:extLst>
          </p:cNvPr>
          <p:cNvSpPr txBox="1"/>
          <p:nvPr/>
        </p:nvSpPr>
        <p:spPr>
          <a:xfrm>
            <a:off x="7323174" y="3349728"/>
            <a:ext cx="1602112" cy="586956"/>
          </a:xfrm>
          <a:prstGeom prst="rect">
            <a:avLst/>
          </a:prstGeom>
          <a:noFill/>
        </p:spPr>
        <p:txBody>
          <a:bodyPr wrap="square" lIns="121920" tIns="60960" rIns="121920" bIns="60960" rtlCol="0" anchor="t">
            <a:spAutoFit/>
          </a:bodyPr>
          <a:lstStyle/>
          <a:p>
            <a:pPr algn="ctr">
              <a:lnSpc>
                <a:spcPts val="1200"/>
              </a:lnSpc>
            </a:pPr>
            <a:r>
              <a:rPr lang="en-GB" sz="1200" b="1"/>
              <a:t>5. Instantiate EB Safety Requirements Argument Pattern</a:t>
            </a:r>
            <a:endParaRPr lang="en-GB" sz="1200" b="1">
              <a:cs typeface="Arial"/>
            </a:endParaRPr>
          </a:p>
        </p:txBody>
      </p:sp>
      <p:cxnSp>
        <p:nvCxnSpPr>
          <p:cNvPr id="17" name="Straight Connector 16">
            <a:extLst>
              <a:ext uri="{FF2B5EF4-FFF2-40B4-BE49-F238E27FC236}">
                <a16:creationId xmlns:a16="http://schemas.microsoft.com/office/drawing/2014/main" id="{034DA708-740F-F6CD-F47B-B00898ECC17E}"/>
              </a:ext>
            </a:extLst>
          </p:cNvPr>
          <p:cNvCxnSpPr>
            <a:cxnSpLocks/>
          </p:cNvCxnSpPr>
          <p:nvPr/>
        </p:nvCxnSpPr>
        <p:spPr>
          <a:xfrm flipV="1">
            <a:off x="6698778" y="3650517"/>
            <a:ext cx="666139"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190516-21F2-17F9-78DF-8862EE08E305}"/>
              </a:ext>
            </a:extLst>
          </p:cNvPr>
          <p:cNvCxnSpPr>
            <a:cxnSpLocks/>
          </p:cNvCxnSpPr>
          <p:nvPr/>
        </p:nvCxnSpPr>
        <p:spPr>
          <a:xfrm>
            <a:off x="3690857" y="2831424"/>
            <a:ext cx="4112" cy="46743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99BA82-B8B6-A7DE-3AE3-D456F1F5EC9F}"/>
              </a:ext>
            </a:extLst>
          </p:cNvPr>
          <p:cNvCxnSpPr>
            <a:cxnSpLocks/>
          </p:cNvCxnSpPr>
          <p:nvPr/>
        </p:nvCxnSpPr>
        <p:spPr>
          <a:xfrm>
            <a:off x="3710334" y="4026176"/>
            <a:ext cx="4112" cy="56088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0A393D-DDD6-2FB2-A19D-D594BB4B3568}"/>
              </a:ext>
            </a:extLst>
          </p:cNvPr>
          <p:cNvCxnSpPr>
            <a:cxnSpLocks/>
            <a:stCxn id="13" idx="1"/>
          </p:cNvCxnSpPr>
          <p:nvPr/>
        </p:nvCxnSpPr>
        <p:spPr>
          <a:xfrm>
            <a:off x="8070082" y="2837289"/>
            <a:ext cx="2054" cy="46623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597A1D2E-937A-4B12-2242-BAFFE33D04CB}"/>
              </a:ext>
            </a:extLst>
          </p:cNvPr>
          <p:cNvSpPr/>
          <p:nvPr/>
        </p:nvSpPr>
        <p:spPr>
          <a:xfrm rot="16200000">
            <a:off x="5616976" y="4227805"/>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22" name="TextBox 21">
            <a:extLst>
              <a:ext uri="{FF2B5EF4-FFF2-40B4-BE49-F238E27FC236}">
                <a16:creationId xmlns:a16="http://schemas.microsoft.com/office/drawing/2014/main" id="{7DBFAF75-B148-16D3-A68C-A8066D432410}"/>
              </a:ext>
            </a:extLst>
          </p:cNvPr>
          <p:cNvSpPr txBox="1"/>
          <p:nvPr/>
        </p:nvSpPr>
        <p:spPr>
          <a:xfrm>
            <a:off x="5265338" y="4673429"/>
            <a:ext cx="1236190" cy="556178"/>
          </a:xfrm>
          <a:prstGeom prst="rect">
            <a:avLst/>
          </a:prstGeom>
          <a:noFill/>
        </p:spPr>
        <p:txBody>
          <a:bodyPr wrap="square" rtlCol="0">
            <a:spAutoFit/>
          </a:bodyPr>
          <a:lstStyle/>
          <a:p>
            <a:pPr algn="ctr">
              <a:lnSpc>
                <a:spcPts val="1200"/>
              </a:lnSpc>
            </a:pPr>
            <a:r>
              <a:rPr lang="en-GB" sz="1200" dirty="0"/>
              <a:t>[J] EB Safety </a:t>
            </a:r>
            <a:r>
              <a:rPr lang="en-GB" sz="1200" dirty="0" err="1"/>
              <a:t>Rqts</a:t>
            </a:r>
            <a:r>
              <a:rPr lang="en-GB" sz="1200" dirty="0"/>
              <a:t> Validation Results</a:t>
            </a:r>
          </a:p>
        </p:txBody>
      </p:sp>
      <p:cxnSp>
        <p:nvCxnSpPr>
          <p:cNvPr id="23" name="Straight Connector 22">
            <a:extLst>
              <a:ext uri="{FF2B5EF4-FFF2-40B4-BE49-F238E27FC236}">
                <a16:creationId xmlns:a16="http://schemas.microsoft.com/office/drawing/2014/main" id="{4F6875F1-B49D-05F3-86DB-40B857959435}"/>
              </a:ext>
            </a:extLst>
          </p:cNvPr>
          <p:cNvCxnSpPr>
            <a:cxnSpLocks/>
          </p:cNvCxnSpPr>
          <p:nvPr/>
        </p:nvCxnSpPr>
        <p:spPr>
          <a:xfrm>
            <a:off x="5877032" y="4019781"/>
            <a:ext cx="4112" cy="56088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Folded Corner 49">
            <a:extLst>
              <a:ext uri="{FF2B5EF4-FFF2-40B4-BE49-F238E27FC236}">
                <a16:creationId xmlns:a16="http://schemas.microsoft.com/office/drawing/2014/main" id="{D44A9FEE-4907-9B59-93AD-3FFB99629F4D}"/>
              </a:ext>
            </a:extLst>
          </p:cNvPr>
          <p:cNvSpPr/>
          <p:nvPr/>
        </p:nvSpPr>
        <p:spPr>
          <a:xfrm rot="16200000">
            <a:off x="7755363" y="424368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25" name="TextBox 24">
            <a:extLst>
              <a:ext uri="{FF2B5EF4-FFF2-40B4-BE49-F238E27FC236}">
                <a16:creationId xmlns:a16="http://schemas.microsoft.com/office/drawing/2014/main" id="{79C8DFCA-D989-6492-C5B2-DC625F751C0B}"/>
              </a:ext>
            </a:extLst>
          </p:cNvPr>
          <p:cNvSpPr txBox="1"/>
          <p:nvPr/>
        </p:nvSpPr>
        <p:spPr>
          <a:xfrm>
            <a:off x="7403725" y="4689305"/>
            <a:ext cx="1364456" cy="522835"/>
          </a:xfrm>
          <a:prstGeom prst="rect">
            <a:avLst/>
          </a:prstGeom>
          <a:noFill/>
        </p:spPr>
        <p:txBody>
          <a:bodyPr wrap="square" lIns="121920" tIns="60960" rIns="121920" bIns="60960" rtlCol="0" anchor="t">
            <a:spAutoFit/>
          </a:bodyPr>
          <a:lstStyle/>
          <a:p>
            <a:pPr algn="ctr">
              <a:lnSpc>
                <a:spcPts val="1575"/>
              </a:lnSpc>
            </a:pPr>
            <a:r>
              <a:rPr lang="en-GB" sz="1200" dirty="0"/>
              <a:t>[K] EB Safety </a:t>
            </a:r>
            <a:r>
              <a:rPr lang="en-GB" sz="1200" dirty="0" err="1"/>
              <a:t>Rqts</a:t>
            </a:r>
            <a:r>
              <a:rPr lang="en-GB" sz="1200" dirty="0"/>
              <a:t> Argument</a:t>
            </a:r>
          </a:p>
        </p:txBody>
      </p:sp>
      <p:cxnSp>
        <p:nvCxnSpPr>
          <p:cNvPr id="26" name="Straight Connector 25">
            <a:extLst>
              <a:ext uri="{FF2B5EF4-FFF2-40B4-BE49-F238E27FC236}">
                <a16:creationId xmlns:a16="http://schemas.microsoft.com/office/drawing/2014/main" id="{AF8133BF-6B63-24CB-82B0-8A28298AFFB5}"/>
              </a:ext>
            </a:extLst>
          </p:cNvPr>
          <p:cNvCxnSpPr>
            <a:cxnSpLocks/>
          </p:cNvCxnSpPr>
          <p:nvPr/>
        </p:nvCxnSpPr>
        <p:spPr>
          <a:xfrm>
            <a:off x="8087337" y="4025381"/>
            <a:ext cx="4112" cy="56088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504D35-3A60-8029-88CD-3977670A6DB3}"/>
              </a:ext>
            </a:extLst>
          </p:cNvPr>
          <p:cNvCxnSpPr>
            <a:cxnSpLocks/>
          </p:cNvCxnSpPr>
          <p:nvPr/>
        </p:nvCxnSpPr>
        <p:spPr>
          <a:xfrm flipV="1">
            <a:off x="4194928" y="4004564"/>
            <a:ext cx="947724" cy="59753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A057886-DEF3-1CD6-BB41-7393F5C67273}"/>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2</a:t>
            </a:r>
          </a:p>
        </p:txBody>
      </p:sp>
    </p:spTree>
    <p:extLst>
      <p:ext uri="{BB962C8B-B14F-4D97-AF65-F5344CB8AC3E}">
        <p14:creationId xmlns:p14="http://schemas.microsoft.com/office/powerpoint/2010/main" val="259527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106">
            <a:extLst>
              <a:ext uri="{FF2B5EF4-FFF2-40B4-BE49-F238E27FC236}">
                <a16:creationId xmlns:a16="http://schemas.microsoft.com/office/drawing/2014/main" id="{EA40E57E-8C58-CC45-8466-9ED6095601E4}"/>
              </a:ext>
            </a:extLst>
          </p:cNvPr>
          <p:cNvSpPr txBox="1"/>
          <p:nvPr/>
        </p:nvSpPr>
        <p:spPr>
          <a:xfrm>
            <a:off x="7603060" y="2030040"/>
            <a:ext cx="2811645" cy="256545"/>
          </a:xfrm>
          <a:prstGeom prst="rect">
            <a:avLst/>
          </a:prstGeom>
          <a:noFill/>
        </p:spPr>
        <p:txBody>
          <a:bodyPr wrap="square" rtlCol="0">
            <a:spAutoFit/>
          </a:bodyPr>
          <a:lstStyle/>
          <a:p>
            <a:pPr marL="380990" indent="-380990">
              <a:buFont typeface="Arial" panose="020B0604020202020204" pitchFamily="34" charset="0"/>
              <a:buChar char="•"/>
            </a:pPr>
            <a:endParaRPr lang="en-GB" sz="1067" dirty="0"/>
          </a:p>
        </p:txBody>
      </p:sp>
      <p:sp>
        <p:nvSpPr>
          <p:cNvPr id="6" name="Title 1">
            <a:extLst>
              <a:ext uri="{FF2B5EF4-FFF2-40B4-BE49-F238E27FC236}">
                <a16:creationId xmlns:a16="http://schemas.microsoft.com/office/drawing/2014/main" id="{78BA6EAD-C6BA-4CA0-1835-C964E47C06BD}"/>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3: Data Management</a:t>
            </a:r>
          </a:p>
        </p:txBody>
      </p:sp>
      <p:sp>
        <p:nvSpPr>
          <p:cNvPr id="19" name="Rectangle 18">
            <a:extLst>
              <a:ext uri="{FF2B5EF4-FFF2-40B4-BE49-F238E27FC236}">
                <a16:creationId xmlns:a16="http://schemas.microsoft.com/office/drawing/2014/main" id="{CA8BFAAD-A8BF-6143-A8BD-44A5C986FD9F}"/>
              </a:ext>
            </a:extLst>
          </p:cNvPr>
          <p:cNvSpPr/>
          <p:nvPr/>
        </p:nvSpPr>
        <p:spPr>
          <a:xfrm>
            <a:off x="1902692" y="2050916"/>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b="1">
              <a:solidFill>
                <a:schemeClr val="tx1"/>
              </a:solidFill>
            </a:endParaRPr>
          </a:p>
        </p:txBody>
      </p:sp>
      <p:sp>
        <p:nvSpPr>
          <p:cNvPr id="20" name="Rectangle 19">
            <a:extLst>
              <a:ext uri="{FF2B5EF4-FFF2-40B4-BE49-F238E27FC236}">
                <a16:creationId xmlns:a16="http://schemas.microsoft.com/office/drawing/2014/main" id="{43D18B07-0EB6-424A-A213-2919BA866CC9}"/>
              </a:ext>
            </a:extLst>
          </p:cNvPr>
          <p:cNvSpPr/>
          <p:nvPr/>
        </p:nvSpPr>
        <p:spPr>
          <a:xfrm>
            <a:off x="4119024" y="2046012"/>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21" name="Folded Corner 20">
            <a:extLst>
              <a:ext uri="{FF2B5EF4-FFF2-40B4-BE49-F238E27FC236}">
                <a16:creationId xmlns:a16="http://schemas.microsoft.com/office/drawing/2014/main" id="{D4690225-1C97-A94B-B23D-76F6B63106F8}"/>
              </a:ext>
            </a:extLst>
          </p:cNvPr>
          <p:cNvSpPr/>
          <p:nvPr/>
        </p:nvSpPr>
        <p:spPr>
          <a:xfrm rot="16200000">
            <a:off x="2707657" y="275203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22" name="TextBox 21">
            <a:extLst>
              <a:ext uri="{FF2B5EF4-FFF2-40B4-BE49-F238E27FC236}">
                <a16:creationId xmlns:a16="http://schemas.microsoft.com/office/drawing/2014/main" id="{3ACA4EF3-F3F9-964E-B107-14F64E1D9CAD}"/>
              </a:ext>
            </a:extLst>
          </p:cNvPr>
          <p:cNvSpPr txBox="1"/>
          <p:nvPr/>
        </p:nvSpPr>
        <p:spPr>
          <a:xfrm>
            <a:off x="2148036" y="3233889"/>
            <a:ext cx="1763005" cy="522835"/>
          </a:xfrm>
          <a:prstGeom prst="rect">
            <a:avLst/>
          </a:prstGeom>
          <a:noFill/>
        </p:spPr>
        <p:txBody>
          <a:bodyPr wrap="square" lIns="121920" tIns="60960" rIns="121920" bIns="60960" rtlCol="0" anchor="t">
            <a:spAutoFit/>
          </a:bodyPr>
          <a:lstStyle/>
          <a:p>
            <a:pPr algn="ctr">
              <a:lnSpc>
                <a:spcPts val="1575"/>
              </a:lnSpc>
            </a:pPr>
            <a:r>
              <a:rPr lang="en-GB" sz="1200" dirty="0"/>
              <a:t>[L.0] Data Type Requirements</a:t>
            </a:r>
          </a:p>
        </p:txBody>
      </p:sp>
      <p:sp>
        <p:nvSpPr>
          <p:cNvPr id="27" name="TextBox 26">
            <a:extLst>
              <a:ext uri="{FF2B5EF4-FFF2-40B4-BE49-F238E27FC236}">
                <a16:creationId xmlns:a16="http://schemas.microsoft.com/office/drawing/2014/main" id="{540AB0D6-974B-3F46-B594-39666E00A753}"/>
              </a:ext>
            </a:extLst>
          </p:cNvPr>
          <p:cNvSpPr txBox="1"/>
          <p:nvPr/>
        </p:nvSpPr>
        <p:spPr>
          <a:xfrm>
            <a:off x="1995559" y="2144432"/>
            <a:ext cx="1364456" cy="492058"/>
          </a:xfrm>
          <a:prstGeom prst="rect">
            <a:avLst/>
          </a:prstGeom>
          <a:noFill/>
        </p:spPr>
        <p:txBody>
          <a:bodyPr wrap="square" rtlCol="0">
            <a:spAutoFit/>
          </a:bodyPr>
          <a:lstStyle/>
          <a:p>
            <a:pPr algn="ctr">
              <a:lnSpc>
                <a:spcPts val="1600"/>
              </a:lnSpc>
            </a:pPr>
            <a:r>
              <a:rPr lang="en-GB" sz="1200" b="1" dirty="0"/>
              <a:t>6. Define Data Requirements</a:t>
            </a:r>
          </a:p>
        </p:txBody>
      </p:sp>
      <p:sp>
        <p:nvSpPr>
          <p:cNvPr id="28" name="TextBox 27">
            <a:extLst>
              <a:ext uri="{FF2B5EF4-FFF2-40B4-BE49-F238E27FC236}">
                <a16:creationId xmlns:a16="http://schemas.microsoft.com/office/drawing/2014/main" id="{6878075A-C50B-2B44-867E-3677C0D4D73C}"/>
              </a:ext>
            </a:extLst>
          </p:cNvPr>
          <p:cNvSpPr txBox="1"/>
          <p:nvPr/>
        </p:nvSpPr>
        <p:spPr>
          <a:xfrm>
            <a:off x="4173628" y="2053625"/>
            <a:ext cx="1457325" cy="728020"/>
          </a:xfrm>
          <a:prstGeom prst="rect">
            <a:avLst/>
          </a:prstGeom>
          <a:noFill/>
        </p:spPr>
        <p:txBody>
          <a:bodyPr wrap="square" lIns="121920" tIns="60960" rIns="121920" bIns="60960" rtlCol="0" anchor="t">
            <a:spAutoFit/>
          </a:bodyPr>
          <a:lstStyle/>
          <a:p>
            <a:pPr algn="ctr">
              <a:lnSpc>
                <a:spcPts val="1600"/>
              </a:lnSpc>
            </a:pPr>
            <a:r>
              <a:rPr lang="en-GB" sz="1200" b="1" dirty="0"/>
              <a:t>7. Define Swarm Evaluation Requirements</a:t>
            </a:r>
          </a:p>
        </p:txBody>
      </p:sp>
      <p:cxnSp>
        <p:nvCxnSpPr>
          <p:cNvPr id="54" name="Straight Connector 53">
            <a:extLst>
              <a:ext uri="{FF2B5EF4-FFF2-40B4-BE49-F238E27FC236}">
                <a16:creationId xmlns:a16="http://schemas.microsoft.com/office/drawing/2014/main" id="{242D4A7C-5048-BD4A-A2FF-367B02D32F85}"/>
              </a:ext>
            </a:extLst>
          </p:cNvPr>
          <p:cNvCxnSpPr>
            <a:cxnSpLocks/>
          </p:cNvCxnSpPr>
          <p:nvPr/>
        </p:nvCxnSpPr>
        <p:spPr>
          <a:xfrm flipV="1">
            <a:off x="3452885" y="2413914"/>
            <a:ext cx="666139"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Folded Corner 30">
            <a:extLst>
              <a:ext uri="{FF2B5EF4-FFF2-40B4-BE49-F238E27FC236}">
                <a16:creationId xmlns:a16="http://schemas.microsoft.com/office/drawing/2014/main" id="{805717BD-4738-F44A-80BA-F01FF596CBDC}"/>
              </a:ext>
            </a:extLst>
          </p:cNvPr>
          <p:cNvSpPr/>
          <p:nvPr/>
        </p:nvSpPr>
        <p:spPr>
          <a:xfrm rot="16200000">
            <a:off x="2343085" y="61956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33" name="Folded Corner 32">
            <a:extLst>
              <a:ext uri="{FF2B5EF4-FFF2-40B4-BE49-F238E27FC236}">
                <a16:creationId xmlns:a16="http://schemas.microsoft.com/office/drawing/2014/main" id="{688FAE0F-3B01-BA47-863A-975AEE8E76BF}"/>
              </a:ext>
            </a:extLst>
          </p:cNvPr>
          <p:cNvSpPr/>
          <p:nvPr/>
        </p:nvSpPr>
        <p:spPr>
          <a:xfrm rot="16200000">
            <a:off x="8970821" y="67659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34" name="TextBox 33">
            <a:extLst>
              <a:ext uri="{FF2B5EF4-FFF2-40B4-BE49-F238E27FC236}">
                <a16:creationId xmlns:a16="http://schemas.microsoft.com/office/drawing/2014/main" id="{3D55627B-4C0D-5B42-A191-0BA47E2C9439}"/>
              </a:ext>
            </a:extLst>
          </p:cNvPr>
          <p:cNvSpPr txBox="1"/>
          <p:nvPr/>
        </p:nvSpPr>
        <p:spPr>
          <a:xfrm>
            <a:off x="8553121" y="1158432"/>
            <a:ext cx="1364456" cy="402290"/>
          </a:xfrm>
          <a:prstGeom prst="rect">
            <a:avLst/>
          </a:prstGeom>
          <a:noFill/>
        </p:spPr>
        <p:txBody>
          <a:bodyPr wrap="square" rtlCol="0">
            <a:spAutoFit/>
          </a:bodyPr>
          <a:lstStyle/>
          <a:p>
            <a:pPr algn="ctr">
              <a:lnSpc>
                <a:spcPts val="1200"/>
              </a:lnSpc>
            </a:pPr>
            <a:r>
              <a:rPr lang="en-GB" sz="1200" dirty="0"/>
              <a:t>[R] EB Data Argument Pattern</a:t>
            </a:r>
          </a:p>
        </p:txBody>
      </p:sp>
      <p:sp>
        <p:nvSpPr>
          <p:cNvPr id="35" name="Rectangle 34">
            <a:extLst>
              <a:ext uri="{FF2B5EF4-FFF2-40B4-BE49-F238E27FC236}">
                <a16:creationId xmlns:a16="http://schemas.microsoft.com/office/drawing/2014/main" id="{E7BCE806-31BD-1A45-974C-C78E1B4659B8}"/>
              </a:ext>
            </a:extLst>
          </p:cNvPr>
          <p:cNvSpPr/>
          <p:nvPr/>
        </p:nvSpPr>
        <p:spPr>
          <a:xfrm>
            <a:off x="6342264" y="20581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36" name="TextBox 35">
            <a:extLst>
              <a:ext uri="{FF2B5EF4-FFF2-40B4-BE49-F238E27FC236}">
                <a16:creationId xmlns:a16="http://schemas.microsoft.com/office/drawing/2014/main" id="{6B724AA1-01BD-EE4C-BB87-314D0D483348}"/>
              </a:ext>
            </a:extLst>
          </p:cNvPr>
          <p:cNvSpPr txBox="1"/>
          <p:nvPr/>
        </p:nvSpPr>
        <p:spPr>
          <a:xfrm>
            <a:off x="6351802" y="2090054"/>
            <a:ext cx="1544719" cy="697242"/>
          </a:xfrm>
          <a:prstGeom prst="rect">
            <a:avLst/>
          </a:prstGeom>
          <a:noFill/>
          <a:ln>
            <a:noFill/>
          </a:ln>
        </p:spPr>
        <p:txBody>
          <a:bodyPr wrap="square" rtlCol="0">
            <a:spAutoFit/>
          </a:bodyPr>
          <a:lstStyle/>
          <a:p>
            <a:pPr algn="ctr">
              <a:lnSpc>
                <a:spcPts val="1600"/>
              </a:lnSpc>
            </a:pPr>
            <a:r>
              <a:rPr lang="en-GB" sz="1200" b="1" dirty="0"/>
              <a:t>8. Validate Swarm Evaluation Requirements</a:t>
            </a:r>
          </a:p>
        </p:txBody>
      </p:sp>
      <p:cxnSp>
        <p:nvCxnSpPr>
          <p:cNvPr id="39" name="Straight Connector 38">
            <a:extLst>
              <a:ext uri="{FF2B5EF4-FFF2-40B4-BE49-F238E27FC236}">
                <a16:creationId xmlns:a16="http://schemas.microsoft.com/office/drawing/2014/main" id="{B2ED6368-4718-DB4E-A621-E988B80E94C2}"/>
              </a:ext>
            </a:extLst>
          </p:cNvPr>
          <p:cNvCxnSpPr>
            <a:cxnSpLocks/>
          </p:cNvCxnSpPr>
          <p:nvPr/>
        </p:nvCxnSpPr>
        <p:spPr>
          <a:xfrm flipV="1">
            <a:off x="5681599" y="2406168"/>
            <a:ext cx="666139"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C16E9B-5B7A-0C4B-A292-494677780CEF}"/>
              </a:ext>
            </a:extLst>
          </p:cNvPr>
          <p:cNvCxnSpPr>
            <a:cxnSpLocks/>
          </p:cNvCxnSpPr>
          <p:nvPr/>
        </p:nvCxnSpPr>
        <p:spPr>
          <a:xfrm>
            <a:off x="2677116" y="1635824"/>
            <a:ext cx="673" cy="41509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BA4E20-F125-FC4B-B915-563D28914341}"/>
              </a:ext>
            </a:extLst>
          </p:cNvPr>
          <p:cNvCxnSpPr>
            <a:cxnSpLocks/>
          </p:cNvCxnSpPr>
          <p:nvPr/>
        </p:nvCxnSpPr>
        <p:spPr>
          <a:xfrm>
            <a:off x="9309983" y="1687593"/>
            <a:ext cx="4111" cy="40273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Folded Corner 46">
            <a:extLst>
              <a:ext uri="{FF2B5EF4-FFF2-40B4-BE49-F238E27FC236}">
                <a16:creationId xmlns:a16="http://schemas.microsoft.com/office/drawing/2014/main" id="{BC5579ED-27AA-5F4D-947F-8A3620EF799B}"/>
              </a:ext>
            </a:extLst>
          </p:cNvPr>
          <p:cNvSpPr/>
          <p:nvPr/>
        </p:nvSpPr>
        <p:spPr>
          <a:xfrm rot="16200000">
            <a:off x="4889000" y="272762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48" name="TextBox 47">
            <a:extLst>
              <a:ext uri="{FF2B5EF4-FFF2-40B4-BE49-F238E27FC236}">
                <a16:creationId xmlns:a16="http://schemas.microsoft.com/office/drawing/2014/main" id="{8FBAE800-EB30-DF4D-89B9-B43CE647CD61}"/>
              </a:ext>
            </a:extLst>
          </p:cNvPr>
          <p:cNvSpPr txBox="1"/>
          <p:nvPr/>
        </p:nvSpPr>
        <p:spPr>
          <a:xfrm>
            <a:off x="4448671" y="3197753"/>
            <a:ext cx="1401787" cy="586956"/>
          </a:xfrm>
          <a:prstGeom prst="rect">
            <a:avLst/>
          </a:prstGeom>
          <a:noFill/>
        </p:spPr>
        <p:txBody>
          <a:bodyPr wrap="square" lIns="121920" tIns="60960" rIns="121920" bIns="60960" rtlCol="0" anchor="t">
            <a:spAutoFit/>
          </a:bodyPr>
          <a:lstStyle/>
          <a:p>
            <a:pPr algn="ctr">
              <a:lnSpc>
                <a:spcPts val="1200"/>
              </a:lnSpc>
            </a:pPr>
            <a:r>
              <a:rPr lang="en-GB" sz="1200" dirty="0"/>
              <a:t>[N] Test Environment</a:t>
            </a:r>
          </a:p>
          <a:p>
            <a:pPr algn="ctr">
              <a:lnSpc>
                <a:spcPts val="1200"/>
              </a:lnSpc>
            </a:pPr>
            <a:endParaRPr lang="en-GB" sz="1200" dirty="0"/>
          </a:p>
        </p:txBody>
      </p:sp>
      <p:sp>
        <p:nvSpPr>
          <p:cNvPr id="50" name="Folded Corner 49">
            <a:extLst>
              <a:ext uri="{FF2B5EF4-FFF2-40B4-BE49-F238E27FC236}">
                <a16:creationId xmlns:a16="http://schemas.microsoft.com/office/drawing/2014/main" id="{E7661A23-C363-7148-953B-2C4890ED140D}"/>
              </a:ext>
            </a:extLst>
          </p:cNvPr>
          <p:cNvSpPr/>
          <p:nvPr/>
        </p:nvSpPr>
        <p:spPr>
          <a:xfrm rot="16200000">
            <a:off x="7069269" y="272466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51" name="TextBox 50">
            <a:extLst>
              <a:ext uri="{FF2B5EF4-FFF2-40B4-BE49-F238E27FC236}">
                <a16:creationId xmlns:a16="http://schemas.microsoft.com/office/drawing/2014/main" id="{D10F298A-A265-E54A-A298-898F4F9A5DD3}"/>
              </a:ext>
            </a:extLst>
          </p:cNvPr>
          <p:cNvSpPr txBox="1"/>
          <p:nvPr/>
        </p:nvSpPr>
        <p:spPr>
          <a:xfrm>
            <a:off x="6703099" y="3129490"/>
            <a:ext cx="1364458" cy="592470"/>
          </a:xfrm>
          <a:prstGeom prst="rect">
            <a:avLst/>
          </a:prstGeom>
          <a:noFill/>
        </p:spPr>
        <p:txBody>
          <a:bodyPr wrap="square" rtlCol="0">
            <a:spAutoFit/>
          </a:bodyPr>
          <a:lstStyle/>
          <a:p>
            <a:pPr algn="ctr">
              <a:lnSpc>
                <a:spcPts val="1333"/>
              </a:lnSpc>
            </a:pPr>
            <a:r>
              <a:rPr lang="en-GB" sz="1200" dirty="0"/>
              <a:t>[S] Swarm Evaluation Validation Results</a:t>
            </a:r>
          </a:p>
        </p:txBody>
      </p:sp>
      <p:sp>
        <p:nvSpPr>
          <p:cNvPr id="29" name="Rectangle 28">
            <a:extLst>
              <a:ext uri="{FF2B5EF4-FFF2-40B4-BE49-F238E27FC236}">
                <a16:creationId xmlns:a16="http://schemas.microsoft.com/office/drawing/2014/main" id="{2B34F66C-BA3C-BC47-A34D-EDADD848E5F5}"/>
              </a:ext>
            </a:extLst>
          </p:cNvPr>
          <p:cNvSpPr/>
          <p:nvPr/>
        </p:nvSpPr>
        <p:spPr>
          <a:xfrm>
            <a:off x="8561250" y="2088562"/>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30" name="TextBox 29">
            <a:extLst>
              <a:ext uri="{FF2B5EF4-FFF2-40B4-BE49-F238E27FC236}">
                <a16:creationId xmlns:a16="http://schemas.microsoft.com/office/drawing/2014/main" id="{2081861A-EF97-2D4F-8913-A08CE81ABE3F}"/>
              </a:ext>
            </a:extLst>
          </p:cNvPr>
          <p:cNvSpPr txBox="1"/>
          <p:nvPr/>
        </p:nvSpPr>
        <p:spPr>
          <a:xfrm>
            <a:off x="8610420" y="2182396"/>
            <a:ext cx="1457325" cy="556178"/>
          </a:xfrm>
          <a:prstGeom prst="rect">
            <a:avLst/>
          </a:prstGeom>
          <a:noFill/>
        </p:spPr>
        <p:txBody>
          <a:bodyPr wrap="square" rtlCol="0">
            <a:spAutoFit/>
          </a:bodyPr>
          <a:lstStyle/>
          <a:p>
            <a:pPr algn="ctr">
              <a:lnSpc>
                <a:spcPts val="1200"/>
              </a:lnSpc>
            </a:pPr>
            <a:r>
              <a:rPr lang="en-GB" sz="1200" b="1" dirty="0"/>
              <a:t>9. Instantiate EB Data Argument Pattern</a:t>
            </a:r>
          </a:p>
        </p:txBody>
      </p:sp>
      <p:cxnSp>
        <p:nvCxnSpPr>
          <p:cNvPr id="37" name="Straight Connector 36">
            <a:extLst>
              <a:ext uri="{FF2B5EF4-FFF2-40B4-BE49-F238E27FC236}">
                <a16:creationId xmlns:a16="http://schemas.microsoft.com/office/drawing/2014/main" id="{21EADF00-49CE-FA4C-8B7B-ACD22BA3ED50}"/>
              </a:ext>
            </a:extLst>
          </p:cNvPr>
          <p:cNvCxnSpPr>
            <a:cxnSpLocks/>
          </p:cNvCxnSpPr>
          <p:nvPr/>
        </p:nvCxnSpPr>
        <p:spPr>
          <a:xfrm flipV="1">
            <a:off x="7900585" y="2436570"/>
            <a:ext cx="666139"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1B1883-A8EC-9241-8629-AF3F1CC16517}"/>
              </a:ext>
            </a:extLst>
          </p:cNvPr>
          <p:cNvSpPr txBox="1"/>
          <p:nvPr/>
        </p:nvSpPr>
        <p:spPr>
          <a:xfrm>
            <a:off x="1925383" y="1048408"/>
            <a:ext cx="1364456" cy="492058"/>
          </a:xfrm>
          <a:prstGeom prst="rect">
            <a:avLst/>
          </a:prstGeom>
          <a:noFill/>
        </p:spPr>
        <p:txBody>
          <a:bodyPr wrap="square" rtlCol="0">
            <a:spAutoFit/>
          </a:bodyPr>
          <a:lstStyle/>
          <a:p>
            <a:pPr algn="ctr">
              <a:lnSpc>
                <a:spcPts val="1575"/>
              </a:lnSpc>
            </a:pPr>
            <a:r>
              <a:rPr lang="en-GB" sz="1200" dirty="0"/>
              <a:t>[H] EB Safety Requirements</a:t>
            </a:r>
          </a:p>
        </p:txBody>
      </p:sp>
      <p:sp>
        <p:nvSpPr>
          <p:cNvPr id="43" name="Folded Corner 42">
            <a:extLst>
              <a:ext uri="{FF2B5EF4-FFF2-40B4-BE49-F238E27FC236}">
                <a16:creationId xmlns:a16="http://schemas.microsoft.com/office/drawing/2014/main" id="{1FCCEBC2-0077-3147-A052-EB7BB5486F86}"/>
              </a:ext>
            </a:extLst>
          </p:cNvPr>
          <p:cNvSpPr/>
          <p:nvPr/>
        </p:nvSpPr>
        <p:spPr>
          <a:xfrm rot="16200000">
            <a:off x="9131175" y="2750214"/>
            <a:ext cx="668060" cy="1307738"/>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44" name="TextBox 43">
            <a:extLst>
              <a:ext uri="{FF2B5EF4-FFF2-40B4-BE49-F238E27FC236}">
                <a16:creationId xmlns:a16="http://schemas.microsoft.com/office/drawing/2014/main" id="{7FB80F09-B80F-014E-AA0C-527C99024E6D}"/>
              </a:ext>
            </a:extLst>
          </p:cNvPr>
          <p:cNvSpPr txBox="1"/>
          <p:nvPr/>
        </p:nvSpPr>
        <p:spPr>
          <a:xfrm>
            <a:off x="8751177" y="3167480"/>
            <a:ext cx="1364456" cy="492058"/>
          </a:xfrm>
          <a:prstGeom prst="rect">
            <a:avLst/>
          </a:prstGeom>
          <a:noFill/>
        </p:spPr>
        <p:txBody>
          <a:bodyPr wrap="square" rtlCol="0">
            <a:spAutoFit/>
          </a:bodyPr>
          <a:lstStyle/>
          <a:p>
            <a:pPr algn="ctr">
              <a:lnSpc>
                <a:spcPts val="1575"/>
              </a:lnSpc>
            </a:pPr>
            <a:r>
              <a:rPr lang="en-GB" sz="1200" dirty="0"/>
              <a:t>[T] EB Data Argument</a:t>
            </a:r>
          </a:p>
        </p:txBody>
      </p:sp>
      <p:cxnSp>
        <p:nvCxnSpPr>
          <p:cNvPr id="52" name="Straight Connector 51">
            <a:extLst>
              <a:ext uri="{FF2B5EF4-FFF2-40B4-BE49-F238E27FC236}">
                <a16:creationId xmlns:a16="http://schemas.microsoft.com/office/drawing/2014/main" id="{5D9EE3D6-8218-4646-85DC-A29496B1FF34}"/>
              </a:ext>
            </a:extLst>
          </p:cNvPr>
          <p:cNvCxnSpPr>
            <a:cxnSpLocks/>
          </p:cNvCxnSpPr>
          <p:nvPr/>
        </p:nvCxnSpPr>
        <p:spPr>
          <a:xfrm flipV="1">
            <a:off x="1972217" y="2793965"/>
            <a:ext cx="5228" cy="254985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Folded Corner 56">
            <a:extLst>
              <a:ext uri="{FF2B5EF4-FFF2-40B4-BE49-F238E27FC236}">
                <a16:creationId xmlns:a16="http://schemas.microsoft.com/office/drawing/2014/main" id="{1D8E4A89-FB0B-0A4A-978D-46728B8D658C}"/>
              </a:ext>
            </a:extLst>
          </p:cNvPr>
          <p:cNvSpPr/>
          <p:nvPr/>
        </p:nvSpPr>
        <p:spPr>
          <a:xfrm rot="16200000">
            <a:off x="2622102" y="4710866"/>
            <a:ext cx="882573"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58" name="TextBox 57">
            <a:extLst>
              <a:ext uri="{FF2B5EF4-FFF2-40B4-BE49-F238E27FC236}">
                <a16:creationId xmlns:a16="http://schemas.microsoft.com/office/drawing/2014/main" id="{E8D332FC-EDE6-7147-A714-01B43427E72E}"/>
              </a:ext>
            </a:extLst>
          </p:cNvPr>
          <p:cNvSpPr txBox="1"/>
          <p:nvPr/>
        </p:nvSpPr>
        <p:spPr>
          <a:xfrm>
            <a:off x="2299286" y="4951807"/>
            <a:ext cx="1364456" cy="902427"/>
          </a:xfrm>
          <a:prstGeom prst="rect">
            <a:avLst/>
          </a:prstGeom>
          <a:noFill/>
        </p:spPr>
        <p:txBody>
          <a:bodyPr wrap="square" rtlCol="0">
            <a:spAutoFit/>
          </a:bodyPr>
          <a:lstStyle/>
          <a:p>
            <a:pPr algn="ctr">
              <a:lnSpc>
                <a:spcPts val="1575"/>
              </a:lnSpc>
            </a:pPr>
            <a:r>
              <a:rPr lang="en-GB" sz="1200" dirty="0"/>
              <a:t>[M] Data Requirements Justification Report</a:t>
            </a:r>
          </a:p>
        </p:txBody>
      </p:sp>
      <p:cxnSp>
        <p:nvCxnSpPr>
          <p:cNvPr id="60" name="Straight Connector 59">
            <a:extLst>
              <a:ext uri="{FF2B5EF4-FFF2-40B4-BE49-F238E27FC236}">
                <a16:creationId xmlns:a16="http://schemas.microsoft.com/office/drawing/2014/main" id="{5652A301-BC90-8644-8A94-FC594A66D8FA}"/>
              </a:ext>
            </a:extLst>
          </p:cNvPr>
          <p:cNvCxnSpPr>
            <a:cxnSpLocks/>
          </p:cNvCxnSpPr>
          <p:nvPr/>
        </p:nvCxnSpPr>
        <p:spPr>
          <a:xfrm>
            <a:off x="1979501" y="3460525"/>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404A55A-74F0-064A-91D7-F6F4679338CF}"/>
              </a:ext>
            </a:extLst>
          </p:cNvPr>
          <p:cNvCxnSpPr>
            <a:cxnSpLocks/>
          </p:cNvCxnSpPr>
          <p:nvPr/>
        </p:nvCxnSpPr>
        <p:spPr>
          <a:xfrm>
            <a:off x="1977445" y="5344177"/>
            <a:ext cx="40371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Folded Corner 61">
            <a:extLst>
              <a:ext uri="{FF2B5EF4-FFF2-40B4-BE49-F238E27FC236}">
                <a16:creationId xmlns:a16="http://schemas.microsoft.com/office/drawing/2014/main" id="{8D207BED-1CE0-014A-8794-AACA4F80B3F7}"/>
              </a:ext>
            </a:extLst>
          </p:cNvPr>
          <p:cNvSpPr/>
          <p:nvPr/>
        </p:nvSpPr>
        <p:spPr>
          <a:xfrm rot="16200000">
            <a:off x="4889000" y="35703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63" name="TextBox 62">
            <a:extLst>
              <a:ext uri="{FF2B5EF4-FFF2-40B4-BE49-F238E27FC236}">
                <a16:creationId xmlns:a16="http://schemas.microsoft.com/office/drawing/2014/main" id="{9CD50C80-271A-4D44-835D-424599A41B55}"/>
              </a:ext>
            </a:extLst>
          </p:cNvPr>
          <p:cNvSpPr txBox="1"/>
          <p:nvPr/>
        </p:nvSpPr>
        <p:spPr>
          <a:xfrm>
            <a:off x="4501415" y="3979327"/>
            <a:ext cx="1364456" cy="556178"/>
          </a:xfrm>
          <a:prstGeom prst="rect">
            <a:avLst/>
          </a:prstGeom>
          <a:noFill/>
        </p:spPr>
        <p:txBody>
          <a:bodyPr wrap="square" rtlCol="0">
            <a:spAutoFit/>
          </a:bodyPr>
          <a:lstStyle/>
          <a:p>
            <a:pPr algn="ctr">
              <a:lnSpc>
                <a:spcPts val="1200"/>
              </a:lnSpc>
            </a:pPr>
            <a:r>
              <a:rPr lang="en-GB" sz="1200" dirty="0"/>
              <a:t>[O] Swarm Performance Metrics</a:t>
            </a:r>
          </a:p>
        </p:txBody>
      </p:sp>
      <p:sp>
        <p:nvSpPr>
          <p:cNvPr id="64" name="Folded Corner 63">
            <a:extLst>
              <a:ext uri="{FF2B5EF4-FFF2-40B4-BE49-F238E27FC236}">
                <a16:creationId xmlns:a16="http://schemas.microsoft.com/office/drawing/2014/main" id="{F74E783E-049F-F74B-8DBC-AA064CC9E4AE}"/>
              </a:ext>
            </a:extLst>
          </p:cNvPr>
          <p:cNvSpPr/>
          <p:nvPr/>
        </p:nvSpPr>
        <p:spPr>
          <a:xfrm rot="16200000">
            <a:off x="4889000" y="4420591"/>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65" name="TextBox 64">
            <a:extLst>
              <a:ext uri="{FF2B5EF4-FFF2-40B4-BE49-F238E27FC236}">
                <a16:creationId xmlns:a16="http://schemas.microsoft.com/office/drawing/2014/main" id="{8A3FDF34-DD19-1141-B655-434DCD47BC32}"/>
              </a:ext>
            </a:extLst>
          </p:cNvPr>
          <p:cNvSpPr txBox="1"/>
          <p:nvPr/>
        </p:nvSpPr>
        <p:spPr>
          <a:xfrm>
            <a:off x="4501415" y="4941530"/>
            <a:ext cx="1364456" cy="402290"/>
          </a:xfrm>
          <a:prstGeom prst="rect">
            <a:avLst/>
          </a:prstGeom>
          <a:noFill/>
        </p:spPr>
        <p:txBody>
          <a:bodyPr wrap="square" rtlCol="0">
            <a:spAutoFit/>
          </a:bodyPr>
          <a:lstStyle/>
          <a:p>
            <a:pPr algn="ctr">
              <a:lnSpc>
                <a:spcPts val="1200"/>
              </a:lnSpc>
            </a:pPr>
            <a:r>
              <a:rPr lang="en-GB" sz="1200" dirty="0"/>
              <a:t>[P] Verification Metric</a:t>
            </a:r>
          </a:p>
        </p:txBody>
      </p:sp>
      <p:sp>
        <p:nvSpPr>
          <p:cNvPr id="66" name="Folded Corner 65">
            <a:extLst>
              <a:ext uri="{FF2B5EF4-FFF2-40B4-BE49-F238E27FC236}">
                <a16:creationId xmlns:a16="http://schemas.microsoft.com/office/drawing/2014/main" id="{84EF7BFC-F20D-5A47-BCCB-922FF1BB5E87}"/>
              </a:ext>
            </a:extLst>
          </p:cNvPr>
          <p:cNvSpPr/>
          <p:nvPr/>
        </p:nvSpPr>
        <p:spPr>
          <a:xfrm rot="16200000">
            <a:off x="4886943" y="52613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67" name="TextBox 66">
            <a:extLst>
              <a:ext uri="{FF2B5EF4-FFF2-40B4-BE49-F238E27FC236}">
                <a16:creationId xmlns:a16="http://schemas.microsoft.com/office/drawing/2014/main" id="{9C462465-0FF8-F149-B39E-EA6EC4AFA1F9}"/>
              </a:ext>
            </a:extLst>
          </p:cNvPr>
          <p:cNvSpPr txBox="1"/>
          <p:nvPr/>
        </p:nvSpPr>
        <p:spPr>
          <a:xfrm>
            <a:off x="4435355" y="5708725"/>
            <a:ext cx="1441331" cy="586956"/>
          </a:xfrm>
          <a:prstGeom prst="rect">
            <a:avLst/>
          </a:prstGeom>
          <a:noFill/>
        </p:spPr>
        <p:txBody>
          <a:bodyPr wrap="square" lIns="121920" tIns="60960" rIns="121920" bIns="60960" rtlCol="0" anchor="t">
            <a:spAutoFit/>
          </a:bodyPr>
          <a:lstStyle/>
          <a:p>
            <a:pPr algn="ctr">
              <a:lnSpc>
                <a:spcPts val="1200"/>
              </a:lnSpc>
            </a:pPr>
            <a:r>
              <a:rPr lang="en-GB" sz="1200" dirty="0"/>
              <a:t>[Q]  Sensing and Metric Assumptions Log</a:t>
            </a:r>
          </a:p>
        </p:txBody>
      </p:sp>
      <p:cxnSp>
        <p:nvCxnSpPr>
          <p:cNvPr id="68" name="Straight Connector 67">
            <a:extLst>
              <a:ext uri="{FF2B5EF4-FFF2-40B4-BE49-F238E27FC236}">
                <a16:creationId xmlns:a16="http://schemas.microsoft.com/office/drawing/2014/main" id="{209527CB-39C3-1E4D-A515-A0BCCAD51A69}"/>
              </a:ext>
            </a:extLst>
          </p:cNvPr>
          <p:cNvCxnSpPr>
            <a:cxnSpLocks/>
          </p:cNvCxnSpPr>
          <p:nvPr/>
        </p:nvCxnSpPr>
        <p:spPr>
          <a:xfrm flipV="1">
            <a:off x="4155279" y="2781818"/>
            <a:ext cx="14110" cy="315786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BCE548F-2705-314C-A4AF-49D15111C307}"/>
              </a:ext>
            </a:extLst>
          </p:cNvPr>
          <p:cNvCxnSpPr>
            <a:cxnSpLocks/>
          </p:cNvCxnSpPr>
          <p:nvPr/>
        </p:nvCxnSpPr>
        <p:spPr>
          <a:xfrm>
            <a:off x="4169389" y="3477043"/>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5131B5-3F6B-814E-B22B-7A4D5796DE6C}"/>
              </a:ext>
            </a:extLst>
          </p:cNvPr>
          <p:cNvCxnSpPr>
            <a:cxnSpLocks/>
          </p:cNvCxnSpPr>
          <p:nvPr/>
        </p:nvCxnSpPr>
        <p:spPr>
          <a:xfrm>
            <a:off x="4183317" y="4241760"/>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BD7D98D-A814-E44D-84D3-1C249E735C06}"/>
              </a:ext>
            </a:extLst>
          </p:cNvPr>
          <p:cNvCxnSpPr>
            <a:cxnSpLocks/>
          </p:cNvCxnSpPr>
          <p:nvPr/>
        </p:nvCxnSpPr>
        <p:spPr>
          <a:xfrm>
            <a:off x="4169389" y="5119998"/>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1240655-7C7E-3F43-905B-C68C289B2739}"/>
              </a:ext>
            </a:extLst>
          </p:cNvPr>
          <p:cNvCxnSpPr>
            <a:cxnSpLocks/>
          </p:cNvCxnSpPr>
          <p:nvPr/>
        </p:nvCxnSpPr>
        <p:spPr>
          <a:xfrm>
            <a:off x="4159107" y="5939686"/>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73C2786-A505-8743-8668-3AD62891FF7E}"/>
              </a:ext>
            </a:extLst>
          </p:cNvPr>
          <p:cNvCxnSpPr>
            <a:cxnSpLocks/>
          </p:cNvCxnSpPr>
          <p:nvPr/>
        </p:nvCxnSpPr>
        <p:spPr>
          <a:xfrm flipV="1">
            <a:off x="6442945" y="2786776"/>
            <a:ext cx="0" cy="63090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DEA3382-A4F1-4B42-9F69-E4EF93A1E200}"/>
              </a:ext>
            </a:extLst>
          </p:cNvPr>
          <p:cNvCxnSpPr>
            <a:cxnSpLocks/>
          </p:cNvCxnSpPr>
          <p:nvPr/>
        </p:nvCxnSpPr>
        <p:spPr>
          <a:xfrm>
            <a:off x="6446538" y="3417677"/>
            <a:ext cx="27453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1B40C09-8AC8-E34E-AEF8-C7EEC74A49BE}"/>
              </a:ext>
            </a:extLst>
          </p:cNvPr>
          <p:cNvCxnSpPr>
            <a:cxnSpLocks/>
          </p:cNvCxnSpPr>
          <p:nvPr/>
        </p:nvCxnSpPr>
        <p:spPr>
          <a:xfrm flipV="1">
            <a:off x="8592449" y="2823739"/>
            <a:ext cx="0" cy="60198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DA5A621-1A4E-C54E-82CF-212C842286CA}"/>
              </a:ext>
            </a:extLst>
          </p:cNvPr>
          <p:cNvCxnSpPr>
            <a:cxnSpLocks/>
          </p:cNvCxnSpPr>
          <p:nvPr/>
        </p:nvCxnSpPr>
        <p:spPr>
          <a:xfrm flipV="1">
            <a:off x="8592449" y="3413509"/>
            <a:ext cx="211885" cy="416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BE9077-6D8B-DB43-85AF-E9B06F890EA7}"/>
              </a:ext>
            </a:extLst>
          </p:cNvPr>
          <p:cNvCxnSpPr>
            <a:cxnSpLocks/>
          </p:cNvCxnSpPr>
          <p:nvPr/>
        </p:nvCxnSpPr>
        <p:spPr>
          <a:xfrm flipH="1" flipV="1">
            <a:off x="6139449" y="2672858"/>
            <a:ext cx="1" cy="247908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8437234-8C2A-D24A-A766-2342DD59D7FC}"/>
              </a:ext>
            </a:extLst>
          </p:cNvPr>
          <p:cNvCxnSpPr>
            <a:cxnSpLocks/>
          </p:cNvCxnSpPr>
          <p:nvPr/>
        </p:nvCxnSpPr>
        <p:spPr>
          <a:xfrm>
            <a:off x="5903203" y="3477043"/>
            <a:ext cx="24652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BCD2A20-3432-6C40-A3DF-F77B40EBC10D}"/>
              </a:ext>
            </a:extLst>
          </p:cNvPr>
          <p:cNvCxnSpPr>
            <a:cxnSpLocks/>
          </p:cNvCxnSpPr>
          <p:nvPr/>
        </p:nvCxnSpPr>
        <p:spPr>
          <a:xfrm>
            <a:off x="5903203" y="4338192"/>
            <a:ext cx="24652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A75D02-8A20-304F-87C7-E3FD657FC49C}"/>
              </a:ext>
            </a:extLst>
          </p:cNvPr>
          <p:cNvCxnSpPr>
            <a:cxnSpLocks/>
          </p:cNvCxnSpPr>
          <p:nvPr/>
        </p:nvCxnSpPr>
        <p:spPr>
          <a:xfrm>
            <a:off x="5903203" y="5151944"/>
            <a:ext cx="23624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E46526-9137-BA45-B51A-FF7A99028C65}"/>
              </a:ext>
            </a:extLst>
          </p:cNvPr>
          <p:cNvCxnSpPr>
            <a:cxnSpLocks/>
          </p:cNvCxnSpPr>
          <p:nvPr/>
        </p:nvCxnSpPr>
        <p:spPr>
          <a:xfrm flipV="1">
            <a:off x="6139449" y="2672857"/>
            <a:ext cx="228244" cy="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17D9ADF-DBD5-4747-8AB3-D3E43CE2E391}"/>
              </a:ext>
            </a:extLst>
          </p:cNvPr>
          <p:cNvCxnSpPr>
            <a:cxnSpLocks/>
          </p:cNvCxnSpPr>
          <p:nvPr/>
        </p:nvCxnSpPr>
        <p:spPr>
          <a:xfrm flipH="1" flipV="1">
            <a:off x="3896279" y="2601122"/>
            <a:ext cx="1115" cy="111475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380CE6-4731-F84E-9876-98916CFD7DE3}"/>
              </a:ext>
            </a:extLst>
          </p:cNvPr>
          <p:cNvCxnSpPr>
            <a:cxnSpLocks/>
          </p:cNvCxnSpPr>
          <p:nvPr/>
        </p:nvCxnSpPr>
        <p:spPr>
          <a:xfrm>
            <a:off x="3720476" y="3456241"/>
            <a:ext cx="188620" cy="42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1928316-AF67-A046-8267-068091DC9DB3}"/>
              </a:ext>
            </a:extLst>
          </p:cNvPr>
          <p:cNvCxnSpPr>
            <a:cxnSpLocks/>
          </p:cNvCxnSpPr>
          <p:nvPr/>
        </p:nvCxnSpPr>
        <p:spPr>
          <a:xfrm>
            <a:off x="3897361" y="2601122"/>
            <a:ext cx="24202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D598ED9-43A8-3F4D-ADAA-A7DDB17EFB6F}"/>
              </a:ext>
            </a:extLst>
          </p:cNvPr>
          <p:cNvSpPr txBox="1"/>
          <p:nvPr/>
        </p:nvSpPr>
        <p:spPr>
          <a:xfrm>
            <a:off x="7399860" y="1826840"/>
            <a:ext cx="2811645" cy="256545"/>
          </a:xfrm>
          <a:prstGeom prst="rect">
            <a:avLst/>
          </a:prstGeom>
          <a:noFill/>
        </p:spPr>
        <p:txBody>
          <a:bodyPr wrap="square" rtlCol="0">
            <a:spAutoFit/>
          </a:bodyPr>
          <a:lstStyle/>
          <a:p>
            <a:pPr marL="380990" indent="-380990">
              <a:buFont typeface="Arial" panose="020B0604020202020204" pitchFamily="34" charset="0"/>
              <a:buChar char="•"/>
            </a:pPr>
            <a:endParaRPr lang="en-GB" sz="1067" dirty="0"/>
          </a:p>
        </p:txBody>
      </p:sp>
      <p:sp>
        <p:nvSpPr>
          <p:cNvPr id="59" name="Folded Corner 20">
            <a:extLst>
              <a:ext uri="{FF2B5EF4-FFF2-40B4-BE49-F238E27FC236}">
                <a16:creationId xmlns:a16="http://schemas.microsoft.com/office/drawing/2014/main" id="{659EF743-2FB9-4ED5-B70B-0339BF19B0FF}"/>
              </a:ext>
            </a:extLst>
          </p:cNvPr>
          <p:cNvSpPr/>
          <p:nvPr/>
        </p:nvSpPr>
        <p:spPr>
          <a:xfrm rot="16200000">
            <a:off x="2714484" y="363414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81" name="TextBox 80">
            <a:extLst>
              <a:ext uri="{FF2B5EF4-FFF2-40B4-BE49-F238E27FC236}">
                <a16:creationId xmlns:a16="http://schemas.microsoft.com/office/drawing/2014/main" id="{A1BD8F8A-C6AD-442C-88D6-F4B1E74E919F}"/>
              </a:ext>
            </a:extLst>
          </p:cNvPr>
          <p:cNvSpPr txBox="1"/>
          <p:nvPr/>
        </p:nvSpPr>
        <p:spPr>
          <a:xfrm>
            <a:off x="2232157" y="3964467"/>
            <a:ext cx="1530151" cy="728020"/>
          </a:xfrm>
          <a:prstGeom prst="rect">
            <a:avLst/>
          </a:prstGeom>
          <a:noFill/>
        </p:spPr>
        <p:txBody>
          <a:bodyPr wrap="square" lIns="121920" tIns="60960" rIns="121920" bIns="60960" rtlCol="0" anchor="t">
            <a:spAutoFit/>
          </a:bodyPr>
          <a:lstStyle/>
          <a:p>
            <a:pPr algn="ctr">
              <a:lnSpc>
                <a:spcPts val="1575"/>
              </a:lnSpc>
            </a:pPr>
            <a:r>
              <a:rPr lang="en-GB" sz="1200" dirty="0"/>
              <a:t>[L.1] Data Availability Constraints</a:t>
            </a:r>
          </a:p>
        </p:txBody>
      </p:sp>
      <p:cxnSp>
        <p:nvCxnSpPr>
          <p:cNvPr id="82" name="Straight Connector 81">
            <a:extLst>
              <a:ext uri="{FF2B5EF4-FFF2-40B4-BE49-F238E27FC236}">
                <a16:creationId xmlns:a16="http://schemas.microsoft.com/office/drawing/2014/main" id="{2F0999B6-C313-4626-96CF-205928F887C3}"/>
              </a:ext>
            </a:extLst>
          </p:cNvPr>
          <p:cNvCxnSpPr>
            <a:cxnSpLocks/>
          </p:cNvCxnSpPr>
          <p:nvPr/>
        </p:nvCxnSpPr>
        <p:spPr>
          <a:xfrm>
            <a:off x="1986327" y="4342634"/>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484217C-951F-40C7-AEB9-4947D0F689F5}"/>
              </a:ext>
            </a:extLst>
          </p:cNvPr>
          <p:cNvCxnSpPr>
            <a:cxnSpLocks/>
          </p:cNvCxnSpPr>
          <p:nvPr/>
        </p:nvCxnSpPr>
        <p:spPr>
          <a:xfrm flipH="1" flipV="1">
            <a:off x="3896279" y="3363652"/>
            <a:ext cx="8912" cy="111474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842561-ACBF-4C96-B4C0-1EF59BDDF645}"/>
              </a:ext>
            </a:extLst>
          </p:cNvPr>
          <p:cNvCxnSpPr>
            <a:cxnSpLocks/>
          </p:cNvCxnSpPr>
          <p:nvPr/>
        </p:nvCxnSpPr>
        <p:spPr>
          <a:xfrm>
            <a:off x="3728273" y="4485895"/>
            <a:ext cx="188620" cy="42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D2C413-3995-4468-34E6-CF8680F87F75}"/>
              </a:ext>
            </a:extLst>
          </p:cNvPr>
          <p:cNvCxnSpPr>
            <a:cxnSpLocks/>
          </p:cNvCxnSpPr>
          <p:nvPr/>
        </p:nvCxnSpPr>
        <p:spPr>
          <a:xfrm>
            <a:off x="4894793" y="1301794"/>
            <a:ext cx="0" cy="75183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D62D7A4-800B-A7B0-56B7-A23B3B5ACB32}"/>
              </a:ext>
            </a:extLst>
          </p:cNvPr>
          <p:cNvCxnSpPr>
            <a:cxnSpLocks/>
            <a:endCxn id="31" idx="2"/>
          </p:cNvCxnSpPr>
          <p:nvPr/>
        </p:nvCxnSpPr>
        <p:spPr>
          <a:xfrm flipH="1">
            <a:off x="3359344" y="1301794"/>
            <a:ext cx="1531183"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25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236363"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409083" y="3419069"/>
            <a:ext cx="25559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495804" cy="490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953442" y="3229018"/>
            <a:ext cx="51937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589354" y="2868863"/>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635351"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86741" y="362293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56317" y="166997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482064" y="2876106"/>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H="1" flipV="1">
            <a:off x="6666163" y="3611912"/>
            <a:ext cx="1" cy="165643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179815" y="4635035"/>
            <a:ext cx="882573"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66163" y="4331425"/>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268346"/>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527242" y="3602947"/>
            <a:ext cx="0" cy="7284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529463" y="4327411"/>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V="1">
            <a:off x="8417995" y="3419069"/>
            <a:ext cx="0" cy="90807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flipV="1">
            <a:off x="8303000" y="4323363"/>
            <a:ext cx="123679" cy="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371260"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9037230" y="124112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957768" y="124253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444466" y="3626284"/>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732585" y="3599765"/>
            <a:ext cx="12383" cy="166858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322382" y="4644570"/>
            <a:ext cx="882573"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744967" y="4306110"/>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741665" y="526992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87833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V="1">
            <a:off x="6190272" y="1560562"/>
            <a:ext cx="0" cy="16996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190272" y="3260212"/>
            <a:ext cx="41029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flipV="1">
            <a:off x="6183542" y="2352202"/>
            <a:ext cx="524576" cy="640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flipV="1">
            <a:off x="6186410" y="1560561"/>
            <a:ext cx="499016" cy="341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1035099" y="3655585"/>
            <a:ext cx="668060" cy="129916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4051213"/>
            <a:ext cx="1364456" cy="522835"/>
          </a:xfrm>
          <a:prstGeom prst="rect">
            <a:avLst/>
          </a:prstGeom>
          <a:noFill/>
        </p:spPr>
        <p:txBody>
          <a:bodyPr wrap="square" lIns="121920" tIns="60960" rIns="121920" bIns="60960" rtlCol="0" anchor="t">
            <a:spAutoFit/>
          </a:bodyPr>
          <a:lstStyle/>
          <a:p>
            <a:pPr algn="ctr">
              <a:lnSpc>
                <a:spcPts val="1575"/>
              </a:lnSpc>
            </a:pPr>
            <a:r>
              <a:rPr lang="en-GB" sz="1200"/>
              <a:t>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22835"/>
          </a:xfrm>
          <a:prstGeom prst="rect">
            <a:avLst/>
          </a:prstGeom>
          <a:noFill/>
        </p:spPr>
        <p:txBody>
          <a:bodyPr wrap="square" lIns="121920" tIns="60960" rIns="121920" bIns="60960" rtlCol="0" anchor="t">
            <a:spAutoFit/>
          </a:bodyPr>
          <a:lstStyle/>
          <a:p>
            <a:pPr algn="ctr">
              <a:lnSpc>
                <a:spcPts val="1600"/>
              </a:lnSpc>
            </a:pPr>
            <a:r>
              <a:rPr lang="en-GB" sz="12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644264" y="2938194"/>
            <a:ext cx="1457325" cy="522835"/>
          </a:xfrm>
          <a:prstGeom prst="rect">
            <a:avLst/>
          </a:prstGeom>
          <a:noFill/>
        </p:spPr>
        <p:txBody>
          <a:bodyPr wrap="square" lIns="121920" tIns="60960" rIns="121920" bIns="60960" rtlCol="0" anchor="t">
            <a:spAutoFit/>
          </a:bodyPr>
          <a:lstStyle/>
          <a:p>
            <a:pPr algn="ctr">
              <a:lnSpc>
                <a:spcPts val="1600"/>
              </a:lnSpc>
            </a:pPr>
            <a:r>
              <a:rPr lang="en-GB" sz="12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561384" y="2982452"/>
            <a:ext cx="1457325" cy="469616"/>
          </a:xfrm>
          <a:prstGeom prst="rect">
            <a:avLst/>
          </a:prstGeom>
          <a:noFill/>
        </p:spPr>
        <p:txBody>
          <a:bodyPr wrap="square" rtlCol="0">
            <a:spAutoFit/>
          </a:bodyPr>
          <a:lstStyle/>
          <a:p>
            <a:pPr algn="ctr">
              <a:lnSpc>
                <a:spcPts val="1467"/>
              </a:lnSpc>
            </a:pPr>
            <a:r>
              <a:rPr lang="en-GB" sz="12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667801" y="4201902"/>
            <a:ext cx="1364456" cy="259045"/>
          </a:xfrm>
          <a:prstGeom prst="rect">
            <a:avLst/>
          </a:prstGeom>
          <a:noFill/>
        </p:spPr>
        <p:txBody>
          <a:bodyPr wrap="square" rtlCol="0">
            <a:spAutoFit/>
          </a:bodyPr>
          <a:lstStyle/>
          <a:p>
            <a:pPr algn="ctr">
              <a:lnSpc>
                <a:spcPts val="1333"/>
              </a:lnSpc>
            </a:pPr>
            <a:r>
              <a:rPr lang="en-GB" sz="1200" dirty="0"/>
              <a:t>[Y] EB 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60" y="2110709"/>
            <a:ext cx="1432336" cy="586956"/>
          </a:xfrm>
          <a:prstGeom prst="rect">
            <a:avLst/>
          </a:prstGeom>
          <a:noFill/>
        </p:spPr>
        <p:txBody>
          <a:bodyPr wrap="square" lIns="121920" tIns="60960" rIns="121920" bIns="60960" rtlCol="0" anchor="t">
            <a:spAutoFit/>
          </a:bodyPr>
          <a:lstStyle/>
          <a:p>
            <a:pPr algn="ctr">
              <a:lnSpc>
                <a:spcPts val="1200"/>
              </a:lnSpc>
            </a:pPr>
            <a:r>
              <a:rPr lang="en-GB" sz="1200"/>
              <a:t>[N] Individual Agent Sensing Capabilities</a:t>
            </a:r>
            <a:endParaRPr lang="en-GB" sz="120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9462" y="5070382"/>
            <a:ext cx="1364456" cy="492058"/>
          </a:xfrm>
          <a:prstGeom prst="rect">
            <a:avLst/>
          </a:prstGeom>
          <a:noFill/>
        </p:spPr>
        <p:txBody>
          <a:bodyPr wrap="square" rtlCol="0">
            <a:spAutoFit/>
          </a:bodyPr>
          <a:lstStyle/>
          <a:p>
            <a:pPr algn="ctr">
              <a:lnSpc>
                <a:spcPts val="1575"/>
              </a:lnSpc>
            </a:pPr>
            <a:r>
              <a:rPr lang="en-GB" sz="1200"/>
              <a:t>[U]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9079987" y="4114758"/>
            <a:ext cx="1364456" cy="317651"/>
          </a:xfrm>
          <a:prstGeom prst="rect">
            <a:avLst/>
          </a:prstGeom>
          <a:noFill/>
        </p:spPr>
        <p:txBody>
          <a:bodyPr wrap="square" lIns="121920" tIns="60960" rIns="121920" bIns="60960" rtlCol="0" anchor="t">
            <a:spAutoFit/>
          </a:bodyPr>
          <a:lstStyle/>
          <a:p>
            <a:pPr algn="ctr">
              <a:lnSpc>
                <a:spcPts val="1575"/>
              </a:lnSpc>
            </a:pPr>
            <a:r>
              <a:rPr lang="en-GB" sz="1200"/>
              <a:t>[V]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9050590" y="5078925"/>
            <a:ext cx="1364456" cy="492058"/>
          </a:xfrm>
          <a:prstGeom prst="rect">
            <a:avLst/>
          </a:prstGeom>
          <a:noFill/>
        </p:spPr>
        <p:txBody>
          <a:bodyPr wrap="square" rtlCol="0">
            <a:spAutoFit/>
          </a:bodyPr>
          <a:lstStyle/>
          <a:p>
            <a:pPr algn="ctr">
              <a:lnSpc>
                <a:spcPts val="1575"/>
              </a:lnSpc>
            </a:pPr>
            <a:r>
              <a:rPr lang="en-GB" sz="1200"/>
              <a:t>[X]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313773"/>
            <a:ext cx="1364456" cy="492058"/>
          </a:xfrm>
          <a:prstGeom prst="rect">
            <a:avLst/>
          </a:prstGeom>
          <a:noFill/>
        </p:spPr>
        <p:txBody>
          <a:bodyPr wrap="square" rtlCol="0">
            <a:spAutoFit/>
          </a:bodyPr>
          <a:lstStyle/>
          <a:p>
            <a:pPr algn="ctr">
              <a:lnSpc>
                <a:spcPts val="1575"/>
              </a:lnSpc>
            </a:pPr>
            <a:r>
              <a:rPr lang="en-GB" sz="120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662250" y="1649230"/>
            <a:ext cx="1364456" cy="586956"/>
          </a:xfrm>
          <a:prstGeom prst="rect">
            <a:avLst/>
          </a:prstGeom>
          <a:noFill/>
        </p:spPr>
        <p:txBody>
          <a:bodyPr wrap="square" lIns="121920" tIns="60960" rIns="121920" bIns="60960" rtlCol="0" anchor="t">
            <a:spAutoFit/>
          </a:bodyPr>
          <a:lstStyle/>
          <a:p>
            <a:pPr algn="ctr">
              <a:lnSpc>
                <a:spcPts val="1200"/>
              </a:lnSpc>
            </a:pPr>
            <a:r>
              <a:rPr lang="en-GB" sz="1200"/>
              <a:t>[O] Swarm Performance Metrics</a:t>
            </a:r>
            <a:endParaRPr lang="en-GB" sz="12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606953" y="1784469"/>
            <a:ext cx="1364456" cy="425758"/>
          </a:xfrm>
          <a:prstGeom prst="rect">
            <a:avLst/>
          </a:prstGeom>
          <a:noFill/>
        </p:spPr>
        <p:txBody>
          <a:bodyPr wrap="square" rtlCol="0">
            <a:spAutoFit/>
          </a:bodyPr>
          <a:lstStyle/>
          <a:p>
            <a:pPr algn="ctr">
              <a:lnSpc>
                <a:spcPts val="1333"/>
              </a:lnSpc>
            </a:pPr>
            <a:r>
              <a:rPr lang="en-GB" sz="1200" dirty="0"/>
              <a:t>[W] EB Argument Pattern</a:t>
            </a:r>
          </a:p>
        </p:txBody>
      </p:sp>
    </p:spTree>
    <p:extLst>
      <p:ext uri="{BB962C8B-B14F-4D97-AF65-F5344CB8AC3E}">
        <p14:creationId xmlns:p14="http://schemas.microsoft.com/office/powerpoint/2010/main" val="223377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p>
        </p:txBody>
      </p:sp>
      <p:sp>
        <p:nvSpPr>
          <p:cNvPr id="7" name="Rectangle 6">
            <a:extLst>
              <a:ext uri="{FF2B5EF4-FFF2-40B4-BE49-F238E27FC236}">
                <a16:creationId xmlns:a16="http://schemas.microsoft.com/office/drawing/2014/main" id="{516AF755-2E6D-2BB0-972A-DA76CFADE7A2}"/>
              </a:ext>
            </a:extLst>
          </p:cNvPr>
          <p:cNvSpPr/>
          <p:nvPr/>
        </p:nvSpPr>
        <p:spPr>
          <a:xfrm>
            <a:off x="10288890" y="2933937"/>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877523" y="3627002"/>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82552" y="4144800"/>
            <a:ext cx="1364456" cy="425758"/>
          </a:xfrm>
          <a:prstGeom prst="rect">
            <a:avLst/>
          </a:prstGeom>
          <a:noFill/>
        </p:spPr>
        <p:txBody>
          <a:bodyPr wrap="square" rtlCol="0">
            <a:spAutoFit/>
          </a:bodyPr>
          <a:lstStyle/>
          <a:p>
            <a:pPr algn="ctr">
              <a:lnSpc>
                <a:spcPts val="1275"/>
              </a:lnSpc>
            </a:pPr>
            <a:r>
              <a:rPr lang="en-GB" sz="1200" dirty="0"/>
              <a:t>[Z] EB 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17651"/>
          </a:xfrm>
          <a:prstGeom prst="rect">
            <a:avLst/>
          </a:prstGeom>
          <a:noFill/>
        </p:spPr>
        <p:txBody>
          <a:bodyPr wrap="square" lIns="121920" tIns="60960" rIns="121920" bIns="60960" rtlCol="0" anchor="t">
            <a:spAutoFit/>
          </a:bodyPr>
          <a:lstStyle/>
          <a:p>
            <a:pPr algn="ctr">
              <a:lnSpc>
                <a:spcPts val="1600"/>
              </a:lnSpc>
            </a:pPr>
            <a:r>
              <a:rPr lang="en-GB" sz="1200" b="1" dirty="0"/>
              <a:t>13. Verify EB</a:t>
            </a:r>
            <a:endParaRPr lang="en-GB" sz="12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10335323" y="2942209"/>
            <a:ext cx="1457325" cy="697242"/>
          </a:xfrm>
          <a:prstGeom prst="rect">
            <a:avLst/>
          </a:prstGeom>
          <a:noFill/>
        </p:spPr>
        <p:txBody>
          <a:bodyPr wrap="square" rtlCol="0">
            <a:spAutoFit/>
          </a:bodyPr>
          <a:lstStyle/>
          <a:p>
            <a:pPr algn="ctr">
              <a:lnSpc>
                <a:spcPts val="1600"/>
              </a:lnSpc>
            </a:pPr>
            <a:r>
              <a:rPr lang="en-GB" sz="12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p:cNvCxnSpPr>
          <p:nvPr/>
        </p:nvCxnSpPr>
        <p:spPr>
          <a:xfrm flipV="1">
            <a:off x="9622751" y="3301839"/>
            <a:ext cx="666139" cy="490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578914" y="16298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153611" y="2029101"/>
            <a:ext cx="1432336"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38507" y="3691357"/>
            <a:ext cx="0" cy="158105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8779562" y="4639098"/>
            <a:ext cx="882573"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82552" y="5189749"/>
            <a:ext cx="1364456" cy="425758"/>
          </a:xfrm>
          <a:prstGeom prst="rect">
            <a:avLst/>
          </a:prstGeom>
          <a:noFill/>
        </p:spPr>
        <p:txBody>
          <a:bodyPr wrap="square" rtlCol="0">
            <a:spAutoFit/>
          </a:bodyPr>
          <a:lstStyle/>
          <a:p>
            <a:pPr algn="ctr">
              <a:lnSpc>
                <a:spcPts val="1275"/>
              </a:lnSpc>
            </a:pPr>
            <a:r>
              <a:rPr lang="en-GB" sz="1200" dirty="0"/>
              <a:t>[AA]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49367" y="4335488"/>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72960" y="5272409"/>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p:cNvCxnSpPr>
          <p:nvPr/>
        </p:nvCxnSpPr>
        <p:spPr>
          <a:xfrm>
            <a:off x="11068225" y="2289941"/>
            <a:ext cx="13761" cy="65826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722194" y="1267682"/>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859249" y="3725737"/>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511051" y="4050791"/>
            <a:ext cx="1364456" cy="592470"/>
          </a:xfrm>
          <a:prstGeom prst="rect">
            <a:avLst/>
          </a:prstGeom>
          <a:noFill/>
        </p:spPr>
        <p:txBody>
          <a:bodyPr wrap="square" rtlCol="0">
            <a:spAutoFit/>
          </a:bodyPr>
          <a:lstStyle/>
          <a:p>
            <a:pPr algn="ctr">
              <a:lnSpc>
                <a:spcPts val="1275"/>
              </a:lnSpc>
            </a:pPr>
            <a:r>
              <a:rPr lang="en-GB" sz="1200" dirty="0"/>
              <a:t>[CC]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327401" y="3669743"/>
            <a:ext cx="0" cy="68162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339784" y="4351365"/>
            <a:ext cx="2541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571282" y="70894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166772" y="1161736"/>
            <a:ext cx="1364456" cy="492058"/>
          </a:xfrm>
          <a:prstGeom prst="rect">
            <a:avLst/>
          </a:prstGeom>
          <a:noFill/>
        </p:spPr>
        <p:txBody>
          <a:bodyPr wrap="square" rtlCol="0">
            <a:spAutoFit/>
          </a:bodyPr>
          <a:lstStyle/>
          <a:p>
            <a:pPr algn="ctr">
              <a:lnSpc>
                <a:spcPts val="1575"/>
              </a:lnSpc>
            </a:pPr>
            <a:r>
              <a:rPr lang="en-GB" sz="12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05680" y="1919747"/>
            <a:ext cx="0" cy="136101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05680" y="3280765"/>
            <a:ext cx="27808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6912944" y="2646151"/>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a:off x="6912484" y="2810601"/>
            <a:ext cx="1861208"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446853" y="158573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8043752" y="2110558"/>
            <a:ext cx="1432336" cy="317651"/>
          </a:xfrm>
          <a:prstGeom prst="rect">
            <a:avLst/>
          </a:prstGeom>
          <a:noFill/>
        </p:spPr>
        <p:txBody>
          <a:bodyPr wrap="square" lIns="121920" tIns="60960" rIns="121920" bIns="60960" rtlCol="0" anchor="t">
            <a:spAutoFit/>
          </a:bodyPr>
          <a:lstStyle/>
          <a:p>
            <a:pPr algn="ctr">
              <a:lnSpc>
                <a:spcPts val="1575"/>
              </a:lnSpc>
            </a:pPr>
            <a:r>
              <a:rPr lang="en-GB" sz="1200" dirty="0"/>
              <a:t>[V]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p:cNvCxnSpPr>
          <p:nvPr/>
        </p:nvCxnSpPr>
        <p:spPr>
          <a:xfrm flipV="1">
            <a:off x="8773692" y="2601995"/>
            <a:ext cx="0" cy="20860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p:cNvCxnSpPr>
          <p:nvPr/>
        </p:nvCxnSpPr>
        <p:spPr>
          <a:xfrm flipV="1">
            <a:off x="6875536" y="1722536"/>
            <a:ext cx="0" cy="19721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6875077" y="1919747"/>
            <a:ext cx="93060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10392877" y="1684149"/>
            <a:ext cx="1364456" cy="592470"/>
          </a:xfrm>
          <a:prstGeom prst="rect">
            <a:avLst/>
          </a:prstGeom>
          <a:noFill/>
        </p:spPr>
        <p:txBody>
          <a:bodyPr wrap="square" rtlCol="0">
            <a:spAutoFit/>
          </a:bodyPr>
          <a:lstStyle/>
          <a:p>
            <a:pPr algn="ctr">
              <a:lnSpc>
                <a:spcPts val="1275"/>
              </a:lnSpc>
            </a:pPr>
            <a:r>
              <a:rPr lang="en-GB" sz="1200" dirty="0"/>
              <a:t>[BB] EB Verification Argument Pattern</a:t>
            </a:r>
          </a:p>
        </p:txBody>
      </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spTree>
    <p:extLst>
      <p:ext uri="{BB962C8B-B14F-4D97-AF65-F5344CB8AC3E}">
        <p14:creationId xmlns:p14="http://schemas.microsoft.com/office/powerpoint/2010/main" val="414224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0310077" y="3881228"/>
            <a:ext cx="228450" cy="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flipV="1">
            <a:off x="8739214" y="3881230"/>
            <a:ext cx="237413" cy="490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7423957" y="3518232"/>
            <a:ext cx="1315257"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p>
        </p:txBody>
      </p:sp>
      <p:sp>
        <p:nvSpPr>
          <p:cNvPr id="72" name="Rectangle 71">
            <a:extLst>
              <a:ext uri="{FF2B5EF4-FFF2-40B4-BE49-F238E27FC236}">
                <a16:creationId xmlns:a16="http://schemas.microsoft.com/office/drawing/2014/main" id="{8CDFC989-0219-C666-67B1-3F7B64B9A63A}"/>
              </a:ext>
            </a:extLst>
          </p:cNvPr>
          <p:cNvSpPr/>
          <p:nvPr/>
        </p:nvSpPr>
        <p:spPr>
          <a:xfrm>
            <a:off x="8949733" y="3513328"/>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7947673" y="4329425"/>
            <a:ext cx="668060" cy="121724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6347414" y="2440709"/>
            <a:ext cx="668060" cy="98026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7478370" y="4261280"/>
            <a:ext cx="0" cy="67244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7478370" y="4947019"/>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9685642" y="2906755"/>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9351612" y="189049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9578831" y="4319003"/>
            <a:ext cx="668060" cy="126984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9046966" y="4261282"/>
            <a:ext cx="0" cy="71889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9059349" y="4980180"/>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6346474" y="1527184"/>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7212398" y="2515006"/>
            <a:ext cx="0" cy="139457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7220467" y="3903899"/>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6577849" y="3274966"/>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6577849" y="3407142"/>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7560392" y="2430678"/>
            <a:ext cx="668060" cy="962068"/>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6540441" y="2351351"/>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a:off x="6540441" y="2515006"/>
            <a:ext cx="154315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7679906" y="1422653"/>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8072813" y="2369415"/>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0538527" y="3513326"/>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1215530" y="2906754"/>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0881501" y="189049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1045457" y="4434538"/>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12">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V="1">
            <a:off x="10635761" y="4261280"/>
            <a:ext cx="0" cy="71889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0642144" y="4983144"/>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8028485" y="3264874"/>
            <a:ext cx="0" cy="142268"/>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7597795" y="4725889"/>
            <a:ext cx="1217244" cy="492058"/>
          </a:xfrm>
          <a:prstGeom prst="rect">
            <a:avLst/>
          </a:prstGeom>
          <a:noFill/>
        </p:spPr>
        <p:txBody>
          <a:bodyPr wrap="square" rtlCol="0">
            <a:spAutoFit/>
          </a:bodyPr>
          <a:lstStyle/>
          <a:p>
            <a:pPr algn="ctr">
              <a:lnSpc>
                <a:spcPts val="1575"/>
              </a:lnSpc>
            </a:pPr>
            <a:r>
              <a:rPr lang="en-GB" sz="1200" dirty="0"/>
              <a:t>[DD] 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7523205" y="3650133"/>
            <a:ext cx="1169402" cy="522835"/>
          </a:xfrm>
          <a:prstGeom prst="rect">
            <a:avLst/>
          </a:prstGeom>
          <a:noFill/>
        </p:spPr>
        <p:txBody>
          <a:bodyPr wrap="square" lIns="121920" tIns="60960" rIns="121920" bIns="60960" rtlCol="0" anchor="t">
            <a:spAutoFit/>
          </a:bodyPr>
          <a:lstStyle/>
          <a:p>
            <a:pPr algn="ctr">
              <a:lnSpc>
                <a:spcPts val="1600"/>
              </a:lnSpc>
            </a:pPr>
            <a:r>
              <a:rPr lang="en-GB" sz="1200" b="1" dirty="0"/>
              <a:t>15. Integrate 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9137622" y="3618173"/>
            <a:ext cx="1002496" cy="492058"/>
          </a:xfrm>
          <a:prstGeom prst="rect">
            <a:avLst/>
          </a:prstGeom>
          <a:noFill/>
        </p:spPr>
        <p:txBody>
          <a:bodyPr wrap="square" rtlCol="0">
            <a:spAutoFit/>
          </a:bodyPr>
          <a:lstStyle/>
          <a:p>
            <a:pPr algn="ctr">
              <a:lnSpc>
                <a:spcPts val="1600"/>
              </a:lnSpc>
            </a:pPr>
            <a:r>
              <a:rPr lang="en-GB" sz="12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6143439" y="2634608"/>
            <a:ext cx="985306" cy="592470"/>
          </a:xfrm>
          <a:prstGeom prst="rect">
            <a:avLst/>
          </a:prstGeom>
          <a:noFill/>
        </p:spPr>
        <p:txBody>
          <a:bodyPr wrap="square" rtlCol="0">
            <a:spAutoFit/>
          </a:bodyPr>
          <a:lstStyle/>
          <a:p>
            <a:pPr algn="ctr">
              <a:lnSpc>
                <a:spcPts val="1275"/>
              </a:lnSpc>
            </a:pPr>
            <a:r>
              <a:rPr lang="en-GB" sz="12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9196568" y="2281446"/>
            <a:ext cx="938611" cy="592470"/>
          </a:xfrm>
          <a:prstGeom prst="rect">
            <a:avLst/>
          </a:prstGeom>
          <a:noFill/>
        </p:spPr>
        <p:txBody>
          <a:bodyPr wrap="square" rtlCol="0">
            <a:spAutoFit/>
          </a:bodyPr>
          <a:lstStyle/>
          <a:p>
            <a:pPr algn="ctr">
              <a:lnSpc>
                <a:spcPts val="1275"/>
              </a:lnSpc>
            </a:pPr>
            <a:r>
              <a:rPr lang="en-GB" sz="1200" dirty="0"/>
              <a:t>[EE]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9215947" y="4705676"/>
            <a:ext cx="1260588" cy="492058"/>
          </a:xfrm>
          <a:prstGeom prst="rect">
            <a:avLst/>
          </a:prstGeom>
          <a:noFill/>
        </p:spPr>
        <p:txBody>
          <a:bodyPr wrap="square" rtlCol="0">
            <a:spAutoFit/>
          </a:bodyPr>
          <a:lstStyle/>
          <a:p>
            <a:pPr algn="ctr">
              <a:lnSpc>
                <a:spcPts val="1575"/>
              </a:lnSpc>
            </a:pPr>
            <a:r>
              <a:rPr lang="en-GB" sz="1200" dirty="0"/>
              <a:t>[FF] 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6189424" y="1803921"/>
            <a:ext cx="938611" cy="425758"/>
          </a:xfrm>
          <a:prstGeom prst="rect">
            <a:avLst/>
          </a:prstGeom>
          <a:noFill/>
        </p:spPr>
        <p:txBody>
          <a:bodyPr wrap="square" rtlCol="0">
            <a:spAutoFit/>
          </a:bodyPr>
          <a:lstStyle/>
          <a:p>
            <a:pPr algn="ctr">
              <a:lnSpc>
                <a:spcPts val="1275"/>
              </a:lnSpc>
            </a:pPr>
            <a:r>
              <a:rPr lang="en-GB" sz="1200" dirty="0"/>
              <a:t>[V] EB Model</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7375764" y="2718780"/>
            <a:ext cx="985306" cy="425758"/>
          </a:xfrm>
          <a:prstGeom prst="rect">
            <a:avLst/>
          </a:prstGeom>
          <a:noFill/>
        </p:spPr>
        <p:txBody>
          <a:bodyPr wrap="square" rtlCol="0">
            <a:spAutoFit/>
          </a:bodyPr>
          <a:lstStyle/>
          <a:p>
            <a:pPr algn="ctr">
              <a:lnSpc>
                <a:spcPts val="1275"/>
              </a:lnSpc>
            </a:pPr>
            <a:r>
              <a:rPr lang="en-GB" sz="12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7448648" y="1748611"/>
            <a:ext cx="1094858" cy="592470"/>
          </a:xfrm>
          <a:prstGeom prst="rect">
            <a:avLst/>
          </a:prstGeom>
          <a:noFill/>
        </p:spPr>
        <p:txBody>
          <a:bodyPr wrap="square" rtlCol="0">
            <a:spAutoFit/>
          </a:bodyPr>
          <a:lstStyle/>
          <a:p>
            <a:pPr algn="ctr">
              <a:lnSpc>
                <a:spcPts val="1275"/>
              </a:lnSpc>
            </a:pPr>
            <a:r>
              <a:rPr lang="en-GB" sz="12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0538528" y="3501179"/>
            <a:ext cx="1338882" cy="697242"/>
          </a:xfrm>
          <a:prstGeom prst="rect">
            <a:avLst/>
          </a:prstGeom>
          <a:noFill/>
        </p:spPr>
        <p:txBody>
          <a:bodyPr wrap="square" rtlCol="0">
            <a:spAutoFit/>
          </a:bodyPr>
          <a:lstStyle/>
          <a:p>
            <a:pPr algn="ctr">
              <a:lnSpc>
                <a:spcPts val="1600"/>
              </a:lnSpc>
            </a:pPr>
            <a:r>
              <a:rPr lang="en-GB" sz="12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0511517" y="2281446"/>
            <a:ext cx="1369547" cy="592470"/>
          </a:xfrm>
          <a:prstGeom prst="rect">
            <a:avLst/>
          </a:prstGeom>
          <a:noFill/>
          <a:ln w="19050">
            <a:noFill/>
          </a:ln>
        </p:spPr>
        <p:txBody>
          <a:bodyPr wrap="square" rtlCol="0">
            <a:spAutoFit/>
          </a:bodyPr>
          <a:lstStyle/>
          <a:p>
            <a:pPr algn="ctr">
              <a:lnSpc>
                <a:spcPts val="1275"/>
              </a:lnSpc>
            </a:pPr>
            <a:r>
              <a:rPr lang="en-GB" sz="1200" dirty="0"/>
              <a:t>[GG]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0695359" y="4598398"/>
            <a:ext cx="1301595" cy="697242"/>
          </a:xfrm>
          <a:prstGeom prst="rect">
            <a:avLst/>
          </a:prstGeom>
          <a:noFill/>
        </p:spPr>
        <p:txBody>
          <a:bodyPr wrap="square" rtlCol="0">
            <a:spAutoFit/>
          </a:bodyPr>
          <a:lstStyle/>
          <a:p>
            <a:pPr algn="ctr">
              <a:lnSpc>
                <a:spcPts val="1575"/>
              </a:lnSpc>
            </a:pPr>
            <a:r>
              <a:rPr lang="en-GB" sz="1200" dirty="0"/>
              <a:t>[HH] EB Deployment Argument</a:t>
            </a:r>
          </a:p>
        </p:txBody>
      </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spTree>
    <p:extLst>
      <p:ext uri="{BB962C8B-B14F-4D97-AF65-F5344CB8AC3E}">
        <p14:creationId xmlns:p14="http://schemas.microsoft.com/office/powerpoint/2010/main" val="3440310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14782</TotalTime>
  <Words>4457</Words>
  <Application>Microsoft Macintosh PowerPoint</Application>
  <PresentationFormat>Widescreen</PresentationFormat>
  <Paragraphs>310</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Abeywickrama D.B.</dc:creator>
  <cp:lastModifiedBy>Abeywickrama D.B.</cp:lastModifiedBy>
  <cp:revision>14</cp:revision>
  <dcterms:created xsi:type="dcterms:W3CDTF">2022-09-16T12:38:54Z</dcterms:created>
  <dcterms:modified xsi:type="dcterms:W3CDTF">2022-10-31T19:02:42Z</dcterms:modified>
</cp:coreProperties>
</file>