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1648" r:id="rId2"/>
    <p:sldId id="1647" r:id="rId3"/>
    <p:sldId id="1644" r:id="rId4"/>
    <p:sldId id="1680" r:id="rId5"/>
    <p:sldId id="1649" r:id="rId6"/>
    <p:sldId id="1650" r:id="rId7"/>
    <p:sldId id="1651" r:id="rId8"/>
    <p:sldId id="1675" r:id="rId9"/>
    <p:sldId id="1687" r:id="rId10"/>
    <p:sldId id="1682" r:id="rId11"/>
    <p:sldId id="1690" r:id="rId12"/>
    <p:sldId id="1654" r:id="rId13"/>
    <p:sldId id="1691" r:id="rId14"/>
    <p:sldId id="1676" r:id="rId15"/>
    <p:sldId id="1692" r:id="rId16"/>
    <p:sldId id="1677" r:id="rId17"/>
    <p:sldId id="1693" r:id="rId18"/>
    <p:sldId id="1683" r:id="rId19"/>
    <p:sldId id="1678" r:id="rId20"/>
    <p:sldId id="1694" r:id="rId21"/>
    <p:sldId id="1672" r:id="rId22"/>
    <p:sldId id="1658" r:id="rId23"/>
    <p:sldId id="1695" r:id="rId24"/>
    <p:sldId id="1681" r:id="rId25"/>
    <p:sldId id="1696" r:id="rId26"/>
    <p:sldId id="1684" r:id="rId27"/>
    <p:sldId id="1679" r:id="rId28"/>
    <p:sldId id="1697" r:id="rId29"/>
    <p:sldId id="1664" r:id="rId30"/>
    <p:sldId id="1698" r:id="rId31"/>
    <p:sldId id="1685" r:id="rId32"/>
    <p:sldId id="1663" r:id="rId33"/>
    <p:sldId id="1686" r:id="rId34"/>
    <p:sldId id="1666" r:id="rId35"/>
    <p:sldId id="1699" r:id="rId36"/>
    <p:sldId id="1689" r:id="rId37"/>
    <p:sldId id="1688" r:id="rId38"/>
  </p:sldIdLst>
  <p:sldSz cx="9906000" cy="6858000" type="A4"/>
  <p:notesSz cx="6805613" cy="9939338"/>
  <p:defaultTextStyle>
    <a:defPPr>
      <a:defRPr lang="ja-JP"/>
    </a:defPPr>
    <a:lvl1pPr algn="ctr" rtl="0" fontAlgn="base">
      <a:lnSpc>
        <a:spcPct val="130000"/>
      </a:lnSpc>
      <a:spcBef>
        <a:spcPct val="0"/>
      </a:spcBef>
      <a:spcAft>
        <a:spcPct val="0"/>
      </a:spcAft>
      <a:buClr>
        <a:srgbClr val="000066"/>
      </a:buClr>
      <a:buFont typeface="Wingdings" pitchFamily="2" charset="2"/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1pPr>
    <a:lvl2pPr marL="457200" algn="ctr" rtl="0" fontAlgn="base">
      <a:lnSpc>
        <a:spcPct val="130000"/>
      </a:lnSpc>
      <a:spcBef>
        <a:spcPct val="0"/>
      </a:spcBef>
      <a:spcAft>
        <a:spcPct val="0"/>
      </a:spcAft>
      <a:buClr>
        <a:srgbClr val="000066"/>
      </a:buClr>
      <a:buFont typeface="Wingdings" pitchFamily="2" charset="2"/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2pPr>
    <a:lvl3pPr marL="914400" algn="ctr" rtl="0" fontAlgn="base">
      <a:lnSpc>
        <a:spcPct val="130000"/>
      </a:lnSpc>
      <a:spcBef>
        <a:spcPct val="0"/>
      </a:spcBef>
      <a:spcAft>
        <a:spcPct val="0"/>
      </a:spcAft>
      <a:buClr>
        <a:srgbClr val="000066"/>
      </a:buClr>
      <a:buFont typeface="Wingdings" pitchFamily="2" charset="2"/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3pPr>
    <a:lvl4pPr marL="1371600" algn="ctr" rtl="0" fontAlgn="base">
      <a:lnSpc>
        <a:spcPct val="130000"/>
      </a:lnSpc>
      <a:spcBef>
        <a:spcPct val="0"/>
      </a:spcBef>
      <a:spcAft>
        <a:spcPct val="0"/>
      </a:spcAft>
      <a:buClr>
        <a:srgbClr val="000066"/>
      </a:buClr>
      <a:buFont typeface="Wingdings" pitchFamily="2" charset="2"/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4pPr>
    <a:lvl5pPr marL="1828800" algn="ctr" rtl="0" fontAlgn="base">
      <a:lnSpc>
        <a:spcPct val="130000"/>
      </a:lnSpc>
      <a:spcBef>
        <a:spcPct val="0"/>
      </a:spcBef>
      <a:spcAft>
        <a:spcPct val="0"/>
      </a:spcAft>
      <a:buClr>
        <a:srgbClr val="000066"/>
      </a:buClr>
      <a:buFont typeface="Wingdings" pitchFamily="2" charset="2"/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Arial" charset="0"/>
        <a:ea typeface="ＭＳ ゴシック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>
          <p15:clr>
            <a:srgbClr val="A4A3A4"/>
          </p15:clr>
        </p15:guide>
        <p15:guide id="2" pos="1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2992E"/>
    <a:srgbClr val="0086CA"/>
    <a:srgbClr val="D4E5F2"/>
    <a:srgbClr val="646666"/>
    <a:srgbClr val="67A9D8"/>
    <a:srgbClr val="0000CC"/>
    <a:srgbClr val="FFFFFF"/>
    <a:srgbClr val="000000"/>
    <a:srgbClr val="8EBC78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4" autoAdjust="0"/>
    <p:restoredTop sz="93961" autoAdjust="0"/>
  </p:normalViewPr>
  <p:slideViewPr>
    <p:cSldViewPr snapToObjects="1">
      <p:cViewPr varScale="1">
        <p:scale>
          <a:sx n="101" d="100"/>
          <a:sy n="101" d="100"/>
        </p:scale>
        <p:origin x="2064" y="114"/>
      </p:cViewPr>
      <p:guideLst>
        <p:guide orient="horz" pos="1593"/>
        <p:guide pos="1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66" d="100"/>
          <a:sy n="66" d="100"/>
        </p:scale>
        <p:origin x="-1632" y="786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t" anchorCtr="0" compatLnSpc="1">
            <a:prstTxWarp prst="textNoShape">
              <a:avLst/>
            </a:prstTxWarp>
          </a:bodyPr>
          <a:lstStyle>
            <a:lvl1pPr algn="l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t" anchorCtr="0" compatLnSpc="1">
            <a:prstTxWarp prst="textNoShape">
              <a:avLst/>
            </a:prstTxWarp>
          </a:bodyPr>
          <a:lstStyle>
            <a:lvl1pPr algn="r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11A20E9E-CE69-46E6-837A-6FC255B20F28}" type="datetime8">
              <a:rPr lang="ja-JP" altLang="en-US"/>
              <a:pPr>
                <a:defRPr/>
              </a:pPr>
              <a:t>24/6/10 14時40分</a:t>
            </a:fld>
            <a:endParaRPr lang="en-US" altLang="ja-JP" dirty="0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245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b" anchorCtr="0" compatLnSpc="1">
            <a:prstTxWarp prst="textNoShape">
              <a:avLst/>
            </a:prstTxWarp>
          </a:bodyPr>
          <a:lstStyle>
            <a:lvl1pPr algn="l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245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b" anchorCtr="0" compatLnSpc="1">
            <a:prstTxWarp prst="textNoShape">
              <a:avLst/>
            </a:prstTxWarp>
          </a:bodyPr>
          <a:lstStyle>
            <a:lvl1pPr algn="r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68B4CCF8-7F83-4F9F-B4BC-58D3E4A74E9D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667441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t" anchorCtr="0" compatLnSpc="1">
            <a:prstTxWarp prst="textNoShape">
              <a:avLst/>
            </a:prstTxWarp>
          </a:bodyPr>
          <a:lstStyle>
            <a:lvl1pPr algn="l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450" y="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t" anchorCtr="0" compatLnSpc="1">
            <a:prstTxWarp prst="textNoShape">
              <a:avLst/>
            </a:prstTxWarp>
          </a:bodyPr>
          <a:lstStyle>
            <a:lvl1pPr algn="r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09677179-0EE4-41C4-8E3E-59870FF73137}" type="datetime8">
              <a:rPr lang="ja-JP" altLang="en-US"/>
              <a:pPr>
                <a:defRPr/>
              </a:pPr>
              <a:t>24/6/10 14時40分</a:t>
            </a:fld>
            <a:endParaRPr lang="en-US" altLang="ja-JP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4538"/>
            <a:ext cx="5386388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895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245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b" anchorCtr="0" compatLnSpc="1">
            <a:prstTxWarp prst="textNoShape">
              <a:avLst/>
            </a:prstTxWarp>
          </a:bodyPr>
          <a:lstStyle>
            <a:lvl1pPr algn="l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2450"/>
            <a:ext cx="29511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39" tIns="45170" rIns="90339" bIns="45170" numCol="1" anchor="b" anchorCtr="0" compatLnSpc="1">
            <a:prstTxWarp prst="textNoShape">
              <a:avLst/>
            </a:prstTxWarp>
          </a:bodyPr>
          <a:lstStyle>
            <a:lvl1pPr algn="r" defTabSz="906463">
              <a:lnSpc>
                <a:spcPct val="100000"/>
              </a:lnSpc>
              <a:buClrTx/>
              <a:buFontTx/>
              <a:buNone/>
              <a:defRPr>
                <a:latin typeface="Times New Roman" pitchFamily="18" charset="0"/>
                <a:ea typeface="ＭＳ Ｐゴシック" pitchFamily="50" charset="-128"/>
              </a:defRPr>
            </a:lvl1pPr>
          </a:lstStyle>
          <a:p>
            <a:pPr>
              <a:defRPr/>
            </a:pPr>
            <a:fld id="{8DBF8DE6-EA74-40BA-A1EF-03FAFA6CD790}" type="slidenum">
              <a:rPr lang="en-US" altLang="ja-JP"/>
              <a:pPr>
                <a:defRPr/>
              </a:pPr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79271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59237C7-0BCD-4D47-9291-4E2C15DB7DB3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ja-JP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59237C7-0BCD-4D47-9291-4E2C15DB7DB3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ja-JP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59237C7-0BCD-4D47-9291-4E2C15DB7DB3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ja-JP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/>
          </a:p>
        </p:txBody>
      </p:sp>
      <p:sp>
        <p:nvSpPr>
          <p:cNvPr id="922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59237C7-0BCD-4D47-9291-4E2C15DB7DB3}" type="slidenum">
              <a:rPr lang="en-US" altLang="ja-JP" smtClean="0">
                <a:ea typeface="ＭＳ Ｐゴシック" pitchFamily="50" charset="-128"/>
              </a:rPr>
              <a:pPr eaLnBrk="1" hangingPunct="1">
                <a:spcBef>
                  <a:spcPct val="0"/>
                </a:spcBef>
              </a:pPr>
              <a:t>4</a:t>
            </a:fld>
            <a:endParaRPr lang="en-US" altLang="ja-JP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577F9F-8D6D-4A47-9974-ED76AA31A05F}" type="slidenum">
              <a:rPr lang="en-US" altLang="ja-JP" smtClean="0">
                <a:solidFill>
                  <a:prstClr val="black"/>
                </a:solidFill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>
              <a:solidFill>
                <a:prstClr val="black"/>
              </a:solidFill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614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1pPr>
            <a:lvl2pPr marL="742950" indent="-28575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2pPr>
            <a:lvl3pPr marL="1143000" indent="-22860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3pPr>
            <a:lvl4pPr marL="1600200" indent="-22860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4pPr>
            <a:lvl5pPr marL="2057400" indent="-228600" algn="l" defTabSz="90646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5pPr>
            <a:lvl6pPr marL="25146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6pPr>
            <a:lvl7pPr marL="29718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7pPr>
            <a:lvl8pPr marL="34290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8pPr>
            <a:lvl9pPr marL="3886200" indent="-228600" defTabSz="9064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2577F9F-8D6D-4A47-9974-ED76AA31A05F}" type="slidenum">
              <a:rPr lang="en-US" altLang="ja-JP" smtClean="0">
                <a:solidFill>
                  <a:prstClr val="black"/>
                </a:solidFill>
                <a:ea typeface="ＭＳ Ｐゴシック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>
              <a:solidFill>
                <a:prstClr val="black"/>
              </a:solidFill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DBF8DE6-EA74-40BA-A1EF-03FAFA6CD790}" type="slidenum">
              <a:rPr lang="en-US" altLang="ja-JP" smtClean="0"/>
              <a:pPr>
                <a:defRPr/>
              </a:pPr>
              <a:t>14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5129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ea typeface="ＭＳ Ｐ明朝" charset="-128"/>
            </a:endParaRP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11" indent="-285735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2941" indent="-228588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116" indent="-228588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292" indent="-228588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469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644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8821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5997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17F0D2F-58E7-4DCC-93FD-427109D6BC60}" type="slidenum">
              <a:rPr lang="en-US" altLang="ja-JP" smtClean="0">
                <a:ea typeface="ＭＳ Ｐゴシック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>
              <a:ea typeface="ＭＳ Ｐ明朝" charset="-128"/>
            </a:endParaRPr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1pPr>
            <a:lvl2pPr marL="742911" indent="-285735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2pPr>
            <a:lvl3pPr marL="1142941" indent="-228588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3pPr>
            <a:lvl4pPr marL="1600116" indent="-228588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4pPr>
            <a:lvl5pPr marL="2057292" indent="-228588" algn="l" defTabSz="906416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5pPr>
            <a:lvl6pPr marL="2514469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6pPr>
            <a:lvl7pPr marL="2971644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7pPr>
            <a:lvl8pPr marL="3428821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8pPr>
            <a:lvl9pPr marL="3885997" indent="-228588" defTabSz="906416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ＭＳ Ｐ明朝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D17F0D2F-58E7-4DCC-93FD-427109D6BC60}" type="slidenum">
              <a:rPr lang="en-US" altLang="ja-JP" smtClean="0">
                <a:ea typeface="ＭＳ Ｐゴシック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gray">
          <a:xfrm>
            <a:off x="3836988" y="6569075"/>
            <a:ext cx="5600700" cy="247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749" tIns="43375" rIns="86749" bIns="43375">
            <a:spAutoFit/>
          </a:bodyPr>
          <a:lstStyle>
            <a:lvl1pPr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33388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66775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301750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735138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923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6495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067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5639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創英ﾌﾟﾚｾﾞﾝｽEB" pitchFamily="17" charset="-128"/>
              </a:rPr>
              <a:t>Copyright </a:t>
            </a:r>
            <a:r>
              <a:rPr lang="ja-JP" altLang="en-US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P創英角ｺﾞｼｯｸUB" pitchFamily="50" charset="-128"/>
              </a:rPr>
              <a:t>（</a:t>
            </a:r>
            <a:r>
              <a:rPr lang="en-US" altLang="ja-JP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創英ﾌﾟﾚｾﾞﾝｽEB" pitchFamily="17" charset="-128"/>
              </a:rPr>
              <a:t>C</a:t>
            </a:r>
            <a:r>
              <a:rPr lang="ja-JP" altLang="en-US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P創英角ｺﾞｼｯｸUB" pitchFamily="50" charset="-128"/>
              </a:rPr>
              <a:t>）  </a:t>
            </a:r>
            <a:r>
              <a:rPr lang="en-US" altLang="ja-JP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創英ﾌﾟﾚｾﾞﾝｽEB" pitchFamily="17" charset="-128"/>
              </a:rPr>
              <a:t>2015 Daiwa Institute of Research Business Innovation Ltd.  All Rights Reserved.</a:t>
            </a:r>
            <a:endParaRPr lang="en-US" altLang="ja-JP" sz="800" b="1" dirty="0">
              <a:solidFill>
                <a:schemeClr val="bg1">
                  <a:lumMod val="50000"/>
                </a:schemeClr>
              </a:solidFill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177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80263" y="423863"/>
            <a:ext cx="2290762" cy="62055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07975" y="423863"/>
            <a:ext cx="6719888" cy="62055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12920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/>
          </p:nvPr>
        </p:nvSpPr>
        <p:spPr>
          <a:xfrm>
            <a:off x="307975" y="423863"/>
            <a:ext cx="9163050" cy="62055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716883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030"/>
          <p:cNvGraphicFramePr>
            <a:graphicFrameLocks noChangeAspect="1"/>
          </p:cNvGraphicFramePr>
          <p:nvPr userDrawn="1"/>
        </p:nvGraphicFramePr>
        <p:xfrm>
          <a:off x="2476500" y="3384550"/>
          <a:ext cx="74295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9285714" imgH="123842" progId="MSPhotoEd.3">
                  <p:embed/>
                </p:oleObj>
              </mc:Choice>
              <mc:Fallback>
                <p:oleObj name="Photo Editor Photo" r:id="rId2" imgW="9285714" imgH="12384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3384550"/>
                        <a:ext cx="74295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31"/>
          <p:cNvGraphicFramePr>
            <a:graphicFrameLocks noChangeAspect="1"/>
          </p:cNvGraphicFramePr>
          <p:nvPr userDrawn="1"/>
        </p:nvGraphicFramePr>
        <p:xfrm>
          <a:off x="660400" y="2344738"/>
          <a:ext cx="22288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4657143" imgH="2523810" progId="MSPhotoEd.3">
                  <p:embed/>
                </p:oleObj>
              </mc:Choice>
              <mc:Fallback>
                <p:oleObj name="Photo Editor Photo" r:id="rId4" imgW="4657143" imgH="252381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344738"/>
                        <a:ext cx="222885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3116263" y="2709863"/>
            <a:ext cx="6157912" cy="5873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8100" algn="ctr" rotWithShape="0">
                    <a:schemeClr val="tx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ja-JP" altLang="en-US" noProof="0"/>
              <a:t>マスタ タイトルの書式設定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4810125"/>
            <a:ext cx="9907588" cy="993775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>
              <a:buFont typeface="Wingdings" pitchFamily="2" charset="2"/>
              <a:buNone/>
              <a:defRPr sz="2200">
                <a:latin typeface="ＭＳ Ｐゴシック" pitchFamily="50" charset="-128"/>
              </a:defRPr>
            </a:lvl1pPr>
          </a:lstStyle>
          <a:p>
            <a:pPr lvl="0"/>
            <a:r>
              <a:rPr lang="ja-JP" altLang="en-US" noProof="0"/>
              <a:t>マスタ サブタイトルの書式設定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8" name="Picture 8" descr="\\vastoantap02p\userdata$\2124102\デスクトップ\bi_logos\bi01.em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663" y="5913438"/>
            <a:ext cx="33686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 descr="\\vastoantap02p\userdata$\2124102\デスクトップ\11820610_100_JP.gif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763" y="5878513"/>
            <a:ext cx="576262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8445500" y="320675"/>
            <a:ext cx="1160463" cy="273050"/>
          </a:xfrm>
          <a:prstGeom prst="rect">
            <a:avLst/>
          </a:prstGeom>
          <a:noFill/>
          <a:ln w="22225">
            <a:solidFill>
              <a:srgbClr val="FF5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9pPr>
          </a:lstStyle>
          <a:p>
            <a:pPr eaLnBrk="1" hangingPunct="1">
              <a:defRPr/>
            </a:pPr>
            <a:endParaRPr lang="ja-JP" altLang="en-US"/>
          </a:p>
        </p:txBody>
      </p:sp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8553450" y="260350"/>
            <a:ext cx="957263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749" tIns="43375" rIns="86749" bIns="43375">
            <a:spAutoFit/>
          </a:bodyPr>
          <a:lstStyle>
            <a:lvl1pPr defTabSz="9652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1pPr>
            <a:lvl2pPr marL="742950" indent="-285750" defTabSz="9652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2pPr>
            <a:lvl3pPr marL="1143000" indent="-228600" defTabSz="9652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3pPr>
            <a:lvl4pPr marL="1600200" indent="-228600" defTabSz="9652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4pPr>
            <a:lvl5pPr marL="2057400" indent="-228600" defTabSz="9652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5pPr>
            <a:lvl6pPr marL="2514600" indent="-228600" algn="ctr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6pPr>
            <a:lvl7pPr marL="2971800" indent="-228600" algn="ctr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7pPr>
            <a:lvl8pPr marL="3429000" indent="-228600" algn="ctr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8pPr>
            <a:lvl9pPr marL="3886200" indent="-228600" algn="ctr" defTabSz="965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ja-JP" altLang="en-US" sz="1500" b="1" dirty="0">
                <a:solidFill>
                  <a:srgbClr val="FF5050"/>
                </a:solidFill>
                <a:ea typeface="ＭＳ Ｐゴシック" pitchFamily="50" charset="-128"/>
              </a:rPr>
              <a:t>関係者限</a:t>
            </a:r>
          </a:p>
        </p:txBody>
      </p:sp>
    </p:spTree>
    <p:extLst>
      <p:ext uri="{BB962C8B-B14F-4D97-AF65-F5344CB8AC3E}">
        <p14:creationId xmlns:p14="http://schemas.microsoft.com/office/powerpoint/2010/main" val="189528349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7587138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07975" y="1006475"/>
            <a:ext cx="4505325" cy="562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65700" y="1006475"/>
            <a:ext cx="4505325" cy="5622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5579261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1852863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1477654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14182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4466377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4760913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03635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07975" y="423863"/>
            <a:ext cx="84201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96395" tIns="48197" rIns="96395" bIns="481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006475"/>
            <a:ext cx="9163050" cy="562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6395" tIns="48197" rIns="96395" bIns="481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1722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6395" tIns="48197" rIns="96395" bIns="48197" numCol="1" anchor="ctr" anchorCtr="0" compatLnSpc="1">
            <a:prstTxWarp prst="textNoShape">
              <a:avLst/>
            </a:prstTxWarp>
          </a:bodyPr>
          <a:lstStyle>
            <a:lvl1pPr defTabSz="957263">
              <a:lnSpc>
                <a:spcPct val="100000"/>
              </a:lnSpc>
              <a:buClrTx/>
              <a:buFontTx/>
              <a:buNone/>
              <a:defRPr sz="1400">
                <a:latin typeface="+mj-lt"/>
                <a:ea typeface="+mn-ea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16"/>
          <p:cNvSpPr>
            <a:spLocks noChangeArrowheads="1"/>
          </p:cNvSpPr>
          <p:nvPr/>
        </p:nvSpPr>
        <p:spPr bwMode="auto">
          <a:xfrm>
            <a:off x="273050" y="866775"/>
            <a:ext cx="9632950" cy="76200"/>
          </a:xfrm>
          <a:prstGeom prst="rect">
            <a:avLst/>
          </a:prstGeom>
          <a:solidFill>
            <a:srgbClr val="CC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729" tIns="47865" rIns="95729" bIns="47865"/>
          <a:lstStyle/>
          <a:p>
            <a:pPr algn="l" defTabSz="957263">
              <a:lnSpc>
                <a:spcPct val="100000"/>
              </a:lnSpc>
              <a:buClrTx/>
              <a:buFontTx/>
              <a:buNone/>
            </a:pPr>
            <a:endParaRPr lang="ja-JP" altLang="ja-JP" sz="2500">
              <a:latin typeface="Times New Roman" pitchFamily="18" charset="0"/>
              <a:ea typeface="ＭＳ Ｐゴシック" pitchFamily="50" charset="-128"/>
            </a:endParaRPr>
          </a:p>
        </p:txBody>
      </p:sp>
      <p:graphicFrame>
        <p:nvGraphicFramePr>
          <p:cNvPr id="1030" name="Object 25"/>
          <p:cNvGraphicFramePr>
            <a:graphicFrameLocks noChangeAspect="1"/>
          </p:cNvGraphicFramePr>
          <p:nvPr userDrawn="1"/>
        </p:nvGraphicFramePr>
        <p:xfrm>
          <a:off x="8482013" y="115888"/>
          <a:ext cx="1271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4" imgW="4676190" imgH="2580952" progId="MSPhotoEd.3">
                  <p:embed/>
                </p:oleObj>
              </mc:Choice>
              <mc:Fallback>
                <p:oleObj name="Photo Editor Photo" r:id="rId14" imgW="4676190" imgH="2580952" progId="MSPhotoEd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2013" y="115888"/>
                        <a:ext cx="12715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50000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テキスト ボックス 12"/>
          <p:cNvSpPr txBox="1">
            <a:spLocks noChangeArrowheads="1"/>
          </p:cNvSpPr>
          <p:nvPr userDrawn="1"/>
        </p:nvSpPr>
        <p:spPr bwMode="auto">
          <a:xfrm>
            <a:off x="9420532" y="6532209"/>
            <a:ext cx="396262" cy="28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5pPr>
            <a:lvl6pPr marL="25146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6pPr>
            <a:lvl7pPr marL="29718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7pPr>
            <a:lvl8pPr marL="34290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8pPr>
            <a:lvl9pPr marL="3886200" indent="-228600" algn="ctr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>
                <a:solidFill>
                  <a:schemeClr val="tx1"/>
                </a:solidFill>
                <a:latin typeface="Arial" charset="0"/>
                <a:ea typeface="ＭＳ ゴシック" pitchFamily="49" charset="-128"/>
              </a:defRPr>
            </a:lvl9pPr>
          </a:lstStyle>
          <a:p>
            <a:pPr eaLnBrk="1" hangingPunct="1">
              <a:defRPr/>
            </a:pPr>
            <a:fld id="{F3AB9965-53DF-4EF3-AFE1-6726341DC2FD}" type="slidenum">
              <a:rPr lang="en-US" altLang="ja-JP" sz="1100" b="1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eaLnBrk="1" hangingPunct="1">
                <a:defRPr/>
              </a:pPr>
              <a:t>‹#›</a:t>
            </a:fld>
            <a:endParaRPr lang="ja-JP" altLang="en-US" sz="1100" b="1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gray">
          <a:xfrm>
            <a:off x="3836988" y="6569075"/>
            <a:ext cx="5600700" cy="2476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6749" tIns="43375" rIns="86749" bIns="43375">
            <a:spAutoFit/>
          </a:bodyPr>
          <a:lstStyle>
            <a:lvl1pPr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33388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66775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301750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735138" defTabSz="965200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923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6495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1067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563938" defTabSz="9652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r" eaLnBrk="1" hangingPunct="1">
              <a:defRPr/>
            </a:pPr>
            <a:r>
              <a:rPr lang="en-US" altLang="ja-JP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創英ﾌﾟﾚｾﾞﾝｽEB" pitchFamily="17" charset="-128"/>
              </a:rPr>
              <a:t>Copyright </a:t>
            </a:r>
            <a:r>
              <a:rPr lang="ja-JP" altLang="en-US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P創英角ｺﾞｼｯｸUB" pitchFamily="50" charset="-128"/>
              </a:rPr>
              <a:t>（</a:t>
            </a:r>
            <a:r>
              <a:rPr lang="en-US" altLang="ja-JP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創英ﾌﾟﾚｾﾞﾝｽEB" pitchFamily="17" charset="-128"/>
              </a:rPr>
              <a:t>C</a:t>
            </a:r>
            <a:r>
              <a:rPr lang="ja-JP" altLang="en-US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P創英角ｺﾞｼｯｸUB" pitchFamily="50" charset="-128"/>
              </a:rPr>
              <a:t>）  </a:t>
            </a:r>
            <a:r>
              <a:rPr lang="en-US" altLang="ja-JP" sz="800" b="1" dirty="0">
                <a:solidFill>
                  <a:schemeClr val="bg1">
                    <a:lumMod val="50000"/>
                  </a:schemeClr>
                </a:solidFill>
                <a:latin typeface="Century" pitchFamily="18" charset="0"/>
                <a:ea typeface="HG創英ﾌﾟﾚｾﾞﾝｽEB" pitchFamily="17" charset="-128"/>
              </a:rPr>
              <a:t>2017 Daiwa Institute of Research Business Innovation Ltd.  All Rights Reserved.</a:t>
            </a:r>
            <a:endParaRPr lang="en-US" altLang="ja-JP" sz="800" b="1" dirty="0">
              <a:solidFill>
                <a:schemeClr val="bg1">
                  <a:lumMod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F66E5-0CBB-448E-8A9A-0C0BEEA529A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algn="l" defTabSz="957263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+mj-lt"/>
          <a:ea typeface="+mj-ea"/>
          <a:cs typeface="+mj-cs"/>
        </a:defRPr>
      </a:lvl1pPr>
      <a:lvl2pPr algn="l" defTabSz="957263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2pPr>
      <a:lvl3pPr algn="l" defTabSz="957263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3pPr>
      <a:lvl4pPr algn="l" defTabSz="957263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4pPr>
      <a:lvl5pPr algn="l" defTabSz="957263" rtl="0" eaLnBrk="0" fontAlgn="base" hangingPunct="0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5pPr>
      <a:lvl6pPr marL="457200" algn="l" defTabSz="957263" rtl="0" fontAlgn="base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6pPr>
      <a:lvl7pPr marL="914400" algn="l" defTabSz="957263" rtl="0" fontAlgn="base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7pPr>
      <a:lvl8pPr marL="1371600" algn="l" defTabSz="957263" rtl="0" fontAlgn="base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8pPr>
      <a:lvl9pPr marL="1828800" algn="l" defTabSz="957263" rtl="0" fontAlgn="base">
        <a:spcBef>
          <a:spcPct val="0"/>
        </a:spcBef>
        <a:spcAft>
          <a:spcPct val="0"/>
        </a:spcAft>
        <a:defRPr kumimoji="1" sz="2000">
          <a:solidFill>
            <a:schemeClr val="bg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180975" indent="-180975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l"/>
        <a:defRPr kumimoji="1" sz="1400">
          <a:solidFill>
            <a:schemeClr val="bg2"/>
          </a:solidFill>
          <a:latin typeface="+mn-lt"/>
          <a:ea typeface="+mn-ea"/>
          <a:cs typeface="+mn-cs"/>
        </a:defRPr>
      </a:lvl1pPr>
      <a:lvl2pPr marL="542925" indent="-18256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200">
          <a:solidFill>
            <a:schemeClr val="bg2"/>
          </a:solidFill>
          <a:latin typeface="+mn-lt"/>
          <a:ea typeface="+mn-ea"/>
        </a:defRPr>
      </a:lvl2pPr>
      <a:lvl3pPr marL="893763" indent="-171450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bg2"/>
          </a:solidFill>
          <a:latin typeface="+mn-lt"/>
          <a:ea typeface="+mn-ea"/>
        </a:defRPr>
      </a:lvl3pPr>
      <a:lvl4pPr marL="1255713" indent="-18256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1200">
          <a:solidFill>
            <a:schemeClr val="bg2"/>
          </a:solidFill>
          <a:latin typeface="+mn-lt"/>
          <a:ea typeface="+mn-ea"/>
        </a:defRPr>
      </a:lvl4pPr>
      <a:lvl5pPr marL="1617663" indent="-182563" algn="l" defTabSz="95726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bg2"/>
          </a:solidFill>
          <a:latin typeface="+mn-lt"/>
          <a:ea typeface="+mn-ea"/>
        </a:defRPr>
      </a:lvl5pPr>
      <a:lvl6pPr marL="2074863" indent="-182563" algn="l" defTabSz="957263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bg2"/>
          </a:solidFill>
          <a:latin typeface="+mn-lt"/>
          <a:ea typeface="+mn-ea"/>
        </a:defRPr>
      </a:lvl6pPr>
      <a:lvl7pPr marL="2532063" indent="-182563" algn="l" defTabSz="957263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bg2"/>
          </a:solidFill>
          <a:latin typeface="+mn-lt"/>
          <a:ea typeface="+mn-ea"/>
        </a:defRPr>
      </a:lvl7pPr>
      <a:lvl8pPr marL="2989263" indent="-182563" algn="l" defTabSz="957263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bg2"/>
          </a:solidFill>
          <a:latin typeface="+mn-lt"/>
          <a:ea typeface="+mn-ea"/>
        </a:defRPr>
      </a:lvl8pPr>
      <a:lvl9pPr marL="3446463" indent="-182563" algn="l" defTabSz="957263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://www.marusan-sec.co.jp/index.html" TargetMode="External"/><Relationship Id="rId18" Type="http://schemas.openxmlformats.org/officeDocument/2006/relationships/image" Target="../media/image24.png"/><Relationship Id="rId26" Type="http://schemas.openxmlformats.org/officeDocument/2006/relationships/image" Target="../media/image31.png"/><Relationship Id="rId3" Type="http://schemas.openxmlformats.org/officeDocument/2006/relationships/image" Target="../media/image15.png"/><Relationship Id="rId21" Type="http://schemas.openxmlformats.org/officeDocument/2006/relationships/image" Target="../media/image26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17" Type="http://schemas.openxmlformats.org/officeDocument/2006/relationships/hyperlink" Target="http://www.naito-sec.co.jp/index.php" TargetMode="External"/><Relationship Id="rId25" Type="http://schemas.openxmlformats.org/officeDocument/2006/relationships/image" Target="../media/image30.png"/><Relationship Id="rId2" Type="http://schemas.openxmlformats.org/officeDocument/2006/relationships/hyperlink" Target="https://trading1.sbisec.co.jp/ETGate/?_ControlID=WPLEThmR001Control&amp;_PageID=DefaultPID&amp;_DataStoreID=DSWPLEThmR001Control&amp;_ActionID=DefaultAID&amp;getFlg=on" TargetMode="External"/><Relationship Id="rId16" Type="http://schemas.openxmlformats.org/officeDocument/2006/relationships/image" Target="../media/image23.jpe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rakuten-sec.co.jp/" TargetMode="External"/><Relationship Id="rId11" Type="http://schemas.openxmlformats.org/officeDocument/2006/relationships/image" Target="../media/image20.png"/><Relationship Id="rId24" Type="http://schemas.openxmlformats.org/officeDocument/2006/relationships/image" Target="../media/image29.png"/><Relationship Id="rId5" Type="http://schemas.openxmlformats.org/officeDocument/2006/relationships/image" Target="../media/image16.png"/><Relationship Id="rId15" Type="http://schemas.openxmlformats.org/officeDocument/2006/relationships/hyperlink" Target="http://www.aizawa.co.jp/" TargetMode="External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10" Type="http://schemas.openxmlformats.org/officeDocument/2006/relationships/image" Target="../media/image19.png"/><Relationship Id="rId19" Type="http://schemas.openxmlformats.org/officeDocument/2006/relationships/hyperlink" Target="http://www.mito.co.jp/" TargetMode="External"/><Relationship Id="rId31" Type="http://schemas.openxmlformats.org/officeDocument/2006/relationships/image" Target="../media/image36.gif"/><Relationship Id="rId4" Type="http://schemas.openxmlformats.org/officeDocument/2006/relationships/hyperlink" Target="http://www.monex.co.jp/Etc/00000000/guest/G2004/etc/logo.htm" TargetMode="External"/><Relationship Id="rId9" Type="http://schemas.openxmlformats.org/officeDocument/2006/relationships/hyperlink" Target="http://www.matsui.co.jp/index.html" TargetMode="External"/><Relationship Id="rId14" Type="http://schemas.openxmlformats.org/officeDocument/2006/relationships/image" Target="../media/image22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684463" y="2490788"/>
            <a:ext cx="5232400" cy="9382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685" tIns="42342" rIns="84685" bIns="42342"/>
          <a:lstStyle/>
          <a:p>
            <a:pPr algn="ctr" eaLnBrk="1" hangingPunct="1">
              <a:spcBef>
                <a:spcPct val="20000"/>
              </a:spcBef>
            </a:pPr>
            <a:r>
              <a:rPr lang="en-US" altLang="ja-JP" sz="2300" dirty="0">
                <a:solidFill>
                  <a:schemeClr val="tx1"/>
                </a:solidFill>
                <a:latin typeface="Gill Sans Ultra Bold" panose="020B0A02020104020203" pitchFamily="34" charset="0"/>
              </a:rPr>
              <a:t>Plate/WB4</a:t>
            </a:r>
            <a:r>
              <a:rPr lang="ja-JP" altLang="en-US" sz="23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システムの紹介</a:t>
            </a:r>
            <a:br>
              <a:rPr lang="en-US" altLang="ja-JP" sz="23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en-US" sz="2400" dirty="0">
                <a:solidFill>
                  <a:srgbClr val="0000CC"/>
                </a:solidFill>
              </a:rPr>
              <a:t>Plate / WB 4 system introduction</a:t>
            </a:r>
            <a:endParaRPr lang="ja-JP" altLang="en-US" sz="23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280592" y="4040188"/>
            <a:ext cx="7452828" cy="19811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4685" tIns="42342" rIns="84685" bIns="42342"/>
          <a:lstStyle/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２０１</a:t>
            </a:r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年７月</a:t>
            </a:r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25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 </a:t>
            </a:r>
            <a:r>
              <a:rPr lang="en-US" dirty="0">
                <a:solidFill>
                  <a:srgbClr val="0000CC"/>
                </a:solidFill>
              </a:rPr>
              <a:t>July 25, 2017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株式会社大和総研ビジネス・イノベーション </a:t>
            </a:r>
            <a:endParaRPr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40000"/>
              </a:spcBef>
              <a:buFontTx/>
              <a:buNone/>
            </a:pPr>
            <a:r>
              <a:rPr lang="en-US" dirty="0">
                <a:solidFill>
                  <a:srgbClr val="0000CC"/>
                </a:solidFill>
              </a:rPr>
              <a:t>Daiwa Institute of Research Business Innovation</a:t>
            </a:r>
            <a:endParaRPr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金融システム開発本部</a:t>
            </a:r>
            <a:endParaRPr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en-US" dirty="0">
                <a:solidFill>
                  <a:srgbClr val="0000CC"/>
                </a:solidFill>
              </a:rPr>
              <a:t>Financial System Development Headquarters</a:t>
            </a:r>
            <a:endParaRPr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金融システム開発第一部</a:t>
            </a:r>
            <a:endParaRPr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None/>
            </a:pPr>
            <a:r>
              <a:rPr lang="en-US" dirty="0">
                <a:solidFill>
                  <a:srgbClr val="0000CC"/>
                </a:solidFill>
              </a:rPr>
              <a:t>Financial System Development Part 1</a:t>
            </a:r>
            <a:endParaRPr lang="ja-JP" altLang="en-US" b="1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endParaRPr lang="en-US" altLang="ja-JP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algn="ctr" eaLnBrk="1" hangingPunct="1">
              <a:lnSpc>
                <a:spcPct val="80000"/>
              </a:lnSpc>
              <a:spcBef>
                <a:spcPct val="60000"/>
              </a:spcBef>
              <a:buFontTx/>
              <a:buNone/>
            </a:pPr>
            <a:br>
              <a:rPr lang="en-US" dirty="0">
                <a:solidFill>
                  <a:srgbClr val="0000CC"/>
                </a:solidFill>
              </a:rPr>
            </a:br>
            <a:br>
              <a:rPr lang="en-US" dirty="0">
                <a:solidFill>
                  <a:srgbClr val="0000CC"/>
                </a:solidFill>
              </a:rPr>
            </a:br>
            <a:endParaRPr lang="ja-JP" altLang="en-US" b="1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452500" y="549275"/>
            <a:ext cx="7128408" cy="405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4685" tIns="42342" rIns="84685" bIns="42342">
            <a:spAutoFit/>
          </a:bodyPr>
          <a:lstStyle>
            <a:lvl1pPr algn="l" defTabSz="965200" eaLnBrk="0" hangingPunct="0">
              <a:spcBef>
                <a:spcPct val="20000"/>
              </a:spcBef>
              <a:buClr>
                <a:schemeClr val="tx1"/>
              </a:buClr>
              <a:buChar char="l"/>
              <a:defRPr kumimoji="1" sz="14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defTabSz="9652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defTabSz="9652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defTabSz="965200" eaLnBrk="0" hangingPunct="0">
              <a:spcBef>
                <a:spcPct val="20000"/>
              </a:spcBef>
              <a:buClr>
                <a:schemeClr val="tx1"/>
              </a:buClr>
              <a:buChar char="–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defTabSz="965200" eaLnBrk="0" hangingPunct="0">
              <a:spcBef>
                <a:spcPct val="20000"/>
              </a:spcBef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965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66"/>
              </a:buClr>
              <a:buNone/>
            </a:pPr>
            <a:r>
              <a:rPr lang="ja-JP" altLang="en-US" sz="1600" b="1" dirty="0">
                <a:solidFill>
                  <a:schemeClr val="tx1"/>
                </a:solidFill>
                <a:latin typeface="ＭＳ Ｐゴシック" pitchFamily="50" charset="-128"/>
              </a:rPr>
              <a:t>新入社員　プロダクト説明資料  </a:t>
            </a:r>
            <a:r>
              <a:rPr lang="en-US" sz="1600" dirty="0">
                <a:solidFill>
                  <a:srgbClr val="0000CC"/>
                </a:solidFill>
              </a:rPr>
              <a:t>New employee Product explanation material</a:t>
            </a:r>
            <a:endParaRPr lang="en-US" altLang="ja-JP" sz="1600" b="1" dirty="0">
              <a:solidFill>
                <a:srgbClr val="0000CC"/>
              </a:solidFill>
              <a:latin typeface="ＭＳ Ｐゴシック" pitchFamily="50" charset="-128"/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32334" y="872716"/>
            <a:ext cx="273649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705911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表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64750"/>
              </p:ext>
            </p:extLst>
          </p:nvPr>
        </p:nvGraphicFramePr>
        <p:xfrm>
          <a:off x="308484" y="1160748"/>
          <a:ext cx="9592511" cy="4996682"/>
        </p:xfrm>
        <a:graphic>
          <a:graphicData uri="http://schemas.openxmlformats.org/drawingml/2006/table">
            <a:tbl>
              <a:tblPr firstRow="1" firstCol="1" bandRow="1"/>
              <a:tblGrid>
                <a:gridCol w="22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900" b="0" dirty="0"/>
                        <a:t>西暦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1996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1997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1998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1999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2000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2001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2002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2003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2004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2005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2006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2007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2008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2009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2010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2011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2012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2013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2014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2015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ja-JP" altLang="en-US" sz="1000" b="0" dirty="0"/>
                        <a:t>出来事</a:t>
                      </a:r>
                    </a:p>
                  </a:txBody>
                  <a:tcPr vert="wordArtVertRtl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</a:rPr>
                        <a:t>制度</a:t>
                      </a:r>
                    </a:p>
                  </a:txBody>
                  <a:tcPr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vert="wordArtVertRtl"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</a:rPr>
                        <a:t>取引所</a:t>
                      </a:r>
                    </a:p>
                  </a:txBody>
                  <a:tcPr marL="0" marR="0" marT="0" marB="0"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</a:rPr>
                        <a:t>事件</a:t>
                      </a:r>
                    </a:p>
                  </a:txBody>
                  <a:tcPr marT="0" marB="0"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264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b="0" dirty="0"/>
                        <a:t>弊社証券系システム変遷</a:t>
                      </a:r>
                    </a:p>
                  </a:txBody>
                  <a:tcPr vert="wordArtVertRtl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フロント</a:t>
                      </a:r>
                    </a:p>
                  </a:txBody>
                  <a:tcPr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59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000" b="0" dirty="0">
                          <a:solidFill>
                            <a:schemeClr val="bg1"/>
                          </a:solidFill>
                        </a:rPr>
                        <a:t>バック・ミドル</a:t>
                      </a:r>
                    </a:p>
                  </a:txBody>
                  <a:tcPr marT="0" marB="0"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0" name="右矢印 14"/>
          <p:cNvSpPr/>
          <p:nvPr/>
        </p:nvSpPr>
        <p:spPr>
          <a:xfrm rot="21240757">
            <a:off x="1081915" y="3595257"/>
            <a:ext cx="8717840" cy="1810734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2348245"/>
              <a:gd name="connsiteY0" fmla="*/ 1385461 h 1509916"/>
              <a:gd name="connsiteX1" fmla="*/ 762120 w 2348245"/>
              <a:gd name="connsiteY1" fmla="*/ 1116529 h 1509916"/>
              <a:gd name="connsiteX2" fmla="*/ 577878 w 2348245"/>
              <a:gd name="connsiteY2" fmla="*/ 923105 h 1509916"/>
              <a:gd name="connsiteX3" fmla="*/ 2348245 w 2348245"/>
              <a:gd name="connsiteY3" fmla="*/ 0 h 1509916"/>
              <a:gd name="connsiteX4" fmla="*/ 1112594 w 2348245"/>
              <a:gd name="connsiteY4" fmla="*/ 1509916 h 1509916"/>
              <a:gd name="connsiteX5" fmla="*/ 951049 w 2348245"/>
              <a:gd name="connsiteY5" fmla="*/ 1354693 h 1509916"/>
              <a:gd name="connsiteX6" fmla="*/ 0 w 2348245"/>
              <a:gd name="connsiteY6" fmla="*/ 1385461 h 1509916"/>
              <a:gd name="connsiteX0" fmla="*/ 0 w 2348245"/>
              <a:gd name="connsiteY0" fmla="*/ 1385461 h 1459933"/>
              <a:gd name="connsiteX1" fmla="*/ 762120 w 2348245"/>
              <a:gd name="connsiteY1" fmla="*/ 1116529 h 1459933"/>
              <a:gd name="connsiteX2" fmla="*/ 577878 w 2348245"/>
              <a:gd name="connsiteY2" fmla="*/ 923105 h 1459933"/>
              <a:gd name="connsiteX3" fmla="*/ 2348245 w 2348245"/>
              <a:gd name="connsiteY3" fmla="*/ 0 h 1459933"/>
              <a:gd name="connsiteX4" fmla="*/ 2060247 w 2348245"/>
              <a:gd name="connsiteY4" fmla="*/ 825271 h 1459933"/>
              <a:gd name="connsiteX5" fmla="*/ 951049 w 2348245"/>
              <a:gd name="connsiteY5" fmla="*/ 1354693 h 1459933"/>
              <a:gd name="connsiteX6" fmla="*/ 0 w 2348245"/>
              <a:gd name="connsiteY6" fmla="*/ 1385461 h 1459933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577878 w 2348245"/>
              <a:gd name="connsiteY2" fmla="*/ 923105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904976 w 2348245"/>
              <a:gd name="connsiteY2" fmla="*/ 157274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904976 w 2348245"/>
              <a:gd name="connsiteY2" fmla="*/ 157274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904976 w 2348245"/>
              <a:gd name="connsiteY2" fmla="*/ 157274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125"/>
              <a:gd name="connsiteX1" fmla="*/ 1915541 w 2348245"/>
              <a:gd name="connsiteY1" fmla="*/ 368828 h 1413125"/>
              <a:gd name="connsiteX2" fmla="*/ 1868906 w 2348245"/>
              <a:gd name="connsiteY2" fmla="*/ 116808 h 1413125"/>
              <a:gd name="connsiteX3" fmla="*/ 2348245 w 2348245"/>
              <a:gd name="connsiteY3" fmla="*/ 0 h 1413125"/>
              <a:gd name="connsiteX4" fmla="*/ 2060247 w 2348245"/>
              <a:gd name="connsiteY4" fmla="*/ 825271 h 1413125"/>
              <a:gd name="connsiteX5" fmla="*/ 2030846 w 2348245"/>
              <a:gd name="connsiteY5" fmla="*/ 743047 h 1413125"/>
              <a:gd name="connsiteX6" fmla="*/ 0 w 2348245"/>
              <a:gd name="connsiteY6" fmla="*/ 1385461 h 1413125"/>
              <a:gd name="connsiteX0" fmla="*/ 0 w 2348245"/>
              <a:gd name="connsiteY0" fmla="*/ 1385461 h 1413125"/>
              <a:gd name="connsiteX1" fmla="*/ 1915541 w 2348245"/>
              <a:gd name="connsiteY1" fmla="*/ 368828 h 1413125"/>
              <a:gd name="connsiteX2" fmla="*/ 1868906 w 2348245"/>
              <a:gd name="connsiteY2" fmla="*/ 116808 h 1413125"/>
              <a:gd name="connsiteX3" fmla="*/ 2348245 w 2348245"/>
              <a:gd name="connsiteY3" fmla="*/ 0 h 1413125"/>
              <a:gd name="connsiteX4" fmla="*/ 2075180 w 2348245"/>
              <a:gd name="connsiteY4" fmla="*/ 965547 h 1413125"/>
              <a:gd name="connsiteX5" fmla="*/ 2030846 w 2348245"/>
              <a:gd name="connsiteY5" fmla="*/ 743047 h 1413125"/>
              <a:gd name="connsiteX6" fmla="*/ 0 w 2348245"/>
              <a:gd name="connsiteY6" fmla="*/ 1385461 h 1413125"/>
              <a:gd name="connsiteX0" fmla="*/ 0 w 2348245"/>
              <a:gd name="connsiteY0" fmla="*/ 1524607 h 1552271"/>
              <a:gd name="connsiteX1" fmla="*/ 1915541 w 2348245"/>
              <a:gd name="connsiteY1" fmla="*/ 507974 h 1552271"/>
              <a:gd name="connsiteX2" fmla="*/ 1995116 w 2348245"/>
              <a:gd name="connsiteY2" fmla="*/ -1 h 1552271"/>
              <a:gd name="connsiteX3" fmla="*/ 2348245 w 2348245"/>
              <a:gd name="connsiteY3" fmla="*/ 139146 h 1552271"/>
              <a:gd name="connsiteX4" fmla="*/ 2075180 w 2348245"/>
              <a:gd name="connsiteY4" fmla="*/ 1104693 h 1552271"/>
              <a:gd name="connsiteX5" fmla="*/ 2030846 w 2348245"/>
              <a:gd name="connsiteY5" fmla="*/ 882193 h 1552271"/>
              <a:gd name="connsiteX6" fmla="*/ 0 w 2348245"/>
              <a:gd name="connsiteY6" fmla="*/ 1524607 h 1552271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165784 w 2514029"/>
              <a:gd name="connsiteY0" fmla="*/ 1524608 h 1664211"/>
              <a:gd name="connsiteX1" fmla="*/ 2192188 w 2514029"/>
              <a:gd name="connsiteY1" fmla="*/ 287336 h 1664211"/>
              <a:gd name="connsiteX2" fmla="*/ 2160900 w 2514029"/>
              <a:gd name="connsiteY2" fmla="*/ 0 h 1664211"/>
              <a:gd name="connsiteX3" fmla="*/ 2514029 w 2514029"/>
              <a:gd name="connsiteY3" fmla="*/ 139147 h 1664211"/>
              <a:gd name="connsiteX4" fmla="*/ 2240964 w 2514029"/>
              <a:gd name="connsiteY4" fmla="*/ 1104694 h 1664211"/>
              <a:gd name="connsiteX5" fmla="*/ 2196630 w 2514029"/>
              <a:gd name="connsiteY5" fmla="*/ 882194 h 1664211"/>
              <a:gd name="connsiteX6" fmla="*/ 350261 w 2514029"/>
              <a:gd name="connsiteY6" fmla="*/ 1563541 h 1664211"/>
              <a:gd name="connsiteX7" fmla="*/ 165784 w 2514029"/>
              <a:gd name="connsiteY7" fmla="*/ 1524608 h 1664211"/>
              <a:gd name="connsiteX0" fmla="*/ 239113 w 2587358"/>
              <a:gd name="connsiteY0" fmla="*/ 1524608 h 1740826"/>
              <a:gd name="connsiteX1" fmla="*/ 2265517 w 2587358"/>
              <a:gd name="connsiteY1" fmla="*/ 287336 h 1740826"/>
              <a:gd name="connsiteX2" fmla="*/ 2234229 w 2587358"/>
              <a:gd name="connsiteY2" fmla="*/ 0 h 1740826"/>
              <a:gd name="connsiteX3" fmla="*/ 2587358 w 2587358"/>
              <a:gd name="connsiteY3" fmla="*/ 139147 h 1740826"/>
              <a:gd name="connsiteX4" fmla="*/ 2314293 w 2587358"/>
              <a:gd name="connsiteY4" fmla="*/ 1104694 h 1740826"/>
              <a:gd name="connsiteX5" fmla="*/ 2269959 w 2587358"/>
              <a:gd name="connsiteY5" fmla="*/ 882194 h 1740826"/>
              <a:gd name="connsiteX6" fmla="*/ 245093 w 2587358"/>
              <a:gd name="connsiteY6" fmla="*/ 1688428 h 1740826"/>
              <a:gd name="connsiteX7" fmla="*/ 239113 w 2587358"/>
              <a:gd name="connsiteY7" fmla="*/ 1524608 h 1740826"/>
              <a:gd name="connsiteX0" fmla="*/ 135880 w 2484125"/>
              <a:gd name="connsiteY0" fmla="*/ 1524608 h 1688428"/>
              <a:gd name="connsiteX1" fmla="*/ 2162284 w 2484125"/>
              <a:gd name="connsiteY1" fmla="*/ 287336 h 1688428"/>
              <a:gd name="connsiteX2" fmla="*/ 2130996 w 2484125"/>
              <a:gd name="connsiteY2" fmla="*/ 0 h 1688428"/>
              <a:gd name="connsiteX3" fmla="*/ 2484125 w 2484125"/>
              <a:gd name="connsiteY3" fmla="*/ 139147 h 1688428"/>
              <a:gd name="connsiteX4" fmla="*/ 2211060 w 2484125"/>
              <a:gd name="connsiteY4" fmla="*/ 1104694 h 1688428"/>
              <a:gd name="connsiteX5" fmla="*/ 2166726 w 2484125"/>
              <a:gd name="connsiteY5" fmla="*/ 882194 h 1688428"/>
              <a:gd name="connsiteX6" fmla="*/ 141860 w 2484125"/>
              <a:gd name="connsiteY6" fmla="*/ 1688428 h 1688428"/>
              <a:gd name="connsiteX7" fmla="*/ 135880 w 2484125"/>
              <a:gd name="connsiteY7" fmla="*/ 1524608 h 1688428"/>
              <a:gd name="connsiteX0" fmla="*/ 0 w 2348245"/>
              <a:gd name="connsiteY0" fmla="*/ 1524608 h 1688428"/>
              <a:gd name="connsiteX1" fmla="*/ 2026404 w 2348245"/>
              <a:gd name="connsiteY1" fmla="*/ 287336 h 1688428"/>
              <a:gd name="connsiteX2" fmla="*/ 1995116 w 2348245"/>
              <a:gd name="connsiteY2" fmla="*/ 0 h 1688428"/>
              <a:gd name="connsiteX3" fmla="*/ 2348245 w 2348245"/>
              <a:gd name="connsiteY3" fmla="*/ 139147 h 1688428"/>
              <a:gd name="connsiteX4" fmla="*/ 2075180 w 2348245"/>
              <a:gd name="connsiteY4" fmla="*/ 1104694 h 1688428"/>
              <a:gd name="connsiteX5" fmla="*/ 2030846 w 2348245"/>
              <a:gd name="connsiteY5" fmla="*/ 882194 h 1688428"/>
              <a:gd name="connsiteX6" fmla="*/ 5980 w 2348245"/>
              <a:gd name="connsiteY6" fmla="*/ 1688428 h 1688428"/>
              <a:gd name="connsiteX7" fmla="*/ 0 w 2348245"/>
              <a:gd name="connsiteY7" fmla="*/ 1524608 h 1688428"/>
              <a:gd name="connsiteX0" fmla="*/ 0 w 2348245"/>
              <a:gd name="connsiteY0" fmla="*/ 1524608 h 1688428"/>
              <a:gd name="connsiteX1" fmla="*/ 2026404 w 2348245"/>
              <a:gd name="connsiteY1" fmla="*/ 287336 h 1688428"/>
              <a:gd name="connsiteX2" fmla="*/ 1995116 w 2348245"/>
              <a:gd name="connsiteY2" fmla="*/ 0 h 1688428"/>
              <a:gd name="connsiteX3" fmla="*/ 2348245 w 2348245"/>
              <a:gd name="connsiteY3" fmla="*/ 139147 h 1688428"/>
              <a:gd name="connsiteX4" fmla="*/ 2075180 w 2348245"/>
              <a:gd name="connsiteY4" fmla="*/ 1104694 h 1688428"/>
              <a:gd name="connsiteX5" fmla="*/ 2030846 w 2348245"/>
              <a:gd name="connsiteY5" fmla="*/ 882194 h 1688428"/>
              <a:gd name="connsiteX6" fmla="*/ 1022680 w 2348245"/>
              <a:gd name="connsiteY6" fmla="*/ 1284274 h 1688428"/>
              <a:gd name="connsiteX7" fmla="*/ 5980 w 2348245"/>
              <a:gd name="connsiteY7" fmla="*/ 1688428 h 1688428"/>
              <a:gd name="connsiteX8" fmla="*/ 0 w 2348245"/>
              <a:gd name="connsiteY8" fmla="*/ 1524608 h 1688428"/>
              <a:gd name="connsiteX0" fmla="*/ 0 w 2348245"/>
              <a:gd name="connsiteY0" fmla="*/ 1524608 h 1688428"/>
              <a:gd name="connsiteX1" fmla="*/ 2026404 w 2348245"/>
              <a:gd name="connsiteY1" fmla="*/ 287336 h 1688428"/>
              <a:gd name="connsiteX2" fmla="*/ 1995116 w 2348245"/>
              <a:gd name="connsiteY2" fmla="*/ 0 h 1688428"/>
              <a:gd name="connsiteX3" fmla="*/ 2348245 w 2348245"/>
              <a:gd name="connsiteY3" fmla="*/ 139147 h 1688428"/>
              <a:gd name="connsiteX4" fmla="*/ 2075180 w 2348245"/>
              <a:gd name="connsiteY4" fmla="*/ 1104694 h 1688428"/>
              <a:gd name="connsiteX5" fmla="*/ 2030846 w 2348245"/>
              <a:gd name="connsiteY5" fmla="*/ 882194 h 1688428"/>
              <a:gd name="connsiteX6" fmla="*/ 1035788 w 2348245"/>
              <a:gd name="connsiteY6" fmla="*/ 1415403 h 1688428"/>
              <a:gd name="connsiteX7" fmla="*/ 5980 w 2348245"/>
              <a:gd name="connsiteY7" fmla="*/ 1688428 h 1688428"/>
              <a:gd name="connsiteX8" fmla="*/ 0 w 2348245"/>
              <a:gd name="connsiteY8" fmla="*/ 1524608 h 1688428"/>
              <a:gd name="connsiteX0" fmla="*/ 0 w 2348245"/>
              <a:gd name="connsiteY0" fmla="*/ 1524608 h 1688428"/>
              <a:gd name="connsiteX1" fmla="*/ 1023620 w 2348245"/>
              <a:gd name="connsiteY1" fmla="*/ 1008468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15330 w 2424421"/>
              <a:gd name="connsiteY5" fmla="*/ 1402183 h 1943714"/>
              <a:gd name="connsiteX6" fmla="*/ 2091277 w 2424421"/>
              <a:gd name="connsiteY6" fmla="*/ 1112987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091277 w 2424421"/>
              <a:gd name="connsiteY6" fmla="*/ 1112987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1296 w 2424421"/>
              <a:gd name="connsiteY6" fmla="*/ 1092432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1296 w 2424421"/>
              <a:gd name="connsiteY6" fmla="*/ 1092432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1296 w 2424421"/>
              <a:gd name="connsiteY6" fmla="*/ 1092432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2266 w 2424421"/>
              <a:gd name="connsiteY6" fmla="*/ 1134694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2266 w 2424421"/>
              <a:gd name="connsiteY6" fmla="*/ 1134694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26404 w 2424421"/>
              <a:gd name="connsiteY2" fmla="*/ 642920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192291 w 2424421"/>
              <a:gd name="connsiteY5" fmla="*/ 1476656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83069 w 2424421"/>
              <a:gd name="connsiteY2" fmla="*/ 524756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192291 w 2424421"/>
              <a:gd name="connsiteY5" fmla="*/ 1476656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75866 w 2424421"/>
              <a:gd name="connsiteY2" fmla="*/ 404511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192291 w 2424421"/>
              <a:gd name="connsiteY5" fmla="*/ 1476656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75866 w 2424421"/>
              <a:gd name="connsiteY2" fmla="*/ 404511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251638 w 2424421"/>
              <a:gd name="connsiteY5" fmla="*/ 1334524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75866 w 2424421"/>
              <a:gd name="connsiteY2" fmla="*/ 404511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251638 w 2424421"/>
              <a:gd name="connsiteY5" fmla="*/ 1334524 h 2044012"/>
              <a:gd name="connsiteX6" fmla="*/ 2197961 w 2424421"/>
              <a:gd name="connsiteY6" fmla="*/ 1074565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4421" h="2044012">
                <a:moveTo>
                  <a:pt x="0" y="1880192"/>
                </a:moveTo>
                <a:cubicBezTo>
                  <a:pt x="940619" y="1534322"/>
                  <a:pt x="682778" y="1610791"/>
                  <a:pt x="1031893" y="1442903"/>
                </a:cubicBezTo>
                <a:cubicBezTo>
                  <a:pt x="1369627" y="1236691"/>
                  <a:pt x="1936385" y="582140"/>
                  <a:pt x="2075866" y="404511"/>
                </a:cubicBezTo>
                <a:cubicBezTo>
                  <a:pt x="2049675" y="120675"/>
                  <a:pt x="2061098" y="296456"/>
                  <a:pt x="2024924" y="0"/>
                </a:cubicBezTo>
                <a:lnTo>
                  <a:pt x="2424421" y="100298"/>
                </a:lnTo>
                <a:lnTo>
                  <a:pt x="2251638" y="1334524"/>
                </a:lnTo>
                <a:cubicBezTo>
                  <a:pt x="2197913" y="1065219"/>
                  <a:pt x="2214959" y="1169207"/>
                  <a:pt x="2197961" y="1074565"/>
                </a:cubicBezTo>
                <a:cubicBezTo>
                  <a:pt x="1997114" y="1210848"/>
                  <a:pt x="1373266" y="1636615"/>
                  <a:pt x="1035788" y="1770987"/>
                </a:cubicBezTo>
                <a:cubicBezTo>
                  <a:pt x="698310" y="1905359"/>
                  <a:pt x="176427" y="2003956"/>
                  <a:pt x="5980" y="2044012"/>
                </a:cubicBezTo>
                <a:cubicBezTo>
                  <a:pt x="1538" y="1991972"/>
                  <a:pt x="857" y="1989593"/>
                  <a:pt x="0" y="1880192"/>
                </a:cubicBezTo>
                <a:close/>
              </a:path>
            </a:pathLst>
          </a:custGeom>
          <a:gradFill flip="none" rotWithShape="1">
            <a:gsLst>
              <a:gs pos="0">
                <a:srgbClr val="1F497D">
                  <a:lumMod val="50000"/>
                  <a:alpha val="67000"/>
                </a:srgbClr>
              </a:gs>
              <a:gs pos="47000">
                <a:srgbClr val="4F81BD">
                  <a:shade val="93000"/>
                  <a:satMod val="130000"/>
                  <a:alpha val="43000"/>
                </a:srgbClr>
              </a:gs>
              <a:gs pos="100000">
                <a:srgbClr val="1F497D">
                  <a:alpha val="2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8801593" y="2046330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●東大デリバ統合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14/3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8550689" y="2276872"/>
            <a:ext cx="902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●東大株式統合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13/7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8780755" y="1362254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NISA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口座開始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14/1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6987577" y="2039013"/>
            <a:ext cx="1494320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●東証ｱﾛ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ﾍｯﾄﾞ稼働（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10/1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7473785" y="220486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●大証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J-Gate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稼働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11/2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6332126" y="2506716"/>
            <a:ext cx="1141659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▲ﾘｰﾏﾝｼｮｯｸ（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08/9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054709" y="2507065"/>
            <a:ext cx="141096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▲ｼﾞｪｲｺﾑ誤発注（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05/12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5819165" y="1334260"/>
            <a:ext cx="1654620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■金融商品取引法施行（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07/9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5169024" y="2693823"/>
            <a:ext cx="1295547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▲ﾗｲﾌﾞﾄﾞｱｼｮｯｸ（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06/1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4377441" y="1334260"/>
            <a:ext cx="1449436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■証券仲介業開始（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04/4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3837381" y="1484784"/>
            <a:ext cx="134684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■特定口座開始（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03/1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198913" y="2039013"/>
            <a:ext cx="1178528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REIT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上場（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01/9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1418305" y="2507065"/>
            <a:ext cx="141096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▲山一証券破綻（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97/11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2239960" y="1334260"/>
            <a:ext cx="1885453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■売買委託手数料自由化（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99/10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569129" y="1484784"/>
            <a:ext cx="1705916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■ｲﾝﾀｰﾈｯﾄ証券参入解禁（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98/1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1900276" y="1808820"/>
            <a:ext cx="1616148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■銀行投信窓販解禁（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98/12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1677141" y="1649707"/>
            <a:ext cx="1449436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■外国為替法改正（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98/4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1419817" y="2674562"/>
            <a:ext cx="1718740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▲北海道拓殖銀行破綻（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97/11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2131363" y="2045749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●東証立会廃止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システム売買へ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99/4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6537681" y="1484784"/>
            <a:ext cx="1244251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■株券電子化（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09/1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871453" y="2060848"/>
            <a:ext cx="1056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●大証ｲﾌﾞﾆﾝｸﾞ開始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07/9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32" name="テキスト ボックス 231"/>
          <p:cNvSpPr txBox="1"/>
          <p:nvPr/>
        </p:nvSpPr>
        <p:spPr>
          <a:xfrm>
            <a:off x="3189309" y="1649707"/>
            <a:ext cx="1616148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■書面電子交付解禁（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01/10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6862797" y="1649707"/>
            <a:ext cx="1475084" cy="25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日目決済廃止（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09/11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8841937" y="1650286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■消費税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14/4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704528" y="498811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SONAR</a:t>
            </a:r>
          </a:p>
          <a:p>
            <a:pPr algn="l">
              <a:lnSpc>
                <a:spcPct val="100000"/>
              </a:lnSpc>
            </a:pPr>
            <a:r>
              <a:rPr lang="en-US" altLang="ja-JP" sz="800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(1985-)</a:t>
            </a:r>
          </a:p>
          <a:p>
            <a:pPr algn="l">
              <a:lnSpc>
                <a:spcPct val="100000"/>
              </a:lnSpc>
            </a:pPr>
            <a:endParaRPr lang="ja-JP" altLang="en-US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859100" y="5526719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ja-JP" altLang="en-US" sz="800" b="1" u="sng" dirty="0">
                <a:solidFill>
                  <a:prstClr val="black"/>
                </a:solidFill>
                <a:latin typeface="Meiryo UI"/>
                <a:ea typeface="Meiryo UI"/>
                <a:cs typeface="Meiryo UI" panose="020B0604030504040204" pitchFamily="50" charset="-128"/>
              </a:rPr>
              <a:t>ＥＵＣシステム</a:t>
            </a:r>
            <a:endParaRPr lang="en-US" altLang="ja-JP" sz="800" u="sng" dirty="0">
              <a:solidFill>
                <a:prstClr val="black"/>
              </a:solidFill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201776" y="4328424"/>
            <a:ext cx="1109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WEBBROKER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658384" y="4155398"/>
            <a:ext cx="1486304" cy="25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（証券ネット取引システム）</a:t>
            </a: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2240092" y="4148984"/>
            <a:ext cx="1212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WEBBROKER</a:t>
            </a:r>
            <a:r>
              <a:rPr lang="en-US" altLang="ja-JP" sz="800" b="1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Ⅱ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4929696" y="3946232"/>
            <a:ext cx="1212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WEBBROKER</a:t>
            </a:r>
            <a:r>
              <a:rPr lang="en-US" altLang="ja-JP" sz="800" b="1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Ⅲ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1390345" y="4457922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・現物株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・投資信託</a:t>
            </a: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2468724" y="4313906"/>
            <a:ext cx="1720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・商品拡大（信用取引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先物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OP/REIT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・取引量拡大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・高速化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endParaRPr lang="ja-JP" altLang="en-US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5142782" y="4110517"/>
            <a:ext cx="1955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・特殊注文（逆指値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/OCO/IFD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・・・）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・取引所高度化（高速化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大量データ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小数点）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・夜間取引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・海外市場直結（香港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上海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深セン）</a:t>
            </a: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8032664" y="3695327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Plate/WB4</a:t>
            </a:r>
            <a:endParaRPr lang="ja-JP" altLang="en-US" sz="800" u="sng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8290264" y="3844570"/>
            <a:ext cx="1127232" cy="307777"/>
          </a:xfrm>
          <a:prstGeom prst="rect">
            <a:avLst/>
          </a:prstGeom>
          <a:noFill/>
          <a:effectLst>
            <a:glow rad="127000">
              <a:sysClr val="window" lastClr="FFFFFF"/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・クラウドサ－ビス化</a:t>
            </a:r>
            <a:endParaRPr kumimoji="0" lang="en-US" altLang="ja-JP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90500">
                  <a:prstClr val="white"/>
                </a:glo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・拡張性／耐障害性強化</a:t>
            </a: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3584848" y="5310404"/>
            <a:ext cx="1136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ja-JP" altLang="en-US" sz="800" b="1" u="sng" dirty="0">
                <a:solidFill>
                  <a:prstClr val="black"/>
                </a:solidFill>
                <a:latin typeface="Meiryo UI"/>
                <a:ea typeface="Meiryo UI"/>
                <a:cs typeface="Meiryo UI" panose="020B0604030504040204" pitchFamily="50" charset="-128"/>
              </a:rPr>
              <a:t>ペーパーレスシステム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6645188" y="5094091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Plate/EPM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3728864" y="5434386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01600">
                    <a:prstClr val="white">
                      <a:alpha val="85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・管理帳票の電子化</a:t>
            </a:r>
            <a:endParaRPr lang="en-US" altLang="ja-JP" sz="700" dirty="0">
              <a:solidFill>
                <a:prstClr val="black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01600">
                    <a:prstClr val="white">
                      <a:alpha val="85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・法定帳簿の電子化</a:t>
            </a:r>
            <a:endParaRPr lang="en-US" altLang="ja-JP" sz="700" dirty="0">
              <a:solidFill>
                <a:prstClr val="black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740748" y="5365652"/>
            <a:ext cx="1511952" cy="25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900" dirty="0">
                <a:solidFill>
                  <a:prstClr val="black"/>
                </a:solidFill>
                <a:effectLst>
                  <a:glow rad="101600">
                    <a:prstClr val="white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（統合データ管理システム）</a:t>
            </a: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829647" y="5218362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01600">
                    <a:prstClr val="white">
                      <a:alpha val="85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・ＥＵＣとペーパーレスの統合</a:t>
            </a:r>
            <a:endParaRPr lang="en-US" altLang="ja-JP" sz="700" dirty="0">
              <a:solidFill>
                <a:prstClr val="black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01600">
                    <a:prstClr val="white">
                      <a:alpha val="85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・情報収集・分析機能の強化</a:t>
            </a:r>
            <a:endParaRPr lang="en-US" altLang="ja-JP" sz="700" dirty="0">
              <a:solidFill>
                <a:prstClr val="black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01600">
                    <a:prstClr val="white">
                      <a:alpha val="85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・コンプライアンス機能</a:t>
            </a:r>
            <a:endParaRPr lang="en-US" altLang="ja-JP" sz="700" dirty="0">
              <a:solidFill>
                <a:prstClr val="black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01600">
                    <a:prstClr val="white">
                      <a:alpha val="85000"/>
                    </a:prstClr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・営業支援機能</a:t>
            </a:r>
            <a:endParaRPr lang="en-US" altLang="ja-JP" sz="700" dirty="0">
              <a:solidFill>
                <a:prstClr val="black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1" name="ホームベース 250"/>
          <p:cNvSpPr/>
          <p:nvPr/>
        </p:nvSpPr>
        <p:spPr bwMode="auto">
          <a:xfrm>
            <a:off x="776536" y="2903458"/>
            <a:ext cx="1476000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ネット取引黎明期</a:t>
            </a:r>
          </a:p>
        </p:txBody>
      </p:sp>
      <p:sp>
        <p:nvSpPr>
          <p:cNvPr id="252" name="ホームベース 251"/>
          <p:cNvSpPr/>
          <p:nvPr/>
        </p:nvSpPr>
        <p:spPr bwMode="auto">
          <a:xfrm>
            <a:off x="2260073" y="2903458"/>
            <a:ext cx="2117367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ネット取引の拡大</a:t>
            </a:r>
          </a:p>
        </p:txBody>
      </p:sp>
      <p:sp>
        <p:nvSpPr>
          <p:cNvPr id="253" name="ホームベース 252"/>
          <p:cNvSpPr/>
          <p:nvPr/>
        </p:nvSpPr>
        <p:spPr bwMode="auto">
          <a:xfrm>
            <a:off x="4384310" y="2903458"/>
            <a:ext cx="3593026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証券取引の高度化／高速化</a:t>
            </a:r>
          </a:p>
        </p:txBody>
      </p:sp>
      <p:sp>
        <p:nvSpPr>
          <p:cNvPr id="254" name="ホームベース 253"/>
          <p:cNvSpPr/>
          <p:nvPr/>
        </p:nvSpPr>
        <p:spPr bwMode="auto">
          <a:xfrm>
            <a:off x="7991478" y="2903458"/>
            <a:ext cx="1764000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ネット技術の活用</a:t>
            </a:r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8801622" y="3268506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effectLst>
                  <a:glow rad="1524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effectLst>
                  <a:glow rad="1524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Tiara</a:t>
            </a:r>
            <a:endParaRPr lang="ja-JP" altLang="en-US" sz="800" u="sng" dirty="0">
              <a:solidFill>
                <a:prstClr val="black"/>
              </a:solidFill>
              <a:effectLst>
                <a:glow rad="1524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7998489" y="3109166"/>
            <a:ext cx="1592103" cy="2326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800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（ミャンマー国証券会社システム）</a:t>
            </a: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8899151" y="339806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・ペーパーレス</a:t>
            </a:r>
            <a:endParaRPr lang="en-US" altLang="ja-JP" sz="700" dirty="0">
              <a:solidFill>
                <a:prstClr val="black"/>
              </a:solidFill>
              <a:effectLst>
                <a:glow rad="1905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90500">
                    <a:prstClr val="white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・生体認証</a:t>
            </a:r>
            <a:endParaRPr lang="en-US" altLang="ja-JP" sz="700" dirty="0">
              <a:solidFill>
                <a:prstClr val="black"/>
              </a:solidFill>
              <a:effectLst>
                <a:glow rad="1905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596516" y="4801703"/>
            <a:ext cx="1257075" cy="2502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（証券バックシステム）</a:t>
            </a:r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6249144" y="4715176"/>
            <a:ext cx="1513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Plate/SNR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6417395" y="483944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・ブラウザー化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・機能集約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8389626" y="4240614"/>
            <a:ext cx="1495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Plate/OTC</a:t>
            </a:r>
            <a:endParaRPr lang="ja-JP" altLang="en-US" sz="800" u="sng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8535030" y="4369655"/>
            <a:ext cx="11544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・営業員向け</a:t>
            </a:r>
            <a:r>
              <a:rPr lang="en-US" altLang="ja-JP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システム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3836876" y="359254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ja-JP" altLang="en-US" sz="800" b="1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電子鳩</a:t>
            </a:r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3971514" y="3716523"/>
            <a:ext cx="10534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・書面電子交付システム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65" name="カギ線コネクタ 264"/>
          <p:cNvCxnSpPr/>
          <p:nvPr/>
        </p:nvCxnSpPr>
        <p:spPr bwMode="auto">
          <a:xfrm rot="5400000" flipH="1" flipV="1">
            <a:off x="3656873" y="3772254"/>
            <a:ext cx="324000" cy="180020"/>
          </a:xfrm>
          <a:prstGeom prst="bentConnector2">
            <a:avLst/>
          </a:prstGeom>
          <a:noFill/>
          <a:ln w="28575" cap="rnd" cmpd="sng" algn="ctr">
            <a:solidFill>
              <a:srgbClr val="C0504D"/>
            </a:solidFill>
            <a:prstDash val="sysDot"/>
            <a:headEnd type="none" w="med" len="med"/>
            <a:tailEnd type="triangle" w="sm" len="sm"/>
          </a:ln>
          <a:effectLst/>
        </p:spPr>
      </p:cxnSp>
      <p:sp>
        <p:nvSpPr>
          <p:cNvPr id="266" name="テキスト ボックス 265"/>
          <p:cNvSpPr txBox="1"/>
          <p:nvPr/>
        </p:nvSpPr>
        <p:spPr>
          <a:xfrm>
            <a:off x="5349044" y="3412522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D.E.O.S.</a:t>
            </a:r>
            <a:endParaRPr lang="ja-JP" altLang="en-US" sz="800" b="1" u="sng" dirty="0">
              <a:solidFill>
                <a:prstClr val="black"/>
              </a:solidFill>
              <a:latin typeface="Gill Sans Ultra Bold" panose="020B0A02020104020203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483682" y="3536503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・高速発注エンジン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68" name="カギ線コネクタ 267"/>
          <p:cNvCxnSpPr/>
          <p:nvPr/>
        </p:nvCxnSpPr>
        <p:spPr bwMode="auto">
          <a:xfrm rot="5400000" flipH="1" flipV="1">
            <a:off x="5131952" y="3678730"/>
            <a:ext cx="464345" cy="135252"/>
          </a:xfrm>
          <a:prstGeom prst="bentConnector2">
            <a:avLst/>
          </a:prstGeom>
          <a:noFill/>
          <a:ln w="28575" cap="rnd" cmpd="sng" algn="ctr">
            <a:solidFill>
              <a:srgbClr val="C0504D"/>
            </a:solidFill>
            <a:prstDash val="sysDot"/>
            <a:headEnd type="none" w="med" len="med"/>
            <a:tailEnd type="triangle" w="sm" len="sm"/>
          </a:ln>
          <a:effectLst/>
        </p:spPr>
      </p:cxnSp>
      <p:cxnSp>
        <p:nvCxnSpPr>
          <p:cNvPr id="269" name="カギ線コネクタ 268"/>
          <p:cNvCxnSpPr/>
          <p:nvPr/>
        </p:nvCxnSpPr>
        <p:spPr bwMode="auto">
          <a:xfrm rot="5400000" flipH="1" flipV="1">
            <a:off x="4118129" y="3263206"/>
            <a:ext cx="108000" cy="1697531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sp>
        <p:nvSpPr>
          <p:cNvPr id="270" name="ホームベース 269"/>
          <p:cNvSpPr/>
          <p:nvPr/>
        </p:nvSpPr>
        <p:spPr bwMode="auto">
          <a:xfrm>
            <a:off x="776536" y="5910493"/>
            <a:ext cx="2268252" cy="180000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制度改定への取り組み</a:t>
            </a:r>
          </a:p>
        </p:txBody>
      </p:sp>
      <p:sp>
        <p:nvSpPr>
          <p:cNvPr id="271" name="ホームベース 270"/>
          <p:cNvSpPr/>
          <p:nvPr/>
        </p:nvSpPr>
        <p:spPr bwMode="auto">
          <a:xfrm>
            <a:off x="3044788" y="5910473"/>
            <a:ext cx="2160000" cy="180000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電子化の推進</a:t>
            </a:r>
          </a:p>
        </p:txBody>
      </p:sp>
      <p:sp>
        <p:nvSpPr>
          <p:cNvPr id="272" name="ホームベース 271"/>
          <p:cNvSpPr/>
          <p:nvPr/>
        </p:nvSpPr>
        <p:spPr bwMode="auto">
          <a:xfrm>
            <a:off x="5205028" y="5910473"/>
            <a:ext cx="2360923" cy="187374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コンプライアンス強化</a:t>
            </a:r>
          </a:p>
        </p:txBody>
      </p:sp>
      <p:sp>
        <p:nvSpPr>
          <p:cNvPr id="273" name="ホームベース 272"/>
          <p:cNvSpPr/>
          <p:nvPr/>
        </p:nvSpPr>
        <p:spPr bwMode="auto">
          <a:xfrm>
            <a:off x="7565951" y="5917847"/>
            <a:ext cx="2175421" cy="180000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システム統合</a:t>
            </a:r>
            <a:r>
              <a:rPr kumimoji="0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/</a:t>
            </a:r>
            <a:r>
              <a:rPr kumimoji="0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/>
                <a:ea typeface="Meiryo UI"/>
                <a:cs typeface="Meiryo UI" panose="020B0604030504040204" pitchFamily="50" charset="-128"/>
              </a:rPr>
              <a:t>クラウド化</a:t>
            </a:r>
          </a:p>
        </p:txBody>
      </p:sp>
      <p:cxnSp>
        <p:nvCxnSpPr>
          <p:cNvPr id="274" name="カギ線コネクタ 273"/>
          <p:cNvCxnSpPr/>
          <p:nvPr/>
        </p:nvCxnSpPr>
        <p:spPr bwMode="auto">
          <a:xfrm rot="5400000" flipH="1" flipV="1">
            <a:off x="2180708" y="4219373"/>
            <a:ext cx="108000" cy="180000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5" name="カギ線コネクタ 274"/>
          <p:cNvCxnSpPr/>
          <p:nvPr/>
        </p:nvCxnSpPr>
        <p:spPr bwMode="auto">
          <a:xfrm rot="5400000" flipH="1" flipV="1">
            <a:off x="6969348" y="2872566"/>
            <a:ext cx="180000" cy="2052000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6" name="カギ線コネクタ 275"/>
          <p:cNvCxnSpPr/>
          <p:nvPr/>
        </p:nvCxnSpPr>
        <p:spPr bwMode="auto">
          <a:xfrm rot="5400000" flipH="1" flipV="1">
            <a:off x="8183676" y="3106291"/>
            <a:ext cx="432000" cy="972000"/>
          </a:xfrm>
          <a:prstGeom prst="bentConnector2">
            <a:avLst/>
          </a:prstGeom>
          <a:noFill/>
          <a:ln w="38100" cap="rnd" cmpd="sng" algn="ctr">
            <a:solidFill>
              <a:srgbClr val="C0504D"/>
            </a:solidFill>
            <a:prstDash val="sysDot"/>
            <a:headEnd type="none" w="med" len="med"/>
            <a:tailEnd type="triangle" w="med" len="sm"/>
          </a:ln>
          <a:effectLst/>
        </p:spPr>
      </p:cxnSp>
      <p:cxnSp>
        <p:nvCxnSpPr>
          <p:cNvPr id="277" name="カギ線コネクタ 276"/>
          <p:cNvCxnSpPr/>
          <p:nvPr/>
        </p:nvCxnSpPr>
        <p:spPr bwMode="auto">
          <a:xfrm flipV="1">
            <a:off x="1390345" y="4881085"/>
            <a:ext cx="5005742" cy="205535"/>
          </a:xfrm>
          <a:prstGeom prst="bentConnector2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8" name="直線矢印コネクタ 277"/>
          <p:cNvCxnSpPr/>
          <p:nvPr/>
        </p:nvCxnSpPr>
        <p:spPr bwMode="auto">
          <a:xfrm flipV="1">
            <a:off x="7696733" y="4822608"/>
            <a:ext cx="2024117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9" name="カギ線コネクタ 278"/>
          <p:cNvCxnSpPr/>
          <p:nvPr/>
        </p:nvCxnSpPr>
        <p:spPr bwMode="auto">
          <a:xfrm rot="5400000" flipH="1" flipV="1">
            <a:off x="8215514" y="4534955"/>
            <a:ext cx="396000" cy="180000"/>
          </a:xfrm>
          <a:prstGeom prst="bentConnector2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0" name="カギ線コネクタ 279"/>
          <p:cNvCxnSpPr/>
          <p:nvPr/>
        </p:nvCxnSpPr>
        <p:spPr bwMode="auto">
          <a:xfrm rot="16200000" flipH="1">
            <a:off x="7963074" y="3767258"/>
            <a:ext cx="504000" cy="576000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1" name="カギ線コネクタ 280"/>
          <p:cNvCxnSpPr/>
          <p:nvPr/>
        </p:nvCxnSpPr>
        <p:spPr bwMode="auto">
          <a:xfrm flipV="1">
            <a:off x="1710588" y="5457149"/>
            <a:ext cx="2016000" cy="180000"/>
          </a:xfrm>
          <a:prstGeom prst="bentConnector2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2" name="カギ線コネクタ 281"/>
          <p:cNvCxnSpPr/>
          <p:nvPr/>
        </p:nvCxnSpPr>
        <p:spPr bwMode="auto">
          <a:xfrm flipV="1">
            <a:off x="4665192" y="5233751"/>
            <a:ext cx="2124000" cy="180000"/>
          </a:xfrm>
          <a:prstGeom prst="bentConnector2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3" name="直線矢印コネクタ 282"/>
          <p:cNvCxnSpPr/>
          <p:nvPr/>
        </p:nvCxnSpPr>
        <p:spPr bwMode="auto">
          <a:xfrm flipV="1">
            <a:off x="8157536" y="5197747"/>
            <a:ext cx="1620000" cy="0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headEnd type="none" w="med" len="med"/>
            <a:tailEnd type="triangle" w="med" len="sm"/>
          </a:ln>
          <a:effectLst/>
        </p:spPr>
      </p:cxnSp>
      <p:pic>
        <p:nvPicPr>
          <p:cNvPr id="284" name="Picture 2" descr="http://www.dir.co.jp/project/myanmar/img/img-index-0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069" y="2996952"/>
            <a:ext cx="873283" cy="52397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テキスト ボックス 284"/>
          <p:cNvSpPr txBox="1"/>
          <p:nvPr/>
        </p:nvSpPr>
        <p:spPr>
          <a:xfrm>
            <a:off x="7209661" y="3478886"/>
            <a:ext cx="947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ﾐｬﾝﾏｰ国証券取引所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設立調印式</a:t>
            </a:r>
          </a:p>
        </p:txBody>
      </p:sp>
      <p:pic>
        <p:nvPicPr>
          <p:cNvPr id="286" name="Picture 4" descr="http://www.dir.co.jp/project/alliance-cloud/img/img-index-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72" y="4077072"/>
            <a:ext cx="329358" cy="3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テキスト ボックス 286"/>
          <p:cNvSpPr txBox="1"/>
          <p:nvPr/>
        </p:nvSpPr>
        <p:spPr>
          <a:xfrm>
            <a:off x="7210653" y="438136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アライアンスクラウド</a:t>
            </a:r>
            <a:endParaRPr lang="en-US" altLang="ja-JP" sz="700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推進ソサエティ設立</a:t>
            </a:r>
          </a:p>
        </p:txBody>
      </p:sp>
      <p:pic>
        <p:nvPicPr>
          <p:cNvPr id="288" name="Picture 8" descr="http://sozai.7gates.net/img/illustration/goldmedal01/goldmedal01-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34" y="3604706"/>
            <a:ext cx="243586" cy="3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9" name="テキスト ボックス 288"/>
          <p:cNvSpPr txBox="1"/>
          <p:nvPr/>
        </p:nvSpPr>
        <p:spPr>
          <a:xfrm>
            <a:off x="2341208" y="3579524"/>
            <a:ext cx="13516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WEBBROKER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通産省優秀</a:t>
            </a:r>
            <a:r>
              <a:rPr kumimoji="0" lang="ja-JP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情報ｼｽﾃﾑ賞受賞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1166917" y="1355516"/>
            <a:ext cx="761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■消費税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％</a:t>
            </a:r>
            <a:endParaRPr lang="en-US" altLang="ja-JP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97/4</a:t>
            </a: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91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317923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b="1" kern="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システムの変遷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979345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表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07522"/>
              </p:ext>
            </p:extLst>
          </p:nvPr>
        </p:nvGraphicFramePr>
        <p:xfrm>
          <a:off x="200472" y="1160748"/>
          <a:ext cx="9592511" cy="5054978"/>
        </p:xfrm>
        <a:graphic>
          <a:graphicData uri="http://schemas.openxmlformats.org/drawingml/2006/table">
            <a:tbl>
              <a:tblPr firstRow="1" firstCol="1" bandRow="1"/>
              <a:tblGrid>
                <a:gridCol w="225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450931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16024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lang="en-US" sz="900" dirty="0">
                          <a:solidFill>
                            <a:srgbClr val="FFFFCC"/>
                          </a:solidFill>
                        </a:rPr>
                        <a:t>Christian era</a:t>
                      </a:r>
                      <a:endParaRPr kumimoji="1" lang="ja-JP" altLang="en-US" sz="900" b="0" dirty="0">
                        <a:solidFill>
                          <a:srgbClr val="FFFFCC"/>
                        </a:solidFill>
                      </a:endParaRP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1996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1997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1998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1999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2000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2001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2002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2003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2004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2005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2006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2007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2008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2009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2010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2011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2012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2013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2014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900" b="0" dirty="0"/>
                        <a:t>2015</a:t>
                      </a:r>
                    </a:p>
                  </a:txBody>
                  <a:tcPr marL="0" marR="0" marT="0" marB="0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r>
                        <a:rPr kumimoji="1" lang="en-US" altLang="ja-JP" sz="1000" b="1" dirty="0">
                          <a:solidFill>
                            <a:srgbClr val="FFFFCC"/>
                          </a:solidFill>
                        </a:rPr>
                        <a:t>Event</a:t>
                      </a:r>
                      <a:endParaRPr kumimoji="1" lang="ja-JP" altLang="en-US" sz="1000" b="0" dirty="0">
                        <a:solidFill>
                          <a:srgbClr val="FFFFCC"/>
                        </a:solidFill>
                      </a:endParaRPr>
                    </a:p>
                  </a:txBody>
                  <a:tcPr vert="wordArtVertRtl" anchor="ctr" anchorCtr="1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rgbClr val="FFFFCC"/>
                          </a:solidFill>
                        </a:rPr>
                        <a:t>system</a:t>
                      </a:r>
                      <a:endParaRPr kumimoji="1" lang="ja-JP" altLang="en-US" sz="800" dirty="0">
                        <a:solidFill>
                          <a:srgbClr val="FFFFCC"/>
                        </a:solidFill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 vMerge="1">
                  <a:txBody>
                    <a:bodyPr/>
                    <a:lstStyle/>
                    <a:p>
                      <a:endParaRPr kumimoji="1" lang="ja-JP" altLang="en-US" sz="1000" dirty="0"/>
                    </a:p>
                  </a:txBody>
                  <a:tcPr vert="wordArtVertRtl" anchor="ctr" anchorCtr="1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rgbClr val="FFFFCC"/>
                          </a:solidFill>
                        </a:rPr>
                        <a:t>Exchanges</a:t>
                      </a:r>
                      <a:endParaRPr kumimoji="1" lang="ja-JP" altLang="en-US" sz="800" dirty="0">
                        <a:solidFill>
                          <a:srgbClr val="FFFFCC"/>
                        </a:solidFill>
                      </a:endParaRPr>
                    </a:p>
                  </a:txBody>
                  <a:tcPr marL="0" marR="0" marT="0" marB="0"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lang="en-US" sz="800" dirty="0">
                          <a:solidFill>
                            <a:srgbClr val="FFFFCC"/>
                          </a:solidFill>
                        </a:rPr>
                        <a:t>A case</a:t>
                      </a:r>
                      <a:endParaRPr kumimoji="1" lang="ja-JP" altLang="en-US" sz="800" dirty="0">
                        <a:solidFill>
                          <a:srgbClr val="FFFFCC"/>
                        </a:solidFill>
                      </a:endParaRPr>
                    </a:p>
                  </a:txBody>
                  <a:tcPr marT="0" marB="0"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264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b="1" kern="1200">
                          <a:solidFill>
                            <a:schemeClr val="lt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rgbClr val="FFFFCC"/>
                          </a:solidFill>
                        </a:rPr>
                        <a:t>Our company system transition</a:t>
                      </a:r>
                      <a:endParaRPr kumimoji="1" lang="ja-JP" altLang="en-US" sz="1000" b="0" dirty="0">
                        <a:solidFill>
                          <a:srgbClr val="FFFFCC"/>
                        </a:solidFill>
                      </a:endParaRPr>
                    </a:p>
                  </a:txBody>
                  <a:tcPr vert="wordArtVertRtl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rgbClr val="FFFFCC"/>
                          </a:solidFill>
                        </a:rPr>
                        <a:t>front</a:t>
                      </a:r>
                      <a:endParaRPr kumimoji="1" lang="ja-JP" altLang="en-US" sz="1000" b="0" dirty="0">
                        <a:solidFill>
                          <a:srgbClr val="FFFFCC"/>
                        </a:solidFill>
                      </a:endParaRPr>
                    </a:p>
                  </a:txBody>
                  <a:tcPr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592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pPr algn="ctr"/>
                      <a:r>
                        <a:rPr lang="en-US" sz="1000" dirty="0">
                          <a:solidFill>
                            <a:srgbClr val="FFFFCC"/>
                          </a:solidFill>
                        </a:rPr>
                        <a:t>Back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>
                          <a:solidFill>
                            <a:srgbClr val="FFFFCC"/>
                          </a:solidFill>
                        </a:rPr>
                        <a:t>Middle</a:t>
                      </a:r>
                      <a:endParaRPr kumimoji="1" lang="ja-JP" altLang="en-US" sz="1000" b="0" dirty="0">
                        <a:solidFill>
                          <a:srgbClr val="FFFFCC"/>
                        </a:solidFill>
                      </a:endParaRPr>
                    </a:p>
                  </a:txBody>
                  <a:tcPr marT="0" marB="0" vert="wordArtVertRtl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1pPr>
                      <a:lvl2pPr marL="457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2pPr>
                      <a:lvl3pPr marL="914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3pPr>
                      <a:lvl4pPr marL="1371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4pPr>
                      <a:lvl5pPr marL="18288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5pPr>
                      <a:lvl6pPr marL="22860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6pPr>
                      <a:lvl7pPr marL="27432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7pPr>
                      <a:lvl8pPr marL="32004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8pPr>
                      <a:lvl9pPr marL="3657600" algn="l" defTabSz="914400" rtl="0" eaLnBrk="1" latinLnBrk="0" hangingPunct="1">
                        <a:defRPr kumimoji="1" sz="1800" kern="1200">
                          <a:solidFill>
                            <a:schemeClr val="dk1"/>
                          </a:solidFill>
                          <a:latin typeface="Meiryo UI"/>
                          <a:ea typeface="Meiryo UI"/>
                        </a:defRPr>
                      </a:lvl9pPr>
                    </a:lstStyle>
                    <a:p>
                      <a:endParaRPr kumimoji="1" lang="ja-JP" altLang="en-US" sz="10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0" name="右矢印 14"/>
          <p:cNvSpPr/>
          <p:nvPr/>
        </p:nvSpPr>
        <p:spPr>
          <a:xfrm rot="21240757">
            <a:off x="1081915" y="3595257"/>
            <a:ext cx="8717840" cy="1810734"/>
          </a:xfrm>
          <a:custGeom>
            <a:avLst/>
            <a:gdLst>
              <a:gd name="connsiteX0" fmla="*/ 0 w 1368152"/>
              <a:gd name="connsiteY0" fmla="*/ 198022 h 792088"/>
              <a:gd name="connsiteX1" fmla="*/ 972108 w 1368152"/>
              <a:gd name="connsiteY1" fmla="*/ 198022 h 792088"/>
              <a:gd name="connsiteX2" fmla="*/ 972108 w 1368152"/>
              <a:gd name="connsiteY2" fmla="*/ 0 h 792088"/>
              <a:gd name="connsiteX3" fmla="*/ 1368152 w 1368152"/>
              <a:gd name="connsiteY3" fmla="*/ 396044 h 792088"/>
              <a:gd name="connsiteX4" fmla="*/ 972108 w 1368152"/>
              <a:gd name="connsiteY4" fmla="*/ 792088 h 792088"/>
              <a:gd name="connsiteX5" fmla="*/ 972108 w 1368152"/>
              <a:gd name="connsiteY5" fmla="*/ 594066 h 792088"/>
              <a:gd name="connsiteX6" fmla="*/ 0 w 1368152"/>
              <a:gd name="connsiteY6" fmla="*/ 594066 h 792088"/>
              <a:gd name="connsiteX7" fmla="*/ 0 w 1368152"/>
              <a:gd name="connsiteY7" fmla="*/ 198022 h 792088"/>
              <a:gd name="connsiteX0" fmla="*/ 0 w 1912154"/>
              <a:gd name="connsiteY0" fmla="*/ 198022 h 792088"/>
              <a:gd name="connsiteX1" fmla="*/ 972108 w 1912154"/>
              <a:gd name="connsiteY1" fmla="*/ 198022 h 792088"/>
              <a:gd name="connsiteX2" fmla="*/ 972108 w 1912154"/>
              <a:gd name="connsiteY2" fmla="*/ 0 h 792088"/>
              <a:gd name="connsiteX3" fmla="*/ 1912154 w 1912154"/>
              <a:gd name="connsiteY3" fmla="*/ 221734 h 792088"/>
              <a:gd name="connsiteX4" fmla="*/ 972108 w 1912154"/>
              <a:gd name="connsiteY4" fmla="*/ 792088 h 792088"/>
              <a:gd name="connsiteX5" fmla="*/ 972108 w 1912154"/>
              <a:gd name="connsiteY5" fmla="*/ 594066 h 792088"/>
              <a:gd name="connsiteX6" fmla="*/ 0 w 1912154"/>
              <a:gd name="connsiteY6" fmla="*/ 594066 h 792088"/>
              <a:gd name="connsiteX7" fmla="*/ 0 w 1912154"/>
              <a:gd name="connsiteY7" fmla="*/ 198022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262225 w 2174379"/>
              <a:gd name="connsiteY6" fmla="*/ 594066 h 792088"/>
              <a:gd name="connsiteX7" fmla="*/ 0 w 2174379"/>
              <a:gd name="connsiteY7" fmla="*/ 411623 h 792088"/>
              <a:gd name="connsiteX0" fmla="*/ 0 w 2174379"/>
              <a:gd name="connsiteY0" fmla="*/ 411623 h 835046"/>
              <a:gd name="connsiteX1" fmla="*/ 1234333 w 2174379"/>
              <a:gd name="connsiteY1" fmla="*/ 198022 h 835046"/>
              <a:gd name="connsiteX2" fmla="*/ 1234333 w 2174379"/>
              <a:gd name="connsiteY2" fmla="*/ 0 h 835046"/>
              <a:gd name="connsiteX3" fmla="*/ 2174379 w 2174379"/>
              <a:gd name="connsiteY3" fmla="*/ 221734 h 835046"/>
              <a:gd name="connsiteX4" fmla="*/ 1234333 w 2174379"/>
              <a:gd name="connsiteY4" fmla="*/ 792088 h 835046"/>
              <a:gd name="connsiteX5" fmla="*/ 1234333 w 2174379"/>
              <a:gd name="connsiteY5" fmla="*/ 594066 h 835046"/>
              <a:gd name="connsiteX6" fmla="*/ 115082 w 2174379"/>
              <a:gd name="connsiteY6" fmla="*/ 835046 h 835046"/>
              <a:gd name="connsiteX7" fmla="*/ 0 w 2174379"/>
              <a:gd name="connsiteY7" fmla="*/ 411623 h 835046"/>
              <a:gd name="connsiteX0" fmla="*/ 0 w 2174379"/>
              <a:gd name="connsiteY0" fmla="*/ 411623 h 792088"/>
              <a:gd name="connsiteX1" fmla="*/ 1234333 w 2174379"/>
              <a:gd name="connsiteY1" fmla="*/ 198022 h 792088"/>
              <a:gd name="connsiteX2" fmla="*/ 1234333 w 2174379"/>
              <a:gd name="connsiteY2" fmla="*/ 0 h 792088"/>
              <a:gd name="connsiteX3" fmla="*/ 2174379 w 2174379"/>
              <a:gd name="connsiteY3" fmla="*/ 221734 h 792088"/>
              <a:gd name="connsiteX4" fmla="*/ 1234333 w 2174379"/>
              <a:gd name="connsiteY4" fmla="*/ 792088 h 792088"/>
              <a:gd name="connsiteX5" fmla="*/ 1234333 w 2174379"/>
              <a:gd name="connsiteY5" fmla="*/ 594066 h 792088"/>
              <a:gd name="connsiteX6" fmla="*/ 0 w 2174379"/>
              <a:gd name="connsiteY6" fmla="*/ 41162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406650"/>
              <a:gd name="connsiteY0" fmla="*/ 537493 h 792088"/>
              <a:gd name="connsiteX1" fmla="*/ 1466604 w 2406650"/>
              <a:gd name="connsiteY1" fmla="*/ 198022 h 792088"/>
              <a:gd name="connsiteX2" fmla="*/ 1466604 w 2406650"/>
              <a:gd name="connsiteY2" fmla="*/ 0 h 792088"/>
              <a:gd name="connsiteX3" fmla="*/ 2406650 w 2406650"/>
              <a:gd name="connsiteY3" fmla="*/ 221734 h 792088"/>
              <a:gd name="connsiteX4" fmla="*/ 1466604 w 2406650"/>
              <a:gd name="connsiteY4" fmla="*/ 792088 h 792088"/>
              <a:gd name="connsiteX5" fmla="*/ 1466604 w 2406650"/>
              <a:gd name="connsiteY5" fmla="*/ 594066 h 792088"/>
              <a:gd name="connsiteX6" fmla="*/ 0 w 2406650"/>
              <a:gd name="connsiteY6" fmla="*/ 537493 h 792088"/>
              <a:gd name="connsiteX0" fmla="*/ 0 w 2274590"/>
              <a:gd name="connsiteY0" fmla="*/ 568675 h 823270"/>
              <a:gd name="connsiteX1" fmla="*/ 1466604 w 2274590"/>
              <a:gd name="connsiteY1" fmla="*/ 229204 h 823270"/>
              <a:gd name="connsiteX2" fmla="*/ 1466604 w 2274590"/>
              <a:gd name="connsiteY2" fmla="*/ 31182 h 823270"/>
              <a:gd name="connsiteX3" fmla="*/ 2274590 w 2274590"/>
              <a:gd name="connsiteY3" fmla="*/ 0 h 823270"/>
              <a:gd name="connsiteX4" fmla="*/ 1466604 w 2274590"/>
              <a:gd name="connsiteY4" fmla="*/ 823270 h 823270"/>
              <a:gd name="connsiteX5" fmla="*/ 1466604 w 2274590"/>
              <a:gd name="connsiteY5" fmla="*/ 625248 h 823270"/>
              <a:gd name="connsiteX6" fmla="*/ 0 w 2274590"/>
              <a:gd name="connsiteY6" fmla="*/ 568675 h 823270"/>
              <a:gd name="connsiteX0" fmla="*/ 0 w 2274590"/>
              <a:gd name="connsiteY0" fmla="*/ 680502 h 935097"/>
              <a:gd name="connsiteX1" fmla="*/ 1466604 w 2274590"/>
              <a:gd name="connsiteY1" fmla="*/ 34103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935097"/>
              <a:gd name="connsiteX1" fmla="*/ 1402615 w 2274590"/>
              <a:gd name="connsiteY1" fmla="*/ 315211 h 935097"/>
              <a:gd name="connsiteX2" fmla="*/ 1249364 w 2274590"/>
              <a:gd name="connsiteY2" fmla="*/ 0 h 935097"/>
              <a:gd name="connsiteX3" fmla="*/ 2274590 w 2274590"/>
              <a:gd name="connsiteY3" fmla="*/ 111827 h 935097"/>
              <a:gd name="connsiteX4" fmla="*/ 1466604 w 2274590"/>
              <a:gd name="connsiteY4" fmla="*/ 935097 h 935097"/>
              <a:gd name="connsiteX5" fmla="*/ 1466604 w 2274590"/>
              <a:gd name="connsiteY5" fmla="*/ 737075 h 935097"/>
              <a:gd name="connsiteX6" fmla="*/ 0 w 2274590"/>
              <a:gd name="connsiteY6" fmla="*/ 680502 h 93509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466604 w 2274590"/>
              <a:gd name="connsiteY5" fmla="*/ 737075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02615 w 2274590"/>
              <a:gd name="connsiteY1" fmla="*/ 31521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42345 w 2274590"/>
              <a:gd name="connsiteY1" fmla="*/ 353927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381997 w 2274590"/>
              <a:gd name="connsiteY1" fmla="*/ 208891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23781 w 2274590"/>
              <a:gd name="connsiteY1" fmla="*/ 291992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80502 h 1028547"/>
              <a:gd name="connsiteX1" fmla="*/ 1412418 w 2274590"/>
              <a:gd name="connsiteY1" fmla="*/ 329149 h 1028547"/>
              <a:gd name="connsiteX2" fmla="*/ 1249364 w 2274590"/>
              <a:gd name="connsiteY2" fmla="*/ 0 h 1028547"/>
              <a:gd name="connsiteX3" fmla="*/ 2274590 w 2274590"/>
              <a:gd name="connsiteY3" fmla="*/ 111827 h 1028547"/>
              <a:gd name="connsiteX4" fmla="*/ 1623990 w 2274590"/>
              <a:gd name="connsiteY4" fmla="*/ 1028547 h 1028547"/>
              <a:gd name="connsiteX5" fmla="*/ 1532180 w 2274590"/>
              <a:gd name="connsiteY5" fmla="*/ 599294 h 1028547"/>
              <a:gd name="connsiteX6" fmla="*/ 0 w 2274590"/>
              <a:gd name="connsiteY6" fmla="*/ 680502 h 1028547"/>
              <a:gd name="connsiteX0" fmla="*/ 0 w 2274590"/>
              <a:gd name="connsiteY0" fmla="*/ 622701 h 970746"/>
              <a:gd name="connsiteX1" fmla="*/ 1412418 w 2274590"/>
              <a:gd name="connsiteY1" fmla="*/ 271348 h 970746"/>
              <a:gd name="connsiteX2" fmla="*/ 1244189 w 2274590"/>
              <a:gd name="connsiteY2" fmla="*/ 0 h 970746"/>
              <a:gd name="connsiteX3" fmla="*/ 2274590 w 2274590"/>
              <a:gd name="connsiteY3" fmla="*/ 54026 h 970746"/>
              <a:gd name="connsiteX4" fmla="*/ 1623990 w 2274590"/>
              <a:gd name="connsiteY4" fmla="*/ 970746 h 970746"/>
              <a:gd name="connsiteX5" fmla="*/ 1532180 w 2274590"/>
              <a:gd name="connsiteY5" fmla="*/ 541493 h 970746"/>
              <a:gd name="connsiteX6" fmla="*/ 0 w 2274590"/>
              <a:gd name="connsiteY6" fmla="*/ 622701 h 970746"/>
              <a:gd name="connsiteX0" fmla="*/ 0 w 2274590"/>
              <a:gd name="connsiteY0" fmla="*/ 622701 h 795262"/>
              <a:gd name="connsiteX1" fmla="*/ 1412418 w 2274590"/>
              <a:gd name="connsiteY1" fmla="*/ 271348 h 795262"/>
              <a:gd name="connsiteX2" fmla="*/ 1244189 w 2274590"/>
              <a:gd name="connsiteY2" fmla="*/ 0 h 795262"/>
              <a:gd name="connsiteX3" fmla="*/ 2274590 w 2274590"/>
              <a:gd name="connsiteY3" fmla="*/ 54026 h 795262"/>
              <a:gd name="connsiteX4" fmla="*/ 1571390 w 2274590"/>
              <a:gd name="connsiteY4" fmla="*/ 795262 h 795262"/>
              <a:gd name="connsiteX5" fmla="*/ 1532180 w 2274590"/>
              <a:gd name="connsiteY5" fmla="*/ 541493 h 795262"/>
              <a:gd name="connsiteX6" fmla="*/ 0 w 2274590"/>
              <a:gd name="connsiteY6" fmla="*/ 622701 h 795262"/>
              <a:gd name="connsiteX0" fmla="*/ 0 w 2067618"/>
              <a:gd name="connsiteY0" fmla="*/ 622701 h 795262"/>
              <a:gd name="connsiteX1" fmla="*/ 1412418 w 2067618"/>
              <a:gd name="connsiteY1" fmla="*/ 271348 h 795262"/>
              <a:gd name="connsiteX2" fmla="*/ 1244189 w 2067618"/>
              <a:gd name="connsiteY2" fmla="*/ 0 h 795262"/>
              <a:gd name="connsiteX3" fmla="*/ 2067618 w 2067618"/>
              <a:gd name="connsiteY3" fmla="*/ 132939 h 795262"/>
              <a:gd name="connsiteX4" fmla="*/ 1571390 w 2067618"/>
              <a:gd name="connsiteY4" fmla="*/ 795262 h 795262"/>
              <a:gd name="connsiteX5" fmla="*/ 1532180 w 2067618"/>
              <a:gd name="connsiteY5" fmla="*/ 541493 h 795262"/>
              <a:gd name="connsiteX6" fmla="*/ 0 w 2067618"/>
              <a:gd name="connsiteY6" fmla="*/ 622701 h 795262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32180 w 2067618"/>
              <a:gd name="connsiteY5" fmla="*/ 541493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7911"/>
              <a:gd name="connsiteX1" fmla="*/ 1412418 w 2067618"/>
              <a:gd name="connsiteY1" fmla="*/ 271348 h 847911"/>
              <a:gd name="connsiteX2" fmla="*/ 1244189 w 2067618"/>
              <a:gd name="connsiteY2" fmla="*/ 0 h 847911"/>
              <a:gd name="connsiteX3" fmla="*/ 2067618 w 2067618"/>
              <a:gd name="connsiteY3" fmla="*/ 132939 h 847911"/>
              <a:gd name="connsiteX4" fmla="*/ 1699368 w 2067618"/>
              <a:gd name="connsiteY4" fmla="*/ 846901 h 847911"/>
              <a:gd name="connsiteX5" fmla="*/ 1547157 w 2067618"/>
              <a:gd name="connsiteY5" fmla="*/ 497629 h 847911"/>
              <a:gd name="connsiteX6" fmla="*/ 0 w 2067618"/>
              <a:gd name="connsiteY6" fmla="*/ 622701 h 84791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622701 h 846901"/>
              <a:gd name="connsiteX1" fmla="*/ 1412418 w 2067618"/>
              <a:gd name="connsiteY1" fmla="*/ 271348 h 846901"/>
              <a:gd name="connsiteX2" fmla="*/ 1244189 w 2067618"/>
              <a:gd name="connsiteY2" fmla="*/ 0 h 846901"/>
              <a:gd name="connsiteX3" fmla="*/ 2067618 w 2067618"/>
              <a:gd name="connsiteY3" fmla="*/ 132939 h 846901"/>
              <a:gd name="connsiteX4" fmla="*/ 1699368 w 2067618"/>
              <a:gd name="connsiteY4" fmla="*/ 846901 h 846901"/>
              <a:gd name="connsiteX5" fmla="*/ 1547157 w 2067618"/>
              <a:gd name="connsiteY5" fmla="*/ 497629 h 846901"/>
              <a:gd name="connsiteX6" fmla="*/ 0 w 2067618"/>
              <a:gd name="connsiteY6" fmla="*/ 622701 h 846901"/>
              <a:gd name="connsiteX0" fmla="*/ 0 w 2067618"/>
              <a:gd name="connsiteY0" fmla="*/ 586665 h 810865"/>
              <a:gd name="connsiteX1" fmla="*/ 1412418 w 2067618"/>
              <a:gd name="connsiteY1" fmla="*/ 235312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547157 w 2067618"/>
              <a:gd name="connsiteY5" fmla="*/ 461593 h 810865"/>
              <a:gd name="connsiteX6" fmla="*/ 0 w 2067618"/>
              <a:gd name="connsiteY6" fmla="*/ 586665 h 810865"/>
              <a:gd name="connsiteX0" fmla="*/ 0 w 2067618"/>
              <a:gd name="connsiteY0" fmla="*/ 586665 h 810865"/>
              <a:gd name="connsiteX1" fmla="*/ 1139377 w 2067618"/>
              <a:gd name="connsiteY1" fmla="*/ 356529 h 810865"/>
              <a:gd name="connsiteX2" fmla="*/ 861241 w 2067618"/>
              <a:gd name="connsiteY2" fmla="*/ 0 h 810865"/>
              <a:gd name="connsiteX3" fmla="*/ 2067618 w 2067618"/>
              <a:gd name="connsiteY3" fmla="*/ 96903 h 810865"/>
              <a:gd name="connsiteX4" fmla="*/ 1699368 w 2067618"/>
              <a:gd name="connsiteY4" fmla="*/ 810865 h 810865"/>
              <a:gd name="connsiteX5" fmla="*/ 1343280 w 2067618"/>
              <a:gd name="connsiteY5" fmla="*/ 550829 h 810865"/>
              <a:gd name="connsiteX6" fmla="*/ 0 w 2067618"/>
              <a:gd name="connsiteY6" fmla="*/ 586665 h 810865"/>
              <a:gd name="connsiteX0" fmla="*/ 0 w 2067618"/>
              <a:gd name="connsiteY0" fmla="*/ 586665 h 919733"/>
              <a:gd name="connsiteX1" fmla="*/ 1139377 w 2067618"/>
              <a:gd name="connsiteY1" fmla="*/ 356529 h 919733"/>
              <a:gd name="connsiteX2" fmla="*/ 861241 w 2067618"/>
              <a:gd name="connsiteY2" fmla="*/ 0 h 919733"/>
              <a:gd name="connsiteX3" fmla="*/ 2067618 w 2067618"/>
              <a:gd name="connsiteY3" fmla="*/ 96903 h 919733"/>
              <a:gd name="connsiteX4" fmla="*/ 1580125 w 2067618"/>
              <a:gd name="connsiteY4" fmla="*/ 919733 h 919733"/>
              <a:gd name="connsiteX5" fmla="*/ 1343280 w 2067618"/>
              <a:gd name="connsiteY5" fmla="*/ 550829 h 919733"/>
              <a:gd name="connsiteX6" fmla="*/ 0 w 2067618"/>
              <a:gd name="connsiteY6" fmla="*/ 586665 h 919733"/>
              <a:gd name="connsiteX0" fmla="*/ 0 w 2067618"/>
              <a:gd name="connsiteY0" fmla="*/ 586665 h 911984"/>
              <a:gd name="connsiteX1" fmla="*/ 1139377 w 2067618"/>
              <a:gd name="connsiteY1" fmla="*/ 356529 h 911984"/>
              <a:gd name="connsiteX2" fmla="*/ 861241 w 2067618"/>
              <a:gd name="connsiteY2" fmla="*/ 0 h 911984"/>
              <a:gd name="connsiteX3" fmla="*/ 2067618 w 2067618"/>
              <a:gd name="connsiteY3" fmla="*/ 96903 h 911984"/>
              <a:gd name="connsiteX4" fmla="*/ 1549678 w 2067618"/>
              <a:gd name="connsiteY4" fmla="*/ 911984 h 911984"/>
              <a:gd name="connsiteX5" fmla="*/ 1343280 w 2067618"/>
              <a:gd name="connsiteY5" fmla="*/ 550829 h 911984"/>
              <a:gd name="connsiteX6" fmla="*/ 0 w 2067618"/>
              <a:gd name="connsiteY6" fmla="*/ 586665 h 911984"/>
              <a:gd name="connsiteX0" fmla="*/ 0 w 1897309"/>
              <a:gd name="connsiteY0" fmla="*/ 586665 h 911984"/>
              <a:gd name="connsiteX1" fmla="*/ 1139377 w 1897309"/>
              <a:gd name="connsiteY1" fmla="*/ 356529 h 911984"/>
              <a:gd name="connsiteX2" fmla="*/ 861241 w 1897309"/>
              <a:gd name="connsiteY2" fmla="*/ 0 h 911984"/>
              <a:gd name="connsiteX3" fmla="*/ 1897309 w 1897309"/>
              <a:gd name="connsiteY3" fmla="*/ 91702 h 911984"/>
              <a:gd name="connsiteX4" fmla="*/ 1549678 w 1897309"/>
              <a:gd name="connsiteY4" fmla="*/ 911984 h 911984"/>
              <a:gd name="connsiteX5" fmla="*/ 1343280 w 1897309"/>
              <a:gd name="connsiteY5" fmla="*/ 550829 h 911984"/>
              <a:gd name="connsiteX6" fmla="*/ 0 w 1897309"/>
              <a:gd name="connsiteY6" fmla="*/ 586665 h 911984"/>
              <a:gd name="connsiteX0" fmla="*/ 0 w 1897309"/>
              <a:gd name="connsiteY0" fmla="*/ 586665 h 773657"/>
              <a:gd name="connsiteX1" fmla="*/ 1139377 w 1897309"/>
              <a:gd name="connsiteY1" fmla="*/ 356529 h 773657"/>
              <a:gd name="connsiteX2" fmla="*/ 861241 w 1897309"/>
              <a:gd name="connsiteY2" fmla="*/ 0 h 773657"/>
              <a:gd name="connsiteX3" fmla="*/ 1897309 w 1897309"/>
              <a:gd name="connsiteY3" fmla="*/ 91702 h 773657"/>
              <a:gd name="connsiteX4" fmla="*/ 1485715 w 1897309"/>
              <a:gd name="connsiteY4" fmla="*/ 773657 h 773657"/>
              <a:gd name="connsiteX5" fmla="*/ 1343280 w 1897309"/>
              <a:gd name="connsiteY5" fmla="*/ 550829 h 773657"/>
              <a:gd name="connsiteX6" fmla="*/ 0 w 1897309"/>
              <a:gd name="connsiteY6" fmla="*/ 586665 h 773657"/>
              <a:gd name="connsiteX0" fmla="*/ 0 w 1897309"/>
              <a:gd name="connsiteY0" fmla="*/ 502004 h 688996"/>
              <a:gd name="connsiteX1" fmla="*/ 1139377 w 1897309"/>
              <a:gd name="connsiteY1" fmla="*/ 271868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206981 w 1897309"/>
              <a:gd name="connsiteY1" fmla="*/ 290981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43280 w 1897309"/>
              <a:gd name="connsiteY5" fmla="*/ 466168 h 688996"/>
              <a:gd name="connsiteX6" fmla="*/ 0 w 1897309"/>
              <a:gd name="connsiteY6" fmla="*/ 502004 h 688996"/>
              <a:gd name="connsiteX0" fmla="*/ 0 w 1897309"/>
              <a:gd name="connsiteY0" fmla="*/ 502004 h 688996"/>
              <a:gd name="connsiteX1" fmla="*/ 1147126 w 1897309"/>
              <a:gd name="connsiteY1" fmla="*/ 241422 h 688996"/>
              <a:gd name="connsiteX2" fmla="*/ 954118 w 1897309"/>
              <a:gd name="connsiteY2" fmla="*/ 0 h 688996"/>
              <a:gd name="connsiteX3" fmla="*/ 1897309 w 1897309"/>
              <a:gd name="connsiteY3" fmla="*/ 7041 h 688996"/>
              <a:gd name="connsiteX4" fmla="*/ 1485715 w 1897309"/>
              <a:gd name="connsiteY4" fmla="*/ 688996 h 688996"/>
              <a:gd name="connsiteX5" fmla="*/ 1333997 w 1897309"/>
              <a:gd name="connsiteY5" fmla="*/ 435200 h 688996"/>
              <a:gd name="connsiteX6" fmla="*/ 0 w 1897309"/>
              <a:gd name="connsiteY6" fmla="*/ 502004 h 688996"/>
              <a:gd name="connsiteX0" fmla="*/ 0 w 1897309"/>
              <a:gd name="connsiteY0" fmla="*/ 502004 h 764868"/>
              <a:gd name="connsiteX1" fmla="*/ 1147126 w 1897309"/>
              <a:gd name="connsiteY1" fmla="*/ 241422 h 764868"/>
              <a:gd name="connsiteX2" fmla="*/ 954118 w 1897309"/>
              <a:gd name="connsiteY2" fmla="*/ 0 h 764868"/>
              <a:gd name="connsiteX3" fmla="*/ 1897309 w 1897309"/>
              <a:gd name="connsiteY3" fmla="*/ 7041 h 764868"/>
              <a:gd name="connsiteX4" fmla="*/ 1514082 w 1897309"/>
              <a:gd name="connsiteY4" fmla="*/ 764868 h 764868"/>
              <a:gd name="connsiteX5" fmla="*/ 1333997 w 1897309"/>
              <a:gd name="connsiteY5" fmla="*/ 435200 h 764868"/>
              <a:gd name="connsiteX6" fmla="*/ 0 w 1897309"/>
              <a:gd name="connsiteY6" fmla="*/ 502004 h 764868"/>
              <a:gd name="connsiteX0" fmla="*/ 0 w 1769824"/>
              <a:gd name="connsiteY0" fmla="*/ 502004 h 764868"/>
              <a:gd name="connsiteX1" fmla="*/ 1147126 w 1769824"/>
              <a:gd name="connsiteY1" fmla="*/ 241422 h 764868"/>
              <a:gd name="connsiteX2" fmla="*/ 954118 w 1769824"/>
              <a:gd name="connsiteY2" fmla="*/ 0 h 764868"/>
              <a:gd name="connsiteX3" fmla="*/ 1769824 w 1769824"/>
              <a:gd name="connsiteY3" fmla="*/ 50879 h 764868"/>
              <a:gd name="connsiteX4" fmla="*/ 1514082 w 1769824"/>
              <a:gd name="connsiteY4" fmla="*/ 764868 h 764868"/>
              <a:gd name="connsiteX5" fmla="*/ 1333997 w 1769824"/>
              <a:gd name="connsiteY5" fmla="*/ 435200 h 764868"/>
              <a:gd name="connsiteX6" fmla="*/ 0 w 1769824"/>
              <a:gd name="connsiteY6" fmla="*/ 502004 h 764868"/>
              <a:gd name="connsiteX0" fmla="*/ 0 w 1769824"/>
              <a:gd name="connsiteY0" fmla="*/ 502004 h 671445"/>
              <a:gd name="connsiteX1" fmla="*/ 1147126 w 1769824"/>
              <a:gd name="connsiteY1" fmla="*/ 241422 h 671445"/>
              <a:gd name="connsiteX2" fmla="*/ 954118 w 1769824"/>
              <a:gd name="connsiteY2" fmla="*/ 0 h 671445"/>
              <a:gd name="connsiteX3" fmla="*/ 1769824 w 1769824"/>
              <a:gd name="connsiteY3" fmla="*/ 50879 h 671445"/>
              <a:gd name="connsiteX4" fmla="*/ 1469204 w 1769824"/>
              <a:gd name="connsiteY4" fmla="*/ 671445 h 671445"/>
              <a:gd name="connsiteX5" fmla="*/ 1333997 w 1769824"/>
              <a:gd name="connsiteY5" fmla="*/ 435200 h 671445"/>
              <a:gd name="connsiteX6" fmla="*/ 0 w 1769824"/>
              <a:gd name="connsiteY6" fmla="*/ 502004 h 671445"/>
              <a:gd name="connsiteX0" fmla="*/ 0 w 1774479"/>
              <a:gd name="connsiteY0" fmla="*/ 502004 h 671445"/>
              <a:gd name="connsiteX1" fmla="*/ 1147126 w 1774479"/>
              <a:gd name="connsiteY1" fmla="*/ 241422 h 671445"/>
              <a:gd name="connsiteX2" fmla="*/ 954118 w 1774479"/>
              <a:gd name="connsiteY2" fmla="*/ 0 h 671445"/>
              <a:gd name="connsiteX3" fmla="*/ 1774479 w 1774479"/>
              <a:gd name="connsiteY3" fmla="*/ 10109 h 671445"/>
              <a:gd name="connsiteX4" fmla="*/ 1469204 w 1774479"/>
              <a:gd name="connsiteY4" fmla="*/ 671445 h 671445"/>
              <a:gd name="connsiteX5" fmla="*/ 1333997 w 1774479"/>
              <a:gd name="connsiteY5" fmla="*/ 435200 h 671445"/>
              <a:gd name="connsiteX6" fmla="*/ 0 w 1774479"/>
              <a:gd name="connsiteY6" fmla="*/ 502004 h 671445"/>
              <a:gd name="connsiteX0" fmla="*/ 0 w 1774479"/>
              <a:gd name="connsiteY0" fmla="*/ 491895 h 661336"/>
              <a:gd name="connsiteX1" fmla="*/ 1147126 w 1774479"/>
              <a:gd name="connsiteY1" fmla="*/ 231313 h 661336"/>
              <a:gd name="connsiteX2" fmla="*/ 1011399 w 1774479"/>
              <a:gd name="connsiteY2" fmla="*/ 12096 h 661336"/>
              <a:gd name="connsiteX3" fmla="*/ 1774479 w 1774479"/>
              <a:gd name="connsiteY3" fmla="*/ 0 h 661336"/>
              <a:gd name="connsiteX4" fmla="*/ 1469204 w 1774479"/>
              <a:gd name="connsiteY4" fmla="*/ 661336 h 661336"/>
              <a:gd name="connsiteX5" fmla="*/ 1333997 w 1774479"/>
              <a:gd name="connsiteY5" fmla="*/ 425091 h 661336"/>
              <a:gd name="connsiteX6" fmla="*/ 0 w 1774479"/>
              <a:gd name="connsiteY6" fmla="*/ 491895 h 661336"/>
              <a:gd name="connsiteX0" fmla="*/ 0 w 1774479"/>
              <a:gd name="connsiteY0" fmla="*/ 491895 h 643996"/>
              <a:gd name="connsiteX1" fmla="*/ 1147126 w 1774479"/>
              <a:gd name="connsiteY1" fmla="*/ 231313 h 643996"/>
              <a:gd name="connsiteX2" fmla="*/ 1011399 w 1774479"/>
              <a:gd name="connsiteY2" fmla="*/ 12096 h 643996"/>
              <a:gd name="connsiteX3" fmla="*/ 1774479 w 1774479"/>
              <a:gd name="connsiteY3" fmla="*/ 0 h 643996"/>
              <a:gd name="connsiteX4" fmla="*/ 1453213 w 1774479"/>
              <a:gd name="connsiteY4" fmla="*/ 626754 h 643996"/>
              <a:gd name="connsiteX5" fmla="*/ 1333997 w 1774479"/>
              <a:gd name="connsiteY5" fmla="*/ 425091 h 643996"/>
              <a:gd name="connsiteX6" fmla="*/ 0 w 1774479"/>
              <a:gd name="connsiteY6" fmla="*/ 491895 h 643996"/>
              <a:gd name="connsiteX0" fmla="*/ 0 w 1774479"/>
              <a:gd name="connsiteY0" fmla="*/ 491895 h 666479"/>
              <a:gd name="connsiteX1" fmla="*/ 1147126 w 1774479"/>
              <a:gd name="connsiteY1" fmla="*/ 23131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491895 h 666479"/>
              <a:gd name="connsiteX1" fmla="*/ 1052662 w 1774479"/>
              <a:gd name="connsiteY1" fmla="*/ 310253 h 666479"/>
              <a:gd name="connsiteX2" fmla="*/ 1011399 w 1774479"/>
              <a:gd name="connsiteY2" fmla="*/ 12096 h 666479"/>
              <a:gd name="connsiteX3" fmla="*/ 1774479 w 1774479"/>
              <a:gd name="connsiteY3" fmla="*/ 0 h 666479"/>
              <a:gd name="connsiteX4" fmla="*/ 1453213 w 1774479"/>
              <a:gd name="connsiteY4" fmla="*/ 626754 h 666479"/>
              <a:gd name="connsiteX5" fmla="*/ 1198764 w 1774479"/>
              <a:gd name="connsiteY5" fmla="*/ 499376 h 666479"/>
              <a:gd name="connsiteX6" fmla="*/ 0 w 1774479"/>
              <a:gd name="connsiteY6" fmla="*/ 491895 h 666479"/>
              <a:gd name="connsiteX0" fmla="*/ 0 w 1774479"/>
              <a:gd name="connsiteY0" fmla="*/ 513914 h 688498"/>
              <a:gd name="connsiteX1" fmla="*/ 1052662 w 1774479"/>
              <a:gd name="connsiteY1" fmla="*/ 332272 h 688498"/>
              <a:gd name="connsiteX2" fmla="*/ 787423 w 1774479"/>
              <a:gd name="connsiteY2" fmla="*/ 0 h 688498"/>
              <a:gd name="connsiteX3" fmla="*/ 1774479 w 1774479"/>
              <a:gd name="connsiteY3" fmla="*/ 22019 h 688498"/>
              <a:gd name="connsiteX4" fmla="*/ 1453213 w 1774479"/>
              <a:gd name="connsiteY4" fmla="*/ 648773 h 688498"/>
              <a:gd name="connsiteX5" fmla="*/ 1198764 w 1774479"/>
              <a:gd name="connsiteY5" fmla="*/ 521395 h 688498"/>
              <a:gd name="connsiteX6" fmla="*/ 0 w 1774479"/>
              <a:gd name="connsiteY6" fmla="*/ 513914 h 688498"/>
              <a:gd name="connsiteX0" fmla="*/ 0 w 1774479"/>
              <a:gd name="connsiteY0" fmla="*/ 513914 h 769523"/>
              <a:gd name="connsiteX1" fmla="*/ 1052662 w 1774479"/>
              <a:gd name="connsiteY1" fmla="*/ 332272 h 769523"/>
              <a:gd name="connsiteX2" fmla="*/ 787423 w 1774479"/>
              <a:gd name="connsiteY2" fmla="*/ 0 h 769523"/>
              <a:gd name="connsiteX3" fmla="*/ 1774479 w 1774479"/>
              <a:gd name="connsiteY3" fmla="*/ 22019 h 769523"/>
              <a:gd name="connsiteX4" fmla="*/ 1388156 w 1774479"/>
              <a:gd name="connsiteY4" fmla="*/ 769523 h 769523"/>
              <a:gd name="connsiteX5" fmla="*/ 1198764 w 1774479"/>
              <a:gd name="connsiteY5" fmla="*/ 521395 h 769523"/>
              <a:gd name="connsiteX6" fmla="*/ 0 w 1774479"/>
              <a:gd name="connsiteY6" fmla="*/ 513914 h 769523"/>
              <a:gd name="connsiteX0" fmla="*/ 0 w 1633577"/>
              <a:gd name="connsiteY0" fmla="*/ 513914 h 769523"/>
              <a:gd name="connsiteX1" fmla="*/ 1052662 w 1633577"/>
              <a:gd name="connsiteY1" fmla="*/ 332272 h 769523"/>
              <a:gd name="connsiteX2" fmla="*/ 787423 w 1633577"/>
              <a:gd name="connsiteY2" fmla="*/ 0 h 769523"/>
              <a:gd name="connsiteX3" fmla="*/ 1633577 w 1633577"/>
              <a:gd name="connsiteY3" fmla="*/ 58628 h 769523"/>
              <a:gd name="connsiteX4" fmla="*/ 1388156 w 1633577"/>
              <a:gd name="connsiteY4" fmla="*/ 769523 h 769523"/>
              <a:gd name="connsiteX5" fmla="*/ 1198764 w 1633577"/>
              <a:gd name="connsiteY5" fmla="*/ 521395 h 769523"/>
              <a:gd name="connsiteX6" fmla="*/ 0 w 1633577"/>
              <a:gd name="connsiteY6" fmla="*/ 513914 h 769523"/>
              <a:gd name="connsiteX0" fmla="*/ 0 w 1633577"/>
              <a:gd name="connsiteY0" fmla="*/ 455286 h 710895"/>
              <a:gd name="connsiteX1" fmla="*/ 1052662 w 1633577"/>
              <a:gd name="connsiteY1" fmla="*/ 273644 h 710895"/>
              <a:gd name="connsiteX2" fmla="*/ 862748 w 1633577"/>
              <a:gd name="connsiteY2" fmla="*/ 42544 h 710895"/>
              <a:gd name="connsiteX3" fmla="*/ 1633577 w 1633577"/>
              <a:gd name="connsiteY3" fmla="*/ 0 h 710895"/>
              <a:gd name="connsiteX4" fmla="*/ 1388156 w 1633577"/>
              <a:gd name="connsiteY4" fmla="*/ 710895 h 710895"/>
              <a:gd name="connsiteX5" fmla="*/ 1198764 w 1633577"/>
              <a:gd name="connsiteY5" fmla="*/ 462767 h 710895"/>
              <a:gd name="connsiteX6" fmla="*/ 0 w 1633577"/>
              <a:gd name="connsiteY6" fmla="*/ 455286 h 710895"/>
              <a:gd name="connsiteX0" fmla="*/ 0 w 1633577"/>
              <a:gd name="connsiteY0" fmla="*/ 455286 h 646385"/>
              <a:gd name="connsiteX1" fmla="*/ 1052662 w 1633577"/>
              <a:gd name="connsiteY1" fmla="*/ 273644 h 646385"/>
              <a:gd name="connsiteX2" fmla="*/ 862748 w 1633577"/>
              <a:gd name="connsiteY2" fmla="*/ 42544 h 646385"/>
              <a:gd name="connsiteX3" fmla="*/ 1633577 w 1633577"/>
              <a:gd name="connsiteY3" fmla="*/ 0 h 646385"/>
              <a:gd name="connsiteX4" fmla="*/ 1396945 w 1633577"/>
              <a:gd name="connsiteY4" fmla="*/ 646385 h 646385"/>
              <a:gd name="connsiteX5" fmla="*/ 1198764 w 1633577"/>
              <a:gd name="connsiteY5" fmla="*/ 462767 h 646385"/>
              <a:gd name="connsiteX6" fmla="*/ 0 w 1633577"/>
              <a:gd name="connsiteY6" fmla="*/ 455286 h 646385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198764 w 1633577"/>
              <a:gd name="connsiteY5" fmla="*/ 462767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52662 w 1633577"/>
              <a:gd name="connsiteY1" fmla="*/ 273644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84412 w 1633577"/>
              <a:gd name="connsiteY5" fmla="*/ 560846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76815 w 1633577"/>
              <a:gd name="connsiteY1" fmla="*/ 189503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1029441 w 1633577"/>
              <a:gd name="connsiteY1" fmla="*/ 252479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62748 w 1633577"/>
              <a:gd name="connsiteY2" fmla="*/ 42544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788957 w 1633577"/>
              <a:gd name="connsiteY2" fmla="*/ 2787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633577"/>
              <a:gd name="connsiteY0" fmla="*/ 455286 h 670124"/>
              <a:gd name="connsiteX1" fmla="*/ 992805 w 1633577"/>
              <a:gd name="connsiteY1" fmla="*/ 224086 h 670124"/>
              <a:gd name="connsiteX2" fmla="*/ 815270 w 1633577"/>
              <a:gd name="connsiteY2" fmla="*/ 34275 h 670124"/>
              <a:gd name="connsiteX3" fmla="*/ 1633577 w 1633577"/>
              <a:gd name="connsiteY3" fmla="*/ 0 h 670124"/>
              <a:gd name="connsiteX4" fmla="*/ 1392810 w 1633577"/>
              <a:gd name="connsiteY4" fmla="*/ 670124 h 670124"/>
              <a:gd name="connsiteX5" fmla="*/ 1201858 w 1633577"/>
              <a:gd name="connsiteY5" fmla="*/ 473091 h 670124"/>
              <a:gd name="connsiteX6" fmla="*/ 0 w 1633577"/>
              <a:gd name="connsiteY6" fmla="*/ 455286 h 670124"/>
              <a:gd name="connsiteX0" fmla="*/ 0 w 1520549"/>
              <a:gd name="connsiteY0" fmla="*/ 438282 h 653120"/>
              <a:gd name="connsiteX1" fmla="*/ 992805 w 1520549"/>
              <a:gd name="connsiteY1" fmla="*/ 207082 h 653120"/>
              <a:gd name="connsiteX2" fmla="*/ 815270 w 1520549"/>
              <a:gd name="connsiteY2" fmla="*/ 17271 h 653120"/>
              <a:gd name="connsiteX3" fmla="*/ 1520549 w 1520549"/>
              <a:gd name="connsiteY3" fmla="*/ 0 h 653120"/>
              <a:gd name="connsiteX4" fmla="*/ 1392810 w 1520549"/>
              <a:gd name="connsiteY4" fmla="*/ 653120 h 653120"/>
              <a:gd name="connsiteX5" fmla="*/ 1201858 w 1520549"/>
              <a:gd name="connsiteY5" fmla="*/ 456087 h 653120"/>
              <a:gd name="connsiteX6" fmla="*/ 0 w 1520549"/>
              <a:gd name="connsiteY6" fmla="*/ 438282 h 653120"/>
              <a:gd name="connsiteX0" fmla="*/ 0 w 1526737"/>
              <a:gd name="connsiteY0" fmla="*/ 417637 h 653120"/>
              <a:gd name="connsiteX1" fmla="*/ 998993 w 1526737"/>
              <a:gd name="connsiteY1" fmla="*/ 207082 h 653120"/>
              <a:gd name="connsiteX2" fmla="*/ 821458 w 1526737"/>
              <a:gd name="connsiteY2" fmla="*/ 17271 h 653120"/>
              <a:gd name="connsiteX3" fmla="*/ 1526737 w 1526737"/>
              <a:gd name="connsiteY3" fmla="*/ 0 h 653120"/>
              <a:gd name="connsiteX4" fmla="*/ 1398998 w 1526737"/>
              <a:gd name="connsiteY4" fmla="*/ 653120 h 653120"/>
              <a:gd name="connsiteX5" fmla="*/ 1208046 w 1526737"/>
              <a:gd name="connsiteY5" fmla="*/ 456087 h 653120"/>
              <a:gd name="connsiteX6" fmla="*/ 6188 w 1526737"/>
              <a:gd name="connsiteY6" fmla="*/ 438282 h 653120"/>
              <a:gd name="connsiteX0" fmla="*/ 46527 w 1520611"/>
              <a:gd name="connsiteY0" fmla="*/ 368105 h 653120"/>
              <a:gd name="connsiteX1" fmla="*/ 992867 w 1520611"/>
              <a:gd name="connsiteY1" fmla="*/ 207082 h 653120"/>
              <a:gd name="connsiteX2" fmla="*/ 815332 w 1520611"/>
              <a:gd name="connsiteY2" fmla="*/ 17271 h 653120"/>
              <a:gd name="connsiteX3" fmla="*/ 1520611 w 1520611"/>
              <a:gd name="connsiteY3" fmla="*/ 0 h 653120"/>
              <a:gd name="connsiteX4" fmla="*/ 1392872 w 1520611"/>
              <a:gd name="connsiteY4" fmla="*/ 653120 h 653120"/>
              <a:gd name="connsiteX5" fmla="*/ 1201920 w 1520611"/>
              <a:gd name="connsiteY5" fmla="*/ 456087 h 653120"/>
              <a:gd name="connsiteX6" fmla="*/ 62 w 1520611"/>
              <a:gd name="connsiteY6" fmla="*/ 438282 h 653120"/>
              <a:gd name="connsiteX7" fmla="*/ 46527 w 1520611"/>
              <a:gd name="connsiteY7" fmla="*/ 368105 h 653120"/>
              <a:gd name="connsiteX0" fmla="*/ 0 w 1474084"/>
              <a:gd name="connsiteY0" fmla="*/ 368105 h 766422"/>
              <a:gd name="connsiteX1" fmla="*/ 946340 w 1474084"/>
              <a:gd name="connsiteY1" fmla="*/ 207082 h 766422"/>
              <a:gd name="connsiteX2" fmla="*/ 768805 w 1474084"/>
              <a:gd name="connsiteY2" fmla="*/ 17271 h 766422"/>
              <a:gd name="connsiteX3" fmla="*/ 1474084 w 1474084"/>
              <a:gd name="connsiteY3" fmla="*/ 0 h 766422"/>
              <a:gd name="connsiteX4" fmla="*/ 1346345 w 1474084"/>
              <a:gd name="connsiteY4" fmla="*/ 653120 h 766422"/>
              <a:gd name="connsiteX5" fmla="*/ 1155393 w 1474084"/>
              <a:gd name="connsiteY5" fmla="*/ 456087 h 766422"/>
              <a:gd name="connsiteX6" fmla="*/ 104186 w 1474084"/>
              <a:gd name="connsiteY6" fmla="*/ 640626 h 766422"/>
              <a:gd name="connsiteX7" fmla="*/ 0 w 1474084"/>
              <a:gd name="connsiteY7" fmla="*/ 368105 h 766422"/>
              <a:gd name="connsiteX0" fmla="*/ 0 w 1372965"/>
              <a:gd name="connsiteY0" fmla="*/ 517796 h 766422"/>
              <a:gd name="connsiteX1" fmla="*/ 845221 w 1372965"/>
              <a:gd name="connsiteY1" fmla="*/ 207082 h 766422"/>
              <a:gd name="connsiteX2" fmla="*/ 667686 w 1372965"/>
              <a:gd name="connsiteY2" fmla="*/ 17271 h 766422"/>
              <a:gd name="connsiteX3" fmla="*/ 1372965 w 1372965"/>
              <a:gd name="connsiteY3" fmla="*/ 0 h 766422"/>
              <a:gd name="connsiteX4" fmla="*/ 1245226 w 1372965"/>
              <a:gd name="connsiteY4" fmla="*/ 653120 h 766422"/>
              <a:gd name="connsiteX5" fmla="*/ 1054274 w 1372965"/>
              <a:gd name="connsiteY5" fmla="*/ 456087 h 766422"/>
              <a:gd name="connsiteX6" fmla="*/ 3067 w 1372965"/>
              <a:gd name="connsiteY6" fmla="*/ 640626 h 766422"/>
              <a:gd name="connsiteX7" fmla="*/ 0 w 1372965"/>
              <a:gd name="connsiteY7" fmla="*/ 517796 h 766422"/>
              <a:gd name="connsiteX0" fmla="*/ 77471 w 1450436"/>
              <a:gd name="connsiteY0" fmla="*/ 517796 h 731671"/>
              <a:gd name="connsiteX1" fmla="*/ 922692 w 1450436"/>
              <a:gd name="connsiteY1" fmla="*/ 207082 h 731671"/>
              <a:gd name="connsiteX2" fmla="*/ 745157 w 1450436"/>
              <a:gd name="connsiteY2" fmla="*/ 17271 h 731671"/>
              <a:gd name="connsiteX3" fmla="*/ 1450436 w 1450436"/>
              <a:gd name="connsiteY3" fmla="*/ 0 h 731671"/>
              <a:gd name="connsiteX4" fmla="*/ 1322697 w 1450436"/>
              <a:gd name="connsiteY4" fmla="*/ 653120 h 731671"/>
              <a:gd name="connsiteX5" fmla="*/ 1131745 w 1450436"/>
              <a:gd name="connsiteY5" fmla="*/ 456087 h 731671"/>
              <a:gd name="connsiteX6" fmla="*/ 38 w 1450436"/>
              <a:gd name="connsiteY6" fmla="*/ 597255 h 731671"/>
              <a:gd name="connsiteX7" fmla="*/ 77471 w 1450436"/>
              <a:gd name="connsiteY7" fmla="*/ 517796 h 731671"/>
              <a:gd name="connsiteX0" fmla="*/ 0 w 1372965"/>
              <a:gd name="connsiteY0" fmla="*/ 517796 h 653120"/>
              <a:gd name="connsiteX1" fmla="*/ 845221 w 1372965"/>
              <a:gd name="connsiteY1" fmla="*/ 207082 h 653120"/>
              <a:gd name="connsiteX2" fmla="*/ 667686 w 1372965"/>
              <a:gd name="connsiteY2" fmla="*/ 17271 h 653120"/>
              <a:gd name="connsiteX3" fmla="*/ 1372965 w 1372965"/>
              <a:gd name="connsiteY3" fmla="*/ 0 h 653120"/>
              <a:gd name="connsiteX4" fmla="*/ 1245226 w 1372965"/>
              <a:gd name="connsiteY4" fmla="*/ 653120 h 653120"/>
              <a:gd name="connsiteX5" fmla="*/ 1054274 w 1372965"/>
              <a:gd name="connsiteY5" fmla="*/ 456087 h 653120"/>
              <a:gd name="connsiteX6" fmla="*/ 0 w 1372965"/>
              <a:gd name="connsiteY6" fmla="*/ 517796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8632"/>
              <a:gd name="connsiteX1" fmla="*/ 992311 w 1520055"/>
              <a:gd name="connsiteY1" fmla="*/ 207082 h 658632"/>
              <a:gd name="connsiteX2" fmla="*/ 814776 w 1520055"/>
              <a:gd name="connsiteY2" fmla="*/ 17271 h 658632"/>
              <a:gd name="connsiteX3" fmla="*/ 1520055 w 1520055"/>
              <a:gd name="connsiteY3" fmla="*/ 0 h 658632"/>
              <a:gd name="connsiteX4" fmla="*/ 1392316 w 1520055"/>
              <a:gd name="connsiteY4" fmla="*/ 653120 h 658632"/>
              <a:gd name="connsiteX5" fmla="*/ 1201364 w 1520055"/>
              <a:gd name="connsiteY5" fmla="*/ 456087 h 658632"/>
              <a:gd name="connsiteX6" fmla="*/ 0 w 1520055"/>
              <a:gd name="connsiteY6" fmla="*/ 533760 h 658632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520055"/>
              <a:gd name="connsiteY0" fmla="*/ 533760 h 653120"/>
              <a:gd name="connsiteX1" fmla="*/ 992311 w 1520055"/>
              <a:gd name="connsiteY1" fmla="*/ 207082 h 653120"/>
              <a:gd name="connsiteX2" fmla="*/ 814776 w 1520055"/>
              <a:gd name="connsiteY2" fmla="*/ 17271 h 653120"/>
              <a:gd name="connsiteX3" fmla="*/ 1520055 w 1520055"/>
              <a:gd name="connsiteY3" fmla="*/ 0 h 653120"/>
              <a:gd name="connsiteX4" fmla="*/ 1392316 w 1520055"/>
              <a:gd name="connsiteY4" fmla="*/ 653120 h 653120"/>
              <a:gd name="connsiteX5" fmla="*/ 1201364 w 1520055"/>
              <a:gd name="connsiteY5" fmla="*/ 456087 h 653120"/>
              <a:gd name="connsiteX6" fmla="*/ 0 w 1520055"/>
              <a:gd name="connsiteY6" fmla="*/ 533760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41996 w 1269740"/>
              <a:gd name="connsiteY1" fmla="*/ 207082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85340 w 1269740"/>
              <a:gd name="connsiteY1" fmla="*/ 239090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269740"/>
              <a:gd name="connsiteY0" fmla="*/ 486855 h 653120"/>
              <a:gd name="connsiteX1" fmla="*/ 738902 w 1269740"/>
              <a:gd name="connsiteY1" fmla="*/ 196759 h 653120"/>
              <a:gd name="connsiteX2" fmla="*/ 564461 w 1269740"/>
              <a:gd name="connsiteY2" fmla="*/ 17271 h 653120"/>
              <a:gd name="connsiteX3" fmla="*/ 1269740 w 1269740"/>
              <a:gd name="connsiteY3" fmla="*/ 0 h 653120"/>
              <a:gd name="connsiteX4" fmla="*/ 1142001 w 1269740"/>
              <a:gd name="connsiteY4" fmla="*/ 653120 h 653120"/>
              <a:gd name="connsiteX5" fmla="*/ 951049 w 1269740"/>
              <a:gd name="connsiteY5" fmla="*/ 456087 h 653120"/>
              <a:gd name="connsiteX6" fmla="*/ 0 w 1269740"/>
              <a:gd name="connsiteY6" fmla="*/ 486855 h 653120"/>
              <a:gd name="connsiteX0" fmla="*/ 0 w 1492208"/>
              <a:gd name="connsiteY0" fmla="*/ 626663 h 792928"/>
              <a:gd name="connsiteX1" fmla="*/ 738902 w 1492208"/>
              <a:gd name="connsiteY1" fmla="*/ 336567 h 792928"/>
              <a:gd name="connsiteX2" fmla="*/ 564461 w 1492208"/>
              <a:gd name="connsiteY2" fmla="*/ 157079 h 792928"/>
              <a:gd name="connsiteX3" fmla="*/ 1492208 w 1492208"/>
              <a:gd name="connsiteY3" fmla="*/ 0 h 792928"/>
              <a:gd name="connsiteX4" fmla="*/ 1142001 w 1492208"/>
              <a:gd name="connsiteY4" fmla="*/ 792928 h 792928"/>
              <a:gd name="connsiteX5" fmla="*/ 951049 w 1492208"/>
              <a:gd name="connsiteY5" fmla="*/ 595895 h 792928"/>
              <a:gd name="connsiteX6" fmla="*/ 0 w 1492208"/>
              <a:gd name="connsiteY6" fmla="*/ 626663 h 792928"/>
              <a:gd name="connsiteX0" fmla="*/ 0 w 1453492"/>
              <a:gd name="connsiteY0" fmla="*/ 586933 h 753198"/>
              <a:gd name="connsiteX1" fmla="*/ 738902 w 1453492"/>
              <a:gd name="connsiteY1" fmla="*/ 296837 h 753198"/>
              <a:gd name="connsiteX2" fmla="*/ 564461 w 1453492"/>
              <a:gd name="connsiteY2" fmla="*/ 117349 h 753198"/>
              <a:gd name="connsiteX3" fmla="*/ 1453492 w 1453492"/>
              <a:gd name="connsiteY3" fmla="*/ 0 h 753198"/>
              <a:gd name="connsiteX4" fmla="*/ 1142001 w 1453492"/>
              <a:gd name="connsiteY4" fmla="*/ 753198 h 753198"/>
              <a:gd name="connsiteX5" fmla="*/ 951049 w 1453492"/>
              <a:gd name="connsiteY5" fmla="*/ 556165 h 753198"/>
              <a:gd name="connsiteX6" fmla="*/ 0 w 1453492"/>
              <a:gd name="connsiteY6" fmla="*/ 586933 h 75319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64461 w 1453492"/>
              <a:gd name="connsiteY2" fmla="*/ 117349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638253 w 1453492"/>
              <a:gd name="connsiteY2" fmla="*/ 157105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453492"/>
              <a:gd name="connsiteY0" fmla="*/ 586933 h 711388"/>
              <a:gd name="connsiteX1" fmla="*/ 738902 w 1453492"/>
              <a:gd name="connsiteY1" fmla="*/ 296837 h 711388"/>
              <a:gd name="connsiteX2" fmla="*/ 577878 w 1453492"/>
              <a:gd name="connsiteY2" fmla="*/ 124577 h 711388"/>
              <a:gd name="connsiteX3" fmla="*/ 1453492 w 1453492"/>
              <a:gd name="connsiteY3" fmla="*/ 0 h 711388"/>
              <a:gd name="connsiteX4" fmla="*/ 1112594 w 1453492"/>
              <a:gd name="connsiteY4" fmla="*/ 711388 h 711388"/>
              <a:gd name="connsiteX5" fmla="*/ 951049 w 1453492"/>
              <a:gd name="connsiteY5" fmla="*/ 556165 h 711388"/>
              <a:gd name="connsiteX6" fmla="*/ 0 w 1453492"/>
              <a:gd name="connsiteY6" fmla="*/ 586933 h 711388"/>
              <a:gd name="connsiteX0" fmla="*/ 0 w 1352840"/>
              <a:gd name="connsiteY0" fmla="*/ 528639 h 653094"/>
              <a:gd name="connsiteX1" fmla="*/ 738902 w 1352840"/>
              <a:gd name="connsiteY1" fmla="*/ 238543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808558 w 1352840"/>
              <a:gd name="connsiteY1" fmla="*/ 302039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1352840"/>
              <a:gd name="connsiteY0" fmla="*/ 528639 h 653094"/>
              <a:gd name="connsiteX1" fmla="*/ 762120 w 1352840"/>
              <a:gd name="connsiteY1" fmla="*/ 259707 h 653094"/>
              <a:gd name="connsiteX2" fmla="*/ 577878 w 1352840"/>
              <a:gd name="connsiteY2" fmla="*/ 66283 h 653094"/>
              <a:gd name="connsiteX3" fmla="*/ 1352840 w 1352840"/>
              <a:gd name="connsiteY3" fmla="*/ 0 h 653094"/>
              <a:gd name="connsiteX4" fmla="*/ 1112594 w 1352840"/>
              <a:gd name="connsiteY4" fmla="*/ 653094 h 653094"/>
              <a:gd name="connsiteX5" fmla="*/ 951049 w 1352840"/>
              <a:gd name="connsiteY5" fmla="*/ 497871 h 653094"/>
              <a:gd name="connsiteX6" fmla="*/ 0 w 1352840"/>
              <a:gd name="connsiteY6" fmla="*/ 528639 h 653094"/>
              <a:gd name="connsiteX0" fmla="*/ 0 w 2348245"/>
              <a:gd name="connsiteY0" fmla="*/ 1385461 h 1509916"/>
              <a:gd name="connsiteX1" fmla="*/ 762120 w 2348245"/>
              <a:gd name="connsiteY1" fmla="*/ 1116529 h 1509916"/>
              <a:gd name="connsiteX2" fmla="*/ 577878 w 2348245"/>
              <a:gd name="connsiteY2" fmla="*/ 923105 h 1509916"/>
              <a:gd name="connsiteX3" fmla="*/ 2348245 w 2348245"/>
              <a:gd name="connsiteY3" fmla="*/ 0 h 1509916"/>
              <a:gd name="connsiteX4" fmla="*/ 1112594 w 2348245"/>
              <a:gd name="connsiteY4" fmla="*/ 1509916 h 1509916"/>
              <a:gd name="connsiteX5" fmla="*/ 951049 w 2348245"/>
              <a:gd name="connsiteY5" fmla="*/ 1354693 h 1509916"/>
              <a:gd name="connsiteX6" fmla="*/ 0 w 2348245"/>
              <a:gd name="connsiteY6" fmla="*/ 1385461 h 1509916"/>
              <a:gd name="connsiteX0" fmla="*/ 0 w 2348245"/>
              <a:gd name="connsiteY0" fmla="*/ 1385461 h 1459933"/>
              <a:gd name="connsiteX1" fmla="*/ 762120 w 2348245"/>
              <a:gd name="connsiteY1" fmla="*/ 1116529 h 1459933"/>
              <a:gd name="connsiteX2" fmla="*/ 577878 w 2348245"/>
              <a:gd name="connsiteY2" fmla="*/ 923105 h 1459933"/>
              <a:gd name="connsiteX3" fmla="*/ 2348245 w 2348245"/>
              <a:gd name="connsiteY3" fmla="*/ 0 h 1459933"/>
              <a:gd name="connsiteX4" fmla="*/ 2060247 w 2348245"/>
              <a:gd name="connsiteY4" fmla="*/ 825271 h 1459933"/>
              <a:gd name="connsiteX5" fmla="*/ 951049 w 2348245"/>
              <a:gd name="connsiteY5" fmla="*/ 1354693 h 1459933"/>
              <a:gd name="connsiteX6" fmla="*/ 0 w 2348245"/>
              <a:gd name="connsiteY6" fmla="*/ 1385461 h 1459933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577878 w 2348245"/>
              <a:gd name="connsiteY2" fmla="*/ 923105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904976 w 2348245"/>
              <a:gd name="connsiteY2" fmla="*/ 157274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904976 w 2348245"/>
              <a:gd name="connsiteY2" fmla="*/ 157274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904976 w 2348245"/>
              <a:gd name="connsiteY2" fmla="*/ 157274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762120 w 2348245"/>
              <a:gd name="connsiteY1" fmla="*/ 1116529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557"/>
              <a:gd name="connsiteX1" fmla="*/ 1915541 w 2348245"/>
              <a:gd name="connsiteY1" fmla="*/ 368828 h 1413557"/>
              <a:gd name="connsiteX2" fmla="*/ 1868906 w 2348245"/>
              <a:gd name="connsiteY2" fmla="*/ 116808 h 1413557"/>
              <a:gd name="connsiteX3" fmla="*/ 2348245 w 2348245"/>
              <a:gd name="connsiteY3" fmla="*/ 0 h 1413557"/>
              <a:gd name="connsiteX4" fmla="*/ 2060247 w 2348245"/>
              <a:gd name="connsiteY4" fmla="*/ 825271 h 1413557"/>
              <a:gd name="connsiteX5" fmla="*/ 1947980 w 2348245"/>
              <a:gd name="connsiteY5" fmla="*/ 757988 h 1413557"/>
              <a:gd name="connsiteX6" fmla="*/ 0 w 2348245"/>
              <a:gd name="connsiteY6" fmla="*/ 1385461 h 1413557"/>
              <a:gd name="connsiteX0" fmla="*/ 0 w 2348245"/>
              <a:gd name="connsiteY0" fmla="*/ 1385461 h 1413125"/>
              <a:gd name="connsiteX1" fmla="*/ 1915541 w 2348245"/>
              <a:gd name="connsiteY1" fmla="*/ 368828 h 1413125"/>
              <a:gd name="connsiteX2" fmla="*/ 1868906 w 2348245"/>
              <a:gd name="connsiteY2" fmla="*/ 116808 h 1413125"/>
              <a:gd name="connsiteX3" fmla="*/ 2348245 w 2348245"/>
              <a:gd name="connsiteY3" fmla="*/ 0 h 1413125"/>
              <a:gd name="connsiteX4" fmla="*/ 2060247 w 2348245"/>
              <a:gd name="connsiteY4" fmla="*/ 825271 h 1413125"/>
              <a:gd name="connsiteX5" fmla="*/ 2030846 w 2348245"/>
              <a:gd name="connsiteY5" fmla="*/ 743047 h 1413125"/>
              <a:gd name="connsiteX6" fmla="*/ 0 w 2348245"/>
              <a:gd name="connsiteY6" fmla="*/ 1385461 h 1413125"/>
              <a:gd name="connsiteX0" fmla="*/ 0 w 2348245"/>
              <a:gd name="connsiteY0" fmla="*/ 1385461 h 1413125"/>
              <a:gd name="connsiteX1" fmla="*/ 1915541 w 2348245"/>
              <a:gd name="connsiteY1" fmla="*/ 368828 h 1413125"/>
              <a:gd name="connsiteX2" fmla="*/ 1868906 w 2348245"/>
              <a:gd name="connsiteY2" fmla="*/ 116808 h 1413125"/>
              <a:gd name="connsiteX3" fmla="*/ 2348245 w 2348245"/>
              <a:gd name="connsiteY3" fmla="*/ 0 h 1413125"/>
              <a:gd name="connsiteX4" fmla="*/ 2075180 w 2348245"/>
              <a:gd name="connsiteY4" fmla="*/ 965547 h 1413125"/>
              <a:gd name="connsiteX5" fmla="*/ 2030846 w 2348245"/>
              <a:gd name="connsiteY5" fmla="*/ 743047 h 1413125"/>
              <a:gd name="connsiteX6" fmla="*/ 0 w 2348245"/>
              <a:gd name="connsiteY6" fmla="*/ 1385461 h 1413125"/>
              <a:gd name="connsiteX0" fmla="*/ 0 w 2348245"/>
              <a:gd name="connsiteY0" fmla="*/ 1524607 h 1552271"/>
              <a:gd name="connsiteX1" fmla="*/ 1915541 w 2348245"/>
              <a:gd name="connsiteY1" fmla="*/ 507974 h 1552271"/>
              <a:gd name="connsiteX2" fmla="*/ 1995116 w 2348245"/>
              <a:gd name="connsiteY2" fmla="*/ -1 h 1552271"/>
              <a:gd name="connsiteX3" fmla="*/ 2348245 w 2348245"/>
              <a:gd name="connsiteY3" fmla="*/ 139146 h 1552271"/>
              <a:gd name="connsiteX4" fmla="*/ 2075180 w 2348245"/>
              <a:gd name="connsiteY4" fmla="*/ 1104693 h 1552271"/>
              <a:gd name="connsiteX5" fmla="*/ 2030846 w 2348245"/>
              <a:gd name="connsiteY5" fmla="*/ 882193 h 1552271"/>
              <a:gd name="connsiteX6" fmla="*/ 0 w 2348245"/>
              <a:gd name="connsiteY6" fmla="*/ 1524607 h 1552271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0 w 2348245"/>
              <a:gd name="connsiteY0" fmla="*/ 1524608 h 1552272"/>
              <a:gd name="connsiteX1" fmla="*/ 2026404 w 2348245"/>
              <a:gd name="connsiteY1" fmla="*/ 287336 h 1552272"/>
              <a:gd name="connsiteX2" fmla="*/ 1995116 w 2348245"/>
              <a:gd name="connsiteY2" fmla="*/ 0 h 1552272"/>
              <a:gd name="connsiteX3" fmla="*/ 2348245 w 2348245"/>
              <a:gd name="connsiteY3" fmla="*/ 139147 h 1552272"/>
              <a:gd name="connsiteX4" fmla="*/ 2075180 w 2348245"/>
              <a:gd name="connsiteY4" fmla="*/ 1104694 h 1552272"/>
              <a:gd name="connsiteX5" fmla="*/ 2030846 w 2348245"/>
              <a:gd name="connsiteY5" fmla="*/ 882194 h 1552272"/>
              <a:gd name="connsiteX6" fmla="*/ 0 w 2348245"/>
              <a:gd name="connsiteY6" fmla="*/ 1524608 h 1552272"/>
              <a:gd name="connsiteX0" fmla="*/ 165784 w 2514029"/>
              <a:gd name="connsiteY0" fmla="*/ 1524608 h 1664211"/>
              <a:gd name="connsiteX1" fmla="*/ 2192188 w 2514029"/>
              <a:gd name="connsiteY1" fmla="*/ 287336 h 1664211"/>
              <a:gd name="connsiteX2" fmla="*/ 2160900 w 2514029"/>
              <a:gd name="connsiteY2" fmla="*/ 0 h 1664211"/>
              <a:gd name="connsiteX3" fmla="*/ 2514029 w 2514029"/>
              <a:gd name="connsiteY3" fmla="*/ 139147 h 1664211"/>
              <a:gd name="connsiteX4" fmla="*/ 2240964 w 2514029"/>
              <a:gd name="connsiteY4" fmla="*/ 1104694 h 1664211"/>
              <a:gd name="connsiteX5" fmla="*/ 2196630 w 2514029"/>
              <a:gd name="connsiteY5" fmla="*/ 882194 h 1664211"/>
              <a:gd name="connsiteX6" fmla="*/ 350261 w 2514029"/>
              <a:gd name="connsiteY6" fmla="*/ 1563541 h 1664211"/>
              <a:gd name="connsiteX7" fmla="*/ 165784 w 2514029"/>
              <a:gd name="connsiteY7" fmla="*/ 1524608 h 1664211"/>
              <a:gd name="connsiteX0" fmla="*/ 239113 w 2587358"/>
              <a:gd name="connsiteY0" fmla="*/ 1524608 h 1740826"/>
              <a:gd name="connsiteX1" fmla="*/ 2265517 w 2587358"/>
              <a:gd name="connsiteY1" fmla="*/ 287336 h 1740826"/>
              <a:gd name="connsiteX2" fmla="*/ 2234229 w 2587358"/>
              <a:gd name="connsiteY2" fmla="*/ 0 h 1740826"/>
              <a:gd name="connsiteX3" fmla="*/ 2587358 w 2587358"/>
              <a:gd name="connsiteY3" fmla="*/ 139147 h 1740826"/>
              <a:gd name="connsiteX4" fmla="*/ 2314293 w 2587358"/>
              <a:gd name="connsiteY4" fmla="*/ 1104694 h 1740826"/>
              <a:gd name="connsiteX5" fmla="*/ 2269959 w 2587358"/>
              <a:gd name="connsiteY5" fmla="*/ 882194 h 1740826"/>
              <a:gd name="connsiteX6" fmla="*/ 245093 w 2587358"/>
              <a:gd name="connsiteY6" fmla="*/ 1688428 h 1740826"/>
              <a:gd name="connsiteX7" fmla="*/ 239113 w 2587358"/>
              <a:gd name="connsiteY7" fmla="*/ 1524608 h 1740826"/>
              <a:gd name="connsiteX0" fmla="*/ 135880 w 2484125"/>
              <a:gd name="connsiteY0" fmla="*/ 1524608 h 1688428"/>
              <a:gd name="connsiteX1" fmla="*/ 2162284 w 2484125"/>
              <a:gd name="connsiteY1" fmla="*/ 287336 h 1688428"/>
              <a:gd name="connsiteX2" fmla="*/ 2130996 w 2484125"/>
              <a:gd name="connsiteY2" fmla="*/ 0 h 1688428"/>
              <a:gd name="connsiteX3" fmla="*/ 2484125 w 2484125"/>
              <a:gd name="connsiteY3" fmla="*/ 139147 h 1688428"/>
              <a:gd name="connsiteX4" fmla="*/ 2211060 w 2484125"/>
              <a:gd name="connsiteY4" fmla="*/ 1104694 h 1688428"/>
              <a:gd name="connsiteX5" fmla="*/ 2166726 w 2484125"/>
              <a:gd name="connsiteY5" fmla="*/ 882194 h 1688428"/>
              <a:gd name="connsiteX6" fmla="*/ 141860 w 2484125"/>
              <a:gd name="connsiteY6" fmla="*/ 1688428 h 1688428"/>
              <a:gd name="connsiteX7" fmla="*/ 135880 w 2484125"/>
              <a:gd name="connsiteY7" fmla="*/ 1524608 h 1688428"/>
              <a:gd name="connsiteX0" fmla="*/ 0 w 2348245"/>
              <a:gd name="connsiteY0" fmla="*/ 1524608 h 1688428"/>
              <a:gd name="connsiteX1" fmla="*/ 2026404 w 2348245"/>
              <a:gd name="connsiteY1" fmla="*/ 287336 h 1688428"/>
              <a:gd name="connsiteX2" fmla="*/ 1995116 w 2348245"/>
              <a:gd name="connsiteY2" fmla="*/ 0 h 1688428"/>
              <a:gd name="connsiteX3" fmla="*/ 2348245 w 2348245"/>
              <a:gd name="connsiteY3" fmla="*/ 139147 h 1688428"/>
              <a:gd name="connsiteX4" fmla="*/ 2075180 w 2348245"/>
              <a:gd name="connsiteY4" fmla="*/ 1104694 h 1688428"/>
              <a:gd name="connsiteX5" fmla="*/ 2030846 w 2348245"/>
              <a:gd name="connsiteY5" fmla="*/ 882194 h 1688428"/>
              <a:gd name="connsiteX6" fmla="*/ 5980 w 2348245"/>
              <a:gd name="connsiteY6" fmla="*/ 1688428 h 1688428"/>
              <a:gd name="connsiteX7" fmla="*/ 0 w 2348245"/>
              <a:gd name="connsiteY7" fmla="*/ 1524608 h 1688428"/>
              <a:gd name="connsiteX0" fmla="*/ 0 w 2348245"/>
              <a:gd name="connsiteY0" fmla="*/ 1524608 h 1688428"/>
              <a:gd name="connsiteX1" fmla="*/ 2026404 w 2348245"/>
              <a:gd name="connsiteY1" fmla="*/ 287336 h 1688428"/>
              <a:gd name="connsiteX2" fmla="*/ 1995116 w 2348245"/>
              <a:gd name="connsiteY2" fmla="*/ 0 h 1688428"/>
              <a:gd name="connsiteX3" fmla="*/ 2348245 w 2348245"/>
              <a:gd name="connsiteY3" fmla="*/ 139147 h 1688428"/>
              <a:gd name="connsiteX4" fmla="*/ 2075180 w 2348245"/>
              <a:gd name="connsiteY4" fmla="*/ 1104694 h 1688428"/>
              <a:gd name="connsiteX5" fmla="*/ 2030846 w 2348245"/>
              <a:gd name="connsiteY5" fmla="*/ 882194 h 1688428"/>
              <a:gd name="connsiteX6" fmla="*/ 1022680 w 2348245"/>
              <a:gd name="connsiteY6" fmla="*/ 1284274 h 1688428"/>
              <a:gd name="connsiteX7" fmla="*/ 5980 w 2348245"/>
              <a:gd name="connsiteY7" fmla="*/ 1688428 h 1688428"/>
              <a:gd name="connsiteX8" fmla="*/ 0 w 2348245"/>
              <a:gd name="connsiteY8" fmla="*/ 1524608 h 1688428"/>
              <a:gd name="connsiteX0" fmla="*/ 0 w 2348245"/>
              <a:gd name="connsiteY0" fmla="*/ 1524608 h 1688428"/>
              <a:gd name="connsiteX1" fmla="*/ 2026404 w 2348245"/>
              <a:gd name="connsiteY1" fmla="*/ 287336 h 1688428"/>
              <a:gd name="connsiteX2" fmla="*/ 1995116 w 2348245"/>
              <a:gd name="connsiteY2" fmla="*/ 0 h 1688428"/>
              <a:gd name="connsiteX3" fmla="*/ 2348245 w 2348245"/>
              <a:gd name="connsiteY3" fmla="*/ 139147 h 1688428"/>
              <a:gd name="connsiteX4" fmla="*/ 2075180 w 2348245"/>
              <a:gd name="connsiteY4" fmla="*/ 1104694 h 1688428"/>
              <a:gd name="connsiteX5" fmla="*/ 2030846 w 2348245"/>
              <a:gd name="connsiteY5" fmla="*/ 882194 h 1688428"/>
              <a:gd name="connsiteX6" fmla="*/ 1035788 w 2348245"/>
              <a:gd name="connsiteY6" fmla="*/ 1415403 h 1688428"/>
              <a:gd name="connsiteX7" fmla="*/ 5980 w 2348245"/>
              <a:gd name="connsiteY7" fmla="*/ 1688428 h 1688428"/>
              <a:gd name="connsiteX8" fmla="*/ 0 w 2348245"/>
              <a:gd name="connsiteY8" fmla="*/ 1524608 h 1688428"/>
              <a:gd name="connsiteX0" fmla="*/ 0 w 2348245"/>
              <a:gd name="connsiteY0" fmla="*/ 1524608 h 1688428"/>
              <a:gd name="connsiteX1" fmla="*/ 1023620 w 2348245"/>
              <a:gd name="connsiteY1" fmla="*/ 1008468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30846 w 2348245"/>
              <a:gd name="connsiteY6" fmla="*/ 882194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075180 w 2348245"/>
              <a:gd name="connsiteY5" fmla="*/ 1104694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348245"/>
              <a:gd name="connsiteY0" fmla="*/ 1524608 h 1688428"/>
              <a:gd name="connsiteX1" fmla="*/ 1031893 w 2348245"/>
              <a:gd name="connsiteY1" fmla="*/ 1087319 h 1688428"/>
              <a:gd name="connsiteX2" fmla="*/ 2026404 w 2348245"/>
              <a:gd name="connsiteY2" fmla="*/ 287336 h 1688428"/>
              <a:gd name="connsiteX3" fmla="*/ 1995116 w 2348245"/>
              <a:gd name="connsiteY3" fmla="*/ 0 h 1688428"/>
              <a:gd name="connsiteX4" fmla="*/ 2348245 w 2348245"/>
              <a:gd name="connsiteY4" fmla="*/ 139147 h 1688428"/>
              <a:gd name="connsiteX5" fmla="*/ 2115330 w 2348245"/>
              <a:gd name="connsiteY5" fmla="*/ 1146897 h 1688428"/>
              <a:gd name="connsiteX6" fmla="*/ 2091277 w 2348245"/>
              <a:gd name="connsiteY6" fmla="*/ 857701 h 1688428"/>
              <a:gd name="connsiteX7" fmla="*/ 1035788 w 2348245"/>
              <a:gd name="connsiteY7" fmla="*/ 1415403 h 1688428"/>
              <a:gd name="connsiteX8" fmla="*/ 5980 w 2348245"/>
              <a:gd name="connsiteY8" fmla="*/ 1688428 h 1688428"/>
              <a:gd name="connsiteX9" fmla="*/ 0 w 2348245"/>
              <a:gd name="connsiteY9" fmla="*/ 1524608 h 1688428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15330 w 2424421"/>
              <a:gd name="connsiteY5" fmla="*/ 1402183 h 1943714"/>
              <a:gd name="connsiteX6" fmla="*/ 2091277 w 2424421"/>
              <a:gd name="connsiteY6" fmla="*/ 1112987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091277 w 2424421"/>
              <a:gd name="connsiteY6" fmla="*/ 1112987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1296 w 2424421"/>
              <a:gd name="connsiteY6" fmla="*/ 1092432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1296 w 2424421"/>
              <a:gd name="connsiteY6" fmla="*/ 1092432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1296 w 2424421"/>
              <a:gd name="connsiteY6" fmla="*/ 1092432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2266 w 2424421"/>
              <a:gd name="connsiteY6" fmla="*/ 1134694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779894 h 1943714"/>
              <a:gd name="connsiteX1" fmla="*/ 1031893 w 2424421"/>
              <a:gd name="connsiteY1" fmla="*/ 1342605 h 1943714"/>
              <a:gd name="connsiteX2" fmla="*/ 2026404 w 2424421"/>
              <a:gd name="connsiteY2" fmla="*/ 542622 h 1943714"/>
              <a:gd name="connsiteX3" fmla="*/ 1995116 w 2424421"/>
              <a:gd name="connsiteY3" fmla="*/ 255286 h 1943714"/>
              <a:gd name="connsiteX4" fmla="*/ 2424421 w 2424421"/>
              <a:gd name="connsiteY4" fmla="*/ 0 h 1943714"/>
              <a:gd name="connsiteX5" fmla="*/ 2192291 w 2424421"/>
              <a:gd name="connsiteY5" fmla="*/ 1376358 h 1943714"/>
              <a:gd name="connsiteX6" fmla="*/ 2142266 w 2424421"/>
              <a:gd name="connsiteY6" fmla="*/ 1134694 h 1943714"/>
              <a:gd name="connsiteX7" fmla="*/ 1035788 w 2424421"/>
              <a:gd name="connsiteY7" fmla="*/ 1670689 h 1943714"/>
              <a:gd name="connsiteX8" fmla="*/ 5980 w 2424421"/>
              <a:gd name="connsiteY8" fmla="*/ 1943714 h 1943714"/>
              <a:gd name="connsiteX9" fmla="*/ 0 w 2424421"/>
              <a:gd name="connsiteY9" fmla="*/ 1779894 h 1943714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26404 w 2424421"/>
              <a:gd name="connsiteY2" fmla="*/ 642920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192291 w 2424421"/>
              <a:gd name="connsiteY5" fmla="*/ 1476656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83069 w 2424421"/>
              <a:gd name="connsiteY2" fmla="*/ 524756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192291 w 2424421"/>
              <a:gd name="connsiteY5" fmla="*/ 1476656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75866 w 2424421"/>
              <a:gd name="connsiteY2" fmla="*/ 404511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192291 w 2424421"/>
              <a:gd name="connsiteY5" fmla="*/ 1476656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75866 w 2424421"/>
              <a:gd name="connsiteY2" fmla="*/ 404511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251638 w 2424421"/>
              <a:gd name="connsiteY5" fmla="*/ 1334524 h 2044012"/>
              <a:gd name="connsiteX6" fmla="*/ 2142266 w 2424421"/>
              <a:gd name="connsiteY6" fmla="*/ 1234992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  <a:gd name="connsiteX0" fmla="*/ 0 w 2424421"/>
              <a:gd name="connsiteY0" fmla="*/ 1880192 h 2044012"/>
              <a:gd name="connsiteX1" fmla="*/ 1031893 w 2424421"/>
              <a:gd name="connsiteY1" fmla="*/ 1442903 h 2044012"/>
              <a:gd name="connsiteX2" fmla="*/ 2075866 w 2424421"/>
              <a:gd name="connsiteY2" fmla="*/ 404511 h 2044012"/>
              <a:gd name="connsiteX3" fmla="*/ 2024924 w 2424421"/>
              <a:gd name="connsiteY3" fmla="*/ 0 h 2044012"/>
              <a:gd name="connsiteX4" fmla="*/ 2424421 w 2424421"/>
              <a:gd name="connsiteY4" fmla="*/ 100298 h 2044012"/>
              <a:gd name="connsiteX5" fmla="*/ 2251638 w 2424421"/>
              <a:gd name="connsiteY5" fmla="*/ 1334524 h 2044012"/>
              <a:gd name="connsiteX6" fmla="*/ 2197961 w 2424421"/>
              <a:gd name="connsiteY6" fmla="*/ 1074565 h 2044012"/>
              <a:gd name="connsiteX7" fmla="*/ 1035788 w 2424421"/>
              <a:gd name="connsiteY7" fmla="*/ 1770987 h 2044012"/>
              <a:gd name="connsiteX8" fmla="*/ 5980 w 2424421"/>
              <a:gd name="connsiteY8" fmla="*/ 2044012 h 2044012"/>
              <a:gd name="connsiteX9" fmla="*/ 0 w 2424421"/>
              <a:gd name="connsiteY9" fmla="*/ 1880192 h 20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24421" h="2044012">
                <a:moveTo>
                  <a:pt x="0" y="1880192"/>
                </a:moveTo>
                <a:cubicBezTo>
                  <a:pt x="940619" y="1534322"/>
                  <a:pt x="682778" y="1610791"/>
                  <a:pt x="1031893" y="1442903"/>
                </a:cubicBezTo>
                <a:cubicBezTo>
                  <a:pt x="1369627" y="1236691"/>
                  <a:pt x="1936385" y="582140"/>
                  <a:pt x="2075866" y="404511"/>
                </a:cubicBezTo>
                <a:cubicBezTo>
                  <a:pt x="2049675" y="120675"/>
                  <a:pt x="2061098" y="296456"/>
                  <a:pt x="2024924" y="0"/>
                </a:cubicBezTo>
                <a:lnTo>
                  <a:pt x="2424421" y="100298"/>
                </a:lnTo>
                <a:lnTo>
                  <a:pt x="2251638" y="1334524"/>
                </a:lnTo>
                <a:cubicBezTo>
                  <a:pt x="2197913" y="1065219"/>
                  <a:pt x="2214959" y="1169207"/>
                  <a:pt x="2197961" y="1074565"/>
                </a:cubicBezTo>
                <a:cubicBezTo>
                  <a:pt x="1997114" y="1210848"/>
                  <a:pt x="1373266" y="1636615"/>
                  <a:pt x="1035788" y="1770987"/>
                </a:cubicBezTo>
                <a:cubicBezTo>
                  <a:pt x="698310" y="1905359"/>
                  <a:pt x="176427" y="2003956"/>
                  <a:pt x="5980" y="2044012"/>
                </a:cubicBezTo>
                <a:cubicBezTo>
                  <a:pt x="1538" y="1991972"/>
                  <a:pt x="857" y="1989593"/>
                  <a:pt x="0" y="1880192"/>
                </a:cubicBezTo>
                <a:close/>
              </a:path>
            </a:pathLst>
          </a:custGeom>
          <a:gradFill flip="none" rotWithShape="1">
            <a:gsLst>
              <a:gs pos="0">
                <a:srgbClr val="1F497D">
                  <a:lumMod val="50000"/>
                  <a:alpha val="67000"/>
                </a:srgbClr>
              </a:gs>
              <a:gs pos="47000">
                <a:srgbClr val="4F81BD">
                  <a:shade val="93000"/>
                  <a:satMod val="130000"/>
                  <a:alpha val="43000"/>
                </a:srgbClr>
              </a:gs>
              <a:gs pos="100000">
                <a:srgbClr val="1F497D">
                  <a:alpha val="25000"/>
                </a:srgbClr>
              </a:gs>
            </a:gsLst>
            <a:lin ang="81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11" name="テキスト ボックス 210"/>
          <p:cNvSpPr txBox="1"/>
          <p:nvPr/>
        </p:nvSpPr>
        <p:spPr>
          <a:xfrm>
            <a:off x="8801593" y="2046330"/>
            <a:ext cx="2263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● The University of Tokyo Deliver Integration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(14/3)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8550689" y="2276872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● Tokyo University Stock Integration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(13/7)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8780755" y="1362254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■ NISA Account Start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(14/1)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4" name="テキスト ボックス 213"/>
          <p:cNvSpPr txBox="1"/>
          <p:nvPr/>
        </p:nvSpPr>
        <p:spPr>
          <a:xfrm>
            <a:off x="6987577" y="2039013"/>
            <a:ext cx="1824538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● TSE </a:t>
            </a:r>
            <a:r>
              <a:rPr lang="en-US" sz="800" dirty="0" err="1">
                <a:solidFill>
                  <a:srgbClr val="0000CC"/>
                </a:solidFill>
              </a:rPr>
              <a:t>Aro</a:t>
            </a:r>
            <a:r>
              <a:rPr lang="en-US" sz="800" dirty="0">
                <a:solidFill>
                  <a:srgbClr val="0000CC"/>
                </a:solidFill>
              </a:rPr>
              <a:t> - Head Operation (10/1)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7473785" y="2204864"/>
            <a:ext cx="1019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●大証</a:t>
            </a:r>
            <a:r>
              <a:rPr lang="en-US" altLang="ja-JP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J-Gate</a:t>
            </a:r>
            <a:r>
              <a:rPr lang="ja-JP" altLang="en-US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稼働</a:t>
            </a:r>
            <a:endParaRPr lang="en-US" altLang="ja-JP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11/2</a:t>
            </a:r>
            <a:r>
              <a:rPr lang="ja-JP" altLang="en-US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6332126" y="2506716"/>
            <a:ext cx="1285929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▲ Lehman shock (08/9)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7" name="テキスト ボックス 216"/>
          <p:cNvSpPr txBox="1"/>
          <p:nvPr/>
        </p:nvSpPr>
        <p:spPr>
          <a:xfrm>
            <a:off x="5054709" y="2507065"/>
            <a:ext cx="1798890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▲ </a:t>
            </a:r>
            <a:r>
              <a:rPr lang="en-US" sz="800" dirty="0" err="1">
                <a:solidFill>
                  <a:srgbClr val="0000CC"/>
                </a:solidFill>
              </a:rPr>
              <a:t>Jacom</a:t>
            </a:r>
            <a:r>
              <a:rPr lang="en-US" sz="800" dirty="0">
                <a:solidFill>
                  <a:srgbClr val="0000CC"/>
                </a:solidFill>
              </a:rPr>
              <a:t> misdirected order (05/12)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8" name="テキスト ボックス 217"/>
          <p:cNvSpPr txBox="1"/>
          <p:nvPr/>
        </p:nvSpPr>
        <p:spPr>
          <a:xfrm>
            <a:off x="5819165" y="1334260"/>
            <a:ext cx="3191899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Enforcement of Financial Instruments and Exchange Act (07/9)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19" name="テキスト ボックス 218"/>
          <p:cNvSpPr txBox="1"/>
          <p:nvPr/>
        </p:nvSpPr>
        <p:spPr>
          <a:xfrm>
            <a:off x="5169024" y="2693823"/>
            <a:ext cx="1308371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▲ </a:t>
            </a:r>
            <a:r>
              <a:rPr lang="en-US" sz="800" dirty="0" err="1">
                <a:solidFill>
                  <a:srgbClr val="0000CC"/>
                </a:solidFill>
              </a:rPr>
              <a:t>Livedoor</a:t>
            </a:r>
            <a:r>
              <a:rPr lang="en-US" sz="800" dirty="0">
                <a:solidFill>
                  <a:srgbClr val="0000CC"/>
                </a:solidFill>
              </a:rPr>
              <a:t> shock (06/1)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4377441" y="1334260"/>
            <a:ext cx="2340705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Securities brokerage business started (04/4)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3837381" y="1484784"/>
            <a:ext cx="1688283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Specified Account Start (03/1)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3198913" y="2039013"/>
            <a:ext cx="1319592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● Listing on REIT (01/9)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1418305" y="2507065"/>
            <a:ext cx="1983235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▲ Yamaichi Securities collapse (97/11)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2239960" y="1334260"/>
            <a:ext cx="2632452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Liberalization of brokerage commission fee (99/10)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1569129" y="1484784"/>
            <a:ext cx="2159566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Ban on entry of Internet securities (98/1)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1900276" y="1808820"/>
            <a:ext cx="2542684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Bank investment trade window lifting ban (98/12)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7" name="テキスト ボックス 226"/>
          <p:cNvSpPr txBox="1"/>
          <p:nvPr/>
        </p:nvSpPr>
        <p:spPr>
          <a:xfrm>
            <a:off x="1677141" y="1649707"/>
            <a:ext cx="2036135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Foreign Exchange Law Reform (98/4)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1419817" y="2674562"/>
            <a:ext cx="2307042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▲ Hokkaido </a:t>
            </a:r>
            <a:r>
              <a:rPr lang="en-US" sz="800" dirty="0" err="1">
                <a:solidFill>
                  <a:srgbClr val="0000CC"/>
                </a:solidFill>
              </a:rPr>
              <a:t>Takushoku</a:t>
            </a:r>
            <a:r>
              <a:rPr lang="en-US" sz="800" dirty="0">
                <a:solidFill>
                  <a:srgbClr val="0000CC"/>
                </a:solidFill>
              </a:rPr>
              <a:t> Bank collapse (97/11)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2131363" y="2045749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● Tokyo Stock Exchange abolition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To system trading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(99/4)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6537681" y="1484784"/>
            <a:ext cx="2270173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</a:t>
            </a:r>
            <a:r>
              <a:rPr lang="en-US" sz="800" dirty="0" err="1">
                <a:solidFill>
                  <a:srgbClr val="0000CC"/>
                </a:solidFill>
              </a:rPr>
              <a:t>Electronicization</a:t>
            </a:r>
            <a:r>
              <a:rPr lang="en-US" sz="800" dirty="0">
                <a:solidFill>
                  <a:srgbClr val="0000CC"/>
                </a:solidFill>
              </a:rPr>
              <a:t> of stock certificates (09/1)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5871453" y="206084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● OSE Evening started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(07/9)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2" name="テキスト ボックス 231"/>
          <p:cNvSpPr txBox="1"/>
          <p:nvPr/>
        </p:nvSpPr>
        <p:spPr>
          <a:xfrm>
            <a:off x="3189309" y="1649707"/>
            <a:ext cx="2326278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Document Electronic Delivery Lifting (01/10)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3" name="テキスト ボックス 232"/>
          <p:cNvSpPr txBox="1"/>
          <p:nvPr/>
        </p:nvSpPr>
        <p:spPr>
          <a:xfrm>
            <a:off x="6862797" y="1649707"/>
            <a:ext cx="1935145" cy="234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■ Day 5 Settlement abolished (09/11)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4" name="テキスト ボックス 233"/>
          <p:cNvSpPr txBox="1"/>
          <p:nvPr/>
        </p:nvSpPr>
        <p:spPr>
          <a:xfrm>
            <a:off x="8841937" y="1650286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■ Consumption tax 8%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(14/4)</a:t>
            </a:r>
            <a:endParaRPr lang="ja-JP" altLang="en-US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704528" y="4988110"/>
            <a:ext cx="73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SONAR</a:t>
            </a:r>
          </a:p>
          <a:p>
            <a:pPr algn="l">
              <a:lnSpc>
                <a:spcPct val="100000"/>
              </a:lnSpc>
            </a:pPr>
            <a:r>
              <a:rPr lang="en-US" altLang="ja-JP" sz="800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(1985-)</a:t>
            </a:r>
          </a:p>
          <a:p>
            <a:pPr algn="l">
              <a:lnSpc>
                <a:spcPct val="100000"/>
              </a:lnSpc>
            </a:pPr>
            <a:endParaRPr lang="ja-JP" altLang="en-US" sz="8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859100" y="5526719"/>
            <a:ext cx="8867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◎ EUC system</a:t>
            </a:r>
            <a:endParaRPr lang="en-US" altLang="ja-JP" sz="800" u="sng" dirty="0">
              <a:solidFill>
                <a:srgbClr val="0000CC"/>
              </a:solidFill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1201776" y="4328424"/>
            <a:ext cx="11095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WEBBROKER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8" name="テキスト ボックス 237"/>
          <p:cNvSpPr txBox="1"/>
          <p:nvPr/>
        </p:nvSpPr>
        <p:spPr>
          <a:xfrm>
            <a:off x="658384" y="4155398"/>
            <a:ext cx="1819729" cy="25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0000CC"/>
                </a:solidFill>
              </a:rPr>
              <a:t>(Securities Net Trading System)</a:t>
            </a:r>
            <a:endParaRPr lang="ja-JP" altLang="en-US" sz="9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2240092" y="4148984"/>
            <a:ext cx="1212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WEBBROKER</a:t>
            </a:r>
            <a:r>
              <a:rPr lang="en-US" altLang="ja-JP" sz="800" b="1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Ⅱ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0" name="テキスト ボックス 239"/>
          <p:cNvSpPr txBox="1"/>
          <p:nvPr/>
        </p:nvSpPr>
        <p:spPr>
          <a:xfrm>
            <a:off x="4929696" y="3946232"/>
            <a:ext cx="12121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WEBBROKER</a:t>
            </a:r>
            <a:r>
              <a:rPr lang="en-US" altLang="ja-JP" sz="800" b="1" i="1" u="sng" dirty="0" err="1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Ⅲ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1" name="テキスト ボックス 240"/>
          <p:cNvSpPr txBox="1"/>
          <p:nvPr/>
        </p:nvSpPr>
        <p:spPr>
          <a:xfrm>
            <a:off x="1390345" y="4457922"/>
            <a:ext cx="8386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Cash stock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Mutual funds</a:t>
            </a:r>
            <a:endParaRPr lang="ja-JP" altLang="en-US" sz="7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2" name="テキスト ボックス 241"/>
          <p:cNvSpPr txBox="1"/>
          <p:nvPr/>
        </p:nvSpPr>
        <p:spPr>
          <a:xfrm>
            <a:off x="2468724" y="4313906"/>
            <a:ext cx="2212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Product expansion (credit transaction / futures OP / REIT)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Expanding trading volume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·Speeding up</a:t>
            </a:r>
            <a:endParaRPr lang="ja-JP" altLang="en-US" sz="7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3" name="テキスト ボックス 242"/>
          <p:cNvSpPr txBox="1"/>
          <p:nvPr/>
        </p:nvSpPr>
        <p:spPr>
          <a:xfrm>
            <a:off x="5142782" y="4110517"/>
            <a:ext cx="1916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Special order (stop limit / OCO / IFD · ·)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Exchange advanced (speeding up / mass data / decimal point)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Night trade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Direct connection to overseas markets (Hong Kong / Shanghai / Shenzhen)</a:t>
            </a:r>
            <a:endParaRPr lang="ja-JP" altLang="en-US" sz="7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4" name="テキスト ボックス 243"/>
          <p:cNvSpPr txBox="1"/>
          <p:nvPr/>
        </p:nvSpPr>
        <p:spPr>
          <a:xfrm>
            <a:off x="8032664" y="3695327"/>
            <a:ext cx="1560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Plate/WB4</a:t>
            </a:r>
            <a:endParaRPr lang="ja-JP" altLang="en-US" sz="800" u="sng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5" name="テキスト ボックス 244"/>
          <p:cNvSpPr txBox="1"/>
          <p:nvPr/>
        </p:nvSpPr>
        <p:spPr>
          <a:xfrm>
            <a:off x="8290264" y="3844570"/>
            <a:ext cx="2182008" cy="338554"/>
          </a:xfrm>
          <a:prstGeom prst="rect">
            <a:avLst/>
          </a:prstGeom>
          <a:noFill/>
          <a:effectLst>
            <a:glow rad="127000">
              <a:sysClr val="window" lastClr="FFFFFF"/>
            </a:glow>
          </a:effectLst>
        </p:spPr>
        <p:txBody>
          <a:bodyPr wrap="non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00CC"/>
                </a:solidFill>
              </a:rPr>
              <a:t>· Cloud service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Extensibility / fault tolerance enhancement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glow rad="190500">
                  <a:prstClr val="white"/>
                </a:glow>
              </a:effectLst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6" name="テキスト ボックス 245"/>
          <p:cNvSpPr txBox="1"/>
          <p:nvPr/>
        </p:nvSpPr>
        <p:spPr>
          <a:xfrm>
            <a:off x="3584848" y="5310404"/>
            <a:ext cx="11288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◎ Paperless system</a:t>
            </a:r>
            <a:endParaRPr lang="ja-JP" altLang="en-US" sz="800" u="sng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6645188" y="5094091"/>
            <a:ext cx="15215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Plate/EPM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3728864" y="5434386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</a:t>
            </a:r>
            <a:r>
              <a:rPr lang="en-US" sz="800" dirty="0" err="1">
                <a:solidFill>
                  <a:srgbClr val="0000CC"/>
                </a:solidFill>
              </a:rPr>
              <a:t>Electronicization</a:t>
            </a:r>
            <a:r>
              <a:rPr lang="en-US" sz="800" dirty="0">
                <a:solidFill>
                  <a:srgbClr val="0000CC"/>
                </a:solidFill>
              </a:rPr>
              <a:t> of management forms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</a:t>
            </a:r>
            <a:r>
              <a:rPr lang="en-US" sz="800" dirty="0" err="1">
                <a:solidFill>
                  <a:srgbClr val="0000CC"/>
                </a:solidFill>
              </a:rPr>
              <a:t>Electronicization</a:t>
            </a:r>
            <a:r>
              <a:rPr lang="en-US" sz="800" dirty="0">
                <a:solidFill>
                  <a:srgbClr val="0000CC"/>
                </a:solidFill>
              </a:rPr>
              <a:t> of statutory books</a:t>
            </a:r>
            <a:endParaRPr lang="en-US" altLang="ja-JP" sz="700" dirty="0">
              <a:solidFill>
                <a:srgbClr val="0000CC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740748" y="5365652"/>
            <a:ext cx="2140330" cy="25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0000CC"/>
                </a:solidFill>
              </a:rPr>
              <a:t>(Integrated data management system)</a:t>
            </a:r>
            <a:endParaRPr lang="ja-JP" altLang="en-US" sz="900" dirty="0">
              <a:solidFill>
                <a:srgbClr val="0000CC"/>
              </a:solidFill>
              <a:effectLst>
                <a:glow rad="1016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829647" y="5218362"/>
            <a:ext cx="2795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Integration of paperless with EUC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Strengthen information collection and analysis functions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Compliance function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Sales support function</a:t>
            </a:r>
            <a:endParaRPr lang="en-US" altLang="ja-JP" sz="700" dirty="0">
              <a:solidFill>
                <a:srgbClr val="0000CC"/>
              </a:solidFill>
              <a:effectLst>
                <a:glow rad="101600">
                  <a:prstClr val="white">
                    <a:alpha val="85000"/>
                  </a:prstClr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1" name="ホームベース 250"/>
          <p:cNvSpPr/>
          <p:nvPr/>
        </p:nvSpPr>
        <p:spPr bwMode="auto">
          <a:xfrm>
            <a:off x="776536" y="2903458"/>
            <a:ext cx="1476000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Internet trade dawn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52" name="ホームベース 251"/>
          <p:cNvSpPr/>
          <p:nvPr/>
        </p:nvSpPr>
        <p:spPr bwMode="auto">
          <a:xfrm>
            <a:off x="2260073" y="2903458"/>
            <a:ext cx="2117367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Expansion of online trading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53" name="ホームベース 252"/>
          <p:cNvSpPr/>
          <p:nvPr/>
        </p:nvSpPr>
        <p:spPr bwMode="auto">
          <a:xfrm>
            <a:off x="4384310" y="2903458"/>
            <a:ext cx="3593026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Sophistication / acceleration of securities trading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54" name="ホームベース 253"/>
          <p:cNvSpPr/>
          <p:nvPr/>
        </p:nvSpPr>
        <p:spPr bwMode="auto">
          <a:xfrm>
            <a:off x="7991478" y="2903458"/>
            <a:ext cx="1764000" cy="180000"/>
          </a:xfrm>
          <a:prstGeom prst="homePlate">
            <a:avLst>
              <a:gd name="adj" fmla="val 20187"/>
            </a:avLst>
          </a:prstGeom>
          <a:solidFill>
            <a:srgbClr val="C0504D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Utilization of net technology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8801622" y="3268506"/>
            <a:ext cx="6158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effectLst>
                  <a:glow rad="1524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effectLst>
                  <a:glow rad="1524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Tiara</a:t>
            </a:r>
            <a:endParaRPr lang="ja-JP" altLang="en-US" sz="800" u="sng" dirty="0">
              <a:solidFill>
                <a:prstClr val="black"/>
              </a:solidFill>
              <a:effectLst>
                <a:glow rad="1524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7998489" y="3109166"/>
            <a:ext cx="2335896" cy="2351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00" dirty="0">
                <a:solidFill>
                  <a:srgbClr val="0000CC"/>
                </a:solidFill>
              </a:rPr>
              <a:t>(Myanmar national securities company system)</a:t>
            </a:r>
            <a:endParaRPr lang="ja-JP" altLang="en-US" sz="800" dirty="0">
              <a:solidFill>
                <a:srgbClr val="0000CC"/>
              </a:solidFill>
              <a:effectLst>
                <a:glow rad="1270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8899151" y="3398060"/>
            <a:ext cx="7056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Paperless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Biometrics</a:t>
            </a:r>
            <a:endParaRPr lang="en-US" altLang="ja-JP" sz="700" dirty="0">
              <a:solidFill>
                <a:srgbClr val="0000CC"/>
              </a:solidFill>
              <a:effectLst>
                <a:glow rad="1905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8" name="テキスト ボックス 257"/>
          <p:cNvSpPr txBox="1"/>
          <p:nvPr/>
        </p:nvSpPr>
        <p:spPr>
          <a:xfrm>
            <a:off x="596516" y="4801703"/>
            <a:ext cx="1441420" cy="2529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900" dirty="0">
                <a:solidFill>
                  <a:srgbClr val="0000CC"/>
                </a:solidFill>
              </a:rPr>
              <a:t>(Securities back system)</a:t>
            </a:r>
            <a:endParaRPr lang="ja-JP" altLang="en-US" sz="9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59" name="テキスト ボックス 258"/>
          <p:cNvSpPr txBox="1"/>
          <p:nvPr/>
        </p:nvSpPr>
        <p:spPr>
          <a:xfrm>
            <a:off x="6249144" y="4715176"/>
            <a:ext cx="15135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Plate/SNR</a:t>
            </a:r>
            <a:endParaRPr lang="ja-JP" altLang="en-US" sz="800" u="sng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0" name="テキスト ボックス 259"/>
          <p:cNvSpPr txBox="1"/>
          <p:nvPr/>
        </p:nvSpPr>
        <p:spPr>
          <a:xfrm>
            <a:off x="6417395" y="4839448"/>
            <a:ext cx="12747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Browsing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· Function consolidation</a:t>
            </a:r>
            <a:endParaRPr lang="en-US" altLang="ja-JP" sz="7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1" name="テキスト ボックス 260"/>
          <p:cNvSpPr txBox="1"/>
          <p:nvPr/>
        </p:nvSpPr>
        <p:spPr>
          <a:xfrm>
            <a:off x="8389626" y="4240614"/>
            <a:ext cx="1495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i="1" u="sng" dirty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Financial Plate/OTC</a:t>
            </a:r>
            <a:endParaRPr lang="ja-JP" altLang="en-US" sz="800" u="sng" dirty="0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2" name="テキスト ボックス 261"/>
          <p:cNvSpPr txBox="1"/>
          <p:nvPr/>
        </p:nvSpPr>
        <p:spPr>
          <a:xfrm>
            <a:off x="8535030" y="4401688"/>
            <a:ext cx="15985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WEB system for sales person</a:t>
            </a:r>
            <a:endParaRPr lang="en-US" altLang="ja-JP" sz="7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3" name="テキスト ボックス 262"/>
          <p:cNvSpPr txBox="1"/>
          <p:nvPr/>
        </p:nvSpPr>
        <p:spPr>
          <a:xfrm>
            <a:off x="3836876" y="3592542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◎ Electronic pigeon</a:t>
            </a:r>
            <a:endParaRPr lang="ja-JP" altLang="en-US" sz="800" b="1" u="sng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3971514" y="3716523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· Document Electronic Delivery System</a:t>
            </a:r>
            <a:endParaRPr lang="en-US" altLang="ja-JP" sz="7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65" name="カギ線コネクタ 264"/>
          <p:cNvCxnSpPr/>
          <p:nvPr/>
        </p:nvCxnSpPr>
        <p:spPr bwMode="auto">
          <a:xfrm rot="5400000" flipH="1" flipV="1">
            <a:off x="3656873" y="3772254"/>
            <a:ext cx="324000" cy="180020"/>
          </a:xfrm>
          <a:prstGeom prst="bentConnector2">
            <a:avLst/>
          </a:prstGeom>
          <a:noFill/>
          <a:ln w="28575" cap="rnd" cmpd="sng" algn="ctr">
            <a:solidFill>
              <a:srgbClr val="C0504D"/>
            </a:solidFill>
            <a:prstDash val="sysDot"/>
            <a:headEnd type="none" w="med" len="med"/>
            <a:tailEnd type="triangle" w="sm" len="sm"/>
          </a:ln>
          <a:effectLst/>
        </p:spPr>
      </p:cxnSp>
      <p:sp>
        <p:nvSpPr>
          <p:cNvPr id="266" name="テキスト ボックス 265"/>
          <p:cNvSpPr txBox="1"/>
          <p:nvPr/>
        </p:nvSpPr>
        <p:spPr>
          <a:xfrm>
            <a:off x="5349044" y="3412522"/>
            <a:ext cx="7825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u="sng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◎</a:t>
            </a:r>
            <a:r>
              <a:rPr lang="en-US" altLang="ja-JP" sz="800" u="sng" dirty="0">
                <a:solidFill>
                  <a:prstClr val="black"/>
                </a:solidFill>
                <a:latin typeface="Gill Sans Ultra Bold" panose="020B0A02020104020203" pitchFamily="34" charset="0"/>
                <a:ea typeface="Meiryo UI" panose="020B0604030504040204" pitchFamily="50" charset="-128"/>
                <a:cs typeface="Meiryo UI" panose="020B0604030504040204" pitchFamily="50" charset="-128"/>
              </a:rPr>
              <a:t>D.E.O.S.</a:t>
            </a:r>
            <a:endParaRPr lang="ja-JP" altLang="en-US" sz="800" b="1" u="sng" dirty="0">
              <a:solidFill>
                <a:prstClr val="black"/>
              </a:solidFill>
              <a:latin typeface="Gill Sans Ultra Bold" panose="020B0A02020104020203" pitchFamily="34" charset="0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5483682" y="3536503"/>
            <a:ext cx="8659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7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・高速発注エンジン</a:t>
            </a:r>
            <a:endParaRPr lang="en-US" altLang="ja-JP" sz="7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68" name="カギ線コネクタ 267"/>
          <p:cNvCxnSpPr/>
          <p:nvPr/>
        </p:nvCxnSpPr>
        <p:spPr bwMode="auto">
          <a:xfrm rot="5400000" flipH="1" flipV="1">
            <a:off x="5131952" y="3678730"/>
            <a:ext cx="464345" cy="135252"/>
          </a:xfrm>
          <a:prstGeom prst="bentConnector2">
            <a:avLst/>
          </a:prstGeom>
          <a:noFill/>
          <a:ln w="28575" cap="rnd" cmpd="sng" algn="ctr">
            <a:solidFill>
              <a:srgbClr val="C0504D"/>
            </a:solidFill>
            <a:prstDash val="sysDot"/>
            <a:headEnd type="none" w="med" len="med"/>
            <a:tailEnd type="triangle" w="sm" len="sm"/>
          </a:ln>
          <a:effectLst/>
        </p:spPr>
      </p:cxnSp>
      <p:cxnSp>
        <p:nvCxnSpPr>
          <p:cNvPr id="269" name="カギ線コネクタ 268"/>
          <p:cNvCxnSpPr/>
          <p:nvPr/>
        </p:nvCxnSpPr>
        <p:spPr bwMode="auto">
          <a:xfrm rot="5400000" flipH="1" flipV="1">
            <a:off x="4118129" y="3263206"/>
            <a:ext cx="108000" cy="1697531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sp>
        <p:nvSpPr>
          <p:cNvPr id="270" name="ホームベース 269"/>
          <p:cNvSpPr/>
          <p:nvPr/>
        </p:nvSpPr>
        <p:spPr bwMode="auto">
          <a:xfrm>
            <a:off x="776536" y="5910492"/>
            <a:ext cx="2268252" cy="187355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r>
              <a:rPr lang="en-US" sz="1000" dirty="0">
                <a:solidFill>
                  <a:srgbClr val="0000CC"/>
                </a:solidFill>
              </a:rPr>
              <a:t>Approach to system revision</a:t>
            </a:r>
          </a:p>
        </p:txBody>
      </p:sp>
      <p:sp>
        <p:nvSpPr>
          <p:cNvPr id="271" name="ホームベース 270"/>
          <p:cNvSpPr/>
          <p:nvPr/>
        </p:nvSpPr>
        <p:spPr bwMode="auto">
          <a:xfrm>
            <a:off x="3044788" y="5910473"/>
            <a:ext cx="2160000" cy="180000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Promotion of computerization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72" name="ホームベース 271"/>
          <p:cNvSpPr/>
          <p:nvPr/>
        </p:nvSpPr>
        <p:spPr bwMode="auto">
          <a:xfrm>
            <a:off x="5205028" y="5910473"/>
            <a:ext cx="2360923" cy="187374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Enhance compliance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sp>
        <p:nvSpPr>
          <p:cNvPr id="273" name="ホームベース 272"/>
          <p:cNvSpPr/>
          <p:nvPr/>
        </p:nvSpPr>
        <p:spPr bwMode="auto">
          <a:xfrm>
            <a:off x="7565951" y="5917847"/>
            <a:ext cx="2175421" cy="180000"/>
          </a:xfrm>
          <a:prstGeom prst="homePlate">
            <a:avLst>
              <a:gd name="adj" fmla="val 20187"/>
            </a:avLst>
          </a:prstGeom>
          <a:gradFill rotWithShape="1">
            <a:gsLst>
              <a:gs pos="0">
                <a:srgbClr val="4F81BD">
                  <a:shade val="51000"/>
                  <a:satMod val="130000"/>
                </a:srgbClr>
              </a:gs>
              <a:gs pos="80000">
                <a:srgbClr val="4F81BD">
                  <a:shade val="93000"/>
                  <a:satMod val="130000"/>
                </a:srgbClr>
              </a:gs>
              <a:gs pos="100000">
                <a:srgbClr val="4F81B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lIns="0" tIns="0" rIns="0" bIns="0" rtlCol="0" anchor="ctr" anchorCtr="0"/>
          <a:lstStyle/>
          <a:p>
            <a:pPr marL="0" marR="0" lvl="0" indent="0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500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System integration / cloud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/>
              <a:ea typeface="Meiryo UI"/>
              <a:cs typeface="Meiryo UI" panose="020B0604030504040204" pitchFamily="50" charset="-128"/>
            </a:endParaRPr>
          </a:p>
        </p:txBody>
      </p:sp>
      <p:cxnSp>
        <p:nvCxnSpPr>
          <p:cNvPr id="274" name="カギ線コネクタ 273"/>
          <p:cNvCxnSpPr/>
          <p:nvPr/>
        </p:nvCxnSpPr>
        <p:spPr bwMode="auto">
          <a:xfrm rot="5400000" flipH="1" flipV="1">
            <a:off x="2180708" y="4219373"/>
            <a:ext cx="108000" cy="180000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5" name="カギ線コネクタ 274"/>
          <p:cNvCxnSpPr/>
          <p:nvPr/>
        </p:nvCxnSpPr>
        <p:spPr bwMode="auto">
          <a:xfrm rot="5400000" flipH="1" flipV="1">
            <a:off x="6969348" y="2872566"/>
            <a:ext cx="180000" cy="2052000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6" name="カギ線コネクタ 275"/>
          <p:cNvCxnSpPr/>
          <p:nvPr/>
        </p:nvCxnSpPr>
        <p:spPr bwMode="auto">
          <a:xfrm rot="5400000" flipH="1" flipV="1">
            <a:off x="8183676" y="3106291"/>
            <a:ext cx="432000" cy="972000"/>
          </a:xfrm>
          <a:prstGeom prst="bentConnector2">
            <a:avLst/>
          </a:prstGeom>
          <a:noFill/>
          <a:ln w="38100" cap="rnd" cmpd="sng" algn="ctr">
            <a:solidFill>
              <a:srgbClr val="C0504D"/>
            </a:solidFill>
            <a:prstDash val="sysDot"/>
            <a:headEnd type="none" w="med" len="med"/>
            <a:tailEnd type="triangle" w="med" len="sm"/>
          </a:ln>
          <a:effectLst/>
        </p:spPr>
      </p:cxnSp>
      <p:cxnSp>
        <p:nvCxnSpPr>
          <p:cNvPr id="277" name="カギ線コネクタ 276"/>
          <p:cNvCxnSpPr/>
          <p:nvPr/>
        </p:nvCxnSpPr>
        <p:spPr bwMode="auto">
          <a:xfrm flipV="1">
            <a:off x="1390345" y="4881085"/>
            <a:ext cx="5005742" cy="205535"/>
          </a:xfrm>
          <a:prstGeom prst="bentConnector2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8" name="直線矢印コネクタ 277"/>
          <p:cNvCxnSpPr/>
          <p:nvPr/>
        </p:nvCxnSpPr>
        <p:spPr bwMode="auto">
          <a:xfrm flipV="1">
            <a:off x="7696733" y="4822608"/>
            <a:ext cx="2024117" cy="0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79" name="カギ線コネクタ 278"/>
          <p:cNvCxnSpPr/>
          <p:nvPr/>
        </p:nvCxnSpPr>
        <p:spPr bwMode="auto">
          <a:xfrm rot="5400000" flipH="1" flipV="1">
            <a:off x="8215514" y="4534955"/>
            <a:ext cx="396000" cy="180000"/>
          </a:xfrm>
          <a:prstGeom prst="bentConnector2">
            <a:avLst/>
          </a:prstGeom>
          <a:noFill/>
          <a:ln w="38100" cap="flat" cmpd="sng" algn="ctr">
            <a:solidFill>
              <a:srgbClr val="4F81B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0" name="カギ線コネクタ 279"/>
          <p:cNvCxnSpPr/>
          <p:nvPr/>
        </p:nvCxnSpPr>
        <p:spPr bwMode="auto">
          <a:xfrm rot="16200000" flipH="1">
            <a:off x="7963074" y="3767258"/>
            <a:ext cx="504000" cy="576000"/>
          </a:xfrm>
          <a:prstGeom prst="bentConnector2">
            <a:avLst/>
          </a:prstGeom>
          <a:noFill/>
          <a:ln w="38100" cap="flat" cmpd="sng" algn="ctr">
            <a:solidFill>
              <a:srgbClr val="C0504D"/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1" name="カギ線コネクタ 280"/>
          <p:cNvCxnSpPr/>
          <p:nvPr/>
        </p:nvCxnSpPr>
        <p:spPr bwMode="auto">
          <a:xfrm flipV="1">
            <a:off x="1710588" y="5457149"/>
            <a:ext cx="2016000" cy="180000"/>
          </a:xfrm>
          <a:prstGeom prst="bentConnector2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2" name="カギ線コネクタ 281"/>
          <p:cNvCxnSpPr/>
          <p:nvPr/>
        </p:nvCxnSpPr>
        <p:spPr bwMode="auto">
          <a:xfrm flipV="1">
            <a:off x="4665192" y="5233751"/>
            <a:ext cx="2124000" cy="180000"/>
          </a:xfrm>
          <a:prstGeom prst="bentConnector2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headEnd type="none" w="med" len="med"/>
            <a:tailEnd type="triangle" w="med" len="sm"/>
          </a:ln>
          <a:effectLst/>
        </p:spPr>
      </p:cxnSp>
      <p:cxnSp>
        <p:nvCxnSpPr>
          <p:cNvPr id="283" name="直線矢印コネクタ 282"/>
          <p:cNvCxnSpPr/>
          <p:nvPr/>
        </p:nvCxnSpPr>
        <p:spPr bwMode="auto">
          <a:xfrm flipV="1">
            <a:off x="8157536" y="5197747"/>
            <a:ext cx="1620000" cy="0"/>
          </a:xfrm>
          <a:prstGeom prst="straightConnector1">
            <a:avLst/>
          </a:prstGeom>
          <a:noFill/>
          <a:ln w="38100" cap="flat" cmpd="sng" algn="ctr">
            <a:solidFill>
              <a:srgbClr val="9BBB59">
                <a:lumMod val="75000"/>
              </a:srgbClr>
            </a:solidFill>
            <a:prstDash val="solid"/>
            <a:headEnd type="none" w="med" len="med"/>
            <a:tailEnd type="triangle" w="med" len="sm"/>
          </a:ln>
          <a:effectLst/>
        </p:spPr>
      </p:cxnSp>
      <p:pic>
        <p:nvPicPr>
          <p:cNvPr id="284" name="Picture 2" descr="http://www.dir.co.jp/project/myanmar/img/img-index-0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48069" y="2996952"/>
            <a:ext cx="873283" cy="52397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5" name="テキスト ボックス 284"/>
          <p:cNvSpPr txBox="1"/>
          <p:nvPr/>
        </p:nvSpPr>
        <p:spPr>
          <a:xfrm>
            <a:off x="7209661" y="3478886"/>
            <a:ext cx="1750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Myanmar national stock exchange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Establishment signing ceremony</a:t>
            </a:r>
            <a:endParaRPr lang="ja-JP" altLang="en-US" sz="7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86" name="Picture 4" descr="http://www.dir.co.jp/project/alliance-cloud/img/img-index-0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272" y="4077072"/>
            <a:ext cx="329358" cy="32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7" name="テキスト ボックス 286"/>
          <p:cNvSpPr txBox="1"/>
          <p:nvPr/>
        </p:nvSpPr>
        <p:spPr>
          <a:xfrm>
            <a:off x="7210653" y="4381363"/>
            <a:ext cx="1572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dirty="0">
                <a:solidFill>
                  <a:srgbClr val="0000CC"/>
                </a:solidFill>
              </a:rPr>
              <a:t>Alliance Cloud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Promotion Society established</a:t>
            </a:r>
            <a:endParaRPr lang="ja-JP" altLang="en-US" sz="700" dirty="0">
              <a:solidFill>
                <a:srgbClr val="0000CC"/>
              </a:solidFill>
              <a:effectLst>
                <a:glow rad="127000">
                  <a:prstClr val="white"/>
                </a:glo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88" name="Picture 8" descr="http://sozai.7gates.net/img/illustration/goldmedal01/goldmedal01-00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34" y="3604706"/>
            <a:ext cx="243586" cy="3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9" name="テキスト ボックス 288"/>
          <p:cNvSpPr txBox="1"/>
          <p:nvPr/>
        </p:nvSpPr>
        <p:spPr>
          <a:xfrm>
            <a:off x="2341208" y="3579524"/>
            <a:ext cx="1243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0000CC"/>
                </a:solidFill>
              </a:rPr>
              <a:t>WEBBROKER</a:t>
            </a:r>
            <a:br>
              <a:rPr lang="en-US" sz="800" dirty="0">
                <a:solidFill>
                  <a:srgbClr val="0000CC"/>
                </a:solidFill>
              </a:rPr>
            </a:br>
            <a:r>
              <a:rPr lang="en-US" sz="800" dirty="0">
                <a:solidFill>
                  <a:srgbClr val="0000CC"/>
                </a:solidFill>
              </a:rPr>
              <a:t>MITI winning excellent information system award</a:t>
            </a:r>
            <a:endParaRPr kumimoji="0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1166917" y="1355516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■</a:t>
            </a:r>
            <a:r>
              <a:rPr lang="en-US" sz="800" dirty="0">
                <a:solidFill>
                  <a:srgbClr val="0000CC"/>
                </a:solidFill>
              </a:rPr>
              <a:t>Consumption tax 5%</a:t>
            </a:r>
            <a:endParaRPr lang="en-US" altLang="ja-JP" sz="800" dirty="0">
              <a:solidFill>
                <a:srgbClr val="0000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l">
              <a:lnSpc>
                <a:spcPct val="100000"/>
              </a:lnSpc>
            </a:pPr>
            <a:r>
              <a:rPr lang="ja-JP" altLang="en-US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97/4</a:t>
            </a:r>
            <a:r>
              <a:rPr lang="ja-JP" altLang="en-US" sz="800" dirty="0">
                <a:solidFill>
                  <a:srgbClr val="0000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</a:p>
        </p:txBody>
      </p:sp>
      <p:sp>
        <p:nvSpPr>
          <p:cNvPr id="291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b="1" kern="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システムの変遷 </a:t>
            </a:r>
            <a:r>
              <a:rPr lang="en-US" sz="2400" dirty="0">
                <a:solidFill>
                  <a:srgbClr val="0000CC"/>
                </a:solidFill>
              </a:rPr>
              <a:t>Transition of the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01903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６－１．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1997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1999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136153" y="4510088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0532" y="2997200"/>
            <a:ext cx="1509713" cy="302418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FFFFFF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924178" y="2997200"/>
            <a:ext cx="1773238" cy="3024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C0C0C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20552" y="4319588"/>
            <a:ext cx="1246187" cy="652462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一般投資家</a:t>
            </a:r>
            <a:endParaRPr lang="en-US" altLang="ja-JP" sz="16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874841" y="536892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874841" y="576897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7843341" y="5637213"/>
            <a:ext cx="657225" cy="2651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郵便局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138366" y="5637213"/>
            <a:ext cx="655637" cy="2921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発送代行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138366" y="5170488"/>
            <a:ext cx="655637" cy="4222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事務代行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会社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121028" y="5170488"/>
            <a:ext cx="655638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保振機構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7843341" y="5170488"/>
            <a:ext cx="655637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8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クリアリング</a:t>
            </a:r>
          </a:p>
          <a:p>
            <a:pPr>
              <a:defRPr/>
            </a:pPr>
            <a:r>
              <a:rPr lang="ja-JP" altLang="en-US" sz="8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機構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5874841" y="4572000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5874841" y="4972050"/>
            <a:ext cx="25590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7843341" y="4838700"/>
            <a:ext cx="657225" cy="2651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税務署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055941" y="4373563"/>
            <a:ext cx="657225" cy="39846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証券業</a:t>
            </a:r>
          </a:p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協会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7843341" y="4373563"/>
            <a:ext cx="657225" cy="3968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金融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監督庁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7055941" y="3775075"/>
            <a:ext cx="657225" cy="5318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取引所</a:t>
            </a:r>
            <a:endParaRPr lang="en-US" altLang="ja-JP" sz="105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7843341" y="3973513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証券金融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890591" y="2997200"/>
            <a:ext cx="984250" cy="2971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Plate/SNR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2440745" y="2997200"/>
            <a:ext cx="1314450" cy="29718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8504" y="1052736"/>
            <a:ext cx="896499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株式受発注システムを搭載 </a:t>
            </a:r>
            <a:endParaRPr lang="en-US" altLang="ja-JP" sz="18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注文をインターネットで受注し、バックオフィス端末より入力</a:t>
            </a:r>
            <a:endParaRPr kumimoji="1" lang="ja-JP" altLang="en-US" sz="18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円/楕円 25"/>
          <p:cNvSpPr/>
          <p:nvPr/>
        </p:nvSpPr>
        <p:spPr bwMode="auto">
          <a:xfrm>
            <a:off x="3880644" y="3140968"/>
            <a:ext cx="820328" cy="2124236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sz="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疎通なし・・・</a:t>
            </a:r>
            <a:endParaRPr kumimoji="1" lang="en-US" altLang="ja-JP" sz="7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3508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６－１．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1997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1999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136153" y="4510088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40532" y="2997200"/>
            <a:ext cx="1509713" cy="3024188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FFFFFF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924178" y="2997200"/>
            <a:ext cx="2673338" cy="30241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C0C0C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20552" y="4319588"/>
            <a:ext cx="1246187" cy="652462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General investor</a:t>
            </a:r>
            <a:endParaRPr lang="ja-JP" altLang="en-US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5649218" y="5368925"/>
            <a:ext cx="2940185" cy="127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5649218" y="5768975"/>
            <a:ext cx="283279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472239" y="5637213"/>
            <a:ext cx="981261" cy="2651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post office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5902945" y="5620277"/>
            <a:ext cx="778247" cy="56409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Shipment 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agency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902946" y="5103814"/>
            <a:ext cx="891058" cy="48895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Office worker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Company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055941" y="5103814"/>
            <a:ext cx="921395" cy="66595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Vibration damping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 mechanism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72239" y="5170488"/>
            <a:ext cx="992395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dirty="0">
                <a:solidFill>
                  <a:srgbClr val="FFFFCC"/>
                </a:solidFill>
              </a:rPr>
              <a:t>Clearing</a:t>
            </a:r>
            <a:br>
              <a:rPr lang="en-US" sz="800" dirty="0">
                <a:solidFill>
                  <a:srgbClr val="FFFFCC"/>
                </a:solidFill>
              </a:rPr>
            </a:br>
            <a:r>
              <a:rPr lang="en-US" sz="800" dirty="0">
                <a:solidFill>
                  <a:srgbClr val="FFFFCC"/>
                </a:solidFill>
              </a:rPr>
              <a:t>mechanism</a:t>
            </a:r>
            <a:endParaRPr lang="ja-JP" altLang="en-US" sz="8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5649218" y="4572000"/>
            <a:ext cx="3150839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5649218" y="4971256"/>
            <a:ext cx="2940185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8472239" y="4838700"/>
            <a:ext cx="981261" cy="26511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Tax office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055941" y="4373562"/>
            <a:ext cx="1065411" cy="46513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Securities industry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Association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8373381" y="4203087"/>
            <a:ext cx="1080120" cy="56735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Finance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Supervising agency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7055941" y="3775075"/>
            <a:ext cx="720725" cy="5318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Exchanges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8472239" y="3573016"/>
            <a:ext cx="657225" cy="5318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Securities 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finance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4664968" y="2997200"/>
            <a:ext cx="984250" cy="2971800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Plate/SNR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2440745" y="2997200"/>
            <a:ext cx="1314450" cy="29718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8504" y="1052736"/>
            <a:ext cx="896499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CC"/>
                </a:solidFill>
              </a:rPr>
              <a:t>Equipped with stock ordering system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CC"/>
                </a:solidFill>
              </a:rPr>
              <a:t>We ordered orders on the Internet, enter from the back office terminal</a:t>
            </a:r>
            <a:endParaRPr kumimoji="1" lang="ja-JP" altLang="en-US" sz="18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円/楕円 25"/>
          <p:cNvSpPr/>
          <p:nvPr/>
        </p:nvSpPr>
        <p:spPr bwMode="auto">
          <a:xfrm>
            <a:off x="3880644" y="3140968"/>
            <a:ext cx="640308" cy="2124236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sz="700" dirty="0">
                <a:solidFill>
                  <a:srgbClr val="FFFFCC"/>
                </a:solidFill>
              </a:rPr>
              <a:t>No communication</a:t>
            </a:r>
            <a:endParaRPr kumimoji="1" lang="ja-JP" altLang="en-US" sz="700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373788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1460189" y="6318895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4420704" y="3415667"/>
            <a:ext cx="3916672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4430402" y="2911611"/>
            <a:ext cx="3812553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>
            <a:off x="4340932" y="4149080"/>
            <a:ext cx="4066641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６－２．</a:t>
            </a:r>
            <a:r>
              <a:rPr lang="en-US" altLang="ja-JP" sz="2400" kern="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WEBBROKERⅡ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1999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2005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460189" y="4354472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44588" y="2744924"/>
            <a:ext cx="1509713" cy="379957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FFFFFF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248214" y="2612690"/>
            <a:ext cx="1773238" cy="34086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C0C0C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376351" y="4319588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一般投資家</a:t>
            </a: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6198877" y="536892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198877" y="576897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167377" y="5637213"/>
            <a:ext cx="657225" cy="2651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郵便局</a:t>
            </a: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462402" y="5637213"/>
            <a:ext cx="655637" cy="2921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発送代行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62402" y="5170488"/>
            <a:ext cx="655637" cy="4222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事務代行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会社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445064" y="5170488"/>
            <a:ext cx="655638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保振機構</a:t>
            </a: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167377" y="5170488"/>
            <a:ext cx="655637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8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クリアリング</a:t>
            </a:r>
          </a:p>
          <a:p>
            <a:pPr>
              <a:defRPr/>
            </a:pPr>
            <a:r>
              <a:rPr lang="ja-JP" altLang="en-US" sz="8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機構</a:t>
            </a: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198877" y="4572000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6198877" y="4972050"/>
            <a:ext cx="25590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8167377" y="4838700"/>
            <a:ext cx="657225" cy="2651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税務署</a:t>
            </a: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379977" y="4373563"/>
            <a:ext cx="657225" cy="39846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証券業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協会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8167377" y="4373563"/>
            <a:ext cx="657225" cy="3968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金融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監督庁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7379977" y="3775075"/>
            <a:ext cx="657225" cy="5318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取引所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8167377" y="3973513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証券金融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214627" y="3582354"/>
            <a:ext cx="984250" cy="2386645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Plate/SNR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115952" y="2707735"/>
            <a:ext cx="1314450" cy="32612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</a:t>
            </a:r>
          </a:p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8504" y="1052736"/>
            <a:ext cx="4752528" cy="1372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株式以外の商品にも対応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SNR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とシステム的に接続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モバイル（携帯電話「ガラケー」取引）対応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業界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No.1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のシェアを確立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373578" y="4838700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ja-JP" altLang="en-US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コールセンター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165789" y="3248980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情報</a:t>
            </a:r>
            <a:endParaRPr lang="en-US" altLang="ja-JP" sz="9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ベンダー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167377" y="2744924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</a:t>
            </a:r>
            <a:endParaRPr lang="en-US" altLang="ja-JP" sz="9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バンキング</a:t>
            </a: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7379976" y="2744924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FX</a:t>
            </a:r>
            <a:endParaRPr lang="ja-JP" altLang="en-US" sz="105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3115951" y="6093296"/>
            <a:ext cx="3082925" cy="4511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電子鳩（現</a:t>
            </a: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Plate/LBX</a:t>
            </a: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lang="en-US" altLang="ja-JP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241032" y="1052736"/>
            <a:ext cx="4360168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電子帳票システム（現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Plate/LBX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）と接続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FX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システム、銀行システムと連携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1800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Line 4"/>
          <p:cNvSpPr>
            <a:spLocks noChangeShapeType="1"/>
          </p:cNvSpPr>
          <p:nvPr/>
        </p:nvSpPr>
        <p:spPr bwMode="auto">
          <a:xfrm>
            <a:off x="1460189" y="6318895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>
            <a:off x="4420704" y="3415667"/>
            <a:ext cx="4672756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4430402" y="2911611"/>
            <a:ext cx="4476092" cy="21594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Line 19"/>
          <p:cNvSpPr>
            <a:spLocks noChangeShapeType="1"/>
          </p:cNvSpPr>
          <p:nvPr/>
        </p:nvSpPr>
        <p:spPr bwMode="auto">
          <a:xfrm flipV="1">
            <a:off x="4340932" y="4140200"/>
            <a:ext cx="4574096" cy="888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６－２．</a:t>
            </a:r>
            <a:r>
              <a:rPr lang="en-US" altLang="ja-JP" sz="2400" kern="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WEBBROKERⅡ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1999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2005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1460189" y="4354472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244588" y="2744924"/>
            <a:ext cx="1509713" cy="3799570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ja-JP" altLang="ja-JP" sz="1000" dirty="0">
              <a:solidFill>
                <a:srgbClr val="FFFF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7248214" y="2612690"/>
            <a:ext cx="2505386" cy="340869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C0C0C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376351" y="4319588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General investor</a:t>
            </a:r>
            <a:endParaRPr lang="ja-JP" altLang="en-US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Line 12"/>
          <p:cNvSpPr>
            <a:spLocks noChangeShapeType="1"/>
          </p:cNvSpPr>
          <p:nvPr/>
        </p:nvSpPr>
        <p:spPr bwMode="auto">
          <a:xfrm>
            <a:off x="6198877" y="5368925"/>
            <a:ext cx="270761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6198877" y="5768975"/>
            <a:ext cx="2707617" cy="794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8625408" y="5637213"/>
            <a:ext cx="946845" cy="2651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post office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6462402" y="5637213"/>
            <a:ext cx="655637" cy="33178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Shipment 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agency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6462402" y="5170488"/>
            <a:ext cx="655637" cy="4222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Office worker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Company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7421115" y="5103814"/>
            <a:ext cx="1060897" cy="66516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Vibration damping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 mechanism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625408" y="5170488"/>
            <a:ext cx="945257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dirty="0">
                <a:solidFill>
                  <a:srgbClr val="FFFFCC"/>
                </a:solidFill>
              </a:rPr>
              <a:t>Clearing</a:t>
            </a:r>
            <a:br>
              <a:rPr lang="en-US" sz="800" dirty="0">
                <a:solidFill>
                  <a:srgbClr val="FFFFCC"/>
                </a:solidFill>
              </a:rPr>
            </a:br>
            <a:r>
              <a:rPr lang="en-US" sz="800" dirty="0">
                <a:solidFill>
                  <a:srgbClr val="FFFFCC"/>
                </a:solidFill>
              </a:rPr>
              <a:t>mechanism</a:t>
            </a:r>
            <a:endParaRPr lang="ja-JP" altLang="en-US" sz="8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6198877" y="4571999"/>
            <a:ext cx="2707617" cy="1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>
            <a:off x="6198876" y="4972049"/>
            <a:ext cx="2716151" cy="33337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8625408" y="4838700"/>
            <a:ext cx="946845" cy="2651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Tax office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22"/>
          <p:cNvSpPr>
            <a:spLocks noChangeArrowheads="1"/>
          </p:cNvSpPr>
          <p:nvPr/>
        </p:nvSpPr>
        <p:spPr bwMode="auto">
          <a:xfrm>
            <a:off x="7379977" y="4373563"/>
            <a:ext cx="957400" cy="39846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Securities industry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Association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8482014" y="4373563"/>
            <a:ext cx="1090239" cy="3968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Finance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Supervising agency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7379977" y="3775075"/>
            <a:ext cx="657225" cy="5318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Exchanges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8482014" y="3973513"/>
            <a:ext cx="1090240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Securities finance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5214627" y="3582354"/>
            <a:ext cx="984250" cy="2386645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Plate/SNR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3115952" y="2707735"/>
            <a:ext cx="1314450" cy="326126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</a:t>
            </a:r>
          </a:p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88504" y="1052736"/>
            <a:ext cx="4752528" cy="155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CC"/>
                </a:solidFill>
              </a:rPr>
              <a:t>Also supports products other than stocks</a:t>
            </a:r>
            <a:endParaRPr lang="en-US" altLang="ja-JP" sz="15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CC"/>
                </a:solidFill>
              </a:rPr>
              <a:t>Connect systematically with SNR</a:t>
            </a: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CC"/>
                </a:solidFill>
              </a:rPr>
              <a:t>Mobile (mobile phone "</a:t>
            </a:r>
            <a:r>
              <a:rPr lang="en-US" sz="1500" dirty="0" err="1">
                <a:solidFill>
                  <a:srgbClr val="0000CC"/>
                </a:solidFill>
              </a:rPr>
              <a:t>Garaka</a:t>
            </a:r>
            <a:r>
              <a:rPr lang="en-US" sz="1500" dirty="0">
                <a:solidFill>
                  <a:srgbClr val="0000CC"/>
                </a:solidFill>
              </a:rPr>
              <a:t>" transaction) compatible</a:t>
            </a: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CC"/>
                </a:solidFill>
              </a:rPr>
              <a:t>Establish No. 1 market share in the industry</a:t>
            </a:r>
            <a:endParaRPr lang="en-US" altLang="ja-JP" sz="15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1373578" y="4838700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Call center</a:t>
            </a:r>
            <a:endParaRPr lang="ja-JP" altLang="en-US" b="1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625408" y="3248980"/>
            <a:ext cx="945257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900" dirty="0">
                <a:solidFill>
                  <a:srgbClr val="FFFFCC"/>
                </a:solidFill>
              </a:rPr>
              <a:t>information</a:t>
            </a:r>
            <a:br>
              <a:rPr lang="en-US" sz="900" dirty="0">
                <a:solidFill>
                  <a:srgbClr val="FFFFCC"/>
                </a:solidFill>
              </a:rPr>
            </a:br>
            <a:r>
              <a:rPr lang="en-US" sz="900" dirty="0">
                <a:solidFill>
                  <a:srgbClr val="FFFFCC"/>
                </a:solidFill>
              </a:rPr>
              <a:t>vendor</a:t>
            </a:r>
            <a:endParaRPr lang="ja-JP" altLang="en-US" sz="9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8625408" y="2744924"/>
            <a:ext cx="94684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900" dirty="0">
                <a:solidFill>
                  <a:srgbClr val="FFFFCC"/>
                </a:solidFill>
              </a:rPr>
              <a:t>Net</a:t>
            </a:r>
            <a:br>
              <a:rPr lang="en-US" sz="900" dirty="0">
                <a:solidFill>
                  <a:srgbClr val="FFFFCC"/>
                </a:solidFill>
              </a:rPr>
            </a:br>
            <a:r>
              <a:rPr lang="en-US" sz="900" dirty="0">
                <a:solidFill>
                  <a:srgbClr val="FFFFCC"/>
                </a:solidFill>
              </a:rPr>
              <a:t>Banking</a:t>
            </a:r>
            <a:endParaRPr lang="ja-JP" altLang="en-US" sz="9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7379976" y="2744924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FX</a:t>
            </a:r>
            <a:endParaRPr lang="ja-JP" altLang="en-US" sz="105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3115951" y="6093296"/>
            <a:ext cx="3082925" cy="4511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400" dirty="0">
                <a:solidFill>
                  <a:srgbClr val="FFFFCC"/>
                </a:solidFill>
              </a:rPr>
              <a:t>Electronic pigeon (present Plate / LBX)</a:t>
            </a:r>
            <a:endParaRPr lang="en-US" altLang="ja-JP" sz="14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241032" y="1052736"/>
            <a:ext cx="4360168" cy="959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CC"/>
                </a:solidFill>
              </a:rPr>
              <a:t>Connection with electronic form system (present Plate / LBX)</a:t>
            </a: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rgbClr val="0000CC"/>
                </a:solidFill>
              </a:rPr>
              <a:t>Cooperate with FX system and bank system</a:t>
            </a:r>
            <a:endParaRPr lang="en-US" altLang="ja-JP" sz="15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23428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1280592" y="2655987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340931" y="3429000"/>
            <a:ext cx="336765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4197039" y="1903499"/>
            <a:ext cx="408349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460189" y="6318895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4430402" y="2600908"/>
            <a:ext cx="3977171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4340932" y="4149080"/>
            <a:ext cx="4066641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460189" y="4354472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2520" y="1595222"/>
            <a:ext cx="1509713" cy="4949271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FFFFFF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248214" y="1595223"/>
            <a:ext cx="1773238" cy="44261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C0C0C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7056" y="2691475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証券仲介</a:t>
            </a: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198877" y="536892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198877" y="576897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167377" y="5637213"/>
            <a:ext cx="657225" cy="2651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郵便局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462402" y="5637213"/>
            <a:ext cx="655637" cy="29210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発送代行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462402" y="5170488"/>
            <a:ext cx="655637" cy="4222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事務代行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会社</a:t>
            </a: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445064" y="5170488"/>
            <a:ext cx="655638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保振機構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167377" y="5170488"/>
            <a:ext cx="655637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8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クリアリング</a:t>
            </a:r>
          </a:p>
          <a:p>
            <a:pPr>
              <a:defRPr/>
            </a:pPr>
            <a:r>
              <a:rPr lang="ja-JP" altLang="en-US" sz="8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機構</a:t>
            </a: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198877" y="4572000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198877" y="4972050"/>
            <a:ext cx="25590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167377" y="4838700"/>
            <a:ext cx="657225" cy="2651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税務署</a:t>
            </a: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379977" y="4373563"/>
            <a:ext cx="657225" cy="39846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証券業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協会</a:t>
            </a: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8167377" y="4373563"/>
            <a:ext cx="657225" cy="3968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金融</a:t>
            </a:r>
          </a:p>
          <a:p>
            <a:pPr>
              <a:defRPr/>
            </a:pPr>
            <a:r>
              <a:rPr lang="ja-JP" altLang="en-US" sz="105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監督庁</a:t>
            </a: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7379977" y="2996953"/>
            <a:ext cx="657225" cy="1309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取引所</a:t>
            </a: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8167377" y="3973513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証券金融</a:t>
            </a: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5214627" y="3973513"/>
            <a:ext cx="984250" cy="1995486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Plate/SNR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115952" y="1595223"/>
            <a:ext cx="1314450" cy="437377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Plate/WB3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767056" y="3736482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ja-JP" altLang="en-US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デイトレーダー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167377" y="2276872"/>
            <a:ext cx="657225" cy="58129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情報</a:t>
            </a:r>
            <a:endParaRPr lang="en-US" altLang="ja-JP" sz="9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ベンダー</a:t>
            </a: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379976" y="2276872"/>
            <a:ext cx="657225" cy="58129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取引所</a:t>
            </a:r>
            <a:endParaRPr lang="en-US" altLang="ja-JP" sz="105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defRPr/>
            </a:pPr>
            <a:r>
              <a:rPr lang="ja-JP" altLang="en-US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（中国）</a:t>
            </a: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3115951" y="6093296"/>
            <a:ext cx="3082925" cy="4511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Plate/LBX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167378" y="1736812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</a:t>
            </a:r>
            <a:endParaRPr lang="en-US" altLang="ja-JP" sz="9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defRPr/>
            </a:pPr>
            <a:r>
              <a:rPr lang="ja-JP" altLang="en-US" sz="9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バンキング</a:t>
            </a: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7379977" y="1736812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FX</a:t>
            </a:r>
            <a:endParaRPr lang="ja-JP" altLang="en-US" sz="105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5214627" y="2946246"/>
            <a:ext cx="984250" cy="862059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D.E.O.S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767056" y="3210587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 lvl="0">
              <a:defRPr/>
            </a:pPr>
            <a:r>
              <a:rPr lang="ja-JP" altLang="en-US" sz="1600" dirty="0">
                <a:solidFill>
                  <a:srgbClr val="FFFFFF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一般投資家</a:t>
            </a: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64282" y="4239419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ja-JP" altLang="en-US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コールセンター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67056" y="4802334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ja-JP" altLang="en-US" b="1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対面顧客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2468874" y="3392996"/>
            <a:ext cx="359890" cy="188793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vert="wordArtVertRtl" wrap="none" anchor="ctr" anchorCtr="1"/>
          <a:lstStyle/>
          <a:p>
            <a:pPr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リッチクライアント</a:t>
            </a:r>
            <a:endParaRPr lang="en-US" altLang="ja-JP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5221141" y="2349411"/>
            <a:ext cx="984250" cy="431029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FIX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６－３．</a:t>
            </a:r>
            <a:r>
              <a:rPr lang="en-US" altLang="ja-JP" sz="2400" b="1" kern="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 Plate/WB3 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2005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2016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167427" y="941386"/>
            <a:ext cx="386583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(※) </a:t>
            </a:r>
            <a:r>
              <a:rPr lang="ja-JP" altLang="en-US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旧称：</a:t>
            </a:r>
            <a:r>
              <a:rPr lang="en-US" altLang="ja-JP" kern="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WEBBROKERⅢ</a:t>
            </a:r>
            <a:endParaRPr lang="ja-JP" altLang="en-US" kern="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38252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 4"/>
          <p:cNvSpPr>
            <a:spLocks noChangeShapeType="1"/>
          </p:cNvSpPr>
          <p:nvPr/>
        </p:nvSpPr>
        <p:spPr bwMode="auto">
          <a:xfrm>
            <a:off x="1280592" y="2655987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>
            <a:off x="4340931" y="3429000"/>
            <a:ext cx="336765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4197039" y="1903499"/>
            <a:ext cx="408349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1460189" y="6318895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4430402" y="2600908"/>
            <a:ext cx="3977171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Line 19"/>
          <p:cNvSpPr>
            <a:spLocks noChangeShapeType="1"/>
          </p:cNvSpPr>
          <p:nvPr/>
        </p:nvSpPr>
        <p:spPr bwMode="auto">
          <a:xfrm>
            <a:off x="4340932" y="4149080"/>
            <a:ext cx="4066641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460189" y="4354472"/>
            <a:ext cx="27368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32520" y="1595222"/>
            <a:ext cx="1509713" cy="4949271"/>
          </a:xfrm>
          <a:prstGeom prst="rect">
            <a:avLst/>
          </a:prstGeom>
          <a:solidFill>
            <a:srgbClr val="002060"/>
          </a:solidFill>
          <a:ln w="38100">
            <a:noFill/>
          </a:ln>
          <a:effectLst/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FFFFFF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248214" y="1595223"/>
            <a:ext cx="2385306" cy="4426164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>
              <a:defRPr/>
            </a:pPr>
            <a:endParaRPr lang="ja-JP" altLang="ja-JP">
              <a:effectLst>
                <a:outerShdw blurRad="38100" dist="38100" dir="2700000" algn="tl">
                  <a:srgbClr val="C0C0C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67056" y="2349411"/>
            <a:ext cx="1246187" cy="675439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Securities</a:t>
            </a:r>
          </a:p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 intermediation</a:t>
            </a:r>
            <a:endParaRPr lang="ja-JP" altLang="en-US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6198877" y="536892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198877" y="5768975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8167377" y="5637213"/>
            <a:ext cx="657225" cy="26511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post office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6462402" y="5637212"/>
            <a:ext cx="655637" cy="45608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Shipment 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agency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6374252" y="5039842"/>
            <a:ext cx="873962" cy="55292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Office worker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Company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7445064" y="5039842"/>
            <a:ext cx="655638" cy="55133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Vibration 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damping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 mechanism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8167377" y="5170488"/>
            <a:ext cx="655637" cy="42068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800" dirty="0">
                <a:solidFill>
                  <a:srgbClr val="FFFFCC"/>
                </a:solidFill>
              </a:rPr>
              <a:t>Clearing</a:t>
            </a:r>
            <a:br>
              <a:rPr lang="en-US" sz="800" dirty="0">
                <a:solidFill>
                  <a:srgbClr val="FFFFCC"/>
                </a:solidFill>
              </a:rPr>
            </a:br>
            <a:r>
              <a:rPr lang="en-US" sz="800" dirty="0">
                <a:solidFill>
                  <a:srgbClr val="FFFFCC"/>
                </a:solidFill>
              </a:rPr>
              <a:t>mechanism</a:t>
            </a:r>
            <a:endParaRPr lang="ja-JP" altLang="en-US" sz="8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6198877" y="4572000"/>
            <a:ext cx="2230437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Line 20"/>
          <p:cNvSpPr>
            <a:spLocks noChangeShapeType="1"/>
          </p:cNvSpPr>
          <p:nvPr/>
        </p:nvSpPr>
        <p:spPr bwMode="auto">
          <a:xfrm>
            <a:off x="6198877" y="4972050"/>
            <a:ext cx="255905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ffectLst>
            <a:prstShdw prst="shdw17" dist="17961" dir="2700000">
              <a:srgbClr val="1F3D99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8167377" y="4838700"/>
            <a:ext cx="657225" cy="265113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Tax office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22"/>
          <p:cNvSpPr>
            <a:spLocks noChangeArrowheads="1"/>
          </p:cNvSpPr>
          <p:nvPr/>
        </p:nvSpPr>
        <p:spPr bwMode="auto">
          <a:xfrm>
            <a:off x="7379977" y="4373563"/>
            <a:ext cx="657225" cy="398462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Securities industry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Association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Rectangle 23"/>
          <p:cNvSpPr>
            <a:spLocks noChangeArrowheads="1"/>
          </p:cNvSpPr>
          <p:nvPr/>
        </p:nvSpPr>
        <p:spPr bwMode="auto">
          <a:xfrm>
            <a:off x="8167377" y="4373563"/>
            <a:ext cx="1214115" cy="3968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Finance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Supervising agency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Rectangle 25"/>
          <p:cNvSpPr>
            <a:spLocks noChangeArrowheads="1"/>
          </p:cNvSpPr>
          <p:nvPr/>
        </p:nvSpPr>
        <p:spPr bwMode="auto">
          <a:xfrm>
            <a:off x="7379977" y="2996953"/>
            <a:ext cx="657225" cy="1309936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Exchanges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3" name="Rectangle 26"/>
          <p:cNvSpPr>
            <a:spLocks noChangeArrowheads="1"/>
          </p:cNvSpPr>
          <p:nvPr/>
        </p:nvSpPr>
        <p:spPr bwMode="auto">
          <a:xfrm>
            <a:off x="8167377" y="3651921"/>
            <a:ext cx="657225" cy="654967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Securities </a:t>
            </a:r>
          </a:p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finance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5214627" y="3973513"/>
            <a:ext cx="984250" cy="1995486"/>
          </a:xfrm>
          <a:prstGeom prst="rect">
            <a:avLst/>
          </a:prstGeom>
          <a:solidFill>
            <a:srgbClr val="CC0000"/>
          </a:solidFill>
          <a:ln>
            <a:noFill/>
          </a:ln>
          <a:effectLst>
            <a:prstShdw prst="shdw17" dist="17961" dir="2700000">
              <a:schemeClr val="hlink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Plate/SNR</a:t>
            </a:r>
          </a:p>
        </p:txBody>
      </p:sp>
      <p:sp>
        <p:nvSpPr>
          <p:cNvPr id="25" name="Rectangle 37"/>
          <p:cNvSpPr>
            <a:spLocks noChangeArrowheads="1"/>
          </p:cNvSpPr>
          <p:nvPr/>
        </p:nvSpPr>
        <p:spPr bwMode="auto">
          <a:xfrm>
            <a:off x="3115952" y="1595223"/>
            <a:ext cx="1314450" cy="4373776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Plate/WB3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767056" y="3851709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Day trader</a:t>
            </a:r>
            <a:endParaRPr lang="ja-JP" altLang="en-US" b="1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167377" y="2276872"/>
            <a:ext cx="657225" cy="58129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900" dirty="0">
                <a:solidFill>
                  <a:srgbClr val="FFFFCC"/>
                </a:solidFill>
              </a:rPr>
              <a:t>information</a:t>
            </a:r>
            <a:br>
              <a:rPr lang="en-US" sz="900" dirty="0">
                <a:solidFill>
                  <a:srgbClr val="FFFFCC"/>
                </a:solidFill>
              </a:rPr>
            </a:br>
            <a:r>
              <a:rPr lang="en-US" sz="900" dirty="0">
                <a:solidFill>
                  <a:srgbClr val="FFFFCC"/>
                </a:solidFill>
              </a:rPr>
              <a:t>vendor</a:t>
            </a:r>
            <a:endParaRPr lang="ja-JP" altLang="en-US" sz="9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7379976" y="2276872"/>
            <a:ext cx="657225" cy="58129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1050" dirty="0">
                <a:solidFill>
                  <a:srgbClr val="FFFFCC"/>
                </a:solidFill>
              </a:rPr>
              <a:t>Exchanges</a:t>
            </a:r>
            <a:br>
              <a:rPr lang="en-US" sz="1050" dirty="0">
                <a:solidFill>
                  <a:srgbClr val="FFFFCC"/>
                </a:solidFill>
              </a:rPr>
            </a:br>
            <a:r>
              <a:rPr lang="en-US" sz="1050" dirty="0">
                <a:solidFill>
                  <a:srgbClr val="FFFFCC"/>
                </a:solidFill>
              </a:rPr>
              <a:t>(China)</a:t>
            </a:r>
            <a:endParaRPr lang="ja-JP" altLang="en-US" sz="105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Rectangle 37"/>
          <p:cNvSpPr>
            <a:spLocks noChangeArrowheads="1"/>
          </p:cNvSpPr>
          <p:nvPr/>
        </p:nvSpPr>
        <p:spPr bwMode="auto">
          <a:xfrm>
            <a:off x="3115951" y="6093296"/>
            <a:ext cx="3082925" cy="4511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Plate/LBX</a:t>
            </a: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167378" y="1736812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sz="900" dirty="0">
                <a:solidFill>
                  <a:srgbClr val="FFFFCC"/>
                </a:solidFill>
              </a:rPr>
              <a:t>Net</a:t>
            </a:r>
            <a:br>
              <a:rPr lang="en-US" sz="900" dirty="0">
                <a:solidFill>
                  <a:srgbClr val="FFFFCC"/>
                </a:solidFill>
              </a:rPr>
            </a:br>
            <a:r>
              <a:rPr lang="en-US" sz="900" dirty="0">
                <a:solidFill>
                  <a:srgbClr val="FFFFCC"/>
                </a:solidFill>
              </a:rPr>
              <a:t>Banking</a:t>
            </a:r>
            <a:endParaRPr lang="ja-JP" altLang="en-US" sz="9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3" name="Rectangle 26"/>
          <p:cNvSpPr>
            <a:spLocks noChangeArrowheads="1"/>
          </p:cNvSpPr>
          <p:nvPr/>
        </p:nvSpPr>
        <p:spPr bwMode="auto">
          <a:xfrm>
            <a:off x="7379977" y="1736812"/>
            <a:ext cx="657225" cy="333375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dist="25400" dir="2700000" algn="ctr" rotWithShape="0">
              <a:schemeClr val="tx1"/>
            </a:outer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05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FX</a:t>
            </a:r>
            <a:endParaRPr lang="ja-JP" altLang="en-US" sz="105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6" name="Rectangle 37"/>
          <p:cNvSpPr>
            <a:spLocks noChangeArrowheads="1"/>
          </p:cNvSpPr>
          <p:nvPr/>
        </p:nvSpPr>
        <p:spPr bwMode="auto">
          <a:xfrm>
            <a:off x="5214627" y="2946246"/>
            <a:ext cx="984250" cy="862059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D.E.O.S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767056" y="3210587"/>
            <a:ext cx="1246187" cy="441334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 lvl="0">
              <a:defRPr/>
            </a:pPr>
            <a:r>
              <a:rPr lang="en-US" dirty="0">
                <a:solidFill>
                  <a:srgbClr val="FFFFCC"/>
                </a:solidFill>
              </a:rPr>
              <a:t>General</a:t>
            </a:r>
          </a:p>
          <a:p>
            <a:pPr lvl="0">
              <a:defRPr/>
            </a:pPr>
            <a:r>
              <a:rPr lang="en-US" dirty="0">
                <a:solidFill>
                  <a:srgbClr val="FFFFCC"/>
                </a:solidFill>
              </a:rPr>
              <a:t> investor</a:t>
            </a:r>
            <a:endParaRPr lang="ja-JP" altLang="en-US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764282" y="4391769"/>
            <a:ext cx="1246187" cy="333375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Call center</a:t>
            </a:r>
            <a:endParaRPr lang="ja-JP" altLang="en-US" b="1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67056" y="5039841"/>
            <a:ext cx="1246187" cy="551334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 extrusionH="76200" contourW="12700">
            <a:bevelT/>
            <a:extrusionClr>
              <a:schemeClr val="bg1"/>
            </a:extrusionClr>
            <a:contourClr>
              <a:schemeClr val="bg1"/>
            </a:contourClr>
          </a:sp3d>
        </p:spPr>
        <p:txBody>
          <a:bodyPr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Face-to-face </a:t>
            </a:r>
          </a:p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customer</a:t>
            </a:r>
            <a:endParaRPr lang="ja-JP" altLang="en-US" b="1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2468874" y="2858162"/>
            <a:ext cx="359890" cy="2422764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vert="wordArtVertRtl" wrap="none" anchor="ctr" anchorCtr="1"/>
          <a:lstStyle/>
          <a:p>
            <a:pPr>
              <a:defRPr/>
            </a:pPr>
            <a:r>
              <a:rPr lang="en-US" dirty="0">
                <a:solidFill>
                  <a:srgbClr val="FFFFCC"/>
                </a:solidFill>
              </a:rPr>
              <a:t>Rich client</a:t>
            </a:r>
            <a:endParaRPr lang="en-US" altLang="ja-JP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5221141" y="2349411"/>
            <a:ext cx="984250" cy="431029"/>
          </a:xfrm>
          <a:prstGeom prst="rect">
            <a:avLst/>
          </a:prstGeom>
          <a:solidFill>
            <a:srgbClr val="0099CC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ctr" anchorCtr="1"/>
          <a:lstStyle/>
          <a:p>
            <a:pPr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FIX</a:t>
            </a:r>
          </a:p>
        </p:txBody>
      </p:sp>
      <p:sp>
        <p:nvSpPr>
          <p:cNvPr id="43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６－３．</a:t>
            </a:r>
            <a:r>
              <a:rPr lang="en-US" altLang="ja-JP" sz="2400" b="1" kern="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 Plate/WB3 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2005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～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2016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4167427" y="941386"/>
            <a:ext cx="386583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(※) </a:t>
            </a:r>
            <a:r>
              <a:rPr lang="ja-JP" altLang="en-US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旧称：</a:t>
            </a:r>
            <a:r>
              <a:rPr lang="en-US" altLang="ja-JP" kern="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WEBBROKERⅢ</a:t>
            </a:r>
            <a:endParaRPr lang="ja-JP" altLang="en-US" kern="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58134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92560" y="3104964"/>
            <a:ext cx="666074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7</a:t>
            </a:r>
            <a:r>
              <a:rPr kumimoji="1" lang="ja-JP" altLang="en-US" sz="36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3600" b="1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600" b="1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Plate/WB4</a:t>
            </a:r>
            <a:r>
              <a:rPr lang="ja-JP" altLang="en-US" sz="3600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の</a:t>
            </a:r>
            <a:r>
              <a:rPr kumimoji="1" lang="ja-JP" altLang="en-US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機能</a:t>
            </a:r>
            <a:endParaRPr kumimoji="1"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en-US" altLang="ja-JP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  </a:t>
            </a:r>
            <a:r>
              <a:rPr lang="en-US" sz="3600" dirty="0">
                <a:solidFill>
                  <a:srgbClr val="0000CC"/>
                </a:solidFill>
              </a:rPr>
              <a:t>Function of Plate / WB 4</a:t>
            </a:r>
            <a:endParaRPr kumimoji="1" lang="ja-JP" altLang="en-US" sz="3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40623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システムの取引機能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416496" y="1016732"/>
            <a:ext cx="9337104" cy="3960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ネットトレードシステムだから、多種多様で、高度かつ複雑な取引手法に対応しています</a:t>
            </a: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022412" y="4476328"/>
            <a:ext cx="2514600" cy="1905000"/>
            <a:chOff x="672" y="2544"/>
            <a:chExt cx="1728" cy="12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672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104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536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968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72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104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536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968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72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1104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536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1968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672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1104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536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968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672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1104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1536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1968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</p:grpSp>
      <p:grpSp>
        <p:nvGrpSpPr>
          <p:cNvPr id="41" name="Group 25"/>
          <p:cNvGrpSpPr>
            <a:grpSpLocks/>
          </p:cNvGrpSpPr>
          <p:nvPr/>
        </p:nvGrpSpPr>
        <p:grpSpPr bwMode="auto">
          <a:xfrm>
            <a:off x="6542856" y="4476328"/>
            <a:ext cx="2514600" cy="1905000"/>
            <a:chOff x="672" y="2544"/>
            <a:chExt cx="1728" cy="1200"/>
          </a:xfrm>
        </p:grpSpPr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672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1104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1536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1968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672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104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1536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1968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672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1104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1536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1968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672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1104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536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1968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672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1104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1536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1968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</p:grpSp>
      <p:sp>
        <p:nvSpPr>
          <p:cNvPr id="62" name="Freeform 46"/>
          <p:cNvSpPr>
            <a:spLocks/>
          </p:cNvSpPr>
          <p:nvPr/>
        </p:nvSpPr>
        <p:spPr bwMode="auto">
          <a:xfrm>
            <a:off x="6695256" y="5466928"/>
            <a:ext cx="1295400" cy="762000"/>
          </a:xfrm>
          <a:custGeom>
            <a:avLst/>
            <a:gdLst>
              <a:gd name="T0" fmla="*/ 0 w 816"/>
              <a:gd name="T1" fmla="*/ 2147483647 h 480"/>
              <a:gd name="T2" fmla="*/ 2147483647 w 816"/>
              <a:gd name="T3" fmla="*/ 2147483647 h 480"/>
              <a:gd name="T4" fmla="*/ 2147483647 w 816"/>
              <a:gd name="T5" fmla="*/ 2147483647 h 480"/>
              <a:gd name="T6" fmla="*/ 2147483647 w 816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80">
                <a:moveTo>
                  <a:pt x="0" y="480"/>
                </a:moveTo>
                <a:lnTo>
                  <a:pt x="432" y="48"/>
                </a:lnTo>
                <a:lnTo>
                  <a:pt x="768" y="96"/>
                </a:lnTo>
                <a:lnTo>
                  <a:pt x="816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63" name="Line 47"/>
          <p:cNvSpPr>
            <a:spLocks noChangeShapeType="1"/>
          </p:cNvSpPr>
          <p:nvPr/>
        </p:nvSpPr>
        <p:spPr bwMode="auto">
          <a:xfrm flipV="1">
            <a:off x="8066856" y="4704928"/>
            <a:ext cx="838200" cy="685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64" name="Oval 48"/>
          <p:cNvSpPr>
            <a:spLocks noChangeArrowheads="1"/>
          </p:cNvSpPr>
          <p:nvPr/>
        </p:nvSpPr>
        <p:spPr bwMode="auto">
          <a:xfrm>
            <a:off x="8524056" y="4857328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65" name="Oval 49"/>
          <p:cNvSpPr>
            <a:spLocks noChangeArrowheads="1"/>
          </p:cNvSpPr>
          <p:nvPr/>
        </p:nvSpPr>
        <p:spPr bwMode="auto">
          <a:xfrm>
            <a:off x="7914456" y="53907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66" name="AutoShape 50"/>
          <p:cNvSpPr>
            <a:spLocks noChangeArrowheads="1"/>
          </p:cNvSpPr>
          <p:nvPr/>
        </p:nvSpPr>
        <p:spPr bwMode="auto">
          <a:xfrm>
            <a:off x="8066856" y="5771728"/>
            <a:ext cx="838200" cy="228600"/>
          </a:xfrm>
          <a:prstGeom prst="wedgeRectCallout">
            <a:avLst>
              <a:gd name="adj1" fmla="val -51134"/>
              <a:gd name="adj2" fmla="val -131944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時価</a:t>
            </a:r>
            <a:r>
              <a:rPr lang="en-US" altLang="ja-JP" sz="1000" b="1">
                <a:solidFill>
                  <a:schemeClr val="bg1"/>
                </a:solidFill>
                <a:latin typeface="Tahoma" pitchFamily="34" charset="0"/>
              </a:rPr>
              <a:t>500</a:t>
            </a: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円</a:t>
            </a: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6466656" y="4323928"/>
            <a:ext cx="1079500" cy="303032"/>
          </a:xfrm>
          <a:prstGeom prst="rect">
            <a:avLst/>
          </a:prstGeom>
          <a:solidFill>
            <a:schemeClr val="tx2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200" b="1" dirty="0">
                <a:solidFill>
                  <a:schemeClr val="bg1"/>
                </a:solidFill>
                <a:latin typeface="Tahoma" pitchFamily="34" charset="0"/>
              </a:rPr>
              <a:t>トレンド追随</a:t>
            </a:r>
          </a:p>
        </p:txBody>
      </p:sp>
      <p:sp>
        <p:nvSpPr>
          <p:cNvPr id="68" name="AutoShape 52"/>
          <p:cNvSpPr>
            <a:spLocks noChangeArrowheads="1"/>
          </p:cNvSpPr>
          <p:nvPr/>
        </p:nvSpPr>
        <p:spPr bwMode="auto">
          <a:xfrm>
            <a:off x="6970220" y="4781128"/>
            <a:ext cx="1249035" cy="228600"/>
          </a:xfrm>
          <a:prstGeom prst="wedgeRectCallout">
            <a:avLst>
              <a:gd name="adj1" fmla="val 73213"/>
              <a:gd name="adj2" fmla="val 1805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000" b="1" dirty="0">
                <a:solidFill>
                  <a:schemeClr val="bg1"/>
                </a:solidFill>
                <a:latin typeface="Tahoma" pitchFamily="34" charset="0"/>
              </a:rPr>
              <a:t>設定値</a:t>
            </a: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550</a:t>
            </a:r>
            <a:r>
              <a:rPr lang="ja-JP" altLang="en-US" sz="1000" b="1" dirty="0">
                <a:solidFill>
                  <a:schemeClr val="bg1"/>
                </a:solidFill>
                <a:latin typeface="Tahoma" pitchFamily="34" charset="0"/>
              </a:rPr>
              <a:t>円で買</a:t>
            </a: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>
            <a:off x="1632012" y="5238328"/>
            <a:ext cx="1143000" cy="2286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70" name="Oval 54"/>
          <p:cNvSpPr>
            <a:spLocks noChangeArrowheads="1"/>
          </p:cNvSpPr>
          <p:nvPr/>
        </p:nvSpPr>
        <p:spPr bwMode="auto">
          <a:xfrm>
            <a:off x="2622612" y="5390728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71" name="AutoShape 55"/>
          <p:cNvSpPr>
            <a:spLocks noChangeArrowheads="1"/>
          </p:cNvSpPr>
          <p:nvPr/>
        </p:nvSpPr>
        <p:spPr bwMode="auto">
          <a:xfrm>
            <a:off x="1708212" y="4781128"/>
            <a:ext cx="838200" cy="228600"/>
          </a:xfrm>
          <a:prstGeom prst="wedgeRectCallout">
            <a:avLst>
              <a:gd name="adj1" fmla="val -37500"/>
              <a:gd name="adj2" fmla="val 130556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時価</a:t>
            </a:r>
            <a:r>
              <a:rPr lang="en-US" altLang="ja-JP" sz="1000" b="1">
                <a:solidFill>
                  <a:schemeClr val="bg1"/>
                </a:solidFill>
                <a:latin typeface="Tahoma" pitchFamily="34" charset="0"/>
              </a:rPr>
              <a:t>500</a:t>
            </a: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円</a:t>
            </a:r>
          </a:p>
        </p:txBody>
      </p:sp>
      <p:sp>
        <p:nvSpPr>
          <p:cNvPr id="72" name="Text Box 56"/>
          <p:cNvSpPr txBox="1">
            <a:spLocks noChangeArrowheads="1"/>
          </p:cNvSpPr>
          <p:nvPr/>
        </p:nvSpPr>
        <p:spPr bwMode="auto">
          <a:xfrm>
            <a:off x="946212" y="4323928"/>
            <a:ext cx="1079500" cy="303032"/>
          </a:xfrm>
          <a:prstGeom prst="rect">
            <a:avLst/>
          </a:prstGeom>
          <a:solidFill>
            <a:schemeClr val="tx2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200" b="1" dirty="0">
                <a:solidFill>
                  <a:schemeClr val="bg1"/>
                </a:solidFill>
                <a:latin typeface="Tahoma" pitchFamily="34" charset="0"/>
              </a:rPr>
              <a:t>損失限定</a:t>
            </a:r>
            <a:endParaRPr lang="en-US" altLang="ja-JP" sz="1200" b="1" dirty="0">
              <a:solidFill>
                <a:schemeClr val="bg1"/>
              </a:solidFill>
              <a:latin typeface="Tahoma" pitchFamily="34" charset="0"/>
            </a:endParaRPr>
          </a:p>
        </p:txBody>
      </p:sp>
      <p:sp>
        <p:nvSpPr>
          <p:cNvPr id="73" name="AutoShape 57"/>
          <p:cNvSpPr>
            <a:spLocks noChangeArrowheads="1"/>
          </p:cNvSpPr>
          <p:nvPr/>
        </p:nvSpPr>
        <p:spPr bwMode="auto">
          <a:xfrm>
            <a:off x="1555812" y="5695528"/>
            <a:ext cx="1352550" cy="228600"/>
          </a:xfrm>
          <a:prstGeom prst="wedgeRectCallout">
            <a:avLst>
              <a:gd name="adj1" fmla="val 36025"/>
              <a:gd name="adj2" fmla="val -119444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000" b="1" dirty="0">
                <a:solidFill>
                  <a:schemeClr val="bg1"/>
                </a:solidFill>
                <a:latin typeface="Tahoma" pitchFamily="34" charset="0"/>
              </a:rPr>
              <a:t>設定値</a:t>
            </a: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450</a:t>
            </a:r>
            <a:r>
              <a:rPr lang="ja-JP" altLang="en-US" sz="1000" b="1" dirty="0">
                <a:solidFill>
                  <a:schemeClr val="bg1"/>
                </a:solidFill>
                <a:latin typeface="Tahoma" pitchFamily="34" charset="0"/>
              </a:rPr>
              <a:t>円で売</a:t>
            </a:r>
          </a:p>
        </p:txBody>
      </p:sp>
      <p:sp>
        <p:nvSpPr>
          <p:cNvPr id="74" name="Line 58"/>
          <p:cNvSpPr>
            <a:spLocks noChangeShapeType="1"/>
          </p:cNvSpPr>
          <p:nvPr/>
        </p:nvSpPr>
        <p:spPr bwMode="auto">
          <a:xfrm flipV="1">
            <a:off x="1098612" y="5238328"/>
            <a:ext cx="533400" cy="7620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75" name="Oval 59"/>
          <p:cNvSpPr>
            <a:spLocks noChangeArrowheads="1"/>
          </p:cNvSpPr>
          <p:nvPr/>
        </p:nvSpPr>
        <p:spPr bwMode="auto">
          <a:xfrm>
            <a:off x="1555812" y="51621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76" name="Line 60"/>
          <p:cNvSpPr>
            <a:spLocks noChangeShapeType="1"/>
          </p:cNvSpPr>
          <p:nvPr/>
        </p:nvSpPr>
        <p:spPr bwMode="auto">
          <a:xfrm>
            <a:off x="2775012" y="5466928"/>
            <a:ext cx="685800" cy="4572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grpSp>
        <p:nvGrpSpPr>
          <p:cNvPr id="77" name="Group 61"/>
          <p:cNvGrpSpPr>
            <a:grpSpLocks/>
          </p:cNvGrpSpPr>
          <p:nvPr/>
        </p:nvGrpSpPr>
        <p:grpSpPr bwMode="auto">
          <a:xfrm>
            <a:off x="3765612" y="4476328"/>
            <a:ext cx="2514600" cy="1905000"/>
            <a:chOff x="672" y="2544"/>
            <a:chExt cx="1728" cy="1200"/>
          </a:xfrm>
        </p:grpSpPr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672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79" name="Rectangle 63"/>
            <p:cNvSpPr>
              <a:spLocks noChangeArrowheads="1"/>
            </p:cNvSpPr>
            <p:nvPr/>
          </p:nvSpPr>
          <p:spPr bwMode="auto">
            <a:xfrm>
              <a:off x="1104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0" name="Rectangle 64"/>
            <p:cNvSpPr>
              <a:spLocks noChangeArrowheads="1"/>
            </p:cNvSpPr>
            <p:nvPr/>
          </p:nvSpPr>
          <p:spPr bwMode="auto">
            <a:xfrm>
              <a:off x="1536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1" name="Rectangle 65"/>
            <p:cNvSpPr>
              <a:spLocks noChangeArrowheads="1"/>
            </p:cNvSpPr>
            <p:nvPr/>
          </p:nvSpPr>
          <p:spPr bwMode="auto">
            <a:xfrm>
              <a:off x="1968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2" name="Rectangle 66"/>
            <p:cNvSpPr>
              <a:spLocks noChangeArrowheads="1"/>
            </p:cNvSpPr>
            <p:nvPr/>
          </p:nvSpPr>
          <p:spPr bwMode="auto">
            <a:xfrm>
              <a:off x="672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3" name="Rectangle 67"/>
            <p:cNvSpPr>
              <a:spLocks noChangeArrowheads="1"/>
            </p:cNvSpPr>
            <p:nvPr/>
          </p:nvSpPr>
          <p:spPr bwMode="auto">
            <a:xfrm>
              <a:off x="1104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4" name="Rectangle 68"/>
            <p:cNvSpPr>
              <a:spLocks noChangeArrowheads="1"/>
            </p:cNvSpPr>
            <p:nvPr/>
          </p:nvSpPr>
          <p:spPr bwMode="auto">
            <a:xfrm>
              <a:off x="1536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5" name="Rectangle 69"/>
            <p:cNvSpPr>
              <a:spLocks noChangeArrowheads="1"/>
            </p:cNvSpPr>
            <p:nvPr/>
          </p:nvSpPr>
          <p:spPr bwMode="auto">
            <a:xfrm>
              <a:off x="1968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672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1104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8" name="Rectangle 72"/>
            <p:cNvSpPr>
              <a:spLocks noChangeArrowheads="1"/>
            </p:cNvSpPr>
            <p:nvPr/>
          </p:nvSpPr>
          <p:spPr bwMode="auto">
            <a:xfrm>
              <a:off x="1536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9" name="Rectangle 73"/>
            <p:cNvSpPr>
              <a:spLocks noChangeArrowheads="1"/>
            </p:cNvSpPr>
            <p:nvPr/>
          </p:nvSpPr>
          <p:spPr bwMode="auto">
            <a:xfrm>
              <a:off x="1968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0" name="Rectangle 74"/>
            <p:cNvSpPr>
              <a:spLocks noChangeArrowheads="1"/>
            </p:cNvSpPr>
            <p:nvPr/>
          </p:nvSpPr>
          <p:spPr bwMode="auto">
            <a:xfrm>
              <a:off x="672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1" name="Rectangle 75"/>
            <p:cNvSpPr>
              <a:spLocks noChangeArrowheads="1"/>
            </p:cNvSpPr>
            <p:nvPr/>
          </p:nvSpPr>
          <p:spPr bwMode="auto">
            <a:xfrm>
              <a:off x="1104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2" name="Rectangle 76"/>
            <p:cNvSpPr>
              <a:spLocks noChangeArrowheads="1"/>
            </p:cNvSpPr>
            <p:nvPr/>
          </p:nvSpPr>
          <p:spPr bwMode="auto">
            <a:xfrm>
              <a:off x="1536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3" name="Rectangle 77"/>
            <p:cNvSpPr>
              <a:spLocks noChangeArrowheads="1"/>
            </p:cNvSpPr>
            <p:nvPr/>
          </p:nvSpPr>
          <p:spPr bwMode="auto">
            <a:xfrm>
              <a:off x="1968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4" name="Rectangle 78"/>
            <p:cNvSpPr>
              <a:spLocks noChangeArrowheads="1"/>
            </p:cNvSpPr>
            <p:nvPr/>
          </p:nvSpPr>
          <p:spPr bwMode="auto">
            <a:xfrm>
              <a:off x="672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5" name="Rectangle 79"/>
            <p:cNvSpPr>
              <a:spLocks noChangeArrowheads="1"/>
            </p:cNvSpPr>
            <p:nvPr/>
          </p:nvSpPr>
          <p:spPr bwMode="auto">
            <a:xfrm>
              <a:off x="1104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6" name="Rectangle 80"/>
            <p:cNvSpPr>
              <a:spLocks noChangeArrowheads="1"/>
            </p:cNvSpPr>
            <p:nvPr/>
          </p:nvSpPr>
          <p:spPr bwMode="auto">
            <a:xfrm>
              <a:off x="1536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7" name="Rectangle 81"/>
            <p:cNvSpPr>
              <a:spLocks noChangeArrowheads="1"/>
            </p:cNvSpPr>
            <p:nvPr/>
          </p:nvSpPr>
          <p:spPr bwMode="auto">
            <a:xfrm>
              <a:off x="1968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</p:grp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3676712" y="4323928"/>
            <a:ext cx="1079500" cy="303032"/>
          </a:xfrm>
          <a:prstGeom prst="rect">
            <a:avLst/>
          </a:prstGeom>
          <a:solidFill>
            <a:schemeClr val="tx2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200" b="1" dirty="0">
                <a:solidFill>
                  <a:schemeClr val="bg1"/>
                </a:solidFill>
                <a:latin typeface="Tahoma" pitchFamily="34" charset="0"/>
              </a:rPr>
              <a:t>利益確保</a:t>
            </a:r>
          </a:p>
        </p:txBody>
      </p:sp>
      <p:sp>
        <p:nvSpPr>
          <p:cNvPr id="99" name="Freeform 83"/>
          <p:cNvSpPr>
            <a:spLocks/>
          </p:cNvSpPr>
          <p:nvPr/>
        </p:nvSpPr>
        <p:spPr bwMode="auto">
          <a:xfrm>
            <a:off x="3918012" y="5009728"/>
            <a:ext cx="1066800" cy="1219200"/>
          </a:xfrm>
          <a:custGeom>
            <a:avLst/>
            <a:gdLst>
              <a:gd name="T0" fmla="*/ 0 w 672"/>
              <a:gd name="T1" fmla="*/ 2147483647 h 768"/>
              <a:gd name="T2" fmla="*/ 2147483647 w 672"/>
              <a:gd name="T3" fmla="*/ 2147483647 h 768"/>
              <a:gd name="T4" fmla="*/ 2147483647 w 672"/>
              <a:gd name="T5" fmla="*/ 2147483647 h 768"/>
              <a:gd name="T6" fmla="*/ 2147483647 w 672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768">
                <a:moveTo>
                  <a:pt x="0" y="768"/>
                </a:moveTo>
                <a:lnTo>
                  <a:pt x="192" y="288"/>
                </a:lnTo>
                <a:lnTo>
                  <a:pt x="432" y="480"/>
                </a:lnTo>
                <a:lnTo>
                  <a:pt x="672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00" name="Line 84"/>
          <p:cNvSpPr>
            <a:spLocks noChangeShapeType="1"/>
          </p:cNvSpPr>
          <p:nvPr/>
        </p:nvSpPr>
        <p:spPr bwMode="auto">
          <a:xfrm>
            <a:off x="4984812" y="5009728"/>
            <a:ext cx="1219200" cy="685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01" name="Oval 85"/>
          <p:cNvSpPr>
            <a:spLocks noChangeArrowheads="1"/>
          </p:cNvSpPr>
          <p:nvPr/>
        </p:nvSpPr>
        <p:spPr bwMode="auto">
          <a:xfrm>
            <a:off x="3994212" y="58479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102" name="Oval 86"/>
          <p:cNvSpPr>
            <a:spLocks noChangeArrowheads="1"/>
          </p:cNvSpPr>
          <p:nvPr/>
        </p:nvSpPr>
        <p:spPr bwMode="auto">
          <a:xfrm>
            <a:off x="4908612" y="49335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103" name="Oval 87"/>
          <p:cNvSpPr>
            <a:spLocks noChangeArrowheads="1"/>
          </p:cNvSpPr>
          <p:nvPr/>
        </p:nvSpPr>
        <p:spPr bwMode="auto">
          <a:xfrm>
            <a:off x="5594412" y="5314528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104" name="AutoShape 88"/>
          <p:cNvSpPr>
            <a:spLocks noChangeArrowheads="1"/>
          </p:cNvSpPr>
          <p:nvPr/>
        </p:nvSpPr>
        <p:spPr bwMode="auto">
          <a:xfrm>
            <a:off x="5213412" y="4628728"/>
            <a:ext cx="838200" cy="228600"/>
          </a:xfrm>
          <a:prstGeom prst="wedgeRectCallout">
            <a:avLst>
              <a:gd name="adj1" fmla="val -57954"/>
              <a:gd name="adj2" fmla="val 109722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時価</a:t>
            </a:r>
            <a:r>
              <a:rPr lang="en-US" altLang="ja-JP" sz="1000" b="1">
                <a:solidFill>
                  <a:schemeClr val="bg1"/>
                </a:solidFill>
                <a:latin typeface="Tahoma" pitchFamily="34" charset="0"/>
              </a:rPr>
              <a:t>500</a:t>
            </a: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円</a:t>
            </a:r>
          </a:p>
        </p:txBody>
      </p:sp>
      <p:sp>
        <p:nvSpPr>
          <p:cNvPr id="105" name="AutoShape 89"/>
          <p:cNvSpPr>
            <a:spLocks noChangeArrowheads="1"/>
          </p:cNvSpPr>
          <p:nvPr/>
        </p:nvSpPr>
        <p:spPr bwMode="auto">
          <a:xfrm>
            <a:off x="4146612" y="6076528"/>
            <a:ext cx="838200" cy="228600"/>
          </a:xfrm>
          <a:prstGeom prst="wedgeRectCallout">
            <a:avLst>
              <a:gd name="adj1" fmla="val -46593"/>
              <a:gd name="adj2" fmla="val -73611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買値</a:t>
            </a:r>
            <a:r>
              <a:rPr lang="en-US" altLang="ja-JP" sz="1000" b="1">
                <a:solidFill>
                  <a:schemeClr val="bg1"/>
                </a:solidFill>
                <a:latin typeface="Tahoma" pitchFamily="34" charset="0"/>
              </a:rPr>
              <a:t>400</a:t>
            </a:r>
            <a:r>
              <a:rPr lang="ja-JP" altLang="en-US" sz="1000" b="1">
                <a:solidFill>
                  <a:schemeClr val="bg1"/>
                </a:solidFill>
                <a:latin typeface="Tahoma" pitchFamily="34" charset="0"/>
              </a:rPr>
              <a:t>円</a:t>
            </a:r>
          </a:p>
        </p:txBody>
      </p:sp>
      <p:sp>
        <p:nvSpPr>
          <p:cNvPr id="106" name="AutoShape 90"/>
          <p:cNvSpPr>
            <a:spLocks noChangeArrowheads="1"/>
          </p:cNvSpPr>
          <p:nvPr/>
        </p:nvSpPr>
        <p:spPr bwMode="auto">
          <a:xfrm>
            <a:off x="4911849" y="5685581"/>
            <a:ext cx="1295400" cy="228600"/>
          </a:xfrm>
          <a:prstGeom prst="wedgeRectCallout">
            <a:avLst>
              <a:gd name="adj1" fmla="val 9332"/>
              <a:gd name="adj2" fmla="val -131945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1000" b="1" dirty="0">
                <a:solidFill>
                  <a:schemeClr val="bg1"/>
                </a:solidFill>
                <a:latin typeface="Tahoma" pitchFamily="34" charset="0"/>
              </a:rPr>
              <a:t>設定値</a:t>
            </a:r>
            <a:r>
              <a:rPr lang="en-US" altLang="ja-JP" sz="1000" b="1" dirty="0">
                <a:solidFill>
                  <a:schemeClr val="bg1"/>
                </a:solidFill>
                <a:latin typeface="Tahoma" pitchFamily="34" charset="0"/>
              </a:rPr>
              <a:t>450</a:t>
            </a:r>
            <a:r>
              <a:rPr lang="ja-JP" altLang="en-US" sz="1000" b="1" dirty="0">
                <a:solidFill>
                  <a:schemeClr val="bg1"/>
                </a:solidFill>
                <a:latin typeface="Tahoma" pitchFamily="34" charset="0"/>
              </a:rPr>
              <a:t>円で売</a:t>
            </a: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49796" y="3537012"/>
            <a:ext cx="1331379" cy="648072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ja-JP" altLang="en-US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逆指値注文</a:t>
            </a:r>
          </a:p>
        </p:txBody>
      </p:sp>
      <p:sp>
        <p:nvSpPr>
          <p:cNvPr id="109" name="正方形/長方形 108"/>
          <p:cNvSpPr/>
          <p:nvPr/>
        </p:nvSpPr>
        <p:spPr bwMode="auto">
          <a:xfrm>
            <a:off x="1781174" y="3537012"/>
            <a:ext cx="7060257" cy="648072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・指定の価格まで下落したら、売り注文を発注する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・指定の価格まで上昇したら、買い注文を発注する</a:t>
            </a:r>
          </a:p>
        </p:txBody>
      </p:sp>
      <p:sp>
        <p:nvSpPr>
          <p:cNvPr id="110" name="円/楕円 109"/>
          <p:cNvSpPr/>
          <p:nvPr/>
        </p:nvSpPr>
        <p:spPr bwMode="auto">
          <a:xfrm>
            <a:off x="920552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指値</a:t>
            </a:r>
          </a:p>
        </p:txBody>
      </p:sp>
      <p:sp>
        <p:nvSpPr>
          <p:cNvPr id="111" name="円/楕円 110"/>
          <p:cNvSpPr/>
          <p:nvPr/>
        </p:nvSpPr>
        <p:spPr bwMode="auto">
          <a:xfrm>
            <a:off x="2303086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ja-JP" altLang="en-US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成行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2" name="円/楕円 111"/>
          <p:cNvSpPr/>
          <p:nvPr/>
        </p:nvSpPr>
        <p:spPr bwMode="auto">
          <a:xfrm>
            <a:off x="1611819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IOC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3" name="円/楕円 112"/>
          <p:cNvSpPr/>
          <p:nvPr/>
        </p:nvSpPr>
        <p:spPr bwMode="auto">
          <a:xfrm>
            <a:off x="2994353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ja-JP" altLang="en-US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逆指値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4" name="円/楕円 113"/>
          <p:cNvSpPr/>
          <p:nvPr/>
        </p:nvSpPr>
        <p:spPr bwMode="auto">
          <a:xfrm>
            <a:off x="3685620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OCO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5" name="円/楕円 114"/>
          <p:cNvSpPr/>
          <p:nvPr/>
        </p:nvSpPr>
        <p:spPr bwMode="auto">
          <a:xfrm>
            <a:off x="4376887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ja-JP" altLang="en-US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連続注文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6" name="円/楕円 115"/>
          <p:cNvSpPr/>
          <p:nvPr/>
        </p:nvSpPr>
        <p:spPr bwMode="auto">
          <a:xfrm>
            <a:off x="5068154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IFD/</a:t>
            </a:r>
          </a:p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IFDO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7" name="円/楕円 116"/>
          <p:cNvSpPr/>
          <p:nvPr/>
        </p:nvSpPr>
        <p:spPr bwMode="auto">
          <a:xfrm>
            <a:off x="6450688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値幅指定</a:t>
            </a:r>
            <a:endParaRPr kumimoji="1" lang="en-US" altLang="ja-JP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注文</a:t>
            </a:r>
          </a:p>
        </p:txBody>
      </p:sp>
      <p:sp>
        <p:nvSpPr>
          <p:cNvPr id="118" name="円/楕円 117"/>
          <p:cNvSpPr/>
          <p:nvPr/>
        </p:nvSpPr>
        <p:spPr bwMode="auto">
          <a:xfrm>
            <a:off x="5759421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引成</a:t>
            </a:r>
          </a:p>
        </p:txBody>
      </p:sp>
      <p:sp>
        <p:nvSpPr>
          <p:cNvPr id="119" name="円/楕円 118"/>
          <p:cNvSpPr/>
          <p:nvPr/>
        </p:nvSpPr>
        <p:spPr bwMode="auto">
          <a:xfrm>
            <a:off x="7141955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ja-JP" altLang="en-US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不出来</a:t>
            </a:r>
            <a:endParaRPr lang="en-US" altLang="ja-JP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ja-JP" altLang="en-US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最大指値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0" name="円/楕円 119"/>
          <p:cNvSpPr/>
          <p:nvPr/>
        </p:nvSpPr>
        <p:spPr bwMode="auto">
          <a:xfrm>
            <a:off x="7833222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最良指値</a:t>
            </a:r>
          </a:p>
        </p:txBody>
      </p:sp>
      <p:sp>
        <p:nvSpPr>
          <p:cNvPr id="121" name="円/楕円 120"/>
          <p:cNvSpPr/>
          <p:nvPr/>
        </p:nvSpPr>
        <p:spPr bwMode="auto">
          <a:xfrm>
            <a:off x="8524493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ja-JP" altLang="en-US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最大</a:t>
            </a:r>
            <a:r>
              <a:rPr kumimoji="1" lang="ja-JP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指値</a:t>
            </a:r>
          </a:p>
        </p:txBody>
      </p:sp>
    </p:spTree>
    <p:extLst>
      <p:ext uri="{BB962C8B-B14F-4D97-AF65-F5344CB8AC3E}">
        <p14:creationId xmlns:p14="http://schemas.microsoft.com/office/powerpoint/2010/main" val="7239565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300038" y="336550"/>
            <a:ext cx="7216775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76" tIns="42338" rIns="84676" bIns="42338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100" b="1" kern="0" dirty="0">
                <a:solidFill>
                  <a:schemeClr val="tx1"/>
                </a:solidFill>
                <a:latin typeface="ＭＳ Ｐゴシック" pitchFamily="50" charset="-128"/>
              </a:rPr>
              <a:t>目次 </a:t>
            </a:r>
            <a:r>
              <a:rPr lang="en-US" altLang="ja-JP" sz="2400" dirty="0">
                <a:solidFill>
                  <a:srgbClr val="0000CC"/>
                </a:solidFill>
              </a:rPr>
              <a:t>T</a:t>
            </a:r>
            <a:r>
              <a:rPr lang="en-US" sz="2400" dirty="0">
                <a:solidFill>
                  <a:srgbClr val="0000CC"/>
                </a:solidFill>
              </a:rPr>
              <a:t>able of contents</a:t>
            </a:r>
            <a:endParaRPr lang="ja-JP" altLang="en-US" sz="2100" b="1" kern="0" dirty="0">
              <a:solidFill>
                <a:srgbClr val="0000CC"/>
              </a:solidFill>
              <a:latin typeface="ＭＳ Ｐゴシック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36538" y="909638"/>
            <a:ext cx="8784914" cy="575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2021404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180000" tIns="144000" rIns="96395" bIns="0"/>
          <a:lstStyle>
            <a:lvl1pPr marL="452438" indent="-452438" algn="l" defTabSz="957263" eaLnBrk="0" hangingPunct="0">
              <a:spcBef>
                <a:spcPct val="20000"/>
              </a:spcBef>
              <a:buClr>
                <a:schemeClr val="tx1"/>
              </a:buClr>
              <a:buChar char="l"/>
              <a:tabLst>
                <a:tab pos="3590925" algn="l"/>
              </a:tabLst>
              <a:defRPr kumimoji="1" sz="14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algn="l" defTabSz="957263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algn="l" defTabSz="957263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algn="l" defTabSz="957263" eaLnBrk="0" hangingPunct="0">
              <a:spcBef>
                <a:spcPct val="20000"/>
              </a:spcBef>
              <a:buClr>
                <a:schemeClr val="tx1"/>
              </a:buClr>
              <a:buChar char="–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algn="l" defTabSz="957263" eaLnBrk="0" hangingPunct="0">
              <a:spcBef>
                <a:spcPct val="20000"/>
              </a:spcBef>
              <a:buClr>
                <a:schemeClr val="tx1"/>
              </a:buClr>
              <a:buChar char="•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957263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tabLst>
                <a:tab pos="3590925" algn="l"/>
              </a:tabLst>
              <a:defRPr kumimoji="1" sz="1200">
                <a:solidFill>
                  <a:schemeClr val="bg2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１．　私たちの業務 </a:t>
            </a:r>
            <a:r>
              <a:rPr lang="en-US" sz="2000" dirty="0">
                <a:solidFill>
                  <a:srgbClr val="0000CC"/>
                </a:solidFill>
              </a:rPr>
              <a:t>Our business</a:t>
            </a:r>
            <a:endParaRPr lang="ja-JP" altLang="en-US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２．　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システムとは？ </a:t>
            </a:r>
            <a:r>
              <a:rPr lang="en-US" sz="2000" dirty="0">
                <a:solidFill>
                  <a:srgbClr val="0000CC"/>
                </a:solidFill>
              </a:rPr>
              <a:t>What is the WB4 system?</a:t>
            </a:r>
            <a:endParaRPr lang="ja-JP" altLang="en-US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３．　システムコンセプト </a:t>
            </a:r>
            <a:r>
              <a:rPr lang="en-US" sz="2000" dirty="0">
                <a:solidFill>
                  <a:srgbClr val="0000CC"/>
                </a:solidFill>
              </a:rPr>
              <a:t>System concept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４．　システムの見た目 </a:t>
            </a:r>
            <a:r>
              <a:rPr lang="en-US" sz="2000" dirty="0">
                <a:solidFill>
                  <a:srgbClr val="0000CC"/>
                </a:solidFill>
              </a:rPr>
              <a:t>System appearance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５．　主な採用会社 </a:t>
            </a:r>
            <a:r>
              <a:rPr lang="en-US" sz="2000" dirty="0">
                <a:solidFill>
                  <a:srgbClr val="0000CC"/>
                </a:solidFill>
              </a:rPr>
              <a:t>Main recruitment company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６．　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システムの成りたち </a:t>
            </a:r>
            <a:r>
              <a:rPr lang="en-US" sz="2000" dirty="0">
                <a:solidFill>
                  <a:srgbClr val="0000CC"/>
                </a:solidFill>
              </a:rPr>
              <a:t>Formation of the WB 4 system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Font typeface="Wingding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６</a:t>
            </a:r>
            <a:r>
              <a:rPr lang="en-US" altLang="ja-JP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-1</a:t>
            </a:r>
            <a:r>
              <a:rPr lang="ja-JP" altLang="en-US" sz="200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ＷＥＢＢＲＯＫＥＲ</a:t>
            </a: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Font typeface="Wingdings" pitchFamily="2" charset="2"/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６</a:t>
            </a:r>
            <a:r>
              <a:rPr lang="en-US" altLang="ja-JP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-2</a:t>
            </a:r>
            <a:r>
              <a:rPr lang="ja-JP" altLang="en-US" sz="200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ＷＥＢＢＲＯＫＥＲ</a:t>
            </a:r>
            <a:r>
              <a:rPr lang="en-US" altLang="ja-JP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Ⅱ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　６</a:t>
            </a:r>
            <a:r>
              <a:rPr lang="en-US" altLang="ja-JP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-3</a:t>
            </a:r>
            <a:r>
              <a:rPr lang="ja-JP" altLang="en-US" sz="200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Plate/WB3 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（旧・ＷＥＢＢＲＯＫＥＲ</a:t>
            </a:r>
            <a:r>
              <a:rPr lang="en-US" altLang="ja-JP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Ⅲ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７．　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システムの機能 </a:t>
            </a:r>
            <a:r>
              <a:rPr lang="en-US" sz="2000" dirty="0">
                <a:solidFill>
                  <a:srgbClr val="0000CC"/>
                </a:solidFill>
              </a:rPr>
              <a:t>Function of WB4 system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８．　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システムのシステム環境 </a:t>
            </a:r>
            <a:r>
              <a:rPr lang="en-US" sz="2000" dirty="0">
                <a:solidFill>
                  <a:srgbClr val="0000CC"/>
                </a:solidFill>
              </a:rPr>
              <a:t>System environment of WB4 system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９．　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システムの提供方法 </a:t>
            </a:r>
            <a:r>
              <a:rPr lang="en-US" sz="2000" dirty="0">
                <a:solidFill>
                  <a:srgbClr val="0000CC"/>
                </a:solidFill>
              </a:rPr>
              <a:t>How to provide WB4 system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en-US" altLang="ja-JP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lang="ja-JP" altLang="en-US" sz="2000" dirty="0" err="1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 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システムの開発手法 </a:t>
            </a:r>
            <a:r>
              <a:rPr lang="en-US" sz="2000" dirty="0">
                <a:solidFill>
                  <a:srgbClr val="0000CC"/>
                </a:solidFill>
              </a:rPr>
              <a:t>Development method of WB4 system</a:t>
            </a:r>
            <a:endParaRPr lang="en-US" altLang="ja-JP" sz="2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endParaRPr lang="en-US" altLang="ja-JP" sz="20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>
                <a:srgbClr val="000066"/>
              </a:buClr>
              <a:buNone/>
            </a:pPr>
            <a:r>
              <a:rPr lang="en-US" altLang="ja-JP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11</a:t>
            </a:r>
            <a:r>
              <a:rPr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  今後の </a:t>
            </a:r>
            <a:r>
              <a:rPr lang="en-US" altLang="ja-JP" sz="2000" dirty="0">
                <a:solidFill>
                  <a:schemeClr val="tx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Plate/WB4 </a:t>
            </a:r>
            <a:r>
              <a:rPr lang="en-US" sz="2000" dirty="0">
                <a:solidFill>
                  <a:srgbClr val="0000CC"/>
                </a:solidFill>
              </a:rPr>
              <a:t>Future Plate / WB 4</a:t>
            </a:r>
            <a:endParaRPr lang="en-US" altLang="ja-JP" sz="2000" dirty="0">
              <a:solidFill>
                <a:srgbClr val="0000CC"/>
              </a:solidFill>
              <a:latin typeface="Gill Sans Ultra Bold" panose="020B0A02020104020203" pitchFamily="34" charset="0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56758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8028322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システムの取引機能 </a:t>
            </a:r>
            <a:r>
              <a:rPr lang="en-US" sz="2400" dirty="0">
                <a:solidFill>
                  <a:srgbClr val="0000CC"/>
                </a:solidFill>
              </a:rPr>
              <a:t>Trading function of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16496" y="1016732"/>
            <a:ext cx="9337104" cy="576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600" dirty="0">
                <a:solidFill>
                  <a:srgbClr val="0000CC"/>
                </a:solidFill>
              </a:rPr>
              <a:t>Because it is a net trade system, it is compatible with a wide variety of advanced and complicated trading methods</a:t>
            </a:r>
            <a:endParaRPr lang="ja-JP" altLang="en-US" sz="1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grpSp>
        <p:nvGrpSpPr>
          <p:cNvPr id="20" name="Group 2"/>
          <p:cNvGrpSpPr>
            <a:grpSpLocks/>
          </p:cNvGrpSpPr>
          <p:nvPr/>
        </p:nvGrpSpPr>
        <p:grpSpPr bwMode="auto">
          <a:xfrm>
            <a:off x="1022412" y="4476328"/>
            <a:ext cx="2514600" cy="1905000"/>
            <a:chOff x="672" y="2544"/>
            <a:chExt cx="1728" cy="120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672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1104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3" name="Rectangle 5"/>
            <p:cNvSpPr>
              <a:spLocks noChangeArrowheads="1"/>
            </p:cNvSpPr>
            <p:nvPr/>
          </p:nvSpPr>
          <p:spPr bwMode="auto">
            <a:xfrm>
              <a:off x="1536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auto">
            <a:xfrm>
              <a:off x="1968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672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6" name="Rectangle 8"/>
            <p:cNvSpPr>
              <a:spLocks noChangeArrowheads="1"/>
            </p:cNvSpPr>
            <p:nvPr/>
          </p:nvSpPr>
          <p:spPr bwMode="auto">
            <a:xfrm>
              <a:off x="1104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7" name="Rectangle 9"/>
            <p:cNvSpPr>
              <a:spLocks noChangeArrowheads="1"/>
            </p:cNvSpPr>
            <p:nvPr/>
          </p:nvSpPr>
          <p:spPr bwMode="auto">
            <a:xfrm>
              <a:off x="1536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8" name="Rectangle 10"/>
            <p:cNvSpPr>
              <a:spLocks noChangeArrowheads="1"/>
            </p:cNvSpPr>
            <p:nvPr/>
          </p:nvSpPr>
          <p:spPr bwMode="auto">
            <a:xfrm>
              <a:off x="1968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29" name="Rectangle 11"/>
            <p:cNvSpPr>
              <a:spLocks noChangeArrowheads="1"/>
            </p:cNvSpPr>
            <p:nvPr/>
          </p:nvSpPr>
          <p:spPr bwMode="auto">
            <a:xfrm>
              <a:off x="672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1104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536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2" name="Rectangle 14"/>
            <p:cNvSpPr>
              <a:spLocks noChangeArrowheads="1"/>
            </p:cNvSpPr>
            <p:nvPr/>
          </p:nvSpPr>
          <p:spPr bwMode="auto">
            <a:xfrm>
              <a:off x="1968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672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4" name="Rectangle 16"/>
            <p:cNvSpPr>
              <a:spLocks noChangeArrowheads="1"/>
            </p:cNvSpPr>
            <p:nvPr/>
          </p:nvSpPr>
          <p:spPr bwMode="auto">
            <a:xfrm>
              <a:off x="1104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1536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1968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7" name="Rectangle 19"/>
            <p:cNvSpPr>
              <a:spLocks noChangeArrowheads="1"/>
            </p:cNvSpPr>
            <p:nvPr/>
          </p:nvSpPr>
          <p:spPr bwMode="auto">
            <a:xfrm>
              <a:off x="672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8" name="Rectangle 20"/>
            <p:cNvSpPr>
              <a:spLocks noChangeArrowheads="1"/>
            </p:cNvSpPr>
            <p:nvPr/>
          </p:nvSpPr>
          <p:spPr bwMode="auto">
            <a:xfrm>
              <a:off x="1104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39" name="Rectangle 21"/>
            <p:cNvSpPr>
              <a:spLocks noChangeArrowheads="1"/>
            </p:cNvSpPr>
            <p:nvPr/>
          </p:nvSpPr>
          <p:spPr bwMode="auto">
            <a:xfrm>
              <a:off x="1536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1968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</p:grpSp>
      <p:grpSp>
        <p:nvGrpSpPr>
          <p:cNvPr id="41" name="Group 25"/>
          <p:cNvGrpSpPr>
            <a:grpSpLocks/>
          </p:cNvGrpSpPr>
          <p:nvPr/>
        </p:nvGrpSpPr>
        <p:grpSpPr bwMode="auto">
          <a:xfrm>
            <a:off x="6542856" y="4476328"/>
            <a:ext cx="2514600" cy="1905000"/>
            <a:chOff x="672" y="2544"/>
            <a:chExt cx="1728" cy="1200"/>
          </a:xfrm>
        </p:grpSpPr>
        <p:sp>
          <p:nvSpPr>
            <p:cNvPr id="42" name="Rectangle 26"/>
            <p:cNvSpPr>
              <a:spLocks noChangeArrowheads="1"/>
            </p:cNvSpPr>
            <p:nvPr/>
          </p:nvSpPr>
          <p:spPr bwMode="auto">
            <a:xfrm>
              <a:off x="672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3" name="Rectangle 27"/>
            <p:cNvSpPr>
              <a:spLocks noChangeArrowheads="1"/>
            </p:cNvSpPr>
            <p:nvPr/>
          </p:nvSpPr>
          <p:spPr bwMode="auto">
            <a:xfrm>
              <a:off x="1104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4" name="Rectangle 28"/>
            <p:cNvSpPr>
              <a:spLocks noChangeArrowheads="1"/>
            </p:cNvSpPr>
            <p:nvPr/>
          </p:nvSpPr>
          <p:spPr bwMode="auto">
            <a:xfrm>
              <a:off x="1536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5" name="Rectangle 29"/>
            <p:cNvSpPr>
              <a:spLocks noChangeArrowheads="1"/>
            </p:cNvSpPr>
            <p:nvPr/>
          </p:nvSpPr>
          <p:spPr bwMode="auto">
            <a:xfrm>
              <a:off x="1968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6" name="Rectangle 30"/>
            <p:cNvSpPr>
              <a:spLocks noChangeArrowheads="1"/>
            </p:cNvSpPr>
            <p:nvPr/>
          </p:nvSpPr>
          <p:spPr bwMode="auto">
            <a:xfrm>
              <a:off x="672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7" name="Rectangle 31"/>
            <p:cNvSpPr>
              <a:spLocks noChangeArrowheads="1"/>
            </p:cNvSpPr>
            <p:nvPr/>
          </p:nvSpPr>
          <p:spPr bwMode="auto">
            <a:xfrm>
              <a:off x="1104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8" name="Rectangle 32"/>
            <p:cNvSpPr>
              <a:spLocks noChangeArrowheads="1"/>
            </p:cNvSpPr>
            <p:nvPr/>
          </p:nvSpPr>
          <p:spPr bwMode="auto">
            <a:xfrm>
              <a:off x="1536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49" name="Rectangle 33"/>
            <p:cNvSpPr>
              <a:spLocks noChangeArrowheads="1"/>
            </p:cNvSpPr>
            <p:nvPr/>
          </p:nvSpPr>
          <p:spPr bwMode="auto">
            <a:xfrm>
              <a:off x="1968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0" name="Rectangle 34"/>
            <p:cNvSpPr>
              <a:spLocks noChangeArrowheads="1"/>
            </p:cNvSpPr>
            <p:nvPr/>
          </p:nvSpPr>
          <p:spPr bwMode="auto">
            <a:xfrm>
              <a:off x="672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1" name="Rectangle 35"/>
            <p:cNvSpPr>
              <a:spLocks noChangeArrowheads="1"/>
            </p:cNvSpPr>
            <p:nvPr/>
          </p:nvSpPr>
          <p:spPr bwMode="auto">
            <a:xfrm>
              <a:off x="1104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2" name="Rectangle 36"/>
            <p:cNvSpPr>
              <a:spLocks noChangeArrowheads="1"/>
            </p:cNvSpPr>
            <p:nvPr/>
          </p:nvSpPr>
          <p:spPr bwMode="auto">
            <a:xfrm>
              <a:off x="1536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3" name="Rectangle 37"/>
            <p:cNvSpPr>
              <a:spLocks noChangeArrowheads="1"/>
            </p:cNvSpPr>
            <p:nvPr/>
          </p:nvSpPr>
          <p:spPr bwMode="auto">
            <a:xfrm>
              <a:off x="1968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4" name="Rectangle 38"/>
            <p:cNvSpPr>
              <a:spLocks noChangeArrowheads="1"/>
            </p:cNvSpPr>
            <p:nvPr/>
          </p:nvSpPr>
          <p:spPr bwMode="auto">
            <a:xfrm>
              <a:off x="672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5" name="Rectangle 39"/>
            <p:cNvSpPr>
              <a:spLocks noChangeArrowheads="1"/>
            </p:cNvSpPr>
            <p:nvPr/>
          </p:nvSpPr>
          <p:spPr bwMode="auto">
            <a:xfrm>
              <a:off x="1104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6" name="Rectangle 40"/>
            <p:cNvSpPr>
              <a:spLocks noChangeArrowheads="1"/>
            </p:cNvSpPr>
            <p:nvPr/>
          </p:nvSpPr>
          <p:spPr bwMode="auto">
            <a:xfrm>
              <a:off x="1536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7" name="Rectangle 41"/>
            <p:cNvSpPr>
              <a:spLocks noChangeArrowheads="1"/>
            </p:cNvSpPr>
            <p:nvPr/>
          </p:nvSpPr>
          <p:spPr bwMode="auto">
            <a:xfrm>
              <a:off x="1968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8" name="Rectangle 42"/>
            <p:cNvSpPr>
              <a:spLocks noChangeArrowheads="1"/>
            </p:cNvSpPr>
            <p:nvPr/>
          </p:nvSpPr>
          <p:spPr bwMode="auto">
            <a:xfrm>
              <a:off x="672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59" name="Rectangle 43"/>
            <p:cNvSpPr>
              <a:spLocks noChangeArrowheads="1"/>
            </p:cNvSpPr>
            <p:nvPr/>
          </p:nvSpPr>
          <p:spPr bwMode="auto">
            <a:xfrm>
              <a:off x="1104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60" name="Rectangle 44"/>
            <p:cNvSpPr>
              <a:spLocks noChangeArrowheads="1"/>
            </p:cNvSpPr>
            <p:nvPr/>
          </p:nvSpPr>
          <p:spPr bwMode="auto">
            <a:xfrm>
              <a:off x="1536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61" name="Rectangle 45"/>
            <p:cNvSpPr>
              <a:spLocks noChangeArrowheads="1"/>
            </p:cNvSpPr>
            <p:nvPr/>
          </p:nvSpPr>
          <p:spPr bwMode="auto">
            <a:xfrm>
              <a:off x="1968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</p:grpSp>
      <p:sp>
        <p:nvSpPr>
          <p:cNvPr id="62" name="Freeform 46"/>
          <p:cNvSpPr>
            <a:spLocks/>
          </p:cNvSpPr>
          <p:nvPr/>
        </p:nvSpPr>
        <p:spPr bwMode="auto">
          <a:xfrm>
            <a:off x="6695256" y="5466928"/>
            <a:ext cx="1295400" cy="762000"/>
          </a:xfrm>
          <a:custGeom>
            <a:avLst/>
            <a:gdLst>
              <a:gd name="T0" fmla="*/ 0 w 816"/>
              <a:gd name="T1" fmla="*/ 2147483647 h 480"/>
              <a:gd name="T2" fmla="*/ 2147483647 w 816"/>
              <a:gd name="T3" fmla="*/ 2147483647 h 480"/>
              <a:gd name="T4" fmla="*/ 2147483647 w 816"/>
              <a:gd name="T5" fmla="*/ 2147483647 h 480"/>
              <a:gd name="T6" fmla="*/ 2147483647 w 816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16" h="480">
                <a:moveTo>
                  <a:pt x="0" y="480"/>
                </a:moveTo>
                <a:lnTo>
                  <a:pt x="432" y="48"/>
                </a:lnTo>
                <a:lnTo>
                  <a:pt x="768" y="96"/>
                </a:lnTo>
                <a:lnTo>
                  <a:pt x="816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63" name="Line 47"/>
          <p:cNvSpPr>
            <a:spLocks noChangeShapeType="1"/>
          </p:cNvSpPr>
          <p:nvPr/>
        </p:nvSpPr>
        <p:spPr bwMode="auto">
          <a:xfrm flipV="1">
            <a:off x="8066856" y="4704928"/>
            <a:ext cx="838200" cy="685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64" name="Oval 48"/>
          <p:cNvSpPr>
            <a:spLocks noChangeArrowheads="1"/>
          </p:cNvSpPr>
          <p:nvPr/>
        </p:nvSpPr>
        <p:spPr bwMode="auto">
          <a:xfrm>
            <a:off x="8524056" y="4857328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65" name="Oval 49"/>
          <p:cNvSpPr>
            <a:spLocks noChangeArrowheads="1"/>
          </p:cNvSpPr>
          <p:nvPr/>
        </p:nvSpPr>
        <p:spPr bwMode="auto">
          <a:xfrm>
            <a:off x="7914456" y="53907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66" name="AutoShape 50"/>
          <p:cNvSpPr>
            <a:spLocks noChangeArrowheads="1"/>
          </p:cNvSpPr>
          <p:nvPr/>
        </p:nvSpPr>
        <p:spPr bwMode="auto">
          <a:xfrm>
            <a:off x="8066856" y="5771728"/>
            <a:ext cx="838200" cy="457200"/>
          </a:xfrm>
          <a:prstGeom prst="wedgeRectCallout">
            <a:avLst>
              <a:gd name="adj1" fmla="val -51134"/>
              <a:gd name="adj2" fmla="val -131944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CC"/>
                </a:solidFill>
              </a:rPr>
              <a:t>Fair value 500 yen</a:t>
            </a:r>
            <a:endParaRPr lang="ja-JP" altLang="en-US" sz="10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67" name="Text Box 51"/>
          <p:cNvSpPr txBox="1">
            <a:spLocks noChangeArrowheads="1"/>
          </p:cNvSpPr>
          <p:nvPr/>
        </p:nvSpPr>
        <p:spPr bwMode="auto">
          <a:xfrm>
            <a:off x="6466656" y="4323928"/>
            <a:ext cx="1079500" cy="292388"/>
          </a:xfrm>
          <a:prstGeom prst="rect">
            <a:avLst/>
          </a:prstGeom>
          <a:solidFill>
            <a:schemeClr val="tx2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FFFFCC"/>
                </a:solidFill>
              </a:rPr>
              <a:t>Trend follow</a:t>
            </a:r>
            <a:endParaRPr lang="ja-JP" altLang="en-US" sz="1000" b="1" dirty="0">
              <a:solidFill>
                <a:srgbClr val="FFFFCC"/>
              </a:solidFill>
              <a:latin typeface="Tahoma" pitchFamily="34" charset="0"/>
            </a:endParaRPr>
          </a:p>
        </p:txBody>
      </p:sp>
      <p:sp>
        <p:nvSpPr>
          <p:cNvPr id="68" name="AutoShape 52"/>
          <p:cNvSpPr>
            <a:spLocks noChangeArrowheads="1"/>
          </p:cNvSpPr>
          <p:nvPr/>
        </p:nvSpPr>
        <p:spPr bwMode="auto">
          <a:xfrm>
            <a:off x="6970220" y="4781128"/>
            <a:ext cx="1249035" cy="381000"/>
          </a:xfrm>
          <a:prstGeom prst="wedgeRectCallout">
            <a:avLst>
              <a:gd name="adj1" fmla="val 73213"/>
              <a:gd name="adj2" fmla="val 18056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800" dirty="0">
                <a:solidFill>
                  <a:srgbClr val="0000CC"/>
                </a:solidFill>
              </a:rPr>
              <a:t>Buy with set value 550 yen</a:t>
            </a:r>
            <a:endParaRPr lang="ja-JP" altLang="en-US" sz="8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69" name="Line 53"/>
          <p:cNvSpPr>
            <a:spLocks noChangeShapeType="1"/>
          </p:cNvSpPr>
          <p:nvPr/>
        </p:nvSpPr>
        <p:spPr bwMode="auto">
          <a:xfrm>
            <a:off x="1632012" y="5238328"/>
            <a:ext cx="1143000" cy="2286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70" name="Oval 54"/>
          <p:cNvSpPr>
            <a:spLocks noChangeArrowheads="1"/>
          </p:cNvSpPr>
          <p:nvPr/>
        </p:nvSpPr>
        <p:spPr bwMode="auto">
          <a:xfrm>
            <a:off x="2622612" y="5390728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71" name="AutoShape 55"/>
          <p:cNvSpPr>
            <a:spLocks noChangeArrowheads="1"/>
          </p:cNvSpPr>
          <p:nvPr/>
        </p:nvSpPr>
        <p:spPr bwMode="auto">
          <a:xfrm>
            <a:off x="1708211" y="4781128"/>
            <a:ext cx="1200151" cy="304800"/>
          </a:xfrm>
          <a:prstGeom prst="wedgeRectCallout">
            <a:avLst>
              <a:gd name="adj1" fmla="val -37500"/>
              <a:gd name="adj2" fmla="val 130556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800" dirty="0">
                <a:solidFill>
                  <a:srgbClr val="0000CC"/>
                </a:solidFill>
              </a:rPr>
              <a:t>Fair value 500 yen</a:t>
            </a:r>
            <a:endParaRPr lang="ja-JP" altLang="en-US" sz="8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72" name="Text Box 56"/>
          <p:cNvSpPr txBox="1">
            <a:spLocks noChangeArrowheads="1"/>
          </p:cNvSpPr>
          <p:nvPr/>
        </p:nvSpPr>
        <p:spPr bwMode="auto">
          <a:xfrm>
            <a:off x="946212" y="4323928"/>
            <a:ext cx="1019175" cy="292388"/>
          </a:xfrm>
          <a:prstGeom prst="rect">
            <a:avLst/>
          </a:prstGeom>
          <a:solidFill>
            <a:schemeClr val="tx2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FFFFCC"/>
                </a:solidFill>
              </a:rPr>
              <a:t>Limited loss</a:t>
            </a:r>
            <a:endParaRPr lang="en-US" altLang="ja-JP" sz="1000" b="1" dirty="0">
              <a:solidFill>
                <a:srgbClr val="FFFFCC"/>
              </a:solidFill>
              <a:latin typeface="Tahoma" pitchFamily="34" charset="0"/>
            </a:endParaRPr>
          </a:p>
        </p:txBody>
      </p:sp>
      <p:sp>
        <p:nvSpPr>
          <p:cNvPr id="73" name="AutoShape 57"/>
          <p:cNvSpPr>
            <a:spLocks noChangeArrowheads="1"/>
          </p:cNvSpPr>
          <p:nvPr/>
        </p:nvSpPr>
        <p:spPr bwMode="auto">
          <a:xfrm>
            <a:off x="1555812" y="5695528"/>
            <a:ext cx="1352550" cy="495300"/>
          </a:xfrm>
          <a:prstGeom prst="wedgeRectCallout">
            <a:avLst>
              <a:gd name="adj1" fmla="val 36025"/>
              <a:gd name="adj2" fmla="val -119444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CC"/>
                </a:solidFill>
              </a:rPr>
              <a:t>Sold at set value 450 yen</a:t>
            </a:r>
            <a:endParaRPr lang="ja-JP" altLang="en-US" sz="10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74" name="Line 58"/>
          <p:cNvSpPr>
            <a:spLocks noChangeShapeType="1"/>
          </p:cNvSpPr>
          <p:nvPr/>
        </p:nvSpPr>
        <p:spPr bwMode="auto">
          <a:xfrm flipV="1">
            <a:off x="1098612" y="5238328"/>
            <a:ext cx="533400" cy="76200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75" name="Oval 59"/>
          <p:cNvSpPr>
            <a:spLocks noChangeArrowheads="1"/>
          </p:cNvSpPr>
          <p:nvPr/>
        </p:nvSpPr>
        <p:spPr bwMode="auto">
          <a:xfrm>
            <a:off x="1555812" y="51621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76" name="Line 60"/>
          <p:cNvSpPr>
            <a:spLocks noChangeShapeType="1"/>
          </p:cNvSpPr>
          <p:nvPr/>
        </p:nvSpPr>
        <p:spPr bwMode="auto">
          <a:xfrm>
            <a:off x="2775012" y="5466928"/>
            <a:ext cx="685800" cy="4572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grpSp>
        <p:nvGrpSpPr>
          <p:cNvPr id="77" name="Group 61"/>
          <p:cNvGrpSpPr>
            <a:grpSpLocks/>
          </p:cNvGrpSpPr>
          <p:nvPr/>
        </p:nvGrpSpPr>
        <p:grpSpPr bwMode="auto">
          <a:xfrm>
            <a:off x="3765612" y="4476328"/>
            <a:ext cx="2514600" cy="1905000"/>
            <a:chOff x="672" y="2544"/>
            <a:chExt cx="1728" cy="1200"/>
          </a:xfrm>
        </p:grpSpPr>
        <p:sp>
          <p:nvSpPr>
            <p:cNvPr id="78" name="Rectangle 62"/>
            <p:cNvSpPr>
              <a:spLocks noChangeArrowheads="1"/>
            </p:cNvSpPr>
            <p:nvPr/>
          </p:nvSpPr>
          <p:spPr bwMode="auto">
            <a:xfrm>
              <a:off x="672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79" name="Rectangle 63"/>
            <p:cNvSpPr>
              <a:spLocks noChangeArrowheads="1"/>
            </p:cNvSpPr>
            <p:nvPr/>
          </p:nvSpPr>
          <p:spPr bwMode="auto">
            <a:xfrm>
              <a:off x="1104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0" name="Rectangle 64"/>
            <p:cNvSpPr>
              <a:spLocks noChangeArrowheads="1"/>
            </p:cNvSpPr>
            <p:nvPr/>
          </p:nvSpPr>
          <p:spPr bwMode="auto">
            <a:xfrm>
              <a:off x="1536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1" name="Rectangle 65"/>
            <p:cNvSpPr>
              <a:spLocks noChangeArrowheads="1"/>
            </p:cNvSpPr>
            <p:nvPr/>
          </p:nvSpPr>
          <p:spPr bwMode="auto">
            <a:xfrm>
              <a:off x="1968" y="254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2" name="Rectangle 66"/>
            <p:cNvSpPr>
              <a:spLocks noChangeArrowheads="1"/>
            </p:cNvSpPr>
            <p:nvPr/>
          </p:nvSpPr>
          <p:spPr bwMode="auto">
            <a:xfrm>
              <a:off x="672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3" name="Rectangle 67"/>
            <p:cNvSpPr>
              <a:spLocks noChangeArrowheads="1"/>
            </p:cNvSpPr>
            <p:nvPr/>
          </p:nvSpPr>
          <p:spPr bwMode="auto">
            <a:xfrm>
              <a:off x="1104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4" name="Rectangle 68"/>
            <p:cNvSpPr>
              <a:spLocks noChangeArrowheads="1"/>
            </p:cNvSpPr>
            <p:nvPr/>
          </p:nvSpPr>
          <p:spPr bwMode="auto">
            <a:xfrm>
              <a:off x="1536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5" name="Rectangle 69"/>
            <p:cNvSpPr>
              <a:spLocks noChangeArrowheads="1"/>
            </p:cNvSpPr>
            <p:nvPr/>
          </p:nvSpPr>
          <p:spPr bwMode="auto">
            <a:xfrm>
              <a:off x="1968" y="278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6" name="Rectangle 70"/>
            <p:cNvSpPr>
              <a:spLocks noChangeArrowheads="1"/>
            </p:cNvSpPr>
            <p:nvPr/>
          </p:nvSpPr>
          <p:spPr bwMode="auto">
            <a:xfrm>
              <a:off x="672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7" name="Rectangle 71"/>
            <p:cNvSpPr>
              <a:spLocks noChangeArrowheads="1"/>
            </p:cNvSpPr>
            <p:nvPr/>
          </p:nvSpPr>
          <p:spPr bwMode="auto">
            <a:xfrm>
              <a:off x="1104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8" name="Rectangle 72"/>
            <p:cNvSpPr>
              <a:spLocks noChangeArrowheads="1"/>
            </p:cNvSpPr>
            <p:nvPr/>
          </p:nvSpPr>
          <p:spPr bwMode="auto">
            <a:xfrm>
              <a:off x="1536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89" name="Rectangle 73"/>
            <p:cNvSpPr>
              <a:spLocks noChangeArrowheads="1"/>
            </p:cNvSpPr>
            <p:nvPr/>
          </p:nvSpPr>
          <p:spPr bwMode="auto">
            <a:xfrm>
              <a:off x="1968" y="302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0" name="Rectangle 74"/>
            <p:cNvSpPr>
              <a:spLocks noChangeArrowheads="1"/>
            </p:cNvSpPr>
            <p:nvPr/>
          </p:nvSpPr>
          <p:spPr bwMode="auto">
            <a:xfrm>
              <a:off x="672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1" name="Rectangle 75"/>
            <p:cNvSpPr>
              <a:spLocks noChangeArrowheads="1"/>
            </p:cNvSpPr>
            <p:nvPr/>
          </p:nvSpPr>
          <p:spPr bwMode="auto">
            <a:xfrm>
              <a:off x="1104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2" name="Rectangle 76"/>
            <p:cNvSpPr>
              <a:spLocks noChangeArrowheads="1"/>
            </p:cNvSpPr>
            <p:nvPr/>
          </p:nvSpPr>
          <p:spPr bwMode="auto">
            <a:xfrm>
              <a:off x="1536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3" name="Rectangle 77"/>
            <p:cNvSpPr>
              <a:spLocks noChangeArrowheads="1"/>
            </p:cNvSpPr>
            <p:nvPr/>
          </p:nvSpPr>
          <p:spPr bwMode="auto">
            <a:xfrm>
              <a:off x="1968" y="326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4" name="Rectangle 78"/>
            <p:cNvSpPr>
              <a:spLocks noChangeArrowheads="1"/>
            </p:cNvSpPr>
            <p:nvPr/>
          </p:nvSpPr>
          <p:spPr bwMode="auto">
            <a:xfrm>
              <a:off x="672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5" name="Rectangle 79"/>
            <p:cNvSpPr>
              <a:spLocks noChangeArrowheads="1"/>
            </p:cNvSpPr>
            <p:nvPr/>
          </p:nvSpPr>
          <p:spPr bwMode="auto">
            <a:xfrm>
              <a:off x="1104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6" name="Rectangle 80"/>
            <p:cNvSpPr>
              <a:spLocks noChangeArrowheads="1"/>
            </p:cNvSpPr>
            <p:nvPr/>
          </p:nvSpPr>
          <p:spPr bwMode="auto">
            <a:xfrm>
              <a:off x="1536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  <p:sp>
          <p:nvSpPr>
            <p:cNvPr id="97" name="Rectangle 81"/>
            <p:cNvSpPr>
              <a:spLocks noChangeArrowheads="1"/>
            </p:cNvSpPr>
            <p:nvPr/>
          </p:nvSpPr>
          <p:spPr bwMode="auto">
            <a:xfrm>
              <a:off x="1968" y="3504"/>
              <a:ext cx="432" cy="240"/>
            </a:xfrm>
            <a:prstGeom prst="rect">
              <a:avLst/>
            </a:prstGeom>
            <a:solidFill>
              <a:srgbClr val="C0C0C0">
                <a:alpha val="50195"/>
              </a:srgbClr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3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6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kumimoji="1" sz="23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kumimoji="1" sz="2000">
                  <a:solidFill>
                    <a:schemeClr val="tx1"/>
                  </a:solidFill>
                  <a:latin typeface="Verdana" pitchFamily="34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ja-JP" altLang="en-US" sz="1800">
                <a:latin typeface="Arial" charset="0"/>
              </a:endParaRPr>
            </a:p>
          </p:txBody>
        </p:sp>
      </p:grpSp>
      <p:sp>
        <p:nvSpPr>
          <p:cNvPr id="98" name="Text Box 82"/>
          <p:cNvSpPr txBox="1">
            <a:spLocks noChangeArrowheads="1"/>
          </p:cNvSpPr>
          <p:nvPr/>
        </p:nvSpPr>
        <p:spPr bwMode="auto">
          <a:xfrm>
            <a:off x="3676712" y="4323928"/>
            <a:ext cx="1231900" cy="292388"/>
          </a:xfrm>
          <a:prstGeom prst="rect">
            <a:avLst/>
          </a:prstGeom>
          <a:solidFill>
            <a:schemeClr val="tx2"/>
          </a:solidFill>
          <a:ln w="254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FFFFCC"/>
                </a:solidFill>
              </a:rPr>
              <a:t>Securing profits</a:t>
            </a:r>
            <a:endParaRPr lang="ja-JP" altLang="en-US" sz="1000" b="1" dirty="0">
              <a:solidFill>
                <a:srgbClr val="FFFFCC"/>
              </a:solidFill>
              <a:latin typeface="Tahoma" pitchFamily="34" charset="0"/>
            </a:endParaRPr>
          </a:p>
        </p:txBody>
      </p:sp>
      <p:sp>
        <p:nvSpPr>
          <p:cNvPr id="99" name="Freeform 83"/>
          <p:cNvSpPr>
            <a:spLocks/>
          </p:cNvSpPr>
          <p:nvPr/>
        </p:nvSpPr>
        <p:spPr bwMode="auto">
          <a:xfrm>
            <a:off x="3918012" y="5009728"/>
            <a:ext cx="1066800" cy="1219200"/>
          </a:xfrm>
          <a:custGeom>
            <a:avLst/>
            <a:gdLst>
              <a:gd name="T0" fmla="*/ 0 w 672"/>
              <a:gd name="T1" fmla="*/ 2147483647 h 768"/>
              <a:gd name="T2" fmla="*/ 2147483647 w 672"/>
              <a:gd name="T3" fmla="*/ 2147483647 h 768"/>
              <a:gd name="T4" fmla="*/ 2147483647 w 672"/>
              <a:gd name="T5" fmla="*/ 2147483647 h 768"/>
              <a:gd name="T6" fmla="*/ 2147483647 w 672"/>
              <a:gd name="T7" fmla="*/ 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672" h="768">
                <a:moveTo>
                  <a:pt x="0" y="768"/>
                </a:moveTo>
                <a:lnTo>
                  <a:pt x="192" y="288"/>
                </a:lnTo>
                <a:lnTo>
                  <a:pt x="432" y="480"/>
                </a:lnTo>
                <a:lnTo>
                  <a:pt x="672" y="0"/>
                </a:lnTo>
              </a:path>
            </a:pathLst>
          </a:custGeom>
          <a:noFill/>
          <a:ln w="38100" cap="flat" cmpd="sng">
            <a:solidFill>
              <a:srgbClr val="008000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00" name="Line 84"/>
          <p:cNvSpPr>
            <a:spLocks noChangeShapeType="1"/>
          </p:cNvSpPr>
          <p:nvPr/>
        </p:nvSpPr>
        <p:spPr bwMode="auto">
          <a:xfrm>
            <a:off x="4984812" y="5009728"/>
            <a:ext cx="1219200" cy="685800"/>
          </a:xfrm>
          <a:prstGeom prst="line">
            <a:avLst/>
          </a:prstGeom>
          <a:noFill/>
          <a:ln w="38100">
            <a:solidFill>
              <a:srgbClr val="008000"/>
            </a:solidFill>
            <a:prstDash val="dash"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01" name="Oval 85"/>
          <p:cNvSpPr>
            <a:spLocks noChangeArrowheads="1"/>
          </p:cNvSpPr>
          <p:nvPr/>
        </p:nvSpPr>
        <p:spPr bwMode="auto">
          <a:xfrm>
            <a:off x="3994212" y="58479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102" name="Oval 86"/>
          <p:cNvSpPr>
            <a:spLocks noChangeArrowheads="1"/>
          </p:cNvSpPr>
          <p:nvPr/>
        </p:nvSpPr>
        <p:spPr bwMode="auto">
          <a:xfrm>
            <a:off x="4908612" y="4933528"/>
            <a:ext cx="152400" cy="152400"/>
          </a:xfrm>
          <a:prstGeom prst="ellips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103" name="Oval 87"/>
          <p:cNvSpPr>
            <a:spLocks noChangeArrowheads="1"/>
          </p:cNvSpPr>
          <p:nvPr/>
        </p:nvSpPr>
        <p:spPr bwMode="auto">
          <a:xfrm>
            <a:off x="5594412" y="5314528"/>
            <a:ext cx="152400" cy="1524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ja-JP" altLang="en-US" sz="1800">
              <a:latin typeface="Arial" charset="0"/>
            </a:endParaRPr>
          </a:p>
        </p:txBody>
      </p:sp>
      <p:sp>
        <p:nvSpPr>
          <p:cNvPr id="104" name="AutoShape 88"/>
          <p:cNvSpPr>
            <a:spLocks noChangeArrowheads="1"/>
          </p:cNvSpPr>
          <p:nvPr/>
        </p:nvSpPr>
        <p:spPr bwMode="auto">
          <a:xfrm>
            <a:off x="4908612" y="4666828"/>
            <a:ext cx="1143000" cy="190500"/>
          </a:xfrm>
          <a:prstGeom prst="wedgeRectCallout">
            <a:avLst>
              <a:gd name="adj1" fmla="val -57954"/>
              <a:gd name="adj2" fmla="val 109722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800" dirty="0">
                <a:solidFill>
                  <a:srgbClr val="0000CC"/>
                </a:solidFill>
              </a:rPr>
              <a:t>Fair value 500 yen</a:t>
            </a:r>
            <a:endParaRPr lang="ja-JP" altLang="en-US" sz="8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05" name="AutoShape 89"/>
          <p:cNvSpPr>
            <a:spLocks noChangeArrowheads="1"/>
          </p:cNvSpPr>
          <p:nvPr/>
        </p:nvSpPr>
        <p:spPr bwMode="auto">
          <a:xfrm>
            <a:off x="4146612" y="6076528"/>
            <a:ext cx="1600200" cy="228600"/>
          </a:xfrm>
          <a:prstGeom prst="wedgeRectCallout">
            <a:avLst>
              <a:gd name="adj1" fmla="val -46593"/>
              <a:gd name="adj2" fmla="val -73611"/>
            </a:avLst>
          </a:prstGeom>
          <a:solidFill>
            <a:srgbClr val="96969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CC"/>
                </a:solidFill>
              </a:rPr>
              <a:t>Bid price 400 yen</a:t>
            </a:r>
            <a:endParaRPr lang="ja-JP" altLang="en-US" sz="10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06" name="AutoShape 90"/>
          <p:cNvSpPr>
            <a:spLocks noChangeArrowheads="1"/>
          </p:cNvSpPr>
          <p:nvPr/>
        </p:nvSpPr>
        <p:spPr bwMode="auto">
          <a:xfrm>
            <a:off x="4911849" y="5685580"/>
            <a:ext cx="1223778" cy="390947"/>
          </a:xfrm>
          <a:prstGeom prst="wedgeRectCallout">
            <a:avLst>
              <a:gd name="adj1" fmla="val 9332"/>
              <a:gd name="adj2" fmla="val -131945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1000" dirty="0">
                <a:solidFill>
                  <a:srgbClr val="0000CC"/>
                </a:solidFill>
              </a:rPr>
              <a:t>Sold at set value 450 yen</a:t>
            </a:r>
            <a:endParaRPr lang="ja-JP" altLang="en-US" sz="1000" b="1" dirty="0">
              <a:solidFill>
                <a:srgbClr val="0000CC"/>
              </a:solidFill>
              <a:latin typeface="Tahoma" pitchFamily="34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49796" y="3537012"/>
            <a:ext cx="1331379" cy="648072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Stop </a:t>
            </a:r>
            <a:r>
              <a:rPr lang="en-US" altLang="ja-JP" sz="1200" dirty="0" err="1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Limt</a:t>
            </a:r>
            <a:r>
              <a:rPr lang="en-US" altLang="ja-JP" sz="12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Order</a:t>
            </a:r>
            <a:endParaRPr lang="ja-JP" altLang="en-US" sz="12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0" name="円/楕円 109"/>
          <p:cNvSpPr/>
          <p:nvPr/>
        </p:nvSpPr>
        <p:spPr bwMode="auto">
          <a:xfrm>
            <a:off x="920552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Limit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1" name="円/楕円 110"/>
          <p:cNvSpPr/>
          <p:nvPr/>
        </p:nvSpPr>
        <p:spPr bwMode="auto">
          <a:xfrm>
            <a:off x="2303086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Success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2" name="円/楕円 111"/>
          <p:cNvSpPr/>
          <p:nvPr/>
        </p:nvSpPr>
        <p:spPr bwMode="auto">
          <a:xfrm>
            <a:off x="1611819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IOC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3" name="円/楕円 112"/>
          <p:cNvSpPr/>
          <p:nvPr/>
        </p:nvSpPr>
        <p:spPr bwMode="auto">
          <a:xfrm>
            <a:off x="2994353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Stop</a:t>
            </a:r>
            <a:r>
              <a:rPr lang="en-US" sz="1600" dirty="0">
                <a:solidFill>
                  <a:srgbClr val="FFFFCC"/>
                </a:solidFill>
              </a:rPr>
              <a:t> </a:t>
            </a:r>
            <a:r>
              <a:rPr lang="en-US" dirty="0">
                <a:solidFill>
                  <a:srgbClr val="FFFFCC"/>
                </a:solidFill>
              </a:rPr>
              <a:t>limit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4" name="円/楕円 113"/>
          <p:cNvSpPr/>
          <p:nvPr/>
        </p:nvSpPr>
        <p:spPr bwMode="auto">
          <a:xfrm>
            <a:off x="3685620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6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OCO</a:t>
            </a:r>
            <a:endParaRPr kumimoji="1" lang="ja-JP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5" name="円/楕円 114"/>
          <p:cNvSpPr/>
          <p:nvPr/>
        </p:nvSpPr>
        <p:spPr bwMode="auto">
          <a:xfrm>
            <a:off x="4216463" y="2231575"/>
            <a:ext cx="912838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sz="1400" dirty="0">
                <a:solidFill>
                  <a:srgbClr val="FFFFCC"/>
                </a:solidFill>
              </a:rPr>
              <a:t>Continuous</a:t>
            </a:r>
            <a:r>
              <a:rPr lang="en-US" sz="1400" dirty="0"/>
              <a:t> </a:t>
            </a:r>
          </a:p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order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6" name="円/楕円 115"/>
          <p:cNvSpPr/>
          <p:nvPr/>
        </p:nvSpPr>
        <p:spPr bwMode="auto">
          <a:xfrm>
            <a:off x="5068154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IFD/</a:t>
            </a:r>
          </a:p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lang="en-US" altLang="ja-JP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IFDO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7" name="円/楕円 116"/>
          <p:cNvSpPr/>
          <p:nvPr/>
        </p:nvSpPr>
        <p:spPr bwMode="auto">
          <a:xfrm>
            <a:off x="6207250" y="1592796"/>
            <a:ext cx="1278582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Specification of </a:t>
            </a:r>
          </a:p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price range</a:t>
            </a:r>
            <a:br>
              <a:rPr lang="en-US" dirty="0">
                <a:solidFill>
                  <a:srgbClr val="FFFFCC"/>
                </a:solidFill>
              </a:rPr>
            </a:br>
            <a:r>
              <a:rPr lang="en-US" dirty="0">
                <a:solidFill>
                  <a:srgbClr val="FFFFCC"/>
                </a:solidFill>
              </a:rPr>
              <a:t>order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8" name="円/楕円 117"/>
          <p:cNvSpPr/>
          <p:nvPr/>
        </p:nvSpPr>
        <p:spPr bwMode="auto">
          <a:xfrm>
            <a:off x="5759421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Formation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9" name="円/楕円 118"/>
          <p:cNvSpPr/>
          <p:nvPr/>
        </p:nvSpPr>
        <p:spPr bwMode="auto">
          <a:xfrm>
            <a:off x="7141955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Failure</a:t>
            </a:r>
            <a:br>
              <a:rPr lang="en-US" dirty="0">
                <a:solidFill>
                  <a:srgbClr val="FFFFCC"/>
                </a:solidFill>
              </a:rPr>
            </a:br>
            <a:r>
              <a:rPr lang="en-US" dirty="0">
                <a:solidFill>
                  <a:srgbClr val="FFFFCC"/>
                </a:solidFill>
              </a:rPr>
              <a:t>Maximum limit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0" name="円/楕円 119"/>
          <p:cNvSpPr/>
          <p:nvPr/>
        </p:nvSpPr>
        <p:spPr bwMode="auto">
          <a:xfrm>
            <a:off x="7833222" y="1592796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Best Limit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1" name="円/楕円 120"/>
          <p:cNvSpPr/>
          <p:nvPr/>
        </p:nvSpPr>
        <p:spPr bwMode="auto">
          <a:xfrm>
            <a:off x="8524493" y="2231575"/>
            <a:ext cx="752413" cy="706932"/>
          </a:xfrm>
          <a:prstGeom prst="ellipse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extrusionH="12700"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Maximum </a:t>
            </a:r>
          </a:p>
          <a:p>
            <a:pPr marL="179388" indent="-179388">
              <a:tabLst>
                <a:tab pos="179388" algn="l"/>
              </a:tabLst>
            </a:pPr>
            <a:r>
              <a:rPr lang="en-US" dirty="0">
                <a:solidFill>
                  <a:srgbClr val="FFFFCC"/>
                </a:solidFill>
              </a:rPr>
              <a:t>limit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FFFF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31742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OCO注文例（指値条件に達した場合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56" y="3168386"/>
            <a:ext cx="4382913" cy="22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020" y="3068960"/>
            <a:ext cx="4574309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07"/>
          <p:cNvSpPr>
            <a:spLocks noChangeArrowheads="1"/>
          </p:cNvSpPr>
          <p:nvPr/>
        </p:nvSpPr>
        <p:spPr bwMode="auto">
          <a:xfrm>
            <a:off x="384978" y="1124744"/>
            <a:ext cx="1043917" cy="1800200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en-US" altLang="ja-JP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OCO</a:t>
            </a:r>
            <a:r>
              <a:rPr lang="ja-JP" altLang="en-US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注文</a:t>
            </a:r>
            <a:endParaRPr lang="en-US" altLang="ja-JP" sz="14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en-US" sz="800" dirty="0">
                <a:solidFill>
                  <a:srgbClr val="FFFFCC"/>
                </a:solidFill>
              </a:rPr>
              <a:t>OCO Order</a:t>
            </a:r>
            <a:endParaRPr lang="ja-JP" altLang="en-US" sz="14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 bwMode="auto">
          <a:xfrm>
            <a:off x="1428895" y="1124744"/>
            <a:ext cx="3236073" cy="1800200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・指値注文と逆指値注文を同時に発注する</a:t>
            </a:r>
            <a:endParaRPr kumimoji="1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en-US" dirty="0">
                <a:solidFill>
                  <a:srgbClr val="0000CC"/>
                </a:solidFill>
              </a:rPr>
              <a:t>Simultaneously order limit orders and stop </a:t>
            </a:r>
          </a:p>
          <a:p>
            <a:pPr marL="179388" indent="-179388" algn="l">
              <a:tabLst>
                <a:tab pos="179388" algn="l"/>
              </a:tabLst>
            </a:pPr>
            <a:r>
              <a:rPr lang="en-US" dirty="0">
                <a:solidFill>
                  <a:srgbClr val="0000CC"/>
                </a:solidFill>
              </a:rPr>
              <a:t>limit orders</a:t>
            </a:r>
            <a:endParaRPr kumimoji="1" lang="en-US" altLang="ja-JP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・「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One Cancels the Other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」の略称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en-US" dirty="0"/>
              <a:t> </a:t>
            </a:r>
            <a:r>
              <a:rPr lang="en-US" dirty="0">
                <a:solidFill>
                  <a:srgbClr val="0000CC"/>
                </a:solidFill>
              </a:rPr>
              <a:t>Abbreviation for "One Cancels the Other"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107"/>
          <p:cNvSpPr>
            <a:spLocks noChangeArrowheads="1"/>
          </p:cNvSpPr>
          <p:nvPr/>
        </p:nvSpPr>
        <p:spPr bwMode="auto">
          <a:xfrm>
            <a:off x="5133020" y="1124744"/>
            <a:ext cx="1007342" cy="1800200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en-US" altLang="ja-JP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IFD</a:t>
            </a:r>
            <a:r>
              <a:rPr lang="ja-JP" altLang="en-US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注文</a:t>
            </a:r>
            <a:endParaRPr lang="en-US" altLang="ja-JP" sz="14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en-US" sz="1000" dirty="0">
                <a:solidFill>
                  <a:srgbClr val="FFFFCC"/>
                </a:solidFill>
              </a:rPr>
              <a:t>IFD order</a:t>
            </a:r>
            <a:endParaRPr lang="ja-JP" altLang="en-US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 bwMode="auto">
          <a:xfrm>
            <a:off x="6140363" y="1124744"/>
            <a:ext cx="3613237" cy="1800200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1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69875" marR="0" indent="-26987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269875" algn="l"/>
              </a:tabLst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・買付注文と売付注文を同時に発注する</a:t>
            </a:r>
            <a:endParaRPr kumimoji="1" lang="en-US" altLang="ja-JP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9875" indent="-269875" algn="l">
              <a:tabLst>
                <a:tab pos="269875" algn="l"/>
              </a:tabLst>
            </a:pPr>
            <a:r>
              <a:rPr lang="en-US" dirty="0">
                <a:solidFill>
                  <a:srgbClr val="0000CC"/>
                </a:solidFill>
              </a:rPr>
              <a:t>Order purchase order and sale order at the same time</a:t>
            </a:r>
            <a:endParaRPr kumimoji="1" lang="en-US" altLang="ja-JP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9875" indent="-269875" algn="l">
              <a:tabLst>
                <a:tab pos="269875" algn="l"/>
              </a:tabLst>
            </a:pP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・「もし</a:t>
            </a:r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(IF)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買付注文が約定したら、売付注文を発注</a:t>
            </a:r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(Done)</a:t>
            </a:r>
            <a:r>
              <a:rPr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する」の略称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9875" indent="-269875" algn="l">
              <a:tabLst>
                <a:tab pos="269875" algn="l"/>
              </a:tabLst>
            </a:pPr>
            <a:r>
              <a:rPr lang="en-US" dirty="0">
                <a:solidFill>
                  <a:srgbClr val="0000CC"/>
                </a:solidFill>
              </a:rPr>
              <a:t>Abbreviation of "(IF) order purchase order, order purchase order (Done)"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92031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システムの取引機能 </a:t>
            </a:r>
            <a:r>
              <a:rPr lang="en-US" sz="2400" dirty="0">
                <a:solidFill>
                  <a:srgbClr val="0000CC"/>
                </a:solidFill>
              </a:rPr>
              <a:t>Trading function of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448661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67832" y="307975"/>
            <a:ext cx="7896184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システムの外部連携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1219200"/>
            <a:ext cx="82692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情報系システム・リッチクライアント・スマホアプリとの売買連携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＊他システムとの高い親和性と実績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QUICK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社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</a:t>
            </a:r>
            <a:r>
              <a:rPr lang="en-US" altLang="ja-JP" sz="18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QuickTrader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r>
              <a:rPr lang="ja-JP" altLang="en-US" sz="18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en-US" altLang="ja-JP" sz="18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SimplexTechnology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社</a:t>
            </a:r>
            <a:r>
              <a:rPr lang="en-US" altLang="ja-JP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『Sprint』</a:t>
            </a:r>
            <a:r>
              <a:rPr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等）</a:t>
            </a:r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4735016" y="5486400"/>
            <a:ext cx="4572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4811216" y="3886200"/>
            <a:ext cx="3810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4811216" y="51816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925016" y="3352800"/>
            <a:ext cx="914400" cy="2286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FF7C8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endParaRPr lang="ja-JP" altLang="ja-JP" sz="1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7630616" y="3276600"/>
            <a:ext cx="1066800" cy="2514600"/>
          </a:xfrm>
          <a:prstGeom prst="rect">
            <a:avLst/>
          </a:prstGeom>
          <a:solidFill>
            <a:srgbClr val="A3B2C1"/>
          </a:solidFill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 pitchFamily="34" charset="0"/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7706816" y="3441700"/>
            <a:ext cx="914400" cy="97790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prstShdw prst="shdw17" dist="17961" dir="2700000">
              <a:srgbClr val="66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ja-JP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Arrowhead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東証</a:t>
            </a:r>
            <a:endParaRPr lang="en-US" altLang="ja-JP" sz="10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ja-JP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JASDAQ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名証</a:t>
            </a: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7706816" y="4648200"/>
            <a:ext cx="914400" cy="60960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prstShdw prst="shdw17" dist="17961" dir="2700000">
              <a:srgbClr val="66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ja-JP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J-GATE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 sz="1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大証</a:t>
            </a: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6030416" y="4457700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6030416" y="4686300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192216" y="3124200"/>
            <a:ext cx="914400" cy="2819400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WB4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6411416" y="4076700"/>
            <a:ext cx="914400" cy="914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 pitchFamily="34" charset="0"/>
              </a:rPr>
              <a:t>D.E.O.S</a:t>
            </a:r>
          </a:p>
        </p:txBody>
      </p:sp>
      <p:graphicFrame>
        <p:nvGraphicFramePr>
          <p:cNvPr id="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339752"/>
              </p:ext>
            </p:extLst>
          </p:nvPr>
        </p:nvGraphicFramePr>
        <p:xfrm>
          <a:off x="1001216" y="4114800"/>
          <a:ext cx="758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46353" imgH="1052170" progId="Visio.Drawing.11">
                  <p:embed/>
                </p:oleObj>
              </mc:Choice>
              <mc:Fallback>
                <p:oleObj name="Visio" r:id="rId2" imgW="1146353" imgH="105217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16" y="4114800"/>
                        <a:ext cx="758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3287216" y="51816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3744416" y="3657600"/>
            <a:ext cx="1143000" cy="7620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FF99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ＭＳ Ｐゴシック" pitchFamily="50" charset="-128"/>
              </a:rPr>
              <a:t>情報系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ＭＳ Ｐゴシック" pitchFamily="50" charset="-128"/>
              </a:rPr>
              <a:t>システム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ＭＳ Ｐゴシック" pitchFamily="50" charset="-128"/>
              </a:rPr>
              <a:t>ベンダー</a:t>
            </a: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744416" y="4953000"/>
            <a:ext cx="1143000" cy="762000"/>
          </a:xfrm>
          <a:prstGeom prst="rect">
            <a:avLst/>
          </a:prstGeom>
          <a:solidFill>
            <a:srgbClr val="A3B2C1"/>
          </a:solidFill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itchFamily="34" charset="0"/>
                <a:ea typeface="ＭＳ Ｐゴシック" pitchFamily="50" charset="-128"/>
              </a:rPr>
              <a:t>リッチクライアント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Verdana" pitchFamily="34" charset="0"/>
                <a:ea typeface="ＭＳ Ｐゴシック" pitchFamily="50" charset="-128"/>
              </a:rPr>
              <a:t>ベンダー</a:t>
            </a: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1306016" y="3048000"/>
            <a:ext cx="1524000" cy="9144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FF99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 anchorCtr="1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 sz="1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ＭＳ Ｐゴシック" pitchFamily="50" charset="-128"/>
              </a:rPr>
              <a:t>情報系ベンダー</a:t>
            </a:r>
          </a:p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ja-JP" altLang="en-US" sz="1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Verdana" pitchFamily="34" charset="0"/>
                <a:ea typeface="ＭＳ Ｐゴシック" pitchFamily="50" charset="-128"/>
              </a:rPr>
              <a:t>情報画面</a:t>
            </a: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1382216" y="3124200"/>
            <a:ext cx="13716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ja-JP" sz="1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WEBⅢ</a:t>
            </a:r>
            <a:r>
              <a:rPr lang="ja-JP" altLang="en-US" sz="1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注文画面</a:t>
            </a: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1306016" y="4953000"/>
            <a:ext cx="1524000" cy="990600"/>
          </a:xfrm>
          <a:prstGeom prst="rect">
            <a:avLst/>
          </a:prstGeom>
          <a:solidFill>
            <a:srgbClr val="A3B2C1"/>
          </a:solidFill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 pitchFamily="34" charset="0"/>
              </a:rPr>
              <a:t>リッチクライアント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 pitchFamily="34" charset="0"/>
              </a:rPr>
              <a:t>情報画面</a:t>
            </a: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2753816" y="3352800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830016" y="5486400"/>
            <a:ext cx="3048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H="1" flipV="1">
            <a:off x="3363416" y="5486400"/>
            <a:ext cx="3810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3058616" y="3124200"/>
            <a:ext cx="381000" cy="2819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200" b="0" i="0" u="none" strike="noStrike" kern="0" cap="none" spc="0" normalizeH="0" baseline="0" noProof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</a:rPr>
              <a:t>インターネット</a:t>
            </a: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1382216" y="5029200"/>
            <a:ext cx="1371600" cy="457200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prstShdw prst="shdw17" dist="17961" dir="2700000">
              <a:srgbClr val="33C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ja-JP" altLang="en-US" sz="1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リッチクライアント注文画面</a:t>
            </a: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H="1" flipV="1">
            <a:off x="2753816" y="3810000"/>
            <a:ext cx="3048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 flipV="1">
            <a:off x="2753816" y="5181600"/>
            <a:ext cx="3048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H="1">
            <a:off x="3363416" y="3886200"/>
            <a:ext cx="3810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635083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67832" y="307975"/>
            <a:ext cx="7896184" cy="600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システムの外部連携 </a:t>
            </a:r>
            <a:endParaRPr lang="en-US" altLang="ja-JP" sz="2400" kern="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sz="2400" dirty="0">
                <a:solidFill>
                  <a:srgbClr val="0000CC"/>
                </a:solidFill>
              </a:rPr>
              <a:t>External cooperation of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09600" y="1219200"/>
            <a:ext cx="8269288" cy="138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1pPr>
            <a:lvl2pPr marL="908050" indent="-436563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2pPr>
            <a:lvl3pPr marL="1304925" indent="-395288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3pPr>
            <a:lvl4pPr marL="1693863" indent="-3873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4pPr>
            <a:lvl5pPr marL="2093913" indent="-398463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pitchFamily="50" charset="-128"/>
              </a:defRPr>
            </a:lvl9pPr>
          </a:lstStyle>
          <a:p>
            <a:pPr marL="0" indent="0">
              <a:lnSpc>
                <a:spcPct val="90000"/>
              </a:lnSpc>
              <a:buNone/>
              <a:defRPr/>
            </a:pPr>
            <a:r>
              <a:rPr lang="en-US" sz="1200" dirty="0">
                <a:solidFill>
                  <a:srgbClr val="0000CC"/>
                </a:solidFill>
              </a:rPr>
              <a:t>Sales system collaboration with information system · rich client · smartphone application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ja-JP" altLang="en-US" sz="1200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＊</a:t>
            </a:r>
            <a:r>
              <a:rPr lang="en-US" sz="1200" dirty="0">
                <a:solidFill>
                  <a:srgbClr val="0000CC"/>
                </a:solidFill>
              </a:rPr>
              <a:t> High affinity and achievement with other systems</a:t>
            </a:r>
            <a:endParaRPr lang="ja-JP" altLang="en-US" sz="12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sz="1200" dirty="0">
                <a:solidFill>
                  <a:srgbClr val="0000CC"/>
                </a:solidFill>
              </a:rPr>
              <a:t>(QUICK Inc. "</a:t>
            </a:r>
            <a:r>
              <a:rPr lang="en-US" sz="1200" dirty="0" err="1">
                <a:solidFill>
                  <a:srgbClr val="0000CC"/>
                </a:solidFill>
              </a:rPr>
              <a:t>QuickTrader</a:t>
            </a:r>
            <a:r>
              <a:rPr lang="en-US" sz="1200" dirty="0">
                <a:solidFill>
                  <a:srgbClr val="0000CC"/>
                </a:solidFill>
              </a:rPr>
              <a:t>", </a:t>
            </a:r>
            <a:r>
              <a:rPr lang="en-US" sz="1200" dirty="0" err="1">
                <a:solidFill>
                  <a:srgbClr val="0000CC"/>
                </a:solidFill>
              </a:rPr>
              <a:t>SimplexTechnology</a:t>
            </a:r>
            <a:r>
              <a:rPr lang="en-US" sz="1200" dirty="0">
                <a:solidFill>
                  <a:srgbClr val="0000CC"/>
                </a:solidFill>
              </a:rPr>
              <a:t> Inc. "Sprint" etc.)</a:t>
            </a:r>
            <a:endParaRPr lang="ja-JP" altLang="en-US" sz="12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4735016" y="5486400"/>
            <a:ext cx="4572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0" name="Line 4"/>
          <p:cNvSpPr>
            <a:spLocks noChangeShapeType="1"/>
          </p:cNvSpPr>
          <p:nvPr/>
        </p:nvSpPr>
        <p:spPr bwMode="auto">
          <a:xfrm>
            <a:off x="4811216" y="3886200"/>
            <a:ext cx="3810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1" name="Line 5"/>
          <p:cNvSpPr>
            <a:spLocks noChangeShapeType="1"/>
          </p:cNvSpPr>
          <p:nvPr/>
        </p:nvSpPr>
        <p:spPr bwMode="auto">
          <a:xfrm>
            <a:off x="4811216" y="5181600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62" name="Rectangle 8"/>
          <p:cNvSpPr>
            <a:spLocks noChangeArrowheads="1"/>
          </p:cNvSpPr>
          <p:nvPr/>
        </p:nvSpPr>
        <p:spPr bwMode="auto">
          <a:xfrm>
            <a:off x="925016" y="3352800"/>
            <a:ext cx="914400" cy="2286000"/>
          </a:xfrm>
          <a:prstGeom prst="rect">
            <a:avLst/>
          </a:prstGeom>
          <a:solidFill>
            <a:srgbClr val="FF7C80"/>
          </a:solidFill>
          <a:ln>
            <a:noFill/>
          </a:ln>
          <a:effectLst>
            <a:prstShdw prst="shdw17" dist="17961" dir="2700000">
              <a:srgbClr val="FF7C8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endParaRPr lang="ja-JP" altLang="ja-JP" sz="100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7630616" y="3276600"/>
            <a:ext cx="1066800" cy="2514600"/>
          </a:xfrm>
          <a:prstGeom prst="rect">
            <a:avLst/>
          </a:prstGeom>
          <a:solidFill>
            <a:srgbClr val="A3B2C1"/>
          </a:solidFill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ja-JP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 pitchFamily="34" charset="0"/>
            </a:endParaRPr>
          </a:p>
        </p:txBody>
      </p:sp>
      <p:sp>
        <p:nvSpPr>
          <p:cNvPr id="64" name="Rectangle 10"/>
          <p:cNvSpPr>
            <a:spLocks noChangeArrowheads="1"/>
          </p:cNvSpPr>
          <p:nvPr/>
        </p:nvSpPr>
        <p:spPr bwMode="auto">
          <a:xfrm>
            <a:off x="7706816" y="3441700"/>
            <a:ext cx="914400" cy="97790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prstShdw prst="shdw17" dist="17961" dir="2700000">
              <a:srgbClr val="66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sz="1000" dirty="0">
                <a:solidFill>
                  <a:srgbClr val="0000CC"/>
                </a:solidFill>
              </a:rPr>
              <a:t>Arrowhead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TSE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JASDAQ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Name card</a:t>
            </a:r>
            <a:endParaRPr lang="ja-JP" altLang="en-US" sz="1000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7706816" y="4648200"/>
            <a:ext cx="914400" cy="609600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prstShdw prst="shdw17" dist="17961" dir="2700000">
              <a:srgbClr val="66CC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sz="1000" dirty="0">
                <a:solidFill>
                  <a:srgbClr val="0000CC"/>
                </a:solidFill>
              </a:rPr>
              <a:t>J-GATE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OSE</a:t>
            </a:r>
            <a:endParaRPr lang="ja-JP" altLang="en-US" sz="1000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67" name="Line 13"/>
          <p:cNvSpPr>
            <a:spLocks noChangeShapeType="1"/>
          </p:cNvSpPr>
          <p:nvPr/>
        </p:nvSpPr>
        <p:spPr bwMode="auto">
          <a:xfrm>
            <a:off x="6030416" y="4457700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68" name="Line 14"/>
          <p:cNvSpPr>
            <a:spLocks noChangeShapeType="1"/>
          </p:cNvSpPr>
          <p:nvPr/>
        </p:nvSpPr>
        <p:spPr bwMode="auto">
          <a:xfrm>
            <a:off x="6030416" y="4686300"/>
            <a:ext cx="1600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5192216" y="3124200"/>
            <a:ext cx="914400" cy="2819400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</a:rPr>
              <a:t>WB4</a:t>
            </a: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6411416" y="4076700"/>
            <a:ext cx="914400" cy="914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prstShdw prst="shdw17" dist="17961" dir="2700000">
              <a:srgbClr val="DDDDDD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 pitchFamily="34" charset="0"/>
              </a:rPr>
              <a:t>D.E.O.S</a:t>
            </a:r>
          </a:p>
        </p:txBody>
      </p:sp>
      <p:graphicFrame>
        <p:nvGraphicFramePr>
          <p:cNvPr id="7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292489"/>
              </p:ext>
            </p:extLst>
          </p:nvPr>
        </p:nvGraphicFramePr>
        <p:xfrm>
          <a:off x="1001216" y="4114800"/>
          <a:ext cx="7588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46429" imgH="1052201" progId="Visio.Drawing.11">
                  <p:embed/>
                </p:oleObj>
              </mc:Choice>
              <mc:Fallback>
                <p:oleObj name="Visio" r:id="rId2" imgW="1146429" imgH="105220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216" y="4114800"/>
                        <a:ext cx="7588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Line 20"/>
          <p:cNvSpPr>
            <a:spLocks noChangeShapeType="1"/>
          </p:cNvSpPr>
          <p:nvPr/>
        </p:nvSpPr>
        <p:spPr bwMode="auto">
          <a:xfrm>
            <a:off x="3287216" y="5181600"/>
            <a:ext cx="457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73" name="Rectangle 21"/>
          <p:cNvSpPr>
            <a:spLocks noChangeArrowheads="1"/>
          </p:cNvSpPr>
          <p:nvPr/>
        </p:nvSpPr>
        <p:spPr bwMode="auto">
          <a:xfrm>
            <a:off x="3656856" y="3657600"/>
            <a:ext cx="1306760" cy="8382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FF99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Information system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 err="1">
                <a:solidFill>
                  <a:srgbClr val="0000CC"/>
                </a:solidFill>
              </a:rPr>
              <a:t>system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vendor</a:t>
            </a:r>
            <a:endParaRPr lang="ja-JP" altLang="en-US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74" name="Rectangle 22"/>
          <p:cNvSpPr>
            <a:spLocks noChangeArrowheads="1"/>
          </p:cNvSpPr>
          <p:nvPr/>
        </p:nvSpPr>
        <p:spPr bwMode="auto">
          <a:xfrm>
            <a:off x="3744416" y="4953000"/>
            <a:ext cx="1143000" cy="762000"/>
          </a:xfrm>
          <a:prstGeom prst="rect">
            <a:avLst/>
          </a:prstGeom>
          <a:solidFill>
            <a:srgbClr val="A3B2C1"/>
          </a:solidFill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CC"/>
                </a:solidFill>
              </a:rPr>
              <a:t>Rich client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vendor</a:t>
            </a:r>
            <a:endParaRPr kumimoji="0" lang="ja-JP" altLang="en-US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1306016" y="3048000"/>
            <a:ext cx="1524000" cy="914400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prstShdw prst="shdw17" dist="17961" dir="2700000">
              <a:srgbClr val="FF99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 anchorCtr="1"/>
          <a:lstStyle/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sz="1000" dirty="0">
                <a:solidFill>
                  <a:srgbClr val="0000CC"/>
                </a:solidFill>
              </a:rPr>
              <a:t>Information system vendor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Information screen</a:t>
            </a:r>
            <a:endParaRPr lang="ja-JP" altLang="en-US" sz="1000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76" name="Text Box 24"/>
          <p:cNvSpPr txBox="1">
            <a:spLocks noChangeArrowheads="1"/>
          </p:cNvSpPr>
          <p:nvPr/>
        </p:nvSpPr>
        <p:spPr bwMode="auto">
          <a:xfrm>
            <a:off x="1382216" y="3124200"/>
            <a:ext cx="1371600" cy="381000"/>
          </a:xfrm>
          <a:prstGeom prst="rect">
            <a:avLst/>
          </a:prstGeom>
          <a:solidFill>
            <a:srgbClr val="969696"/>
          </a:solidFill>
          <a:ln>
            <a:noFill/>
          </a:ln>
          <a:effectLst>
            <a:prstShdw prst="shdw17" dist="17961" dir="2700000">
              <a:srgbClr val="969696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CC"/>
                </a:solidFill>
              </a:rPr>
              <a:t>WEB III order screen</a:t>
            </a:r>
            <a:endParaRPr lang="ja-JP" altLang="en-US" sz="1000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77" name="Text Box 25"/>
          <p:cNvSpPr txBox="1">
            <a:spLocks noChangeArrowheads="1"/>
          </p:cNvSpPr>
          <p:nvPr/>
        </p:nvSpPr>
        <p:spPr bwMode="auto">
          <a:xfrm>
            <a:off x="1306016" y="4953000"/>
            <a:ext cx="1524000" cy="990600"/>
          </a:xfrm>
          <a:prstGeom prst="rect">
            <a:avLst/>
          </a:prstGeom>
          <a:solidFill>
            <a:srgbClr val="A3B2C1"/>
          </a:solidFill>
          <a:ln>
            <a:noFill/>
          </a:ln>
          <a:effectLst>
            <a:prstShdw prst="shdw17" dist="17961" dir="2700000">
              <a:srgbClr val="A3B2C1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CC"/>
                </a:solidFill>
              </a:rPr>
              <a:t>Rich client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Information screen</a:t>
            </a:r>
            <a:endParaRPr kumimoji="0" lang="ja-JP" altLang="en-US" sz="10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 pitchFamily="34" charset="0"/>
            </a:endParaRPr>
          </a:p>
        </p:txBody>
      </p:sp>
      <p:sp>
        <p:nvSpPr>
          <p:cNvPr id="78" name="Line 26"/>
          <p:cNvSpPr>
            <a:spLocks noChangeShapeType="1"/>
          </p:cNvSpPr>
          <p:nvPr/>
        </p:nvSpPr>
        <p:spPr bwMode="auto">
          <a:xfrm>
            <a:off x="2753816" y="3352800"/>
            <a:ext cx="2438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 flipH="1">
            <a:off x="2830016" y="5486400"/>
            <a:ext cx="3048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 flipH="1" flipV="1">
            <a:off x="3363416" y="5486400"/>
            <a:ext cx="3810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1" name="Oval 29"/>
          <p:cNvSpPr>
            <a:spLocks noChangeArrowheads="1"/>
          </p:cNvSpPr>
          <p:nvPr/>
        </p:nvSpPr>
        <p:spPr bwMode="auto">
          <a:xfrm>
            <a:off x="3058616" y="3124200"/>
            <a:ext cx="381000" cy="2819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CC"/>
                </a:solidFill>
              </a:rPr>
              <a:t>Internet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82" name="Text Box 30"/>
          <p:cNvSpPr txBox="1">
            <a:spLocks noChangeArrowheads="1"/>
          </p:cNvSpPr>
          <p:nvPr/>
        </p:nvSpPr>
        <p:spPr bwMode="auto">
          <a:xfrm>
            <a:off x="1382216" y="5029200"/>
            <a:ext cx="1371600" cy="457200"/>
          </a:xfrm>
          <a:prstGeom prst="rect">
            <a:avLst/>
          </a:prstGeom>
          <a:solidFill>
            <a:srgbClr val="33CCCC"/>
          </a:solidFill>
          <a:ln>
            <a:noFill/>
          </a:ln>
          <a:effectLst>
            <a:prstShdw prst="shdw17" dist="17961" dir="2700000">
              <a:srgbClr val="33CCCC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CC"/>
                </a:solidFill>
              </a:rPr>
              <a:t>Rich client order screen</a:t>
            </a:r>
            <a:endParaRPr lang="ja-JP" altLang="en-US" sz="1000" dirty="0">
              <a:solidFill>
                <a:srgbClr val="0000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ahoma" pitchFamily="34" charset="0"/>
            </a:endParaRPr>
          </a:p>
        </p:txBody>
      </p:sp>
      <p:sp>
        <p:nvSpPr>
          <p:cNvPr id="83" name="Line 31"/>
          <p:cNvSpPr>
            <a:spLocks noChangeShapeType="1"/>
          </p:cNvSpPr>
          <p:nvPr/>
        </p:nvSpPr>
        <p:spPr bwMode="auto">
          <a:xfrm flipH="1" flipV="1">
            <a:off x="2753816" y="3810000"/>
            <a:ext cx="3048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84" name="Line 32"/>
          <p:cNvSpPr>
            <a:spLocks noChangeShapeType="1"/>
          </p:cNvSpPr>
          <p:nvPr/>
        </p:nvSpPr>
        <p:spPr bwMode="auto">
          <a:xfrm flipV="1">
            <a:off x="2753816" y="5181600"/>
            <a:ext cx="3048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-128"/>
            </a:endParaRPr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 flipH="1">
            <a:off x="3363416" y="3886200"/>
            <a:ext cx="381000" cy="0"/>
          </a:xfrm>
          <a:prstGeom prst="line">
            <a:avLst/>
          </a:prstGeom>
          <a:noFill/>
          <a:ln w="3810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lnSpc>
                <a:spcPct val="100000"/>
              </a:lnSpc>
              <a:buClrTx/>
              <a:buFontTx/>
              <a:buNone/>
            </a:pPr>
            <a:endParaRPr lang="ja-JP" altLang="en-US" sz="1800">
              <a:solidFill>
                <a:srgbClr val="00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155293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16373" y="1244898"/>
            <a:ext cx="9289156" cy="466195"/>
          </a:xfrm>
          <a:prstGeom prst="roundRect">
            <a:avLst>
              <a:gd name="adj" fmla="val 10153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基本</a:t>
            </a:r>
          </a:p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機能</a:t>
            </a:r>
          </a:p>
          <a:p>
            <a:pPr algn="l" eaLnBrk="1" hangingPunct="1">
              <a:defRPr/>
            </a:pPr>
            <a:endParaRPr lang="ja-JP" altLang="en-US" sz="1200" u="sng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064668" y="1352938"/>
            <a:ext cx="108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顧客認証・管理</a:t>
            </a: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695952" y="1352938"/>
            <a:ext cx="108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残高情報</a:t>
            </a: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906380" y="1352938"/>
            <a:ext cx="108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取引履歴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485524" y="1352938"/>
            <a:ext cx="108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入出金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275096" y="1352938"/>
            <a:ext cx="108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余力計算</a:t>
            </a: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116808" y="1352938"/>
            <a:ext cx="108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管理者機能</a:t>
            </a: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416373" y="1776486"/>
            <a:ext cx="9289156" cy="1878823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商品別</a:t>
            </a:r>
          </a:p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機能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030857" y="1808236"/>
            <a:ext cx="2518794" cy="1263650"/>
          </a:xfrm>
          <a:prstGeom prst="roundRect">
            <a:avLst>
              <a:gd name="adj" fmla="val 595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国内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株式</a:t>
            </a: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6856" y="1808236"/>
            <a:ext cx="1939082" cy="1400312"/>
          </a:xfrm>
          <a:prstGeom prst="roundRect">
            <a:avLst>
              <a:gd name="adj" fmla="val 719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国内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投信</a:t>
            </a: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378325" y="2181030"/>
            <a:ext cx="1080000" cy="252000"/>
          </a:xfrm>
          <a:prstGeom prst="roundRect">
            <a:avLst>
              <a:gd name="adj" fmla="val 994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MRF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376936" y="2492896"/>
            <a:ext cx="1080000" cy="252000"/>
          </a:xfrm>
          <a:prstGeom prst="roundRect">
            <a:avLst>
              <a:gd name="adj" fmla="val 936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累積投資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（中</a:t>
            </a:r>
            <a:r>
              <a:rPr kumimoji="1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F/MMF</a:t>
            </a: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）</a:t>
            </a: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1030858" y="3143630"/>
            <a:ext cx="2509268" cy="431370"/>
          </a:xfrm>
          <a:prstGeom prst="roundRect">
            <a:avLst>
              <a:gd name="adj" fmla="val 873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外国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株式</a:t>
            </a: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5709084" y="2744924"/>
            <a:ext cx="1728192" cy="654564"/>
          </a:xfrm>
          <a:prstGeom prst="roundRect">
            <a:avLst>
              <a:gd name="adj" fmla="val 1038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外国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投信</a:t>
            </a: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6247677" y="3085638"/>
            <a:ext cx="1080000" cy="2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外貨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MMF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7534275" y="1808238"/>
            <a:ext cx="1955800" cy="1591250"/>
          </a:xfrm>
          <a:prstGeom prst="roundRect">
            <a:avLst>
              <a:gd name="adj" fmla="val 594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国内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先物</a:t>
            </a: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249264" y="2782302"/>
            <a:ext cx="1080000" cy="2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一般</a:t>
            </a: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532620" y="1903486"/>
            <a:ext cx="1932893" cy="39846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現物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4378325" y="1877122"/>
            <a:ext cx="1080000" cy="252000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一般</a:t>
            </a: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1532621" y="3208548"/>
            <a:ext cx="869774" cy="252000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現物</a:t>
            </a: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2342220" y="1983655"/>
            <a:ext cx="990600" cy="252412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株式ミニ投資</a:t>
            </a:r>
          </a:p>
        </p:txBody>
      </p:sp>
      <p:sp>
        <p:nvSpPr>
          <p:cNvPr id="25" name="AutoShape 28"/>
          <p:cNvSpPr>
            <a:spLocks noChangeArrowheads="1"/>
          </p:cNvSpPr>
          <p:nvPr/>
        </p:nvSpPr>
        <p:spPr bwMode="auto">
          <a:xfrm>
            <a:off x="1532621" y="2343753"/>
            <a:ext cx="1932893" cy="643465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信用取引</a:t>
            </a: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2360712" y="2669182"/>
            <a:ext cx="990600" cy="25241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一般信用</a:t>
            </a:r>
          </a:p>
        </p:txBody>
      </p: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8007260" y="2920516"/>
            <a:ext cx="1365341" cy="252000"/>
          </a:xfrm>
          <a:prstGeom prst="roundRect">
            <a:avLst>
              <a:gd name="adj" fmla="val 98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ナイトセッション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8013340" y="1876682"/>
            <a:ext cx="1359260" cy="252412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大阪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225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先物</a:t>
            </a:r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416373" y="3725035"/>
            <a:ext cx="3455494" cy="2872317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付帯</a:t>
            </a:r>
          </a:p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機能</a:t>
            </a:r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2396856" y="5187123"/>
            <a:ext cx="1260000" cy="255794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プライベートインフォメーション</a:t>
            </a: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1028565" y="3869498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モバイル画面</a:t>
            </a: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2396856" y="4195369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口座開設</a:t>
            </a:r>
          </a:p>
        </p:txBody>
      </p:sp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1028564" y="4519405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期限付注文（株式）</a:t>
            </a:r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1028564" y="552746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PO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・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IPO</a:t>
            </a:r>
          </a:p>
        </p:txBody>
      </p:sp>
      <p:sp>
        <p:nvSpPr>
          <p:cNvPr id="35" name="AutoShape 39"/>
          <p:cNvSpPr>
            <a:spLocks noChangeArrowheads="1"/>
          </p:cNvSpPr>
          <p:nvPr/>
        </p:nvSpPr>
        <p:spPr bwMode="auto">
          <a:xfrm>
            <a:off x="1028564" y="485436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立会外分売</a:t>
            </a: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auto">
          <a:xfrm>
            <a:off x="1028564" y="586401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ポイントシステム</a:t>
            </a:r>
          </a:p>
        </p:txBody>
      </p:sp>
      <p:sp>
        <p:nvSpPr>
          <p:cNvPr id="37" name="AutoShape 41"/>
          <p:cNvSpPr>
            <a:spLocks noChangeArrowheads="1"/>
          </p:cNvSpPr>
          <p:nvPr/>
        </p:nvSpPr>
        <p:spPr bwMode="auto">
          <a:xfrm>
            <a:off x="1028564" y="519091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証券担保ローン</a:t>
            </a:r>
          </a:p>
        </p:txBody>
      </p: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2396856" y="552746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コールセンタ</a:t>
            </a:r>
          </a:p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代行注文入力</a:t>
            </a:r>
          </a:p>
        </p:txBody>
      </p:sp>
      <p:sp>
        <p:nvSpPr>
          <p:cNvPr id="39" name="AutoShape 43"/>
          <p:cNvSpPr>
            <a:spLocks noChangeArrowheads="1"/>
          </p:cNvSpPr>
          <p:nvPr/>
        </p:nvSpPr>
        <p:spPr bwMode="auto">
          <a:xfrm>
            <a:off x="2396856" y="586401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サービス料金</a:t>
            </a:r>
          </a:p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自動引落</a:t>
            </a:r>
          </a:p>
        </p:txBody>
      </p:sp>
      <p:sp>
        <p:nvSpPr>
          <p:cNvPr id="40" name="AutoShape 44"/>
          <p:cNvSpPr>
            <a:spLocks noChangeArrowheads="1"/>
          </p:cNvSpPr>
          <p:nvPr/>
        </p:nvSpPr>
        <p:spPr bwMode="auto">
          <a:xfrm>
            <a:off x="2396856" y="4542598"/>
            <a:ext cx="1260000" cy="563769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報告書電子交付</a:t>
            </a:r>
          </a:p>
          <a:p>
            <a:pPr marL="0" marR="0" lvl="0" indent="0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　・目論見書電子交付</a:t>
            </a:r>
          </a:p>
        </p:txBody>
      </p:sp>
      <p:sp>
        <p:nvSpPr>
          <p:cNvPr id="41" name="AutoShape 45"/>
          <p:cNvSpPr>
            <a:spLocks noChangeArrowheads="1"/>
          </p:cNvSpPr>
          <p:nvPr/>
        </p:nvSpPr>
        <p:spPr bwMode="auto">
          <a:xfrm>
            <a:off x="3944889" y="3725035"/>
            <a:ext cx="2736900" cy="2872317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発注</a:t>
            </a:r>
          </a:p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機能</a:t>
            </a:r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auto">
          <a:xfrm>
            <a:off x="4484948" y="3798928"/>
            <a:ext cx="2082723" cy="1293341"/>
          </a:xfrm>
          <a:prstGeom prst="roundRect">
            <a:avLst>
              <a:gd name="adj" fmla="val 5958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株式</a:t>
            </a:r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auto">
          <a:xfrm>
            <a:off x="5133020" y="3871333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通常発注</a:t>
            </a:r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5133020" y="4174545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OCO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・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IFD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・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IDFO</a:t>
            </a:r>
          </a:p>
        </p:txBody>
      </p:sp>
      <p:sp>
        <p:nvSpPr>
          <p:cNvPr id="45" name="AutoShape 49"/>
          <p:cNvSpPr>
            <a:spLocks noChangeArrowheads="1"/>
          </p:cNvSpPr>
          <p:nvPr/>
        </p:nvSpPr>
        <p:spPr bwMode="auto">
          <a:xfrm>
            <a:off x="5133020" y="4471408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逆指値</a:t>
            </a:r>
          </a:p>
        </p:txBody>
      </p:sp>
      <p:sp>
        <p:nvSpPr>
          <p:cNvPr id="46" name="AutoShape 50"/>
          <p:cNvSpPr>
            <a:spLocks noChangeArrowheads="1"/>
          </p:cNvSpPr>
          <p:nvPr/>
        </p:nvSpPr>
        <p:spPr bwMode="auto">
          <a:xfrm>
            <a:off x="4484948" y="5143329"/>
            <a:ext cx="2082723" cy="1343956"/>
          </a:xfrm>
          <a:prstGeom prst="roundRect">
            <a:avLst>
              <a:gd name="adj" fmla="val 5958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kern="0" dirty="0">
                <a:solidFill>
                  <a:srgbClr val="000000"/>
                </a:solidFill>
                <a:latin typeface="+mn-ea"/>
                <a:ea typeface="+mn-ea"/>
              </a:rPr>
              <a:t>大阪</a:t>
            </a:r>
            <a:endParaRPr kumimoji="1" lang="en-US" altLang="ja-JP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先物</a:t>
            </a:r>
          </a:p>
        </p:txBody>
      </p:sp>
      <p:sp>
        <p:nvSpPr>
          <p:cNvPr id="47" name="AutoShape 54"/>
          <p:cNvSpPr>
            <a:spLocks noChangeArrowheads="1"/>
          </p:cNvSpPr>
          <p:nvPr/>
        </p:nvSpPr>
        <p:spPr bwMode="auto">
          <a:xfrm>
            <a:off x="6776271" y="3726624"/>
            <a:ext cx="2929258" cy="2870728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外部</a:t>
            </a:r>
          </a:p>
          <a:p>
            <a:pPr algn="l" eaLnBrk="1" hangingPunct="1">
              <a:defRPr/>
            </a:pPr>
            <a:r>
              <a:rPr lang="ja-JP" altLang="en-US" sz="1200" u="sng" dirty="0">
                <a:solidFill>
                  <a:srgbClr val="000000"/>
                </a:solidFill>
                <a:latin typeface="+mn-ea"/>
                <a:ea typeface="+mn-ea"/>
              </a:rPr>
              <a:t>接続</a:t>
            </a:r>
          </a:p>
        </p:txBody>
      </p:sp>
      <p:sp>
        <p:nvSpPr>
          <p:cNvPr id="48" name="AutoShape 55"/>
          <p:cNvSpPr>
            <a:spLocks noChangeArrowheads="1"/>
          </p:cNvSpPr>
          <p:nvPr/>
        </p:nvSpPr>
        <p:spPr bwMode="auto">
          <a:xfrm>
            <a:off x="7534275" y="5856446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証拠金振替入出金連携（ＦＸ）</a:t>
            </a:r>
          </a:p>
        </p:txBody>
      </p:sp>
      <p:sp>
        <p:nvSpPr>
          <p:cNvPr id="49" name="AutoShape 56"/>
          <p:cNvSpPr>
            <a:spLocks noChangeArrowheads="1"/>
          </p:cNvSpPr>
          <p:nvPr/>
        </p:nvSpPr>
        <p:spPr bwMode="auto">
          <a:xfrm>
            <a:off x="7534275" y="3823460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金融機関決済連携</a:t>
            </a:r>
            <a:r>
              <a:rPr kumimoji="1" lang="en-US" altLang="ja-JP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クイック入金）</a:t>
            </a:r>
          </a:p>
        </p:txBody>
      </p:sp>
      <p:sp>
        <p:nvSpPr>
          <p:cNvPr id="50" name="AutoShape 57"/>
          <p:cNvSpPr>
            <a:spLocks noChangeArrowheads="1"/>
          </p:cNvSpPr>
          <p:nvPr/>
        </p:nvSpPr>
        <p:spPr bwMode="auto">
          <a:xfrm>
            <a:off x="7534275" y="4162291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情報系システム連携</a:t>
            </a:r>
          </a:p>
        </p:txBody>
      </p:sp>
      <p:sp>
        <p:nvSpPr>
          <p:cNvPr id="51" name="AutoShape 58"/>
          <p:cNvSpPr>
            <a:spLocks noChangeArrowheads="1"/>
          </p:cNvSpPr>
          <p:nvPr/>
        </p:nvSpPr>
        <p:spPr bwMode="auto">
          <a:xfrm>
            <a:off x="7534275" y="4501122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リッチクライアント連携</a:t>
            </a:r>
          </a:p>
        </p:txBody>
      </p:sp>
      <p:sp>
        <p:nvSpPr>
          <p:cNvPr id="52" name="AutoShape 59"/>
          <p:cNvSpPr>
            <a:spLocks noChangeArrowheads="1"/>
          </p:cNvSpPr>
          <p:nvPr/>
        </p:nvSpPr>
        <p:spPr bwMode="auto">
          <a:xfrm>
            <a:off x="7534275" y="4839953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ＩＶＲ連携</a:t>
            </a:r>
          </a:p>
        </p:txBody>
      </p:sp>
      <p:sp>
        <p:nvSpPr>
          <p:cNvPr id="53" name="AutoShape 60"/>
          <p:cNvSpPr>
            <a:spLocks noChangeArrowheads="1"/>
          </p:cNvSpPr>
          <p:nvPr/>
        </p:nvSpPr>
        <p:spPr bwMode="auto">
          <a:xfrm>
            <a:off x="7534275" y="5178784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外国市場直結</a:t>
            </a:r>
          </a:p>
        </p:txBody>
      </p:sp>
      <p:sp>
        <p:nvSpPr>
          <p:cNvPr id="54" name="AutoShape 61"/>
          <p:cNvSpPr>
            <a:spLocks noChangeArrowheads="1"/>
          </p:cNvSpPr>
          <p:nvPr/>
        </p:nvSpPr>
        <p:spPr bwMode="auto">
          <a:xfrm>
            <a:off x="7534275" y="5517615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ＰＴＳ接続（ＦＩＸ）</a:t>
            </a:r>
          </a:p>
        </p:txBody>
      </p:sp>
      <p:sp>
        <p:nvSpPr>
          <p:cNvPr id="55" name="AutoShape 64"/>
          <p:cNvSpPr>
            <a:spLocks noChangeArrowheads="1"/>
          </p:cNvSpPr>
          <p:nvPr/>
        </p:nvSpPr>
        <p:spPr bwMode="auto">
          <a:xfrm>
            <a:off x="7542213" y="6195276"/>
            <a:ext cx="1960562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スマートフォンアプリ連携</a:t>
            </a:r>
          </a:p>
        </p:txBody>
      </p:sp>
      <p:sp>
        <p:nvSpPr>
          <p:cNvPr id="56" name="AutoShape 65"/>
          <p:cNvSpPr>
            <a:spLocks noChangeArrowheads="1"/>
          </p:cNvSpPr>
          <p:nvPr/>
        </p:nvSpPr>
        <p:spPr bwMode="auto">
          <a:xfrm>
            <a:off x="1030856" y="6186280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外貨客勘</a:t>
            </a:r>
          </a:p>
        </p:txBody>
      </p:sp>
      <p:sp>
        <p:nvSpPr>
          <p:cNvPr id="57" name="AutoShape 72"/>
          <p:cNvSpPr>
            <a:spLocks noChangeArrowheads="1"/>
          </p:cNvSpPr>
          <p:nvPr/>
        </p:nvSpPr>
        <p:spPr bwMode="auto">
          <a:xfrm>
            <a:off x="2396856" y="3885373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暗証番号省略</a:t>
            </a:r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>
            <a:off x="8013340" y="2524781"/>
            <a:ext cx="1359260" cy="326702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大阪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225OP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800" kern="0" noProof="0" dirty="0">
                <a:solidFill>
                  <a:srgbClr val="000000"/>
                </a:solidFill>
                <a:latin typeface="+mn-ea"/>
                <a:ea typeface="+mn-ea"/>
              </a:rPr>
              <a:t>※weekly</a:t>
            </a:r>
            <a:r>
              <a:rPr lang="ja-JP" altLang="en-US" sz="800" kern="0" noProof="0" dirty="0">
                <a:solidFill>
                  <a:srgbClr val="000000"/>
                </a:solidFill>
                <a:latin typeface="+mn-ea"/>
                <a:ea typeface="+mn-ea"/>
              </a:rPr>
              <a:t>は非対応</a:t>
            </a: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9" name="AutoShape 32"/>
          <p:cNvSpPr>
            <a:spLocks noChangeArrowheads="1"/>
          </p:cNvSpPr>
          <p:nvPr/>
        </p:nvSpPr>
        <p:spPr bwMode="auto">
          <a:xfrm>
            <a:off x="8008048" y="2200745"/>
            <a:ext cx="1359260" cy="25241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大阪 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225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ミニ</a:t>
            </a:r>
          </a:p>
        </p:txBody>
      </p:sp>
      <p:sp>
        <p:nvSpPr>
          <p:cNvPr id="60" name="AutoShape 35"/>
          <p:cNvSpPr>
            <a:spLocks noChangeArrowheads="1"/>
          </p:cNvSpPr>
          <p:nvPr/>
        </p:nvSpPr>
        <p:spPr bwMode="auto">
          <a:xfrm>
            <a:off x="1018185" y="4199110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スマホ・</a:t>
            </a:r>
            <a:r>
              <a:rPr lang="ja-JP" altLang="en-US" sz="1000" kern="0" dirty="0">
                <a:solidFill>
                  <a:srgbClr val="000000"/>
                </a:solidFill>
                <a:latin typeface="+mn-ea"/>
                <a:ea typeface="+mn-ea"/>
              </a:rPr>
              <a:t>タブレット画面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1" name="AutoShape 49"/>
          <p:cNvSpPr>
            <a:spLocks noChangeArrowheads="1"/>
          </p:cNvSpPr>
          <p:nvPr/>
        </p:nvSpPr>
        <p:spPr bwMode="auto">
          <a:xfrm>
            <a:off x="5133020" y="476423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>
                <a:solidFill>
                  <a:srgbClr val="000000"/>
                </a:solidFill>
                <a:latin typeface="+mn-ea"/>
                <a:ea typeface="+mn-ea"/>
              </a:rPr>
              <a:t>東証</a:t>
            </a:r>
            <a:r>
              <a:rPr lang="en-US" altLang="ja-JP" sz="1050" kern="0" dirty="0">
                <a:solidFill>
                  <a:srgbClr val="000000"/>
                </a:solidFill>
                <a:latin typeface="+mn-ea"/>
                <a:ea typeface="+mn-ea"/>
              </a:rPr>
              <a:t>IOC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2" name="AutoShape 47"/>
          <p:cNvSpPr>
            <a:spLocks noChangeArrowheads="1"/>
          </p:cNvSpPr>
          <p:nvPr/>
        </p:nvSpPr>
        <p:spPr bwMode="auto">
          <a:xfrm>
            <a:off x="5133020" y="5210705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通常発注</a:t>
            </a:r>
          </a:p>
        </p:txBody>
      </p:sp>
      <p:sp>
        <p:nvSpPr>
          <p:cNvPr id="63" name="AutoShape 48"/>
          <p:cNvSpPr>
            <a:spLocks noChangeArrowheads="1"/>
          </p:cNvSpPr>
          <p:nvPr/>
        </p:nvSpPr>
        <p:spPr bwMode="auto">
          <a:xfrm>
            <a:off x="5133020" y="551391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OCO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・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IFD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・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IDFO</a:t>
            </a:r>
          </a:p>
        </p:txBody>
      </p:sp>
      <p:sp>
        <p:nvSpPr>
          <p:cNvPr id="64" name="AutoShape 49"/>
          <p:cNvSpPr>
            <a:spLocks noChangeArrowheads="1"/>
          </p:cNvSpPr>
          <p:nvPr/>
        </p:nvSpPr>
        <p:spPr bwMode="auto">
          <a:xfrm>
            <a:off x="5133020" y="5810780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逆指値</a:t>
            </a:r>
          </a:p>
        </p:txBody>
      </p:sp>
      <p:sp>
        <p:nvSpPr>
          <p:cNvPr id="65" name="AutoShape 49"/>
          <p:cNvSpPr>
            <a:spLocks noChangeArrowheads="1"/>
          </p:cNvSpPr>
          <p:nvPr/>
        </p:nvSpPr>
        <p:spPr bwMode="auto">
          <a:xfrm>
            <a:off x="5133020" y="6103608"/>
            <a:ext cx="1260000" cy="315943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J-GATE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注文</a:t>
            </a:r>
          </a:p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700" kern="0" dirty="0">
                <a:solidFill>
                  <a:srgbClr val="000000"/>
                </a:solidFill>
                <a:latin typeface="+mn-ea"/>
                <a:ea typeface="+mn-ea"/>
              </a:rPr>
              <a:t>※</a:t>
            </a:r>
            <a:r>
              <a:rPr lang="ja-JP" altLang="en-US" sz="700" kern="0" dirty="0">
                <a:solidFill>
                  <a:srgbClr val="000000"/>
                </a:solidFill>
                <a:latin typeface="+mn-ea"/>
                <a:ea typeface="+mn-ea"/>
              </a:rPr>
              <a:t>有効期限は非対応</a:t>
            </a:r>
            <a:endParaRPr kumimoji="1" lang="ja-JP" altLang="en-US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6" name="AutoShape 29"/>
          <p:cNvSpPr>
            <a:spLocks noChangeArrowheads="1"/>
          </p:cNvSpPr>
          <p:nvPr/>
        </p:nvSpPr>
        <p:spPr bwMode="auto">
          <a:xfrm>
            <a:off x="2360712" y="2380765"/>
            <a:ext cx="990600" cy="25241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制度信用</a:t>
            </a:r>
          </a:p>
        </p:txBody>
      </p:sp>
      <p:sp>
        <p:nvSpPr>
          <p:cNvPr id="67" name="AutoShape 43"/>
          <p:cNvSpPr>
            <a:spLocks noChangeArrowheads="1"/>
          </p:cNvSpPr>
          <p:nvPr/>
        </p:nvSpPr>
        <p:spPr bwMode="auto">
          <a:xfrm>
            <a:off x="2402395" y="6195276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SPAN</a:t>
            </a:r>
            <a:r>
              <a:rPr kumimoji="1" lang="ja-JP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シミュレータ</a:t>
            </a:r>
          </a:p>
        </p:txBody>
      </p:sp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5698067" y="1808237"/>
            <a:ext cx="1739209" cy="857248"/>
          </a:xfrm>
          <a:prstGeom prst="roundRect">
            <a:avLst>
              <a:gd name="adj" fmla="val 719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>
                <a:solidFill>
                  <a:srgbClr val="000000"/>
                </a:solidFill>
                <a:latin typeface="+mn-ea"/>
                <a:ea typeface="+mn-ea"/>
              </a:rPr>
              <a:t>債券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9" name="AutoShape 18"/>
          <p:cNvSpPr>
            <a:spLocks noChangeArrowheads="1"/>
          </p:cNvSpPr>
          <p:nvPr/>
        </p:nvSpPr>
        <p:spPr bwMode="auto">
          <a:xfrm>
            <a:off x="6184855" y="2192735"/>
            <a:ext cx="1144410" cy="252000"/>
          </a:xfrm>
          <a:prstGeom prst="roundRect">
            <a:avLst>
              <a:gd name="adj" fmla="val 86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外債</a:t>
            </a: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>
            <a:off x="6184854" y="1877094"/>
            <a:ext cx="1144410" cy="252000"/>
          </a:xfrm>
          <a:prstGeom prst="roundRect">
            <a:avLst>
              <a:gd name="adj" fmla="val 86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>
                <a:solidFill>
                  <a:srgbClr val="000000"/>
                </a:solidFill>
                <a:latin typeface="+mn-ea"/>
                <a:ea typeface="+mn-ea"/>
              </a:rPr>
              <a:t>国内債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1" name="AutoShape 12"/>
          <p:cNvSpPr>
            <a:spLocks noChangeArrowheads="1"/>
          </p:cNvSpPr>
          <p:nvPr/>
        </p:nvSpPr>
        <p:spPr bwMode="auto">
          <a:xfrm>
            <a:off x="8327235" y="1352938"/>
            <a:ext cx="108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55403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NISA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651722" y="3398803"/>
            <a:ext cx="21455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/>
            <a:r>
              <a:rPr lang="en-US" altLang="ja-JP" sz="1000" dirty="0">
                <a:latin typeface="+mn-ea"/>
                <a:ea typeface="+mn-ea"/>
              </a:rPr>
              <a:t>※</a:t>
            </a:r>
            <a:r>
              <a:rPr lang="ja-JP" altLang="en-US" sz="1000" dirty="0">
                <a:latin typeface="+mn-ea"/>
                <a:ea typeface="+mn-ea"/>
              </a:rPr>
              <a:t>債券・外国投信は残高確認のみ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73" name="AutoShape 17"/>
          <p:cNvSpPr>
            <a:spLocks noChangeArrowheads="1"/>
          </p:cNvSpPr>
          <p:nvPr/>
        </p:nvSpPr>
        <p:spPr bwMode="auto">
          <a:xfrm>
            <a:off x="4376936" y="2823878"/>
            <a:ext cx="1080000" cy="252000"/>
          </a:xfrm>
          <a:prstGeom prst="roundRect">
            <a:avLst>
              <a:gd name="adj" fmla="val 936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900" kern="0" dirty="0">
                <a:solidFill>
                  <a:srgbClr val="000000"/>
                </a:solidFill>
                <a:latin typeface="+mn-ea"/>
                <a:ea typeface="+mn-ea"/>
              </a:rPr>
              <a:t>定時定額買付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システムの機能マップ</a:t>
            </a:r>
          </a:p>
        </p:txBody>
      </p:sp>
    </p:spTree>
    <p:extLst>
      <p:ext uri="{BB962C8B-B14F-4D97-AF65-F5344CB8AC3E}">
        <p14:creationId xmlns:p14="http://schemas.microsoft.com/office/powerpoint/2010/main" val="30777387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273050" y="1016733"/>
            <a:ext cx="9432479" cy="588206"/>
          </a:xfrm>
          <a:prstGeom prst="roundRect">
            <a:avLst>
              <a:gd name="adj" fmla="val 10153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Basic</a:t>
            </a:r>
            <a:br>
              <a:rPr lang="en-US" sz="1200" dirty="0"/>
            </a:br>
            <a:r>
              <a:rPr lang="en-US" sz="1200" dirty="0"/>
              <a:t>function</a:t>
            </a:r>
            <a:endParaRPr lang="ja-JP" altLang="en-US" sz="1200" u="sng" dirty="0">
              <a:latin typeface="+mn-ea"/>
              <a:ea typeface="+mn-ea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1064568" y="1088740"/>
            <a:ext cx="1080000" cy="480194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Customer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authentication /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management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695952" y="1130590"/>
            <a:ext cx="1080000" cy="390198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Balance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information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5906380" y="1130590"/>
            <a:ext cx="1080000" cy="348348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Trading History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3485524" y="1130590"/>
            <a:ext cx="1080000" cy="390198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Deposits and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withdrawals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2275096" y="1130590"/>
            <a:ext cx="1080000" cy="390198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Margin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calculation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AutoShape 12"/>
          <p:cNvSpPr>
            <a:spLocks noChangeArrowheads="1"/>
          </p:cNvSpPr>
          <p:nvPr/>
        </p:nvSpPr>
        <p:spPr bwMode="auto">
          <a:xfrm>
            <a:off x="7116808" y="1130590"/>
            <a:ext cx="1080000" cy="348348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Administrator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function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1" name="AutoShape 13"/>
          <p:cNvSpPr>
            <a:spLocks noChangeArrowheads="1"/>
          </p:cNvSpPr>
          <p:nvPr/>
        </p:nvSpPr>
        <p:spPr bwMode="auto">
          <a:xfrm>
            <a:off x="273050" y="1736812"/>
            <a:ext cx="9432479" cy="1918498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By </a:t>
            </a:r>
          </a:p>
          <a:p>
            <a:pPr algn="l" eaLnBrk="1" hangingPunct="1">
              <a:defRPr/>
            </a:pPr>
            <a:r>
              <a:rPr lang="en-US" sz="1200" dirty="0"/>
              <a:t>product</a:t>
            </a:r>
            <a:br>
              <a:rPr lang="en-US" sz="1200" dirty="0"/>
            </a:br>
            <a:r>
              <a:rPr lang="en-US" sz="1200" dirty="0"/>
              <a:t>function</a:t>
            </a:r>
            <a:endParaRPr lang="ja-JP" altLang="en-US" sz="1200" u="sng" dirty="0">
              <a:latin typeface="+mn-ea"/>
              <a:ea typeface="+mn-ea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030857" y="1808236"/>
            <a:ext cx="2518794" cy="1263650"/>
          </a:xfrm>
          <a:prstGeom prst="roundRect">
            <a:avLst>
              <a:gd name="adj" fmla="val 595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Domestic</a:t>
            </a:r>
            <a:br>
              <a:rPr lang="en-US" sz="1050" dirty="0"/>
            </a:br>
            <a:r>
              <a:rPr lang="en-US" sz="1050" dirty="0"/>
              <a:t>stock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6856" y="1808236"/>
            <a:ext cx="1939082" cy="1400312"/>
          </a:xfrm>
          <a:prstGeom prst="roundRect">
            <a:avLst>
              <a:gd name="adj" fmla="val 719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Domestic</a:t>
            </a:r>
            <a:br>
              <a:rPr lang="en-US" sz="1050" dirty="0"/>
            </a:br>
            <a:r>
              <a:rPr lang="en-US" sz="1050" dirty="0"/>
              <a:t>Investment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 trust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4378325" y="2181030"/>
            <a:ext cx="1080000" cy="252000"/>
          </a:xfrm>
          <a:prstGeom prst="roundRect">
            <a:avLst>
              <a:gd name="adj" fmla="val 994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altLang="ja-JP" sz="1050" dirty="0">
                <a:ea typeface="ＭＳ Ｐゴシック" pitchFamily="50" charset="-128"/>
              </a:rPr>
              <a:t>MRF</a:t>
            </a: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4268924" y="2492896"/>
            <a:ext cx="1188012" cy="289406"/>
          </a:xfrm>
          <a:prstGeom prst="roundRect">
            <a:avLst>
              <a:gd name="adj" fmla="val 936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dirty="0"/>
              <a:t>Cumulative investment</a:t>
            </a:r>
            <a:br>
              <a:rPr lang="en-US" sz="900" dirty="0"/>
            </a:br>
            <a:r>
              <a:rPr lang="en-US" sz="900" dirty="0"/>
              <a:t>(Medium F / MMF)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AutoShape 19"/>
          <p:cNvSpPr>
            <a:spLocks noChangeArrowheads="1"/>
          </p:cNvSpPr>
          <p:nvPr/>
        </p:nvSpPr>
        <p:spPr bwMode="auto">
          <a:xfrm>
            <a:off x="1030858" y="3143630"/>
            <a:ext cx="2509268" cy="431370"/>
          </a:xfrm>
          <a:prstGeom prst="roundRect">
            <a:avLst>
              <a:gd name="adj" fmla="val 873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Foreign countries</a:t>
            </a:r>
            <a:br>
              <a:rPr lang="en-US" sz="1050" dirty="0"/>
            </a:br>
            <a:r>
              <a:rPr lang="en-US" sz="1050" dirty="0"/>
              <a:t>stock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5709084" y="2744924"/>
            <a:ext cx="1728192" cy="654564"/>
          </a:xfrm>
          <a:prstGeom prst="roundRect">
            <a:avLst>
              <a:gd name="adj" fmla="val 1038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Foreign countries</a:t>
            </a:r>
            <a:br>
              <a:rPr lang="en-US" sz="1050" dirty="0"/>
            </a:br>
            <a:r>
              <a:rPr lang="en-US" sz="1050" dirty="0"/>
              <a:t>Investment trust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8" name="AutoShape 21"/>
          <p:cNvSpPr>
            <a:spLocks noChangeArrowheads="1"/>
          </p:cNvSpPr>
          <p:nvPr/>
        </p:nvSpPr>
        <p:spPr bwMode="auto">
          <a:xfrm>
            <a:off x="6247677" y="3085638"/>
            <a:ext cx="1080000" cy="2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Foreign currency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MMF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7534275" y="1808238"/>
            <a:ext cx="1955800" cy="1591250"/>
          </a:xfrm>
          <a:prstGeom prst="roundRect">
            <a:avLst>
              <a:gd name="adj" fmla="val 594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Domestic</a:t>
            </a:r>
            <a:br>
              <a:rPr lang="en-US" sz="1050" dirty="0"/>
            </a:br>
            <a:r>
              <a:rPr lang="en-US" sz="1050" dirty="0"/>
              <a:t>futures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AutoShape 23"/>
          <p:cNvSpPr>
            <a:spLocks noChangeArrowheads="1"/>
          </p:cNvSpPr>
          <p:nvPr/>
        </p:nvSpPr>
        <p:spPr bwMode="auto">
          <a:xfrm>
            <a:off x="6249264" y="2782302"/>
            <a:ext cx="1080000" cy="2520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General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1" name="AutoShape 24"/>
          <p:cNvSpPr>
            <a:spLocks noChangeArrowheads="1"/>
          </p:cNvSpPr>
          <p:nvPr/>
        </p:nvSpPr>
        <p:spPr bwMode="auto">
          <a:xfrm>
            <a:off x="1532620" y="1903486"/>
            <a:ext cx="1932893" cy="39846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Actual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 thing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4378325" y="1877122"/>
            <a:ext cx="1080000" cy="252000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General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1568624" y="3208548"/>
            <a:ext cx="869774" cy="252000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Actual thing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>
            <a:off x="2342220" y="1983655"/>
            <a:ext cx="990600" cy="252412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Mini investment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 in stocks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5" name="AutoShape 28"/>
          <p:cNvSpPr>
            <a:spLocks noChangeArrowheads="1"/>
          </p:cNvSpPr>
          <p:nvPr/>
        </p:nvSpPr>
        <p:spPr bwMode="auto">
          <a:xfrm>
            <a:off x="1532621" y="2343753"/>
            <a:ext cx="1932893" cy="643465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Margin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transaction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6" name="AutoShape 29"/>
          <p:cNvSpPr>
            <a:spLocks noChangeArrowheads="1"/>
          </p:cNvSpPr>
          <p:nvPr/>
        </p:nvSpPr>
        <p:spPr bwMode="auto">
          <a:xfrm>
            <a:off x="2360712" y="2669182"/>
            <a:ext cx="990600" cy="25241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General credit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7" name="AutoShape 30"/>
          <p:cNvSpPr>
            <a:spLocks noChangeArrowheads="1"/>
          </p:cNvSpPr>
          <p:nvPr/>
        </p:nvSpPr>
        <p:spPr bwMode="auto">
          <a:xfrm>
            <a:off x="8007260" y="2920516"/>
            <a:ext cx="1365341" cy="252000"/>
          </a:xfrm>
          <a:prstGeom prst="roundRect">
            <a:avLst>
              <a:gd name="adj" fmla="val 98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Night session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8" name="AutoShape 32"/>
          <p:cNvSpPr>
            <a:spLocks noChangeArrowheads="1"/>
          </p:cNvSpPr>
          <p:nvPr/>
        </p:nvSpPr>
        <p:spPr bwMode="auto">
          <a:xfrm>
            <a:off x="8013340" y="1876682"/>
            <a:ext cx="1359260" cy="252412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Osaka 225 futures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9" name="AutoShape 33"/>
          <p:cNvSpPr>
            <a:spLocks noChangeArrowheads="1"/>
          </p:cNvSpPr>
          <p:nvPr/>
        </p:nvSpPr>
        <p:spPr bwMode="auto">
          <a:xfrm>
            <a:off x="273050" y="3725035"/>
            <a:ext cx="3598817" cy="2872317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Incidental</a:t>
            </a:r>
            <a:br>
              <a:rPr lang="en-US" sz="1200" dirty="0"/>
            </a:br>
            <a:r>
              <a:rPr lang="en-US" sz="1200" dirty="0"/>
              <a:t>function</a:t>
            </a:r>
            <a:endParaRPr lang="ja-JP" altLang="en-US" sz="1200" u="sng" dirty="0">
              <a:latin typeface="+mn-ea"/>
              <a:ea typeface="+mn-ea"/>
            </a:endParaRPr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2396856" y="5187123"/>
            <a:ext cx="1260000" cy="255794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dirty="0"/>
              <a:t>Private information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1028565" y="3869498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Mobile screen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2" name="AutoShape 36"/>
          <p:cNvSpPr>
            <a:spLocks noChangeArrowheads="1"/>
          </p:cNvSpPr>
          <p:nvPr/>
        </p:nvSpPr>
        <p:spPr bwMode="auto">
          <a:xfrm>
            <a:off x="2396856" y="4195369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account opening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3" name="AutoShape 37"/>
          <p:cNvSpPr>
            <a:spLocks noChangeArrowheads="1"/>
          </p:cNvSpPr>
          <p:nvPr/>
        </p:nvSpPr>
        <p:spPr bwMode="auto">
          <a:xfrm>
            <a:off x="1028564" y="4519405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Time-limited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order (stock)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4" name="AutoShape 38"/>
          <p:cNvSpPr>
            <a:spLocks noChangeArrowheads="1"/>
          </p:cNvSpPr>
          <p:nvPr/>
        </p:nvSpPr>
        <p:spPr bwMode="auto">
          <a:xfrm>
            <a:off x="1028564" y="552746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/>
          <a:p>
            <a:pPr defTabSz="554038" fontAlgn="auto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</a:pPr>
            <a:r>
              <a:rPr lang="en-US" altLang="ja-JP" sz="1000" dirty="0">
                <a:ea typeface="ＭＳ Ｐゴシック" pitchFamily="50" charset="-128"/>
              </a:rPr>
              <a:t>PO</a:t>
            </a:r>
            <a:r>
              <a:rPr lang="ja-JP" altLang="en-US" sz="1000" dirty="0">
                <a:ea typeface="ＭＳ Ｐゴシック" pitchFamily="50" charset="-128"/>
              </a:rPr>
              <a:t>・</a:t>
            </a:r>
            <a:r>
              <a:rPr lang="en-US" altLang="ja-JP" sz="1000" dirty="0">
                <a:ea typeface="ＭＳ Ｐゴシック" pitchFamily="50" charset="-128"/>
              </a:rPr>
              <a:t>IPO</a:t>
            </a:r>
          </a:p>
        </p:txBody>
      </p:sp>
      <p:sp>
        <p:nvSpPr>
          <p:cNvPr id="35" name="AutoShape 39"/>
          <p:cNvSpPr>
            <a:spLocks noChangeArrowheads="1"/>
          </p:cNvSpPr>
          <p:nvPr/>
        </p:nvSpPr>
        <p:spPr bwMode="auto">
          <a:xfrm>
            <a:off x="1028564" y="485436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Outsider selling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6" name="AutoShape 40"/>
          <p:cNvSpPr>
            <a:spLocks noChangeArrowheads="1"/>
          </p:cNvSpPr>
          <p:nvPr/>
        </p:nvSpPr>
        <p:spPr bwMode="auto">
          <a:xfrm>
            <a:off x="1028564" y="586401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Point system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7" name="AutoShape 41"/>
          <p:cNvSpPr>
            <a:spLocks noChangeArrowheads="1"/>
          </p:cNvSpPr>
          <p:nvPr/>
        </p:nvSpPr>
        <p:spPr bwMode="auto">
          <a:xfrm>
            <a:off x="920552" y="5190917"/>
            <a:ext cx="1368012" cy="271788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Securities collateral loan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8" name="AutoShape 42"/>
          <p:cNvSpPr>
            <a:spLocks noChangeArrowheads="1"/>
          </p:cNvSpPr>
          <p:nvPr/>
        </p:nvSpPr>
        <p:spPr bwMode="auto">
          <a:xfrm>
            <a:off x="2396856" y="552746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dirty="0"/>
              <a:t>Call center</a:t>
            </a:r>
            <a:br>
              <a:rPr lang="en-US" sz="900" dirty="0"/>
            </a:br>
            <a:r>
              <a:rPr lang="en-US" sz="900" dirty="0"/>
              <a:t>Substitution order input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9" name="AutoShape 43"/>
          <p:cNvSpPr>
            <a:spLocks noChangeArrowheads="1"/>
          </p:cNvSpPr>
          <p:nvPr/>
        </p:nvSpPr>
        <p:spPr bwMode="auto">
          <a:xfrm>
            <a:off x="2396856" y="586401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dirty="0"/>
              <a:t>Service fee</a:t>
            </a:r>
            <a:br>
              <a:rPr lang="en-US" sz="900" dirty="0"/>
            </a:br>
            <a:r>
              <a:rPr lang="en-US" sz="900" dirty="0"/>
              <a:t>Automatic withdrawal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0" name="AutoShape 44"/>
          <p:cNvSpPr>
            <a:spLocks noChangeArrowheads="1"/>
          </p:cNvSpPr>
          <p:nvPr/>
        </p:nvSpPr>
        <p:spPr bwMode="auto">
          <a:xfrm>
            <a:off x="2396855" y="4542598"/>
            <a:ext cx="1475011" cy="563769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Report electronically</a:t>
            </a:r>
            <a:br>
              <a:rPr lang="en-US" sz="1050" dirty="0"/>
            </a:br>
            <a:r>
              <a:rPr lang="en-US" sz="1050" dirty="0"/>
              <a:t>· Prospectus electronic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 issuance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AutoShape 45"/>
          <p:cNvSpPr>
            <a:spLocks noChangeArrowheads="1"/>
          </p:cNvSpPr>
          <p:nvPr/>
        </p:nvSpPr>
        <p:spPr bwMode="auto">
          <a:xfrm>
            <a:off x="3944889" y="3725035"/>
            <a:ext cx="2736900" cy="2872317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sz="1200" dirty="0"/>
              <a:t>Ordering</a:t>
            </a:r>
            <a:br>
              <a:rPr lang="en-US" sz="1200" dirty="0"/>
            </a:br>
            <a:r>
              <a:rPr lang="en-US" sz="1200" dirty="0"/>
              <a:t>function</a:t>
            </a:r>
            <a:endParaRPr lang="ja-JP" altLang="en-US" sz="1200" u="sng" dirty="0">
              <a:latin typeface="+mn-ea"/>
              <a:ea typeface="+mn-ea"/>
            </a:endParaRPr>
          </a:p>
        </p:txBody>
      </p:sp>
      <p:sp>
        <p:nvSpPr>
          <p:cNvPr id="42" name="AutoShape 46"/>
          <p:cNvSpPr>
            <a:spLocks noChangeArrowheads="1"/>
          </p:cNvSpPr>
          <p:nvPr/>
        </p:nvSpPr>
        <p:spPr bwMode="auto">
          <a:xfrm>
            <a:off x="4484948" y="3798928"/>
            <a:ext cx="2082723" cy="1293341"/>
          </a:xfrm>
          <a:prstGeom prst="roundRect">
            <a:avLst>
              <a:gd name="adj" fmla="val 5958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stock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3" name="AutoShape 47"/>
          <p:cNvSpPr>
            <a:spLocks noChangeArrowheads="1"/>
          </p:cNvSpPr>
          <p:nvPr/>
        </p:nvSpPr>
        <p:spPr bwMode="auto">
          <a:xfrm>
            <a:off x="5133020" y="3871333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Ordinary order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4" name="AutoShape 48"/>
          <p:cNvSpPr>
            <a:spLocks noChangeArrowheads="1"/>
          </p:cNvSpPr>
          <p:nvPr/>
        </p:nvSpPr>
        <p:spPr bwMode="auto">
          <a:xfrm>
            <a:off x="5133020" y="4174545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/>
          <a:p>
            <a:pPr defTabSz="554038" fontAlgn="auto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</a:pPr>
            <a:r>
              <a:rPr lang="en-US" altLang="ja-JP" sz="1050" dirty="0">
                <a:ea typeface="ＭＳ Ｐゴシック" pitchFamily="50" charset="-128"/>
              </a:rPr>
              <a:t>OCO</a:t>
            </a:r>
            <a:r>
              <a:rPr lang="ja-JP" altLang="en-US" sz="1050" dirty="0">
                <a:ea typeface="ＭＳ Ｐゴシック" pitchFamily="50" charset="-128"/>
              </a:rPr>
              <a:t>・</a:t>
            </a:r>
            <a:r>
              <a:rPr lang="en-US" altLang="ja-JP" sz="1050" dirty="0">
                <a:ea typeface="ＭＳ Ｐゴシック" pitchFamily="50" charset="-128"/>
              </a:rPr>
              <a:t>IFD</a:t>
            </a:r>
            <a:r>
              <a:rPr lang="ja-JP" altLang="en-US" sz="1050" dirty="0">
                <a:ea typeface="ＭＳ Ｐゴシック" pitchFamily="50" charset="-128"/>
              </a:rPr>
              <a:t>・</a:t>
            </a:r>
            <a:r>
              <a:rPr lang="en-US" altLang="ja-JP" sz="1050" dirty="0">
                <a:ea typeface="ＭＳ Ｐゴシック" pitchFamily="50" charset="-128"/>
              </a:rPr>
              <a:t>IDFO</a:t>
            </a:r>
          </a:p>
        </p:txBody>
      </p:sp>
      <p:sp>
        <p:nvSpPr>
          <p:cNvPr id="45" name="AutoShape 49"/>
          <p:cNvSpPr>
            <a:spLocks noChangeArrowheads="1"/>
          </p:cNvSpPr>
          <p:nvPr/>
        </p:nvSpPr>
        <p:spPr bwMode="auto">
          <a:xfrm>
            <a:off x="5133020" y="4471408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Stop limit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6" name="AutoShape 50"/>
          <p:cNvSpPr>
            <a:spLocks noChangeArrowheads="1"/>
          </p:cNvSpPr>
          <p:nvPr/>
        </p:nvSpPr>
        <p:spPr bwMode="auto">
          <a:xfrm>
            <a:off x="4484948" y="5143329"/>
            <a:ext cx="2082723" cy="1343956"/>
          </a:xfrm>
          <a:prstGeom prst="roundRect">
            <a:avLst>
              <a:gd name="adj" fmla="val 5958"/>
            </a:avLst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Osaka</a:t>
            </a:r>
            <a:br>
              <a:rPr lang="en-US" dirty="0"/>
            </a:br>
            <a:r>
              <a:rPr lang="en-US" dirty="0"/>
              <a:t>futures</a:t>
            </a:r>
            <a:endParaRPr kumimoji="1" lang="ja-JP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7" name="AutoShape 54"/>
          <p:cNvSpPr>
            <a:spLocks noChangeArrowheads="1"/>
          </p:cNvSpPr>
          <p:nvPr/>
        </p:nvSpPr>
        <p:spPr bwMode="auto">
          <a:xfrm>
            <a:off x="6776271" y="3726624"/>
            <a:ext cx="2929258" cy="2870728"/>
          </a:xfrm>
          <a:prstGeom prst="roundRect">
            <a:avLst>
              <a:gd name="adj" fmla="val 4116"/>
            </a:avLst>
          </a:prstGeom>
          <a:solidFill>
            <a:srgbClr val="DDDDD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chemeClr val="bg2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algn="l" eaLnBrk="1" hangingPunct="1">
              <a:defRPr/>
            </a:pPr>
            <a:r>
              <a:rPr lang="en-US" sz="1000" dirty="0"/>
              <a:t>Outside</a:t>
            </a:r>
            <a:br>
              <a:rPr lang="en-US" sz="1000" dirty="0"/>
            </a:br>
            <a:r>
              <a:rPr lang="en-US" sz="1000" dirty="0"/>
              <a:t>Connection</a:t>
            </a:r>
            <a:endParaRPr lang="ja-JP" altLang="en-US" sz="1000" u="sng" dirty="0">
              <a:latin typeface="+mn-ea"/>
              <a:ea typeface="+mn-ea"/>
            </a:endParaRPr>
          </a:p>
        </p:txBody>
      </p:sp>
      <p:sp>
        <p:nvSpPr>
          <p:cNvPr id="48" name="AutoShape 55"/>
          <p:cNvSpPr>
            <a:spLocks noChangeArrowheads="1"/>
          </p:cNvSpPr>
          <p:nvPr/>
        </p:nvSpPr>
        <p:spPr bwMode="auto">
          <a:xfrm>
            <a:off x="7534275" y="5856446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Margin transfer </a:t>
            </a:r>
            <a:r>
              <a:rPr lang="en-US" sz="1000" dirty="0" err="1"/>
              <a:t>transfer</a:t>
            </a:r>
            <a:r>
              <a:rPr lang="en-US" sz="1000" dirty="0"/>
              <a:t> / withdrawal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payment collaboration (FX)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9" name="AutoShape 56"/>
          <p:cNvSpPr>
            <a:spLocks noChangeArrowheads="1"/>
          </p:cNvSpPr>
          <p:nvPr/>
        </p:nvSpPr>
        <p:spPr bwMode="auto">
          <a:xfrm>
            <a:off x="7534275" y="3823460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4127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830263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24460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1657350" defTabSz="554038" eaLnBrk="0" hangingPunct="0"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1145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5717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0289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48615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Financial institution settlement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collaboration (quick deposit)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0" name="AutoShape 57"/>
          <p:cNvSpPr>
            <a:spLocks noChangeArrowheads="1"/>
          </p:cNvSpPr>
          <p:nvPr/>
        </p:nvSpPr>
        <p:spPr bwMode="auto">
          <a:xfrm>
            <a:off x="7534275" y="4162291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Information system collaboration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1" name="AutoShape 58"/>
          <p:cNvSpPr>
            <a:spLocks noChangeArrowheads="1"/>
          </p:cNvSpPr>
          <p:nvPr/>
        </p:nvSpPr>
        <p:spPr bwMode="auto">
          <a:xfrm>
            <a:off x="7534275" y="4501122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Rich client cooperation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2" name="AutoShape 59"/>
          <p:cNvSpPr>
            <a:spLocks noChangeArrowheads="1"/>
          </p:cNvSpPr>
          <p:nvPr/>
        </p:nvSpPr>
        <p:spPr bwMode="auto">
          <a:xfrm>
            <a:off x="7534275" y="4839953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IVR cooperation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3" name="AutoShape 60"/>
          <p:cNvSpPr>
            <a:spLocks noChangeArrowheads="1"/>
          </p:cNvSpPr>
          <p:nvPr/>
        </p:nvSpPr>
        <p:spPr bwMode="auto">
          <a:xfrm>
            <a:off x="7534275" y="5178784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Direct market access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4" name="AutoShape 61"/>
          <p:cNvSpPr>
            <a:spLocks noChangeArrowheads="1"/>
          </p:cNvSpPr>
          <p:nvPr/>
        </p:nvSpPr>
        <p:spPr bwMode="auto">
          <a:xfrm>
            <a:off x="7534275" y="5517615"/>
            <a:ext cx="19685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PTS connection (FIX)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5" name="AutoShape 64"/>
          <p:cNvSpPr>
            <a:spLocks noChangeArrowheads="1"/>
          </p:cNvSpPr>
          <p:nvPr/>
        </p:nvSpPr>
        <p:spPr bwMode="auto">
          <a:xfrm>
            <a:off x="7542213" y="6195276"/>
            <a:ext cx="1960562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Smartphone application cooperation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6" name="AutoShape 65"/>
          <p:cNvSpPr>
            <a:spLocks noChangeArrowheads="1"/>
          </p:cNvSpPr>
          <p:nvPr/>
        </p:nvSpPr>
        <p:spPr bwMode="auto">
          <a:xfrm>
            <a:off x="1030856" y="6186280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/>
              <a:t>Foreign money bill</a:t>
            </a:r>
            <a:endParaRPr kumimoji="1" lang="ja-JP" alt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7" name="AutoShape 72"/>
          <p:cNvSpPr>
            <a:spLocks noChangeArrowheads="1"/>
          </p:cNvSpPr>
          <p:nvPr/>
        </p:nvSpPr>
        <p:spPr bwMode="auto">
          <a:xfrm>
            <a:off x="2396856" y="3885373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Omitted PIN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>
            <a:off x="7797316" y="2524781"/>
            <a:ext cx="1575284" cy="326702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Osaka 225 OP</a:t>
            </a:r>
            <a:br>
              <a:rPr lang="en-US" sz="1050" dirty="0"/>
            </a:br>
            <a:r>
              <a:rPr lang="en-US" sz="1050" dirty="0"/>
              <a:t>※ weekly is not supported</a:t>
            </a:r>
            <a:endParaRPr kumimoji="1" lang="ja-JP" alt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9" name="AutoShape 32"/>
          <p:cNvSpPr>
            <a:spLocks noChangeArrowheads="1"/>
          </p:cNvSpPr>
          <p:nvPr/>
        </p:nvSpPr>
        <p:spPr bwMode="auto">
          <a:xfrm>
            <a:off x="8008048" y="2200745"/>
            <a:ext cx="1359260" cy="25241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Osaka 225 Mini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0" name="AutoShape 35"/>
          <p:cNvSpPr>
            <a:spLocks noChangeArrowheads="1"/>
          </p:cNvSpPr>
          <p:nvPr/>
        </p:nvSpPr>
        <p:spPr bwMode="auto">
          <a:xfrm>
            <a:off x="1018185" y="4199110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Smartphone /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00" dirty="0"/>
              <a:t> tablet screen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1" name="AutoShape 49"/>
          <p:cNvSpPr>
            <a:spLocks noChangeArrowheads="1"/>
          </p:cNvSpPr>
          <p:nvPr/>
        </p:nvSpPr>
        <p:spPr bwMode="auto">
          <a:xfrm>
            <a:off x="5133020" y="476423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TSE IOC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2" name="AutoShape 47"/>
          <p:cNvSpPr>
            <a:spLocks noChangeArrowheads="1"/>
          </p:cNvSpPr>
          <p:nvPr/>
        </p:nvSpPr>
        <p:spPr bwMode="auto">
          <a:xfrm>
            <a:off x="5133020" y="5210705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Ordinary order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3" name="AutoShape 48"/>
          <p:cNvSpPr>
            <a:spLocks noChangeArrowheads="1"/>
          </p:cNvSpPr>
          <p:nvPr/>
        </p:nvSpPr>
        <p:spPr bwMode="auto">
          <a:xfrm>
            <a:off x="5133020" y="5513917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/>
          <a:p>
            <a:pPr defTabSz="554038" fontAlgn="auto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</a:pPr>
            <a:r>
              <a:rPr lang="en-US" altLang="ja-JP" sz="1050" dirty="0">
                <a:ea typeface="ＭＳ Ｐゴシック" pitchFamily="50" charset="-128"/>
              </a:rPr>
              <a:t>OCO</a:t>
            </a:r>
            <a:r>
              <a:rPr lang="ja-JP" altLang="en-US" sz="1050" dirty="0">
                <a:ea typeface="ＭＳ Ｐゴシック" pitchFamily="50" charset="-128"/>
              </a:rPr>
              <a:t>・</a:t>
            </a:r>
            <a:r>
              <a:rPr lang="en-US" altLang="ja-JP" sz="1050" dirty="0">
                <a:ea typeface="ＭＳ Ｐゴシック" pitchFamily="50" charset="-128"/>
              </a:rPr>
              <a:t>IFD</a:t>
            </a:r>
            <a:r>
              <a:rPr lang="ja-JP" altLang="en-US" sz="1050" dirty="0">
                <a:ea typeface="ＭＳ Ｐゴシック" pitchFamily="50" charset="-128"/>
              </a:rPr>
              <a:t>・</a:t>
            </a:r>
            <a:r>
              <a:rPr lang="en-US" altLang="ja-JP" sz="1050" dirty="0">
                <a:ea typeface="ＭＳ Ｐゴシック" pitchFamily="50" charset="-128"/>
              </a:rPr>
              <a:t>IDFO</a:t>
            </a:r>
          </a:p>
        </p:txBody>
      </p:sp>
      <p:sp>
        <p:nvSpPr>
          <p:cNvPr id="64" name="AutoShape 49"/>
          <p:cNvSpPr>
            <a:spLocks noChangeArrowheads="1"/>
          </p:cNvSpPr>
          <p:nvPr/>
        </p:nvSpPr>
        <p:spPr bwMode="auto">
          <a:xfrm>
            <a:off x="5133020" y="5810780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Stop limit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5" name="AutoShape 49"/>
          <p:cNvSpPr>
            <a:spLocks noChangeArrowheads="1"/>
          </p:cNvSpPr>
          <p:nvPr/>
        </p:nvSpPr>
        <p:spPr bwMode="auto">
          <a:xfrm>
            <a:off x="4695952" y="6103608"/>
            <a:ext cx="1697068" cy="315943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  <a:defRPr/>
            </a:pPr>
            <a:r>
              <a:rPr lang="en-US" sz="1050" dirty="0"/>
              <a:t>J-GATE order</a:t>
            </a:r>
            <a:br>
              <a:rPr lang="en-US" sz="1050" dirty="0"/>
            </a:br>
            <a:r>
              <a:rPr lang="en-US" sz="1050" dirty="0"/>
              <a:t>※ expiration date is not supported</a:t>
            </a:r>
            <a:endParaRPr kumimoji="1" lang="ja-JP" altLang="en-US" sz="7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6" name="AutoShape 29"/>
          <p:cNvSpPr>
            <a:spLocks noChangeArrowheads="1"/>
          </p:cNvSpPr>
          <p:nvPr/>
        </p:nvSpPr>
        <p:spPr bwMode="auto">
          <a:xfrm>
            <a:off x="2360712" y="2380765"/>
            <a:ext cx="990600" cy="252413"/>
          </a:xfrm>
          <a:prstGeom prst="roundRect">
            <a:avLst>
              <a:gd name="adj" fmla="val 544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Institutional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credit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7" name="AutoShape 43"/>
          <p:cNvSpPr>
            <a:spLocks noChangeArrowheads="1"/>
          </p:cNvSpPr>
          <p:nvPr/>
        </p:nvSpPr>
        <p:spPr bwMode="auto">
          <a:xfrm>
            <a:off x="2402395" y="6195276"/>
            <a:ext cx="1260000" cy="252000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>
            <a:lvl1pPr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defTabSz="554038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defTabSz="554038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dirty="0"/>
              <a:t>SPAN Simulator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8" name="AutoShape 15"/>
          <p:cNvSpPr>
            <a:spLocks noChangeArrowheads="1"/>
          </p:cNvSpPr>
          <p:nvPr/>
        </p:nvSpPr>
        <p:spPr bwMode="auto">
          <a:xfrm>
            <a:off x="5698067" y="1808237"/>
            <a:ext cx="1739209" cy="857248"/>
          </a:xfrm>
          <a:prstGeom prst="roundRect">
            <a:avLst>
              <a:gd name="adj" fmla="val 719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333399">
                <a:lumMod val="40000"/>
                <a:lumOff val="60000"/>
              </a:srgb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/>
              <a:t>Bond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9" name="AutoShape 18"/>
          <p:cNvSpPr>
            <a:spLocks noChangeArrowheads="1"/>
          </p:cNvSpPr>
          <p:nvPr/>
        </p:nvSpPr>
        <p:spPr bwMode="auto">
          <a:xfrm>
            <a:off x="6184855" y="2192735"/>
            <a:ext cx="1144410" cy="252000"/>
          </a:xfrm>
          <a:prstGeom prst="roundRect">
            <a:avLst>
              <a:gd name="adj" fmla="val 86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Foreign debt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0" name="AutoShape 18"/>
          <p:cNvSpPr>
            <a:spLocks noChangeArrowheads="1"/>
          </p:cNvSpPr>
          <p:nvPr/>
        </p:nvSpPr>
        <p:spPr bwMode="auto">
          <a:xfrm>
            <a:off x="6184854" y="1877094"/>
            <a:ext cx="1144410" cy="252000"/>
          </a:xfrm>
          <a:prstGeom prst="roundRect">
            <a:avLst>
              <a:gd name="adj" fmla="val 860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50" dirty="0"/>
              <a:t>Domestic bond</a:t>
            </a:r>
            <a:endParaRPr kumimoji="1" lang="ja-JP" altLang="en-US" sz="10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1" name="AutoShape 12"/>
          <p:cNvSpPr>
            <a:spLocks noChangeArrowheads="1"/>
          </p:cNvSpPr>
          <p:nvPr/>
        </p:nvSpPr>
        <p:spPr bwMode="auto">
          <a:xfrm>
            <a:off x="8327235" y="1130590"/>
            <a:ext cx="1080000" cy="348348"/>
          </a:xfrm>
          <a:prstGeom prst="roundRect">
            <a:avLst>
              <a:gd name="adj" fmla="val 12495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5947" tIns="32974" rIns="65947" bIns="32974" anchor="ctr"/>
          <a:lstStyle/>
          <a:p>
            <a:pPr defTabSz="554038" fontAlgn="auto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  <a:buClrTx/>
            </a:pPr>
            <a:r>
              <a:rPr lang="en-US" altLang="ja-JP" sz="1050" dirty="0">
                <a:ea typeface="ＭＳ Ｐゴシック" pitchFamily="50" charset="-128"/>
              </a:rPr>
              <a:t>NISAs</a:t>
            </a:r>
            <a:endParaRPr lang="ja-JP" altLang="en-US" sz="1050" dirty="0">
              <a:ea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133020" y="3398803"/>
            <a:ext cx="37342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3663" indent="-93663"/>
            <a:r>
              <a:rPr lang="en-US" sz="1000" dirty="0"/>
              <a:t>※ Bonds · Foreign investment trusts only check balance</a:t>
            </a:r>
            <a:endParaRPr kumimoji="1" lang="ja-JP" altLang="en-US" sz="1000" dirty="0">
              <a:latin typeface="+mn-ea"/>
              <a:ea typeface="+mn-ea"/>
            </a:endParaRPr>
          </a:p>
        </p:txBody>
      </p:sp>
      <p:sp>
        <p:nvSpPr>
          <p:cNvPr id="73" name="AutoShape 17"/>
          <p:cNvSpPr>
            <a:spLocks noChangeArrowheads="1"/>
          </p:cNvSpPr>
          <p:nvPr/>
        </p:nvSpPr>
        <p:spPr bwMode="auto">
          <a:xfrm>
            <a:off x="4376936" y="2823878"/>
            <a:ext cx="1080000" cy="252000"/>
          </a:xfrm>
          <a:prstGeom prst="roundRect">
            <a:avLst>
              <a:gd name="adj" fmla="val 9366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rgbClr val="A3A3E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1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dirty="0"/>
              <a:t>Regular fixed </a:t>
            </a:r>
          </a:p>
          <a:p>
            <a:pPr lv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900" dirty="0"/>
              <a:t>tender offer</a:t>
            </a:r>
            <a:endParaRPr kumimoji="1" lang="ja-JP" alt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6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73421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システムの機能マップ </a:t>
            </a:r>
            <a:r>
              <a:rPr lang="en-US" sz="2400" dirty="0">
                <a:solidFill>
                  <a:srgbClr val="0000CC"/>
                </a:solidFill>
              </a:rPr>
              <a:t>Function map of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98555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92560" y="3104964"/>
            <a:ext cx="867696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8</a:t>
            </a:r>
            <a:r>
              <a:rPr kumimoji="1" lang="ja-JP" altLang="en-US" sz="36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3600" b="1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600" b="1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Plate/WB4</a:t>
            </a:r>
            <a:r>
              <a:rPr lang="ja-JP" altLang="en-US" sz="3600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のシステム環境</a:t>
            </a:r>
            <a:endParaRPr lang="en-US" altLang="ja-JP" sz="3600" kern="0" dirty="0">
              <a:latin typeface="Gill Sans Ultra Bold" panose="020B0A02020104020203" pitchFamily="34" charset="0"/>
              <a:ea typeface="HG丸ｺﾞｼｯｸM-PRO" panose="020F0600000000000000" pitchFamily="50" charset="-128"/>
            </a:endParaRPr>
          </a:p>
          <a:p>
            <a:pPr algn="l"/>
            <a:r>
              <a:rPr lang="en-US" sz="3600" dirty="0">
                <a:solidFill>
                  <a:srgbClr val="0000CC"/>
                </a:solidFill>
              </a:rPr>
              <a:t>System environment of Plate / WB 4</a:t>
            </a:r>
            <a:endParaRPr kumimoji="1" lang="ja-JP" altLang="en-US" sz="3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504933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　内部構成</a:t>
            </a:r>
          </a:p>
        </p:txBody>
      </p:sp>
      <p:sp>
        <p:nvSpPr>
          <p:cNvPr id="3" name="正方形/長方形 2"/>
          <p:cNvSpPr/>
          <p:nvPr/>
        </p:nvSpPr>
        <p:spPr bwMode="auto">
          <a:xfrm>
            <a:off x="416496" y="1621252"/>
            <a:ext cx="3564396" cy="4652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層、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AP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層、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層の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層構造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サーバでは画面等の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層（プレゼンテーション層＝ユーザインターフェース層）の制御を行なう。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AP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サーバではビジネスロジックの制御を行なう。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サーバは各データの管理を行なう。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バッチサーバは大量処理が必要なバッチ処理を行う。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この他にもシステムスケジュール管理、ログ管理等を行なうサーバが存在する。</a:t>
            </a: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4304928" y="1736812"/>
            <a:ext cx="5364596" cy="439248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</p:spPr>
        <p:txBody>
          <a:bodyPr wrap="none" anchor="t" anchorCtr="0"/>
          <a:lstStyle/>
          <a:p>
            <a:pPr algn="l">
              <a:defRPr/>
            </a:pPr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Plate/WB4</a:t>
            </a: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4628964" y="2132856"/>
            <a:ext cx="1191176" cy="37804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t" anchorCtr="0"/>
          <a:lstStyle/>
          <a:p>
            <a:pPr algn="l"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</a:t>
            </a:r>
            <a:endParaRPr lang="en-US" altLang="ja-JP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</a:t>
            </a: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層）</a:t>
            </a:r>
            <a:endParaRPr lang="en-US" altLang="ja-JP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5997116" y="2132856"/>
            <a:ext cx="2160240" cy="22819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t" anchorCtr="0"/>
          <a:lstStyle/>
          <a:p>
            <a:pPr algn="l"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AP</a:t>
            </a: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</a:t>
            </a:r>
            <a:endParaRPr lang="en-US" altLang="ja-JP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>
              <a:defRPr/>
            </a:pPr>
            <a:r>
              <a:rPr lang="ja-JP" altLang="en-US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（ビジネスロジック層）</a:t>
            </a:r>
            <a:endParaRPr lang="en-US" altLang="ja-JP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8334332" y="2132856"/>
            <a:ext cx="1191176" cy="22819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t" anchorCtr="0"/>
          <a:lstStyle/>
          <a:p>
            <a:pPr algn="l"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</a:t>
            </a:r>
            <a:endParaRPr lang="en-US" altLang="ja-JP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4721528" y="2995177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ログイン画面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4723117" y="3465004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株式画面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723117" y="3933056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先物</a:t>
            </a:r>
            <a:r>
              <a:rPr lang="en-US" altLang="ja-JP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OP</a:t>
            </a: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画面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4723117" y="4414800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残高照会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720496" y="4833156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入出金処理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4720496" y="5314900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情報連携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6141132" y="2961201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ログイン認証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6141132" y="3387637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注文受付処理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6141132" y="3802190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発注処理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7231311" y="2961201"/>
            <a:ext cx="818033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約定処理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7241318" y="3413095"/>
            <a:ext cx="818033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入出金処理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5994040" y="4653136"/>
            <a:ext cx="3531468" cy="126014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t" anchorCtr="0"/>
          <a:lstStyle/>
          <a:p>
            <a:pPr algn="l">
              <a:defRPr/>
            </a:pPr>
            <a:r>
              <a:rPr lang="en-US" altLang="ja-JP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Batch</a:t>
            </a:r>
            <a:r>
              <a:rPr lang="ja-JP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</a:t>
            </a:r>
            <a:endParaRPr lang="en-US" altLang="ja-JP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141219" y="5013176"/>
            <a:ext cx="1260140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夜間バッチ処理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6141132" y="5438701"/>
            <a:ext cx="1260140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日中バッチ処理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7640327" y="5015813"/>
            <a:ext cx="1260140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他システム連携</a:t>
            </a:r>
            <a:endParaRPr lang="en-US" altLang="ja-JP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5" name="フローチャート : 磁気ディスク 24"/>
          <p:cNvSpPr/>
          <p:nvPr/>
        </p:nvSpPr>
        <p:spPr bwMode="auto">
          <a:xfrm>
            <a:off x="8486822" y="2816983"/>
            <a:ext cx="886195" cy="339131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rtlCol="0" anchor="ctr" anchorCtr="0"/>
          <a:lstStyle/>
          <a:p>
            <a:pPr algn="l"/>
            <a:r>
              <a:rPr kumimoji="1"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顧客マスタ</a:t>
            </a:r>
          </a:p>
        </p:txBody>
      </p:sp>
      <p:sp>
        <p:nvSpPr>
          <p:cNvPr id="26" name="フローチャート : 磁気ディスク 25"/>
          <p:cNvSpPr/>
          <p:nvPr/>
        </p:nvSpPr>
        <p:spPr bwMode="auto">
          <a:xfrm>
            <a:off x="8482013" y="3238069"/>
            <a:ext cx="886195" cy="339131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rtlCol="0" anchor="ctr" anchorCtr="0"/>
          <a:lstStyle/>
          <a:p>
            <a:pPr algn="l"/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注文データ</a:t>
            </a:r>
            <a:endParaRPr kumimoji="1"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フローチャート : 磁気ディスク 26"/>
          <p:cNvSpPr/>
          <p:nvPr/>
        </p:nvSpPr>
        <p:spPr bwMode="auto">
          <a:xfrm>
            <a:off x="8486822" y="3665933"/>
            <a:ext cx="886195" cy="339131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rtlCol="0" anchor="ctr" anchorCtr="0"/>
          <a:lstStyle/>
          <a:p>
            <a:pPr algn="l"/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銘柄マスタ</a:t>
            </a:r>
            <a:endParaRPr kumimoji="1"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88882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5868170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　内部構成 </a:t>
            </a:r>
            <a:endParaRPr lang="en-US" altLang="ja-JP" sz="2400" kern="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sz="2400" dirty="0">
                <a:solidFill>
                  <a:srgbClr val="0000CC"/>
                </a:solidFill>
              </a:rPr>
              <a:t>Internal configuration of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416496" y="1621252"/>
            <a:ext cx="3564396" cy="465206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</a:rPr>
              <a:t>Three layer structure of PR layer, AP layer, DB layer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</a:rPr>
              <a:t>In the WEB server, the PR layer (presentation layer = user interface layer) such as the screen is controlled.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</a:rPr>
              <a:t>The AP server controls business logic.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</a:rPr>
              <a:t>The DB server manages each data.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</a:rPr>
              <a:t>The batch server performs batch processing that requires mass processing.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CC"/>
                </a:solidFill>
              </a:rPr>
              <a:t>In addition to this, there are servers that perform system schedule management, log management, and the like.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Rectangle 37"/>
          <p:cNvSpPr>
            <a:spLocks noChangeArrowheads="1"/>
          </p:cNvSpPr>
          <p:nvPr/>
        </p:nvSpPr>
        <p:spPr bwMode="auto">
          <a:xfrm>
            <a:off x="4304928" y="1736812"/>
            <a:ext cx="5364596" cy="4392488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  <a:effectLst/>
        </p:spPr>
        <p:txBody>
          <a:bodyPr wrap="none" anchor="t" anchorCtr="0"/>
          <a:lstStyle/>
          <a:p>
            <a:pPr algn="l">
              <a:defRPr/>
            </a:pPr>
            <a:r>
              <a:rPr lang="en-US" altLang="ja-JP" sz="1400" dirty="0">
                <a:solidFill>
                  <a:srgbClr val="FFFF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Plate/WB4</a:t>
            </a: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4628964" y="2132856"/>
            <a:ext cx="1191176" cy="378042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none" anchor="t" anchorCtr="0"/>
          <a:lstStyle/>
          <a:p>
            <a:pPr algn="l">
              <a:defRPr/>
            </a:pPr>
            <a:r>
              <a:rPr lang="en-US" sz="1400" dirty="0">
                <a:solidFill>
                  <a:srgbClr val="FFFFCC"/>
                </a:solidFill>
              </a:rPr>
              <a:t>WEB server</a:t>
            </a:r>
            <a:br>
              <a:rPr lang="en-US" sz="1400" dirty="0">
                <a:solidFill>
                  <a:srgbClr val="FFFFCC"/>
                </a:solidFill>
              </a:rPr>
            </a:br>
            <a:r>
              <a:rPr lang="en-US" sz="1400" dirty="0">
                <a:solidFill>
                  <a:srgbClr val="FFFFCC"/>
                </a:solidFill>
              </a:rPr>
              <a:t>(PR layer)</a:t>
            </a:r>
            <a:endParaRPr lang="en-US" altLang="ja-JP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Rectangle 37"/>
          <p:cNvSpPr>
            <a:spLocks noChangeArrowheads="1"/>
          </p:cNvSpPr>
          <p:nvPr/>
        </p:nvSpPr>
        <p:spPr bwMode="auto">
          <a:xfrm>
            <a:off x="5997116" y="2132856"/>
            <a:ext cx="2160240" cy="22819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t" anchorCtr="0"/>
          <a:lstStyle/>
          <a:p>
            <a:pPr algn="l">
              <a:defRPr/>
            </a:pPr>
            <a:r>
              <a:rPr lang="en-US" sz="1400" dirty="0">
                <a:solidFill>
                  <a:srgbClr val="FFFFCC"/>
                </a:solidFill>
              </a:rPr>
              <a:t>AP server</a:t>
            </a:r>
            <a:br>
              <a:rPr lang="en-US" sz="1400" dirty="0">
                <a:solidFill>
                  <a:srgbClr val="FFFFCC"/>
                </a:solidFill>
              </a:rPr>
            </a:br>
            <a:r>
              <a:rPr lang="en-US" sz="1400" dirty="0">
                <a:solidFill>
                  <a:srgbClr val="FFFFCC"/>
                </a:solidFill>
              </a:rPr>
              <a:t>(Business Logic Layer)</a:t>
            </a:r>
            <a:endParaRPr lang="en-US" altLang="ja-JP" sz="11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Rectangle 37"/>
          <p:cNvSpPr>
            <a:spLocks noChangeArrowheads="1"/>
          </p:cNvSpPr>
          <p:nvPr/>
        </p:nvSpPr>
        <p:spPr bwMode="auto">
          <a:xfrm>
            <a:off x="8334332" y="2132856"/>
            <a:ext cx="1191176" cy="2281944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t" anchorCtr="0"/>
          <a:lstStyle/>
          <a:p>
            <a:pPr algn="l">
              <a:defRPr/>
            </a:pPr>
            <a:r>
              <a:rPr lang="en-US" sz="1400" dirty="0">
                <a:solidFill>
                  <a:srgbClr val="FFFFCC"/>
                </a:solidFill>
              </a:rPr>
              <a:t>DB server</a:t>
            </a:r>
            <a:endParaRPr lang="en-US" altLang="ja-JP" sz="14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Rectangle 37"/>
          <p:cNvSpPr>
            <a:spLocks noChangeArrowheads="1"/>
          </p:cNvSpPr>
          <p:nvPr/>
        </p:nvSpPr>
        <p:spPr bwMode="auto">
          <a:xfrm>
            <a:off x="4721528" y="2995177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r>
              <a:rPr lang="en-US" sz="1000" dirty="0">
                <a:solidFill>
                  <a:srgbClr val="FFFFCC"/>
                </a:solidFill>
              </a:rPr>
              <a:t>Login screen</a:t>
            </a:r>
          </a:p>
        </p:txBody>
      </p:sp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4723117" y="3392996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Stock screen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723117" y="3825044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Futures OP screen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4723117" y="4257092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Balance inquiry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Rectangle 37"/>
          <p:cNvSpPr>
            <a:spLocks noChangeArrowheads="1"/>
          </p:cNvSpPr>
          <p:nvPr/>
        </p:nvSpPr>
        <p:spPr bwMode="auto">
          <a:xfrm>
            <a:off x="4720496" y="4653137"/>
            <a:ext cx="1008112" cy="52734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Deposit / withdrawal processing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4720496" y="5314899"/>
            <a:ext cx="1008112" cy="4531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Information linkage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6141132" y="2961201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Login authentication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Rectangle 37"/>
          <p:cNvSpPr>
            <a:spLocks noChangeArrowheads="1"/>
          </p:cNvSpPr>
          <p:nvPr/>
        </p:nvSpPr>
        <p:spPr bwMode="auto">
          <a:xfrm>
            <a:off x="6141132" y="3387635"/>
            <a:ext cx="1008112" cy="5454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Order acceptance processing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Rectangle 37"/>
          <p:cNvSpPr>
            <a:spLocks noChangeArrowheads="1"/>
          </p:cNvSpPr>
          <p:nvPr/>
        </p:nvSpPr>
        <p:spPr bwMode="auto">
          <a:xfrm>
            <a:off x="6141132" y="4035760"/>
            <a:ext cx="1008112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Order processing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Rectangle 37"/>
          <p:cNvSpPr>
            <a:spLocks noChangeArrowheads="1"/>
          </p:cNvSpPr>
          <p:nvPr/>
        </p:nvSpPr>
        <p:spPr bwMode="auto">
          <a:xfrm>
            <a:off x="7231311" y="2961201"/>
            <a:ext cx="818033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Contract processing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Rectangle 37"/>
          <p:cNvSpPr>
            <a:spLocks noChangeArrowheads="1"/>
          </p:cNvSpPr>
          <p:nvPr/>
        </p:nvSpPr>
        <p:spPr bwMode="auto">
          <a:xfrm>
            <a:off x="7241318" y="3413094"/>
            <a:ext cx="818033" cy="5199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Deposit / withdrawal processing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5994040" y="4653136"/>
            <a:ext cx="3531468" cy="126014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t" anchorCtr="0"/>
          <a:lstStyle/>
          <a:p>
            <a:pPr algn="l">
              <a:defRPr/>
            </a:pPr>
            <a:r>
              <a:rPr lang="en-US" sz="1400" dirty="0">
                <a:solidFill>
                  <a:srgbClr val="FFFFCC"/>
                </a:solidFill>
              </a:rPr>
              <a:t>Batch server</a:t>
            </a:r>
            <a:endParaRPr lang="en-US" altLang="ja-JP" sz="14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1" name="Rectangle 37"/>
          <p:cNvSpPr>
            <a:spLocks noChangeArrowheads="1"/>
          </p:cNvSpPr>
          <p:nvPr/>
        </p:nvSpPr>
        <p:spPr bwMode="auto">
          <a:xfrm>
            <a:off x="6141219" y="5013176"/>
            <a:ext cx="1260140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Night batch processing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6141132" y="5438701"/>
            <a:ext cx="1260140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Daytime batch processing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7640327" y="5015813"/>
            <a:ext cx="1260140" cy="3293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anchor="ctr" anchorCtr="0"/>
          <a:lstStyle/>
          <a:p>
            <a:pPr algn="l">
              <a:defRPr/>
            </a:pPr>
            <a:r>
              <a:rPr lang="en-US" sz="1000" dirty="0">
                <a:solidFill>
                  <a:srgbClr val="FFFFCC"/>
                </a:solidFill>
              </a:rPr>
              <a:t>Cooperation with other systems</a:t>
            </a:r>
            <a:endParaRPr lang="en-US" altLang="ja-JP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5" name="フローチャート : 磁気ディスク 24"/>
          <p:cNvSpPr/>
          <p:nvPr/>
        </p:nvSpPr>
        <p:spPr bwMode="auto">
          <a:xfrm>
            <a:off x="8486822" y="2816983"/>
            <a:ext cx="886195" cy="339131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rtlCol="0" anchor="ctr" anchorCtr="0"/>
          <a:lstStyle/>
          <a:p>
            <a:pPr algn="l"/>
            <a:r>
              <a:rPr lang="en-US" sz="1000" dirty="0">
                <a:solidFill>
                  <a:srgbClr val="FFFFCC"/>
                </a:solidFill>
              </a:rPr>
              <a:t>Customer master</a:t>
            </a:r>
            <a:endParaRPr kumimoji="1" lang="ja-JP" altLang="en-US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フローチャート : 磁気ディスク 25"/>
          <p:cNvSpPr/>
          <p:nvPr/>
        </p:nvSpPr>
        <p:spPr bwMode="auto">
          <a:xfrm>
            <a:off x="8482013" y="3238069"/>
            <a:ext cx="886195" cy="339131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rtlCol="0" anchor="ctr" anchorCtr="0"/>
          <a:lstStyle/>
          <a:p>
            <a:pPr algn="l"/>
            <a:r>
              <a:rPr lang="en-US" sz="1000" dirty="0">
                <a:solidFill>
                  <a:srgbClr val="FFFFCC"/>
                </a:solidFill>
              </a:rPr>
              <a:t>Order data</a:t>
            </a:r>
            <a:endParaRPr kumimoji="1" lang="ja-JP" altLang="en-US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フローチャート : 磁気ディスク 26"/>
          <p:cNvSpPr/>
          <p:nvPr/>
        </p:nvSpPr>
        <p:spPr bwMode="auto">
          <a:xfrm>
            <a:off x="8486822" y="3665933"/>
            <a:ext cx="886195" cy="369827"/>
          </a:xfrm>
          <a:prstGeom prst="flowChartMagneticDisk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prstShdw prst="shdw17" dist="17961" dir="2700000">
              <a:schemeClr val="accent2">
                <a:gamma/>
                <a:shade val="60000"/>
                <a:invGamma/>
              </a:schemeClr>
            </a:prstShdw>
          </a:effectLst>
        </p:spPr>
        <p:txBody>
          <a:bodyPr wrap="square" rtlCol="0" anchor="ctr" anchorCtr="0"/>
          <a:lstStyle/>
          <a:p>
            <a:pPr algn="l"/>
            <a:r>
              <a:rPr lang="en-US" sz="1000" dirty="0">
                <a:solidFill>
                  <a:srgbClr val="FFFFCC"/>
                </a:solidFill>
              </a:rPr>
              <a:t>Brand master</a:t>
            </a:r>
            <a:endParaRPr kumimoji="1" lang="ja-JP" altLang="en-US" sz="1000" dirty="0">
              <a:solidFill>
                <a:srgbClr val="FFFF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14084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　提供環境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2500" y="2541783"/>
            <a:ext cx="1360487" cy="23307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共同環境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22350" y="3494283"/>
            <a:ext cx="1292225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セゾン投信</a:t>
            </a:r>
          </a:p>
          <a:p>
            <a:pPr algn="l">
              <a:spcBef>
                <a:spcPct val="50000"/>
              </a:spcBef>
              <a:defRPr/>
            </a:pPr>
            <a:r>
              <a:rPr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フィデリティ証券</a:t>
            </a:r>
          </a:p>
          <a:p>
            <a:pPr algn="l">
              <a:spcBef>
                <a:spcPct val="50000"/>
              </a:spcBef>
              <a:defRPr/>
            </a:pPr>
            <a:r>
              <a:rPr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マネックス証券</a:t>
            </a:r>
            <a:endParaRPr lang="en-US" altLang="ja-JP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036825" y="2541783"/>
            <a:ext cx="1292225" cy="23307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共同２</a:t>
            </a:r>
            <a:endParaRPr lang="en-US" altLang="ja-JP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先物共同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2</a:t>
            </a: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環境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036825" y="3505396"/>
            <a:ext cx="1292225" cy="3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ライブスター証券</a:t>
            </a:r>
            <a:endParaRPr lang="en-US" altLang="ja-JP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6607399" y="2492897"/>
            <a:ext cx="1292225" cy="233078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内藤証券 環境</a:t>
            </a:r>
            <a:endParaRPr lang="en-US" altLang="ja-JP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（独立系）</a:t>
            </a:r>
            <a:endParaRPr lang="en-US" altLang="ja-JP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607399" y="3524773"/>
            <a:ext cx="12906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ja-JP" altLang="en-US" sz="12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内藤証券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063146" y="2514795"/>
            <a:ext cx="1292225" cy="233078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共同４ 環境</a:t>
            </a:r>
            <a:endParaRPr lang="en-US" altLang="ja-JP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063146" y="3546671"/>
            <a:ext cx="1292225" cy="3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安藤</a:t>
            </a:r>
            <a:r>
              <a:rPr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証券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534048" y="2543569"/>
            <a:ext cx="1292225" cy="23307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共同３環境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73971" y="3537704"/>
            <a:ext cx="1292225" cy="3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岩井コスモ</a:t>
            </a:r>
            <a:r>
              <a:rPr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証券</a:t>
            </a:r>
            <a:endParaRPr lang="en-US" altLang="ja-JP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2520" y="1088740"/>
            <a:ext cx="9043255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クラウドサーバ上（仮想化）で、５環境（セット）が稼働中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クラウド以前の名残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(※)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で、環境の種類として「共同系」「独立系」が存在する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各環境ごとに、専有するリソース（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CPU</a:t>
            </a:r>
            <a:r>
              <a:rPr lang="ja-JP" altLang="en-US" sz="16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、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メモリ）が割り当てられている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52500" y="5107134"/>
            <a:ext cx="8995494" cy="3331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>
              <a:defRPr/>
            </a:pPr>
            <a:r>
              <a:rPr lang="ja-JP" altLang="en-US" dirty="0">
                <a:solidFill>
                  <a:schemeClr val="bg1"/>
                </a:solidFill>
                <a:ea typeface="ＭＳ Ｐゴシック" pitchFamily="50" charset="-128"/>
              </a:rPr>
              <a:t>クラウドサーバ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20551" y="5730831"/>
            <a:ext cx="8496945" cy="7225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ja-JP" altLang="en-US" sz="1050" dirty="0"/>
              <a:t>（</a:t>
            </a:r>
            <a:r>
              <a:rPr lang="en-US" altLang="ja-JP" sz="1050" dirty="0"/>
              <a:t>※</a:t>
            </a:r>
            <a:r>
              <a:rPr lang="ja-JP" altLang="en-US" sz="1050" dirty="0"/>
              <a:t>）</a:t>
            </a:r>
            <a:r>
              <a:rPr kumimoji="1" lang="ja-JP" altLang="en-US" sz="1050" dirty="0"/>
              <a:t>現在のクラウドサーバ環境に移行する以前は、</a:t>
            </a:r>
            <a:endParaRPr kumimoji="1" lang="en-US" altLang="ja-JP" sz="1050" dirty="0"/>
          </a:p>
          <a:p>
            <a:pPr algn="l"/>
            <a:r>
              <a:rPr lang="ja-JP" altLang="en-US" sz="1050" dirty="0"/>
              <a:t>　　　　－ 独立系：ユーザ会社がサーバを購入。</a:t>
            </a:r>
            <a:r>
              <a:rPr lang="en-US" altLang="ja-JP" sz="1050" dirty="0"/>
              <a:t>DIR-BI</a:t>
            </a:r>
            <a:r>
              <a:rPr lang="ja-JP" altLang="en-US" sz="1050" dirty="0"/>
              <a:t>のデータセンター内にサーバを配置して、サーバ（</a:t>
            </a:r>
            <a:r>
              <a:rPr lang="en-US" altLang="ja-JP" sz="1050" dirty="0"/>
              <a:t>CPU,</a:t>
            </a:r>
            <a:r>
              <a:rPr lang="ja-JP" altLang="en-US" sz="1050" dirty="0"/>
              <a:t>メモリ等）を独立占有</a:t>
            </a:r>
            <a:endParaRPr lang="en-US" altLang="ja-JP" sz="1050" dirty="0"/>
          </a:p>
          <a:p>
            <a:pPr algn="l"/>
            <a:r>
              <a:rPr kumimoji="1" lang="ja-JP" altLang="en-US" sz="1050" dirty="0"/>
              <a:t>　　　　－ 共同系：</a:t>
            </a:r>
            <a:r>
              <a:rPr kumimoji="1" lang="en-US" altLang="ja-JP" sz="1050" dirty="0"/>
              <a:t>DIR-BI</a:t>
            </a:r>
            <a:r>
              <a:rPr kumimoji="1" lang="ja-JP" altLang="en-US" sz="1050" dirty="0"/>
              <a:t>がサーバを購入。ユーザ会社は利用料を支払いサーバを利用。同一サーバを複数会社が利用していた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157356" y="2492896"/>
            <a:ext cx="1292225" cy="233078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先物共同</a:t>
            </a:r>
            <a:r>
              <a:rPr lang="en-US" altLang="ja-JP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1</a:t>
            </a: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50" charset="-128"/>
              </a:rPr>
              <a:t> 環境</a:t>
            </a:r>
            <a:endParaRPr lang="en-US" altLang="ja-JP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157356" y="3524772"/>
            <a:ext cx="1290638" cy="664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ja-JP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岩井コスモ証券</a:t>
            </a:r>
            <a:endParaRPr lang="en-US" altLang="ja-JP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  <a:p>
            <a:pPr algn="l">
              <a:spcBef>
                <a:spcPct val="50000"/>
              </a:spcBef>
              <a:defRPr/>
            </a:pPr>
            <a:r>
              <a:rPr lang="ja-JP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50" charset="-128"/>
              </a:rPr>
              <a:t>安藤証券</a:t>
            </a:r>
            <a:endParaRPr lang="ja-JP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50593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１．私たちの業務  </a:t>
            </a:r>
            <a:r>
              <a:rPr lang="en-US" sz="2400" dirty="0">
                <a:solidFill>
                  <a:srgbClr val="0000CC"/>
                </a:solidFill>
              </a:rPr>
              <a:t>Our business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" name="Rectangle 107"/>
          <p:cNvSpPr>
            <a:spLocks noChangeArrowheads="1"/>
          </p:cNvSpPr>
          <p:nvPr/>
        </p:nvSpPr>
        <p:spPr bwMode="auto">
          <a:xfrm>
            <a:off x="308484" y="1160748"/>
            <a:ext cx="6660741" cy="288032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en-US" altLang="ja-JP" sz="1400" dirty="0">
                <a:solidFill>
                  <a:schemeClr val="bg1"/>
                </a:solidFill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WB4</a:t>
            </a:r>
            <a:r>
              <a:rPr lang="ja-JP" altLang="en-US" sz="14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システムは開発二課＆三課担当 </a:t>
            </a:r>
            <a:r>
              <a:rPr lang="en-US" sz="800" dirty="0">
                <a:solidFill>
                  <a:schemeClr val="bg1"/>
                </a:solidFill>
              </a:rPr>
              <a:t>WB4 system development division 2 &amp; 3 division charge</a:t>
            </a:r>
            <a:endParaRPr lang="ja-JP" altLang="en-US" sz="14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273050" y="1448780"/>
            <a:ext cx="9480550" cy="1872208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indent="-179388" algn="l">
              <a:tabLst>
                <a:tab pos="179388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業務分掌的には・・・（</a:t>
            </a:r>
            <a:r>
              <a:rPr lang="zh-TW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業務分掌規程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より抜粋） </a:t>
            </a:r>
            <a:r>
              <a:rPr lang="en-US" dirty="0">
                <a:solidFill>
                  <a:srgbClr val="0000CC"/>
                </a:solidFill>
              </a:rPr>
              <a:t>For division of work ... (Extracted from division of duties)</a:t>
            </a:r>
            <a:endParaRPr lang="en-US" altLang="ja-JP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開発二課は、主に証券会社向けフロントシステム等の</a:t>
            </a:r>
            <a:r>
              <a:rPr lang="ja-JP" altLang="en-US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新規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案件に関する次の事項を分掌する。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en-US" dirty="0">
                <a:solidFill>
                  <a:srgbClr val="0000CC"/>
                </a:solidFill>
              </a:rPr>
              <a:t>The Development Division mainly handles the following matters concerning new projects such as front systems for securities companies.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開発三課は、主に証券会社向けフロントシステム等の</a:t>
            </a:r>
            <a:r>
              <a:rPr lang="ja-JP" altLang="en-US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現行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案件に関する次の事項を分掌する。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en-US" sz="1100" dirty="0">
                <a:solidFill>
                  <a:srgbClr val="0000CC"/>
                </a:solidFill>
              </a:rPr>
              <a:t>The Development Section 3 divides the following matters concerning the current projects mainly for front office systems for securities companies.</a:t>
            </a:r>
            <a:endParaRPr lang="ja-JP" altLang="en-US" sz="11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(1) 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情報システムの企画、提案、設計、開発、保守 </a:t>
            </a:r>
            <a:r>
              <a:rPr lang="en-US" dirty="0">
                <a:solidFill>
                  <a:srgbClr val="0000CC"/>
                </a:solidFill>
              </a:rPr>
              <a:t>Planning, proposal, design, development and maintenance of information system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(2) 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前号に関する収支計画の策定および実績管理 </a:t>
            </a:r>
            <a:r>
              <a:rPr lang="en-US" sz="950" dirty="0">
                <a:solidFill>
                  <a:srgbClr val="0000CC"/>
                </a:solidFill>
              </a:rPr>
              <a:t>Formulation of income and expenditure plan concerning the previous issue and management of actual results</a:t>
            </a:r>
            <a:endParaRPr lang="ja-JP" altLang="en-US" sz="95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179388" indent="-179388" algn="l">
              <a:tabLst>
                <a:tab pos="179388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(3) 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前各号に付帯する事務 </a:t>
            </a:r>
            <a:r>
              <a:rPr lang="en-US" dirty="0">
                <a:solidFill>
                  <a:srgbClr val="0000CC"/>
                </a:solidFill>
              </a:rPr>
              <a:t>Clerical affairs incidental to the preceding items</a:t>
            </a:r>
            <a:endParaRPr lang="en-US" altLang="ja-JP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二等辺三角形 1"/>
          <p:cNvSpPr/>
          <p:nvPr/>
        </p:nvSpPr>
        <p:spPr bwMode="auto">
          <a:xfrm flipV="1">
            <a:off x="3332820" y="3356992"/>
            <a:ext cx="2988332" cy="324036"/>
          </a:xfrm>
          <a:prstGeom prst="triangle">
            <a:avLst/>
          </a:prstGeom>
          <a:solidFill>
            <a:srgbClr val="002060"/>
          </a:solidFill>
          <a:ln>
            <a:noFill/>
          </a:ln>
          <a:effectLst/>
        </p:spPr>
        <p:txBody>
          <a:bodyPr wrap="square" rtlCol="0" anchor="ctr" anchorCtr="0"/>
          <a:lstStyle/>
          <a:p>
            <a:pPr algn="l"/>
            <a:endParaRPr kumimoji="1"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28698" y="3320988"/>
            <a:ext cx="3624502" cy="305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ざっくり言うと、 </a:t>
            </a:r>
            <a:r>
              <a:rPr lang="en-US" dirty="0">
                <a:solidFill>
                  <a:schemeClr val="bg1"/>
                </a:solidFill>
              </a:rPr>
              <a:t>Roughly speaking,</a:t>
            </a:r>
            <a:endParaRPr kumimoji="1" lang="ja-JP" alt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74" descr="j04316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99" y="5202420"/>
            <a:ext cx="72008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5" descr="j043488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37259" y="5489455"/>
            <a:ext cx="750280" cy="75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8" descr="j043395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33" y="5222319"/>
            <a:ext cx="693694" cy="693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6" descr="j04339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5157192"/>
            <a:ext cx="8524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5" descr="j043394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706" y="5196389"/>
            <a:ext cx="756083" cy="756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/>
          <p:cNvSpPr/>
          <p:nvPr/>
        </p:nvSpPr>
        <p:spPr bwMode="auto">
          <a:xfrm>
            <a:off x="800342" y="4437113"/>
            <a:ext cx="1776394" cy="1905806"/>
          </a:xfrm>
          <a:prstGeom prst="rect">
            <a:avLst/>
          </a:prstGeom>
          <a:noFill/>
          <a:ln>
            <a:solidFill>
              <a:srgbClr val="333399"/>
            </a:solidFill>
          </a:ln>
          <a:effectLst/>
        </p:spPr>
        <p:txBody>
          <a:bodyPr wrap="square" rtlCol="0" anchor="t" anchorCtr="0"/>
          <a:lstStyle/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お客様</a:t>
            </a:r>
            <a:endParaRPr kumimoji="1"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（主に証券会社）</a:t>
            </a:r>
            <a:endParaRPr kumimoji="1"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sz="1000" dirty="0">
                <a:solidFill>
                  <a:srgbClr val="0000CC"/>
                </a:solidFill>
              </a:rPr>
              <a:t>Customer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(Mainly securities company)</a:t>
            </a:r>
            <a:endParaRPr kumimoji="1" lang="ja-JP" altLang="en-US" sz="1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 bwMode="auto">
          <a:xfrm>
            <a:off x="3236711" y="4767697"/>
            <a:ext cx="1776394" cy="1472037"/>
          </a:xfrm>
          <a:prstGeom prst="rect">
            <a:avLst/>
          </a:prstGeom>
          <a:noFill/>
          <a:ln>
            <a:solidFill>
              <a:srgbClr val="333399"/>
            </a:solidFill>
          </a:ln>
          <a:effectLst/>
        </p:spPr>
        <p:txBody>
          <a:bodyPr wrap="square" rtlCol="0" anchor="t" anchorCtr="0"/>
          <a:lstStyle/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営業担当</a:t>
            </a:r>
            <a:endParaRPr kumimoji="1"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（主に証券ｼｽﾃﾑｿﾘｭｰｼｮﾝ部）</a:t>
            </a:r>
            <a:endParaRPr kumimoji="1"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sz="1000" dirty="0"/>
              <a:t>Sales staff</a:t>
            </a:r>
            <a:br>
              <a:rPr lang="en-US" sz="1000" dirty="0"/>
            </a:br>
            <a:r>
              <a:rPr lang="en-US" sz="1000" dirty="0">
                <a:solidFill>
                  <a:srgbClr val="0000CC"/>
                </a:solidFill>
              </a:rPr>
              <a:t>(Mainly securities system solution department)</a:t>
            </a:r>
            <a:endParaRPr kumimoji="1" lang="ja-JP" altLang="en-US" sz="1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 bwMode="auto">
          <a:xfrm>
            <a:off x="5165504" y="4761148"/>
            <a:ext cx="2748977" cy="1478586"/>
          </a:xfrm>
          <a:prstGeom prst="rect">
            <a:avLst/>
          </a:prstGeom>
          <a:noFill/>
          <a:ln>
            <a:solidFill>
              <a:srgbClr val="333399"/>
            </a:solidFill>
          </a:ln>
          <a:effectLst/>
        </p:spPr>
        <p:txBody>
          <a:bodyPr wrap="square" rtlCol="0" anchor="t" anchorCtr="0"/>
          <a:lstStyle/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開発担当</a:t>
            </a:r>
            <a:endParaRPr kumimoji="1"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</a:t>
            </a:r>
            <a:r>
              <a:rPr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私たちの部署</a:t>
            </a:r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</a:t>
            </a:r>
            <a:endParaRPr kumimoji="1"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sz="1000" dirty="0">
                <a:solidFill>
                  <a:srgbClr val="0000CC"/>
                </a:solidFill>
              </a:rPr>
              <a:t>Development personnel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(Our department)</a:t>
            </a:r>
            <a:endParaRPr kumimoji="1" lang="ja-JP" altLang="en-US" sz="1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 bwMode="auto">
          <a:xfrm>
            <a:off x="8192002" y="4590148"/>
            <a:ext cx="1225494" cy="1752770"/>
          </a:xfrm>
          <a:prstGeom prst="rect">
            <a:avLst/>
          </a:prstGeom>
          <a:noFill/>
          <a:ln>
            <a:solidFill>
              <a:srgbClr val="333399"/>
            </a:solidFill>
          </a:ln>
          <a:effectLst/>
        </p:spPr>
        <p:txBody>
          <a:bodyPr wrap="square" rtlCol="0" anchor="t" anchorCtr="0"/>
          <a:lstStyle/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開発協力会社</a:t>
            </a:r>
            <a:endParaRPr kumimoji="1"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（国内・中国・ベトナム）</a:t>
            </a:r>
            <a:endParaRPr lang="en-US" altLang="ja-JP" sz="1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sz="1000" dirty="0">
                <a:solidFill>
                  <a:srgbClr val="0000CC"/>
                </a:solidFill>
              </a:rPr>
              <a:t>Development cooperating company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(Domestic · China · Vietnam)</a:t>
            </a:r>
            <a:endParaRPr kumimoji="1" lang="ja-JP" altLang="en-US" sz="1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 bwMode="auto">
          <a:xfrm>
            <a:off x="3128698" y="4401107"/>
            <a:ext cx="4920645" cy="1941811"/>
          </a:xfrm>
          <a:prstGeom prst="rect">
            <a:avLst/>
          </a:prstGeom>
          <a:noFill/>
          <a:ln>
            <a:solidFill>
              <a:srgbClr val="333399"/>
            </a:solidFill>
          </a:ln>
          <a:effectLst/>
        </p:spPr>
        <p:txBody>
          <a:bodyPr wrap="square" rtlCol="0" anchor="t" anchorCtr="0"/>
          <a:lstStyle/>
          <a:p>
            <a:r>
              <a:rPr kumimoji="1" lang="ja-JP" altLang="en-US" sz="1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大和総研ビジネス・イノベーション </a:t>
            </a:r>
            <a:r>
              <a:rPr lang="en-US" sz="1000" dirty="0">
                <a:solidFill>
                  <a:srgbClr val="0000CC"/>
                </a:solidFill>
              </a:rPr>
              <a:t>Daiwa Institute of Research Business Innovation</a:t>
            </a:r>
            <a:endParaRPr kumimoji="1" lang="ja-JP" altLang="en-US" sz="10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左右矢印 4"/>
          <p:cNvSpPr/>
          <p:nvPr/>
        </p:nvSpPr>
        <p:spPr bwMode="auto">
          <a:xfrm>
            <a:off x="2216696" y="5789111"/>
            <a:ext cx="1430553" cy="360040"/>
          </a:xfrm>
          <a:prstGeom prst="leftRightArrow">
            <a:avLst/>
          </a:prstGeom>
          <a:solidFill>
            <a:srgbClr val="99CC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 anchor="ctr" anchorCtr="0"/>
          <a:lstStyle/>
          <a:p>
            <a:pPr algn="l"/>
            <a:endParaRPr kumimoji="1"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3" name="左右矢印 22"/>
          <p:cNvSpPr/>
          <p:nvPr/>
        </p:nvSpPr>
        <p:spPr bwMode="auto">
          <a:xfrm>
            <a:off x="2216696" y="5171463"/>
            <a:ext cx="3194737" cy="360040"/>
          </a:xfrm>
          <a:prstGeom prst="leftRightArrow">
            <a:avLst/>
          </a:prstGeom>
          <a:solidFill>
            <a:srgbClr val="99CC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 anchor="ctr" anchorCtr="0"/>
          <a:lstStyle/>
          <a:p>
            <a:pPr algn="l"/>
            <a:endParaRPr kumimoji="1"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4" name="左右矢印 23"/>
          <p:cNvSpPr/>
          <p:nvPr/>
        </p:nvSpPr>
        <p:spPr bwMode="auto">
          <a:xfrm>
            <a:off x="6105127" y="5531503"/>
            <a:ext cx="792089" cy="360040"/>
          </a:xfrm>
          <a:prstGeom prst="leftRightArrow">
            <a:avLst/>
          </a:prstGeom>
          <a:solidFill>
            <a:srgbClr val="99CC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 anchor="ctr" anchorCtr="0"/>
          <a:lstStyle/>
          <a:p>
            <a:pPr algn="l"/>
            <a:endParaRPr kumimoji="1"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5" name="左右矢印 24"/>
          <p:cNvSpPr/>
          <p:nvPr/>
        </p:nvSpPr>
        <p:spPr bwMode="auto">
          <a:xfrm>
            <a:off x="7746761" y="5459035"/>
            <a:ext cx="679945" cy="360040"/>
          </a:xfrm>
          <a:prstGeom prst="leftRightArrow">
            <a:avLst/>
          </a:prstGeom>
          <a:solidFill>
            <a:srgbClr val="99CCFF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wrap="square" rtlCol="0" anchor="ctr" anchorCtr="0"/>
          <a:lstStyle/>
          <a:p>
            <a:pPr algn="l"/>
            <a:endParaRPr kumimoji="1"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6" name="Rectangle 107"/>
          <p:cNvSpPr>
            <a:spLocks noChangeArrowheads="1"/>
          </p:cNvSpPr>
          <p:nvPr/>
        </p:nvSpPr>
        <p:spPr bwMode="auto">
          <a:xfrm>
            <a:off x="782558" y="3825044"/>
            <a:ext cx="5682609" cy="144016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企画・提案 </a:t>
            </a:r>
            <a:r>
              <a:rPr lang="en-US" sz="800" dirty="0">
                <a:solidFill>
                  <a:schemeClr val="bg1"/>
                </a:solidFill>
              </a:rPr>
              <a:t>Planning / Proposal</a:t>
            </a:r>
            <a:endParaRPr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Rectangle 107"/>
          <p:cNvSpPr>
            <a:spLocks noChangeArrowheads="1"/>
          </p:cNvSpPr>
          <p:nvPr/>
        </p:nvSpPr>
        <p:spPr bwMode="auto">
          <a:xfrm>
            <a:off x="5165504" y="4003340"/>
            <a:ext cx="4251992" cy="181744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設計・開発 </a:t>
            </a:r>
            <a:r>
              <a:rPr lang="en-US" sz="800" dirty="0">
                <a:solidFill>
                  <a:schemeClr val="bg1"/>
                </a:solidFill>
              </a:rPr>
              <a:t>design development</a:t>
            </a:r>
            <a:endParaRPr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Rectangle 107"/>
          <p:cNvSpPr>
            <a:spLocks noChangeArrowheads="1"/>
          </p:cNvSpPr>
          <p:nvPr/>
        </p:nvSpPr>
        <p:spPr bwMode="auto">
          <a:xfrm>
            <a:off x="3236711" y="4185084"/>
            <a:ext cx="6184305" cy="144016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ja-JP" altLang="en-US" sz="1000" dirty="0">
                <a:solidFill>
                  <a:schemeClr val="bg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保守（サポート含む） </a:t>
            </a:r>
            <a:r>
              <a:rPr lang="en-US" sz="800" dirty="0">
                <a:solidFill>
                  <a:schemeClr val="bg1"/>
                </a:solidFill>
              </a:rPr>
              <a:t>Maintenance (including support)</a:t>
            </a:r>
            <a:endParaRPr lang="ja-JP" altLang="en-US" sz="1000" dirty="0">
              <a:solidFill>
                <a:schemeClr val="bg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329275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　提供環境</a:t>
            </a:r>
            <a:endParaRPr lang="en-US" altLang="ja-JP" sz="2400" kern="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sz="2400" dirty="0">
                <a:solidFill>
                  <a:srgbClr val="0000CC"/>
                </a:solidFill>
              </a:rPr>
              <a:t>WB4 system providing environment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2500" y="2541783"/>
            <a:ext cx="1360487" cy="23307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Shared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Environment</a:t>
            </a:r>
            <a:endParaRPr lang="ja-JP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22350" y="3494283"/>
            <a:ext cx="1290637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sz="1000" dirty="0">
                <a:solidFill>
                  <a:srgbClr val="0000CC"/>
                </a:solidFill>
              </a:rPr>
              <a:t>Saison Investment Trust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Fidelity Securities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 err="1">
                <a:solidFill>
                  <a:srgbClr val="0000CC"/>
                </a:solidFill>
              </a:rPr>
              <a:t>Monex</a:t>
            </a:r>
            <a:r>
              <a:rPr lang="en-US" sz="1000" dirty="0">
                <a:solidFill>
                  <a:srgbClr val="0000CC"/>
                </a:solidFill>
              </a:rPr>
              <a:t> Securities</a:t>
            </a:r>
            <a:endParaRPr lang="en-US" altLang="ja-JP" sz="10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036825" y="2541783"/>
            <a:ext cx="1292225" cy="23307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Joint 2 Futures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collaboration 2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Environment</a:t>
            </a:r>
            <a:endParaRPr lang="ja-JP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2036825" y="3505396"/>
            <a:ext cx="1292225" cy="54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 err="1">
                <a:solidFill>
                  <a:srgbClr val="0000CC"/>
                </a:solidFill>
              </a:rPr>
              <a:t>LiveStar</a:t>
            </a:r>
            <a:r>
              <a:rPr lang="en-US" dirty="0">
                <a:solidFill>
                  <a:srgbClr val="0000CC"/>
                </a:solidFill>
              </a:rPr>
              <a:t> Securities</a:t>
            </a:r>
            <a:endParaRPr lang="en-US" altLang="ja-JP" sz="12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6607399" y="2492897"/>
            <a:ext cx="1292225" cy="233078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Naito Securities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Environment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(Independent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system)</a:t>
            </a:r>
            <a:endParaRPr lang="en-US" altLang="ja-JP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607399" y="3524773"/>
            <a:ext cx="1290638" cy="30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rgbClr val="0000CC"/>
                </a:solidFill>
              </a:rPr>
              <a:t>Naito Securities</a:t>
            </a:r>
            <a:endParaRPr lang="ja-JP" altLang="en-US" sz="12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5063146" y="2514795"/>
            <a:ext cx="1292225" cy="233078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Joint 4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Environment</a:t>
            </a:r>
            <a:endParaRPr lang="en-US" altLang="ja-JP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1" name="Text Box 18"/>
          <p:cNvSpPr txBox="1">
            <a:spLocks noChangeArrowheads="1"/>
          </p:cNvSpPr>
          <p:nvPr/>
        </p:nvSpPr>
        <p:spPr bwMode="auto">
          <a:xfrm>
            <a:off x="5063146" y="3546671"/>
            <a:ext cx="1292225" cy="30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rgbClr val="0000CC"/>
                </a:solidFill>
              </a:rPr>
              <a:t>Ando Securities</a:t>
            </a:r>
            <a:endParaRPr lang="ja-JP" altLang="en-US" sz="12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534048" y="2543569"/>
            <a:ext cx="1292225" cy="2330786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Joint 3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Environment</a:t>
            </a:r>
            <a:endParaRPr lang="ja-JP" altLang="en-US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573971" y="3537704"/>
            <a:ext cx="1163005" cy="547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rgbClr val="0000CC"/>
                </a:solidFill>
              </a:rPr>
              <a:t>Iwai Cosmo Securities</a:t>
            </a:r>
            <a:endParaRPr lang="en-US" altLang="ja-JP" sz="12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32520" y="1088740"/>
            <a:ext cx="9043255" cy="901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CC"/>
                </a:solidFill>
              </a:rPr>
              <a:t>On the cloud server (virtualization), 5 environment (set) is in operation</a:t>
            </a: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CC"/>
                </a:solidFill>
              </a:rPr>
              <a:t>Behind the cloud (*), there are "collaborative" and "independent" as types of environment</a:t>
            </a: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rgbClr val="0000CC"/>
                </a:solidFill>
              </a:rPr>
              <a:t>Resource (CPU, memory) to be exclusively allocated for each environment</a:t>
            </a:r>
            <a:endParaRPr lang="en-US" altLang="ja-JP" sz="14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>
            <a:off x="452500" y="5107134"/>
            <a:ext cx="8995494" cy="333102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>
              <a:defRPr/>
            </a:pPr>
            <a:r>
              <a:rPr lang="en-US" dirty="0">
                <a:solidFill>
                  <a:srgbClr val="0000CC"/>
                </a:solidFill>
              </a:rPr>
              <a:t>Cloud server</a:t>
            </a:r>
            <a:endParaRPr lang="ja-JP" altLang="en-US" dirty="0">
              <a:solidFill>
                <a:srgbClr val="0000CC"/>
              </a:solidFill>
              <a:ea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22351" y="5730831"/>
            <a:ext cx="9153424" cy="72250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050" dirty="0">
                <a:solidFill>
                  <a:srgbClr val="0000CC"/>
                </a:solidFill>
              </a:rPr>
              <a:t>(※) Before moving to the current cloud server environment,</a:t>
            </a:r>
            <a:r>
              <a:rPr lang="ja-JP" altLang="en-US" sz="1050" dirty="0">
                <a:solidFill>
                  <a:srgbClr val="0000CC"/>
                </a:solidFill>
              </a:rPr>
              <a:t>　　　　</a:t>
            </a:r>
            <a:endParaRPr lang="en-US" altLang="ja-JP" sz="1050" dirty="0">
              <a:solidFill>
                <a:srgbClr val="0000CC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en-US" sz="1050" dirty="0">
                <a:solidFill>
                  <a:srgbClr val="0000CC"/>
                </a:solidFill>
              </a:rPr>
              <a:t>Independent: User company purchases server. Place a server in the data center of DIR-BI and independently occupy the server (CPU, memory, etc.)</a:t>
            </a:r>
          </a:p>
          <a:p>
            <a:pPr marL="171450" indent="-171450" algn="l">
              <a:buFontTx/>
              <a:buChar char="-"/>
            </a:pPr>
            <a:r>
              <a:rPr lang="en-US" sz="1050" dirty="0">
                <a:solidFill>
                  <a:srgbClr val="0000CC"/>
                </a:solidFill>
              </a:rPr>
              <a:t> Shared system: DIR-BI purchased server. User company uses payment server for payment of usage fee. Multiple companies used the same server</a:t>
            </a:r>
            <a:endParaRPr kumimoji="1" lang="ja-JP" altLang="en-US" sz="1050" dirty="0">
              <a:solidFill>
                <a:srgbClr val="0000CC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8157356" y="2492896"/>
            <a:ext cx="1292225" cy="233078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99CCFF"/>
            </a:extrusionClr>
          </a:sp3d>
          <a:extLst>
            <a:ext uri="{91240B29-F687-4F45-9708-019B960494DF}">
              <a14:hiddenLine xmlns:a14="http://schemas.microsoft.com/office/drawing/2010/main" w="9525">
                <a:noFill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flatTx/>
          </a:bodyPr>
          <a:lstStyle/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Futures 1 joint </a:t>
            </a:r>
          </a:p>
          <a:p>
            <a:pPr algn="l">
              <a:defRPr/>
            </a:pPr>
            <a:r>
              <a:rPr lang="en-US" dirty="0">
                <a:solidFill>
                  <a:srgbClr val="0000CC"/>
                </a:solidFill>
              </a:rPr>
              <a:t>Environment</a:t>
            </a:r>
            <a:endParaRPr lang="en-US" altLang="ja-JP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50" charset="-128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8157356" y="3524772"/>
            <a:ext cx="1290638" cy="7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dirty="0">
                <a:solidFill>
                  <a:srgbClr val="0000CC"/>
                </a:solidFill>
              </a:rPr>
              <a:t>Iwai Cosmo Securities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Ando Securities</a:t>
            </a:r>
            <a:endParaRPr lang="ja-JP" altLang="en-US" sz="120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519497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92560" y="3104964"/>
            <a:ext cx="867696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9</a:t>
            </a:r>
            <a:r>
              <a:rPr kumimoji="1" lang="ja-JP" altLang="en-US" sz="36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3600" b="1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600" b="1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Plate/WB4</a:t>
            </a:r>
            <a:r>
              <a:rPr lang="ja-JP" altLang="en-US" sz="3600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の提供方法</a:t>
            </a:r>
            <a:endParaRPr lang="en-US" altLang="ja-JP" sz="3600" kern="0" dirty="0">
              <a:latin typeface="Gill Sans Ultra Bold" panose="020B0A02020104020203" pitchFamily="34" charset="0"/>
              <a:ea typeface="HG丸ｺﾞｼｯｸM-PRO" panose="020F0600000000000000" pitchFamily="50" charset="-128"/>
            </a:endParaRPr>
          </a:p>
          <a:p>
            <a:pPr algn="l"/>
            <a:r>
              <a:rPr lang="en-US" sz="3600" dirty="0">
                <a:solidFill>
                  <a:srgbClr val="0000CC"/>
                </a:solidFill>
              </a:rPr>
              <a:t>     How to provide Plate / WB 4</a:t>
            </a:r>
            <a:endParaRPr kumimoji="1" lang="ja-JP" altLang="en-US" sz="3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88679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63227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システムは</a:t>
            </a:r>
            <a:r>
              <a:rPr lang="en-US" altLang="ja-JP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ASP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提供 </a:t>
            </a:r>
            <a:r>
              <a:rPr lang="en-US" sz="2400" dirty="0">
                <a:solidFill>
                  <a:srgbClr val="0000CC"/>
                </a:solidFill>
              </a:rPr>
              <a:t>WB4 system provided by ASP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4" name="Picture 45" descr="5min_saas_0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63"/>
          <a:stretch/>
        </p:blipFill>
        <p:spPr bwMode="auto">
          <a:xfrm>
            <a:off x="1344302" y="2451619"/>
            <a:ext cx="7129463" cy="309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524508" y="1016732"/>
            <a:ext cx="9043255" cy="201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ASP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とは「ソフトウェア機能をネットワーク経由で利用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/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提供する」こと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en-US" sz="1600" dirty="0"/>
              <a:t>    </a:t>
            </a:r>
            <a:r>
              <a:rPr lang="en-US" sz="1400" dirty="0">
                <a:solidFill>
                  <a:srgbClr val="0000CC"/>
                </a:solidFill>
              </a:rPr>
              <a:t>ASP is "to use / provide software functions via network"</a:t>
            </a:r>
            <a:endParaRPr lang="en-US" altLang="ja-JP" sz="14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WB4</a:t>
            </a: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はブラウザを介してサービスを提供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en-US" sz="1600" dirty="0"/>
              <a:t>    </a:t>
            </a:r>
            <a:r>
              <a:rPr lang="en-US" sz="1400" dirty="0">
                <a:solidFill>
                  <a:srgbClr val="0000CC"/>
                </a:solidFill>
              </a:rPr>
              <a:t>WB 4 provides service via browser</a:t>
            </a:r>
            <a:endParaRPr lang="ja-JP" altLang="en-US" sz="14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66700" indent="-266700" algn="l">
              <a:buFont typeface="Wingdings" panose="05000000000000000000" pitchFamily="2" charset="2"/>
              <a:buChar char="ü"/>
            </a:pPr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利用に合わせて課金する（約定件数や発注件数など）</a:t>
            </a:r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</a:p>
          <a:p>
            <a:pPr algn="l"/>
            <a:r>
              <a:rPr lang="en-US" sz="1600" dirty="0">
                <a:ea typeface="HG丸ｺﾞｼｯｸM-PRO" panose="020F0600000000000000" pitchFamily="50" charset="-128"/>
              </a:rPr>
              <a:t>   </a:t>
            </a:r>
            <a:r>
              <a:rPr lang="en-US" sz="1400" dirty="0">
                <a:solidFill>
                  <a:srgbClr val="0000CC"/>
                </a:solidFill>
              </a:rPr>
              <a:t>Billing according to usage (such as the number of contracts and the number of orders)</a:t>
            </a:r>
            <a:endParaRPr lang="ja-JP" altLang="en-US" sz="14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37176" y="5558307"/>
            <a:ext cx="2520280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BPO</a:t>
            </a:r>
            <a:endParaRPr lang="en-US" altLang="ja-JP" dirty="0"/>
          </a:p>
          <a:p>
            <a:r>
              <a:rPr kumimoji="1" lang="ja-JP" altLang="en-US" sz="800" dirty="0"/>
              <a:t>（ビジネス・プロセス・アウトソーシング）</a:t>
            </a:r>
            <a:endParaRPr kumimoji="1" lang="en-US" altLang="ja-JP" sz="800" dirty="0"/>
          </a:p>
          <a:p>
            <a:r>
              <a:rPr lang="en-US" sz="800" dirty="0">
                <a:solidFill>
                  <a:srgbClr val="0000CC"/>
                </a:solidFill>
              </a:rPr>
              <a:t>(Business process outsourcing)</a:t>
            </a:r>
            <a:endParaRPr kumimoji="1" lang="ja-JP" altLang="en-US" sz="800" dirty="0">
              <a:solidFill>
                <a:srgbClr val="0000CC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93060" y="5558307"/>
            <a:ext cx="10441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ASP</a:t>
            </a:r>
            <a:r>
              <a:rPr kumimoji="1" lang="ja-JP" altLang="en-US" sz="1000" dirty="0"/>
              <a:t>・</a:t>
            </a:r>
            <a:r>
              <a:rPr kumimoji="1" lang="en-US" altLang="ja-JP" sz="1000" dirty="0"/>
              <a:t>SaaS</a:t>
            </a:r>
            <a:endParaRPr kumimoji="1" lang="ja-JP" altLang="en-US" sz="1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016896" y="5568812"/>
            <a:ext cx="1332148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PaaS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833452" y="5615937"/>
            <a:ext cx="1044116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IaaS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344302" y="5589622"/>
            <a:ext cx="13404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/>
              <a:t>インハウス</a:t>
            </a:r>
            <a:endParaRPr lang="en-US" altLang="ja-JP" sz="1000" dirty="0"/>
          </a:p>
          <a:p>
            <a:r>
              <a:rPr kumimoji="1" lang="ja-JP" altLang="en-US" sz="1000" dirty="0"/>
              <a:t>（内製化）</a:t>
            </a:r>
            <a:endParaRPr kumimoji="1" lang="en-US" altLang="ja-JP" sz="1000" dirty="0"/>
          </a:p>
          <a:p>
            <a:r>
              <a:rPr lang="en-US" sz="1000" dirty="0">
                <a:solidFill>
                  <a:srgbClr val="0000CC"/>
                </a:solidFill>
              </a:rPr>
              <a:t>In house</a:t>
            </a:r>
            <a:br>
              <a:rPr lang="en-US" sz="1000" dirty="0">
                <a:solidFill>
                  <a:srgbClr val="0000CC"/>
                </a:solidFill>
              </a:rPr>
            </a:br>
            <a:r>
              <a:rPr lang="en-US" sz="1000" dirty="0">
                <a:solidFill>
                  <a:srgbClr val="0000CC"/>
                </a:solidFill>
              </a:rPr>
              <a:t>(Self-manufacture)</a:t>
            </a:r>
            <a:endParaRPr kumimoji="1" lang="ja-JP" altLang="en-US" sz="1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5059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92560" y="3104964"/>
            <a:ext cx="867696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ja-JP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10</a:t>
            </a:r>
            <a:r>
              <a:rPr kumimoji="1" lang="ja-JP" altLang="en-US" sz="36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3600" b="1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600" b="1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Plate/WB4</a:t>
            </a:r>
            <a:r>
              <a:rPr lang="ja-JP" altLang="en-US" sz="3600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の開発手法</a:t>
            </a:r>
            <a:endParaRPr lang="en-US" altLang="ja-JP" sz="3600" kern="0" dirty="0">
              <a:latin typeface="Gill Sans Ultra Bold" panose="020B0A02020104020203" pitchFamily="34" charset="0"/>
              <a:ea typeface="HG丸ｺﾞｼｯｸM-PRO" panose="020F0600000000000000" pitchFamily="50" charset="-128"/>
            </a:endParaRPr>
          </a:p>
          <a:p>
            <a:pPr algn="l"/>
            <a:r>
              <a:rPr lang="en-US" sz="3600" dirty="0"/>
              <a:t>      </a:t>
            </a:r>
            <a:r>
              <a:rPr lang="en-US" sz="3600" dirty="0">
                <a:solidFill>
                  <a:srgbClr val="0000CC"/>
                </a:solidFill>
              </a:rPr>
              <a:t>Development method of Plate / WB 4</a:t>
            </a:r>
            <a:endParaRPr kumimoji="1" lang="ja-JP" altLang="en-US" sz="3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36549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09600" y="1088740"/>
            <a:ext cx="8915908" cy="190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908050" indent="-436563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304925" indent="-395288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93863" indent="-3873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93913" indent="-398463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R="0" lvl="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ウォータフォール型開発を採用</a:t>
            </a:r>
          </a:p>
          <a:p>
            <a:pPr marR="0" lvl="0" algn="l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開発は証券会社からの開発依頼または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DIR-BI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からの提案でスタートする</a:t>
            </a:r>
          </a:p>
          <a:p>
            <a:pPr lvl="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上流工程は、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DIR-BI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が担当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lvl="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ja-JP" altLang="en-US" sz="1600" kern="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下流工程は、</a:t>
            </a:r>
            <a:r>
              <a:rPr lang="ja-JP" altLang="en-US" sz="1600" kern="0" noProof="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中国の</a:t>
            </a:r>
            <a:r>
              <a:rPr lang="zh-TW" altLang="en-US" sz="1600" kern="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訊和創新有限公司</a:t>
            </a:r>
            <a:r>
              <a:rPr lang="ja-JP" altLang="en-US" sz="1600" kern="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やベトナムの</a:t>
            </a:r>
            <a:r>
              <a:rPr lang="en-US" altLang="ja-JP" sz="1600" kern="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FPT</a:t>
            </a:r>
            <a:r>
              <a:rPr lang="ja-JP" altLang="en-US" sz="1600" kern="0" dirty="0">
                <a:solidFill>
                  <a:srgbClr val="000000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社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が担当（オフショア開発）</a:t>
            </a: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452500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要件定義</a:t>
            </a: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452500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kumimoji="0" lang="ja-JP" altLang="en-US" sz="1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証券会社から要望をヒアリングし、</a:t>
            </a:r>
            <a:endParaRPr kumimoji="0" lang="en-US" altLang="ja-JP" sz="1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システム設計が可能なレベルまで機能要件を確定させる。</a:t>
            </a: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1997117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基本設計</a:t>
            </a:r>
            <a:endParaRPr kumimoji="0" lang="en-US" altLang="ja-JP" sz="1600" i="0" u="none" strike="noStrike" kern="0" cap="none" spc="0" normalizeH="0" baseline="0" noProof="0" dirty="0">
              <a:ln>
                <a:noFill/>
              </a:ln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詳細設計</a:t>
            </a:r>
            <a:endParaRPr kumimoji="0" lang="ja-JP" altLang="en-US" sz="1600" i="0" u="none" strike="noStrike" kern="0" cap="none" spc="0" normalizeH="0" baseline="0" noProof="0" dirty="0">
              <a:ln>
                <a:noFill/>
              </a:ln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1997117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要件に基づき設計を行なう。太枠となる基本設計と、プログラムに近いレベルまで落とし込む詳細設計がある。</a:t>
            </a: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3541733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コーディング</a:t>
            </a:r>
            <a:endParaRPr kumimoji="0" lang="en-US" altLang="ja-JP" sz="1600" i="0" u="none" strike="noStrike" kern="0" cap="none" spc="0" normalizeH="0" baseline="0" noProof="0" dirty="0">
              <a:ln>
                <a:noFill/>
              </a:ln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単体テスト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541733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設計に基づいて、プログラムのコーディング及び単体テストを行う。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084557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結合テスト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総合テスト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5084557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作ったプログラムをくっつけて動かす結合テストと、サイクルテスト、パフォーマンステストといった総合テストを行う。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629174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システム実施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629174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システムのユーザー公開・一般公開を行なう。（本番実施）</a:t>
            </a: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 rot="5400000">
            <a:off x="1096228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3" name="AutoShape 21"/>
          <p:cNvSpPr>
            <a:spLocks noChangeArrowheads="1"/>
          </p:cNvSpPr>
          <p:nvPr/>
        </p:nvSpPr>
        <p:spPr bwMode="auto">
          <a:xfrm rot="5400000">
            <a:off x="2640845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 bwMode="auto">
          <a:xfrm rot="5400000">
            <a:off x="4185461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5" name="AutoShape 23"/>
          <p:cNvSpPr>
            <a:spLocks noChangeArrowheads="1"/>
          </p:cNvSpPr>
          <p:nvPr/>
        </p:nvSpPr>
        <p:spPr bwMode="auto">
          <a:xfrm rot="5400000">
            <a:off x="5730077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452500" y="5098339"/>
            <a:ext cx="1940740" cy="274876"/>
          </a:xfrm>
          <a:prstGeom prst="homePlate">
            <a:avLst>
              <a:gd name="adj" fmla="val 71355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DIR-BI</a:t>
            </a:r>
          </a:p>
        </p:txBody>
      </p: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2385476" y="5096319"/>
            <a:ext cx="3512603" cy="274876"/>
          </a:xfrm>
          <a:prstGeom prst="homePlate">
            <a:avLst>
              <a:gd name="adj" fmla="val 70021"/>
            </a:avLst>
          </a:prstGeom>
          <a:solidFill>
            <a:srgbClr val="A3B2C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オフショア</a:t>
            </a: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システムの開発手法</a:t>
            </a: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8240812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運用</a:t>
            </a:r>
            <a:endParaRPr kumimoji="0" lang="en-US" altLang="ja-JP" sz="1600" i="0" u="none" strike="noStrike" kern="0" cap="none" spc="0" normalizeH="0" baseline="0" noProof="0" dirty="0">
              <a:ln>
                <a:noFill/>
              </a:ln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保守</a:t>
            </a:r>
            <a:endParaRPr kumimoji="0" lang="ja-JP" altLang="en-US" sz="1600" i="0" u="none" strike="noStrike" kern="0" cap="none" spc="0" normalizeH="0" baseline="0" noProof="0" dirty="0">
              <a:ln>
                <a:noFill/>
              </a:ln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8240812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実施したシステムの不具合修正や、定期メンテナンスを行う。</a:t>
            </a: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auto">
          <a:xfrm rot="5400000">
            <a:off x="7341715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8" name="AutoShape 27"/>
          <p:cNvSpPr>
            <a:spLocks noChangeArrowheads="1"/>
          </p:cNvSpPr>
          <p:nvPr/>
        </p:nvSpPr>
        <p:spPr bwMode="auto">
          <a:xfrm>
            <a:off x="5898079" y="5096319"/>
            <a:ext cx="3643651" cy="274876"/>
          </a:xfrm>
          <a:prstGeom prst="homePlate">
            <a:avLst>
              <a:gd name="adj" fmla="val 76009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DIR-BI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52500" y="5661249"/>
            <a:ext cx="9073008" cy="41231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プロジェクト管理</a:t>
            </a:r>
          </a:p>
        </p:txBody>
      </p:sp>
    </p:spTree>
    <p:extLst>
      <p:ext uri="{BB962C8B-B14F-4D97-AF65-F5344CB8AC3E}">
        <p14:creationId xmlns:p14="http://schemas.microsoft.com/office/powerpoint/2010/main" val="160850593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609600" y="1088740"/>
            <a:ext cx="891590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908050" indent="-436563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304925" indent="-395288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93863" indent="-3873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93913" indent="-398463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lvl="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solidFill>
                  <a:srgbClr val="0000CC"/>
                </a:solidFill>
              </a:rPr>
              <a:t>Adopt waterfall type development</a:t>
            </a:r>
          </a:p>
          <a:p>
            <a:pPr lvl="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solidFill>
                  <a:srgbClr val="0000CC"/>
                </a:solidFill>
              </a:rPr>
              <a:t>Development starts with a development request from a securities company or a proposal from DIR-BI</a:t>
            </a:r>
          </a:p>
          <a:p>
            <a:pPr lvl="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solidFill>
                  <a:srgbClr val="0000CC"/>
                </a:solidFill>
              </a:rPr>
              <a:t>The upstream process is handled by DIR-BI</a:t>
            </a:r>
            <a:endParaRPr kumimoji="1" lang="en-US" altLang="ja-JP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lvl="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2060"/>
              </a:buClr>
              <a:buFont typeface="Wingdings" panose="05000000000000000000" pitchFamily="2" charset="2"/>
              <a:buChar char="ü"/>
              <a:defRPr/>
            </a:pPr>
            <a:r>
              <a:rPr lang="en-US" sz="1200" dirty="0">
                <a:solidFill>
                  <a:srgbClr val="0000CC"/>
                </a:solidFill>
              </a:rPr>
              <a:t>Downstream processes are handled by China's </a:t>
            </a:r>
            <a:r>
              <a:rPr lang="en-US" sz="1200" dirty="0" err="1">
                <a:solidFill>
                  <a:srgbClr val="0000CC"/>
                </a:solidFill>
              </a:rPr>
              <a:t>Yowa</a:t>
            </a:r>
            <a:r>
              <a:rPr lang="en-US" sz="1200" dirty="0">
                <a:solidFill>
                  <a:srgbClr val="0000CC"/>
                </a:solidFill>
              </a:rPr>
              <a:t> Creation Co., Ltd. and Vietnam's FPT Company (Offshore Development)</a:t>
            </a:r>
            <a:endParaRPr kumimoji="1" lang="ja-JP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1" name="Rectangle 7"/>
          <p:cNvSpPr>
            <a:spLocks noChangeArrowheads="1"/>
          </p:cNvSpPr>
          <p:nvPr/>
        </p:nvSpPr>
        <p:spPr bwMode="auto">
          <a:xfrm>
            <a:off x="452500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Requirement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definition</a:t>
            </a:r>
            <a:endParaRPr kumimoji="0" lang="ja-JP" altLang="en-US" sz="14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2" name="Rectangle 8"/>
          <p:cNvSpPr>
            <a:spLocks noChangeArrowheads="1"/>
          </p:cNvSpPr>
          <p:nvPr/>
        </p:nvSpPr>
        <p:spPr bwMode="auto">
          <a:xfrm>
            <a:off x="452500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/>
            </a:pPr>
            <a:r>
              <a:rPr lang="en-US" sz="1000" dirty="0">
                <a:solidFill>
                  <a:srgbClr val="FFFFCC"/>
                </a:solidFill>
              </a:rPr>
              <a:t>Hearing requests from securities companies,</a:t>
            </a:r>
            <a:br>
              <a:rPr lang="en-US" sz="1000" dirty="0">
                <a:solidFill>
                  <a:srgbClr val="FFFFCC"/>
                </a:solidFill>
              </a:rPr>
            </a:br>
            <a:r>
              <a:rPr lang="en-US" sz="1000" dirty="0">
                <a:solidFill>
                  <a:srgbClr val="FFFFCC"/>
                </a:solidFill>
              </a:rPr>
              <a:t>Fix the functional requirements to the level where system design is possible.</a:t>
            </a:r>
            <a:endParaRPr kumimoji="0" lang="ja-JP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1997117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Basic design</a:t>
            </a:r>
            <a:br>
              <a:rPr lang="en-US" sz="1400" dirty="0">
                <a:solidFill>
                  <a:srgbClr val="0000CC"/>
                </a:solidFill>
              </a:rPr>
            </a:br>
            <a:r>
              <a:rPr lang="en-US" sz="1400" dirty="0">
                <a:solidFill>
                  <a:srgbClr val="0000CC"/>
                </a:solidFill>
              </a:rPr>
              <a:t>Detailed design</a:t>
            </a:r>
            <a:endParaRPr kumimoji="0" lang="ja-JP" altLang="en-US" sz="14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1997117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CC"/>
                </a:solidFill>
              </a:rPr>
              <a:t>Design based on requirements. There is a basic design that becomes a thick frame and a detailed design that drops to a level close to the program.</a:t>
            </a:r>
            <a:endParaRPr kumimoji="0" lang="ja-JP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3541733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Coding</a:t>
            </a:r>
            <a:br>
              <a:rPr lang="en-US" sz="1400" dirty="0">
                <a:solidFill>
                  <a:srgbClr val="0000CC"/>
                </a:solidFill>
              </a:rPr>
            </a:br>
            <a:r>
              <a:rPr lang="en-US" sz="1400" dirty="0">
                <a:solidFill>
                  <a:srgbClr val="0000CC"/>
                </a:solidFill>
              </a:rPr>
              <a:t>Unit test</a:t>
            </a:r>
            <a:endParaRPr kumimoji="0" lang="ja-JP" altLang="en-US" sz="14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541733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CC"/>
                </a:solidFill>
              </a:rPr>
              <a:t>Based on the design, program coding and unit testing.</a:t>
            </a:r>
            <a:endParaRPr kumimoji="0" lang="ja-JP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084557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Combined test</a:t>
            </a:r>
            <a:br>
              <a:rPr lang="en-US" sz="1400" dirty="0">
                <a:solidFill>
                  <a:srgbClr val="0000CC"/>
                </a:solidFill>
              </a:rPr>
            </a:br>
            <a:r>
              <a:rPr lang="en-US" sz="1400" dirty="0">
                <a:solidFill>
                  <a:srgbClr val="0000CC"/>
                </a:solidFill>
              </a:rPr>
              <a:t>Overall test</a:t>
            </a:r>
            <a:endParaRPr kumimoji="0" lang="ja-JP" altLang="en-US" sz="14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5084557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CC"/>
                </a:solidFill>
              </a:rPr>
              <a:t>Perform integrated tests, such as a coupling test, a cycle test, and a performance test, which move the created programs together.</a:t>
            </a:r>
            <a:endParaRPr kumimoji="0" lang="ja-JP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6629174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System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implementation</a:t>
            </a:r>
            <a:endParaRPr kumimoji="0" lang="ja-JP" altLang="en-US" sz="14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6629174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CC"/>
                </a:solidFill>
              </a:rPr>
              <a:t>Make users public and public to the system. (Actual implementation)</a:t>
            </a:r>
            <a:endParaRPr kumimoji="0" lang="ja-JP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2" name="AutoShape 20"/>
          <p:cNvSpPr>
            <a:spLocks noChangeArrowheads="1"/>
          </p:cNvSpPr>
          <p:nvPr/>
        </p:nvSpPr>
        <p:spPr bwMode="auto">
          <a:xfrm rot="5400000">
            <a:off x="1096228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3" name="AutoShape 21"/>
          <p:cNvSpPr>
            <a:spLocks noChangeArrowheads="1"/>
          </p:cNvSpPr>
          <p:nvPr/>
        </p:nvSpPr>
        <p:spPr bwMode="auto">
          <a:xfrm rot="5400000">
            <a:off x="2640845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4" name="AutoShape 22"/>
          <p:cNvSpPr>
            <a:spLocks noChangeArrowheads="1"/>
          </p:cNvSpPr>
          <p:nvPr/>
        </p:nvSpPr>
        <p:spPr bwMode="auto">
          <a:xfrm rot="5400000">
            <a:off x="4185461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5" name="AutoShape 23"/>
          <p:cNvSpPr>
            <a:spLocks noChangeArrowheads="1"/>
          </p:cNvSpPr>
          <p:nvPr/>
        </p:nvSpPr>
        <p:spPr bwMode="auto">
          <a:xfrm rot="5400000">
            <a:off x="5730077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6" name="AutoShape 24"/>
          <p:cNvSpPr>
            <a:spLocks noChangeArrowheads="1"/>
          </p:cNvSpPr>
          <p:nvPr/>
        </p:nvSpPr>
        <p:spPr bwMode="auto">
          <a:xfrm>
            <a:off x="452500" y="5098339"/>
            <a:ext cx="1940740" cy="274876"/>
          </a:xfrm>
          <a:prstGeom prst="homePlate">
            <a:avLst>
              <a:gd name="adj" fmla="val 71355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DIR-BI</a:t>
            </a:r>
          </a:p>
        </p:txBody>
      </p:sp>
      <p:sp>
        <p:nvSpPr>
          <p:cNvPr id="67" name="AutoShape 26"/>
          <p:cNvSpPr>
            <a:spLocks noChangeArrowheads="1"/>
          </p:cNvSpPr>
          <p:nvPr/>
        </p:nvSpPr>
        <p:spPr bwMode="auto">
          <a:xfrm>
            <a:off x="2385476" y="5096319"/>
            <a:ext cx="3512603" cy="274876"/>
          </a:xfrm>
          <a:prstGeom prst="homePlate">
            <a:avLst>
              <a:gd name="adj" fmla="val 70021"/>
            </a:avLst>
          </a:prstGeom>
          <a:solidFill>
            <a:srgbClr val="A3B2C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/>
              <a:t>Offshore</a:t>
            </a:r>
            <a:endParaRPr kumimoji="1" lang="ja-JP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446854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システムの開発手法 </a:t>
            </a:r>
            <a:endParaRPr lang="en-US" altLang="ja-JP" sz="2400" kern="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sz="2400" dirty="0">
                <a:solidFill>
                  <a:srgbClr val="0000CC"/>
                </a:solidFill>
              </a:rPr>
              <a:t>Development method of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8240812" y="2492896"/>
            <a:ext cx="1300918" cy="824629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00CC"/>
                </a:solidFill>
              </a:rPr>
              <a:t>Operation</a:t>
            </a:r>
            <a:br>
              <a:rPr lang="en-US" sz="1400" dirty="0">
                <a:solidFill>
                  <a:srgbClr val="0000CC"/>
                </a:solidFill>
              </a:rPr>
            </a:br>
            <a:r>
              <a:rPr lang="en-US" sz="1400" dirty="0">
                <a:solidFill>
                  <a:srgbClr val="0000CC"/>
                </a:solidFill>
              </a:rPr>
              <a:t>Maintenance</a:t>
            </a:r>
            <a:endParaRPr kumimoji="0" lang="ja-JP" altLang="en-US" sz="14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" name="Rectangle 17"/>
          <p:cNvSpPr>
            <a:spLocks noChangeArrowheads="1"/>
          </p:cNvSpPr>
          <p:nvPr/>
        </p:nvSpPr>
        <p:spPr bwMode="auto">
          <a:xfrm>
            <a:off x="8240812" y="3354223"/>
            <a:ext cx="1300918" cy="2199012"/>
          </a:xfrm>
          <a:prstGeom prst="rect">
            <a:avLst/>
          </a:prstGeom>
          <a:solidFill>
            <a:srgbClr val="003366"/>
          </a:solidFill>
          <a:ln w="9525">
            <a:solidFill>
              <a:srgbClr val="FFFFFF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CC"/>
                </a:solidFill>
              </a:rPr>
              <a:t>Perform defect correction of the executed system and periodical maintenance.</a:t>
            </a:r>
            <a:endParaRPr kumimoji="0" lang="ja-JP" altLang="en-US" sz="1000" b="1" i="0" u="none" strike="noStrike" kern="0" cap="none" spc="0" normalizeH="0" baseline="0" noProof="0" dirty="0">
              <a:ln>
                <a:noFill/>
              </a:ln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auto">
          <a:xfrm rot="5400000">
            <a:off x="7341715" y="3912166"/>
            <a:ext cx="1556286" cy="80636"/>
          </a:xfrm>
          <a:prstGeom prst="triangle">
            <a:avLst>
              <a:gd name="adj" fmla="val 50000"/>
            </a:avLst>
          </a:prstGeom>
          <a:solidFill>
            <a:srgbClr val="CC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8" name="AutoShape 27"/>
          <p:cNvSpPr>
            <a:spLocks noChangeArrowheads="1"/>
          </p:cNvSpPr>
          <p:nvPr/>
        </p:nvSpPr>
        <p:spPr bwMode="auto">
          <a:xfrm>
            <a:off x="5898079" y="5096319"/>
            <a:ext cx="3643651" cy="274876"/>
          </a:xfrm>
          <a:prstGeom prst="homePlate">
            <a:avLst>
              <a:gd name="adj" fmla="val 76009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3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6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kumimoji="1" sz="23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Verdana" pitchFamily="34" charset="0"/>
                <a:ea typeface="ＭＳ Ｐゴシック" charset="-128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DIR-BI</a:t>
            </a:r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52500" y="5661249"/>
            <a:ext cx="9073008" cy="412314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  <a:effectLst>
            <a:outerShdw dist="107763" dir="2700000" algn="ctr" rotWithShape="0">
              <a:srgbClr val="DDDDDD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000CC"/>
                </a:solidFill>
              </a:rPr>
              <a:t>project management</a:t>
            </a:r>
            <a:endParaRPr kumimoji="0" lang="ja-JP" altLang="en-US" sz="160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uLnTx/>
              <a:uFillTx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826690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 txBox="1">
            <a:spLocks noChangeArrowheads="1"/>
          </p:cNvSpPr>
          <p:nvPr/>
        </p:nvSpPr>
        <p:spPr bwMode="auto">
          <a:xfrm>
            <a:off x="273050" y="115889"/>
            <a:ext cx="7215188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altLang="ja-JP" sz="2400" kern="0" dirty="0">
                <a:solidFill>
                  <a:schemeClr val="tx1"/>
                </a:solidFill>
                <a:latin typeface="Gill Sans Ultra Bold" panose="020B0A02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システムで使われる主な技術</a:t>
            </a:r>
            <a:endParaRPr lang="en-US" altLang="ja-JP" sz="2400" kern="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eaLnBrk="1" hangingPunct="1">
              <a:lnSpc>
                <a:spcPct val="100000"/>
              </a:lnSpc>
              <a:buClrTx/>
              <a:buFontTx/>
            </a:pPr>
            <a:r>
              <a:rPr lang="en-US" sz="2400" dirty="0">
                <a:solidFill>
                  <a:srgbClr val="0000CC"/>
                </a:solidFill>
              </a:rPr>
              <a:t>Main technologies used in the WB4 system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正方形/長方形 2"/>
          <p:cNvSpPr/>
          <p:nvPr/>
        </p:nvSpPr>
        <p:spPr bwMode="auto">
          <a:xfrm>
            <a:off x="1914104" y="1808820"/>
            <a:ext cx="1620180" cy="3960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ＷＥ</a:t>
            </a:r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B</a:t>
            </a:r>
            <a:endParaRPr kumimoji="1" lang="ja-JP" altLang="en-US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 bwMode="auto">
          <a:xfrm>
            <a:off x="1914104" y="2204864"/>
            <a:ext cx="1620180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HTML</a:t>
            </a:r>
          </a:p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CSS</a:t>
            </a:r>
          </a:p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JavaScript</a:t>
            </a:r>
          </a:p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JSP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Java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8" name="正方形/長方形 27"/>
          <p:cNvSpPr/>
          <p:nvPr/>
        </p:nvSpPr>
        <p:spPr bwMode="auto">
          <a:xfrm>
            <a:off x="3534284" y="1808820"/>
            <a:ext cx="1620180" cy="3960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AP</a:t>
            </a:r>
            <a:endParaRPr kumimoji="1" lang="ja-JP" altLang="en-US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9" name="正方形/長方形 28"/>
          <p:cNvSpPr/>
          <p:nvPr/>
        </p:nvSpPr>
        <p:spPr bwMode="auto">
          <a:xfrm>
            <a:off x="3534284" y="2204864"/>
            <a:ext cx="1620180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Java</a:t>
            </a:r>
          </a:p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SQL</a:t>
            </a:r>
          </a:p>
          <a:p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 bwMode="auto">
          <a:xfrm>
            <a:off x="5154464" y="1808820"/>
            <a:ext cx="1620180" cy="3960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endParaRPr kumimoji="1" lang="ja-JP" altLang="en-US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1" name="正方形/長方形 30"/>
          <p:cNvSpPr/>
          <p:nvPr/>
        </p:nvSpPr>
        <p:spPr bwMode="auto">
          <a:xfrm>
            <a:off x="5154464" y="2204864"/>
            <a:ext cx="1620180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SQL</a:t>
            </a:r>
            <a:endParaRPr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 bwMode="auto">
          <a:xfrm>
            <a:off x="6774644" y="1808820"/>
            <a:ext cx="1620180" cy="3960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MQ/BATCH</a:t>
            </a:r>
            <a:endParaRPr kumimoji="1" lang="ja-JP" altLang="en-US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774644" y="2204864"/>
            <a:ext cx="1620180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シェル </a:t>
            </a:r>
            <a:r>
              <a:rPr lang="en-US" sz="1400" dirty="0">
                <a:solidFill>
                  <a:srgbClr val="0000CC"/>
                </a:solidFill>
              </a:rPr>
              <a:t>shell</a:t>
            </a:r>
            <a:endParaRPr kumimoji="1" lang="en-US" altLang="ja-JP" sz="14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</a:t>
            </a:r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言語 </a:t>
            </a:r>
            <a:r>
              <a:rPr kumimoji="1" lang="en-US" altLang="ja-JP" sz="1400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Language</a:t>
            </a:r>
          </a:p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Pro*C</a:t>
            </a:r>
          </a:p>
          <a:p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PL/SQL</a:t>
            </a: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914104" y="5301206"/>
            <a:ext cx="6480720" cy="4680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kumimoji="1"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Linux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0" name="正方形/長方形 39"/>
          <p:cNvSpPr/>
          <p:nvPr/>
        </p:nvSpPr>
        <p:spPr bwMode="auto">
          <a:xfrm>
            <a:off x="1911884" y="1124744"/>
            <a:ext cx="4052670" cy="534474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オンライン </a:t>
            </a:r>
            <a:endParaRPr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en-US" sz="1600" dirty="0">
                <a:solidFill>
                  <a:srgbClr val="0000CC"/>
                </a:solidFill>
              </a:rPr>
              <a:t>online</a:t>
            </a:r>
            <a:endParaRPr kumimoji="1" lang="ja-JP" altLang="en-US" sz="1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5964554" y="1124744"/>
            <a:ext cx="2430270" cy="534474"/>
          </a:xfrm>
          <a:prstGeom prst="rect">
            <a:avLst/>
          </a:prstGeom>
          <a:solidFill>
            <a:srgbClr val="CCECFF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バッチ</a:t>
            </a:r>
            <a:endParaRPr kumimoji="1" lang="en-US" altLang="ja-JP" sz="1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en-US" sz="1600" dirty="0">
                <a:solidFill>
                  <a:srgbClr val="0000CC"/>
                </a:solidFill>
              </a:rPr>
              <a:t>batch</a:t>
            </a:r>
            <a:endParaRPr kumimoji="1" lang="ja-JP" altLang="en-US" sz="1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角丸四角形 4"/>
          <p:cNvSpPr/>
          <p:nvPr/>
        </p:nvSpPr>
        <p:spPr bwMode="auto">
          <a:xfrm>
            <a:off x="1916808" y="4725144"/>
            <a:ext cx="4857836" cy="57606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wrap="square" rtlCol="0" anchor="ctr" anchorCtr="0"/>
          <a:lstStyle/>
          <a:p>
            <a:r>
              <a:rPr lang="en-US" altLang="ja-JP" sz="14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jBoss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3" name="角丸四角形 42"/>
          <p:cNvSpPr/>
          <p:nvPr/>
        </p:nvSpPr>
        <p:spPr bwMode="auto">
          <a:xfrm>
            <a:off x="1916808" y="4365104"/>
            <a:ext cx="1617476" cy="356167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  <a:effectLst/>
        </p:spPr>
        <p:txBody>
          <a:bodyPr wrap="square" rtlCol="0" anchor="ctr" anchorCtr="0"/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WOLF2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4" name="角丸四角形 43"/>
          <p:cNvSpPr/>
          <p:nvPr/>
        </p:nvSpPr>
        <p:spPr bwMode="auto">
          <a:xfrm>
            <a:off x="3541912" y="4365104"/>
            <a:ext cx="1617476" cy="356167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  <a:effectLst/>
        </p:spPr>
        <p:txBody>
          <a:bodyPr wrap="square" rtlCol="0" anchor="ctr" anchorCtr="0"/>
          <a:lstStyle/>
          <a:p>
            <a:r>
              <a:rPr lang="en-US" altLang="ja-JP" sz="140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xTrade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5" name="角丸四角形 44"/>
          <p:cNvSpPr/>
          <p:nvPr/>
        </p:nvSpPr>
        <p:spPr bwMode="auto">
          <a:xfrm>
            <a:off x="5159388" y="4368977"/>
            <a:ext cx="1617476" cy="35616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wrap="square" rtlCol="0" anchor="ctr" anchorCtr="0"/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oracle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6" name="角丸四角形 45"/>
          <p:cNvSpPr/>
          <p:nvPr/>
        </p:nvSpPr>
        <p:spPr bwMode="auto">
          <a:xfrm>
            <a:off x="6777348" y="4378471"/>
            <a:ext cx="1617476" cy="356167"/>
          </a:xfrm>
          <a:prstGeom prst="roundRect">
            <a:avLst/>
          </a:prstGeom>
          <a:solidFill>
            <a:srgbClr val="FFFFCC"/>
          </a:solidFill>
          <a:ln w="28575">
            <a:solidFill>
              <a:schemeClr val="tx1"/>
            </a:solidFill>
          </a:ln>
          <a:effectLst/>
        </p:spPr>
        <p:txBody>
          <a:bodyPr wrap="square" rtlCol="0" anchor="ctr" anchorCtr="0"/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MQ/MAXAS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560512" y="1812693"/>
            <a:ext cx="1353592" cy="39604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pPr algn="l"/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</a:t>
            </a:r>
            <a:r>
              <a:rPr lang="en-US" sz="1600" dirty="0">
                <a:solidFill>
                  <a:srgbClr val="0000CC"/>
                </a:solidFill>
              </a:rPr>
              <a:t>server</a:t>
            </a:r>
            <a:endParaRPr kumimoji="1" lang="ja-JP" altLang="en-US" sz="1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1" name="正方形/長方形 70"/>
          <p:cNvSpPr/>
          <p:nvPr/>
        </p:nvSpPr>
        <p:spPr bwMode="auto">
          <a:xfrm>
            <a:off x="560512" y="2208737"/>
            <a:ext cx="1353592" cy="216024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r>
              <a:rPr kumimoji="1" lang="ja-JP" altLang="en-US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言語</a:t>
            </a:r>
            <a:endParaRPr kumimoji="1" lang="en-US" altLang="ja-JP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sz="1400" dirty="0">
                <a:solidFill>
                  <a:srgbClr val="0000CC"/>
                </a:solidFill>
              </a:rPr>
              <a:t>language</a:t>
            </a:r>
            <a:endParaRPr kumimoji="1" lang="ja-JP" altLang="en-US" sz="14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560512" y="4378471"/>
            <a:ext cx="1353592" cy="9227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フレームワーク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ミドルェア</a:t>
            </a:r>
            <a:endParaRPr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r>
              <a:rPr lang="en-US" dirty="0">
                <a:solidFill>
                  <a:srgbClr val="0000CC"/>
                </a:solidFill>
              </a:rPr>
              <a:t>Framework</a:t>
            </a:r>
            <a:br>
              <a:rPr lang="en-US" dirty="0">
                <a:solidFill>
                  <a:srgbClr val="0000CC"/>
                </a:solidFill>
              </a:rPr>
            </a:br>
            <a:r>
              <a:rPr lang="en-US" dirty="0">
                <a:solidFill>
                  <a:srgbClr val="0000CC"/>
                </a:solidFill>
              </a:rPr>
              <a:t>Middle store</a:t>
            </a:r>
            <a:endParaRPr lang="en-US" altLang="ja-JP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4" name="正方形/長方形 73"/>
          <p:cNvSpPr/>
          <p:nvPr/>
        </p:nvSpPr>
        <p:spPr bwMode="auto">
          <a:xfrm>
            <a:off x="560512" y="5301207"/>
            <a:ext cx="1353592" cy="4680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2"/>
            </a:solidFill>
          </a:ln>
          <a:effectLst/>
        </p:spPr>
        <p:txBody>
          <a:bodyPr wrap="square" rtlCol="0" anchor="ctr" anchorCtr="1"/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OS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75" name="角丸四角形 74"/>
          <p:cNvSpPr/>
          <p:nvPr/>
        </p:nvSpPr>
        <p:spPr bwMode="auto">
          <a:xfrm>
            <a:off x="6777348" y="4736409"/>
            <a:ext cx="1617476" cy="564797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txBody>
          <a:bodyPr wrap="square" rtlCol="0" anchor="ctr" anchorCtr="0"/>
          <a:lstStyle/>
          <a:p>
            <a:r>
              <a:rPr lang="en-US" altLang="ja-JP" sz="1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HULFT</a:t>
            </a:r>
            <a:endParaRPr kumimoji="1" lang="ja-JP" altLang="en-US" sz="14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65318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6704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２．</a:t>
            </a:r>
            <a:r>
              <a:rPr lang="en-US" altLang="ja-JP" sz="2400" kern="0" dirty="0">
                <a:solidFill>
                  <a:schemeClr val="tx1"/>
                </a:solidFill>
                <a:latin typeface="Gill Sans Ultra Bold Condensed" panose="020B0A06020104020203" pitchFamily="34" charset="0"/>
              </a:rPr>
              <a:t>WB4</a:t>
            </a: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システムとは？ </a:t>
            </a:r>
            <a:r>
              <a:rPr lang="en-US" sz="2400" dirty="0">
                <a:solidFill>
                  <a:srgbClr val="0000CC"/>
                </a:solidFill>
              </a:rPr>
              <a:t>What is the WB4 system?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" name="AutoShape 68"/>
          <p:cNvSpPr>
            <a:spLocks noChangeArrowheads="1"/>
          </p:cNvSpPr>
          <p:nvPr/>
        </p:nvSpPr>
        <p:spPr bwMode="auto">
          <a:xfrm>
            <a:off x="500807" y="3169443"/>
            <a:ext cx="1139825" cy="3391905"/>
          </a:xfrm>
          <a:prstGeom prst="roundRect">
            <a:avLst>
              <a:gd name="adj" fmla="val 8463"/>
            </a:avLst>
          </a:prstGeom>
          <a:solidFill>
            <a:srgbClr val="40458C">
              <a:alpha val="20000"/>
            </a:srgbClr>
          </a:solidFill>
          <a:ln w="9525" algn="ctr">
            <a:solidFill>
              <a:srgbClr val="40458C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b="1" kern="0" dirty="0">
                <a:solidFill>
                  <a:srgbClr val="40458C"/>
                </a:solidFill>
                <a:ea typeface="ＭＳ Ｐゴシック" pitchFamily="50" charset="-128"/>
              </a:rPr>
              <a:t>チャネル </a:t>
            </a:r>
            <a:r>
              <a:rPr lang="en-US" dirty="0">
                <a:solidFill>
                  <a:srgbClr val="0000CC"/>
                </a:solidFill>
              </a:rPr>
              <a:t>channel</a:t>
            </a:r>
            <a:endParaRPr kumimoji="0" lang="ja-JP" altLang="en-US" b="1" kern="0" dirty="0">
              <a:solidFill>
                <a:srgbClr val="0000CC"/>
              </a:solidFill>
              <a:ea typeface="ＭＳ Ｐゴシック" pitchFamily="50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ja-JP" altLang="en-US" b="1" kern="0" dirty="0">
              <a:solidFill>
                <a:srgbClr val="40458C"/>
              </a:solidFill>
              <a:ea typeface="ＭＳ Ｐゴシック" pitchFamily="50" charset="-128"/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594469" y="4689140"/>
            <a:ext cx="933450" cy="43204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b="1" kern="0" dirty="0">
                <a:solidFill>
                  <a:srgbClr val="40458C"/>
                </a:solidFill>
                <a:latin typeface="Verdana" pitchFamily="34" charset="0"/>
                <a:ea typeface="ＭＳ Ｐゴシック" pitchFamily="50" charset="-128"/>
              </a:rPr>
              <a:t>モバイル</a:t>
            </a:r>
            <a:endParaRPr kumimoji="0" lang="en-US" altLang="ja-JP" b="1" kern="0" dirty="0">
              <a:solidFill>
                <a:srgbClr val="40458C"/>
              </a:solidFill>
              <a:latin typeface="Verdana" pitchFamily="34" charset="0"/>
              <a:ea typeface="ＭＳ Ｐゴシック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CC"/>
                </a:solidFill>
              </a:rPr>
              <a:t>mobile</a:t>
            </a:r>
            <a:endParaRPr kumimoji="0" lang="ja-JP" altLang="en-US" b="1" kern="0" dirty="0">
              <a:solidFill>
                <a:srgbClr val="0000CC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613519" y="5823619"/>
            <a:ext cx="933450" cy="53711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sz="900" b="1" kern="0" dirty="0">
                <a:solidFill>
                  <a:srgbClr val="40458C"/>
                </a:solidFill>
                <a:latin typeface="Verdana" pitchFamily="34" charset="0"/>
                <a:ea typeface="ＭＳ Ｐゴシック" pitchFamily="50" charset="-128"/>
              </a:rPr>
              <a:t>リッチクライアント</a:t>
            </a:r>
            <a:endParaRPr kumimoji="0" lang="en-US" altLang="ja-JP" sz="900" b="1" kern="0" dirty="0">
              <a:solidFill>
                <a:srgbClr val="40458C"/>
              </a:solidFill>
              <a:latin typeface="Verdana" pitchFamily="34" charset="0"/>
              <a:ea typeface="ＭＳ Ｐゴシック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CC"/>
                </a:solidFill>
              </a:rPr>
              <a:t>Rich client</a:t>
            </a:r>
            <a:endParaRPr kumimoji="0" lang="ja-JP" altLang="en-US" sz="900" b="1" kern="0" dirty="0">
              <a:solidFill>
                <a:srgbClr val="0000CC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613520" y="5301208"/>
            <a:ext cx="914400" cy="441225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b="1" kern="0" dirty="0">
                <a:solidFill>
                  <a:srgbClr val="40458C"/>
                </a:solidFill>
                <a:latin typeface="Verdana" pitchFamily="34" charset="0"/>
                <a:ea typeface="ＭＳ Ｐゴシック" pitchFamily="50" charset="-128"/>
              </a:rPr>
              <a:t>タブレット</a:t>
            </a:r>
            <a:endParaRPr kumimoji="0" lang="en-US" altLang="ja-JP" b="1" kern="0" dirty="0">
              <a:solidFill>
                <a:srgbClr val="0000CC"/>
              </a:solidFill>
              <a:latin typeface="Verdana" pitchFamily="34" charset="0"/>
              <a:ea typeface="ＭＳ Ｐゴシック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CC"/>
                </a:solidFill>
              </a:rPr>
              <a:t>Tablet</a:t>
            </a:r>
            <a:endParaRPr kumimoji="0" lang="ja-JP" altLang="en-US" b="1" kern="0" dirty="0">
              <a:solidFill>
                <a:srgbClr val="0000CC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603994" y="4029868"/>
            <a:ext cx="933450" cy="479252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ja-JP" altLang="en-US" b="1" kern="0" dirty="0">
                <a:solidFill>
                  <a:srgbClr val="40458C"/>
                </a:solidFill>
                <a:latin typeface="Verdana" pitchFamily="34" charset="0"/>
                <a:ea typeface="ＭＳ Ｐゴシック" pitchFamily="50" charset="-128"/>
              </a:rPr>
              <a:t>スマートフォン</a:t>
            </a:r>
            <a:endParaRPr kumimoji="0" lang="en-US" altLang="ja-JP" b="1" kern="0" dirty="0">
              <a:solidFill>
                <a:srgbClr val="40458C"/>
              </a:solidFill>
              <a:latin typeface="Verdana" pitchFamily="34" charset="0"/>
              <a:ea typeface="ＭＳ Ｐゴシック" pitchFamily="50" charset="-128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CC"/>
                </a:solidFill>
              </a:rPr>
              <a:t>smartphone</a:t>
            </a:r>
            <a:endParaRPr kumimoji="0" lang="ja-JP" altLang="en-US" b="1" kern="0" dirty="0">
              <a:solidFill>
                <a:srgbClr val="0000CC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613519" y="3525043"/>
            <a:ext cx="933450" cy="306387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40458C"/>
            </a:solidFill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ja-JP" b="1" kern="0" dirty="0">
                <a:solidFill>
                  <a:srgbClr val="40458C"/>
                </a:solidFill>
                <a:latin typeface="Verdana" pitchFamily="34" charset="0"/>
                <a:ea typeface="ＭＳ Ｐゴシック" pitchFamily="50" charset="-128"/>
              </a:rPr>
              <a:t>PC</a:t>
            </a:r>
            <a:endParaRPr kumimoji="0" lang="ja-JP" altLang="en-US" b="1" kern="0" dirty="0">
              <a:solidFill>
                <a:srgbClr val="40458C"/>
              </a:solidFill>
              <a:latin typeface="Verdana" pitchFamily="34" charset="0"/>
              <a:ea typeface="ＭＳ Ｐゴシック" pitchFamily="50" charset="-128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449" y="1288255"/>
            <a:ext cx="690562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61E4F0-8E0A-F9A6-6BCC-692F1FD81B64}"/>
              </a:ext>
            </a:extLst>
          </p:cNvPr>
          <p:cNvSpPr txBox="1"/>
          <p:nvPr/>
        </p:nvSpPr>
        <p:spPr>
          <a:xfrm>
            <a:off x="4304928" y="1649189"/>
            <a:ext cx="2556283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14EA7"/>
                </a:solidFill>
              </a:rPr>
              <a:t>Services for securities companies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9ACF4-AEBD-CC78-05E3-8B446E70198A}"/>
              </a:ext>
            </a:extLst>
          </p:cNvPr>
          <p:cNvSpPr txBox="1"/>
          <p:nvPr/>
        </p:nvSpPr>
        <p:spPr>
          <a:xfrm>
            <a:off x="6393160" y="2149339"/>
            <a:ext cx="1377965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E8E8E"/>
                </a:solidFill>
              </a:rPr>
              <a:t>Back Office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710117-BDEF-CF4A-CADE-9439A740EAE1}"/>
              </a:ext>
            </a:extLst>
          </p:cNvPr>
          <p:cNvSpPr txBox="1"/>
          <p:nvPr/>
        </p:nvSpPr>
        <p:spPr>
          <a:xfrm>
            <a:off x="4608399" y="2553543"/>
            <a:ext cx="1872150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E8E8E"/>
                </a:solidFill>
              </a:rPr>
              <a:t>Salesperson Support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D9E50-BD36-4BE4-BEE0-7A1F59325FB2}"/>
              </a:ext>
            </a:extLst>
          </p:cNvPr>
          <p:cNvSpPr txBox="1"/>
          <p:nvPr/>
        </p:nvSpPr>
        <p:spPr>
          <a:xfrm>
            <a:off x="4674591" y="3196124"/>
            <a:ext cx="1908833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E8E8E"/>
                </a:solidFill>
              </a:rPr>
              <a:t>Data Integration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8D43A-FB3D-F0BE-CCD2-52168A14F287}"/>
              </a:ext>
            </a:extLst>
          </p:cNvPr>
          <p:cNvSpPr txBox="1"/>
          <p:nvPr/>
        </p:nvSpPr>
        <p:spPr>
          <a:xfrm>
            <a:off x="4810595" y="3861048"/>
            <a:ext cx="1908833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Internet Trading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54E46-8244-7C6A-219F-56F8A2A01FE9}"/>
              </a:ext>
            </a:extLst>
          </p:cNvPr>
          <p:cNvSpPr txBox="1"/>
          <p:nvPr/>
        </p:nvSpPr>
        <p:spPr>
          <a:xfrm>
            <a:off x="4412940" y="5165433"/>
            <a:ext cx="1908833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E8E8E"/>
                </a:solidFill>
              </a:rPr>
              <a:t>Electronic Delivery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F702C2-CF46-0250-15D9-FBF1E3DCCCC9}"/>
              </a:ext>
            </a:extLst>
          </p:cNvPr>
          <p:cNvSpPr txBox="1"/>
          <p:nvPr/>
        </p:nvSpPr>
        <p:spPr>
          <a:xfrm>
            <a:off x="4546129" y="5985284"/>
            <a:ext cx="1908833" cy="27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8EBC78"/>
                </a:solidFill>
              </a:rPr>
              <a:t>Investor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E011F-7A37-AA77-C5B6-5CD194C8C909}"/>
              </a:ext>
            </a:extLst>
          </p:cNvPr>
          <p:cNvSpPr txBox="1"/>
          <p:nvPr/>
        </p:nvSpPr>
        <p:spPr>
          <a:xfrm>
            <a:off x="3620852" y="4941168"/>
            <a:ext cx="1216068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CC"/>
                </a:solidFill>
              </a:rPr>
              <a:t>Services for Investors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35B942-25C2-BF3D-72F3-69B164F3B21E}"/>
              </a:ext>
            </a:extLst>
          </p:cNvPr>
          <p:cNvSpPr txBox="1"/>
          <p:nvPr/>
        </p:nvSpPr>
        <p:spPr>
          <a:xfrm>
            <a:off x="4726484" y="4941168"/>
            <a:ext cx="1414648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CC"/>
                </a:solidFill>
              </a:rPr>
              <a:t>Services for Administrator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8A4021-8588-2A70-8A30-7A40547EE6BD}"/>
              </a:ext>
            </a:extLst>
          </p:cNvPr>
          <p:cNvSpPr txBox="1"/>
          <p:nvPr/>
        </p:nvSpPr>
        <p:spPr>
          <a:xfrm>
            <a:off x="5889104" y="4941168"/>
            <a:ext cx="1414648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00CC"/>
                </a:solidFill>
              </a:rPr>
              <a:t>Services for Call Center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C2028-CE02-0928-3410-E4E9E43136C8}"/>
              </a:ext>
            </a:extLst>
          </p:cNvPr>
          <p:cNvSpPr txBox="1"/>
          <p:nvPr/>
        </p:nvSpPr>
        <p:spPr>
          <a:xfrm>
            <a:off x="8543587" y="2717418"/>
            <a:ext cx="1377965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Domestic Market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7879CE-9507-D700-2AB8-E2AB5710592B}"/>
              </a:ext>
            </a:extLst>
          </p:cNvPr>
          <p:cNvSpPr txBox="1"/>
          <p:nvPr/>
        </p:nvSpPr>
        <p:spPr>
          <a:xfrm>
            <a:off x="8543587" y="2953124"/>
            <a:ext cx="1377965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Overseas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A3C5C3-C048-5D06-8E86-B634C5D56522}"/>
              </a:ext>
            </a:extLst>
          </p:cNvPr>
          <p:cNvSpPr txBox="1"/>
          <p:nvPr/>
        </p:nvSpPr>
        <p:spPr>
          <a:xfrm>
            <a:off x="8435575" y="3193891"/>
            <a:ext cx="1377965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PTS Market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DCF72-CEE0-67C9-C162-BAE5C5878B2F}"/>
              </a:ext>
            </a:extLst>
          </p:cNvPr>
          <p:cNvSpPr txBox="1"/>
          <p:nvPr/>
        </p:nvSpPr>
        <p:spPr>
          <a:xfrm>
            <a:off x="8690161" y="3743195"/>
            <a:ext cx="1591431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Custodial transfer Mechanism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5A9B4-61D9-2C3A-9451-7C11184FCB27}"/>
              </a:ext>
            </a:extLst>
          </p:cNvPr>
          <p:cNvSpPr txBox="1"/>
          <p:nvPr/>
        </p:nvSpPr>
        <p:spPr>
          <a:xfrm>
            <a:off x="8690161" y="3983962"/>
            <a:ext cx="1591431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Securities Finance Company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41C8F6-C219-C987-85A6-C16D841136EF}"/>
              </a:ext>
            </a:extLst>
          </p:cNvPr>
          <p:cNvSpPr txBox="1"/>
          <p:nvPr/>
        </p:nvSpPr>
        <p:spPr>
          <a:xfrm>
            <a:off x="8582149" y="4242462"/>
            <a:ext cx="1591431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Stock Agency Company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5EA666-40D1-8449-7359-E7D7C5AA98C6}"/>
              </a:ext>
            </a:extLst>
          </p:cNvPr>
          <p:cNvSpPr txBox="1"/>
          <p:nvPr/>
        </p:nvSpPr>
        <p:spPr>
          <a:xfrm>
            <a:off x="8438133" y="4492855"/>
            <a:ext cx="1591431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Bank/ Japan Post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82BB08E-312E-E7DE-3BC4-5B5F620F9FD6}"/>
              </a:ext>
            </a:extLst>
          </p:cNvPr>
          <p:cNvSpPr txBox="1"/>
          <p:nvPr/>
        </p:nvSpPr>
        <p:spPr>
          <a:xfrm>
            <a:off x="8481392" y="4751052"/>
            <a:ext cx="1591431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7A9D8"/>
                </a:solidFill>
              </a:rPr>
              <a:t>Information Vendor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CEA918-85A3-452D-FC2E-29AE7195CCD1}"/>
              </a:ext>
            </a:extLst>
          </p:cNvPr>
          <p:cNvSpPr txBox="1"/>
          <p:nvPr/>
        </p:nvSpPr>
        <p:spPr>
          <a:xfrm>
            <a:off x="7488238" y="2031839"/>
            <a:ext cx="1591431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46666"/>
                </a:solidFill>
              </a:rPr>
              <a:t>External Connection Destination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77205D-7BBE-618E-593F-6BD347962DAD}"/>
              </a:ext>
            </a:extLst>
          </p:cNvPr>
          <p:cNvSpPr txBox="1"/>
          <p:nvPr/>
        </p:nvSpPr>
        <p:spPr>
          <a:xfrm>
            <a:off x="2115196" y="3169301"/>
            <a:ext cx="1377965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86CA"/>
                </a:solidFill>
              </a:rPr>
              <a:t>Securities Company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AC34C2-1302-D50F-9575-9E5F1995766D}"/>
              </a:ext>
            </a:extLst>
          </p:cNvPr>
          <p:cNvSpPr txBox="1"/>
          <p:nvPr/>
        </p:nvSpPr>
        <p:spPr>
          <a:xfrm>
            <a:off x="1675541" y="4000983"/>
            <a:ext cx="807554" cy="555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86CA"/>
                </a:solidFill>
              </a:rPr>
              <a:t>Call Center, Management Department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BA3417-D10E-05F0-1B49-9B85713B0E6D}"/>
              </a:ext>
            </a:extLst>
          </p:cNvPr>
          <p:cNvSpPr txBox="1"/>
          <p:nvPr/>
        </p:nvSpPr>
        <p:spPr>
          <a:xfrm>
            <a:off x="1794728" y="4624746"/>
            <a:ext cx="732298" cy="23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52992E"/>
                </a:solidFill>
              </a:rPr>
              <a:t>Investor</a:t>
            </a:r>
          </a:p>
        </p:txBody>
      </p:sp>
    </p:spTree>
    <p:extLst>
      <p:ext uri="{BB962C8B-B14F-4D97-AF65-F5344CB8AC3E}">
        <p14:creationId xmlns:p14="http://schemas.microsoft.com/office/powerpoint/2010/main" val="31548351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３．システムコンセプト </a:t>
            </a:r>
            <a:r>
              <a:rPr lang="en-US" sz="2400" dirty="0">
                <a:solidFill>
                  <a:srgbClr val="0000CC"/>
                </a:solidFill>
              </a:rPr>
              <a:t>System concept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Rectangle 12"/>
          <p:cNvSpPr txBox="1">
            <a:spLocks noChangeArrowheads="1"/>
          </p:cNvSpPr>
          <p:nvPr/>
        </p:nvSpPr>
        <p:spPr>
          <a:xfrm>
            <a:off x="92460" y="1962269"/>
            <a:ext cx="9661140" cy="25468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l"/>
              <a:defRPr kumimoji="1" sz="1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42925" indent="-18256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2pPr>
            <a:lvl3pPr marL="893763" indent="-171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3pPr>
            <a:lvl4pPr marL="1255713" indent="-18256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4pPr>
            <a:lvl5pPr marL="1617663" indent="-18256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5pPr>
            <a:lvl6pPr marL="20748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6pPr>
            <a:lvl7pPr marL="25320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7pPr>
            <a:lvl8pPr marL="29892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8pPr>
            <a:lvl9pPr marL="34464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sz="1200" b="1" u="sng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充実した機能、柔軟なカスタマイズ性 </a:t>
            </a:r>
            <a:r>
              <a:rPr lang="en-US" sz="1200" dirty="0">
                <a:solidFill>
                  <a:srgbClr val="0000CC"/>
                </a:solidFill>
              </a:rPr>
              <a:t>Fulfilling functions, flexible customizability</a:t>
            </a:r>
            <a:endParaRPr lang="ja-JP" altLang="en-US" sz="1200" b="1" u="sng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66750" lvl="1" indent="-184150" eaLnBrk="1" hangingPunct="1">
              <a:lnSpc>
                <a:spcPct val="100000"/>
              </a:lnSpc>
              <a:buFontTx/>
            </a:pPr>
            <a:r>
              <a:rPr lang="ja-JP" altLang="en-US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１９９９年通産省優秀情報処理システム受賞の</a:t>
            </a:r>
            <a:r>
              <a:rPr lang="en-US" altLang="ja-JP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『</a:t>
            </a:r>
            <a:r>
              <a:rPr lang="en-US" altLang="ja-JP" sz="1100" kern="0" dirty="0" err="1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WEBBROKERⅡ</a:t>
            </a:r>
            <a:r>
              <a:rPr lang="en-US" altLang="ja-JP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』</a:t>
            </a:r>
            <a:r>
              <a:rPr lang="ja-JP" altLang="en-US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の次世代バージョン</a:t>
            </a:r>
            <a:endParaRPr lang="en-US" altLang="ja-JP" sz="1100" kern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482600" lvl="1" indent="0" eaLnBrk="1" hangingPunct="1">
              <a:lnSpc>
                <a:spcPct val="100000"/>
              </a:lnSpc>
              <a:buNone/>
            </a:pPr>
            <a:r>
              <a:rPr lang="en-US" sz="1100" kern="0" dirty="0">
                <a:ea typeface="HG丸ｺﾞｼｯｸM-PRO" panose="020F0600000000000000" pitchFamily="50" charset="-128"/>
              </a:rPr>
              <a:t>    </a:t>
            </a:r>
            <a:r>
              <a:rPr lang="en-US" sz="1100" dirty="0">
                <a:solidFill>
                  <a:srgbClr val="0000CC"/>
                </a:solidFill>
              </a:rPr>
              <a:t>Next generation version of "WEBBROKER II" awarded the MITI Excellent Information Processing System in 1999</a:t>
            </a:r>
            <a:endParaRPr lang="ja-JP" altLang="en-US" sz="11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66750" lvl="1" indent="-184150" eaLnBrk="1" hangingPunct="1">
              <a:lnSpc>
                <a:spcPct val="100000"/>
              </a:lnSpc>
              <a:buFontTx/>
              <a:buChar char="–"/>
            </a:pPr>
            <a:r>
              <a:rPr lang="ja-JP" altLang="en-US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インターネットトレードの創成期より培ってきたノウハウ、技術力をもって、高品質なシステムを実現</a:t>
            </a:r>
            <a:endParaRPr lang="en-US" altLang="ja-JP" sz="1100" kern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482600" lvl="1" indent="0" eaLnBrk="1" hangingPunct="1">
              <a:lnSpc>
                <a:spcPct val="100000"/>
              </a:lnSpc>
              <a:buNone/>
            </a:pPr>
            <a:r>
              <a:rPr lang="en-US" sz="1100" dirty="0">
                <a:solidFill>
                  <a:srgbClr val="0000CC"/>
                </a:solidFill>
              </a:rPr>
              <a:t>    Achieve high-quality system with know-how and technical strength cultivated from the Internet trade creation period</a:t>
            </a:r>
            <a:endParaRPr lang="ja-JP" altLang="en-US" sz="11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66750" lvl="1" indent="-184150" eaLnBrk="1" hangingPunct="1">
              <a:lnSpc>
                <a:spcPct val="100000"/>
              </a:lnSpc>
              <a:buFontTx/>
            </a:pPr>
            <a:r>
              <a:rPr lang="ja-JP" altLang="en-US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豊富な取扱商品、高度な注文執行パターン、様々な取引チャネルとのフレキシブルな接続など、充実した投資家向けサービスを実現</a:t>
            </a:r>
            <a:endParaRPr lang="en-US" altLang="ja-JP" sz="1100" kern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482600" lvl="1" indent="0" eaLnBrk="1" hangingPunct="1">
              <a:lnSpc>
                <a:spcPct val="100000"/>
              </a:lnSpc>
              <a:buNone/>
            </a:pPr>
            <a:r>
              <a:rPr lang="en-US" sz="1100" dirty="0">
                <a:solidFill>
                  <a:srgbClr val="0000CC"/>
                </a:solidFill>
              </a:rPr>
              <a:t>    Provide rich handled items, advanced order execution patterns, flexible connection with various trading channels, etc.      Enrich for investors?</a:t>
            </a:r>
            <a:endParaRPr lang="en-US" altLang="ja-JP" sz="11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66750" lvl="1" indent="-184150" eaLnBrk="1" hangingPunct="1">
              <a:lnSpc>
                <a:spcPct val="100000"/>
              </a:lnSpc>
              <a:buFontTx/>
              <a:buChar char="–"/>
            </a:pPr>
            <a:r>
              <a:rPr lang="ja-JP" altLang="en-US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現状で考えられる業界スタンダードの機能の殆どを標準装備 </a:t>
            </a:r>
            <a:endParaRPr lang="en-US" altLang="ja-JP" sz="1100" kern="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482600" lvl="1" indent="0" eaLnBrk="1" hangingPunct="1">
              <a:lnSpc>
                <a:spcPct val="100000"/>
              </a:lnSpc>
              <a:buNone/>
            </a:pPr>
            <a:r>
              <a:rPr lang="en-US" sz="1100" kern="0" dirty="0">
                <a:ea typeface="HG丸ｺﾞｼｯｸM-PRO" panose="020F0600000000000000" pitchFamily="50" charset="-128"/>
              </a:rPr>
              <a:t>    </a:t>
            </a:r>
            <a:r>
              <a:rPr lang="en-US" sz="1100" dirty="0">
                <a:solidFill>
                  <a:srgbClr val="0000CC"/>
                </a:solidFill>
              </a:rPr>
              <a:t>Most of the functions of industry standards that can be considered at present are standard equipment</a:t>
            </a:r>
            <a:endParaRPr lang="ja-JP" altLang="en-US" sz="11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66750" lvl="1" indent="-184150" eaLnBrk="1" hangingPunct="1">
              <a:lnSpc>
                <a:spcPct val="100000"/>
              </a:lnSpc>
              <a:buFontTx/>
            </a:pPr>
            <a:r>
              <a:rPr lang="ja-JP" altLang="en-US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ネットビジネスの特性に応じて、利用機能・システム規模を最適化することが可能</a:t>
            </a:r>
            <a:r>
              <a:rPr lang="en-US" altLang="ja-JP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</a:p>
          <a:p>
            <a:pPr marL="482600" lvl="1" indent="0" eaLnBrk="1" hangingPunct="1">
              <a:lnSpc>
                <a:spcPct val="100000"/>
              </a:lnSpc>
              <a:buNone/>
            </a:pPr>
            <a:r>
              <a:rPr lang="en-US" sz="1100" kern="0" dirty="0">
                <a:solidFill>
                  <a:srgbClr val="0000CC"/>
                </a:solidFill>
                <a:ea typeface="HG丸ｺﾞｼｯｸM-PRO" panose="020F0600000000000000" pitchFamily="50" charset="-128"/>
              </a:rPr>
              <a:t>    </a:t>
            </a:r>
            <a:r>
              <a:rPr lang="en-US" sz="1100" dirty="0">
                <a:solidFill>
                  <a:srgbClr val="0000CC"/>
                </a:solidFill>
              </a:rPr>
              <a:t>Depending on the characteristics of the net business, it is possible to optimize the utilization function and system size</a:t>
            </a:r>
            <a:endParaRPr lang="en-US" altLang="ja-JP" sz="11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66750" lvl="1" indent="-184150" eaLnBrk="1" hangingPunct="1">
              <a:lnSpc>
                <a:spcPct val="100000"/>
              </a:lnSpc>
              <a:buFontTx/>
            </a:pPr>
            <a:r>
              <a:rPr lang="ja-JP" altLang="en-US" sz="1100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他のシステムとの連携に対しての親和性の高さ  </a:t>
            </a:r>
            <a:r>
              <a:rPr lang="en-US" sz="1100" dirty="0">
                <a:solidFill>
                  <a:srgbClr val="0000CC"/>
                </a:solidFill>
              </a:rPr>
              <a:t>High affinity for cooperation with other systems</a:t>
            </a:r>
            <a:endParaRPr lang="ja-JP" altLang="en-US" sz="11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6" name="Rectangle 12"/>
          <p:cNvSpPr txBox="1">
            <a:spLocks noChangeArrowheads="1"/>
          </p:cNvSpPr>
          <p:nvPr/>
        </p:nvSpPr>
        <p:spPr>
          <a:xfrm>
            <a:off x="92460" y="4473116"/>
            <a:ext cx="9661140" cy="23052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80975" indent="-180975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l"/>
              <a:defRPr kumimoji="1" sz="14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42925" indent="-18256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2pPr>
            <a:lvl3pPr marL="893763" indent="-171450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3pPr>
            <a:lvl4pPr marL="1255713" indent="-18256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4pPr>
            <a:lvl5pPr marL="1617663" indent="-182563" algn="l" defTabSz="957263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5pPr>
            <a:lvl6pPr marL="20748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6pPr>
            <a:lvl7pPr marL="25320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7pPr>
            <a:lvl8pPr marL="29892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8pPr>
            <a:lvl9pPr marL="3446463" indent="-182563" algn="l" defTabSz="957263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12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</a:pPr>
            <a:r>
              <a:rPr lang="ja-JP" altLang="en-US" sz="1200" b="1" u="sng" dirty="0">
                <a:solidFill>
                  <a:schemeClr val="tx2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高い品質と可用性の高いシステム基盤 </a:t>
            </a:r>
            <a:r>
              <a:rPr lang="en-US" sz="1200" dirty="0">
                <a:solidFill>
                  <a:srgbClr val="0000CC"/>
                </a:solidFill>
              </a:rPr>
              <a:t>High quality and highly available system infrastructure</a:t>
            </a:r>
            <a:endParaRPr lang="ja-JP" altLang="en-US" sz="1200" b="1" u="sng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27063" lvl="2" eaLnBrk="1" hangingPunct="1">
              <a:buFont typeface="Arial" panose="020B0604020202020204" pitchFamily="34" charset="0"/>
              <a:buChar char="–"/>
            </a:pP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強固なセキュリティの追求、徹底したキャパシティプランニング、システム継続性確保など各種対策により、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インターネットトレードシステムの要となる可用性の高いシステム基盤を確立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455613" lvl="2" indent="0" eaLnBrk="1" hangingPunct="1">
              <a:buNone/>
            </a:pPr>
            <a:r>
              <a:rPr lang="en-US" sz="1100" dirty="0"/>
              <a:t>    </a:t>
            </a:r>
            <a:r>
              <a:rPr lang="en-US" sz="1100" dirty="0">
                <a:solidFill>
                  <a:srgbClr val="0000CC"/>
                </a:solidFill>
              </a:rPr>
              <a:t>Establish a highly available system infrastructure that is the key to Internet trade system through various measures such as pursuit of strong security, thorough capacity planning, and system continuity securing</a:t>
            </a:r>
            <a:endParaRPr lang="ja-JP" altLang="en-US" sz="11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27063" lvl="2" eaLnBrk="1" hangingPunct="1">
              <a:buFont typeface="Arial" panose="020B0604020202020204" pitchFamily="34" charset="0"/>
              <a:buChar char="–"/>
            </a:pP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サーバ・</a:t>
            </a:r>
            <a: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AP</a:t>
            </a: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サーバ障害にも柔軟に対応できる優れた耐障害性（リスクコントロール）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455613" lvl="2" indent="0" eaLnBrk="1" hangingPunct="1">
              <a:buNone/>
            </a:pPr>
            <a:r>
              <a:rPr lang="en-US" sz="1100" dirty="0">
                <a:solidFill>
                  <a:srgbClr val="0000CC"/>
                </a:solidFill>
              </a:rPr>
              <a:t>   Excellent fault tolerance (risk control) that can flexibly deal with DB server / AP server failure</a:t>
            </a:r>
            <a:endParaRPr lang="ja-JP" altLang="en-US" sz="11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627063" lvl="2" eaLnBrk="1" hangingPunct="1">
              <a:buFont typeface="Arial" panose="020B0604020202020204" pitchFamily="34" charset="0"/>
              <a:buChar char="–"/>
            </a:pP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コンポーネントアーキテクチャ採用による開発効率の向上（メンテナビリティ</a:t>
            </a:r>
            <a:r>
              <a:rPr lang="ja-JP" altLang="en-US" sz="1100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） </a:t>
            </a:r>
            <a:r>
              <a:rPr lang="en-US" sz="1100" dirty="0">
                <a:solidFill>
                  <a:srgbClr val="0000CC"/>
                </a:solidFill>
              </a:rPr>
              <a:t>Improve development efficiency by adopting component architecture (Maintenance Navigation)</a:t>
            </a:r>
            <a:endParaRPr lang="ja-JP" altLang="en-US" sz="11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 bwMode="auto">
          <a:xfrm>
            <a:off x="92460" y="1016732"/>
            <a:ext cx="9661140" cy="9001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8100" dir="2700000" algn="tl" rotWithShape="0">
              <a:prstClr val="black">
                <a:alpha val="5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l">
              <a:tabLst>
                <a:tab pos="0" algn="l"/>
              </a:tabLst>
            </a:pP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豊富な取扱商品と注文執行パターン、確かな技術力をもってインターネットチャネルの充実を支援する、インターネットトレードシステムです</a:t>
            </a:r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.</a:t>
            </a:r>
          </a:p>
          <a:p>
            <a:pPr algn="l">
              <a:tabLst>
                <a:tab pos="0" algn="l"/>
              </a:tabLst>
            </a:pPr>
            <a:r>
              <a:rPr lang="en-US" dirty="0">
                <a:solidFill>
                  <a:srgbClr val="0000CC"/>
                </a:solidFill>
              </a:rPr>
              <a:t>It is an internet trading system that supports the enhancement of the Internet channel with abundant handled items and order execution pattern, reliable technical power</a:t>
            </a:r>
            <a:endParaRPr lang="ja-JP" altLang="en-US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361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４．システムの見た目 </a:t>
            </a:r>
            <a:r>
              <a:rPr lang="en-US" sz="2400" dirty="0">
                <a:solidFill>
                  <a:srgbClr val="0000CC"/>
                </a:solidFill>
              </a:rPr>
              <a:t>System appearance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Rectangle 107"/>
          <p:cNvSpPr>
            <a:spLocks noChangeArrowheads="1"/>
          </p:cNvSpPr>
          <p:nvPr/>
        </p:nvSpPr>
        <p:spPr bwMode="auto">
          <a:xfrm>
            <a:off x="488504" y="1016732"/>
            <a:ext cx="5076564" cy="324036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トップ画面（例：安藤証券様）</a:t>
            </a:r>
            <a:r>
              <a:rPr lang="en-US" sz="1000" dirty="0">
                <a:solidFill>
                  <a:schemeClr val="bg1"/>
                </a:solidFill>
              </a:rPr>
              <a:t>Top screen (example: Ando Securities)</a:t>
            </a:r>
            <a:endParaRPr lang="ja-JP" altLang="en-US" sz="1000" dirty="0">
              <a:solidFill>
                <a:schemeClr val="bg1"/>
              </a:solidFill>
              <a:latin typeface="ＭＳ Ｐゴシック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04" y="1448780"/>
            <a:ext cx="6737985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39971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４．システムの見た目 </a:t>
            </a:r>
            <a:r>
              <a:rPr lang="en-US" sz="2400" dirty="0">
                <a:solidFill>
                  <a:srgbClr val="0000CC"/>
                </a:solidFill>
              </a:rPr>
              <a:t>System appearance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5" name="Rectangle 107"/>
          <p:cNvSpPr>
            <a:spLocks noChangeArrowheads="1"/>
          </p:cNvSpPr>
          <p:nvPr/>
        </p:nvSpPr>
        <p:spPr bwMode="auto">
          <a:xfrm>
            <a:off x="488504" y="1016731"/>
            <a:ext cx="5724636" cy="343840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取引画面（例：安藤証券様） </a:t>
            </a:r>
            <a:r>
              <a:rPr lang="en-US" sz="1000" dirty="0">
                <a:solidFill>
                  <a:srgbClr val="FFFFCC"/>
                </a:solidFill>
              </a:rPr>
              <a:t>Transaction screen (example: Ando Securities)</a:t>
            </a:r>
            <a:endParaRPr lang="ja-JP" altLang="en-US" sz="1000" dirty="0">
              <a:solidFill>
                <a:srgbClr val="FFFFCC"/>
              </a:solidFill>
              <a:latin typeface="ＭＳ Ｐゴシック" charset="-128"/>
            </a:endParaRPr>
          </a:p>
        </p:txBody>
      </p:sp>
      <p:sp>
        <p:nvSpPr>
          <p:cNvPr id="6" name="四角形吹き出し 5"/>
          <p:cNvSpPr/>
          <p:nvPr/>
        </p:nvSpPr>
        <p:spPr bwMode="auto">
          <a:xfrm>
            <a:off x="1604628" y="5553235"/>
            <a:ext cx="1764196" cy="575921"/>
          </a:xfrm>
          <a:prstGeom prst="wedgeRectCallout">
            <a:avLst>
              <a:gd name="adj1" fmla="val -48777"/>
              <a:gd name="adj2" fmla="val -73065"/>
            </a:avLst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0" algn="l"/>
              </a:tabLst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PC</a:t>
            </a:r>
            <a:r>
              <a:rPr kumimoji="1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用取引画面</a:t>
            </a:r>
            <a:endParaRPr kumimoji="1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tabLst>
                <a:tab pos="0" algn="l"/>
              </a:tabLst>
            </a:pPr>
            <a:r>
              <a:rPr lang="en-US" dirty="0">
                <a:solidFill>
                  <a:srgbClr val="0000CC"/>
                </a:solidFill>
              </a:rPr>
              <a:t>PC transaction screen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9" name="四角形吹き出し 8"/>
          <p:cNvSpPr/>
          <p:nvPr/>
        </p:nvSpPr>
        <p:spPr bwMode="auto">
          <a:xfrm>
            <a:off x="4736976" y="5676965"/>
            <a:ext cx="1764196" cy="760126"/>
          </a:xfrm>
          <a:prstGeom prst="wedgeRectCallout">
            <a:avLst>
              <a:gd name="adj1" fmla="val 53380"/>
              <a:gd name="adj2" fmla="val -66775"/>
            </a:avLst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0" algn="l"/>
              </a:tabLst>
            </a:pPr>
            <a:r>
              <a:rPr kumimoji="1" lang="ja-JP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スマホ用取引画面</a:t>
            </a:r>
            <a:endParaRPr kumimoji="1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tabLst>
                <a:tab pos="0" algn="l"/>
              </a:tabLst>
            </a:pPr>
            <a:r>
              <a:rPr lang="en-US" dirty="0">
                <a:solidFill>
                  <a:srgbClr val="0000CC"/>
                </a:solidFill>
              </a:rPr>
              <a:t>Trading screen for smartphone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09" y="1360571"/>
            <a:ext cx="6327458" cy="403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200" y="1335501"/>
            <a:ext cx="2885123" cy="510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03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角丸四角形 28"/>
          <p:cNvSpPr/>
          <p:nvPr/>
        </p:nvSpPr>
        <p:spPr bwMode="auto">
          <a:xfrm>
            <a:off x="3904227" y="1765852"/>
            <a:ext cx="3425037" cy="4543697"/>
          </a:xfrm>
          <a:prstGeom prst="roundRect">
            <a:avLst>
              <a:gd name="adj" fmla="val 3578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76200" dist="38100" dir="2700000" algn="tl" rotWithShape="0">
              <a:schemeClr val="accent5">
                <a:lumMod val="1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ゴシック" pitchFamily="49" charset="-128"/>
            </a:endParaRPr>
          </a:p>
        </p:txBody>
      </p:sp>
      <p:sp>
        <p:nvSpPr>
          <p:cNvPr id="2" name="Rectangle 107"/>
          <p:cNvSpPr>
            <a:spLocks noChangeArrowheads="1"/>
          </p:cNvSpPr>
          <p:nvPr/>
        </p:nvSpPr>
        <p:spPr bwMode="auto">
          <a:xfrm>
            <a:off x="488504" y="1160748"/>
            <a:ext cx="1188132" cy="1440160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ネット証券</a:t>
            </a:r>
            <a:endParaRPr lang="en-US" altLang="ja-JP" sz="1400" dirty="0">
              <a:solidFill>
                <a:schemeClr val="bg1"/>
              </a:solidFill>
              <a:latin typeface="ＭＳ Ｐゴシック" charset="-128"/>
            </a:endParaRPr>
          </a:p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大手７社</a:t>
            </a:r>
            <a:endParaRPr lang="en-US" altLang="ja-JP" sz="1400" dirty="0">
              <a:solidFill>
                <a:schemeClr val="bg1"/>
              </a:solidFill>
              <a:latin typeface="ＭＳ Ｐゴシック" charset="-128"/>
            </a:endParaRPr>
          </a:p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en-US" sz="1000" dirty="0">
                <a:solidFill>
                  <a:srgbClr val="FFFFCC"/>
                </a:solidFill>
              </a:rPr>
              <a:t>Internet securities</a:t>
            </a:r>
            <a:br>
              <a:rPr lang="en-US" sz="1000" dirty="0">
                <a:solidFill>
                  <a:srgbClr val="FFFFCC"/>
                </a:solidFill>
              </a:rPr>
            </a:br>
            <a:r>
              <a:rPr lang="en-US" sz="1000" dirty="0">
                <a:solidFill>
                  <a:srgbClr val="FFFFCC"/>
                </a:solidFill>
              </a:rPr>
              <a:t>Major 7 companies</a:t>
            </a:r>
            <a:endParaRPr lang="ja-JP" altLang="en-US" sz="1000" dirty="0">
              <a:solidFill>
                <a:srgbClr val="FFFFCC"/>
              </a:solidFill>
              <a:latin typeface="ＭＳ Ｐゴシック" charset="-128"/>
            </a:endParaRPr>
          </a:p>
        </p:txBody>
      </p:sp>
      <p:sp>
        <p:nvSpPr>
          <p:cNvPr id="3" name="Rectangle 107"/>
          <p:cNvSpPr>
            <a:spLocks noChangeArrowheads="1"/>
          </p:cNvSpPr>
          <p:nvPr/>
        </p:nvSpPr>
        <p:spPr bwMode="auto">
          <a:xfrm>
            <a:off x="488504" y="2742862"/>
            <a:ext cx="1188132" cy="3746478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700" b="1" kern="1200">
                <a:solidFill>
                  <a:srgbClr val="000066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ネット証券</a:t>
            </a:r>
            <a:endParaRPr lang="en-US" altLang="ja-JP" sz="1400" dirty="0">
              <a:solidFill>
                <a:schemeClr val="bg1"/>
              </a:solidFill>
              <a:latin typeface="ＭＳ Ｐゴシック" charset="-128"/>
            </a:endParaRPr>
          </a:p>
          <a:p>
            <a:pPr algn="ctr" eaLnBrk="1" fontAlgn="ctr" hangingPunct="1">
              <a:lnSpc>
                <a:spcPct val="100000"/>
              </a:lnSpc>
              <a:spcBef>
                <a:spcPct val="0"/>
              </a:spcBef>
              <a:buClr>
                <a:srgbClr val="647E9E"/>
              </a:buClr>
              <a:buFont typeface="Wingdings" pitchFamily="2" charset="2"/>
              <a:buNone/>
            </a:pPr>
            <a:r>
              <a:rPr lang="ja-JP" altLang="en-US" sz="1400" dirty="0">
                <a:solidFill>
                  <a:schemeClr val="bg1"/>
                </a:solidFill>
                <a:latin typeface="ＭＳ Ｐゴシック" charset="-128"/>
              </a:rPr>
              <a:t>中堅</a:t>
            </a:r>
            <a:endParaRPr lang="en-US" altLang="ja-JP" sz="1400" dirty="0">
              <a:solidFill>
                <a:schemeClr val="bg1"/>
              </a:solidFill>
              <a:latin typeface="ＭＳ Ｐゴシック" charset="-128"/>
            </a:endParaRPr>
          </a:p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en-US" sz="1000" dirty="0">
                <a:solidFill>
                  <a:srgbClr val="FFFFCC"/>
                </a:solidFill>
              </a:rPr>
              <a:t>Internet securities</a:t>
            </a:r>
            <a:br>
              <a:rPr lang="en-US" sz="1000" dirty="0">
                <a:solidFill>
                  <a:srgbClr val="FFFFCC"/>
                </a:solidFill>
              </a:rPr>
            </a:br>
            <a:r>
              <a:rPr lang="en-US" sz="1000" dirty="0">
                <a:solidFill>
                  <a:srgbClr val="FFFFCC"/>
                </a:solidFill>
              </a:rPr>
              <a:t>Medium sized</a:t>
            </a:r>
            <a:endParaRPr lang="ja-JP" altLang="en-US" sz="1000" dirty="0">
              <a:solidFill>
                <a:srgbClr val="FFFFCC"/>
              </a:solidFill>
              <a:latin typeface="ＭＳ Ｐゴシック" charset="-128"/>
            </a:endParaRPr>
          </a:p>
        </p:txBody>
      </p:sp>
      <p:pic>
        <p:nvPicPr>
          <p:cNvPr id="4" name="Picture 6" descr="SBI証券（旧SBIイー・トレード証券）－オンライントレードで株式・投資信託・債券を－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42" y="1268760"/>
            <a:ext cx="1355875" cy="49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ロゴについて もっと詳しく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258" y="1909826"/>
            <a:ext cx="640677" cy="64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楽天証券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953" y="1909826"/>
            <a:ext cx="8477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757" y="1783702"/>
            <a:ext cx="67627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10" descr="ネット証券・オンライントレードの松井証券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840" y="1383956"/>
            <a:ext cx="14001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0" t="34670" r="19757" b="32665"/>
          <a:stretch/>
        </p:blipFill>
        <p:spPr bwMode="auto">
          <a:xfrm>
            <a:off x="5205028" y="1318422"/>
            <a:ext cx="2202025" cy="4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50" b="35415"/>
          <a:stretch/>
        </p:blipFill>
        <p:spPr bwMode="auto">
          <a:xfrm>
            <a:off x="7869324" y="1298697"/>
            <a:ext cx="1463693" cy="42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正方形/長方形 8"/>
          <p:cNvSpPr/>
          <p:nvPr/>
        </p:nvSpPr>
        <p:spPr bwMode="auto">
          <a:xfrm>
            <a:off x="1676636" y="1160748"/>
            <a:ext cx="7848872" cy="1440160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ゴシック" pitchFamily="49" charset="-128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0" t="34670" r="19757" b="32665"/>
          <a:stretch/>
        </p:blipFill>
        <p:spPr bwMode="auto">
          <a:xfrm>
            <a:off x="5290422" y="1318422"/>
            <a:ext cx="2202025" cy="4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50" b="35415"/>
          <a:stretch/>
        </p:blipFill>
        <p:spPr bwMode="auto">
          <a:xfrm>
            <a:off x="7818161" y="1298697"/>
            <a:ext cx="1463693" cy="42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正方形/長方形 14"/>
          <p:cNvSpPr/>
          <p:nvPr/>
        </p:nvSpPr>
        <p:spPr bwMode="auto">
          <a:xfrm>
            <a:off x="1680658" y="2758244"/>
            <a:ext cx="7848872" cy="3731096"/>
          </a:xfrm>
          <a:prstGeom prst="rect">
            <a:avLst/>
          </a:prstGeom>
          <a:noFill/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endParaRPr kumimoji="1" lang="ja-JP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ゴシック" pitchFamily="49" charset="-128"/>
            </a:endParaRPr>
          </a:p>
        </p:txBody>
      </p:sp>
      <p:pic>
        <p:nvPicPr>
          <p:cNvPr id="17" name="Picture 14" descr="丸三証券">
            <a:hlinkClick r:id="rId13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668" y="3099383"/>
            <a:ext cx="1279480" cy="34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5" descr="アイザワ証券">
            <a:hlinkClick r:id="rId15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942" y="3874529"/>
            <a:ext cx="13446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5" descr="内藤証券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703" y="3848188"/>
            <a:ext cx="1463932" cy="335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6" descr="水戸証券株式会社">
            <a:hlinkClick r:id="rId19"/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16" y="4616101"/>
            <a:ext cx="1295400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図 53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7" t="16606" r="57182" b="76871"/>
          <a:stretch>
            <a:fillRect/>
          </a:stretch>
        </p:blipFill>
        <p:spPr bwMode="auto">
          <a:xfrm>
            <a:off x="4281449" y="2954020"/>
            <a:ext cx="23082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図 54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1" t="14035" r="60780" b="79004"/>
          <a:stretch>
            <a:fillRect/>
          </a:stretch>
        </p:blipFill>
        <p:spPr bwMode="auto">
          <a:xfrm>
            <a:off x="7870468" y="3664038"/>
            <a:ext cx="15113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1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726" y="4637483"/>
            <a:ext cx="2705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91" r="46455" b="6155"/>
          <a:stretch/>
        </p:blipFill>
        <p:spPr bwMode="auto">
          <a:xfrm>
            <a:off x="4216536" y="5540921"/>
            <a:ext cx="1440625" cy="472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474" y="5351686"/>
            <a:ext cx="832093" cy="832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76" y="4248527"/>
            <a:ext cx="981460" cy="735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16" y="5521929"/>
            <a:ext cx="1257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895" y="3036435"/>
            <a:ext cx="152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0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5777004"/>
            <a:ext cx="1981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グループ化 10"/>
          <p:cNvGrpSpPr>
            <a:grpSpLocks noChangeAspect="1"/>
          </p:cNvGrpSpPr>
          <p:nvPr/>
        </p:nvGrpSpPr>
        <p:grpSpPr>
          <a:xfrm>
            <a:off x="7831147" y="5148953"/>
            <a:ext cx="1550621" cy="405466"/>
            <a:chOff x="984378" y="3295779"/>
            <a:chExt cx="5467006" cy="1588387"/>
          </a:xfrm>
        </p:grpSpPr>
        <p:pic>
          <p:nvPicPr>
            <p:cNvPr id="29705" name="Picture 9"/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378" y="3295779"/>
              <a:ext cx="5467006" cy="1588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正方形/長方形 9"/>
            <p:cNvSpPr/>
            <p:nvPr/>
          </p:nvSpPr>
          <p:spPr bwMode="auto">
            <a:xfrm>
              <a:off x="984378" y="3295779"/>
              <a:ext cx="5467006" cy="1588387"/>
            </a:xfrm>
            <a:prstGeom prst="rect">
              <a:avLst/>
            </a:prstGeom>
            <a:noFill/>
            <a:ln w="1016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179388" marR="0" indent="-179388" algn="ctr" defTabSz="914400" rtl="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66"/>
                </a:buClr>
                <a:buSzTx/>
                <a:buFont typeface="Wingdings" pitchFamily="2" charset="2"/>
                <a:buNone/>
                <a:tabLst>
                  <a:tab pos="179388" algn="l"/>
                </a:tabLst>
              </a:pPr>
              <a:endParaRPr kumimoji="1" lang="ja-JP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ゴシック" pitchFamily="49" charset="-128"/>
              </a:endParaRPr>
            </a:p>
          </p:txBody>
        </p:sp>
      </p:grp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73050" y="307975"/>
            <a:ext cx="7215188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vert="horz" wrap="square" lIns="84685" tIns="42342" rIns="84685" bIns="42342" numCol="1" anchor="ctr" anchorCtr="0" compatLnSpc="1">
            <a:prstTxWarp prst="textNoShape">
              <a:avLst/>
            </a:prstTxWarp>
          </a:bodyPr>
          <a:lstStyle>
            <a:lvl1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2pPr>
            <a:lvl3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3pPr>
            <a:lvl4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4pPr>
            <a:lvl5pPr algn="l" defTabSz="957263" rtl="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5pPr>
            <a:lvl6pPr marL="4572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6pPr>
            <a:lvl7pPr marL="9144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7pPr>
            <a:lvl8pPr marL="13716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8pPr>
            <a:lvl9pPr marL="1828800" algn="l" defTabSz="957263" rtl="0" fontAlgn="base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bg2"/>
                </a:solidFill>
                <a:latin typeface="Times New Roman" pitchFamily="18" charset="0"/>
                <a:ea typeface="ＭＳ Ｐゴシック" pitchFamily="50" charset="-128"/>
              </a:defRPr>
            </a:lvl9pPr>
          </a:lstStyle>
          <a:p>
            <a:pPr eaLnBrk="1" hangingPunct="1">
              <a:lnSpc>
                <a:spcPct val="100000"/>
              </a:lnSpc>
              <a:buClrTx/>
              <a:buFontTx/>
            </a:pPr>
            <a:r>
              <a:rPr lang="ja-JP" altLang="en-US" sz="2400" kern="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５．主な採用会社 </a:t>
            </a:r>
            <a:r>
              <a:rPr lang="en-US" sz="2400" dirty="0">
                <a:solidFill>
                  <a:srgbClr val="0000CC"/>
                </a:solidFill>
              </a:rPr>
              <a:t>Main recruitment company</a:t>
            </a:r>
            <a:endParaRPr lang="ja-JP" altLang="en-US" sz="2400" kern="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0" name="四角形吹き出し 29"/>
          <p:cNvSpPr/>
          <p:nvPr/>
        </p:nvSpPr>
        <p:spPr bwMode="auto">
          <a:xfrm>
            <a:off x="5956455" y="2014601"/>
            <a:ext cx="702698" cy="209550"/>
          </a:xfrm>
          <a:prstGeom prst="wedgeRectCallout">
            <a:avLst>
              <a:gd name="adj1" fmla="val -62298"/>
              <a:gd name="adj2" fmla="val 107026"/>
            </a:avLst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9388" marR="0" indent="-179388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179388" algn="l"/>
              </a:tabLst>
            </a:pPr>
            <a:r>
              <a:rPr kumimoji="1" lang="ja-JP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中国株</a:t>
            </a:r>
          </a:p>
        </p:txBody>
      </p:sp>
      <p:pic>
        <p:nvPicPr>
          <p:cNvPr id="5122" name="Picture 2" descr="安藤証券 TOPページはこちら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536" y="3833899"/>
            <a:ext cx="1295400" cy="33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3991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92560" y="3104964"/>
            <a:ext cx="666074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６</a:t>
            </a:r>
            <a:r>
              <a:rPr kumimoji="1" lang="ja-JP" altLang="en-US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en-US" altLang="ja-JP" sz="3600" b="1" kern="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 </a:t>
            </a:r>
            <a:r>
              <a:rPr lang="en-US" altLang="ja-JP" sz="3600" b="1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Plate/WB4</a:t>
            </a:r>
            <a:r>
              <a:rPr lang="ja-JP" altLang="en-US" sz="3600" kern="0" dirty="0">
                <a:latin typeface="Gill Sans Ultra Bold" panose="020B0A02020104020203" pitchFamily="34" charset="0"/>
                <a:ea typeface="HG丸ｺﾞｼｯｸM-PRO" panose="020F0600000000000000" pitchFamily="50" charset="-128"/>
              </a:rPr>
              <a:t>の</a:t>
            </a:r>
            <a:r>
              <a:rPr lang="ja-JP" altLang="en-US" sz="3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成りたち</a:t>
            </a:r>
            <a:endParaRPr lang="en-US" altLang="ja-JP" sz="36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l"/>
            <a:r>
              <a:rPr lang="en-US" sz="3600" dirty="0"/>
              <a:t>     </a:t>
            </a:r>
            <a:r>
              <a:rPr lang="en-US" sz="3600" dirty="0">
                <a:solidFill>
                  <a:srgbClr val="0000CC"/>
                </a:solidFill>
              </a:rPr>
              <a:t>Formation of Plate / WB 4</a:t>
            </a:r>
            <a:endParaRPr kumimoji="1" lang="ja-JP" altLang="en-US" sz="3600" dirty="0">
              <a:solidFill>
                <a:srgbClr val="0000CC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32682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プロジェクトの概要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FF"/>
      </a:accent1>
      <a:accent2>
        <a:srgbClr val="00FFCC"/>
      </a:accent2>
      <a:accent3>
        <a:srgbClr val="FFFFFF"/>
      </a:accent3>
      <a:accent4>
        <a:srgbClr val="000000"/>
      </a:accent4>
      <a:accent5>
        <a:srgbClr val="AAE2FF"/>
      </a:accent5>
      <a:accent6>
        <a:srgbClr val="00E7B9"/>
      </a:accent6>
      <a:hlink>
        <a:srgbClr val="FF3300"/>
      </a:hlink>
      <a:folHlink>
        <a:srgbClr val="FF7C80"/>
      </a:folHlink>
    </a:clrScheme>
    <a:fontScheme name="プロジェクトの概要">
      <a:majorFont>
        <a:latin typeface="Times New Roman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50000"/>
          </a:schemeClr>
        </a:solidFill>
        <a:ln>
          <a:noFill/>
        </a:ln>
        <a:effectLst>
          <a:prstShdw prst="shdw17" dist="17961" dir="2700000">
            <a:schemeClr val="accent2">
              <a:gamma/>
              <a:shade val="60000"/>
              <a:invGamma/>
            </a:schemeClr>
          </a:prstShdw>
        </a:effectLst>
      </a:spPr>
      <a:bodyPr wrap="square" anchor="ctr" anchorCtr="0"/>
      <a:lstStyle>
        <a:defPPr algn="l">
          <a:defRPr sz="1000" dirty="0" smtClean="0">
            <a:solidFill>
              <a:schemeClr val="bg1"/>
            </a:solidFill>
            <a:latin typeface="HG丸ｺﾞｼｯｸM-PRO" panose="020F0600000000000000" pitchFamily="50" charset="-128"/>
            <a:ea typeface="HG丸ｺﾞｼｯｸM-PRO" panose="020F0600000000000000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CC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79388" marR="0" indent="-179388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>
            <a:srgbClr val="000066"/>
          </a:buClr>
          <a:buSzTx/>
          <a:buFont typeface="Wingdings" pitchFamily="2" charset="2"/>
          <a:buNone/>
          <a:tabLst>
            <a:tab pos="179388" algn="l"/>
          </a:tabLst>
          <a:defRPr kumimoji="1" lang="ja-JP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ゴシック" pitchFamily="49" charset="-128"/>
          </a:defRPr>
        </a:defPPr>
      </a:lstStyle>
    </a:lnDef>
  </a:objectDefaults>
  <a:extraClrSchemeLst>
    <a:extraClrScheme>
      <a:clrScheme name="プロジェクトの概要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ロジェクトの概要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プロジェクトの概要 3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CCFF"/>
        </a:accent1>
        <a:accent2>
          <a:srgbClr val="00FFCC"/>
        </a:accent2>
        <a:accent3>
          <a:srgbClr val="AAB8E2"/>
        </a:accent3>
        <a:accent4>
          <a:srgbClr val="DADADA"/>
        </a:accent4>
        <a:accent5>
          <a:srgbClr val="AAE2FF"/>
        </a:accent5>
        <a:accent6>
          <a:srgbClr val="00E7B9"/>
        </a:accent6>
        <a:hlink>
          <a:srgbClr val="FF33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64346</TotalTime>
  <Words>7072</Words>
  <Application>Microsoft Office PowerPoint</Application>
  <PresentationFormat>A4 Paper (210x297 mm)</PresentationFormat>
  <Paragraphs>1036</Paragraphs>
  <Slides>37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HG丸ｺﾞｼｯｸM-PRO</vt:lpstr>
      <vt:lpstr>Meiryo UI</vt:lpstr>
      <vt:lpstr>ＭＳ Ｐゴシック</vt:lpstr>
      <vt:lpstr>ＭＳ Ｐ明朝</vt:lpstr>
      <vt:lpstr>Arial</vt:lpstr>
      <vt:lpstr>Century</vt:lpstr>
      <vt:lpstr>Gill Sans Ultra Bold</vt:lpstr>
      <vt:lpstr>Gill Sans Ultra Bold Condensed</vt:lpstr>
      <vt:lpstr>Tahoma</vt:lpstr>
      <vt:lpstr>Times New Roman</vt:lpstr>
      <vt:lpstr>Verdana</vt:lpstr>
      <vt:lpstr>Wingdings</vt:lpstr>
      <vt:lpstr>プロジェクトの概要</vt:lpstr>
      <vt:lpstr>Photo Editor Photo</vt:lpstr>
      <vt:lpstr>Visio</vt:lpstr>
      <vt:lpstr>Plate/WB4システムの紹介 Plate / WB 4 system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Plate/WB4システムの紹介</dc:title>
  <cp:lastModifiedBy>Thinzar Aung</cp:lastModifiedBy>
  <cp:revision>311</cp:revision>
  <cp:lastPrinted>2015-06-24T13:03:32Z</cp:lastPrinted>
  <dcterms:modified xsi:type="dcterms:W3CDTF">2024-06-10T08:34:19Z</dcterms:modified>
</cp:coreProperties>
</file>