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sldIdLst>
    <p:sldId id="256" r:id="rId3"/>
    <p:sldId id="257" r:id="rId4"/>
    <p:sldId id="258" r:id="rId5"/>
    <p:sldId id="259" r:id="rId6"/>
    <p:sldId id="261" r:id="rId7"/>
    <p:sldId id="262" r:id="rId8"/>
    <p:sldId id="263" r:id="rId9"/>
    <p:sldId id="264" r:id="rId10"/>
    <p:sldId id="281" r:id="rId11"/>
    <p:sldId id="282" r:id="rId12"/>
    <p:sldId id="284" r:id="rId13"/>
    <p:sldId id="285" r:id="rId14"/>
    <p:sldId id="286" r:id="rId15"/>
    <p:sldId id="287" r:id="rId16"/>
    <p:sldId id="288"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1933"/>
    <a:srgbClr val="EA58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11" autoAdjust="0"/>
    <p:restoredTop sz="94660"/>
  </p:normalViewPr>
  <p:slideViewPr>
    <p:cSldViewPr>
      <p:cViewPr varScale="1">
        <p:scale>
          <a:sx n="80" d="100"/>
          <a:sy n="80" d="100"/>
        </p:scale>
        <p:origin x="57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fr-CA"/>
          </a:p>
        </p:txBody>
      </p:sp>
      <p:sp>
        <p:nvSpPr>
          <p:cNvPr id="4" name="Espace réservé de la date 3"/>
          <p:cNvSpPr>
            <a:spLocks noGrp="1"/>
          </p:cNvSpPr>
          <p:nvPr>
            <p:ph type="dt" sz="half" idx="10"/>
          </p:nvPr>
        </p:nvSpPr>
        <p:spPr/>
        <p:txBody>
          <a:bodyPr/>
          <a:lstStyle/>
          <a:p>
            <a:fld id="{C5E0457E-6DF3-4EC9-A3FA-D5CB100430D3}" type="datetimeFigureOut">
              <a:rPr lang="fr-CA" smtClean="0"/>
              <a:pPr/>
              <a:t>2019-10-23</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616F444-87F2-4773-9E29-81BF6E7969AF}" type="slidenum">
              <a:rPr lang="fr-CA" smtClean="0"/>
              <a:pPr/>
              <a:t>‹N°›</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C5E0457E-6DF3-4EC9-A3FA-D5CB100430D3}" type="datetimeFigureOut">
              <a:rPr lang="fr-CA" smtClean="0"/>
              <a:pPr/>
              <a:t>2019-10-23</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616F444-87F2-4773-9E29-81BF6E7969AF}" type="slidenum">
              <a:rPr lang="fr-CA" smtClean="0"/>
              <a:pPr/>
              <a:t>‹N°›</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fr-CA"/>
          </a:p>
        </p:txBody>
      </p:sp>
      <p:sp>
        <p:nvSpPr>
          <p:cNvPr id="4" name="Espace réservé de la date 3"/>
          <p:cNvSpPr>
            <a:spLocks noGrp="1"/>
          </p:cNvSpPr>
          <p:nvPr>
            <p:ph type="dt" sz="half" idx="10"/>
          </p:nvPr>
        </p:nvSpPr>
        <p:spPr/>
        <p:txBody>
          <a:bodyPr/>
          <a:lstStyle/>
          <a:p>
            <a:fld id="{C5E0457E-6DF3-4EC9-A3FA-D5CB100430D3}" type="datetimeFigureOut">
              <a:rPr lang="fr-CA" smtClean="0"/>
              <a:pPr/>
              <a:t>2019-10-23</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616F444-87F2-4773-9E29-81BF6E7969AF}" type="slidenum">
              <a:rPr lang="fr-CA" smtClean="0"/>
              <a:pPr/>
              <a:t>‹N°›</a:t>
            </a:fld>
            <a:endParaRPr lang="fr-CA"/>
          </a:p>
        </p:txBody>
      </p:sp>
    </p:spTree>
    <p:extLst>
      <p:ext uri="{BB962C8B-B14F-4D97-AF65-F5344CB8AC3E}">
        <p14:creationId xmlns:p14="http://schemas.microsoft.com/office/powerpoint/2010/main" val="403660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C5E0457E-6DF3-4EC9-A3FA-D5CB100430D3}" type="datetimeFigureOut">
              <a:rPr lang="fr-CA" smtClean="0"/>
              <a:pPr/>
              <a:t>2019-10-23</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616F444-87F2-4773-9E29-81BF6E7969AF}" type="slidenum">
              <a:rPr lang="fr-CA" smtClean="0"/>
              <a:pPr/>
              <a:t>‹N°›</a:t>
            </a:fld>
            <a:endParaRPr lang="fr-CA"/>
          </a:p>
        </p:txBody>
      </p:sp>
    </p:spTree>
    <p:extLst>
      <p:ext uri="{BB962C8B-B14F-4D97-AF65-F5344CB8AC3E}">
        <p14:creationId xmlns:p14="http://schemas.microsoft.com/office/powerpoint/2010/main" val="3777936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C5E0457E-6DF3-4EC9-A3FA-D5CB100430D3}" type="datetimeFigureOut">
              <a:rPr lang="fr-CA" smtClean="0"/>
              <a:pPr/>
              <a:t>2019-10-23</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616F444-87F2-4773-9E29-81BF6E7969AF}" type="slidenum">
              <a:rPr lang="fr-CA" smtClean="0"/>
              <a:pPr/>
              <a:t>‹N°›</a:t>
            </a:fld>
            <a:endParaRPr lang="fr-CA"/>
          </a:p>
        </p:txBody>
      </p:sp>
    </p:spTree>
    <p:extLst>
      <p:ext uri="{BB962C8B-B14F-4D97-AF65-F5344CB8AC3E}">
        <p14:creationId xmlns:p14="http://schemas.microsoft.com/office/powerpoint/2010/main" val="625653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p:cNvSpPr>
            <a:spLocks noGrp="1"/>
          </p:cNvSpPr>
          <p:nvPr>
            <p:ph type="dt" sz="half" idx="10"/>
          </p:nvPr>
        </p:nvSpPr>
        <p:spPr/>
        <p:txBody>
          <a:bodyPr/>
          <a:lstStyle/>
          <a:p>
            <a:fld id="{C5E0457E-6DF3-4EC9-A3FA-D5CB100430D3}" type="datetimeFigureOut">
              <a:rPr lang="fr-CA" smtClean="0"/>
              <a:pPr/>
              <a:t>2019-10-23</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E616F444-87F2-4773-9E29-81BF6E7969AF}" type="slidenum">
              <a:rPr lang="fr-CA" smtClean="0"/>
              <a:pPr/>
              <a:t>‹N°›</a:t>
            </a:fld>
            <a:endParaRPr lang="fr-CA"/>
          </a:p>
        </p:txBody>
      </p:sp>
    </p:spTree>
    <p:extLst>
      <p:ext uri="{BB962C8B-B14F-4D97-AF65-F5344CB8AC3E}">
        <p14:creationId xmlns:p14="http://schemas.microsoft.com/office/powerpoint/2010/main" val="1623213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p:cNvSpPr>
            <a:spLocks noGrp="1"/>
          </p:cNvSpPr>
          <p:nvPr>
            <p:ph type="dt" sz="half" idx="10"/>
          </p:nvPr>
        </p:nvSpPr>
        <p:spPr/>
        <p:txBody>
          <a:bodyPr/>
          <a:lstStyle/>
          <a:p>
            <a:fld id="{C5E0457E-6DF3-4EC9-A3FA-D5CB100430D3}" type="datetimeFigureOut">
              <a:rPr lang="fr-CA" smtClean="0"/>
              <a:pPr/>
              <a:t>2019-10-23</a:t>
            </a:fld>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E616F444-87F2-4773-9E29-81BF6E7969AF}" type="slidenum">
              <a:rPr lang="fr-CA" smtClean="0"/>
              <a:pPr/>
              <a:t>‹N°›</a:t>
            </a:fld>
            <a:endParaRPr lang="fr-CA"/>
          </a:p>
        </p:txBody>
      </p:sp>
    </p:spTree>
    <p:extLst>
      <p:ext uri="{BB962C8B-B14F-4D97-AF65-F5344CB8AC3E}">
        <p14:creationId xmlns:p14="http://schemas.microsoft.com/office/powerpoint/2010/main" val="952450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C5E0457E-6DF3-4EC9-A3FA-D5CB100430D3}" type="datetimeFigureOut">
              <a:rPr lang="fr-CA" smtClean="0"/>
              <a:pPr/>
              <a:t>2019-10-23</a:t>
            </a:fld>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E616F444-87F2-4773-9E29-81BF6E7969AF}" type="slidenum">
              <a:rPr lang="fr-CA" smtClean="0"/>
              <a:pPr/>
              <a:t>‹N°›</a:t>
            </a:fld>
            <a:endParaRPr lang="fr-CA"/>
          </a:p>
        </p:txBody>
      </p:sp>
    </p:spTree>
    <p:extLst>
      <p:ext uri="{BB962C8B-B14F-4D97-AF65-F5344CB8AC3E}">
        <p14:creationId xmlns:p14="http://schemas.microsoft.com/office/powerpoint/2010/main" val="4211596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5E0457E-6DF3-4EC9-A3FA-D5CB100430D3}" type="datetimeFigureOut">
              <a:rPr lang="fr-CA" smtClean="0"/>
              <a:pPr/>
              <a:t>2019-10-23</a:t>
            </a:fld>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E616F444-87F2-4773-9E29-81BF6E7969AF}" type="slidenum">
              <a:rPr lang="fr-CA" smtClean="0"/>
              <a:pPr/>
              <a:t>‹N°›</a:t>
            </a:fld>
            <a:endParaRPr lang="fr-CA"/>
          </a:p>
        </p:txBody>
      </p:sp>
    </p:spTree>
    <p:extLst>
      <p:ext uri="{BB962C8B-B14F-4D97-AF65-F5344CB8AC3E}">
        <p14:creationId xmlns:p14="http://schemas.microsoft.com/office/powerpoint/2010/main" val="994836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C5E0457E-6DF3-4EC9-A3FA-D5CB100430D3}" type="datetimeFigureOut">
              <a:rPr lang="fr-CA" smtClean="0"/>
              <a:pPr/>
              <a:t>2019-10-23</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E616F444-87F2-4773-9E29-81BF6E7969AF}" type="slidenum">
              <a:rPr lang="fr-CA" smtClean="0"/>
              <a:pPr/>
              <a:t>‹N°›</a:t>
            </a:fld>
            <a:endParaRPr lang="fr-CA"/>
          </a:p>
        </p:txBody>
      </p:sp>
    </p:spTree>
    <p:extLst>
      <p:ext uri="{BB962C8B-B14F-4D97-AF65-F5344CB8AC3E}">
        <p14:creationId xmlns:p14="http://schemas.microsoft.com/office/powerpoint/2010/main" val="29246163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fr-CA"/>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C5E0457E-6DF3-4EC9-A3FA-D5CB100430D3}" type="datetimeFigureOut">
              <a:rPr lang="fr-CA" smtClean="0"/>
              <a:pPr/>
              <a:t>2019-10-23</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E616F444-87F2-4773-9E29-81BF6E7969AF}" type="slidenum">
              <a:rPr lang="fr-CA" smtClean="0"/>
              <a:pPr/>
              <a:t>‹N°›</a:t>
            </a:fld>
            <a:endParaRPr lang="fr-CA"/>
          </a:p>
        </p:txBody>
      </p:sp>
    </p:spTree>
    <p:extLst>
      <p:ext uri="{BB962C8B-B14F-4D97-AF65-F5344CB8AC3E}">
        <p14:creationId xmlns:p14="http://schemas.microsoft.com/office/powerpoint/2010/main" val="2089791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C5E0457E-6DF3-4EC9-A3FA-D5CB100430D3}" type="datetimeFigureOut">
              <a:rPr lang="fr-CA" smtClean="0"/>
              <a:pPr/>
              <a:t>2019-10-23</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616F444-87F2-4773-9E29-81BF6E7969AF}" type="slidenum">
              <a:rPr lang="fr-CA" smtClean="0"/>
              <a:pPr/>
              <a:t>‹N°›</a:t>
            </a:fld>
            <a:endParaRPr lang="fr-CA"/>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age tex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ED37B5E-A904-4848-87E7-F36F2F59593E}"/>
              </a:ext>
            </a:extLst>
          </p:cNvPr>
          <p:cNvSpPr/>
          <p:nvPr userDrawn="1"/>
        </p:nvSpPr>
        <p:spPr>
          <a:xfrm>
            <a:off x="251520" y="188640"/>
            <a:ext cx="8640960" cy="6480720"/>
          </a:xfrm>
          <a:prstGeom prst="rect">
            <a:avLst/>
          </a:prstGeom>
          <a:noFill/>
          <a:ln w="38100">
            <a:solidFill>
              <a:srgbClr val="CB1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solidFill>
                <a:srgbClr val="CB1933"/>
              </a:solidFill>
            </a:endParaRPr>
          </a:p>
        </p:txBody>
      </p:sp>
      <p:sp>
        <p:nvSpPr>
          <p:cNvPr id="4" name="Rectangle 3">
            <a:extLst>
              <a:ext uri="{FF2B5EF4-FFF2-40B4-BE49-F238E27FC236}">
                <a16:creationId xmlns:a16="http://schemas.microsoft.com/office/drawing/2014/main" id="{A9E97414-2164-4757-8016-4EAC791370F5}"/>
              </a:ext>
            </a:extLst>
          </p:cNvPr>
          <p:cNvSpPr/>
          <p:nvPr userDrawn="1"/>
        </p:nvSpPr>
        <p:spPr>
          <a:xfrm>
            <a:off x="179512" y="260648"/>
            <a:ext cx="8784976" cy="6336704"/>
          </a:xfrm>
          <a:prstGeom prst="rect">
            <a:avLst/>
          </a:prstGeom>
          <a:noFill/>
          <a:ln w="38100">
            <a:solidFill>
              <a:srgbClr val="CB1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solidFill>
                <a:srgbClr val="CB1933"/>
              </a:solidFill>
            </a:endParaRPr>
          </a:p>
        </p:txBody>
      </p:sp>
      <p:sp>
        <p:nvSpPr>
          <p:cNvPr id="6" name="ZoneTexte 12">
            <a:extLst>
              <a:ext uri="{FF2B5EF4-FFF2-40B4-BE49-F238E27FC236}">
                <a16:creationId xmlns:a16="http://schemas.microsoft.com/office/drawing/2014/main" id="{7DA20058-5614-494D-8300-D3E318D17BF6}"/>
              </a:ext>
            </a:extLst>
          </p:cNvPr>
          <p:cNvSpPr txBox="1"/>
          <p:nvPr userDrawn="1"/>
        </p:nvSpPr>
        <p:spPr>
          <a:xfrm>
            <a:off x="251520" y="6381328"/>
            <a:ext cx="1296144" cy="215444"/>
          </a:xfrm>
          <a:prstGeom prst="rect">
            <a:avLst/>
          </a:prstGeom>
          <a:noFill/>
        </p:spPr>
        <p:txBody>
          <a:bodyPr wrap="square" rtlCol="0">
            <a:spAutoFit/>
          </a:bodyPr>
          <a:lstStyle/>
          <a:p>
            <a:r>
              <a:rPr lang="fr-CA" sz="800" dirty="0"/>
              <a:t>Yves Roy</a:t>
            </a:r>
          </a:p>
        </p:txBody>
      </p:sp>
    </p:spTree>
    <p:extLst>
      <p:ext uri="{BB962C8B-B14F-4D97-AF65-F5344CB8AC3E}">
        <p14:creationId xmlns:p14="http://schemas.microsoft.com/office/powerpoint/2010/main" val="21936821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C5E0457E-6DF3-4EC9-A3FA-D5CB100430D3}" type="datetimeFigureOut">
              <a:rPr lang="fr-CA" smtClean="0"/>
              <a:pPr/>
              <a:t>2019-10-23</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616F444-87F2-4773-9E29-81BF6E7969AF}" type="slidenum">
              <a:rPr lang="fr-CA" smtClean="0"/>
              <a:pPr/>
              <a:t>‹N°›</a:t>
            </a:fld>
            <a:endParaRPr lang="fr-CA"/>
          </a:p>
        </p:txBody>
      </p:sp>
    </p:spTree>
    <p:extLst>
      <p:ext uri="{BB962C8B-B14F-4D97-AF65-F5344CB8AC3E}">
        <p14:creationId xmlns:p14="http://schemas.microsoft.com/office/powerpoint/2010/main" val="101976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C5E0457E-6DF3-4EC9-A3FA-D5CB100430D3}" type="datetimeFigureOut">
              <a:rPr lang="fr-CA" smtClean="0"/>
              <a:pPr/>
              <a:t>2019-10-23</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616F444-87F2-4773-9E29-81BF6E7969AF}" type="slidenum">
              <a:rPr lang="fr-CA" smtClean="0"/>
              <a:pPr/>
              <a:t>‹N°›</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p:cNvSpPr>
            <a:spLocks noGrp="1"/>
          </p:cNvSpPr>
          <p:nvPr>
            <p:ph type="dt" sz="half" idx="10"/>
          </p:nvPr>
        </p:nvSpPr>
        <p:spPr/>
        <p:txBody>
          <a:bodyPr/>
          <a:lstStyle/>
          <a:p>
            <a:fld id="{C5E0457E-6DF3-4EC9-A3FA-D5CB100430D3}" type="datetimeFigureOut">
              <a:rPr lang="fr-CA" smtClean="0"/>
              <a:pPr/>
              <a:t>2019-10-23</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E616F444-87F2-4773-9E29-81BF6E7969AF}" type="slidenum">
              <a:rPr lang="fr-CA" smtClean="0"/>
              <a:pPr/>
              <a:t>‹N°›</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p:cNvSpPr>
            <a:spLocks noGrp="1"/>
          </p:cNvSpPr>
          <p:nvPr>
            <p:ph type="dt" sz="half" idx="10"/>
          </p:nvPr>
        </p:nvSpPr>
        <p:spPr/>
        <p:txBody>
          <a:bodyPr/>
          <a:lstStyle/>
          <a:p>
            <a:fld id="{C5E0457E-6DF3-4EC9-A3FA-D5CB100430D3}" type="datetimeFigureOut">
              <a:rPr lang="fr-CA" smtClean="0"/>
              <a:pPr/>
              <a:t>2019-10-23</a:t>
            </a:fld>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E616F444-87F2-4773-9E29-81BF6E7969AF}" type="slidenum">
              <a:rPr lang="fr-CA" smtClean="0"/>
              <a:pPr/>
              <a:t>‹N°›</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C5E0457E-6DF3-4EC9-A3FA-D5CB100430D3}" type="datetimeFigureOut">
              <a:rPr lang="fr-CA" smtClean="0"/>
              <a:pPr/>
              <a:t>2019-10-23</a:t>
            </a:fld>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E616F444-87F2-4773-9E29-81BF6E7969AF}" type="slidenum">
              <a:rPr lang="fr-CA" smtClean="0"/>
              <a:pPr/>
              <a:t>‹N°›</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5E0457E-6DF3-4EC9-A3FA-D5CB100430D3}" type="datetimeFigureOut">
              <a:rPr lang="fr-CA" smtClean="0"/>
              <a:pPr/>
              <a:t>2019-10-23</a:t>
            </a:fld>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E616F444-87F2-4773-9E29-81BF6E7969AF}" type="slidenum">
              <a:rPr lang="fr-CA" smtClean="0"/>
              <a:pPr/>
              <a:t>‹N°›</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C5E0457E-6DF3-4EC9-A3FA-D5CB100430D3}" type="datetimeFigureOut">
              <a:rPr lang="fr-CA" smtClean="0"/>
              <a:pPr/>
              <a:t>2019-10-23</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E616F444-87F2-4773-9E29-81BF6E7969AF}" type="slidenum">
              <a:rPr lang="fr-CA" smtClean="0"/>
              <a:pPr/>
              <a:t>‹N°›</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fr-CA"/>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C5E0457E-6DF3-4EC9-A3FA-D5CB100430D3}" type="datetimeFigureOut">
              <a:rPr lang="fr-CA" smtClean="0"/>
              <a:pPr/>
              <a:t>2019-10-23</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E616F444-87F2-4773-9E29-81BF6E7969AF}" type="slidenum">
              <a:rPr lang="fr-CA" smtClean="0"/>
              <a:pPr/>
              <a:t>‹N°›</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upload.wikimedia.org/wikipedia/fr/4/47/Logo_CegepLimoilou.gif"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hyperlink" Target="//upload.wikimedia.org/wikipedia/fr/4/47/Logo_CegepLimoilou.gif" TargetMode="Externa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dirty="0"/>
              <a:t>247-637-LI Optimiser un système ordiné industriel</a:t>
            </a:r>
            <a:endParaRPr lang="fr-CA"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dirty="0"/>
              <a:t>Introduction</a:t>
            </a:r>
          </a:p>
          <a:p>
            <a:pPr lvl="0"/>
            <a:r>
              <a:rPr lang="fr-FR" dirty="0"/>
              <a:t>Plan de cours</a:t>
            </a:r>
          </a:p>
          <a:p>
            <a:pPr lvl="0"/>
            <a:r>
              <a:rPr lang="fr-FR" dirty="0"/>
              <a:t>Rappels</a:t>
            </a:r>
          </a:p>
          <a:p>
            <a:pPr lvl="0"/>
            <a:r>
              <a:rPr lang="fr-FR" dirty="0"/>
              <a:t>Notions d'optimisation</a:t>
            </a:r>
          </a:p>
          <a:p>
            <a:pPr lvl="0"/>
            <a:r>
              <a:rPr lang="fr-FR" dirty="0"/>
              <a:t>Préparation pour le laboratoire 1</a:t>
            </a:r>
            <a:endParaRPr lang="fr-CA" dirty="0"/>
          </a:p>
        </p:txBody>
      </p:sp>
      <p:sp>
        <p:nvSpPr>
          <p:cNvPr id="4" name="Espace réservé de la date 3"/>
          <p:cNvSpPr>
            <a:spLocks noGrp="1"/>
          </p:cNvSpPr>
          <p:nvPr>
            <p:ph type="dt" sz="half" idx="2"/>
          </p:nvPr>
        </p:nvSpPr>
        <p:spPr>
          <a:xfrm>
            <a:off x="457200" y="623222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0457E-6DF3-4EC9-A3FA-D5CB100430D3}" type="datetimeFigureOut">
              <a:rPr lang="fr-CA" smtClean="0"/>
              <a:pPr/>
              <a:t>2019-10-23</a:t>
            </a:fld>
            <a:endParaRPr lang="fr-CA"/>
          </a:p>
        </p:txBody>
      </p:sp>
      <p:sp>
        <p:nvSpPr>
          <p:cNvPr id="5" name="Espace réservé du pied de page 4"/>
          <p:cNvSpPr>
            <a:spLocks noGrp="1"/>
          </p:cNvSpPr>
          <p:nvPr>
            <p:ph type="ftr" sz="quarter" idx="3"/>
          </p:nvPr>
        </p:nvSpPr>
        <p:spPr>
          <a:xfrm>
            <a:off x="3124200" y="623731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p:cNvSpPr>
            <a:spLocks noGrp="1"/>
          </p:cNvSpPr>
          <p:nvPr>
            <p:ph type="sldNum" sz="quarter" idx="4"/>
          </p:nvPr>
        </p:nvSpPr>
        <p:spPr>
          <a:xfrm>
            <a:off x="6553199" y="6237312"/>
            <a:ext cx="126950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16F444-87F2-4773-9E29-81BF6E7969AF}" type="slidenum">
              <a:rPr lang="fr-CA" smtClean="0"/>
              <a:pPr/>
              <a:t>‹N°›</a:t>
            </a:fld>
            <a:endParaRPr lang="fr-CA" dirty="0"/>
          </a:p>
        </p:txBody>
      </p:sp>
      <p:sp>
        <p:nvSpPr>
          <p:cNvPr id="7" name="Rectangle 6">
            <a:extLst>
              <a:ext uri="{FF2B5EF4-FFF2-40B4-BE49-F238E27FC236}">
                <a16:creationId xmlns:a16="http://schemas.microsoft.com/office/drawing/2014/main" id="{DBDFA580-63B0-4B95-9958-224AA7024577}"/>
              </a:ext>
            </a:extLst>
          </p:cNvPr>
          <p:cNvSpPr/>
          <p:nvPr userDrawn="1"/>
        </p:nvSpPr>
        <p:spPr>
          <a:xfrm>
            <a:off x="251520" y="188640"/>
            <a:ext cx="8640960" cy="6480720"/>
          </a:xfrm>
          <a:prstGeom prst="rect">
            <a:avLst/>
          </a:prstGeom>
          <a:noFill/>
          <a:ln w="38100">
            <a:solidFill>
              <a:srgbClr val="CB1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solidFill>
                <a:srgbClr val="CB1933"/>
              </a:solidFill>
            </a:endParaRPr>
          </a:p>
        </p:txBody>
      </p:sp>
      <p:sp>
        <p:nvSpPr>
          <p:cNvPr id="8" name="Rectangle 7">
            <a:extLst>
              <a:ext uri="{FF2B5EF4-FFF2-40B4-BE49-F238E27FC236}">
                <a16:creationId xmlns:a16="http://schemas.microsoft.com/office/drawing/2014/main" id="{BB983B15-EFCB-4BE4-84B5-2707EF5F9409}"/>
              </a:ext>
            </a:extLst>
          </p:cNvPr>
          <p:cNvSpPr/>
          <p:nvPr userDrawn="1"/>
        </p:nvSpPr>
        <p:spPr>
          <a:xfrm>
            <a:off x="179512" y="260648"/>
            <a:ext cx="8784976" cy="6336704"/>
          </a:xfrm>
          <a:prstGeom prst="rect">
            <a:avLst/>
          </a:prstGeom>
          <a:noFill/>
          <a:ln w="38100">
            <a:solidFill>
              <a:srgbClr val="CB1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solidFill>
                <a:srgbClr val="CB1933"/>
              </a:solidFill>
            </a:endParaRPr>
          </a:p>
        </p:txBody>
      </p:sp>
      <p:pic>
        <p:nvPicPr>
          <p:cNvPr id="9" name="Picture 2" descr="Fichier:Logo CegepLimoilou.gif">
            <a:hlinkClick r:id="rId12"/>
            <a:extLst>
              <a:ext uri="{FF2B5EF4-FFF2-40B4-BE49-F238E27FC236}">
                <a16:creationId xmlns:a16="http://schemas.microsoft.com/office/drawing/2014/main" id="{4B48C653-71EE-41BF-9B08-1357501F909B}"/>
              </a:ext>
            </a:extLst>
          </p:cNvPr>
          <p:cNvPicPr>
            <a:picLocks noChangeAspect="1" noChangeArrowheads="1"/>
          </p:cNvPicPr>
          <p:nvPr userDrawn="1"/>
        </p:nvPicPr>
        <p:blipFill>
          <a:blip r:embed="rId13" cstate="print"/>
          <a:srcRect/>
          <a:stretch>
            <a:fillRect/>
          </a:stretch>
        </p:blipFill>
        <p:spPr bwMode="auto">
          <a:xfrm>
            <a:off x="8028383" y="6207754"/>
            <a:ext cx="658417" cy="37560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dirty="0"/>
              <a:t>247-637-LI Optimiser un système ordiné industriel</a:t>
            </a:r>
            <a:endParaRPr lang="fr-CA"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dirty="0"/>
              <a:t>Introduction</a:t>
            </a:r>
          </a:p>
          <a:p>
            <a:pPr lvl="0"/>
            <a:r>
              <a:rPr lang="fr-FR" dirty="0"/>
              <a:t>Plan de cours</a:t>
            </a:r>
          </a:p>
          <a:p>
            <a:pPr lvl="0"/>
            <a:r>
              <a:rPr lang="fr-FR" dirty="0"/>
              <a:t>Rappels</a:t>
            </a:r>
          </a:p>
          <a:p>
            <a:pPr lvl="0"/>
            <a:r>
              <a:rPr lang="fr-FR" dirty="0"/>
              <a:t>Notions d'optimisation</a:t>
            </a:r>
          </a:p>
          <a:p>
            <a:pPr lvl="0"/>
            <a:r>
              <a:rPr lang="fr-FR" dirty="0"/>
              <a:t>Préparation pour le laboratoire 1</a:t>
            </a:r>
            <a:endParaRPr lang="fr-CA" dirty="0"/>
          </a:p>
        </p:txBody>
      </p:sp>
      <p:sp>
        <p:nvSpPr>
          <p:cNvPr id="4" name="Espace réservé de la date 3"/>
          <p:cNvSpPr>
            <a:spLocks noGrp="1"/>
          </p:cNvSpPr>
          <p:nvPr>
            <p:ph type="dt" sz="half" idx="2"/>
          </p:nvPr>
        </p:nvSpPr>
        <p:spPr>
          <a:xfrm>
            <a:off x="457200" y="623222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0457E-6DF3-4EC9-A3FA-D5CB100430D3}" type="datetimeFigureOut">
              <a:rPr lang="fr-CA" smtClean="0"/>
              <a:pPr/>
              <a:t>2019-10-23</a:t>
            </a:fld>
            <a:endParaRPr lang="fr-CA"/>
          </a:p>
        </p:txBody>
      </p:sp>
      <p:sp>
        <p:nvSpPr>
          <p:cNvPr id="5" name="Espace réservé du pied de page 4"/>
          <p:cNvSpPr>
            <a:spLocks noGrp="1"/>
          </p:cNvSpPr>
          <p:nvPr>
            <p:ph type="ftr" sz="quarter" idx="3"/>
          </p:nvPr>
        </p:nvSpPr>
        <p:spPr>
          <a:xfrm>
            <a:off x="3124200" y="623731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p:cNvSpPr>
            <a:spLocks noGrp="1"/>
          </p:cNvSpPr>
          <p:nvPr>
            <p:ph type="sldNum" sz="quarter" idx="4"/>
          </p:nvPr>
        </p:nvSpPr>
        <p:spPr>
          <a:xfrm>
            <a:off x="6553199" y="6237312"/>
            <a:ext cx="126950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16F444-87F2-4773-9E29-81BF6E7969AF}" type="slidenum">
              <a:rPr lang="fr-CA" smtClean="0"/>
              <a:pPr/>
              <a:t>‹N°›</a:t>
            </a:fld>
            <a:endParaRPr lang="fr-CA" dirty="0"/>
          </a:p>
        </p:txBody>
      </p:sp>
      <p:sp>
        <p:nvSpPr>
          <p:cNvPr id="7" name="Rectangle 6">
            <a:extLst>
              <a:ext uri="{FF2B5EF4-FFF2-40B4-BE49-F238E27FC236}">
                <a16:creationId xmlns:a16="http://schemas.microsoft.com/office/drawing/2014/main" id="{DBDFA580-63B0-4B95-9958-224AA7024577}"/>
              </a:ext>
            </a:extLst>
          </p:cNvPr>
          <p:cNvSpPr/>
          <p:nvPr userDrawn="1"/>
        </p:nvSpPr>
        <p:spPr>
          <a:xfrm>
            <a:off x="251520" y="188640"/>
            <a:ext cx="8640960" cy="6480720"/>
          </a:xfrm>
          <a:prstGeom prst="rect">
            <a:avLst/>
          </a:prstGeom>
          <a:noFill/>
          <a:ln w="38100">
            <a:solidFill>
              <a:srgbClr val="CB1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solidFill>
                <a:srgbClr val="CB1933"/>
              </a:solidFill>
            </a:endParaRPr>
          </a:p>
        </p:txBody>
      </p:sp>
      <p:sp>
        <p:nvSpPr>
          <p:cNvPr id="8" name="Rectangle 7">
            <a:extLst>
              <a:ext uri="{FF2B5EF4-FFF2-40B4-BE49-F238E27FC236}">
                <a16:creationId xmlns:a16="http://schemas.microsoft.com/office/drawing/2014/main" id="{BB983B15-EFCB-4BE4-84B5-2707EF5F9409}"/>
              </a:ext>
            </a:extLst>
          </p:cNvPr>
          <p:cNvSpPr/>
          <p:nvPr userDrawn="1"/>
        </p:nvSpPr>
        <p:spPr>
          <a:xfrm>
            <a:off x="179512" y="260648"/>
            <a:ext cx="8784976" cy="6336704"/>
          </a:xfrm>
          <a:prstGeom prst="rect">
            <a:avLst/>
          </a:prstGeom>
          <a:noFill/>
          <a:ln w="38100">
            <a:solidFill>
              <a:srgbClr val="CB1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solidFill>
                <a:srgbClr val="CB1933"/>
              </a:solidFill>
            </a:endParaRPr>
          </a:p>
        </p:txBody>
      </p:sp>
      <p:pic>
        <p:nvPicPr>
          <p:cNvPr id="9" name="Picture 2" descr="Fichier:Logo CegepLimoilou.gif">
            <a:hlinkClick r:id="rId13"/>
            <a:extLst>
              <a:ext uri="{FF2B5EF4-FFF2-40B4-BE49-F238E27FC236}">
                <a16:creationId xmlns:a16="http://schemas.microsoft.com/office/drawing/2014/main" id="{4B48C653-71EE-41BF-9B08-1357501F909B}"/>
              </a:ext>
            </a:extLst>
          </p:cNvPr>
          <p:cNvPicPr>
            <a:picLocks noChangeAspect="1" noChangeArrowheads="1"/>
          </p:cNvPicPr>
          <p:nvPr userDrawn="1"/>
        </p:nvPicPr>
        <p:blipFill>
          <a:blip r:embed="rId14" cstate="print"/>
          <a:srcRect/>
          <a:stretch>
            <a:fillRect/>
          </a:stretch>
        </p:blipFill>
        <p:spPr bwMode="auto">
          <a:xfrm>
            <a:off x="8028383" y="6207754"/>
            <a:ext cx="658417" cy="375607"/>
          </a:xfrm>
          <a:prstGeom prst="rect">
            <a:avLst/>
          </a:prstGeom>
          <a:noFill/>
        </p:spPr>
      </p:pic>
    </p:spTree>
    <p:extLst>
      <p:ext uri="{BB962C8B-B14F-4D97-AF65-F5344CB8AC3E}">
        <p14:creationId xmlns:p14="http://schemas.microsoft.com/office/powerpoint/2010/main" val="371792199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CAN_bu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3D3082-3BBB-468D-812A-113FB159E1FB}"/>
              </a:ext>
            </a:extLst>
          </p:cNvPr>
          <p:cNvSpPr>
            <a:spLocks noGrp="1"/>
          </p:cNvSpPr>
          <p:nvPr>
            <p:ph type="ctrTitle"/>
          </p:nvPr>
        </p:nvSpPr>
        <p:spPr/>
        <p:txBody>
          <a:bodyPr/>
          <a:lstStyle/>
          <a:p>
            <a:r>
              <a:rPr lang="fr-CA" dirty="0"/>
              <a:t>Optimiser un système ordiné industriel</a:t>
            </a:r>
          </a:p>
        </p:txBody>
      </p:sp>
      <p:sp>
        <p:nvSpPr>
          <p:cNvPr id="3" name="Sous-titre 2">
            <a:extLst>
              <a:ext uri="{FF2B5EF4-FFF2-40B4-BE49-F238E27FC236}">
                <a16:creationId xmlns:a16="http://schemas.microsoft.com/office/drawing/2014/main" id="{225EE7BC-ACD3-4A35-AB13-0369D642F16B}"/>
              </a:ext>
            </a:extLst>
          </p:cNvPr>
          <p:cNvSpPr>
            <a:spLocks noGrp="1"/>
          </p:cNvSpPr>
          <p:nvPr>
            <p:ph type="subTitle" idx="1"/>
          </p:nvPr>
        </p:nvSpPr>
        <p:spPr/>
        <p:txBody>
          <a:bodyPr>
            <a:normAutofit/>
          </a:bodyPr>
          <a:lstStyle/>
          <a:p>
            <a:r>
              <a:rPr lang="fr-CA" dirty="0"/>
              <a:t>247-637-LI</a:t>
            </a:r>
          </a:p>
          <a:p>
            <a:r>
              <a:rPr lang="fr-FR" dirty="0"/>
              <a:t>Introduction au CAN</a:t>
            </a:r>
            <a:r>
              <a:rPr lang="fr-CA" dirty="0"/>
              <a:t> 	</a:t>
            </a:r>
          </a:p>
          <a:p>
            <a:endParaRPr lang="fr-CA" dirty="0"/>
          </a:p>
        </p:txBody>
      </p:sp>
    </p:spTree>
    <p:extLst>
      <p:ext uri="{BB962C8B-B14F-4D97-AF65-F5344CB8AC3E}">
        <p14:creationId xmlns:p14="http://schemas.microsoft.com/office/powerpoint/2010/main" val="1710910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9FD6-6AA0-43BA-91E6-AAADA482E16A}"/>
              </a:ext>
            </a:extLst>
          </p:cNvPr>
          <p:cNvSpPr>
            <a:spLocks noGrp="1"/>
          </p:cNvSpPr>
          <p:nvPr>
            <p:ph type="title"/>
          </p:nvPr>
        </p:nvSpPr>
        <p:spPr/>
        <p:txBody>
          <a:bodyPr>
            <a:normAutofit fontScale="90000"/>
          </a:bodyPr>
          <a:lstStyle/>
          <a:p>
            <a:r>
              <a:rPr lang="fr-CA" dirty="0"/>
              <a:t>Le CAN en quelques mots:</a:t>
            </a:r>
            <a:br>
              <a:rPr lang="fr-CA" dirty="0"/>
            </a:br>
            <a:r>
              <a:rPr lang="fr-CA" dirty="0"/>
              <a:t>Les "quanta" du CAN</a:t>
            </a:r>
          </a:p>
        </p:txBody>
      </p:sp>
      <p:sp>
        <p:nvSpPr>
          <p:cNvPr id="3" name="Text Placeholder 2">
            <a:extLst>
              <a:ext uri="{FF2B5EF4-FFF2-40B4-BE49-F238E27FC236}">
                <a16:creationId xmlns:a16="http://schemas.microsoft.com/office/drawing/2014/main" id="{3ABD51C5-A6E6-438B-8B4A-ADF3245EDBEF}"/>
              </a:ext>
            </a:extLst>
          </p:cNvPr>
          <p:cNvSpPr>
            <a:spLocks noGrp="1"/>
          </p:cNvSpPr>
          <p:nvPr>
            <p:ph type="body" idx="1"/>
          </p:nvPr>
        </p:nvSpPr>
        <p:spPr/>
        <p:txBody>
          <a:bodyPr>
            <a:normAutofit fontScale="92500" lnSpcReduction="20000"/>
          </a:bodyPr>
          <a:lstStyle/>
          <a:p>
            <a:r>
              <a:rPr lang="fr-CA" dirty="0"/>
              <a:t>Pour comprendre la notion de "quanta", il faut:</a:t>
            </a:r>
          </a:p>
        </p:txBody>
      </p:sp>
      <p:sp>
        <p:nvSpPr>
          <p:cNvPr id="4" name="Text Placeholder 3">
            <a:extLst>
              <a:ext uri="{FF2B5EF4-FFF2-40B4-BE49-F238E27FC236}">
                <a16:creationId xmlns:a16="http://schemas.microsoft.com/office/drawing/2014/main" id="{0C213D72-AE9E-401C-8EEA-A1EAAFD9B985}"/>
              </a:ext>
            </a:extLst>
          </p:cNvPr>
          <p:cNvSpPr>
            <a:spLocks noGrp="1"/>
          </p:cNvSpPr>
          <p:nvPr>
            <p:ph type="body" sz="quarter" idx="3"/>
          </p:nvPr>
        </p:nvSpPr>
        <p:spPr/>
        <p:txBody>
          <a:bodyPr>
            <a:normAutofit fontScale="92500" lnSpcReduction="20000"/>
          </a:bodyPr>
          <a:lstStyle/>
          <a:p>
            <a:r>
              <a:rPr lang="fr-CA" dirty="0"/>
              <a:t>Les "quanta" </a:t>
            </a:r>
          </a:p>
        </p:txBody>
      </p:sp>
      <p:pic>
        <p:nvPicPr>
          <p:cNvPr id="8" name="Content Placeholder 7">
            <a:extLst>
              <a:ext uri="{FF2B5EF4-FFF2-40B4-BE49-F238E27FC236}">
                <a16:creationId xmlns:a16="http://schemas.microsoft.com/office/drawing/2014/main" id="{9C31BF03-328E-4A4F-84E9-71BD666A34B9}"/>
              </a:ext>
            </a:extLst>
          </p:cNvPr>
          <p:cNvPicPr>
            <a:picLocks noGrp="1" noChangeAspect="1"/>
          </p:cNvPicPr>
          <p:nvPr>
            <p:ph sz="quarter" idx="4"/>
          </p:nvPr>
        </p:nvPicPr>
        <p:blipFill>
          <a:blip r:embed="rId2"/>
          <a:stretch>
            <a:fillRect/>
          </a:stretch>
        </p:blipFill>
        <p:spPr>
          <a:xfrm>
            <a:off x="4860032" y="2420888"/>
            <a:ext cx="3102817" cy="2478881"/>
          </a:xfrm>
          <a:prstGeom prst="rect">
            <a:avLst/>
          </a:prstGeom>
        </p:spPr>
      </p:pic>
      <p:sp>
        <p:nvSpPr>
          <p:cNvPr id="7" name="Content Placeholder 6">
            <a:extLst>
              <a:ext uri="{FF2B5EF4-FFF2-40B4-BE49-F238E27FC236}">
                <a16:creationId xmlns:a16="http://schemas.microsoft.com/office/drawing/2014/main" id="{362EEFBA-AFF3-46C6-8DD3-B64BDFCEBE90}"/>
              </a:ext>
            </a:extLst>
          </p:cNvPr>
          <p:cNvSpPr>
            <a:spLocks noGrp="1"/>
          </p:cNvSpPr>
          <p:nvPr>
            <p:ph sz="half" idx="2"/>
          </p:nvPr>
        </p:nvSpPr>
        <p:spPr/>
        <p:txBody>
          <a:bodyPr>
            <a:normAutofit fontScale="70000" lnSpcReduction="20000"/>
          </a:bodyPr>
          <a:lstStyle/>
          <a:p>
            <a:r>
              <a:rPr lang="fr-CA" dirty="0"/>
              <a:t>Considérer que le récepteur doit savoir quand un bit "commence"</a:t>
            </a:r>
          </a:p>
          <a:p>
            <a:r>
              <a:rPr lang="fr-CA" dirty="0"/>
              <a:t>Savoir que les bits se déplacent seulement à la vitesse de la lumière ou presque</a:t>
            </a:r>
          </a:p>
          <a:p>
            <a:r>
              <a:rPr lang="fr-CA" dirty="0"/>
              <a:t>Se dire qu'il est préférable d'attendre un peu avant d'échantillonner un bit qu'on croit "stable" pendant un temps</a:t>
            </a:r>
          </a:p>
          <a:p>
            <a:r>
              <a:rPr lang="fr-CA" dirty="0"/>
              <a:t>Se doter d'une marge d'erreur qui tient compte de imperfections de nos mesures du temps</a:t>
            </a:r>
          </a:p>
          <a:p>
            <a:r>
              <a:rPr lang="fr-CA" dirty="0"/>
              <a:t>Au minimum consulter le site suivant: https://www.youtube.com/watch?v=2nzkaYQK0YM</a:t>
            </a:r>
          </a:p>
          <a:p>
            <a:pPr lvl="1"/>
            <a:endParaRPr lang="fr-CA" dirty="0"/>
          </a:p>
        </p:txBody>
      </p:sp>
    </p:spTree>
    <p:extLst>
      <p:ext uri="{BB962C8B-B14F-4D97-AF65-F5344CB8AC3E}">
        <p14:creationId xmlns:p14="http://schemas.microsoft.com/office/powerpoint/2010/main" val="413429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9FD6-6AA0-43BA-91E6-AAADA482E16A}"/>
              </a:ext>
            </a:extLst>
          </p:cNvPr>
          <p:cNvSpPr>
            <a:spLocks noGrp="1"/>
          </p:cNvSpPr>
          <p:nvPr>
            <p:ph type="title"/>
          </p:nvPr>
        </p:nvSpPr>
        <p:spPr/>
        <p:txBody>
          <a:bodyPr>
            <a:normAutofit fontScale="90000"/>
          </a:bodyPr>
          <a:lstStyle/>
          <a:p>
            <a:r>
              <a:rPr lang="fr-CA" dirty="0"/>
              <a:t>Le CAN en quelques mots:</a:t>
            </a:r>
            <a:br>
              <a:rPr lang="fr-CA" dirty="0"/>
            </a:br>
            <a:r>
              <a:rPr lang="fr-CA" dirty="0"/>
              <a:t>La solution matérielle de STM</a:t>
            </a:r>
          </a:p>
        </p:txBody>
      </p:sp>
      <p:sp>
        <p:nvSpPr>
          <p:cNvPr id="4" name="Text Placeholder 3">
            <a:extLst>
              <a:ext uri="{FF2B5EF4-FFF2-40B4-BE49-F238E27FC236}">
                <a16:creationId xmlns:a16="http://schemas.microsoft.com/office/drawing/2014/main" id="{91420E6D-9444-4C1A-86E2-CAC4D93E2349}"/>
              </a:ext>
            </a:extLst>
          </p:cNvPr>
          <p:cNvSpPr>
            <a:spLocks noGrp="1"/>
          </p:cNvSpPr>
          <p:nvPr>
            <p:ph type="body" idx="1"/>
          </p:nvPr>
        </p:nvSpPr>
        <p:spPr/>
        <p:txBody>
          <a:bodyPr>
            <a:normAutofit fontScale="92500" lnSpcReduction="20000"/>
          </a:bodyPr>
          <a:lstStyle/>
          <a:p>
            <a:r>
              <a:rPr lang="fr-CA" dirty="0"/>
              <a:t>Le STM32F407 contient un périphérique CAN:</a:t>
            </a:r>
          </a:p>
        </p:txBody>
      </p:sp>
      <p:sp>
        <p:nvSpPr>
          <p:cNvPr id="6" name="Content Placeholder 5">
            <a:extLst>
              <a:ext uri="{FF2B5EF4-FFF2-40B4-BE49-F238E27FC236}">
                <a16:creationId xmlns:a16="http://schemas.microsoft.com/office/drawing/2014/main" id="{0C08D20D-9122-46FE-B22F-48E34737EA87}"/>
              </a:ext>
            </a:extLst>
          </p:cNvPr>
          <p:cNvSpPr>
            <a:spLocks noGrp="1"/>
          </p:cNvSpPr>
          <p:nvPr>
            <p:ph sz="half" idx="2"/>
          </p:nvPr>
        </p:nvSpPr>
        <p:spPr/>
        <p:txBody>
          <a:bodyPr>
            <a:normAutofit fontScale="77500" lnSpcReduction="20000"/>
          </a:bodyPr>
          <a:lstStyle/>
          <a:p>
            <a:r>
              <a:rPr lang="fr-CA" dirty="0"/>
              <a:t>Qui s'occupe de la transmission, de la réception, des adresses, des masques, des erreurs, des retransmissions, de l'</a:t>
            </a:r>
            <a:r>
              <a:rPr lang="fr-CA" dirty="0" err="1"/>
              <a:t>échantillonage</a:t>
            </a:r>
            <a:r>
              <a:rPr lang="fr-CA" dirty="0"/>
              <a:t> des bites, de la synchronisation et du reste (niveau "pilote")</a:t>
            </a:r>
          </a:p>
          <a:p>
            <a:r>
              <a:rPr lang="fr-CA" dirty="0"/>
              <a:t>Qu'il faut configurer de manière à ce qu'il utilise le même quanta que les modules avec qui il échange</a:t>
            </a:r>
          </a:p>
          <a:p>
            <a:r>
              <a:rPr lang="fr-CA" dirty="0"/>
              <a:t>Qui comprend des registres dans lesquels on écrit ou qu'on lit pour interagir avec lui</a:t>
            </a:r>
          </a:p>
          <a:p>
            <a:r>
              <a:rPr lang="fr-CA" dirty="0"/>
              <a:t>Qui n'est pas facile à configurer lorsqu'il s'agit d'avoir un taux de bits égale à ce qu'on souhaite</a:t>
            </a:r>
          </a:p>
        </p:txBody>
      </p:sp>
      <p:sp>
        <p:nvSpPr>
          <p:cNvPr id="7" name="Text Placeholder 6">
            <a:extLst>
              <a:ext uri="{FF2B5EF4-FFF2-40B4-BE49-F238E27FC236}">
                <a16:creationId xmlns:a16="http://schemas.microsoft.com/office/drawing/2014/main" id="{21FE3D54-05A4-46D8-87A2-E6E13234BC0F}"/>
              </a:ext>
            </a:extLst>
          </p:cNvPr>
          <p:cNvSpPr>
            <a:spLocks noGrp="1"/>
          </p:cNvSpPr>
          <p:nvPr>
            <p:ph type="body" sz="quarter" idx="3"/>
          </p:nvPr>
        </p:nvSpPr>
        <p:spPr/>
        <p:txBody>
          <a:bodyPr>
            <a:normAutofit fontScale="92500" lnSpcReduction="20000"/>
          </a:bodyPr>
          <a:lstStyle/>
          <a:p>
            <a:r>
              <a:rPr lang="fr-CA" dirty="0"/>
              <a:t>Le "Cube" vs les "quanta"…</a:t>
            </a:r>
          </a:p>
        </p:txBody>
      </p:sp>
      <p:pic>
        <p:nvPicPr>
          <p:cNvPr id="9" name="Content Placeholder 8">
            <a:extLst>
              <a:ext uri="{FF2B5EF4-FFF2-40B4-BE49-F238E27FC236}">
                <a16:creationId xmlns:a16="http://schemas.microsoft.com/office/drawing/2014/main" id="{C342046C-1D87-4CB4-8279-87E65A7F397E}"/>
              </a:ext>
            </a:extLst>
          </p:cNvPr>
          <p:cNvPicPr>
            <a:picLocks noGrp="1" noChangeAspect="1"/>
          </p:cNvPicPr>
          <p:nvPr>
            <p:ph sz="quarter" idx="4"/>
          </p:nvPr>
        </p:nvPicPr>
        <p:blipFill>
          <a:blip r:embed="rId2"/>
          <a:stretch>
            <a:fillRect/>
          </a:stretch>
        </p:blipFill>
        <p:spPr>
          <a:xfrm>
            <a:off x="4788024" y="2420888"/>
            <a:ext cx="3865645" cy="3737240"/>
          </a:xfrm>
          <a:prstGeom prst="rect">
            <a:avLst/>
          </a:prstGeom>
        </p:spPr>
      </p:pic>
    </p:spTree>
    <p:extLst>
      <p:ext uri="{BB962C8B-B14F-4D97-AF65-F5344CB8AC3E}">
        <p14:creationId xmlns:p14="http://schemas.microsoft.com/office/powerpoint/2010/main" val="1708679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9FD6-6AA0-43BA-91E6-AAADA482E16A}"/>
              </a:ext>
            </a:extLst>
          </p:cNvPr>
          <p:cNvSpPr>
            <a:spLocks noGrp="1"/>
          </p:cNvSpPr>
          <p:nvPr>
            <p:ph type="title"/>
          </p:nvPr>
        </p:nvSpPr>
        <p:spPr/>
        <p:txBody>
          <a:bodyPr>
            <a:normAutofit fontScale="90000"/>
          </a:bodyPr>
          <a:lstStyle/>
          <a:p>
            <a:r>
              <a:rPr lang="fr-CA" dirty="0"/>
              <a:t>Le CAN en quelques mots:</a:t>
            </a:r>
            <a:br>
              <a:rPr lang="fr-CA" dirty="0"/>
            </a:br>
            <a:r>
              <a:rPr lang="fr-CA" dirty="0"/>
              <a:t>La solution logicielle de STM</a:t>
            </a:r>
          </a:p>
        </p:txBody>
      </p:sp>
      <p:sp>
        <p:nvSpPr>
          <p:cNvPr id="3" name="Espace réservé du contenu 2">
            <a:extLst>
              <a:ext uri="{FF2B5EF4-FFF2-40B4-BE49-F238E27FC236}">
                <a16:creationId xmlns:a16="http://schemas.microsoft.com/office/drawing/2014/main" id="{7A955120-47B6-40DC-BDDD-E0A335B137B5}"/>
              </a:ext>
            </a:extLst>
          </p:cNvPr>
          <p:cNvSpPr>
            <a:spLocks noGrp="1"/>
          </p:cNvSpPr>
          <p:nvPr>
            <p:ph idx="1"/>
          </p:nvPr>
        </p:nvSpPr>
        <p:spPr/>
        <p:txBody>
          <a:bodyPr>
            <a:normAutofit fontScale="55000" lnSpcReduction="20000"/>
          </a:bodyPr>
          <a:lstStyle/>
          <a:p>
            <a:pPr lvl="0"/>
            <a:r>
              <a:rPr lang="fr-CA" dirty="0"/>
              <a:t>Le HAL pour les STM32:</a:t>
            </a:r>
          </a:p>
          <a:p>
            <a:pPr lvl="1"/>
            <a:r>
              <a:rPr lang="fr-CA" dirty="0"/>
              <a:t>Les différents éléments du HAL fournissent des "pilotes" aux programmeurs qui ne veulent pas bâtir du code à partir de la documentation technique des STM32</a:t>
            </a:r>
          </a:p>
          <a:p>
            <a:pPr lvl="1"/>
            <a:r>
              <a:rPr lang="fr-CA" dirty="0"/>
              <a:t>L'utilisation du HAL implique l'emploi du système d'opération qui va de pair avec lui</a:t>
            </a:r>
          </a:p>
          <a:p>
            <a:pPr lvl="1"/>
            <a:r>
              <a:rPr lang="fr-CA" dirty="0"/>
              <a:t>Le système d'opération qui vient avec le HAL permet des opérations en parallèle dans des conditions bien précises</a:t>
            </a:r>
          </a:p>
          <a:p>
            <a:pPr lvl="1"/>
            <a:r>
              <a:rPr lang="fr-CA" dirty="0"/>
              <a:t>Certains éléments du HAL comprennent des boucles "</a:t>
            </a:r>
            <a:r>
              <a:rPr lang="fr-CA" dirty="0" err="1"/>
              <a:t>while</a:t>
            </a:r>
            <a:r>
              <a:rPr lang="fr-CA" dirty="0"/>
              <a:t>" qui sont susceptibles de s'accaparer tout le temps de calcul disponible pendant des périodes de temps prolongées</a:t>
            </a:r>
          </a:p>
          <a:p>
            <a:pPr lvl="1"/>
            <a:r>
              <a:rPr lang="fr-CA" dirty="0"/>
              <a:t>La partie du HAL qui concerne le CAN contient des boucles "</a:t>
            </a:r>
            <a:r>
              <a:rPr lang="fr-CA" dirty="0" err="1"/>
              <a:t>while</a:t>
            </a:r>
            <a:r>
              <a:rPr lang="fr-CA" dirty="0"/>
              <a:t>" à risque</a:t>
            </a:r>
          </a:p>
          <a:p>
            <a:pPr lvl="0"/>
            <a:r>
              <a:rPr lang="fr-CA" dirty="0"/>
              <a:t>Le BSP pour les ensembles de développement:</a:t>
            </a:r>
          </a:p>
          <a:p>
            <a:pPr lvl="1"/>
            <a:r>
              <a:rPr lang="fr-CA" dirty="0"/>
              <a:t>Les différents éléments du BSP fournissent des "interfaces" aux programmeurs qui ne veulent pas bâtir du code à partir de la documentation technique des circuits qui se retrouvent sur leurs ensembles de développement</a:t>
            </a:r>
          </a:p>
          <a:p>
            <a:pPr lvl="1"/>
            <a:r>
              <a:rPr lang="fr-CA" dirty="0"/>
              <a:t>L'emploi du BSP implique l'emploi du HAL</a:t>
            </a:r>
          </a:p>
          <a:p>
            <a:pPr lvl="1"/>
            <a:r>
              <a:rPr lang="fr-CA" dirty="0"/>
              <a:t>Les différents éléments du BSP ne sont pas tous utilisables avec tous les ensembles de développement à STM32</a:t>
            </a:r>
          </a:p>
          <a:p>
            <a:pPr lvl="1"/>
            <a:r>
              <a:rPr lang="fr-CA" dirty="0"/>
              <a:t>Il faut s'attendre à avoir à adapter les exemples du BSP à nos besoins si on veut tirer avantage du BSP</a:t>
            </a:r>
          </a:p>
        </p:txBody>
      </p:sp>
    </p:spTree>
    <p:extLst>
      <p:ext uri="{BB962C8B-B14F-4D97-AF65-F5344CB8AC3E}">
        <p14:creationId xmlns:p14="http://schemas.microsoft.com/office/powerpoint/2010/main" val="3007041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9FD6-6AA0-43BA-91E6-AAADA482E16A}"/>
              </a:ext>
            </a:extLst>
          </p:cNvPr>
          <p:cNvSpPr>
            <a:spLocks noGrp="1"/>
          </p:cNvSpPr>
          <p:nvPr>
            <p:ph type="title"/>
          </p:nvPr>
        </p:nvSpPr>
        <p:spPr/>
        <p:txBody>
          <a:bodyPr>
            <a:normAutofit fontScale="90000"/>
          </a:bodyPr>
          <a:lstStyle/>
          <a:p>
            <a:r>
              <a:rPr lang="fr-CA" dirty="0"/>
              <a:t>Le CAN en quelques mots:</a:t>
            </a:r>
            <a:br>
              <a:rPr lang="fr-CA" dirty="0"/>
            </a:br>
            <a:r>
              <a:rPr lang="fr-CA" dirty="0"/>
              <a:t>Un réseau CAN</a:t>
            </a:r>
          </a:p>
        </p:txBody>
      </p:sp>
      <p:sp>
        <p:nvSpPr>
          <p:cNvPr id="3" name="Content Placeholder 2">
            <a:extLst>
              <a:ext uri="{FF2B5EF4-FFF2-40B4-BE49-F238E27FC236}">
                <a16:creationId xmlns:a16="http://schemas.microsoft.com/office/drawing/2014/main" id="{4014E685-B058-48EF-B4DD-C25D4CA6A9C6}"/>
              </a:ext>
            </a:extLst>
          </p:cNvPr>
          <p:cNvSpPr>
            <a:spLocks noGrp="1"/>
          </p:cNvSpPr>
          <p:nvPr>
            <p:ph idx="1"/>
          </p:nvPr>
        </p:nvSpPr>
        <p:spPr/>
        <p:txBody>
          <a:bodyPr>
            <a:normAutofit fontScale="70000" lnSpcReduction="20000"/>
          </a:bodyPr>
          <a:lstStyle/>
          <a:p>
            <a:pPr lvl="0"/>
            <a:r>
              <a:rPr lang="fr-CA" dirty="0"/>
              <a:t>On peut former un réseau CAN simple à l'aide des éléments suivants:</a:t>
            </a:r>
          </a:p>
          <a:p>
            <a:pPr lvl="1"/>
            <a:r>
              <a:rPr lang="fr-CA" dirty="0"/>
              <a:t>Un ensemble de développement STM32 qui est programmé de manière à utiliser un taux de signalisations des bits CAN qui est le même que celui qui est employé par un autre STM32</a:t>
            </a:r>
          </a:p>
          <a:p>
            <a:pPr lvl="1"/>
            <a:r>
              <a:rPr lang="fr-CA" dirty="0"/>
              <a:t>Un ensemble de développement Beaglebone Blue qui est programmé de manière à pouvoir recevoir des données en même temps qu'il en transmet</a:t>
            </a:r>
          </a:p>
          <a:p>
            <a:pPr lvl="1"/>
            <a:r>
              <a:rPr lang="fr-CA" dirty="0"/>
              <a:t>D'un câble CAN muni adéquatement des résistances de terminaison appropriées et des connecteurs qui sont requis pour permettre aux différents éléments du réseau d'avoir accès au bus CAN</a:t>
            </a:r>
          </a:p>
          <a:p>
            <a:pPr lvl="1"/>
            <a:r>
              <a:rPr lang="fr-CA" dirty="0"/>
              <a:t>Une liste qui associe les variables et structures de données qui sont d'intérêts à des adresses CAN</a:t>
            </a:r>
          </a:p>
          <a:p>
            <a:pPr lvl="1"/>
            <a:r>
              <a:rPr lang="fr-CA" dirty="0"/>
              <a:t>Des configurations requises par chacun des éléments du systèmes CAN pour pouvoir communiquer en considérant la même durée de quanta que les autres éléments du système.</a:t>
            </a:r>
          </a:p>
        </p:txBody>
      </p:sp>
    </p:spTree>
    <p:extLst>
      <p:ext uri="{BB962C8B-B14F-4D97-AF65-F5344CB8AC3E}">
        <p14:creationId xmlns:p14="http://schemas.microsoft.com/office/powerpoint/2010/main" val="104520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9FD6-6AA0-43BA-91E6-AAADA482E16A}"/>
              </a:ext>
            </a:extLst>
          </p:cNvPr>
          <p:cNvSpPr>
            <a:spLocks noGrp="1"/>
          </p:cNvSpPr>
          <p:nvPr>
            <p:ph type="title"/>
          </p:nvPr>
        </p:nvSpPr>
        <p:spPr/>
        <p:txBody>
          <a:bodyPr>
            <a:normAutofit fontScale="90000"/>
          </a:bodyPr>
          <a:lstStyle/>
          <a:p>
            <a:r>
              <a:rPr lang="fr-CA" dirty="0"/>
              <a:t>Le CAN en quelques mots:</a:t>
            </a:r>
            <a:br>
              <a:rPr lang="fr-CA" dirty="0"/>
            </a:br>
            <a:r>
              <a:rPr lang="fr-CA" dirty="0"/>
              <a:t>Un programme CAN</a:t>
            </a:r>
          </a:p>
        </p:txBody>
      </p:sp>
      <p:sp>
        <p:nvSpPr>
          <p:cNvPr id="6" name="Text Placeholder 5">
            <a:extLst>
              <a:ext uri="{FF2B5EF4-FFF2-40B4-BE49-F238E27FC236}">
                <a16:creationId xmlns:a16="http://schemas.microsoft.com/office/drawing/2014/main" id="{B4781953-404B-4FAD-9D56-2E8EA689E16D}"/>
              </a:ext>
            </a:extLst>
          </p:cNvPr>
          <p:cNvSpPr>
            <a:spLocks noGrp="1"/>
          </p:cNvSpPr>
          <p:nvPr>
            <p:ph type="body" idx="1"/>
          </p:nvPr>
        </p:nvSpPr>
        <p:spPr/>
        <p:txBody>
          <a:bodyPr>
            <a:normAutofit fontScale="70000" lnSpcReduction="20000"/>
          </a:bodyPr>
          <a:lstStyle/>
          <a:p>
            <a:endParaRPr lang="fr-CA" dirty="0"/>
          </a:p>
          <a:p>
            <a:r>
              <a:rPr lang="fr-CA" dirty="0"/>
              <a:t>À quoi ressemblent les transmissions…</a:t>
            </a:r>
          </a:p>
        </p:txBody>
      </p:sp>
      <p:pic>
        <p:nvPicPr>
          <p:cNvPr id="10" name="Content Placeholder 9">
            <a:extLst>
              <a:ext uri="{FF2B5EF4-FFF2-40B4-BE49-F238E27FC236}">
                <a16:creationId xmlns:a16="http://schemas.microsoft.com/office/drawing/2014/main" id="{E2506E48-9A95-44EF-9E3C-7AE9DA0E6F21}"/>
              </a:ext>
            </a:extLst>
          </p:cNvPr>
          <p:cNvPicPr>
            <a:picLocks noGrp="1" noChangeAspect="1"/>
          </p:cNvPicPr>
          <p:nvPr>
            <p:ph sz="half" idx="2"/>
          </p:nvPr>
        </p:nvPicPr>
        <p:blipFill>
          <a:blip r:embed="rId2"/>
          <a:stretch>
            <a:fillRect/>
          </a:stretch>
        </p:blipFill>
        <p:spPr>
          <a:xfrm>
            <a:off x="395536" y="2780928"/>
            <a:ext cx="4005624" cy="3309228"/>
          </a:xfrm>
          <a:prstGeom prst="rect">
            <a:avLst/>
          </a:prstGeom>
        </p:spPr>
      </p:pic>
      <p:sp>
        <p:nvSpPr>
          <p:cNvPr id="8" name="Text Placeholder 7">
            <a:extLst>
              <a:ext uri="{FF2B5EF4-FFF2-40B4-BE49-F238E27FC236}">
                <a16:creationId xmlns:a16="http://schemas.microsoft.com/office/drawing/2014/main" id="{93208F72-BD6F-415A-BE6E-0666EA33F268}"/>
              </a:ext>
            </a:extLst>
          </p:cNvPr>
          <p:cNvSpPr>
            <a:spLocks noGrp="1"/>
          </p:cNvSpPr>
          <p:nvPr>
            <p:ph type="body" sz="quarter" idx="3"/>
          </p:nvPr>
        </p:nvSpPr>
        <p:spPr/>
        <p:txBody>
          <a:bodyPr>
            <a:normAutofit fontScale="70000" lnSpcReduction="20000"/>
          </a:bodyPr>
          <a:lstStyle/>
          <a:p>
            <a:r>
              <a:rPr lang="fr-CA" dirty="0"/>
              <a:t>À quoi ressemble la réception…</a:t>
            </a:r>
          </a:p>
        </p:txBody>
      </p:sp>
      <p:pic>
        <p:nvPicPr>
          <p:cNvPr id="11" name="Content Placeholder 10">
            <a:extLst>
              <a:ext uri="{FF2B5EF4-FFF2-40B4-BE49-F238E27FC236}">
                <a16:creationId xmlns:a16="http://schemas.microsoft.com/office/drawing/2014/main" id="{06BEFBBB-3333-4E73-A3DA-0A2263A957C2}"/>
              </a:ext>
            </a:extLst>
          </p:cNvPr>
          <p:cNvPicPr>
            <a:picLocks noGrp="1" noChangeAspect="1"/>
          </p:cNvPicPr>
          <p:nvPr>
            <p:ph sz="quarter" idx="4"/>
          </p:nvPr>
        </p:nvPicPr>
        <p:blipFill>
          <a:blip r:embed="rId3"/>
          <a:stretch>
            <a:fillRect/>
          </a:stretch>
        </p:blipFill>
        <p:spPr>
          <a:xfrm>
            <a:off x="4454872" y="2780928"/>
            <a:ext cx="4211279" cy="3075067"/>
          </a:xfrm>
          <a:prstGeom prst="rect">
            <a:avLst/>
          </a:prstGeom>
        </p:spPr>
      </p:pic>
    </p:spTree>
    <p:extLst>
      <p:ext uri="{BB962C8B-B14F-4D97-AF65-F5344CB8AC3E}">
        <p14:creationId xmlns:p14="http://schemas.microsoft.com/office/powerpoint/2010/main" val="2129774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9FD6-6AA0-43BA-91E6-AAADA482E16A}"/>
              </a:ext>
            </a:extLst>
          </p:cNvPr>
          <p:cNvSpPr>
            <a:spLocks noGrp="1"/>
          </p:cNvSpPr>
          <p:nvPr>
            <p:ph type="title"/>
          </p:nvPr>
        </p:nvSpPr>
        <p:spPr/>
        <p:txBody>
          <a:bodyPr>
            <a:normAutofit/>
          </a:bodyPr>
          <a:lstStyle/>
          <a:p>
            <a:r>
              <a:rPr lang="fr-CA" dirty="0"/>
              <a:t>Pour en savoir plus…</a:t>
            </a:r>
          </a:p>
        </p:txBody>
      </p:sp>
      <p:sp>
        <p:nvSpPr>
          <p:cNvPr id="3" name="Espace réservé du contenu 2">
            <a:extLst>
              <a:ext uri="{FF2B5EF4-FFF2-40B4-BE49-F238E27FC236}">
                <a16:creationId xmlns:a16="http://schemas.microsoft.com/office/drawing/2014/main" id="{7A955120-47B6-40DC-BDDD-E0A335B137B5}"/>
              </a:ext>
            </a:extLst>
          </p:cNvPr>
          <p:cNvSpPr>
            <a:spLocks noGrp="1"/>
          </p:cNvSpPr>
          <p:nvPr>
            <p:ph idx="1"/>
          </p:nvPr>
        </p:nvSpPr>
        <p:spPr/>
        <p:txBody>
          <a:bodyPr>
            <a:normAutofit/>
          </a:bodyPr>
          <a:lstStyle/>
          <a:p>
            <a:pPr lvl="0"/>
            <a:r>
              <a:rPr lang="fr-CA" dirty="0"/>
              <a:t>Documents:</a:t>
            </a:r>
          </a:p>
          <a:p>
            <a:pPr lvl="1"/>
            <a:r>
              <a:rPr lang="fr-CA" dirty="0"/>
              <a:t>2019-08 247-637 D-0024 can et </a:t>
            </a:r>
            <a:r>
              <a:rPr lang="fr-CA" dirty="0" err="1"/>
              <a:t>keil</a:t>
            </a:r>
            <a:r>
              <a:rPr lang="fr-CA" dirty="0"/>
              <a:t> apnt_236_v2.9</a:t>
            </a:r>
          </a:p>
          <a:p>
            <a:pPr lvl="1"/>
            <a:r>
              <a:rPr lang="fr-CA" dirty="0">
                <a:hlinkClick r:id="rId2"/>
              </a:rPr>
              <a:t>https://en.wikipedia.org/wiki/CAN_bus</a:t>
            </a:r>
            <a:endParaRPr lang="fr-CA" dirty="0"/>
          </a:p>
          <a:p>
            <a:pPr lvl="1"/>
            <a:r>
              <a:rPr lang="fr-CA" dirty="0"/>
              <a:t>2019-08 247-637 D-0025 userManuelDiscoverySTM32F407VG en.DM00039084.pdf</a:t>
            </a:r>
          </a:p>
          <a:p>
            <a:pPr lvl="1"/>
            <a:r>
              <a:rPr lang="fr-CA" dirty="0"/>
              <a:t>http://esd.cs.ucr.edu/webres/can20.pdf</a:t>
            </a:r>
          </a:p>
        </p:txBody>
      </p:sp>
    </p:spTree>
    <p:extLst>
      <p:ext uri="{BB962C8B-B14F-4D97-AF65-F5344CB8AC3E}">
        <p14:creationId xmlns:p14="http://schemas.microsoft.com/office/powerpoint/2010/main" val="718173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86D683-212E-4D6C-AB6B-5BAB795E96C8}"/>
              </a:ext>
            </a:extLst>
          </p:cNvPr>
          <p:cNvSpPr>
            <a:spLocks noGrp="1"/>
          </p:cNvSpPr>
          <p:nvPr>
            <p:ph type="title"/>
          </p:nvPr>
        </p:nvSpPr>
        <p:spPr/>
        <p:txBody>
          <a:bodyPr/>
          <a:lstStyle/>
          <a:p>
            <a:r>
              <a:rPr lang="fr-CA" dirty="0"/>
              <a:t>Aujourd'hui</a:t>
            </a:r>
          </a:p>
        </p:txBody>
      </p:sp>
      <p:sp>
        <p:nvSpPr>
          <p:cNvPr id="3" name="Espace réservé du contenu 2">
            <a:extLst>
              <a:ext uri="{FF2B5EF4-FFF2-40B4-BE49-F238E27FC236}">
                <a16:creationId xmlns:a16="http://schemas.microsoft.com/office/drawing/2014/main" id="{5ACB16C4-EED2-4051-B10D-C0F302AC2B56}"/>
              </a:ext>
            </a:extLst>
          </p:cNvPr>
          <p:cNvSpPr>
            <a:spLocks noGrp="1"/>
          </p:cNvSpPr>
          <p:nvPr>
            <p:ph idx="1"/>
          </p:nvPr>
        </p:nvSpPr>
        <p:spPr/>
        <p:txBody>
          <a:bodyPr>
            <a:normAutofit fontScale="55000" lnSpcReduction="20000"/>
          </a:bodyPr>
          <a:lstStyle/>
          <a:p>
            <a:r>
              <a:rPr lang="fr-CA" dirty="0"/>
              <a:t>Communications entre "nœuds"</a:t>
            </a:r>
          </a:p>
          <a:p>
            <a:pPr lvl="1"/>
            <a:r>
              <a:rPr lang="fr-CA" dirty="0"/>
              <a:t>Problèmes de communications entre deux nœuds</a:t>
            </a:r>
          </a:p>
          <a:p>
            <a:pPr lvl="1"/>
            <a:r>
              <a:rPr lang="fr-CA" dirty="0"/>
              <a:t>Problèmes de communications entre plusieurs nœuds</a:t>
            </a:r>
          </a:p>
          <a:p>
            <a:r>
              <a:rPr lang="fr-CA" dirty="0"/>
              <a:t>Types de réseau</a:t>
            </a:r>
          </a:p>
          <a:p>
            <a:r>
              <a:rPr lang="fr-CA" dirty="0"/>
              <a:t>Adressage par nœud</a:t>
            </a:r>
          </a:p>
          <a:p>
            <a:r>
              <a:rPr lang="fr-CA" dirty="0"/>
              <a:t>Adressage par bloc d'informations</a:t>
            </a:r>
          </a:p>
          <a:p>
            <a:r>
              <a:rPr lang="fr-CA" dirty="0"/>
              <a:t>Les bases du CAN</a:t>
            </a:r>
          </a:p>
          <a:p>
            <a:pPr lvl="1"/>
            <a:r>
              <a:rPr lang="fr-CA" dirty="0"/>
              <a:t>Origine</a:t>
            </a:r>
          </a:p>
          <a:p>
            <a:pPr lvl="1"/>
            <a:r>
              <a:rPr lang="fr-CA" dirty="0"/>
              <a:t>Les types messages</a:t>
            </a:r>
          </a:p>
          <a:p>
            <a:pPr lvl="1"/>
            <a:r>
              <a:rPr lang="fr-CA" dirty="0"/>
              <a:t>Les données</a:t>
            </a:r>
          </a:p>
          <a:p>
            <a:pPr lvl="1"/>
            <a:r>
              <a:rPr lang="fr-CA" dirty="0"/>
              <a:t>Les adresses</a:t>
            </a:r>
          </a:p>
          <a:p>
            <a:pPr lvl="1"/>
            <a:r>
              <a:rPr lang="fr-CA" dirty="0"/>
              <a:t>Les bits</a:t>
            </a:r>
          </a:p>
          <a:p>
            <a:pPr lvl="1"/>
            <a:r>
              <a:rPr lang="fr-CA" dirty="0"/>
              <a:t>Les protections contre les problèmes</a:t>
            </a:r>
          </a:p>
          <a:p>
            <a:pPr lvl="1"/>
            <a:r>
              <a:rPr lang="fr-CA" dirty="0"/>
              <a:t>Les contrôleurs CAN</a:t>
            </a:r>
          </a:p>
          <a:p>
            <a:pPr lvl="1"/>
            <a:r>
              <a:rPr lang="fr-CA" dirty="0"/>
              <a:t>Les masques et les filtres CAN</a:t>
            </a:r>
          </a:p>
          <a:p>
            <a:r>
              <a:rPr lang="fr-CA" dirty="0"/>
              <a:t>Le CAN en pratique</a:t>
            </a:r>
          </a:p>
          <a:p>
            <a:pPr lvl="1"/>
            <a:r>
              <a:rPr lang="fr-CA" dirty="0"/>
              <a:t>Le matériel et le STM32F4-Discovery</a:t>
            </a:r>
          </a:p>
          <a:p>
            <a:pPr lvl="1"/>
            <a:r>
              <a:rPr lang="fr-CA" dirty="0"/>
              <a:t>Le logiciel et le cube</a:t>
            </a:r>
          </a:p>
          <a:p>
            <a:endParaRPr lang="fr-CA" dirty="0"/>
          </a:p>
        </p:txBody>
      </p:sp>
    </p:spTree>
    <p:extLst>
      <p:ext uri="{BB962C8B-B14F-4D97-AF65-F5344CB8AC3E}">
        <p14:creationId xmlns:p14="http://schemas.microsoft.com/office/powerpoint/2010/main" val="15493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86D683-212E-4D6C-AB6B-5BAB795E96C8}"/>
              </a:ext>
            </a:extLst>
          </p:cNvPr>
          <p:cNvSpPr>
            <a:spLocks noGrp="1"/>
          </p:cNvSpPr>
          <p:nvPr>
            <p:ph type="title"/>
          </p:nvPr>
        </p:nvSpPr>
        <p:spPr/>
        <p:txBody>
          <a:bodyPr/>
          <a:lstStyle/>
          <a:p>
            <a:r>
              <a:rPr lang="fr-CA" dirty="0"/>
              <a:t>Communications entre "nœuds"</a:t>
            </a:r>
          </a:p>
        </p:txBody>
      </p:sp>
      <p:sp>
        <p:nvSpPr>
          <p:cNvPr id="3" name="Espace réservé du contenu 2">
            <a:extLst>
              <a:ext uri="{FF2B5EF4-FFF2-40B4-BE49-F238E27FC236}">
                <a16:creationId xmlns:a16="http://schemas.microsoft.com/office/drawing/2014/main" id="{5ACB16C4-EED2-4051-B10D-C0F302AC2B56}"/>
              </a:ext>
            </a:extLst>
          </p:cNvPr>
          <p:cNvSpPr>
            <a:spLocks noGrp="1"/>
          </p:cNvSpPr>
          <p:nvPr>
            <p:ph idx="1"/>
          </p:nvPr>
        </p:nvSpPr>
        <p:spPr/>
        <p:txBody>
          <a:bodyPr>
            <a:normAutofit fontScale="85000" lnSpcReduction="20000"/>
          </a:bodyPr>
          <a:lstStyle/>
          <a:p>
            <a:r>
              <a:rPr lang="fr-CA" dirty="0"/>
              <a:t>Problèmes de communications entre deux nœuds:</a:t>
            </a:r>
          </a:p>
          <a:p>
            <a:pPr lvl="1"/>
            <a:r>
              <a:rPr lang="fr-CA" dirty="0"/>
              <a:t>Taux de bits différents, voltages différents, distances trop longue, fréquences de travail pas exactement les mêmes, problèmes de connexions, erreurs de transmission, coupures du lien de communication, etc.</a:t>
            </a:r>
          </a:p>
          <a:p>
            <a:r>
              <a:rPr lang="fr-CA" dirty="0"/>
              <a:t>Problèmes de communications entre plusieurs nœuds:</a:t>
            </a:r>
          </a:p>
          <a:p>
            <a:pPr lvl="1"/>
            <a:r>
              <a:rPr lang="fr-CA" dirty="0"/>
              <a:t>Les mêmes que pour deux nœuds auxquels s'ajoutent: réception de messages non-désirés, partage du bus, etc.</a:t>
            </a:r>
          </a:p>
          <a:p>
            <a:r>
              <a:rPr lang="fr-CA" dirty="0"/>
              <a:t>Qu'est-ce qui peut orienter la gestion des communications entre les nœuds?</a:t>
            </a:r>
          </a:p>
          <a:p>
            <a:pPr lvl="1"/>
            <a:r>
              <a:rPr lang="fr-CA" dirty="0"/>
              <a:t>Notre connaissance du réseau et de l'information qui y circule</a:t>
            </a:r>
          </a:p>
          <a:p>
            <a:endParaRPr lang="fr-CA" dirty="0"/>
          </a:p>
          <a:p>
            <a:endParaRPr lang="fr-CA" dirty="0"/>
          </a:p>
        </p:txBody>
      </p:sp>
    </p:spTree>
    <p:extLst>
      <p:ext uri="{BB962C8B-B14F-4D97-AF65-F5344CB8AC3E}">
        <p14:creationId xmlns:p14="http://schemas.microsoft.com/office/powerpoint/2010/main" val="143531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86D683-212E-4D6C-AB6B-5BAB795E96C8}"/>
              </a:ext>
            </a:extLst>
          </p:cNvPr>
          <p:cNvSpPr>
            <a:spLocks noGrp="1"/>
          </p:cNvSpPr>
          <p:nvPr>
            <p:ph type="title"/>
          </p:nvPr>
        </p:nvSpPr>
        <p:spPr/>
        <p:txBody>
          <a:bodyPr/>
          <a:lstStyle/>
          <a:p>
            <a:r>
              <a:rPr lang="fr-CA" dirty="0"/>
              <a:t>Types de réseau</a:t>
            </a:r>
          </a:p>
        </p:txBody>
      </p:sp>
      <p:sp>
        <p:nvSpPr>
          <p:cNvPr id="3" name="Espace réservé du contenu 2">
            <a:extLst>
              <a:ext uri="{FF2B5EF4-FFF2-40B4-BE49-F238E27FC236}">
                <a16:creationId xmlns:a16="http://schemas.microsoft.com/office/drawing/2014/main" id="{5ACB16C4-EED2-4051-B10D-C0F302AC2B56}"/>
              </a:ext>
            </a:extLst>
          </p:cNvPr>
          <p:cNvSpPr>
            <a:spLocks noGrp="1"/>
          </p:cNvSpPr>
          <p:nvPr>
            <p:ph idx="1"/>
          </p:nvPr>
        </p:nvSpPr>
        <p:spPr/>
        <p:txBody>
          <a:bodyPr>
            <a:normAutofit fontScale="92500"/>
          </a:bodyPr>
          <a:lstStyle/>
          <a:p>
            <a:r>
              <a:rPr lang="fr-CA" sz="2400" dirty="0"/>
              <a:t>Quelles sont les principales caractéristiques d'un réseau "fixe": </a:t>
            </a:r>
          </a:p>
          <a:p>
            <a:pPr lvl="1"/>
            <a:r>
              <a:rPr lang="fr-CA" sz="2000" dirty="0"/>
              <a:t>les nœuds, leur rôle et les liens qui les unissent sont tous connus et invariants</a:t>
            </a:r>
          </a:p>
          <a:p>
            <a:r>
              <a:rPr lang="fr-CA" sz="2400" dirty="0"/>
              <a:t>Quelles sont les principales caractéristiques d'un réseau "variable": </a:t>
            </a:r>
          </a:p>
          <a:p>
            <a:pPr lvl="1"/>
            <a:r>
              <a:rPr lang="fr-CA" sz="2000" dirty="0"/>
              <a:t>les fonctionnalités, la nature des informations et des données à produire ou récupérer de même que les paramètres à ajuster sont tous connus</a:t>
            </a:r>
          </a:p>
          <a:p>
            <a:pPr lvl="1"/>
            <a:r>
              <a:rPr lang="fr-CA" sz="2000" dirty="0"/>
              <a:t>Les nœuds et leur rôle ne sont pas tous connus</a:t>
            </a:r>
          </a:p>
          <a:p>
            <a:r>
              <a:rPr lang="fr-CA" sz="2400" dirty="0"/>
              <a:t>Exemple de réseaux:</a:t>
            </a:r>
          </a:p>
          <a:p>
            <a:pPr lvl="1"/>
            <a:r>
              <a:rPr lang="fr-CA" sz="2000" dirty="0"/>
              <a:t>Fixe: les composants d'un assemblage qui sont reliés au même bus I2C</a:t>
            </a:r>
          </a:p>
          <a:p>
            <a:pPr lvl="1"/>
            <a:r>
              <a:rPr lang="fr-CA" sz="2000" dirty="0"/>
              <a:t>Variable: les assemblages électroniques des voitures qui varient d'un fabricant à l'autre et selon les options dont elle est munie</a:t>
            </a:r>
          </a:p>
        </p:txBody>
      </p:sp>
    </p:spTree>
    <p:extLst>
      <p:ext uri="{BB962C8B-B14F-4D97-AF65-F5344CB8AC3E}">
        <p14:creationId xmlns:p14="http://schemas.microsoft.com/office/powerpoint/2010/main" val="2818784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86D683-212E-4D6C-AB6B-5BAB795E96C8}"/>
              </a:ext>
            </a:extLst>
          </p:cNvPr>
          <p:cNvSpPr>
            <a:spLocks noGrp="1"/>
          </p:cNvSpPr>
          <p:nvPr>
            <p:ph type="title"/>
          </p:nvPr>
        </p:nvSpPr>
        <p:spPr/>
        <p:txBody>
          <a:bodyPr/>
          <a:lstStyle/>
          <a:p>
            <a:r>
              <a:rPr lang="fr-CA" dirty="0"/>
              <a:t>Adressage par nœud</a:t>
            </a:r>
          </a:p>
        </p:txBody>
      </p:sp>
      <p:sp>
        <p:nvSpPr>
          <p:cNvPr id="3" name="Espace réservé du contenu 2">
            <a:extLst>
              <a:ext uri="{FF2B5EF4-FFF2-40B4-BE49-F238E27FC236}">
                <a16:creationId xmlns:a16="http://schemas.microsoft.com/office/drawing/2014/main" id="{5ACB16C4-EED2-4051-B10D-C0F302AC2B56}"/>
              </a:ext>
            </a:extLst>
          </p:cNvPr>
          <p:cNvSpPr>
            <a:spLocks noGrp="1"/>
          </p:cNvSpPr>
          <p:nvPr>
            <p:ph idx="1"/>
          </p:nvPr>
        </p:nvSpPr>
        <p:spPr/>
        <p:txBody>
          <a:bodyPr>
            <a:normAutofit fontScale="92500" lnSpcReduction="20000"/>
          </a:bodyPr>
          <a:lstStyle/>
          <a:p>
            <a:r>
              <a:rPr lang="fr-CA" sz="2400" dirty="0"/>
              <a:t>Qu'est-ce que c'est?</a:t>
            </a:r>
          </a:p>
          <a:p>
            <a:pPr lvl="1"/>
            <a:r>
              <a:rPr lang="fr-CA" sz="1800" dirty="0"/>
              <a:t>Chaque nœud a une adresse qui lui permet de savoir si un message lui est destiné.</a:t>
            </a:r>
          </a:p>
          <a:p>
            <a:pPr lvl="1"/>
            <a:r>
              <a:rPr lang="fr-CA" sz="1800" dirty="0"/>
              <a:t>Chaque nœud peut insérer son adresse dans les messages qu'il transmet pour permettre aux autres nœuds de savoir qu'il est à l'origine de ces messages.</a:t>
            </a:r>
          </a:p>
          <a:p>
            <a:r>
              <a:rPr lang="fr-CA" sz="2400" dirty="0"/>
              <a:t>Pourquoi est-ce utilisable dans le cas des réseaux fixes?</a:t>
            </a:r>
          </a:p>
          <a:p>
            <a:pPr lvl="1"/>
            <a:r>
              <a:rPr lang="fr-CA" sz="1800" dirty="0"/>
              <a:t>Une adresse par nœud.</a:t>
            </a:r>
          </a:p>
          <a:p>
            <a:pPr lvl="1"/>
            <a:r>
              <a:rPr lang="fr-CA" sz="1800" dirty="0"/>
              <a:t>Chaque nœud à un rôle bien défini.</a:t>
            </a:r>
          </a:p>
          <a:p>
            <a:pPr lvl="1"/>
            <a:r>
              <a:rPr lang="fr-CA" sz="1800" dirty="0"/>
              <a:t>La nature des informations à échanger est connue.</a:t>
            </a:r>
          </a:p>
          <a:p>
            <a:pPr lvl="1"/>
            <a:r>
              <a:rPr lang="fr-CA" sz="1800" dirty="0"/>
              <a:t>Les  trames peuvent combiner de informations de nature différentes pour optimiser les échanges de données.</a:t>
            </a:r>
          </a:p>
          <a:p>
            <a:r>
              <a:rPr lang="fr-CA" sz="2400" dirty="0"/>
              <a:t>Pourquoi est-ce inutilisable dans le cas des réseaux variables?</a:t>
            </a:r>
          </a:p>
          <a:p>
            <a:pPr lvl="1"/>
            <a:r>
              <a:rPr lang="fr-CA" sz="1800" dirty="0"/>
              <a:t>On ne sait pas combien il y a de nœuds</a:t>
            </a:r>
          </a:p>
          <a:p>
            <a:pPr lvl="1"/>
            <a:r>
              <a:rPr lang="fr-CA" sz="1800" dirty="0"/>
              <a:t>On ne connait pas le rôle des nœuds</a:t>
            </a:r>
          </a:p>
          <a:p>
            <a:pPr lvl="1"/>
            <a:r>
              <a:rPr lang="fr-CA" sz="1800" dirty="0"/>
              <a:t>On ne peut s'adresser à un nœud en particulier</a:t>
            </a:r>
          </a:p>
          <a:p>
            <a:pPr lvl="1"/>
            <a:r>
              <a:rPr lang="fr-CA" sz="1800" dirty="0"/>
              <a:t>On ne peut regrouper des informations de nature différente dans une même trame pour optimiser les échanges</a:t>
            </a:r>
          </a:p>
        </p:txBody>
      </p:sp>
    </p:spTree>
    <p:extLst>
      <p:ext uri="{BB962C8B-B14F-4D97-AF65-F5344CB8AC3E}">
        <p14:creationId xmlns:p14="http://schemas.microsoft.com/office/powerpoint/2010/main" val="267633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86D683-212E-4D6C-AB6B-5BAB795E96C8}"/>
              </a:ext>
            </a:extLst>
          </p:cNvPr>
          <p:cNvSpPr>
            <a:spLocks noGrp="1"/>
          </p:cNvSpPr>
          <p:nvPr>
            <p:ph type="title"/>
          </p:nvPr>
        </p:nvSpPr>
        <p:spPr/>
        <p:txBody>
          <a:bodyPr/>
          <a:lstStyle/>
          <a:p>
            <a:r>
              <a:rPr lang="fr-CA" dirty="0"/>
              <a:t>Adressage par bloc d'informations</a:t>
            </a:r>
          </a:p>
        </p:txBody>
      </p:sp>
      <p:sp>
        <p:nvSpPr>
          <p:cNvPr id="3" name="Espace réservé du contenu 2">
            <a:extLst>
              <a:ext uri="{FF2B5EF4-FFF2-40B4-BE49-F238E27FC236}">
                <a16:creationId xmlns:a16="http://schemas.microsoft.com/office/drawing/2014/main" id="{5ACB16C4-EED2-4051-B10D-C0F302AC2B56}"/>
              </a:ext>
            </a:extLst>
          </p:cNvPr>
          <p:cNvSpPr>
            <a:spLocks noGrp="1"/>
          </p:cNvSpPr>
          <p:nvPr>
            <p:ph idx="1"/>
          </p:nvPr>
        </p:nvSpPr>
        <p:spPr/>
        <p:txBody>
          <a:bodyPr>
            <a:normAutofit fontScale="92500" lnSpcReduction="10000"/>
          </a:bodyPr>
          <a:lstStyle/>
          <a:p>
            <a:r>
              <a:rPr lang="fr-CA" sz="2400" dirty="0"/>
              <a:t>Qu'est-ce que c'est?</a:t>
            </a:r>
          </a:p>
          <a:p>
            <a:pPr lvl="1"/>
            <a:r>
              <a:rPr lang="fr-CA" sz="1800" dirty="0"/>
              <a:t>Les nœuds n'ont pas d'adresse.</a:t>
            </a:r>
          </a:p>
          <a:p>
            <a:pPr lvl="1"/>
            <a:r>
              <a:rPr lang="fr-CA" sz="1800" dirty="0"/>
              <a:t>L'information est regroupée sous forme de blocs qui peuvent être constitués d'une seule donnée ou des plusieurs données.</a:t>
            </a:r>
          </a:p>
          <a:p>
            <a:pPr lvl="1"/>
            <a:r>
              <a:rPr lang="fr-CA" sz="1800" dirty="0"/>
              <a:t>Chaque bloc d'information a une adresse</a:t>
            </a:r>
          </a:p>
          <a:p>
            <a:pPr lvl="1"/>
            <a:r>
              <a:rPr lang="fr-CA" sz="1800" dirty="0"/>
              <a:t>La gestion des blocs d'information est répartie entre les nœuds</a:t>
            </a:r>
          </a:p>
          <a:p>
            <a:pPr lvl="1"/>
            <a:r>
              <a:rPr lang="fr-CA" sz="1800" dirty="0"/>
              <a:t>Deux nœuds ne peuvent s'occuper des la gestion d'un même bloc d'informations.</a:t>
            </a:r>
          </a:p>
          <a:p>
            <a:pPr lvl="1"/>
            <a:r>
              <a:rPr lang="fr-CA" sz="1800" dirty="0"/>
              <a:t>Un nœud doit pouvoir reconnaître les adresses de chacun des blocs qu'il gère afin de pouvoir traiter les messages qui concernent ces blocs d'informations</a:t>
            </a:r>
          </a:p>
          <a:p>
            <a:pPr lvl="1"/>
            <a:r>
              <a:rPr lang="fr-CA" sz="1800" dirty="0"/>
              <a:t>Un nœud doit pouvoir insérer l'adresse du bloc d'informations auquel il réfère dans les messages qu'il transmet.</a:t>
            </a:r>
          </a:p>
          <a:p>
            <a:r>
              <a:rPr lang="fr-CA" sz="2400" dirty="0"/>
              <a:t>Qu'est-ce que ça implique?</a:t>
            </a:r>
          </a:p>
          <a:p>
            <a:pPr lvl="1"/>
            <a:r>
              <a:rPr lang="fr-CA" sz="1800" dirty="0"/>
              <a:t>Le nombre de blocs d'informations peut être très grand et nécessité plus d'adresses qu'il y a de nœuds;.</a:t>
            </a:r>
          </a:p>
          <a:p>
            <a:pPr lvl="1"/>
            <a:r>
              <a:rPr lang="fr-CA" sz="1800" dirty="0"/>
              <a:t>Un nœud peut avoir à reconnaître une grande quantité d'adresses plutôt que la seule adresse qu'il se verrait assigné dans le cas d'un adressage par nœud.</a:t>
            </a:r>
          </a:p>
          <a:p>
            <a:pPr lvl="1"/>
            <a:endParaRPr lang="fr-CA" sz="1800" dirty="0"/>
          </a:p>
        </p:txBody>
      </p:sp>
    </p:spTree>
    <p:extLst>
      <p:ext uri="{BB962C8B-B14F-4D97-AF65-F5344CB8AC3E}">
        <p14:creationId xmlns:p14="http://schemas.microsoft.com/office/powerpoint/2010/main" val="5189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86D683-212E-4D6C-AB6B-5BAB795E96C8}"/>
              </a:ext>
            </a:extLst>
          </p:cNvPr>
          <p:cNvSpPr>
            <a:spLocks noGrp="1"/>
          </p:cNvSpPr>
          <p:nvPr>
            <p:ph type="title"/>
          </p:nvPr>
        </p:nvSpPr>
        <p:spPr/>
        <p:txBody>
          <a:bodyPr>
            <a:normAutofit fontScale="90000"/>
          </a:bodyPr>
          <a:lstStyle/>
          <a:p>
            <a:r>
              <a:rPr lang="fr-CA" dirty="0"/>
              <a:t>Adressage par bloc d'informations (suite)</a:t>
            </a:r>
          </a:p>
        </p:txBody>
      </p:sp>
      <p:sp>
        <p:nvSpPr>
          <p:cNvPr id="3" name="Espace réservé du contenu 2">
            <a:extLst>
              <a:ext uri="{FF2B5EF4-FFF2-40B4-BE49-F238E27FC236}">
                <a16:creationId xmlns:a16="http://schemas.microsoft.com/office/drawing/2014/main" id="{5ACB16C4-EED2-4051-B10D-C0F302AC2B56}"/>
              </a:ext>
            </a:extLst>
          </p:cNvPr>
          <p:cNvSpPr>
            <a:spLocks noGrp="1"/>
          </p:cNvSpPr>
          <p:nvPr>
            <p:ph idx="1"/>
          </p:nvPr>
        </p:nvSpPr>
        <p:spPr/>
        <p:txBody>
          <a:bodyPr>
            <a:normAutofit/>
          </a:bodyPr>
          <a:lstStyle/>
          <a:p>
            <a:r>
              <a:rPr lang="fr-CA" sz="2400" dirty="0"/>
              <a:t>Pourquoi est-ce moins avantageux dans le cas des réseaux fixes?</a:t>
            </a:r>
          </a:p>
          <a:p>
            <a:pPr lvl="1"/>
            <a:r>
              <a:rPr lang="fr-CA" sz="1800" dirty="0"/>
              <a:t>Les  nœuds ne peuvent pas optimiser les échanges en regroupant plusieurs blocs d'information dans un même message.</a:t>
            </a:r>
          </a:p>
          <a:p>
            <a:r>
              <a:rPr lang="fr-CA" sz="2400" dirty="0"/>
              <a:t>Pourquoi est-ce avantageux dans le cas des réseaux variables?</a:t>
            </a:r>
          </a:p>
          <a:p>
            <a:pPr lvl="1"/>
            <a:r>
              <a:rPr lang="fr-CA" sz="1800" dirty="0"/>
              <a:t>L'approche permet de disposer d'un réseau de communication qui fait abstraction du nombre et de la nature des éléments qui communiquent entre eux.</a:t>
            </a:r>
          </a:p>
          <a:p>
            <a:pPr lvl="1"/>
            <a:r>
              <a:rPr lang="fr-CA" sz="1800" dirty="0"/>
              <a:t>Le remplacement d'un ou plusieurs nœuds d'un réseau par un autre nœud ou d'autres nœuds n'affectent pas le fonctionnement du réseau si la gestion des blocs d'information qui était faite par les nœuds d'origine est couverte pas les nœuds de remplacement</a:t>
            </a:r>
          </a:p>
          <a:p>
            <a:pPr lvl="1"/>
            <a:endParaRPr lang="fr-CA" sz="1800" dirty="0"/>
          </a:p>
        </p:txBody>
      </p:sp>
    </p:spTree>
    <p:extLst>
      <p:ext uri="{BB962C8B-B14F-4D97-AF65-F5344CB8AC3E}">
        <p14:creationId xmlns:p14="http://schemas.microsoft.com/office/powerpoint/2010/main" val="1373460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86D683-212E-4D6C-AB6B-5BAB795E96C8}"/>
              </a:ext>
            </a:extLst>
          </p:cNvPr>
          <p:cNvSpPr>
            <a:spLocks noGrp="1"/>
          </p:cNvSpPr>
          <p:nvPr>
            <p:ph type="title"/>
          </p:nvPr>
        </p:nvSpPr>
        <p:spPr/>
        <p:txBody>
          <a:bodyPr/>
          <a:lstStyle/>
          <a:p>
            <a:r>
              <a:rPr lang="fr-CA" dirty="0"/>
              <a:t>Les bases du CAN</a:t>
            </a:r>
          </a:p>
        </p:txBody>
      </p:sp>
      <p:sp>
        <p:nvSpPr>
          <p:cNvPr id="3" name="Espace réservé du contenu 2">
            <a:extLst>
              <a:ext uri="{FF2B5EF4-FFF2-40B4-BE49-F238E27FC236}">
                <a16:creationId xmlns:a16="http://schemas.microsoft.com/office/drawing/2014/main" id="{5ACB16C4-EED2-4051-B10D-C0F302AC2B56}"/>
              </a:ext>
            </a:extLst>
          </p:cNvPr>
          <p:cNvSpPr>
            <a:spLocks noGrp="1"/>
          </p:cNvSpPr>
          <p:nvPr>
            <p:ph idx="1"/>
          </p:nvPr>
        </p:nvSpPr>
        <p:spPr/>
        <p:txBody>
          <a:bodyPr>
            <a:normAutofit fontScale="92500" lnSpcReduction="10000"/>
          </a:bodyPr>
          <a:lstStyle/>
          <a:p>
            <a:r>
              <a:rPr lang="fr-CA" sz="1200" dirty="0"/>
              <a:t>Origine: Bosch en 1986, SAE en 87, </a:t>
            </a:r>
            <a:r>
              <a:rPr lang="fr-CA" sz="1200" dirty="0" err="1"/>
              <a:t>Mercedez</a:t>
            </a:r>
            <a:r>
              <a:rPr lang="fr-CA" sz="1200" dirty="0"/>
              <a:t> en 91, etc.</a:t>
            </a:r>
          </a:p>
          <a:p>
            <a:r>
              <a:rPr lang="fr-CA" sz="1200" dirty="0"/>
              <a:t>Les types messages:</a:t>
            </a:r>
          </a:p>
          <a:p>
            <a:pPr lvl="1"/>
            <a:r>
              <a:rPr lang="fr-CA" sz="1050" dirty="0"/>
              <a:t>Information ou "data frame": contient les données associées à l'adresse du message</a:t>
            </a:r>
          </a:p>
          <a:p>
            <a:pPr lvl="1"/>
            <a:r>
              <a:rPr lang="fr-CA" sz="1050" dirty="0"/>
              <a:t>Requête ou "</a:t>
            </a:r>
            <a:r>
              <a:rPr lang="fr-CA" sz="1050" dirty="0" err="1"/>
              <a:t>remote</a:t>
            </a:r>
            <a:r>
              <a:rPr lang="fr-CA" sz="1050" dirty="0"/>
              <a:t> frame": contient seulement un bit qui indique au nœud qui gère l'adresse contenue dans le message de transmettre un "data frame" qui contient les données associées à cette adresses</a:t>
            </a:r>
          </a:p>
          <a:p>
            <a:pPr lvl="1"/>
            <a:r>
              <a:rPr lang="fr-CA" sz="1050" dirty="0"/>
              <a:t>Erreur ou "</a:t>
            </a:r>
            <a:r>
              <a:rPr lang="fr-CA" sz="1050" dirty="0" err="1"/>
              <a:t>error</a:t>
            </a:r>
            <a:r>
              <a:rPr lang="fr-CA" sz="1050" dirty="0"/>
              <a:t> frame": message qui est transmis par un nœud lorsqu'il détecte une erreur</a:t>
            </a:r>
          </a:p>
          <a:p>
            <a:pPr lvl="1"/>
            <a:r>
              <a:rPr lang="fr-CA" sz="1050" dirty="0"/>
              <a:t>Délai ou "</a:t>
            </a:r>
            <a:r>
              <a:rPr lang="fr-CA" sz="1050" dirty="0" err="1"/>
              <a:t>overload</a:t>
            </a:r>
            <a:r>
              <a:rPr lang="fr-CA" sz="1050" dirty="0"/>
              <a:t> frame": message produit pour ralentir  les échanges d'information ou de requêtes</a:t>
            </a:r>
          </a:p>
          <a:p>
            <a:r>
              <a:rPr lang="fr-CA" sz="1200" dirty="0"/>
              <a:t>Les données: Jusqu'à 8 octets par message</a:t>
            </a:r>
          </a:p>
          <a:p>
            <a:r>
              <a:rPr lang="fr-CA" sz="1200" dirty="0"/>
              <a:t>Les adresses: 11 bits à l'origine, 29 bits pour les "gros" réseaux</a:t>
            </a:r>
          </a:p>
          <a:p>
            <a:r>
              <a:rPr lang="fr-CA" sz="1200" dirty="0"/>
              <a:t>Les bits:</a:t>
            </a:r>
          </a:p>
          <a:p>
            <a:pPr lvl="1"/>
            <a:r>
              <a:rPr lang="fr-CA" sz="1050" dirty="0"/>
              <a:t>Des bits servent à l'adressage</a:t>
            </a:r>
          </a:p>
          <a:p>
            <a:pPr lvl="1"/>
            <a:r>
              <a:rPr lang="fr-CA" sz="1050" dirty="0"/>
              <a:t>Des bits servent à indiquer le nombre d'octets</a:t>
            </a:r>
          </a:p>
          <a:p>
            <a:pPr lvl="1"/>
            <a:r>
              <a:rPr lang="fr-CA" sz="1050" dirty="0"/>
              <a:t>Des bits servent à décider du type de message</a:t>
            </a:r>
          </a:p>
          <a:p>
            <a:pPr lvl="1"/>
            <a:r>
              <a:rPr lang="fr-CA" sz="1050" dirty="0"/>
              <a:t>Le nombre de bits est variable</a:t>
            </a:r>
          </a:p>
          <a:p>
            <a:pPr lvl="1"/>
            <a:r>
              <a:rPr lang="fr-CA" sz="1050" dirty="0"/>
              <a:t>la durée des bits est variable</a:t>
            </a:r>
          </a:p>
          <a:p>
            <a:pPr lvl="1"/>
            <a:r>
              <a:rPr lang="fr-CA" sz="1050" dirty="0"/>
              <a:t>La durée des bits s'exprime en terme de quantas</a:t>
            </a:r>
          </a:p>
          <a:p>
            <a:r>
              <a:rPr lang="fr-CA" sz="1200" dirty="0"/>
              <a:t>Les protections contre les problèmes</a:t>
            </a:r>
          </a:p>
          <a:p>
            <a:pPr lvl="1"/>
            <a:r>
              <a:rPr lang="fr-CA" sz="1050" dirty="0"/>
              <a:t>Les protections sont nombreuses et concernent autant le matériel (ex. signaux différentiels), la synchronisation (ex. insertion automatique d'un bit différent des précédents si trop de bits d'un même type est transmis), les délais de propagation (ex. échantillonnage après un temps choisi), etc.</a:t>
            </a:r>
          </a:p>
          <a:p>
            <a:r>
              <a:rPr lang="fr-CA" sz="1200" dirty="0"/>
              <a:t>Les contrôleurs CAN:</a:t>
            </a:r>
          </a:p>
          <a:p>
            <a:pPr lvl="1"/>
            <a:r>
              <a:rPr lang="fr-CA" sz="1050" dirty="0"/>
              <a:t>Le protocole était trop complexe à l'origine pour être géré par la programmation d'un microcontrôleur</a:t>
            </a:r>
          </a:p>
          <a:p>
            <a:pPr lvl="1"/>
            <a:r>
              <a:rPr lang="fr-CA" sz="1050" dirty="0"/>
              <a:t>Des contrôleurs matériels qui font tout le travail ont été développés pour gagner en vitesse de traitement</a:t>
            </a:r>
          </a:p>
          <a:p>
            <a:r>
              <a:rPr lang="fr-CA" sz="1200" dirty="0"/>
              <a:t>Les masques et les filtres CAN</a:t>
            </a:r>
          </a:p>
          <a:p>
            <a:pPr lvl="1"/>
            <a:r>
              <a:rPr lang="fr-CA" sz="1050" dirty="0"/>
              <a:t>Un contrôleur matériel ne saurait gérer des milliers d'adresses différentes à cause de la mémoire que ça prendrait pour le faire.</a:t>
            </a:r>
          </a:p>
          <a:p>
            <a:pPr lvl="1"/>
            <a:r>
              <a:rPr lang="fr-CA" sz="1050" dirty="0"/>
              <a:t>Les contrôleurs disposent de "masques" et de "filtres" pour leur permettre de reconnaître des familles de blocs d'informations</a:t>
            </a:r>
          </a:p>
        </p:txBody>
      </p:sp>
    </p:spTree>
    <p:extLst>
      <p:ext uri="{BB962C8B-B14F-4D97-AF65-F5344CB8AC3E}">
        <p14:creationId xmlns:p14="http://schemas.microsoft.com/office/powerpoint/2010/main" val="321143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9FD6-6AA0-43BA-91E6-AAADA482E16A}"/>
              </a:ext>
            </a:extLst>
          </p:cNvPr>
          <p:cNvSpPr>
            <a:spLocks noGrp="1"/>
          </p:cNvSpPr>
          <p:nvPr>
            <p:ph type="title"/>
          </p:nvPr>
        </p:nvSpPr>
        <p:spPr/>
        <p:txBody>
          <a:bodyPr>
            <a:normAutofit fontScale="90000"/>
          </a:bodyPr>
          <a:lstStyle/>
          <a:p>
            <a:r>
              <a:rPr lang="fr-CA" dirty="0"/>
              <a:t>Le CAN en pratique:</a:t>
            </a:r>
            <a:br>
              <a:rPr lang="fr-CA" dirty="0"/>
            </a:br>
            <a:r>
              <a:rPr lang="fr-CA" dirty="0"/>
              <a:t>Les "transceivers" CAN</a:t>
            </a:r>
          </a:p>
        </p:txBody>
      </p:sp>
      <p:sp>
        <p:nvSpPr>
          <p:cNvPr id="4" name="Text Placeholder 3">
            <a:extLst>
              <a:ext uri="{FF2B5EF4-FFF2-40B4-BE49-F238E27FC236}">
                <a16:creationId xmlns:a16="http://schemas.microsoft.com/office/drawing/2014/main" id="{6C9D0228-175C-4AAC-B74A-D0FB6C1DBA57}"/>
              </a:ext>
            </a:extLst>
          </p:cNvPr>
          <p:cNvSpPr>
            <a:spLocks noGrp="1"/>
          </p:cNvSpPr>
          <p:nvPr>
            <p:ph type="body" idx="1"/>
          </p:nvPr>
        </p:nvSpPr>
        <p:spPr/>
        <p:txBody>
          <a:bodyPr/>
          <a:lstStyle/>
          <a:p>
            <a:r>
              <a:rPr lang="fr-CA" dirty="0"/>
              <a:t>Pour "parler CAN", il faut:</a:t>
            </a:r>
          </a:p>
        </p:txBody>
      </p:sp>
      <p:sp>
        <p:nvSpPr>
          <p:cNvPr id="6" name="Content Placeholder 5">
            <a:extLst>
              <a:ext uri="{FF2B5EF4-FFF2-40B4-BE49-F238E27FC236}">
                <a16:creationId xmlns:a16="http://schemas.microsoft.com/office/drawing/2014/main" id="{50AA6C1D-BC85-4A32-A063-856B51C7EB2F}"/>
              </a:ext>
            </a:extLst>
          </p:cNvPr>
          <p:cNvSpPr>
            <a:spLocks noGrp="1"/>
          </p:cNvSpPr>
          <p:nvPr>
            <p:ph sz="half" idx="2"/>
          </p:nvPr>
        </p:nvSpPr>
        <p:spPr/>
        <p:txBody>
          <a:bodyPr>
            <a:normAutofit fontScale="70000" lnSpcReduction="20000"/>
          </a:bodyPr>
          <a:lstStyle/>
          <a:p>
            <a:r>
              <a:rPr lang="fr-CA" dirty="0"/>
              <a:t>Convertir les signaux CAN en signaux numériques compatibles et vice-versa</a:t>
            </a:r>
          </a:p>
          <a:p>
            <a:r>
              <a:rPr lang="fr-CA" dirty="0"/>
              <a:t>Avoir deux modules CAN ou plus</a:t>
            </a:r>
          </a:p>
          <a:p>
            <a:r>
              <a:rPr lang="fr-CA" dirty="0"/>
              <a:t>Choisir les paramètres de communication en fonction des conditions "électriques" qui prévalent</a:t>
            </a:r>
          </a:p>
          <a:p>
            <a:r>
              <a:rPr lang="fr-CA" dirty="0"/>
              <a:t>Avoir des résistances de 120 ohms à chaque bout du "bus CAN"</a:t>
            </a:r>
          </a:p>
          <a:p>
            <a:r>
              <a:rPr lang="fr-CA" dirty="0"/>
              <a:t>Définir quels connecteurs utiliser pour se brancher au "bus CAN"</a:t>
            </a:r>
          </a:p>
          <a:p>
            <a:r>
              <a:rPr lang="fr-CA" dirty="0"/>
              <a:t>Choisir si on respecte des normes ou pas</a:t>
            </a:r>
          </a:p>
          <a:p>
            <a:r>
              <a:rPr lang="fr-CA" dirty="0"/>
              <a:t>Identifier le matériel dont on dispose</a:t>
            </a:r>
          </a:p>
          <a:p>
            <a:endParaRPr lang="fr-CA" dirty="0"/>
          </a:p>
        </p:txBody>
      </p:sp>
      <p:sp>
        <p:nvSpPr>
          <p:cNvPr id="7" name="Text Placeholder 6">
            <a:extLst>
              <a:ext uri="{FF2B5EF4-FFF2-40B4-BE49-F238E27FC236}">
                <a16:creationId xmlns:a16="http://schemas.microsoft.com/office/drawing/2014/main" id="{51FB1AC0-CDDB-40E2-92D8-E69B59DD348E}"/>
              </a:ext>
            </a:extLst>
          </p:cNvPr>
          <p:cNvSpPr>
            <a:spLocks noGrp="1"/>
          </p:cNvSpPr>
          <p:nvPr>
            <p:ph type="body" sz="quarter" idx="3"/>
          </p:nvPr>
        </p:nvSpPr>
        <p:spPr/>
        <p:txBody>
          <a:bodyPr/>
          <a:lstStyle/>
          <a:p>
            <a:r>
              <a:rPr lang="fr-CA" dirty="0"/>
              <a:t>Le "CAN" du "kit STM32"…</a:t>
            </a:r>
          </a:p>
        </p:txBody>
      </p:sp>
      <p:pic>
        <p:nvPicPr>
          <p:cNvPr id="13" name="Content Placeholder 12">
            <a:extLst>
              <a:ext uri="{FF2B5EF4-FFF2-40B4-BE49-F238E27FC236}">
                <a16:creationId xmlns:a16="http://schemas.microsoft.com/office/drawing/2014/main" id="{80F427F3-DEB0-4E6E-BFEA-8960AA9D70D3}"/>
              </a:ext>
            </a:extLst>
          </p:cNvPr>
          <p:cNvPicPr>
            <a:picLocks noGrp="1" noChangeAspect="1"/>
          </p:cNvPicPr>
          <p:nvPr>
            <p:ph sz="quarter" idx="4"/>
          </p:nvPr>
        </p:nvPicPr>
        <p:blipFill>
          <a:blip r:embed="rId2"/>
          <a:stretch>
            <a:fillRect/>
          </a:stretch>
        </p:blipFill>
        <p:spPr>
          <a:xfrm>
            <a:off x="4615086" y="2996952"/>
            <a:ext cx="3875109" cy="135646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670278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nModele.potx" id="{2CCBE8C7-AFF7-4F00-970C-C1588D74A464}" vid="{BB4C6BD2-C08D-41A7-9E3F-E53D9610DC3D}"/>
    </a:ext>
  </a:ext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nModele.potx" id="{2CCBE8C7-AFF7-4F00-970C-C1588D74A464}" vid="{BB4C6BD2-C08D-41A7-9E3F-E53D9610DC3D}"/>
    </a:ext>
  </a:extLst>
</a:theme>
</file>

<file path=docProps/app.xml><?xml version="1.0" encoding="utf-8"?>
<Properties xmlns="http://schemas.openxmlformats.org/officeDocument/2006/extended-properties" xmlns:vt="http://schemas.openxmlformats.org/officeDocument/2006/docPropsVTypes">
  <Template>monModele</Template>
  <TotalTime>395</TotalTime>
  <Words>1753</Words>
  <Application>Microsoft Office PowerPoint</Application>
  <PresentationFormat>Affichage à l'écran (4:3)</PresentationFormat>
  <Paragraphs>148</Paragraphs>
  <Slides>15</Slides>
  <Notes>0</Notes>
  <HiddenSlides>0</HiddenSlides>
  <MMClips>0</MMClips>
  <ScaleCrop>false</ScaleCrop>
  <HeadingPairs>
    <vt:vector size="6" baseType="variant">
      <vt:variant>
        <vt:lpstr>Polices utilisées</vt:lpstr>
      </vt:variant>
      <vt:variant>
        <vt:i4>2</vt:i4>
      </vt:variant>
      <vt:variant>
        <vt:lpstr>Thème</vt:lpstr>
      </vt:variant>
      <vt:variant>
        <vt:i4>2</vt:i4>
      </vt:variant>
      <vt:variant>
        <vt:lpstr>Titres des diapositives</vt:lpstr>
      </vt:variant>
      <vt:variant>
        <vt:i4>15</vt:i4>
      </vt:variant>
    </vt:vector>
  </HeadingPairs>
  <TitlesOfParts>
    <vt:vector size="19" baseType="lpstr">
      <vt:lpstr>Arial</vt:lpstr>
      <vt:lpstr>Calibri</vt:lpstr>
      <vt:lpstr>Thème Office</vt:lpstr>
      <vt:lpstr>1_Thème Office</vt:lpstr>
      <vt:lpstr>Optimiser un système ordiné industriel</vt:lpstr>
      <vt:lpstr>Aujourd'hui</vt:lpstr>
      <vt:lpstr>Communications entre "nœuds"</vt:lpstr>
      <vt:lpstr>Types de réseau</vt:lpstr>
      <vt:lpstr>Adressage par nœud</vt:lpstr>
      <vt:lpstr>Adressage par bloc d'informations</vt:lpstr>
      <vt:lpstr>Adressage par bloc d'informations (suite)</vt:lpstr>
      <vt:lpstr>Les bases du CAN</vt:lpstr>
      <vt:lpstr>Le CAN en pratique: Les "transceivers" CAN</vt:lpstr>
      <vt:lpstr>Le CAN en quelques mots: Les "quanta" du CAN</vt:lpstr>
      <vt:lpstr>Le CAN en quelques mots: La solution matérielle de STM</vt:lpstr>
      <vt:lpstr>Le CAN en quelques mots: La solution logicielle de STM</vt:lpstr>
      <vt:lpstr>Le CAN en quelques mots: Un réseau CAN</vt:lpstr>
      <vt:lpstr>Le CAN en quelques mots: Un programme CAN</vt:lpstr>
      <vt:lpstr>Pour en savoir plus…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Optimiser un système ordiné industriel</dc:title>
  <dc:creator>yp roy</dc:creator>
  <cp:lastModifiedBy>yp roy</cp:lastModifiedBy>
  <cp:revision>34</cp:revision>
  <dcterms:created xsi:type="dcterms:W3CDTF">2019-08-21T14:38:00Z</dcterms:created>
  <dcterms:modified xsi:type="dcterms:W3CDTF">2019-10-23T17:25:00Z</dcterms:modified>
</cp:coreProperties>
</file>