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933"/>
    <a:srgbClr val="EA5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90864" autoAdjust="0"/>
  </p:normalViewPr>
  <p:slideViewPr>
    <p:cSldViewPr>
      <p:cViewPr varScale="1">
        <p:scale>
          <a:sx n="65" d="100"/>
          <a:sy n="65" d="100"/>
        </p:scale>
        <p:origin x="-103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520D9-D61C-47BB-A48F-2B74C3BA6C13}" type="datetimeFigureOut">
              <a:rPr lang="fr-CA" smtClean="0"/>
              <a:t>2019-10-30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2A79-464E-4917-B306-0EE91121F1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581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2A79-464E-4917-B306-0EE91121F14C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214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Efficacité baisse avec le nombre, temps de réponse augmente</a:t>
            </a:r>
            <a:r>
              <a:rPr lang="fr-CA" baseline="0" dirty="0" smtClean="0"/>
              <a:t> avec le nombre. Possibilité de décroissance ou augmentation exponentielle, au carré du nombre etc…</a:t>
            </a:r>
          </a:p>
          <a:p>
            <a:r>
              <a:rPr lang="fr-CA" baseline="0" dirty="0" smtClean="0"/>
              <a:t>Temps de réponse: monte avec le nombre (possiblement exponentiel, au carré, etc.)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2A79-464E-4917-B306-0EE91121F14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344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Efficacité: indépendante</a:t>
            </a:r>
            <a:r>
              <a:rPr lang="fr-CA" baseline="0" dirty="0" smtClean="0"/>
              <a:t> du nombre puisque tous les messages sont certains de passer</a:t>
            </a:r>
            <a:endParaRPr lang="fr-CA" dirty="0" smtClean="0"/>
          </a:p>
          <a:p>
            <a:r>
              <a:rPr lang="fr-CA" baseline="0" dirty="0" smtClean="0"/>
              <a:t>Temps de réponse: monte linéairement avec le nombre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2A79-464E-4917-B306-0EE91121F14C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232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Comportement</a:t>
            </a:r>
            <a:r>
              <a:rPr lang="fr-CA" baseline="0" dirty="0" smtClean="0"/>
              <a:t> qui dépend de la méthode d’accès. Dépend au final du nombre de blocs de données demandés plutôt que du nombre de blocs de données possibles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2A79-464E-4917-B306-0EE91121F14C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75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2A79-464E-4917-B306-0EE91121F14C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791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66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793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65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321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245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159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4836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61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97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ED37B5E-A904-4848-87E7-F36F2F59593E}"/>
              </a:ext>
            </a:extLst>
          </p:cNvPr>
          <p:cNvSpPr/>
          <p:nvPr userDrawn="1"/>
        </p:nvSpPr>
        <p:spPr>
          <a:xfrm>
            <a:off x="251520" y="188640"/>
            <a:ext cx="8640960" cy="6480720"/>
          </a:xfrm>
          <a:prstGeom prst="rect">
            <a:avLst/>
          </a:prstGeom>
          <a:noFill/>
          <a:ln w="38100">
            <a:solidFill>
              <a:srgbClr val="CB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rgbClr val="CB193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E97414-2164-4757-8016-4EAC791370F5}"/>
              </a:ext>
            </a:extLst>
          </p:cNvPr>
          <p:cNvSpPr/>
          <p:nvPr userDrawn="1"/>
        </p:nvSpPr>
        <p:spPr>
          <a:xfrm>
            <a:off x="179512" y="260648"/>
            <a:ext cx="8784976" cy="6336704"/>
          </a:xfrm>
          <a:prstGeom prst="rect">
            <a:avLst/>
          </a:prstGeom>
          <a:noFill/>
          <a:ln w="38100">
            <a:solidFill>
              <a:srgbClr val="CB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rgbClr val="CB1933"/>
              </a:solidFill>
            </a:endParaRPr>
          </a:p>
        </p:txBody>
      </p:sp>
      <p:sp>
        <p:nvSpPr>
          <p:cNvPr id="6" name="ZoneTexte 12">
            <a:extLst>
              <a:ext uri="{FF2B5EF4-FFF2-40B4-BE49-F238E27FC236}">
                <a16:creationId xmlns:a16="http://schemas.microsoft.com/office/drawing/2014/main" xmlns="" id="{7DA20058-5614-494D-8300-D3E318D17BF6}"/>
              </a:ext>
            </a:extLst>
          </p:cNvPr>
          <p:cNvSpPr txBox="1"/>
          <p:nvPr userDrawn="1"/>
        </p:nvSpPr>
        <p:spPr>
          <a:xfrm>
            <a:off x="251520" y="638132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Yves Roy</a:t>
            </a:r>
          </a:p>
        </p:txBody>
      </p:sp>
    </p:spTree>
    <p:extLst>
      <p:ext uri="{BB962C8B-B14F-4D97-AF65-F5344CB8AC3E}">
        <p14:creationId xmlns:p14="http://schemas.microsoft.com/office/powerpoint/2010/main" val="2193682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976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F444-87F2-4773-9E29-81BF6E7969AF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//upload.wikimedia.org/wikipedia/fr/4/47/Logo_CegepLimoilou.gif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//upload.wikimedia.org/wikipedia/fr/4/47/Logo_CegepLimoilou.gif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247-637-LI Optimiser un système ordiné industriel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Introduction</a:t>
            </a:r>
          </a:p>
          <a:p>
            <a:pPr lvl="0"/>
            <a:r>
              <a:rPr lang="fr-FR" dirty="0"/>
              <a:t>Plan de cours</a:t>
            </a:r>
          </a:p>
          <a:p>
            <a:pPr lvl="0"/>
            <a:r>
              <a:rPr lang="fr-FR" dirty="0"/>
              <a:t>Rappels</a:t>
            </a:r>
          </a:p>
          <a:p>
            <a:pPr lvl="0"/>
            <a:r>
              <a:rPr lang="fr-FR" dirty="0"/>
              <a:t>Notions d'optimisation</a:t>
            </a:r>
          </a:p>
          <a:p>
            <a:pPr lvl="0"/>
            <a:r>
              <a:rPr lang="fr-FR" dirty="0"/>
              <a:t>Préparation pour le laboratoire 1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199" y="6237312"/>
            <a:ext cx="1269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F444-87F2-4773-9E29-81BF6E7969AF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DFA580-63B0-4B95-9958-224AA7024577}"/>
              </a:ext>
            </a:extLst>
          </p:cNvPr>
          <p:cNvSpPr/>
          <p:nvPr userDrawn="1"/>
        </p:nvSpPr>
        <p:spPr>
          <a:xfrm>
            <a:off x="251520" y="188640"/>
            <a:ext cx="8640960" cy="6480720"/>
          </a:xfrm>
          <a:prstGeom prst="rect">
            <a:avLst/>
          </a:prstGeom>
          <a:noFill/>
          <a:ln w="38100">
            <a:solidFill>
              <a:srgbClr val="CB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rgbClr val="CB193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B983B15-EFCB-4BE4-84B5-2707EF5F9409}"/>
              </a:ext>
            </a:extLst>
          </p:cNvPr>
          <p:cNvSpPr/>
          <p:nvPr userDrawn="1"/>
        </p:nvSpPr>
        <p:spPr>
          <a:xfrm>
            <a:off x="179512" y="260648"/>
            <a:ext cx="8784976" cy="6336704"/>
          </a:xfrm>
          <a:prstGeom prst="rect">
            <a:avLst/>
          </a:prstGeom>
          <a:noFill/>
          <a:ln w="38100">
            <a:solidFill>
              <a:srgbClr val="CB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rgbClr val="CB1933"/>
              </a:solidFill>
            </a:endParaRPr>
          </a:p>
        </p:txBody>
      </p:sp>
      <p:pic>
        <p:nvPicPr>
          <p:cNvPr id="9" name="Picture 2" descr="Fichier:Logo CegepLimoilou.gif">
            <a:hlinkClick r:id="rId12"/>
            <a:extLst>
              <a:ext uri="{FF2B5EF4-FFF2-40B4-BE49-F238E27FC236}">
                <a16:creationId xmlns:a16="http://schemas.microsoft.com/office/drawing/2014/main" xmlns="" id="{4B48C653-71EE-41BF-9B08-1357501F90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3" y="6207754"/>
            <a:ext cx="658417" cy="37560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247-637-LI Optimiser un système ordiné industriel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Introduction</a:t>
            </a:r>
          </a:p>
          <a:p>
            <a:pPr lvl="0"/>
            <a:r>
              <a:rPr lang="fr-FR" dirty="0"/>
              <a:t>Plan de cours</a:t>
            </a:r>
          </a:p>
          <a:p>
            <a:pPr lvl="0"/>
            <a:r>
              <a:rPr lang="fr-FR" dirty="0"/>
              <a:t>Rappels</a:t>
            </a:r>
          </a:p>
          <a:p>
            <a:pPr lvl="0"/>
            <a:r>
              <a:rPr lang="fr-FR" dirty="0"/>
              <a:t>Notions d'optimisation</a:t>
            </a:r>
          </a:p>
          <a:p>
            <a:pPr lvl="0"/>
            <a:r>
              <a:rPr lang="fr-FR" dirty="0"/>
              <a:t>Préparation pour le laboratoire 1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457E-6DF3-4EC9-A3FA-D5CB100430D3}" type="datetimeFigureOut">
              <a:rPr lang="fr-CA" smtClean="0"/>
              <a:pPr/>
              <a:t>2019-10-30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199" y="6237312"/>
            <a:ext cx="1269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F444-87F2-4773-9E29-81BF6E7969AF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DFA580-63B0-4B95-9958-224AA7024577}"/>
              </a:ext>
            </a:extLst>
          </p:cNvPr>
          <p:cNvSpPr/>
          <p:nvPr userDrawn="1"/>
        </p:nvSpPr>
        <p:spPr>
          <a:xfrm>
            <a:off x="251520" y="188640"/>
            <a:ext cx="8640960" cy="6480720"/>
          </a:xfrm>
          <a:prstGeom prst="rect">
            <a:avLst/>
          </a:prstGeom>
          <a:noFill/>
          <a:ln w="38100">
            <a:solidFill>
              <a:srgbClr val="CB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rgbClr val="CB193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B983B15-EFCB-4BE4-84B5-2707EF5F9409}"/>
              </a:ext>
            </a:extLst>
          </p:cNvPr>
          <p:cNvSpPr/>
          <p:nvPr userDrawn="1"/>
        </p:nvSpPr>
        <p:spPr>
          <a:xfrm>
            <a:off x="179512" y="260648"/>
            <a:ext cx="8784976" cy="6336704"/>
          </a:xfrm>
          <a:prstGeom prst="rect">
            <a:avLst/>
          </a:prstGeom>
          <a:noFill/>
          <a:ln w="38100">
            <a:solidFill>
              <a:srgbClr val="CB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rgbClr val="CB1933"/>
              </a:solidFill>
            </a:endParaRPr>
          </a:p>
        </p:txBody>
      </p:sp>
      <p:pic>
        <p:nvPicPr>
          <p:cNvPr id="9" name="Picture 2" descr="Fichier:Logo CegepLimoilou.gif">
            <a:hlinkClick r:id="rId13"/>
            <a:extLst>
              <a:ext uri="{FF2B5EF4-FFF2-40B4-BE49-F238E27FC236}">
                <a16:creationId xmlns:a16="http://schemas.microsoft.com/office/drawing/2014/main" xmlns="" id="{4B48C653-71EE-41BF-9B08-1357501F90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3" y="6207754"/>
            <a:ext cx="658417" cy="375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9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3D3082-3BBB-468D-812A-113FB15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Optimiser un système ordiné industriel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25EE7BC-ACD3-4A35-AB13-0369D642F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247-637-LI</a:t>
            </a:r>
          </a:p>
          <a:p>
            <a:r>
              <a:rPr lang="fr-FR" dirty="0"/>
              <a:t>Introduction au CAN</a:t>
            </a:r>
            <a:r>
              <a:rPr lang="fr-CA" dirty="0"/>
              <a:t> 	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0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Scénarios à considérer 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Pour les cas simples </a:t>
            </a:r>
          </a:p>
          <a:p>
            <a:r>
              <a:rPr lang="fr-CA" dirty="0" smtClean="0"/>
              <a:t>Exemple: échanges sur demande en « cascade »</a:t>
            </a:r>
          </a:p>
          <a:p>
            <a:pPr lvl="1"/>
            <a:r>
              <a:rPr lang="fr-CA" dirty="0" smtClean="0"/>
              <a:t>Un message de </a:t>
            </a:r>
            <a:r>
              <a:rPr lang="fr-CA" dirty="0" err="1" smtClean="0"/>
              <a:t>synchonisation</a:t>
            </a:r>
            <a:endParaRPr lang="fr-CA" dirty="0" smtClean="0"/>
          </a:p>
          <a:p>
            <a:pPr lvl="1"/>
            <a:r>
              <a:rPr lang="fr-CA" dirty="0" smtClean="0"/>
              <a:t>Une réponse au message de synchronisation</a:t>
            </a:r>
          </a:p>
          <a:p>
            <a:pPr lvl="1"/>
            <a:r>
              <a:rPr lang="fr-CA" dirty="0" smtClean="0"/>
              <a:t>Une réponse à la réponse au message de synchronisation</a:t>
            </a:r>
          </a:p>
          <a:p>
            <a:pPr lvl="1"/>
            <a:r>
              <a:rPr lang="fr-CA" dirty="0" smtClean="0"/>
              <a:t>Une suite de réponse à chaque réponse</a:t>
            </a:r>
          </a:p>
          <a:p>
            <a:pPr lvl="1"/>
            <a:r>
              <a:rPr lang="fr-CA" dirty="0" smtClean="0"/>
              <a:t>Un message de synchronisation en réponse à la dernière réponse</a:t>
            </a:r>
          </a:p>
          <a:p>
            <a:r>
              <a:rPr lang="fr-CA" dirty="0" err="1" smtClean="0"/>
              <a:t>Sync</a:t>
            </a:r>
            <a:r>
              <a:rPr lang="fr-CA" dirty="0" smtClean="0"/>
              <a:t>/R1/R2àR1/R3àR2/…/</a:t>
            </a:r>
            <a:r>
              <a:rPr lang="fr-CA" dirty="0" err="1" smtClean="0"/>
              <a:t>RnàRm</a:t>
            </a:r>
            <a:r>
              <a:rPr lang="fr-CA" dirty="0" smtClean="0"/>
              <a:t>/</a:t>
            </a:r>
            <a:r>
              <a:rPr lang="fr-CA" dirty="0" err="1" smtClean="0"/>
              <a:t>Sync</a:t>
            </a:r>
            <a:endParaRPr lang="fr-CA" dirty="0" smtClean="0"/>
          </a:p>
          <a:p>
            <a:r>
              <a:rPr lang="fr-CA" dirty="0" smtClean="0"/>
              <a:t>Problème?</a:t>
            </a:r>
          </a:p>
          <a:p>
            <a:pPr lvl="1"/>
            <a:r>
              <a:rPr lang="fr-CA" dirty="0" smtClean="0"/>
              <a:t>Il suffit qu’un nœud ait un problème pour que l’ensemble du réseau tombe en panne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31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Scénarios à considérer 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Pour les cas intermédiaires</a:t>
            </a:r>
          </a:p>
          <a:p>
            <a:r>
              <a:rPr lang="fr-CA" dirty="0" smtClean="0"/>
              <a:t>Exemple: échanges sur demande par un nœud maître</a:t>
            </a:r>
          </a:p>
          <a:p>
            <a:pPr lvl="1"/>
            <a:r>
              <a:rPr lang="fr-CA" dirty="0" smtClean="0"/>
              <a:t>Un nœud « maître » fait toutes les demandes</a:t>
            </a:r>
          </a:p>
          <a:p>
            <a:pPr lvl="1"/>
            <a:r>
              <a:rPr lang="fr-CA" dirty="0" smtClean="0"/>
              <a:t>Le maître prévoit un temps pour répondre entre chaque demande</a:t>
            </a:r>
          </a:p>
          <a:p>
            <a:pPr lvl="1"/>
            <a:r>
              <a:rPr lang="fr-CA" dirty="0" smtClean="0"/>
              <a:t>Les nœuds esclaves répondes aux demandes qui les concernent</a:t>
            </a:r>
          </a:p>
          <a:p>
            <a:pPr lvl="1"/>
            <a:r>
              <a:rPr lang="fr-CA" dirty="0" smtClean="0"/>
              <a:t>Les nœuds utilisent les réponses qui les intéressent</a:t>
            </a:r>
          </a:p>
          <a:p>
            <a:r>
              <a:rPr lang="fr-CA" dirty="0" smtClean="0"/>
              <a:t>D1/R1/D2/---/D3/---/D4/R4/D1/R1/D2/R2/D3…</a:t>
            </a:r>
          </a:p>
          <a:p>
            <a:r>
              <a:rPr lang="fr-CA" dirty="0" smtClean="0"/>
              <a:t>Problème?</a:t>
            </a:r>
          </a:p>
          <a:p>
            <a:pPr lvl="1"/>
            <a:r>
              <a:rPr lang="fr-CA" dirty="0" smtClean="0"/>
              <a:t>Il faut bien choisir le maître parce qu’il ne faut pas qu’il tombe en panne</a:t>
            </a:r>
          </a:p>
        </p:txBody>
      </p:sp>
    </p:spTree>
    <p:extLst>
      <p:ext uri="{BB962C8B-B14F-4D97-AF65-F5344CB8AC3E}">
        <p14:creationId xmlns:p14="http://schemas.microsoft.com/office/powerpoint/2010/main" val="6721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Scénarios à considérer 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D’autres solutions sont possibles</a:t>
            </a:r>
          </a:p>
          <a:p>
            <a:r>
              <a:rPr lang="fr-CA" dirty="0" smtClean="0"/>
              <a:t>Les solutions à accès prédéterminé impliquent des temps d’attente et un suivi des accès</a:t>
            </a:r>
          </a:p>
          <a:p>
            <a:r>
              <a:rPr lang="fr-CA" dirty="0" smtClean="0"/>
              <a:t>Les temps d’attente se gèrent bien avec des machines à états</a:t>
            </a:r>
          </a:p>
          <a:p>
            <a:r>
              <a:rPr lang="fr-CA" dirty="0" smtClean="0"/>
              <a:t>Le suivi des accès se fait bien avec les machines à états</a:t>
            </a:r>
          </a:p>
        </p:txBody>
      </p:sp>
    </p:spTree>
    <p:extLst>
      <p:ext uri="{BB962C8B-B14F-4D97-AF65-F5344CB8AC3E}">
        <p14:creationId xmlns:p14="http://schemas.microsoft.com/office/powerpoint/2010/main" val="23538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Exercices en classe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Tracez le diagramme d’états qui décrit le mode de fonctionnement d’un réseau à accès prédéterminé</a:t>
            </a:r>
          </a:p>
          <a:p>
            <a:r>
              <a:rPr lang="fr-CA" dirty="0" smtClean="0"/>
              <a:t>Tracez le diagramme d’états d’un nœud qui fait partie d’un réseau à accès prédéterminé</a:t>
            </a:r>
          </a:p>
          <a:p>
            <a:r>
              <a:rPr lang="fr-CA" dirty="0" smtClean="0"/>
              <a:t>Tracez le diagramme d’états qui décrit le mode de fonctionnement du réseau qui vous semble le plus indiqué lorsqu’il n’y a que 4 nœuds dans un réseau et une dizaine de blocs de données à considérer et tracez les diagrammes d’états des 4 nœuds du réseau.</a:t>
            </a:r>
          </a:p>
        </p:txBody>
      </p:sp>
    </p:spTree>
    <p:extLst>
      <p:ext uri="{BB962C8B-B14F-4D97-AF65-F5344CB8AC3E}">
        <p14:creationId xmlns:p14="http://schemas.microsoft.com/office/powerpoint/2010/main" val="24456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Passerelle CAN-Série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Des nœuds d’un réseau CAN peuvent avoir à servir de passerelle entre ce réseau et un autre réseau de communication qui utilise un autre protocole que le CAN</a:t>
            </a:r>
          </a:p>
          <a:p>
            <a:r>
              <a:rPr lang="fr-CA" dirty="0" smtClean="0"/>
              <a:t>De tels cas impliquent:</a:t>
            </a:r>
          </a:p>
          <a:p>
            <a:pPr lvl="1"/>
            <a:r>
              <a:rPr lang="fr-CA" dirty="0" smtClean="0"/>
              <a:t>L’acquisition de données en provenance d’un réseau</a:t>
            </a:r>
          </a:p>
          <a:p>
            <a:pPr lvl="1"/>
            <a:r>
              <a:rPr lang="fr-CA" dirty="0" smtClean="0"/>
              <a:t>Le traitement des données</a:t>
            </a:r>
          </a:p>
          <a:p>
            <a:pPr lvl="1"/>
            <a:r>
              <a:rPr lang="fr-CA" dirty="0" smtClean="0"/>
              <a:t>La préparation de données pour la transmission sur l’autre réseau</a:t>
            </a:r>
          </a:p>
          <a:p>
            <a:r>
              <a:rPr lang="fr-CA" dirty="0" smtClean="0"/>
              <a:t>Comment s’y prendre pour gérer ces échanges?</a:t>
            </a:r>
          </a:p>
          <a:p>
            <a:pPr lvl="1"/>
            <a:r>
              <a:rPr lang="fr-CA" dirty="0" smtClean="0"/>
              <a:t>Deux services « protocole », des interfaces « réseau » et un processus qui chapeaute le tout </a:t>
            </a:r>
          </a:p>
        </p:txBody>
      </p:sp>
    </p:spTree>
    <p:extLst>
      <p:ext uri="{BB962C8B-B14F-4D97-AF65-F5344CB8AC3E}">
        <p14:creationId xmlns:p14="http://schemas.microsoft.com/office/powerpoint/2010/main" val="42507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Exercices en classe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Tracez un diagramme qui représente l’architecture logicielle d’une passerelle</a:t>
            </a:r>
          </a:p>
          <a:p>
            <a:r>
              <a:rPr lang="fr-CA" dirty="0" smtClean="0"/>
              <a:t>Tracez les machines à états des modules qui sont impliqués dans les opérations de la passerelle.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71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86D683-212E-4D6C-AB6B-5BAB795E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Aujourd'hui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ACB16C4-EED2-4051-B10D-C0F302AC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Notions d’accès à des réseaux</a:t>
            </a:r>
          </a:p>
          <a:p>
            <a:r>
              <a:rPr lang="fr-CA" dirty="0" smtClean="0"/>
              <a:t>Réseaux vs CAN</a:t>
            </a:r>
          </a:p>
          <a:p>
            <a:r>
              <a:rPr lang="fr-CA" dirty="0" smtClean="0"/>
              <a:t>3 modes d’accès aux réseaux CAN</a:t>
            </a:r>
          </a:p>
          <a:p>
            <a:r>
              <a:rPr lang="fr-CA" dirty="0" smtClean="0"/>
              <a:t>À propos des 3 modes d’accès</a:t>
            </a:r>
          </a:p>
          <a:p>
            <a:r>
              <a:rPr lang="fr-CA" dirty="0" smtClean="0"/>
              <a:t>Scénario à considérer</a:t>
            </a:r>
          </a:p>
          <a:p>
            <a:r>
              <a:rPr lang="fr-CA" dirty="0" smtClean="0"/>
              <a:t>Exercices en classe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54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Notions d’accès à des réseaux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Qu’est-ce qu’un réseau?</a:t>
            </a:r>
          </a:p>
          <a:p>
            <a:pPr lvl="1"/>
            <a:r>
              <a:rPr lang="fr-CA" dirty="0" smtClean="0"/>
              <a:t>Un ensemble d’éléments qui communiquent entre eux</a:t>
            </a:r>
          </a:p>
          <a:p>
            <a:r>
              <a:rPr lang="fr-CA" dirty="0" smtClean="0"/>
              <a:t>Qu’est-ce qui fait qu’un réseau est bon?</a:t>
            </a:r>
          </a:p>
          <a:p>
            <a:pPr lvl="1"/>
            <a:r>
              <a:rPr lang="fr-CA" dirty="0" smtClean="0"/>
              <a:t>Le temps d’accès</a:t>
            </a:r>
          </a:p>
          <a:p>
            <a:pPr lvl="1"/>
            <a:r>
              <a:rPr lang="fr-CA" dirty="0" smtClean="0"/>
              <a:t>Le temps de réponse</a:t>
            </a:r>
          </a:p>
          <a:p>
            <a:pPr lvl="1"/>
            <a:r>
              <a:rPr lang="fr-CA" dirty="0" smtClean="0"/>
              <a:t>La fiabilité</a:t>
            </a:r>
          </a:p>
          <a:p>
            <a:pPr lvl="1"/>
            <a:r>
              <a:rPr lang="fr-CA" dirty="0" smtClean="0"/>
              <a:t>La vitesse</a:t>
            </a:r>
          </a:p>
          <a:p>
            <a:pPr lvl="1"/>
            <a:r>
              <a:rPr lang="fr-CA" dirty="0" smtClean="0"/>
              <a:t>Etc.</a:t>
            </a:r>
          </a:p>
          <a:p>
            <a:r>
              <a:rPr lang="fr-CA" dirty="0" smtClean="0"/>
              <a:t>Comment disposer d’un bon réseau?</a:t>
            </a:r>
          </a:p>
          <a:p>
            <a:pPr lvl="1"/>
            <a:r>
              <a:rPr lang="fr-CA" dirty="0" smtClean="0"/>
              <a:t>En tenant compte de la nature des communications pour choisir l’architecture appropriée (ex. en étoile, en anneau…)</a:t>
            </a:r>
          </a:p>
          <a:p>
            <a:pPr lvl="1"/>
            <a:r>
              <a:rPr lang="fr-CA" dirty="0" smtClean="0"/>
              <a:t>En tenant compte de l’utilisation du le réseau</a:t>
            </a:r>
          </a:p>
          <a:p>
            <a:r>
              <a:rPr lang="fr-CA" dirty="0" smtClean="0"/>
              <a:t>Le génie informatique s’intéresse tout particulièrement à l’optimisation des réseaux.</a:t>
            </a:r>
          </a:p>
        </p:txBody>
      </p:sp>
    </p:spTree>
    <p:extLst>
      <p:ext uri="{BB962C8B-B14F-4D97-AF65-F5344CB8AC3E}">
        <p14:creationId xmlns:p14="http://schemas.microsoft.com/office/powerpoint/2010/main" val="2407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Réseaux vs CAN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Le CAN permet de connecter tous les nœuds d’un système sur un même câble</a:t>
            </a:r>
          </a:p>
          <a:p>
            <a:r>
              <a:rPr lang="fr-CA" dirty="0" smtClean="0"/>
              <a:t>La « couche physique » du CAN permet de gérer les « collisions » et de détecter des problèmes matériels</a:t>
            </a:r>
          </a:p>
          <a:p>
            <a:r>
              <a:rPr lang="fr-CA" dirty="0" smtClean="0"/>
              <a:t>Les « couches inférieures » du CAN ne permettent pas de garantir un « livraison » des messages</a:t>
            </a:r>
          </a:p>
          <a:p>
            <a:r>
              <a:rPr lang="fr-CA" dirty="0" smtClean="0"/>
              <a:t>Le réseau CAN sont constitués de « blocs de données » plutôt que de « nœuds »</a:t>
            </a:r>
          </a:p>
          <a:p>
            <a:r>
              <a:rPr lang="fr-CA" dirty="0" smtClean="0"/>
              <a:t>Dans ces conditions, quel est l’approche à prendre pour concevoir un réseau CAN?</a:t>
            </a:r>
          </a:p>
          <a:p>
            <a:pPr lvl="1"/>
            <a:r>
              <a:rPr lang="fr-CA" dirty="0" smtClean="0"/>
              <a:t>Utiliser des « couches</a:t>
            </a:r>
            <a:r>
              <a:rPr lang="fr-CA" dirty="0"/>
              <a:t> </a:t>
            </a:r>
            <a:r>
              <a:rPr lang="fr-CA" dirty="0" smtClean="0"/>
              <a:t>supérieures standards » si c’est réaliste de le faire (ex. </a:t>
            </a:r>
            <a:r>
              <a:rPr lang="fr-CA" dirty="0" err="1" smtClean="0"/>
              <a:t>CANopen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Mettre en place ses propres « couches supérieurs » (ex. service protocoleCAN637…)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336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 modes d’accès aux réseaux CAN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Pour concevoir son propre réseau, on peut d’abord prendre en compte 3 modes d’accès à ce réseau:</a:t>
            </a:r>
          </a:p>
          <a:p>
            <a:pPr lvl="1"/>
            <a:r>
              <a:rPr lang="fr-CA" b="1" dirty="0" smtClean="0"/>
              <a:t>Accès aléatoire:</a:t>
            </a:r>
            <a:r>
              <a:rPr lang="fr-CA" dirty="0" smtClean="0"/>
              <a:t> chacun des nœuds transmets ses messages dès qu’il en a de besoin</a:t>
            </a:r>
          </a:p>
          <a:p>
            <a:pPr lvl="1"/>
            <a:r>
              <a:rPr lang="fr-CA" b="1" dirty="0" smtClean="0"/>
              <a:t>Accès prédéterminé:</a:t>
            </a:r>
            <a:r>
              <a:rPr lang="fr-CA" dirty="0" smtClean="0"/>
              <a:t> chacun des nœuds attend que ce soit son tour pour transmettre ses messages</a:t>
            </a:r>
          </a:p>
          <a:p>
            <a:pPr lvl="1"/>
            <a:r>
              <a:rPr lang="fr-CA" b="1" dirty="0" smtClean="0"/>
              <a:t>Accès sur demande:</a:t>
            </a:r>
            <a:r>
              <a:rPr lang="fr-CA" dirty="0" smtClean="0"/>
              <a:t> chacun des nœuds attend qu’on lui en fasse la demande pour transmettre ses messages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5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À propos de l’accès aléatoire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dirty="0" smtClean="0"/>
              <a:t>Efficacité</a:t>
            </a:r>
          </a:p>
          <a:p>
            <a:pPr lvl="1"/>
            <a:r>
              <a:rPr lang="fr-CA" dirty="0" smtClean="0"/>
              <a:t>Des collisions sont plus que probables et les retransmissions diminuent l’efficacité</a:t>
            </a:r>
          </a:p>
          <a:p>
            <a:pPr lvl="1"/>
            <a:r>
              <a:rPr lang="fr-CA" dirty="0" smtClean="0"/>
              <a:t>La « couche physique » du CAN le facilite parce qu’elle supporte les collisions et la retransmission automatique de messages</a:t>
            </a:r>
          </a:p>
          <a:p>
            <a:r>
              <a:rPr lang="fr-CA" dirty="0" smtClean="0"/>
              <a:t>Temps de réponse:</a:t>
            </a:r>
          </a:p>
          <a:p>
            <a:pPr lvl="1"/>
            <a:r>
              <a:rPr lang="fr-CA" dirty="0" smtClean="0"/>
              <a:t>Bon pour les réseaux simples</a:t>
            </a:r>
          </a:p>
          <a:p>
            <a:pPr lvl="1"/>
            <a:r>
              <a:rPr lang="fr-CA" dirty="0" smtClean="0"/>
              <a:t>Peut être long pour les réseaux complexes 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dirty="0" smtClean="0"/>
              <a:t>Efficacité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Temps de réponse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5148064" y="2060848"/>
            <a:ext cx="295232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8244408" y="32849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148064" y="4221088"/>
            <a:ext cx="295232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8244408" y="54045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50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À propos de l’accès prédéterminé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Efficacité</a:t>
            </a:r>
          </a:p>
          <a:p>
            <a:pPr lvl="1"/>
            <a:r>
              <a:rPr lang="fr-CA" dirty="0" smtClean="0"/>
              <a:t>Les collisions sont impossibles</a:t>
            </a:r>
          </a:p>
          <a:p>
            <a:pPr lvl="1"/>
            <a:r>
              <a:rPr lang="fr-CA" dirty="0" smtClean="0"/>
              <a:t>Un message périodique de synchronisation est requis</a:t>
            </a:r>
          </a:p>
          <a:p>
            <a:r>
              <a:rPr lang="fr-CA" dirty="0" smtClean="0"/>
              <a:t>Temps de réponse:</a:t>
            </a:r>
          </a:p>
          <a:p>
            <a:pPr lvl="1"/>
            <a:r>
              <a:rPr lang="fr-CA" dirty="0" smtClean="0"/>
              <a:t>Constant et proportionnel au nombre de messages possibles</a:t>
            </a:r>
          </a:p>
          <a:p>
            <a:pPr lvl="1"/>
            <a:r>
              <a:rPr lang="fr-CA" dirty="0" smtClean="0"/>
              <a:t>Moyen pour les réseaux simples</a:t>
            </a:r>
          </a:p>
          <a:p>
            <a:pPr lvl="1"/>
            <a:r>
              <a:rPr lang="fr-CA" dirty="0" smtClean="0"/>
              <a:t>Long pour les réseaux complexes 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Efficacité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Temps de réponse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5148064" y="2060848"/>
            <a:ext cx="295232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8244408" y="32849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148064" y="4221088"/>
            <a:ext cx="295232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8244408" y="54045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52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À propos de l’accès sur demande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 smtClean="0"/>
              <a:t>Efficacité</a:t>
            </a:r>
          </a:p>
          <a:p>
            <a:pPr lvl="1"/>
            <a:r>
              <a:rPr lang="fr-CA" dirty="0" smtClean="0"/>
              <a:t>Diminué par le fait que le nombre de message est doublé (une requête = une réponse)</a:t>
            </a:r>
          </a:p>
          <a:p>
            <a:pPr lvl="1"/>
            <a:r>
              <a:rPr lang="fr-CA" dirty="0" smtClean="0"/>
              <a:t>Augmenté parce que des messages ne sont pas transmis pour rien</a:t>
            </a:r>
          </a:p>
          <a:p>
            <a:r>
              <a:rPr lang="fr-CA" dirty="0" smtClean="0"/>
              <a:t>Temps de réponse:</a:t>
            </a:r>
          </a:p>
          <a:p>
            <a:pPr lvl="1"/>
            <a:r>
              <a:rPr lang="fr-CA" dirty="0" smtClean="0"/>
              <a:t>Très bon une fois la demande faite puisque la réponse suit la demande</a:t>
            </a:r>
          </a:p>
          <a:p>
            <a:pPr lvl="1"/>
            <a:r>
              <a:rPr lang="fr-CA" dirty="0" smtClean="0"/>
              <a:t>Dépend du d’accès au réseau pour faire une demande</a:t>
            </a:r>
          </a:p>
          <a:p>
            <a:pPr lvl="1"/>
            <a:r>
              <a:rPr lang="fr-CA" dirty="0" smtClean="0"/>
              <a:t>Proche mais moins bon que les approches aléatoires ou sur demande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 smtClean="0"/>
              <a:t>Efficacité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Temps de réponse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5148064" y="2060848"/>
            <a:ext cx="295232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8244408" y="32849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148064" y="4221088"/>
            <a:ext cx="295232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8244408" y="54045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820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Scénarios à considérer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CA" dirty="0" smtClean="0"/>
              <a:t>Un mélange de modes d’accès</a:t>
            </a:r>
          </a:p>
          <a:p>
            <a:r>
              <a:rPr lang="fr-CA" dirty="0" smtClean="0"/>
              <a:t>Exemple: Un </a:t>
            </a:r>
            <a:r>
              <a:rPr lang="fr-CA" dirty="0"/>
              <a:t>changement de mode d’accès prédéterminé</a:t>
            </a:r>
          </a:p>
          <a:p>
            <a:pPr lvl="1"/>
            <a:r>
              <a:rPr lang="fr-CA" dirty="0" smtClean="0"/>
              <a:t>Un message de synchronisation</a:t>
            </a:r>
          </a:p>
          <a:p>
            <a:pPr lvl="1"/>
            <a:r>
              <a:rPr lang="fr-CA" dirty="0" smtClean="0"/>
              <a:t>Une période d’accès prédéterminé</a:t>
            </a:r>
          </a:p>
          <a:p>
            <a:pPr lvl="1"/>
            <a:r>
              <a:rPr lang="fr-CA" dirty="0" smtClean="0"/>
              <a:t>Une période d’accès sur demande</a:t>
            </a:r>
          </a:p>
          <a:p>
            <a:pPr lvl="1"/>
            <a:r>
              <a:rPr lang="fr-CA" dirty="0" smtClean="0"/>
              <a:t>Une période d’accès aléatoire</a:t>
            </a:r>
          </a:p>
          <a:p>
            <a:r>
              <a:rPr lang="fr-CA" dirty="0" err="1" smtClean="0"/>
              <a:t>Synch</a:t>
            </a:r>
            <a:r>
              <a:rPr lang="fr-CA" dirty="0" smtClean="0"/>
              <a:t>/#1/#2/…/#n/</a:t>
            </a:r>
            <a:r>
              <a:rPr lang="fr-CA" dirty="0" err="1" smtClean="0"/>
              <a:t>Dx</a:t>
            </a:r>
            <a:r>
              <a:rPr lang="fr-CA" dirty="0" smtClean="0"/>
              <a:t>/</a:t>
            </a:r>
            <a:r>
              <a:rPr lang="fr-CA" dirty="0" err="1" smtClean="0"/>
              <a:t>Rx</a:t>
            </a:r>
            <a:r>
              <a:rPr lang="fr-CA" dirty="0" smtClean="0"/>
              <a:t>/Dy/</a:t>
            </a:r>
            <a:r>
              <a:rPr lang="fr-CA" dirty="0" err="1" smtClean="0"/>
              <a:t>Ry</a:t>
            </a:r>
            <a:r>
              <a:rPr lang="fr-CA" dirty="0" smtClean="0"/>
              <a:t>/Am/</a:t>
            </a:r>
            <a:r>
              <a:rPr lang="fr-CA" dirty="0" err="1" smtClean="0"/>
              <a:t>Sync</a:t>
            </a:r>
            <a:r>
              <a:rPr lang="fr-CA" dirty="0" smtClean="0"/>
              <a:t>/…</a:t>
            </a:r>
          </a:p>
          <a:p>
            <a:r>
              <a:rPr lang="fr-CA" dirty="0" smtClean="0"/>
              <a:t>Problème?</a:t>
            </a:r>
          </a:p>
          <a:p>
            <a:pPr lvl="1"/>
            <a:r>
              <a:rPr lang="fr-CA" dirty="0" smtClean="0"/>
              <a:t>La gestion des accès est quand même assez complexe (machines à états avec gestion des temps d’attentes)</a:t>
            </a:r>
          </a:p>
        </p:txBody>
      </p:sp>
    </p:spTree>
    <p:extLst>
      <p:ext uri="{BB962C8B-B14F-4D97-AF65-F5344CB8AC3E}">
        <p14:creationId xmlns:p14="http://schemas.microsoft.com/office/powerpoint/2010/main" val="34501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nModele.potx" id="{2CCBE8C7-AFF7-4F00-970C-C1588D74A464}" vid="{BB4C6BD2-C08D-41A7-9E3F-E53D9610DC3D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nModele.potx" id="{2CCBE8C7-AFF7-4F00-970C-C1588D74A464}" vid="{BB4C6BD2-C08D-41A7-9E3F-E53D9610DC3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monModele</Template>
  <TotalTime>712</TotalTime>
  <Words>782</Words>
  <Application>Microsoft Office PowerPoint</Application>
  <PresentationFormat>Affichage à l'écran (4:3)</PresentationFormat>
  <Paragraphs>145</Paragraphs>
  <Slides>16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Thème Office</vt:lpstr>
      <vt:lpstr>1_Thème Office</vt:lpstr>
      <vt:lpstr>Optimiser un système ordiné industriel</vt:lpstr>
      <vt:lpstr>Aujourd'hui</vt:lpstr>
      <vt:lpstr>Notions d’accès à des réseaux</vt:lpstr>
      <vt:lpstr>Réseaux vs CAN</vt:lpstr>
      <vt:lpstr>3 modes d’accès aux réseaux CAN</vt:lpstr>
      <vt:lpstr>À propos de l’accès aléatoire</vt:lpstr>
      <vt:lpstr>À propos de l’accès prédéterminé</vt:lpstr>
      <vt:lpstr>À propos de l’accès sur demande</vt:lpstr>
      <vt:lpstr>Scénarios à considérer</vt:lpstr>
      <vt:lpstr>Scénarios à considérer (suite)</vt:lpstr>
      <vt:lpstr>Scénarios à considérer (suite)</vt:lpstr>
      <vt:lpstr>Scénarios à considérer (suite)</vt:lpstr>
      <vt:lpstr>Exercices en classe</vt:lpstr>
      <vt:lpstr>Passerelle CAN-Série</vt:lpstr>
      <vt:lpstr>Exercices en classe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Optimiser un système ordiné industriel</dc:title>
  <dc:creator>yp roy</dc:creator>
  <cp:lastModifiedBy>Yves Roy</cp:lastModifiedBy>
  <cp:revision>47</cp:revision>
  <dcterms:created xsi:type="dcterms:W3CDTF">2019-08-21T14:38:00Z</dcterms:created>
  <dcterms:modified xsi:type="dcterms:W3CDTF">2019-10-30T21:56:45Z</dcterms:modified>
</cp:coreProperties>
</file>