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82" r:id="rId20"/>
    <p:sldId id="283" r:id="rId21"/>
    <p:sldId id="284" r:id="rId22"/>
    <p:sldId id="285" r:id="rId23"/>
    <p:sldId id="287" r:id="rId24"/>
    <p:sldId id="286" r:id="rId25"/>
    <p:sldId id="288" r:id="rId26"/>
    <p:sldId id="290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mtClean="0"/>
              <a:t>Funkcije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Pozivu funkcije prethodi ključna reč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Kreira se novi objekat koji je vrednost varijable this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Skriveni atribut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</a:t>
            </a:r>
            <a:r>
              <a:rPr lang="sr-Latn-RS" dirty="0" smtClean="0">
                <a:cs typeface="Courier New" panose="02070309020205020404" pitchFamily="49" charset="0"/>
              </a:rPr>
              <a:t> novog objekta </a:t>
            </a:r>
            <a:r>
              <a:rPr lang="sr-Latn-RS" dirty="0" smtClean="0">
                <a:cs typeface="Courier New" panose="02070309020205020404" pitchFamily="49" charset="0"/>
              </a:rPr>
              <a:t>dob</a:t>
            </a:r>
            <a:r>
              <a:rPr lang="en-GB" dirty="0" err="1" smtClean="0">
                <a:cs typeface="Courier New" panose="02070309020205020404" pitchFamily="49" charset="0"/>
              </a:rPr>
              <a:t>i</a:t>
            </a:r>
            <a:r>
              <a:rPr lang="sr-Latn-RS" dirty="0" smtClean="0">
                <a:cs typeface="Courier New" panose="02070309020205020404" pitchFamily="49" charset="0"/>
              </a:rPr>
              <a:t>je </a:t>
            </a:r>
            <a:r>
              <a:rPr lang="sr-Latn-RS" dirty="0" smtClean="0">
                <a:cs typeface="Courier New" panose="02070309020205020404" pitchFamily="49" charset="0"/>
              </a:rPr>
              <a:t>vrednost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konstruktora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Oprez! 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Funkcijski literali kojim se definišu konstruktori ni po čemo se ne razlikuju od ostalih funkcija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Bilo koju funkciju možemo pozvati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Konstruktor možemo pozvati kao i bilo koju drugu funkciju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Može da bude uzrok nezgodnih bagova</a:t>
            </a:r>
          </a:p>
          <a:p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function (count)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count;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Counter.prototype.increment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Counter.prototype.getCounter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c1 = new Counter(5);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c2 = new Counter(10);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c1.increment();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c2.increment();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console.log('c1.getCounter(): '+c1.getCounter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());//6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console.log('c2.getCounter(): '+c2.getCounter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());//11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524000"/>
            <a:ext cx="3143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4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Metoda </a:t>
            </a:r>
            <a:r>
              <a:rPr lang="sr-Latn-RS" dirty="0" smtClean="0">
                <a:cs typeface="Courier New" panose="02070309020205020404" pitchFamily="49" charset="0"/>
              </a:rPr>
              <a:t>funkcij</a:t>
            </a:r>
            <a:r>
              <a:rPr lang="en-GB" dirty="0" smtClean="0">
                <a:cs typeface="Courier New" panose="02070309020205020404" pitchFamily="49" charset="0"/>
              </a:rPr>
              <a:t>e</a:t>
            </a:r>
            <a:r>
              <a:rPr lang="sr-Latn-RS" dirty="0" smtClean="0">
                <a:cs typeface="Courier New" panose="02070309020205020404" pitchFamily="49" charset="0"/>
              </a:rPr>
              <a:t> </a:t>
            </a:r>
            <a:r>
              <a:rPr lang="sr-Latn-RS" dirty="0" smtClean="0">
                <a:cs typeface="Courier New" panose="02070309020205020404" pitchFamily="49" charset="0"/>
              </a:rPr>
              <a:t>koja omogućuje da se funkcija pozove sa proizvoljnim nizom argumenata i sa proizvoljnim argumentom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counterHolder = {</a:t>
            </a: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count: 15</a:t>
            </a: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Counter.prototype.increment.</a:t>
            </a:r>
            <a:r>
              <a:rPr lang="sr-Latn-R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(counterHolder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,[5]);</a:t>
            </a:r>
          </a:p>
          <a:p>
            <a:pPr marL="0" indent="0">
              <a:buNone/>
            </a:pPr>
            <a:endParaRPr lang="sr-Latn-R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('counterHolder.count: </a:t>
            </a: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+ 				counterHolder.count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Apply i  monkey </a:t>
            </a:r>
            <a:r>
              <a:rPr lang="sr-Latn-RS" dirty="0" smtClean="0"/>
              <a:t>patching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</a:t>
            </a:r>
            <a:r>
              <a:rPr lang="en-GB" dirty="0" err="1" smtClean="0"/>
              <a:t>onkey</a:t>
            </a:r>
            <a:r>
              <a:rPr lang="en-GB" dirty="0" smtClean="0"/>
              <a:t> patch</a:t>
            </a:r>
            <a:r>
              <a:rPr lang="sr-Latn-RS" dirty="0" smtClean="0"/>
              <a:t>ing – lokalna izmena programa u toku izvršavanja</a:t>
            </a:r>
          </a:p>
          <a:p>
            <a:r>
              <a:rPr lang="sr-Latn-RS" dirty="0" smtClean="0"/>
              <a:t>U JavaScriptu možemo da redefinišemo funkcije biblioteka koje koristimo u toku izvršavanja programa</a:t>
            </a:r>
          </a:p>
          <a:p>
            <a:r>
              <a:rPr lang="sr-Latn-RS" dirty="0" smtClean="0"/>
              <a:t>Moćno oružje, izvor nezgodnih bagova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Apply i  monkey patching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calculator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 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add: function(x){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subtract: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-=x;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(x)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('preparing data');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originalAdd.apply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,[2*x]);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Arguments parametar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poziva funkcije možemo da prosledimo više argumenata nego što smo specificirali listom parametara</a:t>
            </a:r>
          </a:p>
          <a:p>
            <a:r>
              <a:rPr lang="sr-Latn-RS" dirty="0" smtClean="0"/>
              <a:t>Nedodeljeni argumenti se ignorišu</a:t>
            </a:r>
          </a:p>
          <a:p>
            <a:r>
              <a:rPr lang="sr-Latn-RS" dirty="0" smtClean="0"/>
              <a:t>Ukupnoj listi argumenata možemo da pristupimo pomoću parametra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</a:p>
          <a:p>
            <a:r>
              <a:rPr lang="sr-Latn-RS" dirty="0" smtClean="0"/>
              <a:t>Možemo da pišemo funkcije sa promenljivim brojem parametara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94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Arguments parametar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 = function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arguments.length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;i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*= arguments[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factorial5=multiply(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5,4,3,2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console.log(factorial5);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Neuobičajeni događaju u izvršavanju programa</a:t>
            </a:r>
          </a:p>
          <a:p>
            <a:r>
              <a:rPr lang="sr-Latn-RS" dirty="0" smtClean="0"/>
              <a:t>Izuzetak je objekat koji ima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RS" dirty="0" smtClean="0"/>
              <a:t> 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sr-Latn-RS" dirty="0" smtClean="0"/>
              <a:t>i može da ima još proizvoljnih svojstava</a:t>
            </a: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sr-Latn-RS" dirty="0" smtClean="0"/>
              <a:t> prekida izvršavanje funkcije i prebacuje izvršavanje na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 smtClean="0"/>
              <a:t> blok</a:t>
            </a:r>
          </a:p>
          <a:p>
            <a:r>
              <a:rPr lang="sr-Latn-RS" dirty="0" smtClean="0"/>
              <a:t>Za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sr-Latn-RS" dirty="0" smtClean="0"/>
              <a:t>postoji jedan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 smtClean="0"/>
              <a:t> blok</a:t>
            </a:r>
          </a:p>
          <a:p>
            <a:pPr lvl="1"/>
            <a:r>
              <a:rPr lang="sr-Latn-RS" dirty="0" smtClean="0"/>
              <a:t>Ukoliko se može desiti više različitih izuzetaka, treba proveriti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sr-Latn-RS" dirty="0" smtClean="0"/>
              <a:t>izuzetka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 smtClean="0"/>
              <a:t> bloku 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561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dirty="0" smtClean="0"/>
              <a:t>...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arguments[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!== 'number')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name: 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message: 'add needs numbers'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factorial5 = multiply(5,4,'3',2);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console.log(factorial5);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}catch(e){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(e));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2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JavaScriptu je moguće izmeniti postojeće tipove, uključujući i osnovne tipove</a:t>
            </a:r>
          </a:p>
          <a:p>
            <a:r>
              <a:rPr lang="sr-Latn-RS" dirty="0" smtClean="0"/>
              <a:t>Izmena se odmah odražava na čitav niz „naslednika“, kroz prototipove</a:t>
            </a:r>
          </a:p>
          <a:p>
            <a:r>
              <a:rPr lang="sr-Latn-RS" dirty="0" smtClean="0"/>
              <a:t>Potencijalan uzrok nezgodnih bagova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</a:t>
            </a:r>
            <a:r>
              <a:rPr lang="en-GB" dirty="0" err="1" smtClean="0"/>
              <a:t>funkicje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Funkcije</a:t>
            </a:r>
            <a:r>
              <a:rPr lang="en-GB" dirty="0" smtClean="0"/>
              <a:t> u JavaScript-u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objekti</a:t>
            </a:r>
            <a:endParaRPr lang="en-GB" dirty="0" smtClean="0"/>
          </a:p>
          <a:p>
            <a:pPr lvl="1"/>
            <a:r>
              <a:rPr lang="en-GB" i="1" dirty="0" err="1" smtClean="0"/>
              <a:t>Mutabilne</a:t>
            </a:r>
            <a:r>
              <a:rPr lang="en-GB" i="1" dirty="0" smtClean="0"/>
              <a:t> </a:t>
            </a:r>
            <a:r>
              <a:rPr lang="en-GB" i="1" dirty="0" err="1" smtClean="0"/>
              <a:t>kolekcije</a:t>
            </a:r>
            <a:r>
              <a:rPr lang="en-GB" i="1" dirty="0" smtClean="0"/>
              <a:t> </a:t>
            </a:r>
            <a:r>
              <a:rPr lang="en-GB" i="1" dirty="0" err="1" smtClean="0"/>
              <a:t>parova</a:t>
            </a:r>
            <a:r>
              <a:rPr lang="en-GB" i="1" dirty="0" smtClean="0"/>
              <a:t> </a:t>
            </a:r>
            <a:r>
              <a:rPr lang="sr-Latn-RS" i="1" dirty="0" smtClean="0"/>
              <a:t>svojstvo-vrednost</a:t>
            </a:r>
          </a:p>
          <a:p>
            <a:pPr lvl="1"/>
            <a:r>
              <a:rPr lang="sr-Latn-RS" dirty="0" smtClean="0"/>
              <a:t>Imaju prototip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Function.prototype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Imaju svojstva za predstavljanje konteksta i koda funkcije</a:t>
            </a:r>
          </a:p>
          <a:p>
            <a:r>
              <a:rPr lang="sr-Latn-RS" dirty="0" smtClean="0"/>
              <a:t>Mogu da se tretiraju kao bilo koji drugi objekti</a:t>
            </a:r>
          </a:p>
          <a:p>
            <a:pPr lvl="1"/>
            <a:r>
              <a:rPr lang="sr-Latn-RS" dirty="0" smtClean="0"/>
              <a:t>Varijabla može da primi funkciju kao vrednost</a:t>
            </a:r>
          </a:p>
          <a:p>
            <a:pPr lvl="1"/>
            <a:r>
              <a:rPr lang="sr-Latn-RS" dirty="0" smtClean="0"/>
              <a:t>Funkcije mogu da se smeštaju u kolekcije i druge objekte</a:t>
            </a:r>
          </a:p>
          <a:p>
            <a:pPr lvl="1"/>
            <a:r>
              <a:rPr lang="sr-Latn-RS" dirty="0" smtClean="0"/>
              <a:t>Mogu da se proslede drugim funkcijama kao parametri</a:t>
            </a:r>
          </a:p>
          <a:p>
            <a:pPr lvl="1"/>
            <a:r>
              <a:rPr lang="sr-Latn-RS" dirty="0" smtClean="0"/>
              <a:t>Mogu da budu vraćene iz drugih funkcija kao povratna vrednost</a:t>
            </a:r>
          </a:p>
          <a:p>
            <a:pPr lvl="1"/>
            <a:r>
              <a:rPr lang="sr-Latn-RS" dirty="0" smtClean="0"/>
              <a:t>Mogu da imaju svoje atribute sa vrednostima (koje opet mogu da budu i nove funkcije)</a:t>
            </a:r>
            <a:endParaRPr lang="sr-Latn-RS" dirty="0"/>
          </a:p>
          <a:p>
            <a:r>
              <a:rPr lang="sr-Latn-RS" dirty="0" smtClean="0"/>
              <a:t>Razlikuju se od ostalih objekata jer mogu da se izvrše (</a:t>
            </a:r>
            <a:r>
              <a:rPr lang="en-GB" b="1" dirty="0"/>
              <a:t>can be invoked</a:t>
            </a:r>
            <a:r>
              <a:rPr lang="sr-Latn-R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Object.prototype.sayHello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console.log('hallo world');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0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Deo programskog koda u kom je varijabla dostupna</a:t>
            </a:r>
          </a:p>
          <a:p>
            <a:r>
              <a:rPr lang="sr-Latn-RS" dirty="0" smtClean="0"/>
              <a:t>Većina programskih jezika sa sintaksom izvedenom iz C ima blokovski opseg</a:t>
            </a:r>
          </a:p>
          <a:p>
            <a:pPr lvl="1"/>
            <a:r>
              <a:rPr lang="sr-Latn-RS" dirty="0" smtClean="0"/>
              <a:t>Varijabla je dostupna u bloku u kom je definisana</a:t>
            </a:r>
          </a:p>
          <a:p>
            <a:r>
              <a:rPr lang="sr-Latn-RS" dirty="0" smtClean="0"/>
              <a:t>JavaScript ima </a:t>
            </a:r>
            <a:r>
              <a:rPr lang="sr-Latn-RS" b="1" dirty="0" smtClean="0"/>
              <a:t>funkcijski opseg vidljivosti varijabli</a:t>
            </a:r>
            <a:endParaRPr lang="sr-Latn-RS" dirty="0" smtClean="0"/>
          </a:p>
          <a:p>
            <a:pPr lvl="1"/>
            <a:r>
              <a:rPr lang="sr-Latn-RS" dirty="0" smtClean="0"/>
              <a:t>Varijable i parametri su dostupni u </a:t>
            </a:r>
            <a:r>
              <a:rPr lang="sr-Latn-RS" b="1" dirty="0" smtClean="0"/>
              <a:t>čitavom telu funkcije </a:t>
            </a:r>
            <a:r>
              <a:rPr lang="sr-Latn-RS" dirty="0" smtClean="0"/>
              <a:t>u kojoj su definisani</a:t>
            </a:r>
          </a:p>
        </p:txBody>
      </p:sp>
    </p:spTree>
    <p:extLst>
      <p:ext uri="{BB962C8B-B14F-4D97-AF65-F5344CB8AC3E}">
        <p14:creationId xmlns:p14="http://schemas.microsoft.com/office/powerpoint/2010/main" val="13444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r-Latn-RS" sz="5100" dirty="0" smtClean="0"/>
              <a:t>Ukoliko varijablu koristimo u funkciji pre nego što je deklarišemo, varijabla ima vrednost </a:t>
            </a:r>
            <a:r>
              <a:rPr lang="sr-Latn-R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</a:t>
            </a:r>
          </a:p>
          <a:p>
            <a:pPr marL="0" indent="0">
              <a:buNone/>
            </a:pPr>
            <a:endParaRPr lang="sr-Latn-R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var f = function 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	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5100" dirty="0"/>
              <a:t>Isto što </a:t>
            </a:r>
            <a:r>
              <a:rPr lang="sr-Latn-RS" sz="5100" dirty="0" smtClean="0"/>
              <a:t>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f1 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var x = undefined;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5100" dirty="0" smtClean="0">
                <a:cs typeface="Courier New" panose="02070309020205020404" pitchFamily="49" charset="0"/>
              </a:rPr>
              <a:t>Zgodno je varijable definisati na samom početku funkcije</a:t>
            </a:r>
            <a:endParaRPr lang="sr-Latn-R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3600" dirty="0"/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6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Immediately-Invoked </a:t>
            </a:r>
            <a:r>
              <a:rPr lang="en-GB" b="1" dirty="0"/>
              <a:t>Function </a:t>
            </a:r>
            <a:r>
              <a:rPr lang="en-GB" b="1" dirty="0" smtClean="0"/>
              <a:t>Expression</a:t>
            </a:r>
            <a:endParaRPr lang="sr-Latn-RS" b="1" dirty="0" smtClean="0"/>
          </a:p>
          <a:p>
            <a:r>
              <a:rPr lang="sr-Latn-RS" dirty="0" smtClean="0"/>
              <a:t>Moguće je funkciju pozvati neposredno nakon što je definisana</a:t>
            </a:r>
          </a:p>
          <a:p>
            <a:pPr marL="0" indent="0">
              <a:buNone/>
            </a:pPr>
            <a:endParaRPr lang="sr-Latn-RS" dirty="0" smtClean="0"/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{</a:t>
            </a: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console.log('hello from an IIFE!');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Veoma korišćen patern</a:t>
            </a:r>
          </a:p>
        </p:txBody>
      </p:sp>
    </p:spTree>
    <p:extLst>
      <p:ext uri="{BB962C8B-B14F-4D97-AF65-F5344CB8AC3E}">
        <p14:creationId xmlns:p14="http://schemas.microsoft.com/office/powerpoint/2010/main" val="27911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Unutrašnja funkcija ima pristup varijablama i parametrima spoljašnje funkcije, osim parametara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/>
              <a:t> 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Čak i kada je spoljašnja funkcija prestala da se izvršava</a:t>
            </a:r>
          </a:p>
          <a:p>
            <a:r>
              <a:rPr lang="sr-Latn-RS" b="1" dirty="0" smtClean="0">
                <a:cs typeface="Courier New" panose="02070309020205020404" pitchFamily="49" charset="0"/>
              </a:rPr>
              <a:t>Funkcija ima pristup kontekstu u kom je kreirana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Closure </a:t>
            </a:r>
            <a:r>
              <a:rPr lang="sr-Latn-RS" smtClean="0"/>
              <a:t>i privatna </a:t>
            </a:r>
            <a:r>
              <a:rPr lang="sr-Latn-RS" dirty="0" smtClean="0"/>
              <a:t>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= 0;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'number' ?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1;</a:t>
            </a: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myObject.increment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);//undefined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myObject.getValue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Ukoliko je varijabla </a:t>
            </a:r>
            <a:r>
              <a:rPr lang="sr-Latn-RS" dirty="0" smtClean="0"/>
              <a:t>deklarisana</a:t>
            </a:r>
            <a:r>
              <a:rPr lang="en-GB" dirty="0" smtClean="0"/>
              <a:t> </a:t>
            </a:r>
            <a:r>
              <a:rPr lang="sr-Latn-RS" dirty="0" smtClean="0"/>
              <a:t>(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</a:t>
            </a:r>
            <a:r>
              <a:rPr lang="sr-Latn-RS" dirty="0" smtClean="0"/>
              <a:t>) u funkciji, koristimo tu varijablu</a:t>
            </a:r>
          </a:p>
          <a:p>
            <a:r>
              <a:rPr lang="sr-Latn-RS" dirty="0" smtClean="0"/>
              <a:t>Ukoliko nije, tražimo je u spoljašnjoj funkciji</a:t>
            </a:r>
          </a:p>
          <a:p>
            <a:r>
              <a:rPr lang="sr-Latn-RS" dirty="0" smtClean="0"/>
              <a:t>Ukoliko nije defnisana ni u spoljašnjoj </a:t>
            </a:r>
            <a:r>
              <a:rPr lang="sr-Latn-RS" dirty="0" smtClean="0"/>
              <a:t>funkciji</a:t>
            </a:r>
            <a:r>
              <a:rPr lang="sr-Latn-RS" dirty="0" smtClean="0"/>
              <a:t>, tražimo je u spoljašnjoj funkciji za spoljašnju funkciju</a:t>
            </a:r>
          </a:p>
          <a:p>
            <a:r>
              <a:rPr lang="sr-Latn-RS" dirty="0" smtClean="0"/>
              <a:t>...</a:t>
            </a:r>
          </a:p>
          <a:p>
            <a:r>
              <a:rPr lang="sr-Latn-RS" b="1" dirty="0" smtClean="0"/>
              <a:t>Sve dok ne dođemo do globalnog opsega!</a:t>
            </a:r>
          </a:p>
          <a:p>
            <a:r>
              <a:rPr lang="sr-Latn-RS" dirty="0" smtClean="0"/>
              <a:t>Ukoliko zaboravimo da deklarišemo varijablu, ili ćemo pristupiti </a:t>
            </a:r>
            <a:r>
              <a:rPr lang="sr-Latn-RS" b="1" dirty="0" smtClean="0"/>
              <a:t>varijabli koja se isto zove u spoljašnjoj funkciji</a:t>
            </a:r>
            <a:r>
              <a:rPr lang="sr-Latn-RS" dirty="0" smtClean="0"/>
              <a:t> ili ćemo </a:t>
            </a:r>
            <a:r>
              <a:rPr lang="sr-Latn-RS" b="1" dirty="0" smtClean="0"/>
              <a:t>napraviti globalnu varijablu</a:t>
            </a:r>
            <a:r>
              <a:rPr lang="sr-Latn-R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8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sz="4500" dirty="0">
                <a:cs typeface="Courier New" panose="02070309020205020404" pitchFamily="49" charset="0"/>
              </a:rPr>
              <a:t>Izvršni kod koji se kao argument prosleđuje drugom izvršnom kodu</a:t>
            </a:r>
          </a:p>
          <a:p>
            <a:r>
              <a:rPr lang="sr-Latn-RS" sz="4500" dirty="0">
                <a:cs typeface="Courier New" panose="02070309020205020404" pitchFamily="49" charset="0"/>
              </a:rPr>
              <a:t>Funkcija kao argument funkcije</a:t>
            </a:r>
          </a:p>
          <a:p>
            <a:endParaRPr lang="sr-Latn-R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mySandwich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(param1, param2,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('Started eating my sandwich.\n\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has: ' + param1 + ', ' + param2);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mySandwich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('ham', 'cheese',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alert('Finished eating my sandwich.');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4500" dirty="0" smtClean="0">
                <a:cs typeface="Courier New" panose="02070309020205020404" pitchFamily="49" charset="0"/>
              </a:rPr>
              <a:t>Često korišćen šablon u JavaScript-u (jQuery)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Objekt koji ima interfejs ali skriva implementaciju</a:t>
            </a:r>
          </a:p>
          <a:p>
            <a:r>
              <a:rPr lang="sr-Latn-RS" dirty="0" smtClean="0"/>
              <a:t>U JavaScriptu se implementira pomoću funkcija i closure</a:t>
            </a:r>
          </a:p>
          <a:p>
            <a:pPr lvl="1"/>
            <a:r>
              <a:rPr lang="sr-Latn-RS" dirty="0" smtClean="0"/>
              <a:t>Funkcija koja: </a:t>
            </a:r>
          </a:p>
          <a:p>
            <a:pPr lvl="2"/>
            <a:r>
              <a:rPr lang="sr-Latn-RS" dirty="0"/>
              <a:t>D</a:t>
            </a:r>
            <a:r>
              <a:rPr lang="sr-Latn-RS" dirty="0" smtClean="0"/>
              <a:t>efiniše privatne varijable i funkcije</a:t>
            </a:r>
          </a:p>
          <a:p>
            <a:pPr lvl="2"/>
            <a:r>
              <a:rPr lang="sr-Latn-RS" dirty="0" smtClean="0"/>
              <a:t>Definiše privilegovane funkcije koje kroz closure imaju pristup privatnim funkcijama i varijablama</a:t>
            </a:r>
          </a:p>
          <a:p>
            <a:pPr lvl="2"/>
            <a:r>
              <a:rPr lang="sr-Latn-RS" dirty="0" smtClean="0"/>
              <a:t>Vraća objekat koji ima privilegovane funkcije</a:t>
            </a:r>
          </a:p>
          <a:p>
            <a:r>
              <a:rPr lang="sr-Latn-RS" dirty="0" smtClean="0"/>
              <a:t>Značajno smanjuje potrebu za globalnim varijablama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counterMaker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getCounter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+=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current;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counterMaker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7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Funkcijski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Funkcije mogu da se kreiraju kao funkcijski literali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(a, b) {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8001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Sastoje se od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Ključne reči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sr-Latn-RS" b="1" dirty="0">
                <a:cs typeface="Courier New" panose="02070309020205020404" pitchFamily="49" charset="0"/>
              </a:rPr>
              <a:t>Naziva </a:t>
            </a:r>
            <a:r>
              <a:rPr lang="sr-Latn-RS" b="1" dirty="0" smtClean="0">
                <a:cs typeface="Courier New" panose="02070309020205020404" pitchFamily="49" charset="0"/>
              </a:rPr>
              <a:t>funkcije</a:t>
            </a:r>
            <a:r>
              <a:rPr lang="sr-Latn-RS" dirty="0" smtClean="0">
                <a:cs typeface="Courier New" panose="02070309020205020404" pitchFamily="49" charset="0"/>
              </a:rPr>
              <a:t> koji je opcioni (nismo ga naveli, naša funkcija je </a:t>
            </a:r>
            <a:r>
              <a:rPr lang="sr-Latn-RS" i="1" dirty="0" smtClean="0">
                <a:cs typeface="Courier New" panose="02070309020205020404" pitchFamily="49" charset="0"/>
              </a:rPr>
              <a:t>anonimna</a:t>
            </a:r>
            <a:r>
              <a:rPr lang="sr-Latn-RS" dirty="0" smtClean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sr-Latn-RS" b="1" dirty="0" smtClean="0">
                <a:cs typeface="Courier New" panose="02070309020205020404" pitchFamily="49" charset="0"/>
              </a:rPr>
              <a:t>Parametara funkcije</a:t>
            </a:r>
            <a:r>
              <a:rPr lang="sr-Latn-RS" dirty="0" smtClean="0">
                <a:cs typeface="Courier New" panose="02070309020205020404" pitchFamily="49" charset="0"/>
              </a:rPr>
              <a:t> – nazivi se koriste za definisanje varijabli u funkciji koje se inicijalizuju vrednostima parametara</a:t>
            </a:r>
          </a:p>
          <a:p>
            <a:pPr lvl="1"/>
            <a:r>
              <a:rPr lang="sr-Latn-RS" b="1" dirty="0" smtClean="0">
                <a:cs typeface="Courier New" panose="02070309020205020404" pitchFamily="49" charset="0"/>
              </a:rPr>
              <a:t>Tela funkcije</a:t>
            </a:r>
          </a:p>
          <a:p>
            <a:pPr marL="914400" lvl="2" indent="0">
              <a:buNone/>
            </a:pPr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Kaskada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Metoda često samo menja objekat</a:t>
            </a:r>
          </a:p>
          <a:p>
            <a:r>
              <a:rPr lang="sr-Latn-RS" dirty="0" smtClean="0"/>
              <a:t>Nema eksplicitni return</a:t>
            </a:r>
          </a:p>
          <a:p>
            <a:r>
              <a:rPr lang="sr-Latn-RS" dirty="0" smtClean="0"/>
              <a:t>Možemo da stavimo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</a:p>
          <a:p>
            <a:r>
              <a:rPr lang="sr-Latn-RS" dirty="0" smtClean="0"/>
              <a:t>I da ulančamo pozive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8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Kaskada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calculator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 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add: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subtract: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-= 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(5).add(7).subtract(10);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Memoizacija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Funkcija može da čuva svoje ranije vrednosti da bi pojednostavili računanje</a:t>
            </a:r>
          </a:p>
          <a:p>
            <a:r>
              <a:rPr lang="sr-Latn-RS" dirty="0" smtClean="0"/>
              <a:t>Na primer, kada računamo Fibonačijeve brojeve, možemo da sačuvamo ranije vrednosti da bismo izbegli nepotrebno rekurzivno ponovno računanje</a:t>
            </a:r>
          </a:p>
          <a:p>
            <a:r>
              <a:rPr lang="sr-Latn-RS" b="1" dirty="0" smtClean="0"/>
              <a:t>Keširanje povratnih vrednosti determinističke funkcije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Fibonačijevi brojevi bez memoizacije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(n)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 2 ? n :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fibonacci(n - 1)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fibonacci(n - 2)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 smtClean="0">
                <a:cs typeface="Courier New" panose="02070309020205020404" pitchFamily="49" charset="0"/>
              </a:rPr>
              <a:t>Za svaki ranije izračunat broj ponovo se ulazi u rekurzivno računanje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Neefikasno</a:t>
            </a: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Fibonačijevi brojevi sa memoizacijom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(function()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 = [0, 1]; 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fib = function(n)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memo[n];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!== 'number'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 = fib(n - 1) + fib(n - 2);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memo[n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result;   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result;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Funkcijski literal može da se nađe svugde gde može da bude izraz</a:t>
            </a:r>
          </a:p>
          <a:p>
            <a:r>
              <a:rPr lang="sr-Latn-RS" dirty="0">
                <a:cs typeface="Courier New" panose="02070309020205020404" pitchFamily="49" charset="0"/>
              </a:rPr>
              <a:t>Funkcija može da se definiše unutar druge funkcije – unutrašnja funkcija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Unutrašnja funkcija ima </a:t>
            </a:r>
            <a:r>
              <a:rPr lang="sr-Latn-RS" dirty="0" smtClean="0">
                <a:cs typeface="Courier New" panose="02070309020205020404" pitchFamily="49" charset="0"/>
              </a:rPr>
              <a:t>pristup:</a:t>
            </a:r>
            <a:endParaRPr lang="sr-Latn-RS" dirty="0">
              <a:cs typeface="Courier New" panose="02070309020205020404" pitchFamily="49" charset="0"/>
            </a:endParaRP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Svojim parametrima i varijablama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Parametrima i varijablama svoje spoljašnje funkcije, čak i kada je spoljašnja funkcija prestala sa izvršavanjem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Zatvaranje (closure) - </a:t>
            </a:r>
            <a:r>
              <a:rPr lang="sr-Latn-RS" b="1" dirty="0">
                <a:cs typeface="Courier New" panose="02070309020205020404" pitchFamily="49" charset="0"/>
              </a:rPr>
              <a:t>Funkcijski objekat kreiran u funkcijskom literalu može ima pristup svom spoljašnjem </a:t>
            </a:r>
            <a:r>
              <a:rPr lang="sr-Latn-RS" b="1" dirty="0" smtClean="0">
                <a:cs typeface="Courier New" panose="02070309020205020404" pitchFamily="49" charset="0"/>
              </a:rPr>
              <a:t>kontekstu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Veoma moćan alat u JavaScript-u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Više o ovome kasnije</a:t>
            </a:r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Pozivi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Prilikom poziva funkcije prosleđuju se argumenti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Ukoliko se broj argumenata i parametara funkcije ne poklopi ne izaziva se izuzetak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Ukoliko ima više argumenata nego parametara, „višak“ argumenata se ignoriše u funkciji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Ukoliko ima manje argumenata nego parametara, parametri bez prosleđenih argumenata se inicijalizuju na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Pozivi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Prilikom poziva funkcije, pored prosleđenih parametara, funkcija dobija i dva dodatna</a:t>
            </a:r>
          </a:p>
          <a:p>
            <a:pPr lvl="1"/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rguments</a:t>
            </a: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Vrednost parametra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zavisi od paterna poziva funkcije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Funkcija može da se pozove kao: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Metoda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Funkcija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Konstruktor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r-Latn-RS" dirty="0" smtClean="0">
                <a:cs typeface="Courier New" panose="02070309020205020404" pitchFamily="49" charset="0"/>
              </a:rPr>
              <a:t> funkcije</a:t>
            </a: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Funkcije koje su vrednosti svojstava objekata</a:t>
            </a:r>
          </a:p>
          <a:p>
            <a:r>
              <a:rPr lang="sr-Latn-RS" dirty="0" smtClean="0"/>
              <a:t>Prilikom poziva funkcije vrednost parametra this je objekat nad kojim je funkcija pozvana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0,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Ovako definisane funckije su </a:t>
            </a:r>
            <a:r>
              <a:rPr lang="sr-Latn-RS" i="1" dirty="0" smtClean="0">
                <a:cs typeface="Courier New" panose="02070309020205020404" pitchFamily="49" charset="0"/>
              </a:rPr>
              <a:t>javne metode</a:t>
            </a:r>
            <a:r>
              <a:rPr lang="sr-Latn-RS" dirty="0" smtClean="0">
                <a:cs typeface="Courier New" panose="02070309020205020404" pitchFamily="49" charset="0"/>
              </a:rPr>
              <a:t> objekta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Funkcije (u užem smislu reči)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Ako funkcija nije vrednost svojstva objekta, onda se poziva kao funkcija u užem smislu reči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var x = subtract(7,3)//4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 ovom slučaju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je </a:t>
            </a:r>
            <a:r>
              <a:rPr lang="sr-Latn-RS" b="1" dirty="0" smtClean="0">
                <a:cs typeface="Courier New" panose="02070309020205020404" pitchFamily="49" charset="0"/>
              </a:rPr>
              <a:t>globalni objekat</a:t>
            </a:r>
            <a:r>
              <a:rPr lang="sr-Latn-RS" dirty="0" smtClean="0">
                <a:cs typeface="Courier New" panose="02070309020205020404" pitchFamily="49" charset="0"/>
              </a:rPr>
              <a:t>, bez obzira odakle je funkcija pozvana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Bolje bi bilo da, ako je funkcija pozvana kao unitrašnja funkcija druge funkcije,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bude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spoljašnje funkcije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Za definisanje helper funkcija moramo da koristimo colsure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Helper funkcije i this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={value:1};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myObject.double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 = this;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helper =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 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 helper funkcije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 double metode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myObject.double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51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1580</Words>
  <Application>Microsoft Office PowerPoint</Application>
  <PresentationFormat>On-screen Show (4:3)</PresentationFormat>
  <Paragraphs>331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JavaScript Funkcije</vt:lpstr>
      <vt:lpstr>First class funkicje</vt:lpstr>
      <vt:lpstr>Funkcijski literali</vt:lpstr>
      <vt:lpstr>Closure</vt:lpstr>
      <vt:lpstr>Pozivi funkcija</vt:lpstr>
      <vt:lpstr>Pozivi funkcija</vt:lpstr>
      <vt:lpstr>Metode</vt:lpstr>
      <vt:lpstr>Funkcije (u užem smislu reči)</vt:lpstr>
      <vt:lpstr>Helper funkcije i this objekat</vt:lpstr>
      <vt:lpstr>Konstruktor</vt:lpstr>
      <vt:lpstr>Konstruktor</vt:lpstr>
      <vt:lpstr>Apply</vt:lpstr>
      <vt:lpstr>Apply i  monkey patching</vt:lpstr>
      <vt:lpstr>Apply i  monkey patching</vt:lpstr>
      <vt:lpstr>Arguments parametar</vt:lpstr>
      <vt:lpstr>Arguments parametar</vt:lpstr>
      <vt:lpstr>Izuzeci</vt:lpstr>
      <vt:lpstr>Izuzeci</vt:lpstr>
      <vt:lpstr>Izmena tipova</vt:lpstr>
      <vt:lpstr>Izmena tipova</vt:lpstr>
      <vt:lpstr>Opseg vidljivosti varijabli</vt:lpstr>
      <vt:lpstr>Opseg vidljivosti varijabli</vt:lpstr>
      <vt:lpstr>IIFE</vt:lpstr>
      <vt:lpstr>Closure</vt:lpstr>
      <vt:lpstr>Closure i privatna svojstva</vt:lpstr>
      <vt:lpstr>Opseg vidljivosti varijabli</vt:lpstr>
      <vt:lpstr>Callback</vt:lpstr>
      <vt:lpstr>Moduli</vt:lpstr>
      <vt:lpstr>Moduli</vt:lpstr>
      <vt:lpstr>Kaskada</vt:lpstr>
      <vt:lpstr>Kaskada</vt:lpstr>
      <vt:lpstr>Memoizacija</vt:lpstr>
      <vt:lpstr>Fibonačijevi brojevi bez memoizacije</vt:lpstr>
      <vt:lpstr>Fibonačijevi brojevi sa memoizacijom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153</cp:revision>
  <dcterms:created xsi:type="dcterms:W3CDTF">2006-08-16T00:00:00Z</dcterms:created>
  <dcterms:modified xsi:type="dcterms:W3CDTF">2016-03-09T12:36:58Z</dcterms:modified>
</cp:coreProperties>
</file>