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65" r:id="rId4"/>
    <p:sldId id="274" r:id="rId5"/>
    <p:sldId id="275" r:id="rId6"/>
    <p:sldId id="271" r:id="rId7"/>
  </p:sldIdLst>
  <p:sldSz cx="9144000" cy="5143500" type="screen16x9"/>
  <p:notesSz cx="6858000" cy="9144000"/>
  <p:embeddedFontLst>
    <p:embeddedFont>
      <p:font typeface="Coming Soon" panose="020B0604020202020204" charset="0"/>
      <p:regular r:id="rId9"/>
    </p:embeddedFont>
    <p:embeddedFont>
      <p:font typeface="Concert One" pitchFamily="2" charset="0"/>
      <p:regular r:id="rId10"/>
    </p:embeddedFont>
    <p:embeddedFont>
      <p:font typeface="Roboto Mono Medium" panose="00000009000000000000" pitchFamily="49"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xCdbiAUhYa6HI3eTvHB6lKUB5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2461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436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1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18"/>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18"/>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18"/>
          <p:cNvPicPr preferRelativeResize="0"/>
          <p:nvPr/>
        </p:nvPicPr>
        <p:blipFill rotWithShape="1">
          <a:blip r:embed="rId5">
            <a:alphaModFix/>
          </a:blip>
          <a:srcRect/>
          <a:stretch/>
        </p:blipFill>
        <p:spPr>
          <a:xfrm>
            <a:off x="1593925" y="2989525"/>
            <a:ext cx="1584774" cy="1852801"/>
          </a:xfrm>
          <a:prstGeom prst="rect">
            <a:avLst/>
          </a:prstGeom>
          <a:noFill/>
          <a:ln>
            <a:noFill/>
          </a:ln>
          <a:effectLst>
            <a:outerShdw blurRad="57150" dist="19050" dir="3300000" algn="bl" rotWithShape="0">
              <a:srgbClr val="000000">
                <a:alpha val="33725"/>
              </a:srgbClr>
            </a:outerShdw>
          </a:effectLst>
        </p:spPr>
      </p:pic>
      <p:sp>
        <p:nvSpPr>
          <p:cNvPr id="13" name="Google Shape;13;p18"/>
          <p:cNvSpPr txBox="1">
            <a:spLocks noGrp="1"/>
          </p:cNvSpPr>
          <p:nvPr>
            <p:ph type="ctrTitle"/>
          </p:nvPr>
        </p:nvSpPr>
        <p:spPr>
          <a:xfrm>
            <a:off x="1532100" y="1728423"/>
            <a:ext cx="6079800" cy="16551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18"/>
          <p:cNvSpPr txBox="1">
            <a:spLocks noGrp="1"/>
          </p:cNvSpPr>
          <p:nvPr>
            <p:ph type="subTitle" idx="1"/>
          </p:nvPr>
        </p:nvSpPr>
        <p:spPr>
          <a:xfrm>
            <a:off x="1672763" y="3769325"/>
            <a:ext cx="1427100" cy="7926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Six Columns">
  <p:cSld name="BIG_NUMBER_1_1_1">
    <p:spTree>
      <p:nvGrpSpPr>
        <p:cNvPr id="1" name="Shape 15"/>
        <p:cNvGrpSpPr/>
        <p:nvPr/>
      </p:nvGrpSpPr>
      <p:grpSpPr>
        <a:xfrm>
          <a:off x="0" y="0"/>
          <a:ext cx="0" cy="0"/>
          <a:chOff x="0" y="0"/>
          <a:chExt cx="0" cy="0"/>
        </a:xfrm>
      </p:grpSpPr>
      <p:pic>
        <p:nvPicPr>
          <p:cNvPr id="16" name="Google Shape;16;p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19"/>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8" name="Google Shape;18;p19"/>
          <p:cNvSpPr txBox="1">
            <a:spLocks noGrp="1"/>
          </p:cNvSpPr>
          <p:nvPr>
            <p:ph type="title"/>
          </p:nvPr>
        </p:nvSpPr>
        <p:spPr>
          <a:xfrm>
            <a:off x="2308050" y="711175"/>
            <a:ext cx="45279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19" name="Google Shape;19;p19"/>
          <p:cNvSpPr txBox="1">
            <a:spLocks noGrp="1"/>
          </p:cNvSpPr>
          <p:nvPr>
            <p:ph type="title" idx="2"/>
          </p:nvPr>
        </p:nvSpPr>
        <p:spPr>
          <a:xfrm>
            <a:off x="1664325" y="17872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0" name="Google Shape;20;p19"/>
          <p:cNvSpPr txBox="1">
            <a:spLocks noGrp="1"/>
          </p:cNvSpPr>
          <p:nvPr>
            <p:ph type="subTitle" idx="1"/>
          </p:nvPr>
        </p:nvSpPr>
        <p:spPr>
          <a:xfrm>
            <a:off x="1664334" y="21481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1" name="Google Shape;21;p19"/>
          <p:cNvSpPr txBox="1">
            <a:spLocks noGrp="1"/>
          </p:cNvSpPr>
          <p:nvPr>
            <p:ph type="title" idx="3"/>
          </p:nvPr>
        </p:nvSpPr>
        <p:spPr>
          <a:xfrm>
            <a:off x="3817459" y="17872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2" name="Google Shape;22;p19"/>
          <p:cNvSpPr txBox="1">
            <a:spLocks noGrp="1"/>
          </p:cNvSpPr>
          <p:nvPr>
            <p:ph type="subTitle" idx="4"/>
          </p:nvPr>
        </p:nvSpPr>
        <p:spPr>
          <a:xfrm>
            <a:off x="3817468" y="21481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3" name="Google Shape;23;p19"/>
          <p:cNvSpPr txBox="1">
            <a:spLocks noGrp="1"/>
          </p:cNvSpPr>
          <p:nvPr>
            <p:ph type="title" idx="5"/>
          </p:nvPr>
        </p:nvSpPr>
        <p:spPr>
          <a:xfrm>
            <a:off x="5970592" y="17872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4" name="Google Shape;24;p19"/>
          <p:cNvSpPr txBox="1">
            <a:spLocks noGrp="1"/>
          </p:cNvSpPr>
          <p:nvPr>
            <p:ph type="subTitle" idx="6"/>
          </p:nvPr>
        </p:nvSpPr>
        <p:spPr>
          <a:xfrm>
            <a:off x="5970602" y="21481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5" name="Google Shape;25;p19"/>
          <p:cNvSpPr txBox="1">
            <a:spLocks noGrp="1"/>
          </p:cNvSpPr>
          <p:nvPr>
            <p:ph type="title" idx="7"/>
          </p:nvPr>
        </p:nvSpPr>
        <p:spPr>
          <a:xfrm>
            <a:off x="1664325" y="32010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6" name="Google Shape;26;p19"/>
          <p:cNvSpPr txBox="1">
            <a:spLocks noGrp="1"/>
          </p:cNvSpPr>
          <p:nvPr>
            <p:ph type="subTitle" idx="8"/>
          </p:nvPr>
        </p:nvSpPr>
        <p:spPr>
          <a:xfrm>
            <a:off x="1664334" y="35619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7" name="Google Shape;27;p19"/>
          <p:cNvSpPr txBox="1">
            <a:spLocks noGrp="1"/>
          </p:cNvSpPr>
          <p:nvPr>
            <p:ph type="title" idx="9"/>
          </p:nvPr>
        </p:nvSpPr>
        <p:spPr>
          <a:xfrm>
            <a:off x="3817459" y="32010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8" name="Google Shape;28;p19"/>
          <p:cNvSpPr txBox="1">
            <a:spLocks noGrp="1"/>
          </p:cNvSpPr>
          <p:nvPr>
            <p:ph type="subTitle" idx="13"/>
          </p:nvPr>
        </p:nvSpPr>
        <p:spPr>
          <a:xfrm>
            <a:off x="3817468" y="35619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
        <p:nvSpPr>
          <p:cNvPr id="29" name="Google Shape;29;p19"/>
          <p:cNvSpPr txBox="1">
            <a:spLocks noGrp="1"/>
          </p:cNvSpPr>
          <p:nvPr>
            <p:ph type="title" idx="14"/>
          </p:nvPr>
        </p:nvSpPr>
        <p:spPr>
          <a:xfrm>
            <a:off x="5970592" y="3201025"/>
            <a:ext cx="1908900" cy="48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0" name="Google Shape;30;p19"/>
          <p:cNvSpPr txBox="1">
            <a:spLocks noGrp="1"/>
          </p:cNvSpPr>
          <p:nvPr>
            <p:ph type="subTitle" idx="15"/>
          </p:nvPr>
        </p:nvSpPr>
        <p:spPr>
          <a:xfrm>
            <a:off x="5970602" y="3561998"/>
            <a:ext cx="19089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pic>
        <p:nvPicPr>
          <p:cNvPr id="38" name="Google Shape;38;p2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9" name="Google Shape;39;p21"/>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40" name="Google Shape;40;p21"/>
          <p:cNvSpPr txBox="1">
            <a:spLocks noGrp="1"/>
          </p:cNvSpPr>
          <p:nvPr>
            <p:ph type="title"/>
          </p:nvPr>
        </p:nvSpPr>
        <p:spPr>
          <a:xfrm>
            <a:off x="1836900" y="711175"/>
            <a:ext cx="54702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41" name="Google Shape;41;p21"/>
          <p:cNvSpPr txBox="1">
            <a:spLocks noGrp="1"/>
          </p:cNvSpPr>
          <p:nvPr>
            <p:ph type="body" idx="1"/>
          </p:nvPr>
        </p:nvSpPr>
        <p:spPr>
          <a:xfrm>
            <a:off x="1398275" y="1249425"/>
            <a:ext cx="6963300" cy="2836500"/>
          </a:xfrm>
          <a:prstGeom prst="rect">
            <a:avLst/>
          </a:prstGeom>
          <a:noFill/>
          <a:ln>
            <a:noFill/>
          </a:ln>
        </p:spPr>
        <p:txBody>
          <a:bodyPr spcFirstLastPara="1" wrap="square" lIns="91425" tIns="91425" rIns="91425" bIns="91425" anchor="t" anchorCtr="0">
            <a:noAutofit/>
          </a:bodyPr>
          <a:lstStyle>
            <a:lvl1pPr marL="457200" lvl="0" indent="-288925" algn="l">
              <a:lnSpc>
                <a:spcPct val="100000"/>
              </a:lnSpc>
              <a:spcBef>
                <a:spcPts val="0"/>
              </a:spcBef>
              <a:spcAft>
                <a:spcPts val="0"/>
              </a:spcAft>
              <a:buClr>
                <a:schemeClr val="dk2"/>
              </a:buClr>
              <a:buSzPts val="950"/>
              <a:buChar char="●"/>
              <a:defRPr sz="950">
                <a:solidFill>
                  <a:schemeClr val="dk2"/>
                </a:solidFill>
              </a:defRPr>
            </a:lvl1pPr>
            <a:lvl2pPr marL="914400" lvl="1" indent="-288925" algn="l">
              <a:lnSpc>
                <a:spcPct val="100000"/>
              </a:lnSpc>
              <a:spcBef>
                <a:spcPts val="1600"/>
              </a:spcBef>
              <a:spcAft>
                <a:spcPts val="0"/>
              </a:spcAft>
              <a:buClr>
                <a:schemeClr val="dk2"/>
              </a:buClr>
              <a:buSzPts val="950"/>
              <a:buChar char="○"/>
              <a:defRPr sz="950">
                <a:solidFill>
                  <a:schemeClr val="dk2"/>
                </a:solidFill>
              </a:defRPr>
            </a:lvl2pPr>
            <a:lvl3pPr marL="1371600" lvl="2" indent="-288925" algn="l">
              <a:lnSpc>
                <a:spcPct val="100000"/>
              </a:lnSpc>
              <a:spcBef>
                <a:spcPts val="1600"/>
              </a:spcBef>
              <a:spcAft>
                <a:spcPts val="0"/>
              </a:spcAft>
              <a:buClr>
                <a:schemeClr val="dk2"/>
              </a:buClr>
              <a:buSzPts val="950"/>
              <a:buChar char="■"/>
              <a:defRPr sz="950">
                <a:solidFill>
                  <a:schemeClr val="dk2"/>
                </a:solidFill>
              </a:defRPr>
            </a:lvl3pPr>
            <a:lvl4pPr marL="1828800" lvl="3" indent="-288925" algn="l">
              <a:lnSpc>
                <a:spcPct val="100000"/>
              </a:lnSpc>
              <a:spcBef>
                <a:spcPts val="1600"/>
              </a:spcBef>
              <a:spcAft>
                <a:spcPts val="0"/>
              </a:spcAft>
              <a:buClr>
                <a:schemeClr val="dk2"/>
              </a:buClr>
              <a:buSzPts val="950"/>
              <a:buChar char="●"/>
              <a:defRPr sz="950">
                <a:solidFill>
                  <a:schemeClr val="dk2"/>
                </a:solidFill>
              </a:defRPr>
            </a:lvl4pPr>
            <a:lvl5pPr marL="2286000" lvl="4" indent="-288925" algn="l">
              <a:lnSpc>
                <a:spcPct val="100000"/>
              </a:lnSpc>
              <a:spcBef>
                <a:spcPts val="1600"/>
              </a:spcBef>
              <a:spcAft>
                <a:spcPts val="0"/>
              </a:spcAft>
              <a:buClr>
                <a:schemeClr val="dk2"/>
              </a:buClr>
              <a:buSzPts val="950"/>
              <a:buChar char="○"/>
              <a:defRPr sz="950">
                <a:solidFill>
                  <a:schemeClr val="dk2"/>
                </a:solidFill>
              </a:defRPr>
            </a:lvl5pPr>
            <a:lvl6pPr marL="2743200" lvl="5" indent="-288925" algn="l">
              <a:lnSpc>
                <a:spcPct val="100000"/>
              </a:lnSpc>
              <a:spcBef>
                <a:spcPts val="1600"/>
              </a:spcBef>
              <a:spcAft>
                <a:spcPts val="0"/>
              </a:spcAft>
              <a:buClr>
                <a:schemeClr val="dk2"/>
              </a:buClr>
              <a:buSzPts val="950"/>
              <a:buChar char="■"/>
              <a:defRPr sz="950">
                <a:solidFill>
                  <a:schemeClr val="dk2"/>
                </a:solidFill>
              </a:defRPr>
            </a:lvl6pPr>
            <a:lvl7pPr marL="3200400" lvl="6" indent="-288925" algn="l">
              <a:lnSpc>
                <a:spcPct val="100000"/>
              </a:lnSpc>
              <a:spcBef>
                <a:spcPts val="1600"/>
              </a:spcBef>
              <a:spcAft>
                <a:spcPts val="0"/>
              </a:spcAft>
              <a:buClr>
                <a:schemeClr val="dk2"/>
              </a:buClr>
              <a:buSzPts val="950"/>
              <a:buChar char="●"/>
              <a:defRPr sz="950">
                <a:solidFill>
                  <a:schemeClr val="dk2"/>
                </a:solidFill>
              </a:defRPr>
            </a:lvl7pPr>
            <a:lvl8pPr marL="3657600" lvl="7" indent="-288925" algn="l">
              <a:lnSpc>
                <a:spcPct val="100000"/>
              </a:lnSpc>
              <a:spcBef>
                <a:spcPts val="1600"/>
              </a:spcBef>
              <a:spcAft>
                <a:spcPts val="0"/>
              </a:spcAft>
              <a:buClr>
                <a:schemeClr val="dk2"/>
              </a:buClr>
              <a:buSzPts val="950"/>
              <a:buChar char="○"/>
              <a:defRPr sz="950">
                <a:solidFill>
                  <a:schemeClr val="dk2"/>
                </a:solidFill>
              </a:defRPr>
            </a:lvl8pPr>
            <a:lvl9pPr marL="4114800" lvl="8" indent="-288925" algn="l">
              <a:lnSpc>
                <a:spcPct val="100000"/>
              </a:lnSpc>
              <a:spcBef>
                <a:spcPts val="1600"/>
              </a:spcBef>
              <a:spcAft>
                <a:spcPts val="1600"/>
              </a:spcAft>
              <a:buClr>
                <a:schemeClr val="dk2"/>
              </a:buClr>
              <a:buSzPts val="950"/>
              <a:buChar char="■"/>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65"/>
        <p:cNvGrpSpPr/>
        <p:nvPr/>
      </p:nvGrpSpPr>
      <p:grpSpPr>
        <a:xfrm>
          <a:off x="0" y="0"/>
          <a:ext cx="0" cy="0"/>
          <a:chOff x="0" y="0"/>
          <a:chExt cx="0" cy="0"/>
        </a:xfrm>
      </p:grpSpPr>
      <p:pic>
        <p:nvPicPr>
          <p:cNvPr id="66" name="Google Shape;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67"/>
        <p:cNvGrpSpPr/>
        <p:nvPr/>
      </p:nvGrpSpPr>
      <p:grpSpPr>
        <a:xfrm>
          <a:off x="0" y="0"/>
          <a:ext cx="0" cy="0"/>
          <a:chOff x="0" y="0"/>
          <a:chExt cx="0" cy="0"/>
        </a:xfrm>
      </p:grpSpPr>
      <p:pic>
        <p:nvPicPr>
          <p:cNvPr id="68" name="Google Shape;68;p2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9" name="Google Shape;69;p27"/>
          <p:cNvPicPr preferRelativeResize="0"/>
          <p:nvPr/>
        </p:nvPicPr>
        <p:blipFill rotWithShape="1">
          <a:blip r:embed="rId3">
            <a:alphaModFix/>
          </a:blip>
          <a:srcRect/>
          <a:stretch/>
        </p:blipFill>
        <p:spPr>
          <a:xfrm>
            <a:off x="254425" y="201113"/>
            <a:ext cx="8635149" cy="47412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70"/>
        <p:cNvGrpSpPr/>
        <p:nvPr/>
      </p:nvGrpSpPr>
      <p:grpSpPr>
        <a:xfrm>
          <a:off x="0" y="0"/>
          <a:ext cx="0" cy="0"/>
          <a:chOff x="0" y="0"/>
          <a:chExt cx="0" cy="0"/>
        </a:xfrm>
      </p:grpSpPr>
      <p:pic>
        <p:nvPicPr>
          <p:cNvPr id="71" name="Google Shape;71;p2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72" name="Google Shape;72;p28"/>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2"/>
              </a:buClr>
              <a:buSzPts val="2800"/>
              <a:buFont typeface="Concert One"/>
              <a:buNone/>
              <a:defRPr sz="2800" b="1" i="0" u="none" strike="noStrike" cap="none">
                <a:solidFill>
                  <a:schemeClr val="accent2"/>
                </a:solidFill>
                <a:latin typeface="Concert One"/>
                <a:ea typeface="Concert One"/>
                <a:cs typeface="Concert One"/>
                <a:sym typeface="Concert One"/>
              </a:defRPr>
            </a:lvl1pPr>
            <a:lvl2pPr marR="0" lvl="1"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3pPr>
            <a:lvl4pPr marR="0" lvl="3"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4pPr>
            <a:lvl5pPr marR="0" lvl="4"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5pPr>
            <a:lvl6pPr marR="0" lvl="5"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6pPr>
            <a:lvl7pPr marR="0" lvl="6"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7pPr>
            <a:lvl8pPr marR="0" lvl="7"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8pPr>
            <a:lvl9pPr marR="0" lvl="8"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accent2"/>
              </a:buClr>
              <a:buSzPts val="1800"/>
              <a:buFont typeface="Roboto Mono Medium"/>
              <a:buChar char="●"/>
              <a:defRPr sz="1800" b="0" i="0" u="none" strike="noStrike" cap="none">
                <a:solidFill>
                  <a:schemeClr val="accent2"/>
                </a:solidFill>
                <a:latin typeface="Roboto Mono Medium"/>
                <a:ea typeface="Roboto Mono Medium"/>
                <a:cs typeface="Roboto Mono Medium"/>
                <a:sym typeface="Roboto Mono Medium"/>
              </a:defRPr>
            </a:lvl1pPr>
            <a:lvl2pPr marL="914400" marR="0" lvl="1"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2pPr>
            <a:lvl3pPr marL="1371600" marR="0" lvl="2"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3pPr>
            <a:lvl4pPr marL="1828800" marR="0" lvl="3"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4pPr>
            <a:lvl5pPr marL="2286000" marR="0" lvl="4"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5pPr>
            <a:lvl6pPr marL="2743200" marR="0" lvl="5"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6pPr>
            <a:lvl7pPr marL="3200400" marR="0" lvl="6"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7pPr>
            <a:lvl8pPr marL="3657600" marR="0" lvl="7" indent="-317500" algn="l" rtl="0">
              <a:lnSpc>
                <a:spcPct val="100000"/>
              </a:lnSpc>
              <a:spcBef>
                <a:spcPts val="1600"/>
              </a:spcBef>
              <a:spcAft>
                <a:spcPts val="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8pPr>
            <a:lvl9pPr marL="4114800" marR="0" lvl="8" indent="-317500" algn="l" rtl="0">
              <a:lnSpc>
                <a:spcPct val="100000"/>
              </a:lnSpc>
              <a:spcBef>
                <a:spcPts val="1600"/>
              </a:spcBef>
              <a:spcAft>
                <a:spcPts val="1600"/>
              </a:spcAft>
              <a:buClr>
                <a:schemeClr val="accent2"/>
              </a:buClr>
              <a:buSzPts val="1400"/>
              <a:buFont typeface="Roboto Mono Medium"/>
              <a:buChar char="■"/>
              <a:defRPr sz="1400" b="0" i="0" u="none" strike="noStrike" cap="none">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a:xfrm>
            <a:off x="1607963" y="2293240"/>
            <a:ext cx="6079800" cy="16551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US" sz="5400" dirty="0"/>
              <a:t>Real Estate Management System</a:t>
            </a:r>
            <a:endParaRPr sz="5400" dirty="0">
              <a:solidFill>
                <a:schemeClr val="accent2"/>
              </a:solidFill>
            </a:endParaRPr>
          </a:p>
        </p:txBody>
      </p:sp>
      <p:sp>
        <p:nvSpPr>
          <p:cNvPr id="78" name="Google Shape;78;p1"/>
          <p:cNvSpPr txBox="1">
            <a:spLocks noGrp="1"/>
          </p:cNvSpPr>
          <p:nvPr>
            <p:ph type="subTitle" idx="1"/>
          </p:nvPr>
        </p:nvSpPr>
        <p:spPr>
          <a:xfrm>
            <a:off x="1672763" y="3769325"/>
            <a:ext cx="1427100" cy="7926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1400"/>
              <a:buNone/>
            </a:pPr>
            <a:r>
              <a:rPr lang="en-US" sz="2000" b="1" dirty="0"/>
              <a:t>Group No.</a:t>
            </a:r>
            <a:endParaRPr dirty="0"/>
          </a:p>
          <a:p>
            <a:pPr marL="0" lvl="0" indent="0" algn="ctr" rtl="0">
              <a:lnSpc>
                <a:spcPct val="90000"/>
              </a:lnSpc>
              <a:spcBef>
                <a:spcPts val="0"/>
              </a:spcBef>
              <a:spcAft>
                <a:spcPts val="0"/>
              </a:spcAft>
              <a:buSzPts val="1400"/>
              <a:buNone/>
            </a:pPr>
            <a:r>
              <a:rPr lang="en-US" sz="2000" b="1" dirty="0"/>
              <a:t>B10</a:t>
            </a:r>
            <a:endParaRPr sz="2000" b="1" dirty="0"/>
          </a:p>
        </p:txBody>
      </p:sp>
      <p:sp>
        <p:nvSpPr>
          <p:cNvPr id="79" name="Google Shape;79;p1"/>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
          <p:cNvPicPr preferRelativeResize="0"/>
          <p:nvPr/>
        </p:nvPicPr>
        <p:blipFill rotWithShape="1">
          <a:blip r:embed="rId3">
            <a:alphaModFix/>
          </a:blip>
          <a:srcRect/>
          <a:stretch/>
        </p:blipFill>
        <p:spPr>
          <a:xfrm>
            <a:off x="5917610" y="1009134"/>
            <a:ext cx="1450902" cy="806056"/>
          </a:xfrm>
          <a:prstGeom prst="rect">
            <a:avLst/>
          </a:prstGeom>
          <a:noFill/>
          <a:ln>
            <a:noFill/>
          </a:ln>
        </p:spPr>
      </p:pic>
      <p:sp>
        <p:nvSpPr>
          <p:cNvPr id="81" name="Google Shape;81;p1"/>
          <p:cNvSpPr txBox="1"/>
          <p:nvPr/>
        </p:nvSpPr>
        <p:spPr>
          <a:xfrm>
            <a:off x="4172224" y="3948340"/>
            <a:ext cx="2738474" cy="307777"/>
          </a:xfrm>
          <a:prstGeom prst="rect">
            <a:avLst/>
          </a:prstGeom>
          <a:noFill/>
          <a:ln>
            <a:noFill/>
          </a:ln>
        </p:spPr>
        <p:txBody>
          <a:bodyPr spcFirstLastPara="1" wrap="square" lIns="91425" tIns="45700" rIns="91425" bIns="45700" anchor="t" anchorCtr="0">
            <a:spAutoFit/>
          </a:bodyPr>
          <a:lstStyle/>
          <a:p>
            <a:pPr marL="168275" marR="0" lvl="0" indent="0" algn="l" rtl="0">
              <a:lnSpc>
                <a:spcPct val="100000"/>
              </a:lnSpc>
              <a:spcBef>
                <a:spcPts val="0"/>
              </a:spcBef>
              <a:spcAft>
                <a:spcPts val="0"/>
              </a:spcAft>
              <a:buClr>
                <a:srgbClr val="000000"/>
              </a:buClr>
              <a:buSzPts val="1400"/>
              <a:buFont typeface="Arial"/>
              <a:buNone/>
            </a:pPr>
            <a:endParaRPr lang="en-US" sz="1400" b="1" i="0" u="none" strike="noStrike" cap="none" dirty="0" err="1">
              <a:solidFill>
                <a:schemeClr val="dk1"/>
              </a:solidFill>
              <a:latin typeface="Concert One"/>
              <a:ea typeface="Concert One"/>
              <a:cs typeface="Concert One"/>
              <a:sym typeface="Concert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2308050" y="711175"/>
            <a:ext cx="45279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US" sz="4400" u="sng" dirty="0"/>
              <a:t>Group Members</a:t>
            </a:r>
            <a:r>
              <a:rPr lang="en-US" sz="4400" dirty="0"/>
              <a:t>:</a:t>
            </a:r>
            <a:br>
              <a:rPr lang="en-US" sz="4400" dirty="0"/>
            </a:br>
            <a:br>
              <a:rPr lang="en-US" sz="4400" dirty="0"/>
            </a:br>
            <a:endParaRPr dirty="0"/>
          </a:p>
        </p:txBody>
      </p:sp>
      <p:sp>
        <p:nvSpPr>
          <p:cNvPr id="87" name="Google Shape;87;p2"/>
          <p:cNvSpPr txBox="1">
            <a:spLocks noGrp="1"/>
          </p:cNvSpPr>
          <p:nvPr>
            <p:ph type="title" idx="2"/>
          </p:nvPr>
        </p:nvSpPr>
        <p:spPr>
          <a:xfrm>
            <a:off x="1613975" y="1971737"/>
            <a:ext cx="2049225" cy="48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sz="2000" dirty="0"/>
              <a:t>Suraj Yadav</a:t>
            </a:r>
            <a:endParaRPr sz="2000" dirty="0"/>
          </a:p>
        </p:txBody>
      </p:sp>
      <p:sp>
        <p:nvSpPr>
          <p:cNvPr id="89" name="Google Shape;89;p2"/>
          <p:cNvSpPr txBox="1">
            <a:spLocks noGrp="1"/>
          </p:cNvSpPr>
          <p:nvPr>
            <p:ph type="title" idx="3"/>
          </p:nvPr>
        </p:nvSpPr>
        <p:spPr>
          <a:xfrm>
            <a:off x="3827914" y="1833645"/>
            <a:ext cx="2049225" cy="48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sz="2000" dirty="0" err="1"/>
              <a:t>Itasha</a:t>
            </a:r>
            <a:r>
              <a:rPr lang="en-US" sz="2000" dirty="0"/>
              <a:t> Modi</a:t>
            </a:r>
            <a:endParaRPr sz="2000" dirty="0"/>
          </a:p>
        </p:txBody>
      </p:sp>
      <p:sp>
        <p:nvSpPr>
          <p:cNvPr id="90" name="Google Shape;90;p2"/>
          <p:cNvSpPr txBox="1">
            <a:spLocks noGrp="1"/>
          </p:cNvSpPr>
          <p:nvPr>
            <p:ph type="subTitle" idx="4"/>
          </p:nvPr>
        </p:nvSpPr>
        <p:spPr>
          <a:xfrm>
            <a:off x="3884290" y="2166460"/>
            <a:ext cx="1908900" cy="67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dirty="0"/>
              <a:t>20BAI10382</a:t>
            </a:r>
            <a:endParaRPr dirty="0"/>
          </a:p>
        </p:txBody>
      </p:sp>
      <p:sp>
        <p:nvSpPr>
          <p:cNvPr id="91" name="Google Shape;91;p2"/>
          <p:cNvSpPr txBox="1">
            <a:spLocks noGrp="1"/>
          </p:cNvSpPr>
          <p:nvPr>
            <p:ph type="title" idx="5"/>
          </p:nvPr>
        </p:nvSpPr>
        <p:spPr>
          <a:xfrm>
            <a:off x="6151257" y="1816366"/>
            <a:ext cx="1908900" cy="48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sz="2000" dirty="0"/>
              <a:t>TSP Abhishek</a:t>
            </a:r>
            <a:endParaRPr sz="2000" dirty="0"/>
          </a:p>
        </p:txBody>
      </p:sp>
      <p:sp>
        <p:nvSpPr>
          <p:cNvPr id="92" name="Google Shape;92;p2"/>
          <p:cNvSpPr txBox="1">
            <a:spLocks noGrp="1"/>
          </p:cNvSpPr>
          <p:nvPr>
            <p:ph type="subTitle" idx="6"/>
          </p:nvPr>
        </p:nvSpPr>
        <p:spPr>
          <a:xfrm>
            <a:off x="6183870" y="2110298"/>
            <a:ext cx="1908900" cy="67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dirty="0"/>
              <a:t>20BCE10012</a:t>
            </a:r>
            <a:endParaRPr dirty="0"/>
          </a:p>
        </p:txBody>
      </p:sp>
      <p:sp>
        <p:nvSpPr>
          <p:cNvPr id="93" name="Google Shape;93;p2"/>
          <p:cNvSpPr txBox="1">
            <a:spLocks noGrp="1"/>
          </p:cNvSpPr>
          <p:nvPr>
            <p:ph type="title" idx="7"/>
          </p:nvPr>
        </p:nvSpPr>
        <p:spPr>
          <a:xfrm>
            <a:off x="4021780" y="3397800"/>
            <a:ext cx="1908900" cy="48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sz="2000" dirty="0"/>
              <a:t>Ujjwal Kumar</a:t>
            </a:r>
            <a:endParaRPr sz="2000" dirty="0"/>
          </a:p>
        </p:txBody>
      </p:sp>
      <p:sp>
        <p:nvSpPr>
          <p:cNvPr id="94" name="Google Shape;94;p2"/>
          <p:cNvSpPr txBox="1">
            <a:spLocks noGrp="1"/>
          </p:cNvSpPr>
          <p:nvPr>
            <p:ph type="subTitle" idx="8"/>
          </p:nvPr>
        </p:nvSpPr>
        <p:spPr>
          <a:xfrm>
            <a:off x="3985021" y="3788992"/>
            <a:ext cx="1908900" cy="67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dirty="0"/>
              <a:t>20BCE10008</a:t>
            </a:r>
            <a:endParaRPr dirty="0"/>
          </a:p>
          <a:p>
            <a:pPr marL="0" lvl="0" indent="0" algn="ctr" rtl="0">
              <a:lnSpc>
                <a:spcPct val="100000"/>
              </a:lnSpc>
              <a:spcBef>
                <a:spcPts val="0"/>
              </a:spcBef>
              <a:spcAft>
                <a:spcPts val="0"/>
              </a:spcAft>
              <a:buSzPts val="1400"/>
              <a:buNone/>
            </a:pPr>
            <a:endParaRPr dirty="0"/>
          </a:p>
        </p:txBody>
      </p:sp>
      <p:sp>
        <p:nvSpPr>
          <p:cNvPr id="95" name="Google Shape;95;p2"/>
          <p:cNvSpPr txBox="1">
            <a:spLocks noGrp="1"/>
          </p:cNvSpPr>
          <p:nvPr>
            <p:ph type="title" idx="9"/>
          </p:nvPr>
        </p:nvSpPr>
        <p:spPr>
          <a:xfrm>
            <a:off x="5294810" y="3404758"/>
            <a:ext cx="1775367" cy="48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br>
              <a:rPr lang="en-IN" sz="2000" dirty="0"/>
            </a:br>
            <a:endParaRPr sz="2000" dirty="0"/>
          </a:p>
        </p:txBody>
      </p:sp>
      <p:pic>
        <p:nvPicPr>
          <p:cNvPr id="97" name="Google Shape;97;p2"/>
          <p:cNvPicPr preferRelativeResize="0"/>
          <p:nvPr/>
        </p:nvPicPr>
        <p:blipFill rotWithShape="1">
          <a:blip r:embed="rId3">
            <a:alphaModFix/>
          </a:blip>
          <a:srcRect t="16970" r="8891" b="21025"/>
          <a:stretch/>
        </p:blipFill>
        <p:spPr>
          <a:xfrm rot="-5400000">
            <a:off x="666479" y="476824"/>
            <a:ext cx="2036850" cy="810276"/>
          </a:xfrm>
          <a:prstGeom prst="rect">
            <a:avLst/>
          </a:prstGeom>
          <a:noFill/>
          <a:ln>
            <a:noFill/>
          </a:ln>
        </p:spPr>
      </p:pic>
      <p:pic>
        <p:nvPicPr>
          <p:cNvPr id="98" name="Google Shape;98;p2"/>
          <p:cNvPicPr preferRelativeResize="0"/>
          <p:nvPr/>
        </p:nvPicPr>
        <p:blipFill rotWithShape="1">
          <a:blip r:embed="rId4">
            <a:alphaModFix amt="86000"/>
          </a:blip>
          <a:srcRect/>
          <a:stretch/>
        </p:blipFill>
        <p:spPr>
          <a:xfrm rot="1344117">
            <a:off x="1498874" y="1537118"/>
            <a:ext cx="2145666" cy="1574756"/>
          </a:xfrm>
          <a:prstGeom prst="rect">
            <a:avLst/>
          </a:prstGeom>
          <a:noFill/>
          <a:ln>
            <a:noFill/>
          </a:ln>
        </p:spPr>
      </p:pic>
      <p:pic>
        <p:nvPicPr>
          <p:cNvPr id="99" name="Google Shape;99;p2"/>
          <p:cNvPicPr preferRelativeResize="0"/>
          <p:nvPr/>
        </p:nvPicPr>
        <p:blipFill rotWithShape="1">
          <a:blip r:embed="rId4">
            <a:alphaModFix amt="86000"/>
          </a:blip>
          <a:srcRect/>
          <a:stretch/>
        </p:blipFill>
        <p:spPr>
          <a:xfrm rot="1344117">
            <a:off x="3773710" y="1441186"/>
            <a:ext cx="1994321" cy="1549015"/>
          </a:xfrm>
          <a:prstGeom prst="rect">
            <a:avLst/>
          </a:prstGeom>
          <a:noFill/>
          <a:ln>
            <a:noFill/>
          </a:ln>
        </p:spPr>
      </p:pic>
      <p:pic>
        <p:nvPicPr>
          <p:cNvPr id="100" name="Google Shape;100;p2"/>
          <p:cNvPicPr preferRelativeResize="0"/>
          <p:nvPr/>
        </p:nvPicPr>
        <p:blipFill rotWithShape="1">
          <a:blip r:embed="rId4">
            <a:alphaModFix amt="86000"/>
          </a:blip>
          <a:srcRect/>
          <a:stretch/>
        </p:blipFill>
        <p:spPr>
          <a:xfrm rot="1344117">
            <a:off x="5920492" y="1467058"/>
            <a:ext cx="2309796" cy="1675416"/>
          </a:xfrm>
          <a:prstGeom prst="rect">
            <a:avLst/>
          </a:prstGeom>
          <a:noFill/>
          <a:ln>
            <a:noFill/>
          </a:ln>
        </p:spPr>
      </p:pic>
      <p:pic>
        <p:nvPicPr>
          <p:cNvPr id="101" name="Google Shape;101;p2"/>
          <p:cNvPicPr preferRelativeResize="0"/>
          <p:nvPr/>
        </p:nvPicPr>
        <p:blipFill rotWithShape="1">
          <a:blip r:embed="rId4">
            <a:alphaModFix amt="86000"/>
          </a:blip>
          <a:srcRect/>
          <a:stretch/>
        </p:blipFill>
        <p:spPr>
          <a:xfrm rot="1344117">
            <a:off x="3669413" y="3037129"/>
            <a:ext cx="2366227" cy="1689683"/>
          </a:xfrm>
          <a:prstGeom prst="rect">
            <a:avLst/>
          </a:prstGeom>
          <a:noFill/>
          <a:ln>
            <a:noFill/>
          </a:ln>
        </p:spPr>
      </p:pic>
      <p:sp>
        <p:nvSpPr>
          <p:cNvPr id="3" name="Subtitle 2">
            <a:extLst>
              <a:ext uri="{FF2B5EF4-FFF2-40B4-BE49-F238E27FC236}">
                <a16:creationId xmlns:a16="http://schemas.microsoft.com/office/drawing/2014/main" id="{B2101EA6-8B68-2FAF-661D-345AA5F3CF33}"/>
              </a:ext>
            </a:extLst>
          </p:cNvPr>
          <p:cNvSpPr>
            <a:spLocks noGrp="1"/>
          </p:cNvSpPr>
          <p:nvPr>
            <p:ph type="subTitle" idx="1"/>
          </p:nvPr>
        </p:nvSpPr>
        <p:spPr>
          <a:xfrm>
            <a:off x="1679108" y="2293589"/>
            <a:ext cx="1908900" cy="676200"/>
          </a:xfrm>
        </p:spPr>
        <p:txBody>
          <a:bodyPr/>
          <a:lstStyle/>
          <a:p>
            <a:r>
              <a:rPr lang="en-IN" dirty="0"/>
              <a:t>20BAI10377</a:t>
            </a:r>
          </a:p>
        </p:txBody>
      </p:sp>
      <p:sp>
        <p:nvSpPr>
          <p:cNvPr id="5" name="Subtitle 4">
            <a:extLst>
              <a:ext uri="{FF2B5EF4-FFF2-40B4-BE49-F238E27FC236}">
                <a16:creationId xmlns:a16="http://schemas.microsoft.com/office/drawing/2014/main" id="{E43C523A-A20F-6DFC-8181-D713E011B9EE}"/>
              </a:ext>
            </a:extLst>
          </p:cNvPr>
          <p:cNvSpPr>
            <a:spLocks noGrp="1"/>
          </p:cNvSpPr>
          <p:nvPr>
            <p:ph type="subTitle" idx="13"/>
          </p:nvPr>
        </p:nvSpPr>
        <p:spPr>
          <a:xfrm>
            <a:off x="3093577" y="3358145"/>
            <a:ext cx="1908900" cy="676200"/>
          </a:xfrm>
        </p:spPr>
        <p:txBody>
          <a:bodyPr/>
          <a:lstStyle/>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1908900" y="435191"/>
            <a:ext cx="54702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IN" sz="3600" dirty="0"/>
              <a:t>Technologies used</a:t>
            </a:r>
            <a:br>
              <a:rPr lang="en-US" sz="4800" u="sng" dirty="0"/>
            </a:br>
            <a:endParaRPr sz="4800" u="sng" dirty="0"/>
          </a:p>
        </p:txBody>
      </p:sp>
      <p:sp>
        <p:nvSpPr>
          <p:cNvPr id="3" name="Text Placeholder 2">
            <a:extLst>
              <a:ext uri="{FF2B5EF4-FFF2-40B4-BE49-F238E27FC236}">
                <a16:creationId xmlns:a16="http://schemas.microsoft.com/office/drawing/2014/main" id="{3DB5378C-19CE-6516-F827-E7EB4D7C86AD}"/>
              </a:ext>
            </a:extLst>
          </p:cNvPr>
          <p:cNvSpPr>
            <a:spLocks noGrp="1" noChangeArrowheads="1"/>
          </p:cNvSpPr>
          <p:nvPr>
            <p:ph type="body" idx="1"/>
          </p:nvPr>
        </p:nvSpPr>
        <p:spPr bwMode="auto">
          <a:xfrm>
            <a:off x="1296601" y="1107323"/>
            <a:ext cx="715619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eaLnBrk="0" fontAlgn="base" hangingPunct="0">
              <a:spcBef>
                <a:spcPct val="0"/>
              </a:spcBef>
              <a:spcAft>
                <a:spcPct val="0"/>
              </a:spcAft>
              <a:buClrTx/>
              <a:buSzTx/>
            </a:pPr>
            <a:r>
              <a:rPr kumimoji="0" lang="en-US" altLang="en-US" sz="1200" b="0" i="0" u="none" strike="noStrike" cap="none" normalizeH="0" baseline="0" dirty="0">
                <a:ln>
                  <a:noFill/>
                </a:ln>
                <a:solidFill>
                  <a:schemeClr val="tx1">
                    <a:lumMod val="50000"/>
                  </a:schemeClr>
                </a:solidFill>
                <a:effectLst/>
                <a:latin typeface="+mj-lt"/>
              </a:rPr>
              <a:t>MongoDB: MongoDB is a NoSQL database that can be used to store and manage property listings, tenant information, lease agreements, and other data related to real estate management. It provides flexibility and scalability for handling large volumes of data.</a:t>
            </a:r>
          </a:p>
          <a:p>
            <a:pPr marL="171450" indent="-171450" eaLnBrk="0" fontAlgn="base" hangingPunct="0">
              <a:spcBef>
                <a:spcPct val="0"/>
              </a:spcBef>
              <a:spcAft>
                <a:spcPct val="0"/>
              </a:spcAft>
              <a:buClrTx/>
              <a:buSzTx/>
            </a:pPr>
            <a:r>
              <a:rPr kumimoji="0" lang="en-US" altLang="en-US" sz="1200" b="0" i="0" u="none" strike="noStrike" cap="none" normalizeH="0" baseline="0" dirty="0">
                <a:ln>
                  <a:noFill/>
                </a:ln>
                <a:solidFill>
                  <a:schemeClr val="tx1">
                    <a:lumMod val="50000"/>
                  </a:schemeClr>
                </a:solidFill>
                <a:effectLst/>
                <a:latin typeface="+mj-lt"/>
              </a:rPr>
              <a:t>React: React is a popular JavaScript library for building user interfaces. It allows you to create reusable UI components and efficiently update and render the user interface based on changes in data. React provides a robust and interactive front-end for the real estate management system website.</a:t>
            </a:r>
          </a:p>
          <a:p>
            <a:pPr marL="171450" indent="-171450" eaLnBrk="0" fontAlgn="base" hangingPunct="0">
              <a:spcBef>
                <a:spcPct val="0"/>
              </a:spcBef>
              <a:spcAft>
                <a:spcPct val="0"/>
              </a:spcAft>
              <a:buClrTx/>
              <a:buSzTx/>
            </a:pPr>
            <a:r>
              <a:rPr kumimoji="0" lang="en-US" altLang="en-US" sz="1200" b="0" i="0" u="none" strike="noStrike" cap="none" normalizeH="0" baseline="0" dirty="0">
                <a:ln>
                  <a:noFill/>
                </a:ln>
                <a:solidFill>
                  <a:schemeClr val="tx1">
                    <a:lumMod val="50000"/>
                  </a:schemeClr>
                </a:solidFill>
                <a:effectLst/>
                <a:latin typeface="+mj-lt"/>
              </a:rPr>
              <a:t>CSS (Cascading Style Sheets): CSS is used for styling and designing the website's appearance. You can define styles for various elements, layout properties, responsive design, and animations to create an aesthetically pleasing and user-friendly interface.</a:t>
            </a:r>
          </a:p>
          <a:p>
            <a:pPr marL="171450" indent="-171450" eaLnBrk="0" fontAlgn="base" hangingPunct="0">
              <a:spcBef>
                <a:spcPct val="0"/>
              </a:spcBef>
              <a:spcAft>
                <a:spcPct val="0"/>
              </a:spcAft>
              <a:buClrTx/>
              <a:buSzTx/>
            </a:pPr>
            <a:r>
              <a:rPr kumimoji="0" lang="en-US" altLang="en-US" sz="1200" b="0" i="0" u="none" strike="noStrike" cap="none" normalizeH="0" baseline="0" dirty="0">
                <a:ln>
                  <a:noFill/>
                </a:ln>
                <a:solidFill>
                  <a:schemeClr val="tx1">
                    <a:lumMod val="50000"/>
                  </a:schemeClr>
                </a:solidFill>
                <a:effectLst/>
                <a:latin typeface="+mj-lt"/>
              </a:rPr>
              <a:t>HTML (Hypertext Markup Language): HTML is the standard markup language used for structuring the website's content. It defines the layout, headings, paragraphs, links, forms, and other elements that make up the website's structure.</a:t>
            </a:r>
          </a:p>
          <a:p>
            <a:pPr marL="171450" indent="-171450" eaLnBrk="0" fontAlgn="base" hangingPunct="0">
              <a:spcBef>
                <a:spcPct val="0"/>
              </a:spcBef>
              <a:spcAft>
                <a:spcPct val="0"/>
              </a:spcAft>
              <a:buClrTx/>
              <a:buSzTx/>
            </a:pPr>
            <a:r>
              <a:rPr kumimoji="0" lang="en-US" altLang="en-US" sz="1200" b="0" i="0" u="none" strike="noStrike" cap="none" normalizeH="0" baseline="0" dirty="0">
                <a:ln>
                  <a:noFill/>
                </a:ln>
                <a:solidFill>
                  <a:schemeClr val="tx1">
                    <a:lumMod val="50000"/>
                  </a:schemeClr>
                </a:solidFill>
                <a:effectLst/>
                <a:latin typeface="+mj-lt"/>
              </a:rPr>
              <a:t>JavaScript: JavaScript is a programming language that provides interactivity and dynamic functionality to the website. It can be used for client-side form validation, user interactions, data manipulation, and integration with APIs.</a:t>
            </a:r>
            <a:endParaRPr lang="en-US" altLang="en-US" sz="1200" dirty="0">
              <a:solidFill>
                <a:schemeClr val="tx1">
                  <a:lumMod val="50000"/>
                </a:schemeClr>
              </a:solidFill>
              <a:latin typeface="+mj-lt"/>
            </a:endParaRPr>
          </a:p>
          <a:p>
            <a:pPr marL="171450" indent="-171450" eaLnBrk="0" fontAlgn="base" hangingPunct="0">
              <a:spcBef>
                <a:spcPct val="0"/>
              </a:spcBef>
              <a:spcAft>
                <a:spcPct val="0"/>
              </a:spcAft>
              <a:buClrTx/>
              <a:buSzTx/>
            </a:pPr>
            <a:r>
              <a:rPr lang="en-US" sz="1200" dirty="0">
                <a:solidFill>
                  <a:schemeClr val="tx1">
                    <a:lumMod val="50000"/>
                  </a:schemeClr>
                </a:solidFill>
                <a:latin typeface="+mj-lt"/>
              </a:rPr>
              <a:t>Webpack: Webpack is a module bundler that can be used to bundle and optimize the website's assets, including JavaScript, CSS, and images. It simplifies the deployment process and improves the website's performance.</a:t>
            </a:r>
            <a:endParaRPr kumimoji="0" lang="en-US" altLang="en-US" sz="1200" b="0" i="0" u="none" strike="noStrike" cap="none" normalizeH="0" baseline="0" dirty="0">
              <a:ln>
                <a:noFill/>
              </a:ln>
              <a:solidFill>
                <a:schemeClr val="tx1">
                  <a:lumMod val="50000"/>
                </a:schemeClr>
              </a:solidFill>
              <a:effectLst/>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1923300" y="528791"/>
            <a:ext cx="54702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IN" sz="3600" dirty="0"/>
              <a:t>Front end Image</a:t>
            </a:r>
            <a:br>
              <a:rPr lang="en-US" sz="4800" u="sng" dirty="0"/>
            </a:br>
            <a:endParaRPr sz="4800" u="sng" dirty="0"/>
          </a:p>
        </p:txBody>
      </p:sp>
      <p:sp>
        <p:nvSpPr>
          <p:cNvPr id="3" name="Text Placeholder 2">
            <a:extLst>
              <a:ext uri="{FF2B5EF4-FFF2-40B4-BE49-F238E27FC236}">
                <a16:creationId xmlns:a16="http://schemas.microsoft.com/office/drawing/2014/main" id="{3DB5378C-19CE-6516-F827-E7EB4D7C86AD}"/>
              </a:ext>
            </a:extLst>
          </p:cNvPr>
          <p:cNvSpPr>
            <a:spLocks noGrp="1" noChangeArrowheads="1"/>
          </p:cNvSpPr>
          <p:nvPr>
            <p:ph type="body" idx="1"/>
          </p:nvPr>
        </p:nvSpPr>
        <p:spPr bwMode="auto">
          <a:xfrm>
            <a:off x="1296601" y="2676983"/>
            <a:ext cx="7156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eaLnBrk="0" fontAlgn="base" hangingPunct="0">
              <a:spcBef>
                <a:spcPct val="0"/>
              </a:spcBef>
              <a:spcAft>
                <a:spcPct val="0"/>
              </a:spcAft>
              <a:buClrTx/>
              <a:buSzTx/>
            </a:pPr>
            <a:endParaRPr kumimoji="0" lang="en-US" altLang="en-US" sz="1200" b="0" i="0" u="none" strike="noStrike" cap="none" normalizeH="0" baseline="0" dirty="0">
              <a:ln>
                <a:noFill/>
              </a:ln>
              <a:solidFill>
                <a:schemeClr val="tx1">
                  <a:lumMod val="50000"/>
                </a:schemeClr>
              </a:solidFill>
              <a:effectLst/>
              <a:latin typeface="+mj-lt"/>
            </a:endParaRPr>
          </a:p>
          <a:p>
            <a:pPr marL="171450" indent="-171450" eaLnBrk="0" fontAlgn="base" hangingPunct="0">
              <a:spcBef>
                <a:spcPct val="0"/>
              </a:spcBef>
              <a:spcAft>
                <a:spcPct val="0"/>
              </a:spcAft>
              <a:buClrTx/>
              <a:buSzTx/>
            </a:pPr>
            <a:endParaRPr kumimoji="0" lang="en-US" altLang="en-US" sz="1200" b="0" i="0" u="none" strike="noStrike" cap="none" normalizeH="0" baseline="0" dirty="0">
              <a:ln>
                <a:noFill/>
              </a:ln>
              <a:solidFill>
                <a:schemeClr val="tx1">
                  <a:lumMod val="50000"/>
                </a:schemeClr>
              </a:solidFill>
              <a:effectLst/>
              <a:latin typeface="+mj-lt"/>
            </a:endParaRPr>
          </a:p>
        </p:txBody>
      </p:sp>
      <p:pic>
        <p:nvPicPr>
          <p:cNvPr id="4" name="Picture 3" descr="A picture containing text, map, screenshot, software&#10;&#10;Description automatically generated">
            <a:extLst>
              <a:ext uri="{FF2B5EF4-FFF2-40B4-BE49-F238E27FC236}">
                <a16:creationId xmlns:a16="http://schemas.microsoft.com/office/drawing/2014/main" id="{F117EAE8-60DB-0632-C96A-E92E76F79D4D}"/>
              </a:ext>
            </a:extLst>
          </p:cNvPr>
          <p:cNvPicPr>
            <a:picLocks noChangeAspect="1"/>
          </p:cNvPicPr>
          <p:nvPr/>
        </p:nvPicPr>
        <p:blipFill>
          <a:blip r:embed="rId3"/>
          <a:stretch>
            <a:fillRect/>
          </a:stretch>
        </p:blipFill>
        <p:spPr>
          <a:xfrm>
            <a:off x="1114118" y="1187891"/>
            <a:ext cx="6915764" cy="3570521"/>
          </a:xfrm>
          <a:prstGeom prst="rect">
            <a:avLst/>
          </a:prstGeom>
        </p:spPr>
      </p:pic>
    </p:spTree>
    <p:extLst>
      <p:ext uri="{BB962C8B-B14F-4D97-AF65-F5344CB8AC3E}">
        <p14:creationId xmlns:p14="http://schemas.microsoft.com/office/powerpoint/2010/main" val="412868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2793095" y="386575"/>
            <a:ext cx="4061188" cy="207189"/>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2800"/>
              <a:buNone/>
            </a:pPr>
            <a:r>
              <a:rPr lang="en-IN" sz="2400" dirty="0"/>
              <a:t>ER diagram</a:t>
            </a:r>
            <a:br>
              <a:rPr lang="en-US" sz="2400" u="sng" dirty="0"/>
            </a:br>
            <a:endParaRPr sz="2400" u="sng" dirty="0"/>
          </a:p>
        </p:txBody>
      </p:sp>
      <p:sp>
        <p:nvSpPr>
          <p:cNvPr id="3" name="Text Placeholder 2">
            <a:extLst>
              <a:ext uri="{FF2B5EF4-FFF2-40B4-BE49-F238E27FC236}">
                <a16:creationId xmlns:a16="http://schemas.microsoft.com/office/drawing/2014/main" id="{3DB5378C-19CE-6516-F827-E7EB4D7C86AD}"/>
              </a:ext>
            </a:extLst>
          </p:cNvPr>
          <p:cNvSpPr>
            <a:spLocks noGrp="1" noChangeArrowheads="1"/>
          </p:cNvSpPr>
          <p:nvPr>
            <p:ph type="body" idx="1"/>
          </p:nvPr>
        </p:nvSpPr>
        <p:spPr bwMode="auto">
          <a:xfrm>
            <a:off x="1296601" y="2676983"/>
            <a:ext cx="7156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eaLnBrk="0" fontAlgn="base" hangingPunct="0">
              <a:spcBef>
                <a:spcPct val="0"/>
              </a:spcBef>
              <a:spcAft>
                <a:spcPct val="0"/>
              </a:spcAft>
              <a:buClrTx/>
              <a:buSzTx/>
            </a:pPr>
            <a:endParaRPr kumimoji="0" lang="en-US" altLang="en-US" sz="1200" b="0" i="0" u="none" strike="noStrike" cap="none" normalizeH="0" baseline="0" dirty="0">
              <a:ln>
                <a:noFill/>
              </a:ln>
              <a:solidFill>
                <a:schemeClr val="tx1">
                  <a:lumMod val="50000"/>
                </a:schemeClr>
              </a:solidFill>
              <a:effectLst/>
              <a:latin typeface="+mj-lt"/>
            </a:endParaRPr>
          </a:p>
          <a:p>
            <a:pPr marL="171450" indent="-171450" eaLnBrk="0" fontAlgn="base" hangingPunct="0">
              <a:spcBef>
                <a:spcPct val="0"/>
              </a:spcBef>
              <a:spcAft>
                <a:spcPct val="0"/>
              </a:spcAft>
              <a:buClrTx/>
              <a:buSzTx/>
            </a:pPr>
            <a:endParaRPr kumimoji="0" lang="en-US" altLang="en-US" sz="1200" b="0" i="0" u="none" strike="noStrike" cap="none" normalizeH="0" baseline="0" dirty="0">
              <a:ln>
                <a:noFill/>
              </a:ln>
              <a:solidFill>
                <a:schemeClr val="tx1">
                  <a:lumMod val="50000"/>
                </a:schemeClr>
              </a:solidFill>
              <a:effectLst/>
              <a:latin typeface="+mj-lt"/>
            </a:endParaRPr>
          </a:p>
        </p:txBody>
      </p:sp>
      <p:pic>
        <p:nvPicPr>
          <p:cNvPr id="5" name="Picture 4" descr="A diagram of a state management system&#10;&#10;Description automatically generated with medium confidence">
            <a:extLst>
              <a:ext uri="{FF2B5EF4-FFF2-40B4-BE49-F238E27FC236}">
                <a16:creationId xmlns:a16="http://schemas.microsoft.com/office/drawing/2014/main" id="{FE5560C5-C6F1-A81C-24A4-DE9A1BAA1601}"/>
              </a:ext>
            </a:extLst>
          </p:cNvPr>
          <p:cNvPicPr>
            <a:picLocks noChangeAspect="1"/>
          </p:cNvPicPr>
          <p:nvPr/>
        </p:nvPicPr>
        <p:blipFill>
          <a:blip r:embed="rId3"/>
          <a:stretch>
            <a:fillRect/>
          </a:stretch>
        </p:blipFill>
        <p:spPr>
          <a:xfrm>
            <a:off x="1747024" y="822109"/>
            <a:ext cx="5946600" cy="3853040"/>
          </a:xfrm>
          <a:prstGeom prst="rect">
            <a:avLst/>
          </a:prstGeom>
        </p:spPr>
      </p:pic>
    </p:spTree>
    <p:extLst>
      <p:ext uri="{BB962C8B-B14F-4D97-AF65-F5344CB8AC3E}">
        <p14:creationId xmlns:p14="http://schemas.microsoft.com/office/powerpoint/2010/main" val="379890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6"/>
          <p:cNvPicPr preferRelativeResize="0"/>
          <p:nvPr/>
        </p:nvPicPr>
        <p:blipFill rotWithShape="1">
          <a:blip r:embed="rId3">
            <a:alphaModFix/>
          </a:blip>
          <a:srcRect/>
          <a:stretch/>
        </p:blipFill>
        <p:spPr>
          <a:xfrm>
            <a:off x="-552893" y="-311002"/>
            <a:ext cx="10583727" cy="5953346"/>
          </a:xfrm>
          <a:prstGeom prst="rect">
            <a:avLst/>
          </a:prstGeom>
          <a:noFill/>
          <a:ln>
            <a:noFill/>
          </a:ln>
        </p:spPr>
      </p:pic>
    </p:spTree>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290</Words>
  <Application>Microsoft Office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 Mono Medium</vt:lpstr>
      <vt:lpstr>Coming Soon</vt:lpstr>
      <vt:lpstr>Arial</vt:lpstr>
      <vt:lpstr>Concert One</vt:lpstr>
      <vt:lpstr>Notebook Lesson by Slidesgo</vt:lpstr>
      <vt:lpstr>Real Estate Management System</vt:lpstr>
      <vt:lpstr>Group Members:  </vt:lpstr>
      <vt:lpstr>Technologies used </vt:lpstr>
      <vt:lpstr>Front end Image </vt:lpstr>
      <vt:lpstr>ER diagram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Management System</dc:title>
  <dc:creator>tsp abhishek</dc:creator>
  <cp:lastModifiedBy>tsp</cp:lastModifiedBy>
  <cp:revision>2</cp:revision>
  <dcterms:modified xsi:type="dcterms:W3CDTF">2023-06-29T08:28:29Z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0x0101005C16810F8589DE4292022DB4D63D287D</vt:lpwstr>
  </property>
</Properties>
</file>