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embeddedFontLst>
    <p:embeddedFont>
      <p:font typeface="Roboto" panose="02000000000000000000" pitchFamily="2" charset="0"/>
      <p:regular r:id="rId21"/>
      <p:bold r:id="rId22"/>
      <p:italic r:id="rId23"/>
      <p:boldItalic r:id="rId24"/>
    </p:embeddedFont>
    <p:embeddedFont>
      <p:font typeface="Roboto Medium"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i87ciMfh493p8oot6/lwRT9i5M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432630f24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g2432630f24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f81751748f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f81751748f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1f81751748f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e4c99b121f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g1e4c99b121f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g1e4c99b121f_0_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f81751748f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f81751748f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1f81751748f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e4c99b121f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g1e4c99b121f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g1e4c99b121f_0_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e4c99b121f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g1e4c99b121f_0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g1e4c99b121f_0_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3136be872a_2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3136be872a_2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f81751748f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f81751748f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1f81751748f_0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5802007ff5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25802007ff5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g25802007ff5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e4c99b121f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g1e4c99b121f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g1e4c99b121f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f81751748f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1f81751748f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1f81751748f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e4c99b121f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g1e4c99b121f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g1e4c99b121f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d04e805ad6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d04e805ad6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g2d04e805ad6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f81751748f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g1f81751748f_0_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g1f81751748f_0_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f81751748f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f81751748f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1f81751748f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3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3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3" name="Google Shape;13;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9" name="Google Shape;69;p4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4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5" name="Google Shape;75;p4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3"/>
        <p:cNvGrpSpPr/>
        <p:nvPr/>
      </p:nvGrpSpPr>
      <p:grpSpPr>
        <a:xfrm>
          <a:off x="0" y="0"/>
          <a:ext cx="0" cy="0"/>
          <a:chOff x="0" y="0"/>
          <a:chExt cx="0" cy="0"/>
        </a:xfrm>
      </p:grpSpPr>
      <p:sp>
        <p:nvSpPr>
          <p:cNvPr id="84" name="Google Shape;84;p28"/>
          <p:cNvSpPr txBox="1">
            <a:spLocks noGrp="1"/>
          </p:cNvSpPr>
          <p:nvPr>
            <p:ph type="title"/>
          </p:nvPr>
        </p:nvSpPr>
        <p:spPr>
          <a:xfrm>
            <a:off x="81115" y="445728"/>
            <a:ext cx="4284408" cy="36051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1800"/>
              <a:buFont typeface="Roboto"/>
              <a:buNone/>
              <a:defRPr sz="1800" b="1"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5" name="Google Shape;85;p28"/>
          <p:cNvSpPr txBox="1">
            <a:spLocks noGrp="1"/>
          </p:cNvSpPr>
          <p:nvPr>
            <p:ph type="body" idx="1"/>
          </p:nvPr>
        </p:nvSpPr>
        <p:spPr>
          <a:xfrm>
            <a:off x="503903" y="1253331"/>
            <a:ext cx="10515600" cy="4351338"/>
          </a:xfrm>
          <a:prstGeom prst="rect">
            <a:avLst/>
          </a:prstGeom>
          <a:noFill/>
          <a:ln>
            <a:noFill/>
          </a:ln>
        </p:spPr>
        <p:txBody>
          <a:bodyPr spcFirstLastPara="1" wrap="square" lIns="91425" tIns="45700" rIns="91425" bIns="45700" anchor="t" anchorCtr="0">
            <a:noAutofit/>
          </a:bodyPr>
          <a:lstStyle>
            <a:lvl1pPr marL="457200" marR="0" lvl="0" indent="-342900" algn="just" rtl="0">
              <a:lnSpc>
                <a:spcPct val="150000"/>
              </a:lnSpc>
              <a:spcBef>
                <a:spcPts val="10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6"/>
        <p:cNvGrpSpPr/>
        <p:nvPr/>
      </p:nvGrpSpPr>
      <p:grpSpPr>
        <a:xfrm>
          <a:off x="0" y="0"/>
          <a:ext cx="0" cy="0"/>
          <a:chOff x="0" y="0"/>
          <a:chExt cx="0" cy="0"/>
        </a:xfrm>
      </p:grpSpPr>
      <p:sp>
        <p:nvSpPr>
          <p:cNvPr id="87" name="Google Shape;87;p2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8" name="Google Shape;88;p2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89" name="Google Shape;8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3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4" name="Google Shape;94;p3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95" name="Google Shape;9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7" name="Google Shape;9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8"/>
        <p:cNvGrpSpPr/>
        <p:nvPr/>
      </p:nvGrpSpPr>
      <p:grpSpPr>
        <a:xfrm>
          <a:off x="0" y="0"/>
          <a:ext cx="0" cy="0"/>
          <a:chOff x="0" y="0"/>
          <a:chExt cx="0" cy="0"/>
        </a:xfrm>
      </p:grpSpPr>
      <p:sp>
        <p:nvSpPr>
          <p:cNvPr id="99" name="Google Shape;99;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0" name="Google Shape;100;p3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1" name="Google Shape;101;p3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2" name="Google Shape;10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4" name="Google Shape;10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5"/>
        <p:cNvGrpSpPr/>
        <p:nvPr/>
      </p:nvGrpSpPr>
      <p:grpSpPr>
        <a:xfrm>
          <a:off x="0" y="0"/>
          <a:ext cx="0" cy="0"/>
          <a:chOff x="0" y="0"/>
          <a:chExt cx="0" cy="0"/>
        </a:xfrm>
      </p:grpSpPr>
      <p:sp>
        <p:nvSpPr>
          <p:cNvPr id="106" name="Google Shape;106;p3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7" name="Google Shape;107;p3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08" name="Google Shape;108;p3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3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10" name="Google Shape;110;p3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1" name="Google Shape;11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3" name="Google Shape;11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4"/>
        <p:cNvGrpSpPr/>
        <p:nvPr/>
      </p:nvGrpSpPr>
      <p:grpSpPr>
        <a:xfrm>
          <a:off x="0" y="0"/>
          <a:ext cx="0" cy="0"/>
          <a:chOff x="0" y="0"/>
          <a:chExt cx="0" cy="0"/>
        </a:xfrm>
      </p:grpSpPr>
      <p:sp>
        <p:nvSpPr>
          <p:cNvPr id="115" name="Google Shape;115;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6" name="Google Shape;116;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7" name="Google Shape;117;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8" name="Google Shape;118;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9"/>
        <p:cNvGrpSpPr/>
        <p:nvPr/>
      </p:nvGrpSpPr>
      <p:grpSpPr>
        <a:xfrm>
          <a:off x="0" y="0"/>
          <a:ext cx="0" cy="0"/>
          <a:chOff x="0" y="0"/>
          <a:chExt cx="0" cy="0"/>
        </a:xfrm>
      </p:grpSpPr>
      <p:sp>
        <p:nvSpPr>
          <p:cNvPr id="120" name="Google Shape;12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1" name="Google Shape;12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2" name="Google Shape;12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3"/>
        <p:cNvGrpSpPr/>
        <p:nvPr/>
      </p:nvGrpSpPr>
      <p:grpSpPr>
        <a:xfrm>
          <a:off x="0" y="0"/>
          <a:ext cx="0" cy="0"/>
          <a:chOff x="0" y="0"/>
          <a:chExt cx="0" cy="0"/>
        </a:xfrm>
      </p:grpSpPr>
      <p:sp>
        <p:nvSpPr>
          <p:cNvPr id="124" name="Google Shape;124;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5" name="Google Shape;125;p3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6" name="Google Shape;126;p3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27" name="Google Shape;12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8" name="Google Shape;12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9" name="Google Shape;12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0"/>
        <p:cNvGrpSpPr/>
        <p:nvPr/>
      </p:nvGrpSpPr>
      <p:grpSpPr>
        <a:xfrm>
          <a:off x="0" y="0"/>
          <a:ext cx="0" cy="0"/>
          <a:chOff x="0" y="0"/>
          <a:chExt cx="0" cy="0"/>
        </a:xfrm>
      </p:grpSpPr>
      <p:sp>
        <p:nvSpPr>
          <p:cNvPr id="131" name="Google Shape;131;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2" name="Google Shape;132;p36"/>
          <p:cNvSpPr>
            <a:spLocks noGrp="1"/>
          </p:cNvSpPr>
          <p:nvPr>
            <p:ph type="pic" idx="2"/>
          </p:nvPr>
        </p:nvSpPr>
        <p:spPr>
          <a:xfrm>
            <a:off x="5183188" y="987425"/>
            <a:ext cx="6172200" cy="4873625"/>
          </a:xfrm>
          <a:prstGeom prst="rect">
            <a:avLst/>
          </a:prstGeom>
          <a:noFill/>
          <a:ln>
            <a:noFill/>
          </a:ln>
        </p:spPr>
      </p:sp>
      <p:sp>
        <p:nvSpPr>
          <p:cNvPr id="133" name="Google Shape;133;p3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34" name="Google Shape;13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5" name="Google Shape;13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6" name="Google Shape;13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7"/>
        <p:cNvGrpSpPr/>
        <p:nvPr/>
      </p:nvGrpSpPr>
      <p:grpSpPr>
        <a:xfrm>
          <a:off x="0" y="0"/>
          <a:ext cx="0" cy="0"/>
          <a:chOff x="0" y="0"/>
          <a:chExt cx="0" cy="0"/>
        </a:xfrm>
      </p:grpSpPr>
      <p:sp>
        <p:nvSpPr>
          <p:cNvPr id="138" name="Google Shape;138;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9" name="Google Shape;139;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0" name="Google Shape;140;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1" name="Google Shape;141;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2" name="Google Shape;142;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3"/>
        <p:cNvGrpSpPr/>
        <p:nvPr/>
      </p:nvGrpSpPr>
      <p:grpSpPr>
        <a:xfrm>
          <a:off x="0" y="0"/>
          <a:ext cx="0" cy="0"/>
          <a:chOff x="0" y="0"/>
          <a:chExt cx="0" cy="0"/>
        </a:xfrm>
      </p:grpSpPr>
      <p:sp>
        <p:nvSpPr>
          <p:cNvPr id="144" name="Google Shape;144;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5" name="Google Shape;145;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6" name="Google Shape;146;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7" name="Google Shape;147;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8" name="Google Shape;148;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2" name="Google Shape;22;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 name="Google Shape;2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4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8" name="Google Shape;28;p4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9" name="Google Shape;29;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4" name="Google Shape;34;p4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Google Shape;35;p4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4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1" name="Google Shape;41;p4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2" name="Google Shape;42;p4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4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4" name="Google Shape;44;p4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0" name="Google Shape;50;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4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5" name="Google Shape;55;p4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6" name="Google Shape;56;p4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7" name="Google Shape;57;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46"/>
          <p:cNvSpPr>
            <a:spLocks noGrp="1"/>
          </p:cNvSpPr>
          <p:nvPr>
            <p:ph type="pic" idx="2"/>
          </p:nvPr>
        </p:nvSpPr>
        <p:spPr>
          <a:xfrm>
            <a:off x="5183188" y="987425"/>
            <a:ext cx="6172200" cy="4873625"/>
          </a:xfrm>
          <a:prstGeom prst="rect">
            <a:avLst/>
          </a:prstGeom>
          <a:noFill/>
          <a:ln>
            <a:noFill/>
          </a:ln>
        </p:spPr>
      </p:sp>
      <p:sp>
        <p:nvSpPr>
          <p:cNvPr id="63" name="Google Shape;63;p4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4" name="Google Shape;64;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pic>
        <p:nvPicPr>
          <p:cNvPr id="80" name="Google Shape;80;p27"/>
          <p:cNvPicPr preferRelativeResize="0"/>
          <p:nvPr/>
        </p:nvPicPr>
        <p:blipFill rotWithShape="1">
          <a:blip r:embed="rId13">
            <a:alphaModFix/>
          </a:blip>
          <a:srcRect l="41240" t="9528" r="-23986" b="51129"/>
          <a:stretch/>
        </p:blipFill>
        <p:spPr>
          <a:xfrm>
            <a:off x="0" y="5433568"/>
            <a:ext cx="5943600" cy="1420833"/>
          </a:xfrm>
          <a:prstGeom prst="rect">
            <a:avLst/>
          </a:prstGeom>
          <a:noFill/>
          <a:ln>
            <a:noFill/>
          </a:ln>
        </p:spPr>
      </p:pic>
      <p:sp>
        <p:nvSpPr>
          <p:cNvPr id="81" name="Google Shape;81;p27"/>
          <p:cNvSpPr txBox="1"/>
          <p:nvPr/>
        </p:nvSpPr>
        <p:spPr>
          <a:xfrm>
            <a:off x="436800" y="311400"/>
            <a:ext cx="1866400" cy="633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665"/>
              <a:buFont typeface="Arial"/>
              <a:buNone/>
            </a:pPr>
            <a:r>
              <a:rPr lang="en-US" sz="2665" b="0" i="0" u="none" strike="noStrike" cap="none">
                <a:solidFill>
                  <a:srgbClr val="FFFFFF"/>
                </a:solidFill>
                <a:latin typeface="Roboto"/>
                <a:ea typeface="Roboto"/>
                <a:cs typeface="Roboto"/>
                <a:sym typeface="Roboto"/>
              </a:rPr>
              <a:t>Welcome</a:t>
            </a:r>
            <a:endParaRPr sz="2665" b="0" i="0" u="none" strike="noStrike" cap="none">
              <a:solidFill>
                <a:srgbClr val="FFFFFF"/>
              </a:solidFill>
              <a:latin typeface="Roboto"/>
              <a:ea typeface="Roboto"/>
              <a:cs typeface="Roboto"/>
              <a:sym typeface="Roboto"/>
            </a:endParaRPr>
          </a:p>
        </p:txBody>
      </p:sp>
      <p:sp>
        <p:nvSpPr>
          <p:cNvPr id="82" name="Google Shape;82;p27"/>
          <p:cNvSpPr/>
          <p:nvPr/>
        </p:nvSpPr>
        <p:spPr>
          <a:xfrm>
            <a:off x="0" y="311400"/>
            <a:ext cx="4697600" cy="633600"/>
          </a:xfrm>
          <a:prstGeom prst="homePlate">
            <a:avLst>
              <a:gd name="adj" fmla="val 50000"/>
            </a:avLst>
          </a:prstGeom>
          <a:solidFill>
            <a:srgbClr val="274E1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5"/>
              <a:buFont typeface="Arial"/>
              <a:buNone/>
            </a:pPr>
            <a:endParaRPr sz="1865" b="0" i="0" u="none" strike="noStrike" cap="none">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hyperlink" Target="https://64ad9e173e41d128937a9364--zippy-choux-0fc2f3.netlify.app/"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learn.codemithra.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g2432630f24b_0_0"/>
          <p:cNvPicPr preferRelativeResize="0"/>
          <p:nvPr/>
        </p:nvPicPr>
        <p:blipFill rotWithShape="1">
          <a:blip r:embed="rId3">
            <a:alphaModFix/>
          </a:blip>
          <a:srcRect l="10145" t="18477" r="49028" b="21376"/>
          <a:stretch/>
        </p:blipFill>
        <p:spPr>
          <a:xfrm>
            <a:off x="1868127" y="1354400"/>
            <a:ext cx="3895726" cy="4149201"/>
          </a:xfrm>
          <a:prstGeom prst="rect">
            <a:avLst/>
          </a:prstGeom>
          <a:noFill/>
          <a:ln>
            <a:noFill/>
          </a:ln>
        </p:spPr>
      </p:pic>
      <p:pic>
        <p:nvPicPr>
          <p:cNvPr id="154" name="Google Shape;154;g2432630f24b_0_0"/>
          <p:cNvPicPr preferRelativeResize="0"/>
          <p:nvPr/>
        </p:nvPicPr>
        <p:blipFill rotWithShape="1">
          <a:blip r:embed="rId4">
            <a:alphaModFix/>
          </a:blip>
          <a:srcRect/>
          <a:stretch/>
        </p:blipFill>
        <p:spPr>
          <a:xfrm>
            <a:off x="6386903" y="2833688"/>
            <a:ext cx="4876800" cy="1190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1f81751748f_0_16"/>
          <p:cNvSpPr txBox="1">
            <a:spLocks noGrp="1"/>
          </p:cNvSpPr>
          <p:nvPr>
            <p:ph type="title"/>
          </p:nvPr>
        </p:nvSpPr>
        <p:spPr>
          <a:xfrm>
            <a:off x="-10" y="416578"/>
            <a:ext cx="4284300" cy="36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000"/>
              <a:t>PROJECT OVERVIEW</a:t>
            </a:r>
            <a:endParaRPr sz="3000"/>
          </a:p>
        </p:txBody>
      </p:sp>
      <p:sp>
        <p:nvSpPr>
          <p:cNvPr id="223" name="Google Shape;223;g1f81751748f_0_16"/>
          <p:cNvSpPr txBox="1">
            <a:spLocks noGrp="1"/>
          </p:cNvSpPr>
          <p:nvPr>
            <p:ph type="body" idx="1"/>
          </p:nvPr>
        </p:nvSpPr>
        <p:spPr>
          <a:xfrm>
            <a:off x="1022550" y="1253400"/>
            <a:ext cx="10146900" cy="50871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sz="2200" b="1" dirty="0">
                <a:highlight>
                  <a:srgbClr val="FFFFFF"/>
                </a:highlight>
              </a:rPr>
              <a:t>KEY COMPONENTS</a:t>
            </a:r>
            <a:endParaRPr sz="2200" b="1" dirty="0">
              <a:highlight>
                <a:srgbClr val="FFFFFF"/>
              </a:highlight>
            </a:endParaRPr>
          </a:p>
          <a:p>
            <a:pPr marL="457200" lvl="0" indent="-355600" algn="just" rtl="0">
              <a:spcBef>
                <a:spcPts val="1000"/>
              </a:spcBef>
              <a:spcAft>
                <a:spcPts val="0"/>
              </a:spcAft>
              <a:buSzPts val="2000"/>
              <a:buFont typeface="Roboto"/>
              <a:buAutoNum type="arabicPeriod"/>
            </a:pPr>
            <a:r>
              <a:rPr lang="en-US" sz="2000" b="1" dirty="0">
                <a:highlight>
                  <a:srgbClr val="FFFFFF"/>
                </a:highlight>
              </a:rPr>
              <a:t>Product Catalog</a:t>
            </a:r>
            <a:r>
              <a:rPr lang="en-US" sz="2000" dirty="0">
                <a:highlight>
                  <a:srgbClr val="FFFFFF"/>
                </a:highlight>
              </a:rPr>
              <a:t> - Comprehensive listing of products with detailed descriptions and images.</a:t>
            </a:r>
            <a:endParaRPr sz="2000" dirty="0">
              <a:highlight>
                <a:srgbClr val="FFFFFF"/>
              </a:highlight>
            </a:endParaRPr>
          </a:p>
          <a:p>
            <a:pPr marL="457200" lvl="0" indent="-355600" algn="just" rtl="0">
              <a:spcBef>
                <a:spcPts val="0"/>
              </a:spcBef>
              <a:spcAft>
                <a:spcPts val="0"/>
              </a:spcAft>
              <a:buSzPts val="2000"/>
              <a:buFont typeface="Roboto"/>
              <a:buAutoNum type="arabicPeriod"/>
            </a:pPr>
            <a:r>
              <a:rPr lang="en-US" sz="2000" b="1" dirty="0">
                <a:highlight>
                  <a:srgbClr val="FFFFFF"/>
                </a:highlight>
              </a:rPr>
              <a:t>Searching Functionality</a:t>
            </a:r>
            <a:r>
              <a:rPr lang="en-US" sz="2000" dirty="0">
                <a:highlight>
                  <a:srgbClr val="FFFFFF"/>
                </a:highlight>
              </a:rPr>
              <a:t> - Search bar and filters to help users find specific products easily.</a:t>
            </a:r>
            <a:endParaRPr sz="2000" dirty="0">
              <a:highlight>
                <a:srgbClr val="FFFFFF"/>
              </a:highlight>
            </a:endParaRPr>
          </a:p>
          <a:p>
            <a:pPr marL="457200" lvl="0" indent="-355600" algn="just" rtl="0">
              <a:spcBef>
                <a:spcPts val="0"/>
              </a:spcBef>
              <a:spcAft>
                <a:spcPts val="0"/>
              </a:spcAft>
              <a:buSzPts val="2000"/>
              <a:buFont typeface="Roboto"/>
              <a:buAutoNum type="arabicPeriod"/>
            </a:pPr>
            <a:r>
              <a:rPr lang="en-US" sz="2000" b="1" dirty="0">
                <a:highlight>
                  <a:srgbClr val="FFFFFF"/>
                </a:highlight>
              </a:rPr>
              <a:t>Consumer </a:t>
            </a:r>
            <a:r>
              <a:rPr lang="en-US" sz="2000" b="1" dirty="0" err="1">
                <a:highlight>
                  <a:srgbClr val="FFFFFF"/>
                </a:highlight>
              </a:rPr>
              <a:t>acess</a:t>
            </a:r>
            <a:r>
              <a:rPr lang="en-US" sz="2000" b="1" dirty="0">
                <a:highlight>
                  <a:srgbClr val="FFFFFF"/>
                </a:highlight>
              </a:rPr>
              <a:t> </a:t>
            </a:r>
            <a:r>
              <a:rPr lang="en-US" sz="2000" dirty="0">
                <a:highlight>
                  <a:srgbClr val="FFFFFF"/>
                </a:highlight>
              </a:rPr>
              <a:t>– Accessibility to the consumers to pick their right Homes</a:t>
            </a:r>
            <a:endParaRPr sz="2000" dirty="0">
              <a:highlight>
                <a:srgbClr val="FFFFFF"/>
              </a:highlight>
            </a:endParaRPr>
          </a:p>
          <a:p>
            <a:pPr marL="457200" lvl="0" indent="-355600" algn="just" rtl="0">
              <a:spcBef>
                <a:spcPts val="0"/>
              </a:spcBef>
              <a:spcAft>
                <a:spcPts val="0"/>
              </a:spcAft>
              <a:buSzPts val="2000"/>
              <a:buFont typeface="Roboto"/>
              <a:buAutoNum type="arabicPeriod"/>
            </a:pPr>
            <a:r>
              <a:rPr lang="en-US" sz="2000" b="1" dirty="0">
                <a:highlight>
                  <a:srgbClr val="FFFFFF"/>
                </a:highlight>
              </a:rPr>
              <a:t>Payment Gateway</a:t>
            </a:r>
            <a:r>
              <a:rPr lang="en-US" sz="2000" dirty="0">
                <a:highlight>
                  <a:srgbClr val="FFFFFF"/>
                </a:highlight>
              </a:rPr>
              <a:t> - Integration with secure payment gateways to facilitate smooth transactions.</a:t>
            </a:r>
            <a:endParaRPr sz="2000" dirty="0">
              <a:highlight>
                <a:srgbClr val="FFFFFF"/>
              </a:highlight>
            </a:endParaRPr>
          </a:p>
          <a:p>
            <a:pPr marL="457200" lvl="0" indent="-355600" algn="just" rtl="0">
              <a:spcBef>
                <a:spcPts val="0"/>
              </a:spcBef>
              <a:spcAft>
                <a:spcPts val="0"/>
              </a:spcAft>
              <a:buSzPts val="2000"/>
              <a:buFont typeface="Roboto"/>
              <a:buAutoNum type="arabicPeriod"/>
            </a:pPr>
            <a:r>
              <a:rPr lang="en-US" sz="2000" b="1" dirty="0">
                <a:highlight>
                  <a:srgbClr val="FFFFFF"/>
                </a:highlight>
              </a:rPr>
              <a:t>Management</a:t>
            </a:r>
            <a:r>
              <a:rPr lang="en-US" sz="2000" dirty="0">
                <a:highlight>
                  <a:srgbClr val="FFFFFF"/>
                </a:highlight>
              </a:rPr>
              <a:t> - System for managing all the things in the structured way for easy way of managing things.</a:t>
            </a:r>
            <a:endParaRPr sz="2000" dirty="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1e4c99b121f_0_23"/>
          <p:cNvSpPr txBox="1">
            <a:spLocks noGrp="1"/>
          </p:cNvSpPr>
          <p:nvPr>
            <p:ph type="title"/>
          </p:nvPr>
        </p:nvSpPr>
        <p:spPr>
          <a:xfrm>
            <a:off x="-10" y="387453"/>
            <a:ext cx="4284300" cy="36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r>
              <a:rPr lang="en-US" sz="3000">
                <a:solidFill>
                  <a:srgbClr val="FFFFFF"/>
                </a:solidFill>
              </a:rPr>
              <a:t>Methodology/Approach</a:t>
            </a:r>
            <a:endParaRPr sz="3000"/>
          </a:p>
        </p:txBody>
      </p:sp>
      <p:sp>
        <p:nvSpPr>
          <p:cNvPr id="230" name="Google Shape;230;g1e4c99b121f_0_23"/>
          <p:cNvSpPr txBox="1">
            <a:spLocks noGrp="1"/>
          </p:cNvSpPr>
          <p:nvPr>
            <p:ph type="body" idx="1"/>
          </p:nvPr>
        </p:nvSpPr>
        <p:spPr>
          <a:xfrm>
            <a:off x="544550" y="1056300"/>
            <a:ext cx="10860300" cy="44421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200"/>
              </a:spcBef>
              <a:spcAft>
                <a:spcPts val="0"/>
              </a:spcAft>
              <a:buClr>
                <a:schemeClr val="dk1"/>
              </a:buClr>
              <a:buSzPts val="1100"/>
              <a:buFont typeface="Arial"/>
              <a:buNone/>
            </a:pPr>
            <a:r>
              <a:rPr lang="en-US" sz="2000" b="1"/>
              <a:t>React.js</a:t>
            </a:r>
            <a:endParaRPr sz="2000" b="1"/>
          </a:p>
          <a:p>
            <a:pPr marL="0" lvl="0" indent="0" algn="just" rtl="0">
              <a:lnSpc>
                <a:spcPct val="100000"/>
              </a:lnSpc>
              <a:spcBef>
                <a:spcPts val="0"/>
              </a:spcBef>
              <a:spcAft>
                <a:spcPts val="0"/>
              </a:spcAft>
              <a:buClr>
                <a:schemeClr val="dk1"/>
              </a:buClr>
              <a:buSzPts val="1100"/>
              <a:buFont typeface="Arial"/>
              <a:buNone/>
            </a:pPr>
            <a:r>
              <a:rPr lang="en-US" sz="2000"/>
              <a:t>React.js is a powerful JavaScript library for building user interfaces. It allows developers to create interactive and reusable UI components that efficiently update and render changes when the underlying data changes. </a:t>
            </a:r>
            <a:endParaRPr sz="2000"/>
          </a:p>
          <a:p>
            <a:pPr marL="0" lvl="0" indent="0" algn="just" rtl="0">
              <a:lnSpc>
                <a:spcPct val="100000"/>
              </a:lnSpc>
              <a:spcBef>
                <a:spcPts val="1200"/>
              </a:spcBef>
              <a:spcAft>
                <a:spcPts val="0"/>
              </a:spcAft>
              <a:buClr>
                <a:schemeClr val="dk1"/>
              </a:buClr>
              <a:buSzPts val="1100"/>
              <a:buFont typeface="Arial"/>
              <a:buNone/>
            </a:pPr>
            <a:r>
              <a:rPr lang="en-US" sz="2000" b="1"/>
              <a:t>Node.js</a:t>
            </a:r>
            <a:endParaRPr sz="2000" b="1"/>
          </a:p>
          <a:p>
            <a:pPr marL="0" lvl="0" indent="0" algn="just" rtl="0">
              <a:lnSpc>
                <a:spcPct val="100000"/>
              </a:lnSpc>
              <a:spcBef>
                <a:spcPts val="0"/>
              </a:spcBef>
              <a:spcAft>
                <a:spcPts val="0"/>
              </a:spcAft>
              <a:buClr>
                <a:schemeClr val="dk1"/>
              </a:buClr>
              <a:buSzPts val="1100"/>
              <a:buFont typeface="Arial"/>
              <a:buNone/>
            </a:pPr>
            <a:r>
              <a:rPr lang="en-US" sz="2000"/>
              <a:t>Node.js is a runtime environment that allows developers to run JavaScript on the server-side. It provides an event-driven, non-blocking I/O model that makes it efficient and scalable for building network applications. Node.js uses the V8 JavaScript engine, which provides high-performance execution of JavaScript code. </a:t>
            </a:r>
            <a:endParaRPr sz="2000"/>
          </a:p>
          <a:p>
            <a:pPr marL="0" lvl="0" indent="0" algn="just" rtl="0">
              <a:lnSpc>
                <a:spcPct val="100000"/>
              </a:lnSpc>
              <a:spcBef>
                <a:spcPts val="1200"/>
              </a:spcBef>
              <a:spcAft>
                <a:spcPts val="0"/>
              </a:spcAft>
              <a:buClr>
                <a:schemeClr val="dk1"/>
              </a:buClr>
              <a:buSzPts val="1100"/>
              <a:buFont typeface="Arial"/>
              <a:buNone/>
            </a:pPr>
            <a:r>
              <a:rPr lang="en-US" sz="2000" b="1"/>
              <a:t>Bootstrap Framework</a:t>
            </a:r>
            <a:endParaRPr sz="2000" b="1"/>
          </a:p>
          <a:p>
            <a:pPr marL="0" lvl="0" indent="0" algn="just" rtl="0">
              <a:lnSpc>
                <a:spcPct val="100000"/>
              </a:lnSpc>
              <a:spcBef>
                <a:spcPts val="0"/>
              </a:spcBef>
              <a:spcAft>
                <a:spcPts val="0"/>
              </a:spcAft>
              <a:buClr>
                <a:schemeClr val="dk1"/>
              </a:buClr>
              <a:buSzPts val="1100"/>
              <a:buFont typeface="Arial"/>
              <a:buNone/>
            </a:pPr>
            <a:r>
              <a:rPr lang="en-US" sz="2000"/>
              <a:t>Bootstrap is a popular front-end framework that provides a comprehensive set of CSS and JavaScript components, styles, and utilities for building responsive and visually appealing web applications. It was developed by Twitter and is now maintained as an open-source project. Bootstrap simplifies the process of designing and structuring web pages by providing a grid system, responsive breakpoints, and a wide range of pre-built UI components.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1f81751748f_0_24"/>
          <p:cNvSpPr txBox="1">
            <a:spLocks noGrp="1"/>
          </p:cNvSpPr>
          <p:nvPr>
            <p:ph type="title"/>
          </p:nvPr>
        </p:nvSpPr>
        <p:spPr>
          <a:xfrm>
            <a:off x="0" y="387475"/>
            <a:ext cx="4902600" cy="36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500">
                <a:latin typeface="Arial"/>
                <a:ea typeface="Arial"/>
                <a:cs typeface="Arial"/>
                <a:sym typeface="Arial"/>
              </a:rPr>
              <a:t>Objectives of this externship</a:t>
            </a:r>
            <a:endParaRPr sz="2500"/>
          </a:p>
        </p:txBody>
      </p:sp>
      <p:sp>
        <p:nvSpPr>
          <p:cNvPr id="237" name="Google Shape;237;g1f81751748f_0_24"/>
          <p:cNvSpPr txBox="1">
            <a:spLocks noGrp="1"/>
          </p:cNvSpPr>
          <p:nvPr>
            <p:ph type="body" idx="1"/>
          </p:nvPr>
        </p:nvSpPr>
        <p:spPr>
          <a:xfrm>
            <a:off x="838200" y="1232351"/>
            <a:ext cx="10515600" cy="36252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sz="2000"/>
              <a:t>The objective of the project is to address the shortcomings of existing e-commerce platforms by an online shopping website that prioritizes user experience. This involves implementing user-friendly features such as intuitive navigation, streamlined checkout processes, and a wide range of payment options. By focusing on enhancing 3 usability and convenience, the project aims to provide users with a seamless and enjoyable shopping experience. Additionally, the objective includes demonstrating the effectiveness of these improvements through user feedback and testing, ultimately </a:t>
            </a:r>
            <a:endParaRPr sz="2000"/>
          </a:p>
          <a:p>
            <a:pPr marL="0" lvl="0" indent="0" algn="just" rtl="0">
              <a:spcBef>
                <a:spcPts val="0"/>
              </a:spcBef>
              <a:spcAft>
                <a:spcPts val="0"/>
              </a:spcAft>
              <a:buNone/>
            </a:pPr>
            <a:r>
              <a:rPr lang="en-US" sz="2000"/>
              <a:t>establishing "Shop Bag" as a leading e-commerce destination </a:t>
            </a:r>
            <a:endParaRPr sz="2000"/>
          </a:p>
          <a:p>
            <a:pPr marL="0" lvl="0" indent="0" algn="just" rtl="0">
              <a:spcBef>
                <a:spcPts val="0"/>
              </a:spcBef>
              <a:spcAft>
                <a:spcPts val="0"/>
              </a:spcAft>
              <a:buNone/>
            </a:pPr>
            <a:r>
              <a:rPr lang="en-US" sz="2000"/>
              <a:t>known for its exceptional user experience</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e4c99b121f_0_29"/>
          <p:cNvSpPr txBox="1">
            <a:spLocks noGrp="1"/>
          </p:cNvSpPr>
          <p:nvPr>
            <p:ph type="title"/>
          </p:nvPr>
        </p:nvSpPr>
        <p:spPr>
          <a:xfrm>
            <a:off x="-10" y="402028"/>
            <a:ext cx="4284300" cy="36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sz="3000">
                <a:solidFill>
                  <a:srgbClr val="FFFFFF"/>
                </a:solidFill>
              </a:rPr>
              <a:t>ScreenShots </a:t>
            </a:r>
            <a:endParaRPr sz="3000"/>
          </a:p>
        </p:txBody>
      </p:sp>
      <p:sp>
        <p:nvSpPr>
          <p:cNvPr id="247" name="Google Shape;247;g1e4c99b121f_0_29"/>
          <p:cNvSpPr txBox="1"/>
          <p:nvPr/>
        </p:nvSpPr>
        <p:spPr>
          <a:xfrm>
            <a:off x="5963650" y="1312775"/>
            <a:ext cx="5811000" cy="609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200">
                <a:latin typeface="Roboto Medium"/>
                <a:ea typeface="Roboto Medium"/>
                <a:cs typeface="Roboto Medium"/>
                <a:sym typeface="Roboto Medium"/>
              </a:rPr>
              <a:t>Sign up page</a:t>
            </a:r>
            <a:endParaRPr sz="2200">
              <a:latin typeface="Roboto Medium"/>
              <a:ea typeface="Roboto Medium"/>
              <a:cs typeface="Roboto Medium"/>
              <a:sym typeface="Roboto Medium"/>
            </a:endParaRPr>
          </a:p>
        </p:txBody>
      </p:sp>
      <p:sp>
        <p:nvSpPr>
          <p:cNvPr id="248" name="Google Shape;248;g1e4c99b121f_0_29"/>
          <p:cNvSpPr txBox="1"/>
          <p:nvPr/>
        </p:nvSpPr>
        <p:spPr>
          <a:xfrm>
            <a:off x="359350" y="5636725"/>
            <a:ext cx="5604300" cy="60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200">
                <a:latin typeface="Roboto Medium"/>
                <a:ea typeface="Roboto Medium"/>
                <a:cs typeface="Roboto Medium"/>
                <a:sym typeface="Roboto Medium"/>
              </a:rPr>
              <a:t>Sign in page</a:t>
            </a:r>
            <a:endParaRPr sz="2200">
              <a:latin typeface="Roboto Medium"/>
              <a:ea typeface="Roboto Medium"/>
              <a:cs typeface="Roboto Medium"/>
              <a:sym typeface="Roboto Medium"/>
            </a:endParaRPr>
          </a:p>
        </p:txBody>
      </p:sp>
      <p:pic>
        <p:nvPicPr>
          <p:cNvPr id="7" name="Picture 6">
            <a:extLst>
              <a:ext uri="{FF2B5EF4-FFF2-40B4-BE49-F238E27FC236}">
                <a16:creationId xmlns:a16="http://schemas.microsoft.com/office/drawing/2014/main" id="{2915D098-F54D-C6C5-B778-9E59CA5A5353}"/>
              </a:ext>
            </a:extLst>
          </p:cNvPr>
          <p:cNvPicPr>
            <a:picLocks noChangeAspect="1"/>
          </p:cNvPicPr>
          <p:nvPr/>
        </p:nvPicPr>
        <p:blipFill>
          <a:blip r:embed="rId3"/>
          <a:stretch>
            <a:fillRect/>
          </a:stretch>
        </p:blipFill>
        <p:spPr>
          <a:xfrm>
            <a:off x="1753385" y="1045576"/>
            <a:ext cx="9618482" cy="541039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1e4c99b121f_0_46"/>
          <p:cNvSpPr txBox="1">
            <a:spLocks noGrp="1"/>
          </p:cNvSpPr>
          <p:nvPr>
            <p:ph type="title"/>
          </p:nvPr>
        </p:nvSpPr>
        <p:spPr>
          <a:xfrm>
            <a:off x="-10" y="402028"/>
            <a:ext cx="4284300" cy="36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sz="3000">
                <a:solidFill>
                  <a:srgbClr val="FFFFFF"/>
                </a:solidFill>
              </a:rPr>
              <a:t>ScreenShots </a:t>
            </a:r>
            <a:endParaRPr sz="3000"/>
          </a:p>
        </p:txBody>
      </p:sp>
      <p:sp>
        <p:nvSpPr>
          <p:cNvPr id="256" name="Google Shape;256;g1e4c99b121f_0_46"/>
          <p:cNvSpPr txBox="1"/>
          <p:nvPr/>
        </p:nvSpPr>
        <p:spPr>
          <a:xfrm>
            <a:off x="636225" y="2204625"/>
            <a:ext cx="5497800" cy="620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200" b="1">
                <a:latin typeface="Roboto"/>
                <a:ea typeface="Roboto"/>
                <a:cs typeface="Roboto"/>
                <a:sym typeface="Roboto"/>
              </a:rPr>
              <a:t>View Page</a:t>
            </a:r>
            <a:endParaRPr sz="2200" b="1">
              <a:latin typeface="Roboto"/>
              <a:ea typeface="Roboto"/>
              <a:cs typeface="Roboto"/>
              <a:sym typeface="Roboto"/>
            </a:endParaRPr>
          </a:p>
        </p:txBody>
      </p:sp>
      <p:sp>
        <p:nvSpPr>
          <p:cNvPr id="258" name="Google Shape;258;g1e4c99b121f_0_46"/>
          <p:cNvSpPr txBox="1"/>
          <p:nvPr/>
        </p:nvSpPr>
        <p:spPr>
          <a:xfrm>
            <a:off x="6134025" y="4710975"/>
            <a:ext cx="5832900" cy="523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000"/>
              </a:spcBef>
              <a:spcAft>
                <a:spcPts val="0"/>
              </a:spcAft>
              <a:buNone/>
            </a:pPr>
            <a:r>
              <a:rPr lang="en-US" sz="2200" b="1">
                <a:solidFill>
                  <a:schemeClr val="dk1"/>
                </a:solidFill>
                <a:latin typeface="Roboto"/>
                <a:ea typeface="Roboto"/>
                <a:cs typeface="Roboto"/>
                <a:sym typeface="Roboto"/>
              </a:rPr>
              <a:t>Payment Page</a:t>
            </a:r>
            <a:endParaRPr sz="2200"/>
          </a:p>
        </p:txBody>
      </p:sp>
      <p:pic>
        <p:nvPicPr>
          <p:cNvPr id="3" name="Picture 2">
            <a:extLst>
              <a:ext uri="{FF2B5EF4-FFF2-40B4-BE49-F238E27FC236}">
                <a16:creationId xmlns:a16="http://schemas.microsoft.com/office/drawing/2014/main" id="{8EAAFB7C-9848-C760-1ADD-9F83CD02157C}"/>
              </a:ext>
            </a:extLst>
          </p:cNvPr>
          <p:cNvPicPr>
            <a:picLocks noChangeAspect="1"/>
          </p:cNvPicPr>
          <p:nvPr/>
        </p:nvPicPr>
        <p:blipFill>
          <a:blip r:embed="rId3"/>
          <a:stretch>
            <a:fillRect/>
          </a:stretch>
        </p:blipFill>
        <p:spPr>
          <a:xfrm>
            <a:off x="1265390" y="1221797"/>
            <a:ext cx="9305200" cy="52341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3136be872a_2_8"/>
          <p:cNvSpPr txBox="1">
            <a:spLocks noGrp="1"/>
          </p:cNvSpPr>
          <p:nvPr>
            <p:ph type="title"/>
          </p:nvPr>
        </p:nvSpPr>
        <p:spPr>
          <a:xfrm>
            <a:off x="-10" y="433278"/>
            <a:ext cx="4284300" cy="36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Font typeface="Roboto"/>
              <a:buNone/>
            </a:pPr>
            <a:r>
              <a:rPr lang="en-US" sz="3000"/>
              <a:t>Acknowledgement</a:t>
            </a:r>
            <a:endParaRPr sz="3000"/>
          </a:p>
        </p:txBody>
      </p:sp>
      <p:sp>
        <p:nvSpPr>
          <p:cNvPr id="264" name="Google Shape;264;g23136be872a_2_8"/>
          <p:cNvSpPr txBox="1">
            <a:spLocks noGrp="1"/>
          </p:cNvSpPr>
          <p:nvPr>
            <p:ph type="body" idx="1"/>
          </p:nvPr>
        </p:nvSpPr>
        <p:spPr>
          <a:xfrm>
            <a:off x="612100" y="1550750"/>
            <a:ext cx="7355400" cy="4053900"/>
          </a:xfrm>
          <a:prstGeom prst="rect">
            <a:avLst/>
          </a:prstGeom>
          <a:noFill/>
          <a:ln>
            <a:noFill/>
          </a:ln>
        </p:spPr>
        <p:txBody>
          <a:bodyPr spcFirstLastPara="1" wrap="square" lIns="91425" tIns="45700" rIns="91425" bIns="45700" anchor="t" anchorCtr="0">
            <a:noAutofit/>
          </a:bodyPr>
          <a:lstStyle/>
          <a:p>
            <a:pPr marL="0" lvl="0" indent="0" algn="just" rtl="0">
              <a:spcBef>
                <a:spcPts val="1000"/>
              </a:spcBef>
              <a:spcAft>
                <a:spcPts val="0"/>
              </a:spcAft>
              <a:buNone/>
            </a:pPr>
            <a:r>
              <a:rPr lang="en-US" sz="2000"/>
              <a:t>We would like to express our sincere gratitude to ETHNUS MERN STACK for providing us with the opportunity to undertake this project under the guidance of Shankar Narayanan. His support and valuable suggestions were instrumental in ensuring the successful completion of this project. </a:t>
            </a:r>
            <a:endParaRPr sz="2000"/>
          </a:p>
          <a:p>
            <a:pPr marL="0" lvl="0" indent="0" algn="just" rtl="0">
              <a:spcBef>
                <a:spcPts val="1000"/>
              </a:spcBef>
              <a:spcAft>
                <a:spcPts val="0"/>
              </a:spcAft>
              <a:buNone/>
            </a:pPr>
            <a:r>
              <a:rPr lang="en-US" sz="2000"/>
              <a:t>We would also like to extend our heartfelt appreciation to all our friends who contributed to the accomplishment of this project. </a:t>
            </a:r>
            <a:endParaRPr sz="2000"/>
          </a:p>
          <a:p>
            <a:pPr marL="0" lvl="0" indent="0" algn="just" rtl="0">
              <a:spcBef>
                <a:spcPts val="1000"/>
              </a:spcBef>
              <a:spcAft>
                <a:spcPts val="0"/>
              </a:spcAft>
              <a:buNone/>
            </a:pPr>
            <a:r>
              <a:rPr lang="en-US" sz="2000" b="1"/>
              <a:t>Thank you.</a:t>
            </a:r>
            <a:endParaRPr sz="2600" b="1"/>
          </a:p>
        </p:txBody>
      </p:sp>
      <p:pic>
        <p:nvPicPr>
          <p:cNvPr id="265" name="Google Shape;265;g23136be872a_2_8"/>
          <p:cNvPicPr preferRelativeResize="0"/>
          <p:nvPr/>
        </p:nvPicPr>
        <p:blipFill rotWithShape="1">
          <a:blip r:embed="rId3">
            <a:alphaModFix/>
          </a:blip>
          <a:srcRect/>
          <a:stretch/>
        </p:blipFill>
        <p:spPr>
          <a:xfrm>
            <a:off x="8512100" y="793875"/>
            <a:ext cx="3679900" cy="5270250"/>
          </a:xfrm>
          <a:prstGeom prst="rect">
            <a:avLst/>
          </a:prstGeom>
          <a:noFill/>
          <a:ln w="9525" cap="flat" cmpd="sng">
            <a:solidFill>
              <a:schemeClr val="dk2"/>
            </a:solidFill>
            <a:prstDash val="solid"/>
            <a:round/>
            <a:headEnd type="none" w="sm" len="sm"/>
            <a:tailEnd type="none" w="sm" len="sm"/>
          </a:ln>
        </p:spPr>
      </p:pic>
      <p:pic>
        <p:nvPicPr>
          <p:cNvPr id="266" name="Google Shape;266;g23136be872a_2_8"/>
          <p:cNvPicPr preferRelativeResize="0"/>
          <p:nvPr/>
        </p:nvPicPr>
        <p:blipFill>
          <a:blip r:embed="rId4">
            <a:alphaModFix/>
          </a:blip>
          <a:stretch>
            <a:fillRect/>
          </a:stretch>
        </p:blipFill>
        <p:spPr>
          <a:xfrm>
            <a:off x="8637550" y="918275"/>
            <a:ext cx="3429000" cy="494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1f81751748f_0_31"/>
          <p:cNvSpPr txBox="1">
            <a:spLocks noGrp="1"/>
          </p:cNvSpPr>
          <p:nvPr>
            <p:ph type="title"/>
          </p:nvPr>
        </p:nvSpPr>
        <p:spPr>
          <a:xfrm>
            <a:off x="81115" y="445728"/>
            <a:ext cx="4284300" cy="36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RESULT</a:t>
            </a:r>
            <a:endParaRPr/>
          </a:p>
        </p:txBody>
      </p:sp>
      <p:sp>
        <p:nvSpPr>
          <p:cNvPr id="273" name="Google Shape;273;g1f81751748f_0_31"/>
          <p:cNvSpPr txBox="1">
            <a:spLocks noGrp="1"/>
          </p:cNvSpPr>
          <p:nvPr>
            <p:ph type="body" idx="1"/>
          </p:nvPr>
        </p:nvSpPr>
        <p:spPr>
          <a:xfrm>
            <a:off x="838200" y="1253399"/>
            <a:ext cx="10515600" cy="4928100"/>
          </a:xfrm>
          <a:prstGeom prst="rect">
            <a:avLst/>
          </a:prstGeom>
        </p:spPr>
        <p:txBody>
          <a:bodyPr spcFirstLastPara="1" wrap="square" lIns="91425" tIns="45700" rIns="91425" bIns="45700" anchor="t" anchorCtr="0">
            <a:noAutofit/>
          </a:bodyPr>
          <a:lstStyle/>
          <a:p>
            <a:pPr marL="0" lvl="0" indent="0" algn="just" rtl="0">
              <a:lnSpc>
                <a:spcPct val="150000"/>
              </a:lnSpc>
              <a:spcBef>
                <a:spcPts val="1200"/>
              </a:spcBef>
              <a:spcAft>
                <a:spcPts val="0"/>
              </a:spcAft>
              <a:buNone/>
            </a:pPr>
            <a:r>
              <a:rPr lang="en-US" sz="2000" dirty="0"/>
              <a:t>The Real estate website project, developed using the MERN stack, has effectively streamlined shopping processes and significantly improved user experience. The project has laid a strong foundation for a modern and efficient e-commerce system. By addressing the encountered challenges and focusing on future enhancements, the project paves the way for further advancements in the field of travel technology.</a:t>
            </a:r>
            <a:endParaRPr sz="2000" dirty="0"/>
          </a:p>
          <a:p>
            <a:pPr marL="0" lvl="0" indent="0" algn="just" rtl="0">
              <a:lnSpc>
                <a:spcPct val="150000"/>
              </a:lnSpc>
              <a:spcBef>
                <a:spcPts val="1200"/>
              </a:spcBef>
              <a:spcAft>
                <a:spcPts val="0"/>
              </a:spcAft>
              <a:buNone/>
            </a:pPr>
            <a:r>
              <a:rPr lang="en-US" sz="2000" dirty="0"/>
              <a:t>To sum it up, the E-commerce website project, built using the MERN stack, has effectively optimized shopping procedures and significantly enhanced user satisfaction. The MERN stack’s versatility and robustness have played a crucial role in creating a scalable and reliable online shopping platform. </a:t>
            </a:r>
          </a:p>
          <a:p>
            <a:pPr marL="0" lvl="0" indent="0" algn="just" rtl="0">
              <a:lnSpc>
                <a:spcPct val="150000"/>
              </a:lnSpc>
              <a:spcBef>
                <a:spcPts val="1200"/>
              </a:spcBef>
              <a:spcAft>
                <a:spcPts val="0"/>
              </a:spcAft>
              <a:buNone/>
            </a:pPr>
            <a:r>
              <a:rPr lang="en-IN" sz="2000" dirty="0">
                <a:hlinkClick r:id="rId3"/>
              </a:rPr>
              <a:t>     Link- </a:t>
            </a:r>
            <a:r>
              <a:rPr lang="en-IN" sz="2000" b="1" i="1" u="sng" dirty="0">
                <a:hlinkClick r:id="rId3"/>
              </a:rPr>
              <a:t>https://64ad9e173e41d128937a9364--zippy-choux-0fc2f3.netlify.app/</a:t>
            </a:r>
            <a:endParaRPr sz="2000" b="1" i="1" u="sng" dirty="0"/>
          </a:p>
          <a:p>
            <a:pPr marL="0" lvl="0" indent="0" algn="just" rtl="0">
              <a:lnSpc>
                <a:spcPct val="150000"/>
              </a:lnSpc>
              <a:spcBef>
                <a:spcPts val="1200"/>
              </a:spcBef>
              <a:spcAft>
                <a:spcPts val="0"/>
              </a:spcAft>
              <a:buNone/>
            </a:pPr>
            <a:endParaRPr sz="2000" dirty="0"/>
          </a:p>
          <a:p>
            <a:pPr marL="0" lvl="0" indent="0" algn="l" rtl="0">
              <a:lnSpc>
                <a:spcPct val="100000"/>
              </a:lnSpc>
              <a:spcBef>
                <a:spcPts val="1200"/>
              </a:spcBef>
              <a:spcAft>
                <a:spcPts val="1200"/>
              </a:spcAft>
              <a:buClr>
                <a:schemeClr val="dk1"/>
              </a:buClr>
              <a:buSzPts val="1100"/>
              <a:buFont typeface="Arial"/>
              <a:buNone/>
            </a:pPr>
            <a:r>
              <a:rPr lang="en-IN" sz="1400" dirty="0"/>
              <a:t>					</a:t>
            </a:r>
            <a:endParaRPr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4"/>
          <p:cNvSpPr txBox="1"/>
          <p:nvPr/>
        </p:nvSpPr>
        <p:spPr>
          <a:xfrm>
            <a:off x="1705944" y="2581360"/>
            <a:ext cx="4533300" cy="10341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5335"/>
              <a:buFont typeface="Arial"/>
              <a:buNone/>
            </a:pPr>
            <a:r>
              <a:rPr lang="en-US" sz="5335" b="0" i="0" u="none" strike="noStrike" cap="none">
                <a:solidFill>
                  <a:srgbClr val="000000"/>
                </a:solidFill>
                <a:latin typeface="Roboto"/>
                <a:ea typeface="Roboto"/>
                <a:cs typeface="Roboto"/>
                <a:sym typeface="Roboto"/>
              </a:rPr>
              <a:t>THANK YOU</a:t>
            </a:r>
            <a:endParaRPr sz="4000" b="0" i="0" u="none" strike="noStrike" cap="none">
              <a:solidFill>
                <a:srgbClr val="000000"/>
              </a:solidFill>
              <a:latin typeface="Roboto"/>
              <a:ea typeface="Roboto"/>
              <a:cs typeface="Roboto"/>
              <a:sym typeface="Roboto"/>
            </a:endParaRPr>
          </a:p>
        </p:txBody>
      </p:sp>
      <p:pic>
        <p:nvPicPr>
          <p:cNvPr id="279" name="Google Shape;279;p24"/>
          <p:cNvPicPr preferRelativeResize="0"/>
          <p:nvPr/>
        </p:nvPicPr>
        <p:blipFill rotWithShape="1">
          <a:blip r:embed="rId3">
            <a:alphaModFix/>
          </a:blip>
          <a:srcRect/>
          <a:stretch/>
        </p:blipFill>
        <p:spPr>
          <a:xfrm>
            <a:off x="7547618" y="1823884"/>
            <a:ext cx="2640001" cy="3210233"/>
          </a:xfrm>
          <a:prstGeom prst="rect">
            <a:avLst/>
          </a:prstGeom>
          <a:noFill/>
          <a:ln>
            <a:noFill/>
          </a:ln>
        </p:spPr>
      </p:pic>
      <p:sp>
        <p:nvSpPr>
          <p:cNvPr id="280" name="Google Shape;280;p24"/>
          <p:cNvSpPr txBox="1"/>
          <p:nvPr/>
        </p:nvSpPr>
        <p:spPr>
          <a:xfrm>
            <a:off x="1537500" y="3615450"/>
            <a:ext cx="4870200" cy="739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935"/>
              <a:buFont typeface="Arial"/>
              <a:buNone/>
            </a:pPr>
            <a:r>
              <a:rPr lang="en-US" sz="2935" b="0" i="0" u="sng" strike="noStrike" cap="none">
                <a:solidFill>
                  <a:srgbClr val="0097A7"/>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https://learn.codemithra.com</a:t>
            </a:r>
            <a:endParaRPr sz="2935" b="0" i="0" u="none" strike="noStrike" cap="none">
              <a:solidFill>
                <a:srgbClr val="1C315B"/>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
          <p:cNvSpPr txBox="1">
            <a:spLocks noGrp="1"/>
          </p:cNvSpPr>
          <p:nvPr>
            <p:ph type="title"/>
          </p:nvPr>
        </p:nvSpPr>
        <p:spPr>
          <a:xfrm>
            <a:off x="66565" y="402053"/>
            <a:ext cx="4284300" cy="36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Font typeface="Roboto"/>
              <a:buNone/>
            </a:pPr>
            <a:r>
              <a:rPr lang="en-US" sz="3000"/>
              <a:t>TOPICS</a:t>
            </a:r>
            <a:endParaRPr sz="3000"/>
          </a:p>
        </p:txBody>
      </p:sp>
      <p:sp>
        <p:nvSpPr>
          <p:cNvPr id="160" name="Google Shape;160;p2"/>
          <p:cNvSpPr txBox="1">
            <a:spLocks noGrp="1"/>
          </p:cNvSpPr>
          <p:nvPr>
            <p:ph type="body" idx="1"/>
          </p:nvPr>
        </p:nvSpPr>
        <p:spPr>
          <a:xfrm>
            <a:off x="838200" y="1070850"/>
            <a:ext cx="10515600" cy="2735700"/>
          </a:xfrm>
          <a:prstGeom prst="rect">
            <a:avLst/>
          </a:prstGeom>
          <a:noFill/>
          <a:ln>
            <a:noFill/>
          </a:ln>
        </p:spPr>
        <p:txBody>
          <a:bodyPr spcFirstLastPara="1" wrap="square" lIns="91425" tIns="45700" rIns="91425" bIns="45700" anchor="ctr" anchorCtr="0">
            <a:noAutofit/>
          </a:bodyPr>
          <a:lstStyle/>
          <a:p>
            <a:pPr marL="228600" lvl="0" indent="-114300" algn="ctr" rtl="0">
              <a:lnSpc>
                <a:spcPct val="150000"/>
              </a:lnSpc>
              <a:spcBef>
                <a:spcPts val="0"/>
              </a:spcBef>
              <a:spcAft>
                <a:spcPts val="0"/>
              </a:spcAft>
              <a:buClr>
                <a:schemeClr val="dk1"/>
              </a:buClr>
              <a:buSzPts val="1800"/>
              <a:buNone/>
            </a:pPr>
            <a:endParaRPr sz="5000" b="1">
              <a:solidFill>
                <a:srgbClr val="274E13"/>
              </a:solidFill>
            </a:endParaRPr>
          </a:p>
          <a:p>
            <a:pPr marL="228600" lvl="0" indent="-114300" algn="ctr" rtl="0">
              <a:lnSpc>
                <a:spcPct val="150000"/>
              </a:lnSpc>
              <a:spcBef>
                <a:spcPts val="0"/>
              </a:spcBef>
              <a:spcAft>
                <a:spcPts val="0"/>
              </a:spcAft>
              <a:buClr>
                <a:schemeClr val="dk1"/>
              </a:buClr>
              <a:buSzPts val="1800"/>
              <a:buNone/>
            </a:pPr>
            <a:r>
              <a:rPr lang="en-US" sz="5000" b="1">
                <a:solidFill>
                  <a:srgbClr val="274E13"/>
                </a:solidFill>
              </a:rPr>
              <a:t>DSN4097 INTERNSHIP </a:t>
            </a:r>
            <a:endParaRPr sz="5000" b="1">
              <a:solidFill>
                <a:srgbClr val="274E13"/>
              </a:solidFill>
            </a:endParaRPr>
          </a:p>
          <a:p>
            <a:pPr marL="228600" lvl="0" indent="-114300" algn="ctr" rtl="0">
              <a:lnSpc>
                <a:spcPct val="150000"/>
              </a:lnSpc>
              <a:spcBef>
                <a:spcPts val="0"/>
              </a:spcBef>
              <a:spcAft>
                <a:spcPts val="0"/>
              </a:spcAft>
              <a:buClr>
                <a:schemeClr val="dk1"/>
              </a:buClr>
              <a:buSzPts val="1800"/>
              <a:buNone/>
            </a:pPr>
            <a:r>
              <a:rPr lang="en-US" sz="5000" b="1">
                <a:solidFill>
                  <a:srgbClr val="274E13"/>
                </a:solidFill>
              </a:rPr>
              <a:t>FINAL REVIEW</a:t>
            </a:r>
            <a:endParaRPr sz="5000" b="1">
              <a:solidFill>
                <a:srgbClr val="274E13"/>
              </a:solidFill>
            </a:endParaRPr>
          </a:p>
          <a:p>
            <a:pPr marL="228600" lvl="0" indent="-114300" algn="ctr" rtl="0">
              <a:lnSpc>
                <a:spcPct val="115000"/>
              </a:lnSpc>
              <a:spcBef>
                <a:spcPts val="0"/>
              </a:spcBef>
              <a:spcAft>
                <a:spcPts val="0"/>
              </a:spcAft>
              <a:buClr>
                <a:schemeClr val="dk1"/>
              </a:buClr>
              <a:buSzPts val="1800"/>
              <a:buNone/>
            </a:pPr>
            <a:endParaRPr sz="2000"/>
          </a:p>
          <a:p>
            <a:pPr marL="228600" lvl="0" indent="-114300" algn="ctr" rtl="0">
              <a:lnSpc>
                <a:spcPct val="150000"/>
              </a:lnSpc>
              <a:spcBef>
                <a:spcPts val="0"/>
              </a:spcBef>
              <a:spcAft>
                <a:spcPts val="0"/>
              </a:spcAft>
              <a:buClr>
                <a:schemeClr val="dk1"/>
              </a:buClr>
              <a:buSzPts val="1800"/>
              <a:buNone/>
            </a:pPr>
            <a:r>
              <a:rPr lang="en-US" sz="3000" b="1">
                <a:solidFill>
                  <a:srgbClr val="274E13"/>
                </a:solidFill>
              </a:rPr>
              <a:t>   </a:t>
            </a:r>
            <a:r>
              <a:rPr lang="en-US" sz="3500" b="1">
                <a:solidFill>
                  <a:srgbClr val="274E13"/>
                </a:solidFill>
              </a:rPr>
              <a:t>CAT B : MERN FULL STACK INTERNSHIP</a:t>
            </a:r>
            <a:endParaRPr sz="3500" b="1">
              <a:solidFill>
                <a:srgbClr val="274E13"/>
              </a:solidFill>
            </a:endParaRPr>
          </a:p>
        </p:txBody>
      </p:sp>
      <p:sp>
        <p:nvSpPr>
          <p:cNvPr id="161" name="Google Shape;161;p2"/>
          <p:cNvSpPr txBox="1"/>
          <p:nvPr/>
        </p:nvSpPr>
        <p:spPr>
          <a:xfrm>
            <a:off x="8073564" y="5671228"/>
            <a:ext cx="4011597" cy="792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000" b="1" dirty="0">
                <a:latin typeface="Roboto"/>
                <a:ea typeface="Roboto"/>
                <a:cs typeface="Roboto"/>
                <a:sym typeface="Roboto"/>
              </a:rPr>
              <a:t>SUBMITTED BY:</a:t>
            </a:r>
            <a:endParaRPr sz="2000" b="1" dirty="0">
              <a:latin typeface="Roboto"/>
              <a:ea typeface="Roboto"/>
              <a:cs typeface="Roboto"/>
              <a:sym typeface="Roboto"/>
            </a:endParaRPr>
          </a:p>
          <a:p>
            <a:pPr marL="0" lvl="0" indent="0" algn="just" rtl="0">
              <a:spcBef>
                <a:spcPts val="0"/>
              </a:spcBef>
              <a:spcAft>
                <a:spcPts val="0"/>
              </a:spcAft>
              <a:buNone/>
            </a:pPr>
            <a:r>
              <a:rPr lang="en-US" sz="2000" b="1" dirty="0">
                <a:latin typeface="Roboto"/>
                <a:ea typeface="Roboto"/>
                <a:cs typeface="Roboto"/>
                <a:sym typeface="Roboto"/>
              </a:rPr>
              <a:t>TSP ABHISHEK (20BCE10012)</a:t>
            </a:r>
            <a:endParaRPr sz="2000" b="1"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25802007ff5_1_0"/>
          <p:cNvSpPr txBox="1">
            <a:spLocks noGrp="1"/>
          </p:cNvSpPr>
          <p:nvPr>
            <p:ph type="title"/>
          </p:nvPr>
        </p:nvSpPr>
        <p:spPr>
          <a:xfrm>
            <a:off x="81115" y="416578"/>
            <a:ext cx="4284300" cy="36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sz="2900"/>
              <a:t>SELF INTRODUCTION</a:t>
            </a:r>
            <a:endParaRPr sz="2900"/>
          </a:p>
        </p:txBody>
      </p:sp>
      <p:sp>
        <p:nvSpPr>
          <p:cNvPr id="169" name="Google Shape;169;g25802007ff5_1_0"/>
          <p:cNvSpPr txBox="1"/>
          <p:nvPr/>
        </p:nvSpPr>
        <p:spPr>
          <a:xfrm>
            <a:off x="1984650" y="1336200"/>
            <a:ext cx="8222700" cy="41856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2000" dirty="0">
                <a:latin typeface="Roboto"/>
                <a:ea typeface="Roboto"/>
                <a:cs typeface="Roboto"/>
                <a:sym typeface="Roboto"/>
              </a:rPr>
              <a:t>My name is TSP ABHISHEK. I am from Raipur , CG currently I am pursuing my B</a:t>
            </a:r>
            <a:r>
              <a:rPr lang="en-US" sz="2000" dirty="0">
                <a:solidFill>
                  <a:schemeClr val="dk1"/>
                </a:solidFill>
                <a:highlight>
                  <a:srgbClr val="FFFFFF"/>
                </a:highlight>
                <a:latin typeface="Roboto"/>
                <a:ea typeface="Roboto"/>
                <a:cs typeface="Roboto"/>
                <a:sym typeface="Roboto"/>
              </a:rPr>
              <a:t>achelor’s in computer science &amp; engineering from Vellore Institute of Technology. I currently have a GPA of 8.18 out of 10.</a:t>
            </a:r>
            <a:endParaRPr sz="2000" dirty="0">
              <a:solidFill>
                <a:schemeClr val="dk1"/>
              </a:solidFill>
              <a:highlight>
                <a:srgbClr val="FFFFFF"/>
              </a:highlight>
              <a:latin typeface="Roboto"/>
              <a:ea typeface="Roboto"/>
              <a:cs typeface="Roboto"/>
              <a:sym typeface="Roboto"/>
            </a:endParaRPr>
          </a:p>
          <a:p>
            <a:pPr marL="0" lvl="0" indent="0" algn="just" rtl="0">
              <a:lnSpc>
                <a:spcPct val="150000"/>
              </a:lnSpc>
              <a:spcBef>
                <a:spcPts val="0"/>
              </a:spcBef>
              <a:spcAft>
                <a:spcPts val="0"/>
              </a:spcAft>
              <a:buNone/>
            </a:pPr>
            <a:endParaRPr sz="1000" dirty="0">
              <a:solidFill>
                <a:schemeClr val="dk1"/>
              </a:solidFill>
              <a:highlight>
                <a:srgbClr val="FFFFFF"/>
              </a:highlight>
              <a:latin typeface="Roboto"/>
              <a:ea typeface="Roboto"/>
              <a:cs typeface="Roboto"/>
              <a:sym typeface="Roboto"/>
            </a:endParaRPr>
          </a:p>
          <a:p>
            <a:pPr marL="0" lvl="0" indent="0" algn="just" rtl="0">
              <a:lnSpc>
                <a:spcPct val="150000"/>
              </a:lnSpc>
              <a:spcBef>
                <a:spcPts val="0"/>
              </a:spcBef>
              <a:spcAft>
                <a:spcPts val="0"/>
              </a:spcAft>
              <a:buClr>
                <a:schemeClr val="dk1"/>
              </a:buClr>
              <a:buSzPts val="1100"/>
              <a:buFont typeface="Arial"/>
              <a:buNone/>
            </a:pPr>
            <a:r>
              <a:rPr lang="en-US" sz="2000" dirty="0">
                <a:solidFill>
                  <a:schemeClr val="dk1"/>
                </a:solidFill>
                <a:highlight>
                  <a:srgbClr val="FFFFFF"/>
                </a:highlight>
                <a:latin typeface="Roboto"/>
                <a:ea typeface="Roboto"/>
                <a:cs typeface="Roboto"/>
                <a:sym typeface="Roboto"/>
              </a:rPr>
              <a:t>My technical skills include programming in Java and I have a strong grasp in full stack in java and JavaScript along with a good understanding of Object Oriented Programming. While working in several team projects I implemented best version control practices and followed the Software Development Life Cycle closely.</a:t>
            </a:r>
            <a:endParaRPr sz="2000" dirty="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e4c99b121f_0_6"/>
          <p:cNvSpPr txBox="1">
            <a:spLocks noGrp="1"/>
          </p:cNvSpPr>
          <p:nvPr>
            <p:ph type="title"/>
          </p:nvPr>
        </p:nvSpPr>
        <p:spPr>
          <a:xfrm>
            <a:off x="81115" y="445728"/>
            <a:ext cx="4284300" cy="36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sz="2200">
                <a:solidFill>
                  <a:srgbClr val="FFFFFF"/>
                </a:solidFill>
              </a:rPr>
              <a:t>Why MERN Full Stack Internship</a:t>
            </a:r>
            <a:endParaRPr sz="2200"/>
          </a:p>
        </p:txBody>
      </p:sp>
      <p:sp>
        <p:nvSpPr>
          <p:cNvPr id="176" name="Google Shape;176;g1e4c99b121f_0_6"/>
          <p:cNvSpPr txBox="1">
            <a:spLocks noGrp="1"/>
          </p:cNvSpPr>
          <p:nvPr>
            <p:ph type="body" idx="1"/>
          </p:nvPr>
        </p:nvSpPr>
        <p:spPr>
          <a:xfrm>
            <a:off x="1328400" y="1260100"/>
            <a:ext cx="9535200" cy="47031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None/>
            </a:pPr>
            <a:r>
              <a:rPr lang="en-US" sz="2000" b="1"/>
              <a:t>Comprehensive Learning : </a:t>
            </a:r>
            <a:r>
              <a:rPr lang="en-US" sz="2000"/>
              <a:t>The MERN stack is a popular and powerful technology stack for web development. By enrolling in this internship program, participants can gain comprehensive knowledge and hands-on experience in all aspects of full-stack web development, including frontend and backend technologies, database management, and server-side scripting</a:t>
            </a:r>
            <a:endParaRPr sz="2000"/>
          </a:p>
          <a:p>
            <a:pPr marL="0" lvl="0" indent="0" algn="just" rtl="0">
              <a:lnSpc>
                <a:spcPct val="150000"/>
              </a:lnSpc>
              <a:spcBef>
                <a:spcPts val="0"/>
              </a:spcBef>
              <a:spcAft>
                <a:spcPts val="0"/>
              </a:spcAft>
              <a:buNone/>
            </a:pPr>
            <a:endParaRPr sz="1000"/>
          </a:p>
          <a:p>
            <a:pPr marL="0" lvl="0" indent="0" algn="just" rtl="0">
              <a:lnSpc>
                <a:spcPct val="150000"/>
              </a:lnSpc>
              <a:spcBef>
                <a:spcPts val="0"/>
              </a:spcBef>
              <a:spcAft>
                <a:spcPts val="0"/>
              </a:spcAft>
              <a:buClr>
                <a:schemeClr val="dk1"/>
              </a:buClr>
              <a:buSzPts val="1100"/>
              <a:buFont typeface="Arial"/>
              <a:buNone/>
            </a:pPr>
            <a:r>
              <a:rPr lang="en-US" sz="2000" b="1"/>
              <a:t>Industry Relevance: </a:t>
            </a:r>
            <a:r>
              <a:rPr lang="en-US" sz="2000"/>
              <a:t>The MERN stack is widely used by tech companies worldwide to build scalable and modern web applications. By mastering this technology stack, interns can enhance their employability and career prospects in the rapidly growing field of web development.</a:t>
            </a:r>
            <a:endParaRPr sz="2000"/>
          </a:p>
          <a:p>
            <a:pPr marL="0" lvl="0" indent="0" algn="just" rtl="0">
              <a:lnSpc>
                <a:spcPct val="150000"/>
              </a:lnSpc>
              <a:spcBef>
                <a:spcPts val="1000"/>
              </a:spcBef>
              <a:spcAft>
                <a:spcPts val="0"/>
              </a:spcAft>
              <a:buSzPts val="1800"/>
              <a:buNone/>
            </a:pP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f81751748f_0_1"/>
          <p:cNvSpPr txBox="1"/>
          <p:nvPr/>
        </p:nvSpPr>
        <p:spPr>
          <a:xfrm>
            <a:off x="1445450" y="1192950"/>
            <a:ext cx="9551700" cy="48138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2000" b="1">
                <a:latin typeface="Roboto"/>
                <a:ea typeface="Roboto"/>
                <a:cs typeface="Roboto"/>
                <a:sym typeface="Roboto"/>
              </a:rPr>
              <a:t>Practical Experience: </a:t>
            </a:r>
            <a:r>
              <a:rPr lang="en-US" sz="2000">
                <a:latin typeface="Roboto"/>
                <a:ea typeface="Roboto"/>
                <a:cs typeface="Roboto"/>
                <a:sym typeface="Roboto"/>
              </a:rPr>
              <a:t>Ethnus Codemithra's internship program emphasizes practical learning through real-world projects and assignments. Interns will have the opportunity to work on live projects, collaborate with experienced mentors, and gain valuable industry insights, thereby enhancing their practical skills and confidence in web development.</a:t>
            </a:r>
            <a:endParaRPr sz="2000">
              <a:latin typeface="Roboto"/>
              <a:ea typeface="Roboto"/>
              <a:cs typeface="Roboto"/>
              <a:sym typeface="Roboto"/>
            </a:endParaRPr>
          </a:p>
          <a:p>
            <a:pPr marL="0" lvl="0" indent="0" algn="just" rtl="0">
              <a:lnSpc>
                <a:spcPct val="150000"/>
              </a:lnSpc>
              <a:spcBef>
                <a:spcPts val="0"/>
              </a:spcBef>
              <a:spcAft>
                <a:spcPts val="0"/>
              </a:spcAft>
              <a:buNone/>
            </a:pPr>
            <a:endParaRPr sz="1000">
              <a:latin typeface="Roboto"/>
              <a:ea typeface="Roboto"/>
              <a:cs typeface="Roboto"/>
              <a:sym typeface="Roboto"/>
            </a:endParaRPr>
          </a:p>
          <a:p>
            <a:pPr marL="0" lvl="0" indent="0" algn="just" rtl="0">
              <a:lnSpc>
                <a:spcPct val="150000"/>
              </a:lnSpc>
              <a:spcBef>
                <a:spcPts val="0"/>
              </a:spcBef>
              <a:spcAft>
                <a:spcPts val="0"/>
              </a:spcAft>
              <a:buNone/>
            </a:pPr>
            <a:r>
              <a:rPr lang="en-US" sz="2000" b="1">
                <a:latin typeface="Roboto"/>
                <a:ea typeface="Roboto"/>
                <a:cs typeface="Roboto"/>
                <a:sym typeface="Roboto"/>
              </a:rPr>
              <a:t>Mentorship and Support: </a:t>
            </a:r>
            <a:r>
              <a:rPr lang="en-US" sz="2000">
                <a:latin typeface="Roboto"/>
                <a:ea typeface="Roboto"/>
                <a:cs typeface="Roboto"/>
                <a:sym typeface="Roboto"/>
              </a:rPr>
              <a:t>Ethnus Codemithra provides personalized mentorship and support to interns throughout the duration of the internship program. Experienced mentors guide interns, provide feedback on their work, and help them overcome challenges, ensuring a supportive learning environment conducive to skill development.</a:t>
            </a:r>
            <a:endParaRPr sz="2000">
              <a:latin typeface="Roboto"/>
              <a:ea typeface="Roboto"/>
              <a:cs typeface="Roboto"/>
              <a:sym typeface="Roboto"/>
            </a:endParaRPr>
          </a:p>
        </p:txBody>
      </p:sp>
      <p:sp>
        <p:nvSpPr>
          <p:cNvPr id="183" name="Google Shape;183;g1f81751748f_0_1"/>
          <p:cNvSpPr txBox="1">
            <a:spLocks noGrp="1"/>
          </p:cNvSpPr>
          <p:nvPr>
            <p:ph type="title"/>
          </p:nvPr>
        </p:nvSpPr>
        <p:spPr>
          <a:xfrm>
            <a:off x="-10" y="431153"/>
            <a:ext cx="4284300" cy="36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sz="2200">
                <a:solidFill>
                  <a:srgbClr val="FFFFFF"/>
                </a:solidFill>
              </a:rPr>
              <a:t>Why MERN Full Stack Internship</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e4c99b121f_0_17"/>
          <p:cNvSpPr txBox="1">
            <a:spLocks noGrp="1"/>
          </p:cNvSpPr>
          <p:nvPr>
            <p:ph type="title"/>
          </p:nvPr>
        </p:nvSpPr>
        <p:spPr>
          <a:xfrm>
            <a:off x="-10" y="387503"/>
            <a:ext cx="4284300" cy="36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sz="3000">
                <a:solidFill>
                  <a:srgbClr val="FFFFFF"/>
                </a:solidFill>
              </a:rPr>
              <a:t>OBJECTIVE</a:t>
            </a:r>
            <a:endParaRPr sz="3000"/>
          </a:p>
        </p:txBody>
      </p:sp>
      <p:sp>
        <p:nvSpPr>
          <p:cNvPr id="190" name="Google Shape;190;g1e4c99b121f_0_17"/>
          <p:cNvSpPr txBox="1">
            <a:spLocks noGrp="1"/>
          </p:cNvSpPr>
          <p:nvPr>
            <p:ph type="body" idx="1"/>
          </p:nvPr>
        </p:nvSpPr>
        <p:spPr>
          <a:xfrm>
            <a:off x="1272618" y="1097325"/>
            <a:ext cx="9812831" cy="496411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2000" b="1" dirty="0"/>
              <a:t>Job Placement</a:t>
            </a:r>
            <a:endParaRPr sz="2000" b="1" dirty="0"/>
          </a:p>
          <a:p>
            <a:pPr marL="0" lvl="0" indent="0" algn="just" rtl="0">
              <a:lnSpc>
                <a:spcPct val="115000"/>
              </a:lnSpc>
              <a:spcBef>
                <a:spcPts val="0"/>
              </a:spcBef>
              <a:spcAft>
                <a:spcPts val="0"/>
              </a:spcAft>
              <a:buClr>
                <a:schemeClr val="dk1"/>
              </a:buClr>
              <a:buSzPts val="1100"/>
              <a:buFont typeface="Arial"/>
              <a:buNone/>
            </a:pPr>
            <a:r>
              <a:rPr lang="en-US" sz="2000" dirty="0"/>
              <a:t>Leverage the skills and experience gained during the internship to land entry-level or junior developer positions at tech companies, startups, or digital agencies.</a:t>
            </a:r>
            <a:endParaRPr sz="2000" dirty="0"/>
          </a:p>
          <a:p>
            <a:pPr marL="0" lvl="0" indent="0" algn="just" rtl="0">
              <a:lnSpc>
                <a:spcPct val="115000"/>
              </a:lnSpc>
              <a:spcBef>
                <a:spcPts val="1000"/>
              </a:spcBef>
              <a:spcAft>
                <a:spcPts val="0"/>
              </a:spcAft>
              <a:buClr>
                <a:schemeClr val="dk1"/>
              </a:buClr>
              <a:buSzPts val="1100"/>
              <a:buFont typeface="Arial"/>
              <a:buNone/>
            </a:pPr>
            <a:r>
              <a:rPr lang="en-US" sz="2000" b="1" dirty="0"/>
              <a:t>Career Advancement</a:t>
            </a:r>
            <a:endParaRPr sz="2000" b="1" dirty="0"/>
          </a:p>
          <a:p>
            <a:pPr marL="0" lvl="0" indent="0" algn="just" rtl="0">
              <a:lnSpc>
                <a:spcPct val="115000"/>
              </a:lnSpc>
              <a:spcBef>
                <a:spcPts val="1000"/>
              </a:spcBef>
              <a:spcAft>
                <a:spcPts val="0"/>
              </a:spcAft>
              <a:buClr>
                <a:schemeClr val="dk1"/>
              </a:buClr>
              <a:buSzPts val="1100"/>
              <a:buFont typeface="Arial"/>
              <a:buNone/>
            </a:pPr>
            <a:r>
              <a:rPr lang="en-US" sz="2000" dirty="0"/>
              <a:t>Acquiring new skills and expanding knowledge of full-stack web development, one can pursue opportunities for promotions, salary increases, or transitions to more challenging roles within one’s organizations.</a:t>
            </a:r>
            <a:endParaRPr sz="2000" dirty="0"/>
          </a:p>
          <a:p>
            <a:pPr marL="0" lvl="0" indent="0" algn="just" rtl="0">
              <a:lnSpc>
                <a:spcPct val="115000"/>
              </a:lnSpc>
              <a:spcBef>
                <a:spcPts val="1000"/>
              </a:spcBef>
              <a:spcAft>
                <a:spcPts val="0"/>
              </a:spcAft>
              <a:buClr>
                <a:schemeClr val="dk1"/>
              </a:buClr>
              <a:buSzPts val="1100"/>
              <a:buFont typeface="Arial"/>
              <a:buNone/>
            </a:pPr>
            <a:r>
              <a:rPr lang="en-US" sz="2000" b="1" dirty="0"/>
              <a:t>Personal projects  and Portfolio Building</a:t>
            </a:r>
            <a:endParaRPr sz="2000" b="1" dirty="0"/>
          </a:p>
          <a:p>
            <a:pPr marL="0" lvl="0" indent="0" algn="just" rtl="0">
              <a:lnSpc>
                <a:spcPct val="115000"/>
              </a:lnSpc>
              <a:spcBef>
                <a:spcPts val="1000"/>
              </a:spcBef>
              <a:spcAft>
                <a:spcPts val="0"/>
              </a:spcAft>
              <a:buClr>
                <a:schemeClr val="dk1"/>
              </a:buClr>
              <a:buSzPts val="1100"/>
              <a:buFont typeface="Arial"/>
              <a:buNone/>
            </a:pPr>
            <a:r>
              <a:rPr lang="en-US" sz="2000" dirty="0"/>
              <a:t>One may use the knowledge and experience gained during the internship to work on personal projects or build a professional portfolio.</a:t>
            </a:r>
            <a:endParaRPr sz="2000" dirty="0"/>
          </a:p>
          <a:p>
            <a:pPr marL="0" lvl="0" indent="0" algn="just" rtl="0">
              <a:lnSpc>
                <a:spcPct val="115000"/>
              </a:lnSpc>
              <a:spcBef>
                <a:spcPts val="1000"/>
              </a:spcBef>
              <a:spcAft>
                <a:spcPts val="0"/>
              </a:spcAft>
              <a:buClr>
                <a:schemeClr val="dk1"/>
              </a:buClr>
              <a:buSzPts val="1100"/>
              <a:buFont typeface="Arial"/>
              <a:buNone/>
            </a:pPr>
            <a:r>
              <a:rPr lang="en-US" sz="2000" b="1" dirty="0"/>
              <a:t>Certification and Recognition</a:t>
            </a:r>
            <a:endParaRPr sz="2000" b="1" dirty="0"/>
          </a:p>
          <a:p>
            <a:pPr marL="0" lvl="0" indent="0" algn="just" rtl="0">
              <a:lnSpc>
                <a:spcPct val="115000"/>
              </a:lnSpc>
              <a:spcBef>
                <a:spcPts val="1000"/>
              </a:spcBef>
              <a:spcAft>
                <a:spcPts val="1000"/>
              </a:spcAft>
              <a:buClr>
                <a:schemeClr val="dk1"/>
              </a:buClr>
              <a:buSzPts val="1100"/>
              <a:buFont typeface="Arial"/>
              <a:buNone/>
            </a:pPr>
            <a:r>
              <a:rPr lang="en-US" sz="2000" dirty="0"/>
              <a:t>Certification can enhance their credibility, marketability, and prospects for career advancement.</a:t>
            </a: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2d04e805ad6_0_6"/>
          <p:cNvSpPr txBox="1">
            <a:spLocks noGrp="1"/>
          </p:cNvSpPr>
          <p:nvPr>
            <p:ph type="title"/>
          </p:nvPr>
        </p:nvSpPr>
        <p:spPr>
          <a:xfrm>
            <a:off x="-10" y="402053"/>
            <a:ext cx="4284300" cy="36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sz="3000">
                <a:solidFill>
                  <a:srgbClr val="FFFFFF"/>
                </a:solidFill>
              </a:rPr>
              <a:t>Ethnus Codemithra</a:t>
            </a:r>
            <a:endParaRPr sz="3000"/>
          </a:p>
        </p:txBody>
      </p:sp>
      <p:sp>
        <p:nvSpPr>
          <p:cNvPr id="197" name="Google Shape;197;g2d04e805ad6_0_6"/>
          <p:cNvSpPr txBox="1">
            <a:spLocks noGrp="1"/>
          </p:cNvSpPr>
          <p:nvPr>
            <p:ph type="body" idx="1"/>
          </p:nvPr>
        </p:nvSpPr>
        <p:spPr>
          <a:xfrm>
            <a:off x="1228350" y="1234200"/>
            <a:ext cx="9735300" cy="48891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2000" b="1"/>
              <a:t>Industry-Relevant Training</a:t>
            </a:r>
            <a:endParaRPr sz="2000" b="1"/>
          </a:p>
          <a:p>
            <a:pPr marL="0" lvl="0" indent="0" algn="just" rtl="0">
              <a:lnSpc>
                <a:spcPct val="115000"/>
              </a:lnSpc>
              <a:spcBef>
                <a:spcPts val="0"/>
              </a:spcBef>
              <a:spcAft>
                <a:spcPts val="0"/>
              </a:spcAft>
              <a:buClr>
                <a:schemeClr val="dk1"/>
              </a:buClr>
              <a:buSzPts val="1100"/>
              <a:buFont typeface="Arial"/>
              <a:buNone/>
            </a:pPr>
            <a:r>
              <a:rPr lang="en-US" sz="2000"/>
              <a:t>Ethnus Codemithra offers industry-relevant training programs in software development, data science, and IT infrastructure, ensuring that students acquire skills that are in high demand in the job market.</a:t>
            </a:r>
            <a:endParaRPr sz="2000"/>
          </a:p>
          <a:p>
            <a:pPr marL="0" lvl="0" indent="0" algn="just" rtl="0">
              <a:lnSpc>
                <a:spcPct val="115000"/>
              </a:lnSpc>
              <a:spcBef>
                <a:spcPts val="1000"/>
              </a:spcBef>
              <a:spcAft>
                <a:spcPts val="0"/>
              </a:spcAft>
              <a:buClr>
                <a:schemeClr val="dk1"/>
              </a:buClr>
              <a:buSzPts val="1100"/>
              <a:buFont typeface="Arial"/>
              <a:buNone/>
            </a:pPr>
            <a:r>
              <a:rPr lang="en-US" sz="2000" b="1"/>
              <a:t>Practical Learning Approach</a:t>
            </a:r>
            <a:endParaRPr sz="2000" b="1"/>
          </a:p>
          <a:p>
            <a:pPr marL="0" lvl="0" indent="0" algn="just" rtl="0">
              <a:lnSpc>
                <a:spcPct val="115000"/>
              </a:lnSpc>
              <a:spcBef>
                <a:spcPts val="1000"/>
              </a:spcBef>
              <a:spcAft>
                <a:spcPts val="0"/>
              </a:spcAft>
              <a:buClr>
                <a:schemeClr val="dk1"/>
              </a:buClr>
              <a:buSzPts val="1100"/>
              <a:buFont typeface="Arial"/>
              <a:buNone/>
            </a:pPr>
            <a:r>
              <a:rPr lang="en-US" sz="2000"/>
              <a:t>The institute emphasizes practical, hands-on learning experiences, providing students with real-world projects and simulations to enhance their problem-solving abilities and prepare them for the challenges of the tech industry.</a:t>
            </a:r>
            <a:endParaRPr sz="2000"/>
          </a:p>
          <a:p>
            <a:pPr marL="0" lvl="0" indent="0" algn="just" rtl="0">
              <a:lnSpc>
                <a:spcPct val="115000"/>
              </a:lnSpc>
              <a:spcBef>
                <a:spcPts val="1000"/>
              </a:spcBef>
              <a:spcAft>
                <a:spcPts val="0"/>
              </a:spcAft>
              <a:buClr>
                <a:schemeClr val="dk1"/>
              </a:buClr>
              <a:buSzPts val="1100"/>
              <a:buFont typeface="Arial"/>
              <a:buNone/>
            </a:pPr>
            <a:r>
              <a:rPr lang="en-US" sz="2000" b="1"/>
              <a:t>Personalized Mentorship</a:t>
            </a:r>
            <a:endParaRPr sz="2000" b="1"/>
          </a:p>
          <a:p>
            <a:pPr marL="0" lvl="0" indent="0" algn="just" rtl="0">
              <a:lnSpc>
                <a:spcPct val="115000"/>
              </a:lnSpc>
              <a:spcBef>
                <a:spcPts val="1000"/>
              </a:spcBef>
              <a:spcAft>
                <a:spcPts val="1000"/>
              </a:spcAft>
              <a:buClr>
                <a:schemeClr val="dk1"/>
              </a:buClr>
              <a:buSzPts val="1100"/>
              <a:buFont typeface="Arial"/>
              <a:buNone/>
            </a:pPr>
            <a:r>
              <a:rPr lang="en-US" sz="2000"/>
              <a:t>Ethnus Codemithra provides personalized mentorship and support to students, guiding them through their learning journey and helping them achieve their career goals in the rapidly evolving tech landscape.</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f81751748f_0_44"/>
          <p:cNvSpPr txBox="1">
            <a:spLocks noGrp="1"/>
          </p:cNvSpPr>
          <p:nvPr>
            <p:ph type="title"/>
          </p:nvPr>
        </p:nvSpPr>
        <p:spPr>
          <a:xfrm>
            <a:off x="-10" y="402053"/>
            <a:ext cx="4284300" cy="36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sz="3000">
                <a:solidFill>
                  <a:srgbClr val="FFFFFF"/>
                </a:solidFill>
              </a:rPr>
              <a:t>Ethnus Codemithra</a:t>
            </a:r>
            <a:endParaRPr sz="3000"/>
          </a:p>
        </p:txBody>
      </p:sp>
      <p:sp>
        <p:nvSpPr>
          <p:cNvPr id="204" name="Google Shape;204;g1f81751748f_0_44"/>
          <p:cNvSpPr txBox="1"/>
          <p:nvPr/>
        </p:nvSpPr>
        <p:spPr>
          <a:xfrm>
            <a:off x="0" y="1302550"/>
            <a:ext cx="120927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a:t>MISSION STATEMENT</a:t>
            </a:r>
            <a:endParaRPr sz="2000" b="1"/>
          </a:p>
          <a:p>
            <a:pPr marL="0" lvl="0" indent="0" algn="ctr" rtl="0">
              <a:spcBef>
                <a:spcPts val="0"/>
              </a:spcBef>
              <a:spcAft>
                <a:spcPts val="0"/>
              </a:spcAft>
              <a:buNone/>
            </a:pPr>
            <a:endParaRPr sz="2000"/>
          </a:p>
          <a:p>
            <a:pPr marL="0" lvl="0" indent="0" algn="ctr" rtl="0">
              <a:spcBef>
                <a:spcPts val="0"/>
              </a:spcBef>
              <a:spcAft>
                <a:spcPts val="0"/>
              </a:spcAft>
              <a:buNone/>
            </a:pPr>
            <a:r>
              <a:rPr lang="en-US" sz="2000"/>
              <a:t>Empowering individuals with practical tech skills for success in the digital age.</a:t>
            </a:r>
            <a:endParaRPr sz="2000"/>
          </a:p>
        </p:txBody>
      </p:sp>
      <p:sp>
        <p:nvSpPr>
          <p:cNvPr id="205" name="Google Shape;205;g1f81751748f_0_44"/>
          <p:cNvSpPr txBox="1"/>
          <p:nvPr/>
        </p:nvSpPr>
        <p:spPr>
          <a:xfrm>
            <a:off x="1582200" y="3023450"/>
            <a:ext cx="9027600" cy="2715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000" b="1"/>
              <a:t>BACKGROUND</a:t>
            </a:r>
            <a:endParaRPr sz="2000" b="1"/>
          </a:p>
          <a:p>
            <a:pPr marL="0" lvl="0" indent="0" algn="just" rtl="0">
              <a:lnSpc>
                <a:spcPct val="115000"/>
              </a:lnSpc>
              <a:spcBef>
                <a:spcPts val="0"/>
              </a:spcBef>
              <a:spcAft>
                <a:spcPts val="0"/>
              </a:spcAft>
              <a:buNone/>
            </a:pPr>
            <a:endParaRPr sz="2000"/>
          </a:p>
          <a:p>
            <a:pPr marL="0" lvl="0" indent="0" algn="just" rtl="0">
              <a:lnSpc>
                <a:spcPct val="115000"/>
              </a:lnSpc>
              <a:spcBef>
                <a:spcPts val="0"/>
              </a:spcBef>
              <a:spcAft>
                <a:spcPts val="0"/>
              </a:spcAft>
              <a:buNone/>
            </a:pPr>
            <a:r>
              <a:rPr lang="en-US" sz="2000"/>
              <a:t>Founded by experienced professionals passionate about tech education, Ethnus Codemithra aims to bridge the gap between education and industry. With a strong focus on practical learning and personalized mentorship, it has quickly established itself as a trusted name in the tech education sector, empowering students to excel in their careers in software development, data science, and IT infrastructure.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1f81751748f_0_9"/>
          <p:cNvSpPr txBox="1">
            <a:spLocks noGrp="1"/>
          </p:cNvSpPr>
          <p:nvPr>
            <p:ph type="title"/>
          </p:nvPr>
        </p:nvSpPr>
        <p:spPr>
          <a:xfrm>
            <a:off x="-10" y="402053"/>
            <a:ext cx="4284300" cy="36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000"/>
              <a:t>PROJECT NAME</a:t>
            </a:r>
            <a:endParaRPr sz="3000"/>
          </a:p>
        </p:txBody>
      </p:sp>
      <p:sp>
        <p:nvSpPr>
          <p:cNvPr id="212" name="Google Shape;212;g1f81751748f_0_9"/>
          <p:cNvSpPr txBox="1">
            <a:spLocks noGrp="1"/>
          </p:cNvSpPr>
          <p:nvPr>
            <p:ph type="body" idx="1"/>
          </p:nvPr>
        </p:nvSpPr>
        <p:spPr>
          <a:xfrm>
            <a:off x="343728" y="1093231"/>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sz="3000" b="1" dirty="0"/>
          </a:p>
          <a:p>
            <a:pPr marL="0" lvl="0" indent="0" algn="ctr" rtl="0">
              <a:spcBef>
                <a:spcPts val="1000"/>
              </a:spcBef>
              <a:spcAft>
                <a:spcPts val="0"/>
              </a:spcAft>
              <a:buNone/>
            </a:pPr>
            <a:r>
              <a:rPr lang="en-IN" sz="4000" b="1" dirty="0"/>
              <a:t>Real Estate Website</a:t>
            </a:r>
            <a:endParaRPr sz="4000" dirty="0"/>
          </a:p>
          <a:p>
            <a:pPr marL="0" lvl="0" indent="0" algn="ctr" rtl="0">
              <a:spcBef>
                <a:spcPts val="1000"/>
              </a:spcBef>
              <a:spcAft>
                <a:spcPts val="0"/>
              </a:spcAft>
              <a:buNone/>
            </a:pPr>
            <a:r>
              <a:rPr lang="en-US" sz="3000" dirty="0"/>
              <a:t>(E-COMMERCE WEBSITE) </a:t>
            </a:r>
            <a:endParaRPr sz="3000" dirty="0"/>
          </a:p>
        </p:txBody>
      </p:sp>
      <p:pic>
        <p:nvPicPr>
          <p:cNvPr id="213" name="Google Shape;213;g1f81751748f_0_9"/>
          <p:cNvPicPr preferRelativeResize="0"/>
          <p:nvPr/>
        </p:nvPicPr>
        <p:blipFill>
          <a:blip r:embed="rId3">
            <a:alphaModFix/>
          </a:blip>
          <a:stretch>
            <a:fillRect/>
          </a:stretch>
        </p:blipFill>
        <p:spPr>
          <a:xfrm>
            <a:off x="2282900" y="4109975"/>
            <a:ext cx="1452025" cy="1263250"/>
          </a:xfrm>
          <a:prstGeom prst="rect">
            <a:avLst/>
          </a:prstGeom>
          <a:noFill/>
          <a:ln>
            <a:noFill/>
          </a:ln>
        </p:spPr>
      </p:pic>
      <p:pic>
        <p:nvPicPr>
          <p:cNvPr id="214" name="Google Shape;214;g1f81751748f_0_9"/>
          <p:cNvPicPr preferRelativeResize="0"/>
          <p:nvPr/>
        </p:nvPicPr>
        <p:blipFill>
          <a:blip r:embed="rId4">
            <a:alphaModFix/>
          </a:blip>
          <a:stretch>
            <a:fillRect/>
          </a:stretch>
        </p:blipFill>
        <p:spPr>
          <a:xfrm>
            <a:off x="4838275" y="4039475"/>
            <a:ext cx="2062442" cy="1263250"/>
          </a:xfrm>
          <a:prstGeom prst="rect">
            <a:avLst/>
          </a:prstGeom>
          <a:noFill/>
          <a:ln>
            <a:noFill/>
          </a:ln>
        </p:spPr>
      </p:pic>
      <p:pic>
        <p:nvPicPr>
          <p:cNvPr id="215" name="Google Shape;215;g1f81751748f_0_9"/>
          <p:cNvPicPr preferRelativeResize="0"/>
          <p:nvPr/>
        </p:nvPicPr>
        <p:blipFill>
          <a:blip r:embed="rId5">
            <a:alphaModFix/>
          </a:blip>
          <a:stretch>
            <a:fillRect/>
          </a:stretch>
        </p:blipFill>
        <p:spPr>
          <a:xfrm>
            <a:off x="8004075" y="4039479"/>
            <a:ext cx="1584102" cy="1263250"/>
          </a:xfrm>
          <a:prstGeom prst="rect">
            <a:avLst/>
          </a:prstGeom>
          <a:noFill/>
          <a:ln>
            <a:noFill/>
          </a:ln>
        </p:spPr>
      </p:pic>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1209</Words>
  <Application>Microsoft Office PowerPoint</Application>
  <PresentationFormat>Widescreen</PresentationFormat>
  <Paragraphs>96</Paragraphs>
  <Slides>17</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Roboto</vt:lpstr>
      <vt:lpstr>Roboto Medium</vt:lpstr>
      <vt:lpstr>Custom Design</vt:lpstr>
      <vt:lpstr>Office Theme</vt:lpstr>
      <vt:lpstr>PowerPoint Presentation</vt:lpstr>
      <vt:lpstr>TOPICS</vt:lpstr>
      <vt:lpstr>SELF INTRODUCTION</vt:lpstr>
      <vt:lpstr>Why MERN Full Stack Internship</vt:lpstr>
      <vt:lpstr>Why MERN Full Stack Internship</vt:lpstr>
      <vt:lpstr>OBJECTIVE</vt:lpstr>
      <vt:lpstr>Ethnus Codemithra</vt:lpstr>
      <vt:lpstr>Ethnus Codemithra</vt:lpstr>
      <vt:lpstr>PROJECT NAME</vt:lpstr>
      <vt:lpstr>PROJECT OVERVIEW</vt:lpstr>
      <vt:lpstr>Methodology/Approach</vt:lpstr>
      <vt:lpstr>Objectives of this externship</vt:lpstr>
      <vt:lpstr>ScreenShots </vt:lpstr>
      <vt:lpstr>ScreenShots </vt:lpstr>
      <vt:lpstr>Acknowledgement</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SHANKAR NARAYAN</dc:creator>
  <cp:lastModifiedBy>tsp abhishek</cp:lastModifiedBy>
  <cp:revision>2</cp:revision>
  <dcterms:created xsi:type="dcterms:W3CDTF">2022-08-20T05:10:03Z</dcterms:created>
  <dcterms:modified xsi:type="dcterms:W3CDTF">2024-05-01T07:37:09Z</dcterms:modified>
</cp:coreProperties>
</file>