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0" r:id="rId7"/>
    <p:sldId id="267" r:id="rId8"/>
    <p:sldId id="268" r:id="rId9"/>
    <p:sldId id="269" r:id="rId10"/>
    <p:sldId id="270" r:id="rId11"/>
    <p:sldId id="263" r:id="rId12"/>
    <p:sldId id="264" r:id="rId13"/>
    <p:sldId id="265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DEEE-5E5C-40F7-8BA6-17F95E95377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9BB9-4C3C-4B9A-A9C7-73795A429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49BB9-4C3C-4B9A-A9C7-73795A429A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4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3A95-12C2-DDBC-73E3-ED039EF2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AB080-D10D-465D-873A-07F5352E5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5D5F-407C-00C8-BCD9-F446C841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7277-ED19-BC8C-B1A2-B7D7D81D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D2D6-6EB5-E892-CB11-C371EB0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D4B-7445-5748-AA6E-6B741D5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9387-BACA-1819-FF71-E91AC4A2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8EB4-F23E-5498-2704-3962858A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A949-1DDD-54A7-C3C5-3E1E7F0C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7FB4-629A-94DB-EE8D-1CBD639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21ECA-4767-A47C-5AD4-6D6D28AA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1A6F6-9712-0B88-80C0-10E0D583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A9E7-1F80-CED2-E79D-17F789D6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627F-6885-8E92-A015-A1F8E0CF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63A1-862C-2AE9-AE39-A2C064C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3E1D-7020-BFC1-D685-FD3C105E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C443-D374-6126-EDA1-B1F1A246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5F1E-120F-219D-69BA-55FE008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9248-4D2A-31B6-760A-796D1C23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F73-F17F-9105-4796-E4DF667C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0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262-5743-908B-3F45-CC1C65E7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3618-42B9-9F8F-D57F-4BE95ABF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11D8-9EA7-B1DF-7621-2879220D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7059-9E36-E180-4D91-C6BE1D8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7461-A597-1DCA-8D96-15E312D2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875-D5BC-6E48-6B0C-A9609CA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5EAE-3DEA-35DA-98A4-734BBB1D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71197-7A3E-3635-1836-FD4666BD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5CAE-2A31-9B60-92AE-1EA25E9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6467-5427-05B0-DC58-A878C831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4B4DF-532D-1C35-9B84-F2739B2D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935D-9EE6-C6A7-D1B8-F80B9A10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0DB8-C0E4-C54F-AA3F-1811EBCD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1445-766E-70CD-A593-59F76042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DE9E4-317C-FEF7-AA32-15ECC218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8D033-7A3F-BCFE-BAA5-E9F2AEC2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C28B0-959A-C028-9599-E906D94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91ED1-0A9A-BB7F-CF02-61BE37B0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C4D45-FEB4-1739-CE37-5A8456C9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86D5-2032-1A17-3D18-8647790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D5CCE-439A-6E7D-DC73-90A573B4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9A2D1-99AF-300F-5648-5E1DDA7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E0862-160D-2F94-5595-751AA68F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A242-EDD0-67FE-34D1-E70D9C36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E36A6-B645-47B7-B192-02339096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D63A-7C65-F342-6A67-60E21BA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A4FB-021F-B16B-2675-A52391A4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693A-1709-076A-ED03-E7BFF3D8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5E3B7-F367-EA42-422E-04CE30C5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C2578-F83A-0843-196A-BFC2881D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0E744-C80F-4F59-2B57-260C9E89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69E55-AD6B-8EDD-4CFC-F0776B01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2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AE51-D5CE-D579-F749-60A06BA7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52D0C-820D-9B78-41DB-489718C97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C28B3-F1C1-159A-8EF5-3760840B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D740-7B6A-5C1D-518C-89014F59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7C9EA-C1FB-A7C1-0D36-AA46EC38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FC9A3-E124-A593-53D9-89CA86AE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B068-5C0A-8F1E-064A-74424CE5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2D23-1C4B-CD7E-BE36-337D5AD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3652-6157-9B3A-2A16-B1F48B9D4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BFE8-4C26-414E-8DEB-BDDAE50760E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8DA6-7398-D00E-6116-8C7C173D9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E73C-BC2B-4947-5184-C7B1EB45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A91C-BAFA-41C3-9A12-5518C9D0E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4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llustrations/merci-note-merci-noter-message-1428147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miumicons.com/icon/database-table-ic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confinder.com/icons/11788794/data_preprocessing_icon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F63-8EFD-CF68-1DC4-8FB246EF6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340"/>
            <a:ext cx="9144000" cy="2387600"/>
          </a:xfrm>
        </p:spPr>
        <p:txBody>
          <a:bodyPr/>
          <a:lstStyle/>
          <a:p>
            <a:r>
              <a:rPr lang="en-IN" b="1" i="1" dirty="0">
                <a:latin typeface="Palatino Linotype" panose="02040502050505030304" pitchFamily="18" charset="0"/>
              </a:rPr>
              <a:t>Amazon E-Commerce Performance Analysis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A2517-6322-E09E-A03F-9E2EEAF5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1509"/>
            <a:ext cx="9144000" cy="827881"/>
          </a:xfrm>
        </p:spPr>
        <p:txBody>
          <a:bodyPr/>
          <a:lstStyle/>
          <a:p>
            <a:r>
              <a:rPr lang="en-US" i="1" dirty="0"/>
              <a:t>Business Insights &amp; Recommendations using Power BI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FCEC5-0245-F517-1B3A-DDB670BA8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9" y="3217984"/>
            <a:ext cx="3776297" cy="2900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9DC8D-8CEF-C1B6-971B-161392A090E4}"/>
              </a:ext>
            </a:extLst>
          </p:cNvPr>
          <p:cNvSpPr txBox="1"/>
          <p:nvPr/>
        </p:nvSpPr>
        <p:spPr>
          <a:xfrm>
            <a:off x="9284676" y="5934670"/>
            <a:ext cx="290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Karthikeya Turlapati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A0C4F-EC13-FA51-C2E8-3FC90BDB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D08-DE21-3CBD-E3C3-EF054B01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Subcategories by Order Volume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3234E8-945F-E577-DF57-DF00D577A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7092" y="3745523"/>
            <a:ext cx="8468213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Vitamins &amp; Dietary Supplements lead with 71K orders.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Supplies, Men’s &amp; Women’s Fashion follow closely.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Kitchen &amp; Dining also contributes strongly (~43K).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products are the strongest category → marketing &amp; bundling strategies can further drive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EB447-9894-4D7D-F993-C2ECA1B4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42" y="949784"/>
            <a:ext cx="6098915" cy="23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3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4162-0B94-ED63-C1DA-1A8F3AA5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3" y="0"/>
            <a:ext cx="11101754" cy="773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Tiers: Customer Base vs. Revenue Impact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E48B4-8C5D-5283-4048-076AC130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62" y="1068015"/>
            <a:ext cx="8871438" cy="2141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37814-14D1-DFF3-2554-00FB2E5ED866}"/>
              </a:ext>
            </a:extLst>
          </p:cNvPr>
          <p:cNvSpPr txBox="1"/>
          <p:nvPr/>
        </p:nvSpPr>
        <p:spPr>
          <a:xfrm>
            <a:off x="1644162" y="3296995"/>
            <a:ext cx="91000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customers are in Bronze and Silver tiers, indicating high acquisition but low upgrade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Platinum customers contribute the highest revenue ($52M) despite being only ~11K in count — showing strong value per customer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3F3-43F7-4BC8-0F78-36A51498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4EB177-B455-F79D-0D04-9D855F3E9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865" y="1177939"/>
            <a:ext cx="1110426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small proportion of customers and select categories drive the majority of sales.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and June consistently show higher revenue, making them ideal for targeted campaigns.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Platinum and Silver tiers generate the largest revenue share, even with fewer transactions.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regions and categories highlight untapped potential for scaling growth.</a:t>
            </a:r>
          </a:p>
        </p:txBody>
      </p:sp>
    </p:spTree>
    <p:extLst>
      <p:ext uri="{BB962C8B-B14F-4D97-AF65-F5344CB8AC3E}">
        <p14:creationId xmlns:p14="http://schemas.microsoft.com/office/powerpoint/2010/main" val="8662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079D-5406-C129-83F1-13710EF2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08" y="0"/>
            <a:ext cx="10515600" cy="6594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B09371-50E4-7C3E-B4B2-E7C85C37F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761" y="918389"/>
            <a:ext cx="1124090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tier-based rewards and personalized offers to retain Platinum and Silver customers.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 stock and discounts with seasonal peaks (May–June) and top-selling categories.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marketing and operations in top revenue regions, while addressing gaps in underperforming ones.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agent/product training to lift lower-rated transactions, boosting both satisfaction and revenue.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fast-growing subcategories like Baby Products &amp; Supplements to diversify and expand sales growth.</a:t>
            </a:r>
          </a:p>
        </p:txBody>
      </p:sp>
    </p:spTree>
    <p:extLst>
      <p:ext uri="{BB962C8B-B14F-4D97-AF65-F5344CB8AC3E}">
        <p14:creationId xmlns:p14="http://schemas.microsoft.com/office/powerpoint/2010/main" val="244643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B2D7-AD58-A697-70A2-AC06E0B4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90637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5AEDD-C83C-0FBC-E55A-85A8387A9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47042"/>
            <a:ext cx="12192000" cy="5307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8ACF-9B9D-B4E7-8A61-908729F88B78}"/>
              </a:ext>
            </a:extLst>
          </p:cNvPr>
          <p:cNvSpPr txBox="1"/>
          <p:nvPr/>
        </p:nvSpPr>
        <p:spPr>
          <a:xfrm>
            <a:off x="457200" y="6192766"/>
            <a:ext cx="1173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tracking revenue trends, seasonal patterns, regional performance, product categories, and return rates</a:t>
            </a:r>
            <a:endParaRPr lang="en-IN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3B7DF-0CDD-6861-71D7-F6D5CF24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1559" y="0"/>
            <a:ext cx="6616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A1F-1CA5-F679-D4A7-6B052EAC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81845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12DA65-B0AB-F07E-2D28-382A42F8E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008" y="982176"/>
            <a:ext cx="1019321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Explosive growth in e-commerce has led to massive customer and sales data.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needs to identify top-performing products, categories, and customers for better strategy.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Rising competition requires data-driven insights to improve profitability.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decisions are hindered by unstructured data and hidden patterns.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consolidated reporting makes it difficult to track revenue trends and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327116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0355-F082-37F3-CDD5-137D5D8C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46676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0E1E-F6AB-F998-615E-B819C7E6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31" y="1166202"/>
            <a:ext cx="10817469" cy="3502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E-Commerce (Orders </a:t>
            </a:r>
            <a:r>
              <a:rPr lang="en-IN" sz="2400" dirty="0"/>
              <a:t>&amp;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Customers)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~1,000+ records across multiple tables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&amp; Key Fields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Date, Status, Sale Price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CustomerID, Location, Purchase History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Cleaned duplicates, fixed missing values, standardized dates &amp; prices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98562-11BE-25FD-13A2-FAC51B43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7575" y="4668716"/>
            <a:ext cx="2488045" cy="2070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0A4D6-5F6D-019D-CCED-782792FD5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958862"/>
            <a:ext cx="2083777" cy="18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9E2-C043-3431-051A-4DFA32C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52183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Analysis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B2B7-985A-0D1F-62E4-6331F292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694"/>
            <a:ext cx="10515600" cy="55247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extraction, transformation, table joins.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Quick exploration &amp; validation checks.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Dashboards, DAX calculations, visuals.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Focus</a:t>
            </a:r>
          </a:p>
          <a:p>
            <a:pPr algn="just"/>
            <a:r>
              <a:rPr lang="en-IN" dirty="0"/>
              <a:t>Cleaned and prepared data</a:t>
            </a:r>
          </a:p>
          <a:p>
            <a:pPr algn="just"/>
            <a:r>
              <a:rPr lang="en-US" dirty="0"/>
              <a:t>Analyzed patterns (sales, returns, customer behavior)</a:t>
            </a:r>
          </a:p>
          <a:p>
            <a:pPr algn="just"/>
            <a:r>
              <a:rPr lang="en-US" dirty="0"/>
              <a:t>Built interactive dashboard to derive insights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864E-00AD-96F3-88C7-BD250459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9722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C823D-965E-FFCD-C509-40BC1900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2" y="929723"/>
            <a:ext cx="8959361" cy="123318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8D003F-AB3A-D5BD-30F2-C755E504D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5472" y="2758178"/>
            <a:ext cx="97301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$107.24M → Strong revenue base across 44 products.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Products: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44 → A moderately diverse product portfolio.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 Delivery Time: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9.41 days → Delivery times are slightly long, scope for logistics improvement.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Percentage: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27.01% → A significant concern, over 1 in 4 products returned.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Returned Products: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31K → Indicates high customer dissatisfaction or product mismatch.</a:t>
            </a:r>
          </a:p>
        </p:txBody>
      </p:sp>
    </p:spTree>
    <p:extLst>
      <p:ext uri="{BB962C8B-B14F-4D97-AF65-F5344CB8AC3E}">
        <p14:creationId xmlns:p14="http://schemas.microsoft.com/office/powerpoint/2010/main" val="398216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272-87E8-98E0-C2DF-9DBAE477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5B1A-DF0A-BAAE-167E-97F5A343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3420807"/>
            <a:ext cx="8880231" cy="30591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remained stable around ~$2M annually from 2015–2019.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saw a sharp surge, with top products reaching $3.3M, driven by demand for Amazon Fire Tablets &amp; Canon Cameras.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Amazon Fire HD 8 Kids Tablet consistently outperformed, becoming the top revenue driver in 2020.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role of flagship products in scaling revenue and the importance of timely product promotion.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2B4DC-739D-3772-7C25-7E976A7D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18" y="971782"/>
            <a:ext cx="8943435" cy="21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7BF04-CC60-9C45-1A7E-E87DA206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E4D3-DD1F-CAF0-4F79-CEB42404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Revenue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0C36-9C42-62EC-DB47-311BD979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3420807"/>
            <a:ext cx="8880231" cy="305912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peaks in January–March (~$9.8M), indicating strong demand post-holiday season.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 decline begins from April (~$9.7M) to July (~$8.7M), suggesting a slowdown in customer spending.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August to November, revenue remains flat at $8.3M–$8.4M, marking the lowest demand period.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importance of early-year promotions and targeted campaigns during low-demand months to stabilize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DB40-689B-852D-8A05-7C4E7857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7" y="914401"/>
            <a:ext cx="8442274" cy="23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4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BC9E-4DDB-A7B6-632F-517C312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8EC-F80C-3731-C136-267A8CF3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Revenue-Generating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2B7C2-4B18-EA4E-6167-6386B09A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24" y="936015"/>
            <a:ext cx="7200900" cy="207974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40786E8-5BF8-90E6-25C7-8A571520A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3744" y="3423567"/>
            <a:ext cx="855552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 Accra and Ashanti dominate revenue with $27M and $23M.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Western and Weija follow, but significantly lower.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West generates the least ($5M).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is highly concentrated in a few key regions → scope to expand presence in underperforming areas.</a:t>
            </a:r>
          </a:p>
        </p:txBody>
      </p:sp>
    </p:spTree>
    <p:extLst>
      <p:ext uri="{BB962C8B-B14F-4D97-AF65-F5344CB8AC3E}">
        <p14:creationId xmlns:p14="http://schemas.microsoft.com/office/powerpoint/2010/main" val="381395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9C35-26BD-BDFC-2B55-37927CE0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6BFA-0C42-557E-3184-D41C983F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Order Volume by Customer Rating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8137-1B08-B458-012D-7A793D1E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58" y="982118"/>
            <a:ext cx="5448696" cy="221691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1B49FD-A433-0548-A478-8B0725797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2307" y="3658969"/>
            <a:ext cx="7923091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1–3 show high sales volume ($25M each), but drop sharply at ratings 4–5 ($16M).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quantity also falls at higher ratings.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leaving higher ratings buy fewer items — need to explore loyalty or premium product strategies.</a:t>
            </a:r>
          </a:p>
        </p:txBody>
      </p:sp>
    </p:spTree>
    <p:extLst>
      <p:ext uri="{BB962C8B-B14F-4D97-AF65-F5344CB8AC3E}">
        <p14:creationId xmlns:p14="http://schemas.microsoft.com/office/powerpoint/2010/main" val="308538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770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Palatino Linotype</vt:lpstr>
      <vt:lpstr>Times New Roman</vt:lpstr>
      <vt:lpstr>Office Theme</vt:lpstr>
      <vt:lpstr>Amazon E-Commerce Performance Analysis</vt:lpstr>
      <vt:lpstr>Problem Statement</vt:lpstr>
      <vt:lpstr>Data Overview</vt:lpstr>
      <vt:lpstr>Tools &amp; Analysis Focus</vt:lpstr>
      <vt:lpstr>Key Performance Indicators (KPIs)</vt:lpstr>
      <vt:lpstr>Overall Sales Performance</vt:lpstr>
      <vt:lpstr>Monthly Revenue Seasonality</vt:lpstr>
      <vt:lpstr>Top Revenue-Generating Locations</vt:lpstr>
      <vt:lpstr>Sales &amp; Order Volume by Customer Rating</vt:lpstr>
      <vt:lpstr>Top Subcategories by Order Volume</vt:lpstr>
      <vt:lpstr>Loyalty Tiers: Customer Base vs. Revenue Impact</vt:lpstr>
      <vt:lpstr>Conclusion</vt:lpstr>
      <vt:lpstr>Recommendations</vt:lpstr>
      <vt:lpstr>Dashboard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 TSVR</dc:creator>
  <cp:lastModifiedBy>KARTHIKEYA TSVR</cp:lastModifiedBy>
  <cp:revision>4</cp:revision>
  <dcterms:created xsi:type="dcterms:W3CDTF">2025-08-10T17:54:29Z</dcterms:created>
  <dcterms:modified xsi:type="dcterms:W3CDTF">2025-08-20T13:00:01Z</dcterms:modified>
</cp:coreProperties>
</file>