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1"/>
  </p:sldMasterIdLst>
  <p:notesMasterIdLst>
    <p:notesMasterId r:id="rId19"/>
  </p:notesMasterIdLst>
  <p:sldIdLst>
    <p:sldId id="256" r:id="rId2"/>
    <p:sldId id="257" r:id="rId3"/>
    <p:sldId id="258" r:id="rId4"/>
    <p:sldId id="269" r:id="rId5"/>
    <p:sldId id="268" r:id="rId6"/>
    <p:sldId id="266" r:id="rId7"/>
    <p:sldId id="259" r:id="rId8"/>
    <p:sldId id="274" r:id="rId9"/>
    <p:sldId id="275" r:id="rId10"/>
    <p:sldId id="279" r:id="rId11"/>
    <p:sldId id="286" r:id="rId12"/>
    <p:sldId id="289" r:id="rId13"/>
    <p:sldId id="291" r:id="rId14"/>
    <p:sldId id="290" r:id="rId15"/>
    <p:sldId id="288" r:id="rId16"/>
    <p:sldId id="28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1" autoAdjust="0"/>
  </p:normalViewPr>
  <p:slideViewPr>
    <p:cSldViewPr snapToGrid="0">
      <p:cViewPr varScale="1">
        <p:scale>
          <a:sx n="79" d="100"/>
          <a:sy n="79" d="100"/>
        </p:scale>
        <p:origin x="850" y="72"/>
      </p:cViewPr>
      <p:guideLst/>
    </p:cSldViewPr>
  </p:slideViewPr>
  <p:outlineViewPr>
    <p:cViewPr>
      <p:scale>
        <a:sx n="33" d="100"/>
        <a:sy n="33" d="100"/>
      </p:scale>
      <p:origin x="0" y="-7402"/>
    </p:cViewPr>
  </p:outlineViewPr>
  <p:notesTextViewPr>
    <p:cViewPr>
      <p:scale>
        <a:sx n="1" d="1"/>
        <a:sy n="1" d="1"/>
      </p:scale>
      <p:origin x="0" y="0"/>
    </p:cViewPr>
  </p:notesTextViewPr>
  <p:sorterViewPr>
    <p:cViewPr>
      <p:scale>
        <a:sx n="100" d="100"/>
        <a:sy n="100" d="100"/>
      </p:scale>
      <p:origin x="0" y="-12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63014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EEBCA-55E4-44E6-AB4D-13C8EAA1781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976170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EEBCA-55E4-44E6-AB4D-13C8EAA1781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629889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EEBCA-55E4-44E6-AB4D-13C8EAA1781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24028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EEBCA-55E4-44E6-AB4D-13C8EAA1781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8067268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2EEBCA-55E4-44E6-AB4D-13C8EAA1781E}"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79007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2EEBCA-55E4-44E6-AB4D-13C8EAA1781E}"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4197543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04437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012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9707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151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416591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7059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40829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8681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74730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5/26/2022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2818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92EEBCA-55E4-44E6-AB4D-13C8EAA1781E}" type="datetime1">
              <a:rPr lang="en-US" smtClean="0"/>
              <a:t>5/26/2022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4294550536"/>
      </p:ext>
    </p:extLst>
  </p:cSld>
  <p:clrMap bg1="dk1" tx1="lt1" bg2="dk2" tx2="lt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51" r:id="rId12"/>
    <p:sldLayoutId id="2147484152" r:id="rId13"/>
    <p:sldLayoutId id="2147484153" r:id="rId14"/>
    <p:sldLayoutId id="2147484154" r:id="rId15"/>
    <p:sldLayoutId id="2147484155" r:id="rId16"/>
    <p:sldLayoutId id="2147484156"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ackerrank.com/administration/contests/cre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74778" y="165641"/>
            <a:ext cx="9144000" cy="1193800"/>
          </a:xfrm>
        </p:spPr>
        <p:txBody>
          <a:bodyPr>
            <a:normAutofit/>
          </a:bodyPr>
          <a:lstStyle/>
          <a:p>
            <a:r>
              <a:rPr lang="en-GB" sz="4800" b="1" i="1" dirty="0">
                <a:latin typeface="CGOMEGA"/>
              </a:rPr>
              <a:t>CVR COLLEGE OF ENGINEERING</a:t>
            </a:r>
            <a:br>
              <a:rPr lang="en-GB" b="1" i="1" dirty="0"/>
            </a:br>
            <a:r>
              <a:rPr lang="en-GB" sz="2200" b="1" i="1" dirty="0"/>
              <a:t>DEPARTMENT OF INFORMATION TECHNOLOGY</a:t>
            </a:r>
            <a:endParaRPr lang="en-US" sz="2200" b="1" i="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4"/>
            <a:ext cx="9144000" cy="3995224"/>
          </a:xfrm>
        </p:spPr>
        <p:txBody>
          <a:bodyPr>
            <a:normAutofit lnSpcReduction="10000"/>
          </a:bodyPr>
          <a:lstStyle/>
          <a:p>
            <a:r>
              <a:rPr lang="en-GB" i="1" dirty="0"/>
              <a:t>A Project seminar</a:t>
            </a:r>
          </a:p>
          <a:p>
            <a:r>
              <a:rPr lang="en-GB" i="1" dirty="0"/>
              <a:t>on</a:t>
            </a:r>
          </a:p>
          <a:p>
            <a:r>
              <a:rPr lang="en-US" sz="2200" i="1" u="sng" dirty="0">
                <a:solidFill>
                  <a:schemeClr val="accent6">
                    <a:lumMod val="40000"/>
                    <a:lumOff val="60000"/>
                  </a:schemeClr>
                </a:solidFill>
              </a:rPr>
              <a:t>CERTIFICATE GENERATOR</a:t>
            </a:r>
            <a:endParaRPr lang="en-GB" sz="2200" i="1" u="sng" dirty="0">
              <a:solidFill>
                <a:schemeClr val="accent6">
                  <a:lumMod val="40000"/>
                  <a:lumOff val="60000"/>
                </a:schemeClr>
              </a:solidFill>
            </a:endParaRPr>
          </a:p>
          <a:p>
            <a:r>
              <a:rPr lang="en-GB" i="1" dirty="0"/>
              <a:t>by </a:t>
            </a:r>
          </a:p>
          <a:p>
            <a:r>
              <a:rPr lang="en-GB" i="1" dirty="0"/>
              <a:t>T Sai </a:t>
            </a:r>
            <a:r>
              <a:rPr lang="en-GB" i="1" dirty="0" err="1"/>
              <a:t>Charan</a:t>
            </a:r>
            <a:r>
              <a:rPr lang="en-GB" i="1" dirty="0"/>
              <a:t> -18B81A1288</a:t>
            </a:r>
          </a:p>
          <a:p>
            <a:r>
              <a:rPr lang="en-GB" i="1" dirty="0"/>
              <a:t>P Sai </a:t>
            </a:r>
            <a:r>
              <a:rPr lang="en-GB" i="1" dirty="0" err="1"/>
              <a:t>Charan</a:t>
            </a:r>
            <a:r>
              <a:rPr lang="en-GB" i="1" dirty="0"/>
              <a:t> -18B81A1289</a:t>
            </a:r>
          </a:p>
          <a:p>
            <a:r>
              <a:rPr lang="en-GB" i="1" dirty="0"/>
              <a:t>   P </a:t>
            </a:r>
            <a:r>
              <a:rPr lang="en-GB" i="1" dirty="0" err="1"/>
              <a:t>Yashwanth</a:t>
            </a:r>
            <a:r>
              <a:rPr lang="en-GB" i="1" dirty="0"/>
              <a:t> Reddy -18B81A12B9</a:t>
            </a:r>
          </a:p>
          <a:p>
            <a:r>
              <a:rPr lang="en-GB" i="1" u="sng" dirty="0"/>
              <a:t>Under guidance of</a:t>
            </a:r>
          </a:p>
          <a:p>
            <a:r>
              <a:rPr lang="en-US" i="1" dirty="0"/>
              <a:t>D. Bhanu Mahesh -</a:t>
            </a:r>
            <a:r>
              <a:rPr lang="en-US" i="1" dirty="0">
                <a:latin typeface="Times New Roman" panose="02020603050405020304" pitchFamily="18" charset="0"/>
                <a:cs typeface="Times New Roman" panose="02020603050405020304" pitchFamily="18" charset="0"/>
              </a:rPr>
              <a:t>Associate Professor</a:t>
            </a:r>
            <a:endParaRPr lang="en-US" i="1" dirty="0">
              <a:solidFill>
                <a:schemeClr val="tx1"/>
              </a:solidFill>
              <a:latin typeface="Times New Roman" panose="02020603050405020304" pitchFamily="18" charset="0"/>
              <a:cs typeface="Times New Roman" panose="02020603050405020304" pitchFamily="18" charset="0"/>
            </a:endParaRPr>
          </a:p>
          <a:p>
            <a:endParaRPr lang="en-US" i="1" dirty="0"/>
          </a:p>
        </p:txBody>
      </p:sp>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normAutofit/>
          </a:bodyPr>
          <a:lstStyle/>
          <a:p>
            <a:fld id="{A3A1CAF0-5C54-4693-A944-B9005369A5D2}" type="slidenum">
              <a:rPr lang="en-US" smtClean="0"/>
              <a:t>1</a:t>
            </a:fld>
            <a:endParaRPr lang="en-US"/>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301042"/>
            <a:ext cx="1167619" cy="922998"/>
          </a:xfrm>
          <a:prstGeom prst="rect">
            <a:avLst/>
          </a:prstGeom>
        </p:spPr>
      </p:pic>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670-413F-79A5-8B52-FC71C43193ED}"/>
              </a:ext>
            </a:extLst>
          </p:cNvPr>
          <p:cNvSpPr>
            <a:spLocks noGrp="1"/>
          </p:cNvSpPr>
          <p:nvPr>
            <p:ph type="title"/>
          </p:nvPr>
        </p:nvSpPr>
        <p:spPr/>
        <p:txBody>
          <a:bodyPr/>
          <a:lstStyle/>
          <a:p>
            <a:r>
              <a:rPr lang="en-IN"/>
              <a:t>Faculty Dashboard</a:t>
            </a:r>
            <a:endParaRPr lang="en-IN" dirty="0"/>
          </a:p>
        </p:txBody>
      </p:sp>
      <p:sp>
        <p:nvSpPr>
          <p:cNvPr id="4" name="Slide Number Placeholder 3">
            <a:extLst>
              <a:ext uri="{FF2B5EF4-FFF2-40B4-BE49-F238E27FC236}">
                <a16:creationId xmlns:a16="http://schemas.microsoft.com/office/drawing/2014/main" id="{F49E5CF9-37A9-13CE-8C72-C4E6D1139B3D}"/>
              </a:ext>
            </a:extLst>
          </p:cNvPr>
          <p:cNvSpPr>
            <a:spLocks noGrp="1"/>
          </p:cNvSpPr>
          <p:nvPr>
            <p:ph type="sldNum" sz="quarter" idx="12"/>
          </p:nvPr>
        </p:nvSpPr>
        <p:spPr/>
        <p:txBody>
          <a:bodyPr/>
          <a:lstStyle/>
          <a:p>
            <a:fld id="{A3A1CAF0-5C54-4693-A944-B9005369A5D2}" type="slidenum">
              <a:rPr lang="en-US" smtClean="0"/>
              <a:t>10</a:t>
            </a:fld>
            <a:endParaRPr lang="en-US"/>
          </a:p>
        </p:txBody>
      </p:sp>
      <p:pic>
        <p:nvPicPr>
          <p:cNvPr id="8" name="Picture 7">
            <a:extLst>
              <a:ext uri="{FF2B5EF4-FFF2-40B4-BE49-F238E27FC236}">
                <a16:creationId xmlns:a16="http://schemas.microsoft.com/office/drawing/2014/main" id="{54162409-2473-4175-855D-FD3D71995712}"/>
              </a:ext>
            </a:extLst>
          </p:cNvPr>
          <p:cNvPicPr>
            <a:picLocks noChangeAspect="1"/>
          </p:cNvPicPr>
          <p:nvPr/>
        </p:nvPicPr>
        <p:blipFill>
          <a:blip r:embed="rId2"/>
          <a:stretch>
            <a:fillRect/>
          </a:stretch>
        </p:blipFill>
        <p:spPr>
          <a:xfrm>
            <a:off x="1128408" y="1802172"/>
            <a:ext cx="9620656" cy="4693990"/>
          </a:xfrm>
          <a:prstGeom prst="rect">
            <a:avLst/>
          </a:prstGeom>
        </p:spPr>
      </p:pic>
    </p:spTree>
    <p:extLst>
      <p:ext uri="{BB962C8B-B14F-4D97-AF65-F5344CB8AC3E}">
        <p14:creationId xmlns:p14="http://schemas.microsoft.com/office/powerpoint/2010/main" val="35993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D51-5177-FDBF-FAC4-38DD017B17FA}"/>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a:t>Faculty Creating Contest</a:t>
            </a:r>
          </a:p>
        </p:txBody>
      </p:sp>
      <p:pic>
        <p:nvPicPr>
          <p:cNvPr id="13" name="Picture 12">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Picture 7">
            <a:extLst>
              <a:ext uri="{FF2B5EF4-FFF2-40B4-BE49-F238E27FC236}">
                <a16:creationId xmlns:a16="http://schemas.microsoft.com/office/drawing/2014/main" id="{FD814B8D-75B3-4705-A1D3-01343D021146}"/>
              </a:ext>
            </a:extLst>
          </p:cNvPr>
          <p:cNvPicPr>
            <a:picLocks noChangeAspect="1"/>
          </p:cNvPicPr>
          <p:nvPr/>
        </p:nvPicPr>
        <p:blipFill>
          <a:blip r:embed="rId4"/>
          <a:stretch>
            <a:fillRect/>
          </a:stretch>
        </p:blipFill>
        <p:spPr>
          <a:xfrm>
            <a:off x="355173" y="535021"/>
            <a:ext cx="4789535" cy="5787958"/>
          </a:xfrm>
          <a:prstGeom prst="rect">
            <a:avLst/>
          </a:prstGeom>
        </p:spPr>
      </p:pic>
      <p:sp>
        <p:nvSpPr>
          <p:cNvPr id="4" name="Slide Number Placeholder 3">
            <a:extLst>
              <a:ext uri="{FF2B5EF4-FFF2-40B4-BE49-F238E27FC236}">
                <a16:creationId xmlns:a16="http://schemas.microsoft.com/office/drawing/2014/main" id="{25F64BDF-4623-2219-C84D-4567880FB172}"/>
              </a:ext>
            </a:extLst>
          </p:cNvPr>
          <p:cNvSpPr>
            <a:spLocks noGrp="1"/>
          </p:cNvSpPr>
          <p:nvPr>
            <p:ph type="sldNum" sz="quarter" idx="12"/>
          </p:nvPr>
        </p:nvSpPr>
        <p:spPr>
          <a:xfrm>
            <a:off x="10514011" y="5883275"/>
            <a:ext cx="753545"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11</a:t>
            </a:fld>
            <a:endParaRPr lang="en-US"/>
          </a:p>
        </p:txBody>
      </p:sp>
    </p:spTree>
    <p:extLst>
      <p:ext uri="{BB962C8B-B14F-4D97-AF65-F5344CB8AC3E}">
        <p14:creationId xmlns:p14="http://schemas.microsoft.com/office/powerpoint/2010/main" val="36717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670-413F-79A5-8B52-FC71C43193ED}"/>
              </a:ext>
            </a:extLst>
          </p:cNvPr>
          <p:cNvSpPr>
            <a:spLocks noGrp="1"/>
          </p:cNvSpPr>
          <p:nvPr>
            <p:ph type="title"/>
          </p:nvPr>
        </p:nvSpPr>
        <p:spPr/>
        <p:txBody>
          <a:bodyPr/>
          <a:lstStyle/>
          <a:p>
            <a:r>
              <a:rPr lang="en-IN" dirty="0"/>
              <a:t>Contest History</a:t>
            </a:r>
          </a:p>
        </p:txBody>
      </p:sp>
      <p:sp>
        <p:nvSpPr>
          <p:cNvPr id="4" name="Slide Number Placeholder 3">
            <a:extLst>
              <a:ext uri="{FF2B5EF4-FFF2-40B4-BE49-F238E27FC236}">
                <a16:creationId xmlns:a16="http://schemas.microsoft.com/office/drawing/2014/main" id="{F49E5CF9-37A9-13CE-8C72-C4E6D1139B3D}"/>
              </a:ext>
            </a:extLst>
          </p:cNvPr>
          <p:cNvSpPr>
            <a:spLocks noGrp="1"/>
          </p:cNvSpPr>
          <p:nvPr>
            <p:ph type="sldNum" sz="quarter" idx="12"/>
          </p:nvPr>
        </p:nvSpPr>
        <p:spPr/>
        <p:txBody>
          <a:bodyPr/>
          <a:lstStyle/>
          <a:p>
            <a:fld id="{A3A1CAF0-5C54-4693-A944-B9005369A5D2}" type="slidenum">
              <a:rPr lang="en-US" smtClean="0"/>
              <a:t>12</a:t>
            </a:fld>
            <a:endParaRPr lang="en-US"/>
          </a:p>
        </p:txBody>
      </p:sp>
      <p:pic>
        <p:nvPicPr>
          <p:cNvPr id="7" name="Picture 6">
            <a:extLst>
              <a:ext uri="{FF2B5EF4-FFF2-40B4-BE49-F238E27FC236}">
                <a16:creationId xmlns:a16="http://schemas.microsoft.com/office/drawing/2014/main" id="{B1889983-3D9F-45FC-8E95-CB4099552DF1}"/>
              </a:ext>
            </a:extLst>
          </p:cNvPr>
          <p:cNvPicPr>
            <a:picLocks noChangeAspect="1"/>
          </p:cNvPicPr>
          <p:nvPr/>
        </p:nvPicPr>
        <p:blipFill>
          <a:blip r:embed="rId2"/>
          <a:stretch>
            <a:fillRect/>
          </a:stretch>
        </p:blipFill>
        <p:spPr>
          <a:xfrm>
            <a:off x="1134433" y="1626325"/>
            <a:ext cx="9912485" cy="4888987"/>
          </a:xfrm>
          <a:prstGeom prst="rect">
            <a:avLst/>
          </a:prstGeom>
        </p:spPr>
      </p:pic>
    </p:spTree>
    <p:extLst>
      <p:ext uri="{BB962C8B-B14F-4D97-AF65-F5344CB8AC3E}">
        <p14:creationId xmlns:p14="http://schemas.microsoft.com/office/powerpoint/2010/main" val="140517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670-413F-79A5-8B52-FC71C43193ED}"/>
              </a:ext>
            </a:extLst>
          </p:cNvPr>
          <p:cNvSpPr>
            <a:spLocks noGrp="1"/>
          </p:cNvSpPr>
          <p:nvPr>
            <p:ph type="title"/>
          </p:nvPr>
        </p:nvSpPr>
        <p:spPr/>
        <p:txBody>
          <a:bodyPr/>
          <a:lstStyle/>
          <a:p>
            <a:r>
              <a:rPr lang="en-IN" dirty="0"/>
              <a:t>Student Dashboard</a:t>
            </a:r>
          </a:p>
        </p:txBody>
      </p:sp>
      <p:sp>
        <p:nvSpPr>
          <p:cNvPr id="4" name="Slide Number Placeholder 3">
            <a:extLst>
              <a:ext uri="{FF2B5EF4-FFF2-40B4-BE49-F238E27FC236}">
                <a16:creationId xmlns:a16="http://schemas.microsoft.com/office/drawing/2014/main" id="{F49E5CF9-37A9-13CE-8C72-C4E6D1139B3D}"/>
              </a:ext>
            </a:extLst>
          </p:cNvPr>
          <p:cNvSpPr>
            <a:spLocks noGrp="1"/>
          </p:cNvSpPr>
          <p:nvPr>
            <p:ph type="sldNum" sz="quarter" idx="12"/>
          </p:nvPr>
        </p:nvSpPr>
        <p:spPr/>
        <p:txBody>
          <a:bodyPr/>
          <a:lstStyle/>
          <a:p>
            <a:fld id="{A3A1CAF0-5C54-4693-A944-B9005369A5D2}" type="slidenum">
              <a:rPr lang="en-US" smtClean="0"/>
              <a:t>13</a:t>
            </a:fld>
            <a:endParaRPr lang="en-US"/>
          </a:p>
        </p:txBody>
      </p:sp>
      <p:pic>
        <p:nvPicPr>
          <p:cNvPr id="5" name="Picture 4">
            <a:extLst>
              <a:ext uri="{FF2B5EF4-FFF2-40B4-BE49-F238E27FC236}">
                <a16:creationId xmlns:a16="http://schemas.microsoft.com/office/drawing/2014/main" id="{195CED75-3E4C-4FFB-8725-28F6BA735060}"/>
              </a:ext>
            </a:extLst>
          </p:cNvPr>
          <p:cNvPicPr>
            <a:picLocks noChangeAspect="1"/>
          </p:cNvPicPr>
          <p:nvPr/>
        </p:nvPicPr>
        <p:blipFill>
          <a:blip r:embed="rId2"/>
          <a:stretch>
            <a:fillRect/>
          </a:stretch>
        </p:blipFill>
        <p:spPr>
          <a:xfrm>
            <a:off x="924443" y="1449420"/>
            <a:ext cx="10665017" cy="5165693"/>
          </a:xfrm>
          <a:prstGeom prst="rect">
            <a:avLst/>
          </a:prstGeom>
        </p:spPr>
      </p:pic>
    </p:spTree>
    <p:extLst>
      <p:ext uri="{BB962C8B-B14F-4D97-AF65-F5344CB8AC3E}">
        <p14:creationId xmlns:p14="http://schemas.microsoft.com/office/powerpoint/2010/main" val="142049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3670-413F-79A5-8B52-FC71C43193ED}"/>
              </a:ext>
            </a:extLst>
          </p:cNvPr>
          <p:cNvSpPr>
            <a:spLocks noGrp="1"/>
          </p:cNvSpPr>
          <p:nvPr>
            <p:ph type="title"/>
          </p:nvPr>
        </p:nvSpPr>
        <p:spPr/>
        <p:txBody>
          <a:bodyPr/>
          <a:lstStyle/>
          <a:p>
            <a:r>
              <a:rPr lang="en-IN" dirty="0"/>
              <a:t>Student Contest Page</a:t>
            </a:r>
          </a:p>
        </p:txBody>
      </p:sp>
      <p:sp>
        <p:nvSpPr>
          <p:cNvPr id="4" name="Slide Number Placeholder 3">
            <a:extLst>
              <a:ext uri="{FF2B5EF4-FFF2-40B4-BE49-F238E27FC236}">
                <a16:creationId xmlns:a16="http://schemas.microsoft.com/office/drawing/2014/main" id="{F49E5CF9-37A9-13CE-8C72-C4E6D1139B3D}"/>
              </a:ext>
            </a:extLst>
          </p:cNvPr>
          <p:cNvSpPr>
            <a:spLocks noGrp="1"/>
          </p:cNvSpPr>
          <p:nvPr>
            <p:ph type="sldNum" sz="quarter" idx="12"/>
          </p:nvPr>
        </p:nvSpPr>
        <p:spPr/>
        <p:txBody>
          <a:bodyPr/>
          <a:lstStyle/>
          <a:p>
            <a:fld id="{A3A1CAF0-5C54-4693-A944-B9005369A5D2}" type="slidenum">
              <a:rPr lang="en-US" smtClean="0"/>
              <a:t>14</a:t>
            </a:fld>
            <a:endParaRPr lang="en-US"/>
          </a:p>
        </p:txBody>
      </p:sp>
      <p:pic>
        <p:nvPicPr>
          <p:cNvPr id="6" name="Picture 5">
            <a:extLst>
              <a:ext uri="{FF2B5EF4-FFF2-40B4-BE49-F238E27FC236}">
                <a16:creationId xmlns:a16="http://schemas.microsoft.com/office/drawing/2014/main" id="{2FDCA171-C126-43D8-8C1D-ABD63146A882}"/>
              </a:ext>
            </a:extLst>
          </p:cNvPr>
          <p:cNvPicPr>
            <a:picLocks noChangeAspect="1"/>
          </p:cNvPicPr>
          <p:nvPr/>
        </p:nvPicPr>
        <p:blipFill>
          <a:blip r:embed="rId2"/>
          <a:stretch>
            <a:fillRect/>
          </a:stretch>
        </p:blipFill>
        <p:spPr>
          <a:xfrm>
            <a:off x="1353813" y="1712068"/>
            <a:ext cx="9803813" cy="4792067"/>
          </a:xfrm>
          <a:prstGeom prst="rect">
            <a:avLst/>
          </a:prstGeom>
        </p:spPr>
      </p:pic>
    </p:spTree>
    <p:extLst>
      <p:ext uri="{BB962C8B-B14F-4D97-AF65-F5344CB8AC3E}">
        <p14:creationId xmlns:p14="http://schemas.microsoft.com/office/powerpoint/2010/main" val="148546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3F69-B794-E125-236B-484F546C65D1}"/>
              </a:ext>
            </a:extLst>
          </p:cNvPr>
          <p:cNvSpPr>
            <a:spLocks noGrp="1"/>
          </p:cNvSpPr>
          <p:nvPr>
            <p:ph type="title"/>
          </p:nvPr>
        </p:nvSpPr>
        <p:spPr/>
        <p:txBody>
          <a:bodyPr/>
          <a:lstStyle/>
          <a:p>
            <a:r>
              <a:rPr lang="en-US" dirty="0"/>
              <a:t>Certificate Generated</a:t>
            </a:r>
            <a:endParaRPr lang="en-IN" dirty="0"/>
          </a:p>
        </p:txBody>
      </p:sp>
      <p:sp>
        <p:nvSpPr>
          <p:cNvPr id="4" name="Slide Number Placeholder 3">
            <a:extLst>
              <a:ext uri="{FF2B5EF4-FFF2-40B4-BE49-F238E27FC236}">
                <a16:creationId xmlns:a16="http://schemas.microsoft.com/office/drawing/2014/main" id="{0AAA94E3-95D4-D13D-BDFD-2A5911E0736F}"/>
              </a:ext>
            </a:extLst>
          </p:cNvPr>
          <p:cNvSpPr>
            <a:spLocks noGrp="1"/>
          </p:cNvSpPr>
          <p:nvPr>
            <p:ph type="sldNum" sz="quarter" idx="12"/>
          </p:nvPr>
        </p:nvSpPr>
        <p:spPr/>
        <p:txBody>
          <a:bodyPr/>
          <a:lstStyle/>
          <a:p>
            <a:fld id="{A3A1CAF0-5C54-4693-A944-B9005369A5D2}" type="slidenum">
              <a:rPr lang="en-US" smtClean="0"/>
              <a:t>15</a:t>
            </a:fld>
            <a:endParaRPr lang="en-US"/>
          </a:p>
        </p:txBody>
      </p:sp>
      <p:pic>
        <p:nvPicPr>
          <p:cNvPr id="5" name="Picture 4">
            <a:extLst>
              <a:ext uri="{FF2B5EF4-FFF2-40B4-BE49-F238E27FC236}">
                <a16:creationId xmlns:a16="http://schemas.microsoft.com/office/drawing/2014/main" id="{359E8834-9807-43D8-91CB-99CD72D24572}"/>
              </a:ext>
            </a:extLst>
          </p:cNvPr>
          <p:cNvPicPr>
            <a:picLocks noChangeAspect="1"/>
          </p:cNvPicPr>
          <p:nvPr/>
        </p:nvPicPr>
        <p:blipFill>
          <a:blip r:embed="rId2"/>
          <a:stretch>
            <a:fillRect/>
          </a:stretch>
        </p:blipFill>
        <p:spPr>
          <a:xfrm>
            <a:off x="652914" y="1694412"/>
            <a:ext cx="10875523" cy="4810208"/>
          </a:xfrm>
          <a:prstGeom prst="rect">
            <a:avLst/>
          </a:prstGeom>
        </p:spPr>
      </p:pic>
    </p:spTree>
    <p:extLst>
      <p:ext uri="{BB962C8B-B14F-4D97-AF65-F5344CB8AC3E}">
        <p14:creationId xmlns:p14="http://schemas.microsoft.com/office/powerpoint/2010/main" val="213993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16DB-A889-C38F-1DF8-8301CEC1E9C0}"/>
              </a:ext>
            </a:extLst>
          </p:cNvPr>
          <p:cNvSpPr>
            <a:spLocks noGrp="1"/>
          </p:cNvSpPr>
          <p:nvPr>
            <p:ph type="title"/>
          </p:nvPr>
        </p:nvSpPr>
        <p:spPr/>
        <p:txBody>
          <a:bodyPr/>
          <a:lstStyle/>
          <a:p>
            <a:r>
              <a:rPr lang="en-IN" dirty="0"/>
              <a:t>CONCLUSION AND FUTURE SCOPE </a:t>
            </a:r>
          </a:p>
        </p:txBody>
      </p:sp>
      <p:sp>
        <p:nvSpPr>
          <p:cNvPr id="3" name="Content Placeholder 2">
            <a:extLst>
              <a:ext uri="{FF2B5EF4-FFF2-40B4-BE49-F238E27FC236}">
                <a16:creationId xmlns:a16="http://schemas.microsoft.com/office/drawing/2014/main" id="{C65E76A8-5BD0-77C8-2824-BB6F23AECE4C}"/>
              </a:ext>
            </a:extLst>
          </p:cNvPr>
          <p:cNvSpPr>
            <a:spLocks noGrp="1"/>
          </p:cNvSpPr>
          <p:nvPr>
            <p:ph idx="1"/>
          </p:nvPr>
        </p:nvSpPr>
        <p:spPr/>
        <p:txBody>
          <a:bodyPr/>
          <a:lstStyle/>
          <a:p>
            <a:pPr>
              <a:lnSpc>
                <a:spcPct val="150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Using this solution, we can reduce the work that need to do by organizers who are conducting exams by simply generating certificates to all the participants. This website can also be used for all the internal examinations that are being conducting inside an educational institution.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3C8CE9-23C3-EE6A-84CA-43D1117C8E8F}"/>
              </a:ext>
            </a:extLst>
          </p:cNvPr>
          <p:cNvSpPr>
            <a:spLocks noGrp="1"/>
          </p:cNvSpPr>
          <p:nvPr>
            <p:ph type="sldNum" sz="quarter" idx="12"/>
          </p:nvPr>
        </p:nvSpPr>
        <p:spPr/>
        <p:txBody>
          <a:bodyPr/>
          <a:lstStyle/>
          <a:p>
            <a:fld id="{A3A1CAF0-5C54-4693-A944-B9005369A5D2}" type="slidenum">
              <a:rPr lang="en-US" smtClean="0"/>
              <a:t>16</a:t>
            </a:fld>
            <a:endParaRPr lang="en-US"/>
          </a:p>
        </p:txBody>
      </p:sp>
    </p:spTree>
    <p:extLst>
      <p:ext uri="{BB962C8B-B14F-4D97-AF65-F5344CB8AC3E}">
        <p14:creationId xmlns:p14="http://schemas.microsoft.com/office/powerpoint/2010/main" val="69683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94B0-131D-467C-9BC2-C0361E85A9BD}"/>
              </a:ext>
            </a:extLst>
          </p:cNvPr>
          <p:cNvSpPr>
            <a:spLocks noGrp="1"/>
          </p:cNvSpPr>
          <p:nvPr>
            <p:ph type="ctrTitle"/>
          </p:nvPr>
        </p:nvSpPr>
        <p:spPr>
          <a:xfrm>
            <a:off x="2589213" y="2302717"/>
            <a:ext cx="7328510" cy="1126283"/>
          </a:xfrm>
        </p:spPr>
        <p:txBody>
          <a:bodyPr>
            <a:normAutofit/>
          </a:bodyPr>
          <a:lstStyle/>
          <a:p>
            <a:r>
              <a:rPr lang="en-IN" dirty="0"/>
              <a:t>Thank You    </a:t>
            </a:r>
          </a:p>
        </p:txBody>
      </p:sp>
      <p:sp>
        <p:nvSpPr>
          <p:cNvPr id="4" name="Slide Number Placeholder 3">
            <a:extLst>
              <a:ext uri="{FF2B5EF4-FFF2-40B4-BE49-F238E27FC236}">
                <a16:creationId xmlns:a16="http://schemas.microsoft.com/office/drawing/2014/main" id="{9E26A64F-3D2E-445D-8E1B-C46C161721A3}"/>
              </a:ext>
            </a:extLst>
          </p:cNvPr>
          <p:cNvSpPr>
            <a:spLocks noGrp="1"/>
          </p:cNvSpPr>
          <p:nvPr>
            <p:ph type="sldNum" sz="quarter" idx="12"/>
          </p:nvPr>
        </p:nvSpPr>
        <p:spPr/>
        <p:txBody>
          <a:bodyPr>
            <a:normAutofit/>
          </a:bodyPr>
          <a:lstStyle/>
          <a:p>
            <a:fld id="{A3A1CAF0-5C54-4693-A944-B9005369A5D2}" type="slidenum">
              <a:rPr lang="en-US" smtClean="0"/>
              <a:t>17</a:t>
            </a:fld>
            <a:endParaRPr lang="en-US"/>
          </a:p>
        </p:txBody>
      </p:sp>
    </p:spTree>
    <p:extLst>
      <p:ext uri="{BB962C8B-B14F-4D97-AF65-F5344CB8AC3E}">
        <p14:creationId xmlns:p14="http://schemas.microsoft.com/office/powerpoint/2010/main" val="308643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1147690" y="0"/>
            <a:ext cx="10515600" cy="1290040"/>
          </a:xfrm>
        </p:spPr>
        <p:txBody>
          <a:bodyPr/>
          <a:lstStyle/>
          <a:p>
            <a:r>
              <a:rPr lang="en-GB" b="1" i="1" dirty="0">
                <a:solidFill>
                  <a:schemeClr val="tx1"/>
                </a:solidFill>
              </a:rPr>
              <a:t>CONTENTS</a:t>
            </a:r>
            <a:endParaRPr lang="en-US" b="1" i="1" dirty="0">
              <a:solidFill>
                <a:schemeClr val="tx1"/>
              </a:solidFill>
            </a:endParaRPr>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p:txBody>
          <a:bodyPr>
            <a:normAutofit/>
          </a:bodyPr>
          <a:lstStyle/>
          <a:p>
            <a:fld id="{A3A1CAF0-5C54-4693-A944-B9005369A5D2}" type="slidenum">
              <a:rPr lang="en-US" smtClean="0"/>
              <a:t>2</a:t>
            </a:fld>
            <a:endParaRPr lang="en-US"/>
          </a:p>
        </p:txBody>
      </p:sp>
      <p:sp>
        <p:nvSpPr>
          <p:cNvPr id="4" name="TextBox 3">
            <a:extLst>
              <a:ext uri="{FF2B5EF4-FFF2-40B4-BE49-F238E27FC236}">
                <a16:creationId xmlns:a16="http://schemas.microsoft.com/office/drawing/2014/main" id="{D1AA05B9-9D49-4B89-83A9-5D1B89988644}"/>
              </a:ext>
            </a:extLst>
          </p:cNvPr>
          <p:cNvSpPr txBox="1"/>
          <p:nvPr/>
        </p:nvSpPr>
        <p:spPr>
          <a:xfrm>
            <a:off x="1540435" y="1057172"/>
            <a:ext cx="5001041" cy="3785652"/>
          </a:xfrm>
          <a:prstGeom prst="rect">
            <a:avLst/>
          </a:prstGeom>
          <a:noFill/>
        </p:spPr>
        <p:txBody>
          <a:bodyPr wrap="square" rtlCol="0">
            <a:spAutoFit/>
          </a:bodyPr>
          <a:lstStyle/>
          <a:p>
            <a:pPr marL="342900" indent="-342900">
              <a:buAutoNum type="arabicPeriod"/>
            </a:pPr>
            <a:r>
              <a:rPr lang="en-GB" sz="2000" i="1" dirty="0">
                <a:solidFill>
                  <a:schemeClr val="tx2"/>
                </a:solidFill>
              </a:rPr>
              <a:t>Abstract</a:t>
            </a:r>
          </a:p>
          <a:p>
            <a:pPr marL="342900" indent="-342900">
              <a:buAutoNum type="arabicPeriod"/>
            </a:pPr>
            <a:r>
              <a:rPr lang="en-GB" sz="2000" i="1" dirty="0">
                <a:solidFill>
                  <a:schemeClr val="tx2"/>
                </a:solidFill>
              </a:rPr>
              <a:t>Literature review</a:t>
            </a:r>
          </a:p>
          <a:p>
            <a:pPr marL="342900" indent="-342900">
              <a:buAutoNum type="arabicPeriod"/>
            </a:pPr>
            <a:r>
              <a:rPr lang="en-GB" sz="2000" i="1" dirty="0">
                <a:solidFill>
                  <a:schemeClr val="tx2"/>
                </a:solidFill>
              </a:rPr>
              <a:t>Proposed approach of the work</a:t>
            </a:r>
          </a:p>
          <a:p>
            <a:pPr marL="342900" indent="-342900">
              <a:buAutoNum type="arabicPeriod"/>
            </a:pPr>
            <a:r>
              <a:rPr lang="en-GB" sz="2000" i="1" dirty="0">
                <a:solidFill>
                  <a:schemeClr val="tx2"/>
                </a:solidFill>
              </a:rPr>
              <a:t>Architecture of the model</a:t>
            </a:r>
          </a:p>
          <a:p>
            <a:pPr marL="342900" indent="-342900">
              <a:buAutoNum type="arabicPeriod"/>
            </a:pPr>
            <a:r>
              <a:rPr lang="en-GB" sz="2000" i="1" dirty="0">
                <a:solidFill>
                  <a:schemeClr val="tx2"/>
                </a:solidFill>
              </a:rPr>
              <a:t>System Design</a:t>
            </a:r>
          </a:p>
          <a:p>
            <a:pPr marL="342900" indent="-342900">
              <a:buAutoNum type="arabicPeriod"/>
            </a:pPr>
            <a:r>
              <a:rPr lang="en-GB" sz="2000" i="1" dirty="0">
                <a:solidFill>
                  <a:schemeClr val="tx2"/>
                </a:solidFill>
              </a:rPr>
              <a:t>Data Set Description</a:t>
            </a:r>
          </a:p>
          <a:p>
            <a:pPr marL="342900" indent="-342900">
              <a:buAutoNum type="arabicPeriod"/>
            </a:pPr>
            <a:r>
              <a:rPr lang="en-GB" sz="2000" i="1" dirty="0">
                <a:solidFill>
                  <a:schemeClr val="tx2"/>
                </a:solidFill>
              </a:rPr>
              <a:t>List of functions/procedures.</a:t>
            </a:r>
          </a:p>
          <a:p>
            <a:pPr marL="342900" indent="-342900">
              <a:buAutoNum type="arabicPeriod"/>
            </a:pPr>
            <a:r>
              <a:rPr lang="en-GB" sz="2000" i="1" dirty="0">
                <a:solidFill>
                  <a:schemeClr val="tx2"/>
                </a:solidFill>
              </a:rPr>
              <a:t>Code Snippets</a:t>
            </a:r>
          </a:p>
          <a:p>
            <a:pPr marL="342900" indent="-342900">
              <a:buAutoNum type="arabicPeriod"/>
            </a:pPr>
            <a:r>
              <a:rPr lang="en-GB" sz="2000" i="1" dirty="0">
                <a:solidFill>
                  <a:schemeClr val="tx2"/>
                </a:solidFill>
              </a:rPr>
              <a:t>Implementation Screenshots</a:t>
            </a:r>
          </a:p>
          <a:p>
            <a:pPr marL="342900" indent="-342900">
              <a:buAutoNum type="arabicPeriod"/>
            </a:pPr>
            <a:r>
              <a:rPr lang="en-GB" sz="2000" i="1" dirty="0">
                <a:solidFill>
                  <a:schemeClr val="tx2"/>
                </a:solidFill>
              </a:rPr>
              <a:t>Result Analysis</a:t>
            </a:r>
          </a:p>
          <a:p>
            <a:pPr marL="342900" indent="-342900">
              <a:buAutoNum type="arabicPeriod"/>
            </a:pPr>
            <a:r>
              <a:rPr lang="en-GB" sz="2000" i="1" dirty="0">
                <a:solidFill>
                  <a:schemeClr val="tx2"/>
                </a:solidFill>
              </a:rPr>
              <a:t>Conclusion and Future Scope</a:t>
            </a:r>
          </a:p>
          <a:p>
            <a:pPr marL="342900" indent="-342900">
              <a:buAutoNum type="arabicPeriod"/>
            </a:pPr>
            <a:r>
              <a:rPr lang="en-GB" sz="2000" i="1" dirty="0">
                <a:solidFill>
                  <a:schemeClr val="tx2"/>
                </a:solidFill>
              </a:rPr>
              <a:t>References</a:t>
            </a:r>
            <a:endParaRPr lang="en-US" sz="2000" i="1" dirty="0">
              <a:solidFill>
                <a:schemeClr val="tx2"/>
              </a:solidFill>
            </a:endParaRPr>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913795" y="337626"/>
            <a:ext cx="9600216" cy="609152"/>
          </a:xfrm>
        </p:spPr>
        <p:txBody>
          <a:bodyPr>
            <a:normAutofit fontScale="90000"/>
          </a:bodyPr>
          <a:lstStyle/>
          <a:p>
            <a:r>
              <a:rPr lang="en-GB" dirty="0">
                <a:solidFill>
                  <a:schemeClr val="tx1"/>
                </a:solidFill>
              </a:rPr>
              <a:t>Abstract</a:t>
            </a:r>
            <a:endParaRPr lang="en-US" dirty="0">
              <a:solidFill>
                <a:schemeClr val="tx1"/>
              </a:solidFill>
            </a:endParaRPr>
          </a:p>
        </p:txBody>
      </p:sp>
      <p:sp>
        <p:nvSpPr>
          <p:cNvPr id="6" name="Content Placeholder 5">
            <a:extLst>
              <a:ext uri="{FF2B5EF4-FFF2-40B4-BE49-F238E27FC236}">
                <a16:creationId xmlns:a16="http://schemas.microsoft.com/office/drawing/2014/main" id="{A5E7F93C-84A4-4C73-9123-F4D63BC8A4BF}"/>
              </a:ext>
            </a:extLst>
          </p:cNvPr>
          <p:cNvSpPr>
            <a:spLocks noGrp="1"/>
          </p:cNvSpPr>
          <p:nvPr>
            <p:ph idx="1"/>
          </p:nvPr>
        </p:nvSpPr>
        <p:spPr>
          <a:xfrm>
            <a:off x="661182" y="1350499"/>
            <a:ext cx="10843430" cy="4560724"/>
          </a:xfrm>
        </p:spPr>
        <p:txBody>
          <a:bodyPr>
            <a:noAutofit/>
          </a:bodyPr>
          <a:lstStyle/>
          <a:p>
            <a:pPr indent="4572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Online contest has taken a huge peak in recent covid days. Most of the organizations are preferring to conduct their competitions and exams online. Also conducting online contest have been difficult these days if one wants to distribute certificates to participants.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portal ensures to conduct contest to each and every student along with generating certificates. These certificates can be generated directly by student when ever they complete their contest successfully. Not only students can generate certificates but also after concluding of contest faculty can also directly send certificates to the students registered emails at one go.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normAutofit/>
          </a:bodyPr>
          <a:lstStyle/>
          <a:p>
            <a:fld id="{A3A1CAF0-5C54-4693-A944-B9005369A5D2}" type="slidenum">
              <a:rPr lang="en-US" smtClean="0"/>
              <a:pPr/>
              <a:t>3</a:t>
            </a:fld>
            <a:endParaRPr lang="en-US" dirty="0"/>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p:txBody>
          <a:bodyPr/>
          <a:lstStyle/>
          <a:p>
            <a:r>
              <a:rPr lang="en-GB" dirty="0">
                <a:solidFill>
                  <a:schemeClr val="tx1"/>
                </a:solidFill>
              </a:rPr>
              <a:t>Literature review</a:t>
            </a:r>
            <a:endParaRPr lang="en-US" dirty="0">
              <a:solidFill>
                <a:schemeClr val="tx1"/>
              </a:solidFill>
            </a:endParaRPr>
          </a:p>
        </p:txBody>
      </p:sp>
      <p:sp>
        <p:nvSpPr>
          <p:cNvPr id="6" name="Content Placeholder 5">
            <a:extLst>
              <a:ext uri="{FF2B5EF4-FFF2-40B4-BE49-F238E27FC236}">
                <a16:creationId xmlns:a16="http://schemas.microsoft.com/office/drawing/2014/main" id="{C81DB432-CBF4-45EA-9529-41ACA2297D7B}"/>
              </a:ext>
            </a:extLst>
          </p:cNvPr>
          <p:cNvSpPr>
            <a:spLocks noGrp="1"/>
          </p:cNvSpPr>
          <p:nvPr>
            <p:ph idx="1"/>
          </p:nvPr>
        </p:nvSpPr>
        <p:spPr/>
        <p:txBody>
          <a:bodyPr>
            <a:normAutofit/>
          </a:bodyPr>
          <a:lstStyle/>
          <a:p>
            <a:pPr lvl="0" indent="-342900" algn="just">
              <a:lnSpc>
                <a:spcPct val="150000"/>
              </a:lnSpc>
              <a:buFont typeface="+mj-lt"/>
              <a:buAutoNum type="arabicPeriod"/>
            </a:pPr>
            <a:r>
              <a:rPr lang="en-IN"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HackerRank</a:t>
            </a:r>
            <a:r>
              <a:rPr lang="en-IN"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Symbol" panose="05050102010706020507" pitchFamily="18" charset="2"/>
              <a:buChar char=""/>
            </a:pPr>
            <a:r>
              <a:rPr lang="en-IN" sz="16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https://www.hackerrank.com/administration/contests/create</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Symbol" panose="05050102010706020507" pitchFamily="18" charset="2"/>
              <a:buChar char=""/>
            </a:pP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Hackerrank</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a most popular website we all come across. </a:t>
            </a: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Hackerrank</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allows us to host our contents online </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Docs </a:t>
            </a:r>
            <a:r>
              <a:rPr lang="en-IN"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AutoCrat</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add-on:</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Symbol" panose="05050102010706020507" pitchFamily="18" charset="2"/>
              <a:buChar char=""/>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 successful completion of contests using </a:t>
            </a: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hackerrank</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Hackerrank</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generates an excel sheet with the participant details and their results.</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Font typeface="Symbol" panose="05050102010706020507" pitchFamily="18" charset="2"/>
              <a:buChar char=""/>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this excel sheets, we can generate certificate with our certificate template and send certificates to participants to their mail id’s and also store these certificates in our local storage.</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normAutofit/>
          </a:bodyPr>
          <a:lstStyle/>
          <a:p>
            <a:fld id="{A3A1CAF0-5C54-4693-A944-B9005369A5D2}" type="slidenum">
              <a:rPr lang="en-US" smtClean="0"/>
              <a:pPr/>
              <a:t>4</a:t>
            </a:fld>
            <a:endParaRPr lang="en-US"/>
          </a:p>
        </p:txBody>
      </p:sp>
    </p:spTree>
    <p:extLst>
      <p:ext uri="{BB962C8B-B14F-4D97-AF65-F5344CB8AC3E}">
        <p14:creationId xmlns:p14="http://schemas.microsoft.com/office/powerpoint/2010/main" val="108710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p:txBody>
          <a:bodyPr>
            <a:normAutofit fontScale="90000"/>
          </a:bodyPr>
          <a:lstStyle/>
          <a:p>
            <a:r>
              <a:rPr lang="en-GB" dirty="0">
                <a:solidFill>
                  <a:schemeClr val="tx1"/>
                </a:solidFill>
              </a:rPr>
              <a:t>Limitations of the existing Applications/ Models</a:t>
            </a:r>
            <a:endParaRPr lang="en-US" dirty="0">
              <a:solidFill>
                <a:schemeClr val="tx1"/>
              </a:solidFill>
            </a:endParaRPr>
          </a:p>
        </p:txBody>
      </p:sp>
      <p:sp>
        <p:nvSpPr>
          <p:cNvPr id="6" name="Content Placeholder 5">
            <a:extLst>
              <a:ext uri="{FF2B5EF4-FFF2-40B4-BE49-F238E27FC236}">
                <a16:creationId xmlns:a16="http://schemas.microsoft.com/office/drawing/2014/main" id="{E570CA46-680C-4717-AEFA-DA14FE80F999}"/>
              </a:ext>
            </a:extLst>
          </p:cNvPr>
          <p:cNvSpPr>
            <a:spLocks noGrp="1"/>
          </p:cNvSpPr>
          <p:nvPr>
            <p:ph idx="1"/>
          </p:nvPr>
        </p:nvSpPr>
        <p:spPr/>
        <p:txBody>
          <a:bodyPr>
            <a:normAutofit/>
          </a:bodyPr>
          <a:lstStyle/>
          <a:p>
            <a:r>
              <a:rPr lang="en-US" dirty="0"/>
              <a:t>All the mentioned applications can either help us in conducting exams or either generate certificates, but not both.</a:t>
            </a:r>
          </a:p>
          <a:p>
            <a:r>
              <a:rPr lang="en-US" dirty="0"/>
              <a:t>There is no single application that conducts exams and automatically generates </a:t>
            </a:r>
            <a:r>
              <a:rPr lang="en-US" dirty="0" err="1"/>
              <a:t>cetificates</a:t>
            </a:r>
            <a:r>
              <a:rPr lang="en-US" dirty="0"/>
              <a:t> to the participants.</a:t>
            </a:r>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normAutofit/>
          </a:bodyPr>
          <a:lstStyle/>
          <a:p>
            <a:fld id="{A3A1CAF0-5C54-4693-A944-B9005369A5D2}" type="slidenum">
              <a:rPr lang="en-US" smtClean="0"/>
              <a:pPr/>
              <a:t>5</a:t>
            </a:fld>
            <a:endParaRPr lang="en-US"/>
          </a:p>
        </p:txBody>
      </p:sp>
    </p:spTree>
    <p:extLst>
      <p:ext uri="{BB962C8B-B14F-4D97-AF65-F5344CB8AC3E}">
        <p14:creationId xmlns:p14="http://schemas.microsoft.com/office/powerpoint/2010/main" val="382282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p:txBody>
          <a:bodyPr/>
          <a:lstStyle/>
          <a:p>
            <a:r>
              <a:rPr lang="en-GB" dirty="0">
                <a:solidFill>
                  <a:schemeClr val="tx1"/>
                </a:solidFill>
              </a:rPr>
              <a:t>Proposed approach of the work</a:t>
            </a:r>
            <a:endParaRPr lang="en-US" dirty="0">
              <a:solidFill>
                <a:schemeClr val="tx1"/>
              </a:solidFill>
            </a:endParaRPr>
          </a:p>
        </p:txBody>
      </p:sp>
      <p:sp>
        <p:nvSpPr>
          <p:cNvPr id="6" name="Content Placeholder 5">
            <a:extLst>
              <a:ext uri="{FF2B5EF4-FFF2-40B4-BE49-F238E27FC236}">
                <a16:creationId xmlns:a16="http://schemas.microsoft.com/office/drawing/2014/main" id="{64CBCE09-32EA-4DDD-8424-3C359B8D5C95}"/>
              </a:ext>
            </a:extLst>
          </p:cNvPr>
          <p:cNvSpPr>
            <a:spLocks noGrp="1"/>
          </p:cNvSpPr>
          <p:nvPr>
            <p:ph idx="1"/>
          </p:nvPr>
        </p:nvSpPr>
        <p:spPr/>
        <p:txBody>
          <a:bodyPr>
            <a:normAutofit/>
          </a:bodyPr>
          <a:lstStyle/>
          <a:p>
            <a:r>
              <a:rPr lang="en-US" dirty="0"/>
              <a:t>We have created two different views of this website</a:t>
            </a:r>
          </a:p>
          <a:p>
            <a:pPr lvl="1"/>
            <a:r>
              <a:rPr lang="en-US" dirty="0"/>
              <a:t>First is for the person who creates contest and hosts them</a:t>
            </a:r>
          </a:p>
          <a:p>
            <a:pPr lvl="1"/>
            <a:r>
              <a:rPr lang="en-US" dirty="0"/>
              <a:t>Second is the person who attempts the contest and gets a certificate after completion of contest</a:t>
            </a:r>
          </a:p>
        </p:txBody>
      </p:sp>
      <p:sp>
        <p:nvSpPr>
          <p:cNvPr id="3" name="Slide Number Placeholder 2">
            <a:extLst>
              <a:ext uri="{FF2B5EF4-FFF2-40B4-BE49-F238E27FC236}">
                <a16:creationId xmlns:a16="http://schemas.microsoft.com/office/drawing/2014/main" id="{DEED4F5F-9E82-49EB-9F81-57C0E942F851}"/>
              </a:ext>
            </a:extLst>
          </p:cNvPr>
          <p:cNvSpPr>
            <a:spLocks noGrp="1"/>
          </p:cNvSpPr>
          <p:nvPr>
            <p:ph type="sldNum" sz="quarter" idx="12"/>
          </p:nvPr>
        </p:nvSpPr>
        <p:spPr/>
        <p:txBody>
          <a:bodyPr>
            <a:normAutofit/>
          </a:bodyPr>
          <a:lstStyle/>
          <a:p>
            <a:fld id="{A3A1CAF0-5C54-4693-A944-B9005369A5D2}" type="slidenum">
              <a:rPr lang="en-US" smtClean="0"/>
              <a:pPr/>
              <a:t>6</a:t>
            </a:fld>
            <a:endParaRPr lang="en-US"/>
          </a:p>
        </p:txBody>
      </p:sp>
    </p:spTree>
    <p:extLst>
      <p:ext uri="{BB962C8B-B14F-4D97-AF65-F5344CB8AC3E}">
        <p14:creationId xmlns:p14="http://schemas.microsoft.com/office/powerpoint/2010/main" val="12670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CC3-911D-4DFE-9BA4-C03B61E34BFE}"/>
              </a:ext>
            </a:extLst>
          </p:cNvPr>
          <p:cNvSpPr>
            <a:spLocks noGrp="1"/>
          </p:cNvSpPr>
          <p:nvPr>
            <p:ph type="title"/>
          </p:nvPr>
        </p:nvSpPr>
        <p:spPr>
          <a:xfrm>
            <a:off x="537021" y="453345"/>
            <a:ext cx="10353762" cy="970450"/>
          </a:xfrm>
        </p:spPr>
        <p:txBody>
          <a:bodyPr>
            <a:normAutofit/>
          </a:bodyPr>
          <a:lstStyle/>
          <a:p>
            <a:r>
              <a:rPr lang="en-GB" dirty="0"/>
              <a:t>Use Case Diagram</a:t>
            </a:r>
            <a:endParaRPr lang="en-US" dirty="0"/>
          </a:p>
        </p:txBody>
      </p:sp>
      <p:sp>
        <p:nvSpPr>
          <p:cNvPr id="3" name="Slide Number Placeholder 2">
            <a:extLst>
              <a:ext uri="{FF2B5EF4-FFF2-40B4-BE49-F238E27FC236}">
                <a16:creationId xmlns:a16="http://schemas.microsoft.com/office/drawing/2014/main" id="{B8133EDE-1162-45DF-8DFD-633F20D5267E}"/>
              </a:ext>
            </a:extLst>
          </p:cNvPr>
          <p:cNvSpPr>
            <a:spLocks noGrp="1"/>
          </p:cNvSpPr>
          <p:nvPr>
            <p:ph type="sldNum" sz="quarter" idx="12"/>
          </p:nvPr>
        </p:nvSpPr>
        <p:spPr/>
        <p:txBody>
          <a:bodyPr>
            <a:normAutofit/>
          </a:bodyPr>
          <a:lstStyle/>
          <a:p>
            <a:fld id="{A3A1CAF0-5C54-4693-A944-B9005369A5D2}" type="slidenum">
              <a:rPr lang="en-US" smtClean="0"/>
              <a:pPr/>
              <a:t>7</a:t>
            </a:fld>
            <a:endParaRPr lang="en-US"/>
          </a:p>
        </p:txBody>
      </p:sp>
      <p:pic>
        <p:nvPicPr>
          <p:cNvPr id="17" name="Picture 16" descr="Diagram&#10;&#10;Description automatically generated">
            <a:extLst>
              <a:ext uri="{FF2B5EF4-FFF2-40B4-BE49-F238E27FC236}">
                <a16:creationId xmlns:a16="http://schemas.microsoft.com/office/drawing/2014/main" id="{0F88AB0C-468E-4D83-ACA7-5E080980D805}"/>
              </a:ext>
            </a:extLst>
          </p:cNvPr>
          <p:cNvPicPr>
            <a:picLocks noChangeAspect="1"/>
          </p:cNvPicPr>
          <p:nvPr/>
        </p:nvPicPr>
        <p:blipFill>
          <a:blip r:embed="rId2"/>
          <a:stretch>
            <a:fillRect/>
          </a:stretch>
        </p:blipFill>
        <p:spPr>
          <a:xfrm>
            <a:off x="2957871" y="1423795"/>
            <a:ext cx="5291185" cy="4999836"/>
          </a:xfrm>
          <a:prstGeom prst="rect">
            <a:avLst/>
          </a:prstGeom>
        </p:spPr>
      </p:pic>
    </p:spTree>
    <p:extLst>
      <p:ext uri="{BB962C8B-B14F-4D97-AF65-F5344CB8AC3E}">
        <p14:creationId xmlns:p14="http://schemas.microsoft.com/office/powerpoint/2010/main" val="397624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50C3-EB4D-4A7D-861E-0CD41B31BD4C}"/>
              </a:ext>
            </a:extLst>
          </p:cNvPr>
          <p:cNvSpPr>
            <a:spLocks noGrp="1"/>
          </p:cNvSpPr>
          <p:nvPr>
            <p:ph type="title"/>
          </p:nvPr>
        </p:nvSpPr>
        <p:spPr/>
        <p:txBody>
          <a:bodyPr/>
          <a:lstStyle/>
          <a:p>
            <a:r>
              <a:rPr lang="en-IN" dirty="0"/>
              <a:t>Sequence Diagram</a:t>
            </a:r>
          </a:p>
        </p:txBody>
      </p:sp>
      <p:sp>
        <p:nvSpPr>
          <p:cNvPr id="4" name="Slide Number Placeholder 3">
            <a:extLst>
              <a:ext uri="{FF2B5EF4-FFF2-40B4-BE49-F238E27FC236}">
                <a16:creationId xmlns:a16="http://schemas.microsoft.com/office/drawing/2014/main" id="{F2100E2D-BE13-44D6-92DC-9356B6F8088F}"/>
              </a:ext>
            </a:extLst>
          </p:cNvPr>
          <p:cNvSpPr>
            <a:spLocks noGrp="1"/>
          </p:cNvSpPr>
          <p:nvPr>
            <p:ph type="sldNum" sz="quarter" idx="12"/>
          </p:nvPr>
        </p:nvSpPr>
        <p:spPr/>
        <p:txBody>
          <a:bodyPr/>
          <a:lstStyle/>
          <a:p>
            <a:fld id="{A3A1CAF0-5C54-4693-A944-B9005369A5D2}" type="slidenum">
              <a:rPr lang="en-US" smtClean="0"/>
              <a:t>8</a:t>
            </a:fld>
            <a:endParaRPr lang="en-US"/>
          </a:p>
        </p:txBody>
      </p:sp>
      <p:pic>
        <p:nvPicPr>
          <p:cNvPr id="5" name="Picture 4" descr="Chart, box and whisker chart&#10;&#10;Description automatically generated">
            <a:extLst>
              <a:ext uri="{FF2B5EF4-FFF2-40B4-BE49-F238E27FC236}">
                <a16:creationId xmlns:a16="http://schemas.microsoft.com/office/drawing/2014/main" id="{C1B943A9-C1D6-4851-8A83-5F58375B6507}"/>
              </a:ext>
            </a:extLst>
          </p:cNvPr>
          <p:cNvPicPr>
            <a:picLocks noChangeAspect="1"/>
          </p:cNvPicPr>
          <p:nvPr/>
        </p:nvPicPr>
        <p:blipFill>
          <a:blip r:embed="rId2"/>
          <a:stretch>
            <a:fillRect/>
          </a:stretch>
        </p:blipFill>
        <p:spPr>
          <a:xfrm>
            <a:off x="2391425" y="2015532"/>
            <a:ext cx="7398502" cy="4232868"/>
          </a:xfrm>
          <a:prstGeom prst="rect">
            <a:avLst/>
          </a:prstGeom>
        </p:spPr>
      </p:pic>
    </p:spTree>
    <p:extLst>
      <p:ext uri="{BB962C8B-B14F-4D97-AF65-F5344CB8AC3E}">
        <p14:creationId xmlns:p14="http://schemas.microsoft.com/office/powerpoint/2010/main" val="400084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840F-6B2B-4E5E-BD99-CAF66FEBC403}"/>
              </a:ext>
            </a:extLst>
          </p:cNvPr>
          <p:cNvSpPr>
            <a:spLocks noGrp="1"/>
          </p:cNvSpPr>
          <p:nvPr>
            <p:ph type="title"/>
          </p:nvPr>
        </p:nvSpPr>
        <p:spPr/>
        <p:txBody>
          <a:bodyPr/>
          <a:lstStyle/>
          <a:p>
            <a:r>
              <a:rPr lang="en-IN" dirty="0"/>
              <a:t>ER Diagram</a:t>
            </a:r>
          </a:p>
        </p:txBody>
      </p:sp>
      <p:sp>
        <p:nvSpPr>
          <p:cNvPr id="4" name="Slide Number Placeholder 3">
            <a:extLst>
              <a:ext uri="{FF2B5EF4-FFF2-40B4-BE49-F238E27FC236}">
                <a16:creationId xmlns:a16="http://schemas.microsoft.com/office/drawing/2014/main" id="{A82EF8EC-6B3E-416B-8084-C197B1FB2149}"/>
              </a:ext>
            </a:extLst>
          </p:cNvPr>
          <p:cNvSpPr>
            <a:spLocks noGrp="1"/>
          </p:cNvSpPr>
          <p:nvPr>
            <p:ph type="sldNum" sz="quarter" idx="12"/>
          </p:nvPr>
        </p:nvSpPr>
        <p:spPr/>
        <p:txBody>
          <a:bodyPr/>
          <a:lstStyle/>
          <a:p>
            <a:fld id="{A3A1CAF0-5C54-4693-A944-B9005369A5D2}"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78E3587C-D72E-4490-87F2-BBE7B3A82D25}"/>
              </a:ext>
            </a:extLst>
          </p:cNvPr>
          <p:cNvPicPr>
            <a:picLocks noChangeAspect="1"/>
          </p:cNvPicPr>
          <p:nvPr/>
        </p:nvPicPr>
        <p:blipFill>
          <a:blip r:embed="rId2"/>
          <a:stretch>
            <a:fillRect/>
          </a:stretch>
        </p:blipFill>
        <p:spPr>
          <a:xfrm>
            <a:off x="3224921" y="1863421"/>
            <a:ext cx="5731510" cy="4473575"/>
          </a:xfrm>
          <a:prstGeom prst="rect">
            <a:avLst/>
          </a:prstGeom>
        </p:spPr>
      </p:pic>
    </p:spTree>
    <p:extLst>
      <p:ext uri="{BB962C8B-B14F-4D97-AF65-F5344CB8AC3E}">
        <p14:creationId xmlns:p14="http://schemas.microsoft.com/office/powerpoint/2010/main" val="283494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738</TotalTime>
  <Words>451</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Calisto MT</vt:lpstr>
      <vt:lpstr>CGOMEGA</vt:lpstr>
      <vt:lpstr>Symbol</vt:lpstr>
      <vt:lpstr>Times New Roman</vt:lpstr>
      <vt:lpstr>Wingdings 2</vt:lpstr>
      <vt:lpstr>Slate</vt:lpstr>
      <vt:lpstr>CVR COLLEGE OF ENGINEERING DEPARTMENT OF INFORMATION TECHNOLOGY</vt:lpstr>
      <vt:lpstr>CONTENTS</vt:lpstr>
      <vt:lpstr>Abstract</vt:lpstr>
      <vt:lpstr>Literature review</vt:lpstr>
      <vt:lpstr>Limitations of the existing Applications/ Models</vt:lpstr>
      <vt:lpstr>Proposed approach of the work</vt:lpstr>
      <vt:lpstr>Use Case Diagram</vt:lpstr>
      <vt:lpstr>Sequence Diagram</vt:lpstr>
      <vt:lpstr>ER Diagram</vt:lpstr>
      <vt:lpstr>Faculty Dashboard</vt:lpstr>
      <vt:lpstr>Faculty Creating Contest</vt:lpstr>
      <vt:lpstr>Contest History</vt:lpstr>
      <vt:lpstr>Student Dashboard</vt:lpstr>
      <vt:lpstr>Student Contest Page</vt:lpstr>
      <vt:lpstr>Certificate Generated</vt:lpstr>
      <vt:lpstr>CONCLUSION AND FUTURE SCOPE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SaiCharan Teratipally</cp:lastModifiedBy>
  <cp:revision>22</cp:revision>
  <dcterms:created xsi:type="dcterms:W3CDTF">2021-03-03T04:25:51Z</dcterms:created>
  <dcterms:modified xsi:type="dcterms:W3CDTF">2022-05-26T03:36:45Z</dcterms:modified>
</cp:coreProperties>
</file>