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75" r:id="rId5"/>
    <p:sldId id="258" r:id="rId6"/>
    <p:sldId id="276" r:id="rId7"/>
    <p:sldId id="277" r:id="rId8"/>
    <p:sldId id="278" r:id="rId9"/>
    <p:sldId id="279" r:id="rId10"/>
    <p:sldId id="280" r:id="rId11"/>
    <p:sldId id="281" r:id="rId12"/>
    <p:sldId id="282" r:id="rId13"/>
    <p:sldId id="288" r:id="rId14"/>
    <p:sldId id="287" r:id="rId15"/>
    <p:sldId id="286" r:id="rId16"/>
    <p:sldId id="285" r:id="rId17"/>
    <p:sldId id="284" r:id="rId18"/>
    <p:sldId id="283" r:id="rId19"/>
    <p:sldId id="289" r:id="rId20"/>
    <p:sldId id="290" r:id="rId21"/>
    <p:sldId id="291" r:id="rId22"/>
    <p:sldId id="292" r:id="rId23"/>
    <p:sldId id="293" r:id="rId24"/>
    <p:sldId id="296" r:id="rId25"/>
    <p:sldId id="294" r:id="rId26"/>
    <p:sldId id="295" r:id="rId27"/>
    <p:sldId id="297" r:id="rId28"/>
    <p:sldId id="298" r:id="rId29"/>
    <p:sldId id="299" r:id="rId30"/>
    <p:sldId id="300" r:id="rId31"/>
    <p:sldId id="301" r:id="rId32"/>
    <p:sldId id="30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385475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5782-30CA-4169-9C6A-DF2B6715F12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15937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2837517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3795053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80558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314018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2361360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1345930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1662814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8EAAA-B02E-4CB9-A283-9929945EEBE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D8A4-7986-4E84-A224-173C59EDDAA7}" type="slidenum">
              <a:rPr lang="en-US" smtClean="0"/>
              <a:t>‹#›</a:t>
            </a:fld>
            <a:endParaRPr lang="en-US"/>
          </a:p>
        </p:txBody>
      </p:sp>
    </p:spTree>
    <p:extLst>
      <p:ext uri="{BB962C8B-B14F-4D97-AF65-F5344CB8AC3E}">
        <p14:creationId xmlns:p14="http://schemas.microsoft.com/office/powerpoint/2010/main" val="80904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129501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5782-30CA-4169-9C6A-DF2B6715F128}"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203424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F95782-30CA-4169-9C6A-DF2B6715F12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331197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F95782-30CA-4169-9C6A-DF2B6715F128}"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396978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F95782-30CA-4169-9C6A-DF2B6715F128}"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160455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95782-30CA-4169-9C6A-DF2B6715F128}"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225060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5782-30CA-4169-9C6A-DF2B6715F12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165864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5782-30CA-4169-9C6A-DF2B6715F128}"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70950-1B08-436E-81B8-2491C87C5BE6}" type="slidenum">
              <a:rPr lang="en-US" smtClean="0"/>
              <a:t>‹#›</a:t>
            </a:fld>
            <a:endParaRPr lang="en-US"/>
          </a:p>
        </p:txBody>
      </p:sp>
    </p:spTree>
    <p:extLst>
      <p:ext uri="{BB962C8B-B14F-4D97-AF65-F5344CB8AC3E}">
        <p14:creationId xmlns:p14="http://schemas.microsoft.com/office/powerpoint/2010/main" val="376665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F95782-30CA-4169-9C6A-DF2B6715F128}" type="datetimeFigureOut">
              <a:rPr lang="en-US" smtClean="0"/>
              <a:t>3/24/2023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870950-1B08-436E-81B8-2491C87C5BE6}" type="slidenum">
              <a:rPr lang="en-US" smtClean="0"/>
              <a:t>‹#›</a:t>
            </a:fld>
            <a:endParaRPr lang="en-US"/>
          </a:p>
        </p:txBody>
      </p:sp>
    </p:spTree>
    <p:extLst>
      <p:ext uri="{BB962C8B-B14F-4D97-AF65-F5344CB8AC3E}">
        <p14:creationId xmlns:p14="http://schemas.microsoft.com/office/powerpoint/2010/main" val="492480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C1A8-2BED-69B1-2A50-C44BCD02C5F3}"/>
              </a:ext>
            </a:extLst>
          </p:cNvPr>
          <p:cNvSpPr>
            <a:spLocks noGrp="1"/>
          </p:cNvSpPr>
          <p:nvPr>
            <p:ph type="ctrTitle"/>
          </p:nvPr>
        </p:nvSpPr>
        <p:spPr>
          <a:xfrm>
            <a:off x="1744935" y="764704"/>
            <a:ext cx="10190390" cy="2616199"/>
          </a:xfrm>
        </p:spPr>
        <p:txBody>
          <a:bodyPr>
            <a:normAutofit fontScale="90000"/>
          </a:bodyPr>
          <a:lstStyle/>
          <a:p>
            <a:pPr algn="ctr"/>
            <a:r>
              <a:rPr lang="en-US" b="1" dirty="0">
                <a:solidFill>
                  <a:srgbClr val="FF0000"/>
                </a:solidFill>
                <a:latin typeface="Times New Roman" panose="02020603050405020304" pitchFamily="18" charset="0"/>
                <a:ea typeface="Montserrat"/>
                <a:cs typeface="Times New Roman" panose="02020603050405020304" pitchFamily="18" charset="0"/>
                <a:sym typeface="Montserrat"/>
              </a:rPr>
              <a:t>Capstone Project – 3</a:t>
            </a:r>
            <a:br>
              <a:rPr lang="en-US" b="1" dirty="0">
                <a:solidFill>
                  <a:srgbClr val="FF0000"/>
                </a:solidFill>
                <a:latin typeface="Times New Roman" panose="02020603050405020304" pitchFamily="18" charset="0"/>
                <a:ea typeface="Montserrat"/>
                <a:cs typeface="Times New Roman" panose="02020603050405020304" pitchFamily="18" charset="0"/>
                <a:sym typeface="Montserrat"/>
              </a:rPr>
            </a:br>
            <a:r>
              <a:rPr lang="en-US" b="1" dirty="0">
                <a:solidFill>
                  <a:srgbClr val="FF0000"/>
                </a:solidFill>
                <a:latin typeface="Times New Roman" panose="02020603050405020304" pitchFamily="18" charset="0"/>
                <a:ea typeface="Montserrat"/>
                <a:cs typeface="Times New Roman" panose="02020603050405020304" pitchFamily="18" charset="0"/>
                <a:sym typeface="Montserrat"/>
              </a:rPr>
              <a:t>Classification</a:t>
            </a:r>
            <a:br>
              <a:rPr lang="en-US" b="1" dirty="0">
                <a:solidFill>
                  <a:srgbClr val="FF0000"/>
                </a:solidFill>
                <a:latin typeface="Times New Roman" panose="02020603050405020304" pitchFamily="18" charset="0"/>
                <a:ea typeface="Montserrat"/>
                <a:cs typeface="Times New Roman" panose="02020603050405020304" pitchFamily="18" charset="0"/>
                <a:sym typeface="Montserrat"/>
              </a:rPr>
            </a:br>
            <a:r>
              <a:rPr lang="en-US" b="1" dirty="0">
                <a:solidFill>
                  <a:srgbClr val="FF0000"/>
                </a:solidFill>
                <a:latin typeface="Times New Roman" panose="02020603050405020304" pitchFamily="18" charset="0"/>
                <a:ea typeface="Montserrat"/>
                <a:cs typeface="Times New Roman" panose="02020603050405020304" pitchFamily="18" charset="0"/>
                <a:sym typeface="Montserrat"/>
              </a:rPr>
              <a:t>Mobile Price Range Prediction</a:t>
            </a:r>
            <a:br>
              <a:rPr lang="en-US" sz="6000" b="1" dirty="0">
                <a:solidFill>
                  <a:srgbClr val="FF0000"/>
                </a:solidFill>
                <a:latin typeface="Times New Roman" panose="02020603050405020304" pitchFamily="18" charset="0"/>
                <a:ea typeface="Montserrat"/>
                <a:cs typeface="Times New Roman" panose="02020603050405020304" pitchFamily="18" charset="0"/>
                <a:sym typeface="Montserrat"/>
              </a:rPr>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6F85D3F-48E7-F565-A3AF-55B1D3224353}"/>
              </a:ext>
            </a:extLst>
          </p:cNvPr>
          <p:cNvSpPr>
            <a:spLocks noGrp="1"/>
          </p:cNvSpPr>
          <p:nvPr>
            <p:ph type="subTitle" idx="1"/>
          </p:nvPr>
        </p:nvSpPr>
        <p:spPr>
          <a:xfrm>
            <a:off x="2064766" y="2508932"/>
            <a:ext cx="9550727" cy="2938826"/>
          </a:xfrm>
        </p:spPr>
        <p:txBody>
          <a:bodyPr>
            <a:noAutofit/>
          </a:bodyPr>
          <a:lstStyle/>
          <a:p>
            <a:pPr algn="ctr"/>
            <a:r>
              <a:rPr lang="en-US" sz="4000" dirty="0">
                <a:latin typeface="Times New Roman" panose="02020603050405020304" pitchFamily="18" charset="0"/>
                <a:cs typeface="Times New Roman" panose="02020603050405020304" pitchFamily="18" charset="0"/>
              </a:rPr>
              <a:t>BY</a:t>
            </a:r>
          </a:p>
          <a:p>
            <a:pPr algn="ctr"/>
            <a:r>
              <a:rPr lang="en-US" sz="4000" dirty="0">
                <a:latin typeface="Times New Roman" panose="02020603050405020304" pitchFamily="18" charset="0"/>
                <a:cs typeface="Times New Roman" panose="02020603050405020304" pitchFamily="18" charset="0"/>
              </a:rPr>
              <a:t>SAI NARASIMHA CHARAN THULASI</a:t>
            </a:r>
          </a:p>
        </p:txBody>
      </p:sp>
      <p:pic>
        <p:nvPicPr>
          <p:cNvPr id="4" name="Google Shape;128;p2">
            <a:extLst>
              <a:ext uri="{FF2B5EF4-FFF2-40B4-BE49-F238E27FC236}">
                <a16:creationId xmlns:a16="http://schemas.microsoft.com/office/drawing/2014/main" id="{14E7D355-EB90-6BEB-7BD8-B117D017E53F}"/>
              </a:ext>
            </a:extLst>
          </p:cNvPr>
          <p:cNvPicPr preferRelativeResize="0"/>
          <p:nvPr/>
        </p:nvPicPr>
        <p:blipFill rotWithShape="1">
          <a:blip r:embed="rId2">
            <a:alphaModFix/>
          </a:blip>
          <a:srcRect/>
          <a:stretch/>
        </p:blipFill>
        <p:spPr>
          <a:xfrm>
            <a:off x="11307744" y="0"/>
            <a:ext cx="899591" cy="764704"/>
          </a:xfrm>
          <a:prstGeom prst="rect">
            <a:avLst/>
          </a:prstGeom>
          <a:noFill/>
          <a:ln>
            <a:noFill/>
          </a:ln>
        </p:spPr>
      </p:pic>
      <p:pic>
        <p:nvPicPr>
          <p:cNvPr id="6" name="Picture 5">
            <a:extLst>
              <a:ext uri="{FF2B5EF4-FFF2-40B4-BE49-F238E27FC236}">
                <a16:creationId xmlns:a16="http://schemas.microsoft.com/office/drawing/2014/main" id="{178D699C-B0F0-2EE8-AEA9-8F982E014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129" y="4163924"/>
            <a:ext cx="5119187" cy="2567668"/>
          </a:xfrm>
          <a:prstGeom prst="rect">
            <a:avLst/>
          </a:prstGeom>
        </p:spPr>
      </p:pic>
    </p:spTree>
    <p:extLst>
      <p:ext uri="{BB962C8B-B14F-4D97-AF65-F5344CB8AC3E}">
        <p14:creationId xmlns:p14="http://schemas.microsoft.com/office/powerpoint/2010/main" val="4073814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6A85-4F44-4B6F-8BF7-E1EB9AFBF065}"/>
              </a:ext>
            </a:extLst>
          </p:cNvPr>
          <p:cNvSpPr>
            <a:spLocks noGrp="1"/>
          </p:cNvSpPr>
          <p:nvPr>
            <p:ph type="title"/>
          </p:nvPr>
        </p:nvSpPr>
        <p:spPr>
          <a:xfrm>
            <a:off x="1275764" y="236622"/>
            <a:ext cx="10018713" cy="1945104"/>
          </a:xfrm>
        </p:spPr>
        <p:txBody>
          <a:bodyPr>
            <a:normAutofit/>
          </a:bodyPr>
          <a:lstStyle/>
          <a:p>
            <a:r>
              <a:rPr lang="en-US" sz="4400" b="1" dirty="0">
                <a:solidFill>
                  <a:srgbClr val="FF0000"/>
                </a:solidFill>
                <a:effectLst/>
                <a:latin typeface="Times New Roman" panose="02020603050405020304" pitchFamily="18" charset="0"/>
                <a:cs typeface="Times New Roman" panose="02020603050405020304" pitchFamily="18" charset="0"/>
              </a:rPr>
              <a:t>Data Wrangling</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6BA7082B-9CFB-933A-79F8-AAF97A8B1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568" y="1378110"/>
            <a:ext cx="8101264" cy="4866641"/>
          </a:xfrm>
          <a:prstGeom prst="rect">
            <a:avLst/>
          </a:prstGeom>
          <a:ln w="88900" cap="sq" cmpd="thickThin">
            <a:solidFill>
              <a:srgbClr val="000000"/>
            </a:solidFill>
            <a:prstDash val="solid"/>
            <a:miter lim="800000"/>
          </a:ln>
          <a:effectLst>
            <a:innerShdw blurRad="76200">
              <a:srgbClr val="000000"/>
            </a:innerShdw>
          </a:effectLst>
        </p:spPr>
      </p:pic>
      <p:pic>
        <p:nvPicPr>
          <p:cNvPr id="6" name="Google Shape;128;p2">
            <a:extLst>
              <a:ext uri="{FF2B5EF4-FFF2-40B4-BE49-F238E27FC236}">
                <a16:creationId xmlns:a16="http://schemas.microsoft.com/office/drawing/2014/main" id="{C473EB90-E4B7-42EE-3986-CE23F3325600}"/>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1270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ECDC-498F-1C22-A6B0-8E3851924BAE}"/>
              </a:ext>
            </a:extLst>
          </p:cNvPr>
          <p:cNvSpPr>
            <a:spLocks noGrp="1"/>
          </p:cNvSpPr>
          <p:nvPr>
            <p:ph type="title"/>
          </p:nvPr>
        </p:nvSpPr>
        <p:spPr>
          <a:xfrm>
            <a:off x="1138989" y="0"/>
            <a:ext cx="10202779" cy="1752599"/>
          </a:xfrm>
        </p:spPr>
        <p:txBody>
          <a:bodyPr>
            <a:normAutofit fontScale="90000"/>
          </a:bodyPr>
          <a:lstStyle/>
          <a:p>
            <a:r>
              <a:rPr lang="en-US" sz="4400" b="1" dirty="0">
                <a:solidFill>
                  <a:srgbClr val="FF0000"/>
                </a:solidFill>
                <a:effectLst/>
                <a:latin typeface="Times New Roman" panose="02020603050405020304" pitchFamily="18" charset="0"/>
                <a:cs typeface="Times New Roman" panose="02020603050405020304" pitchFamily="18" charset="0"/>
              </a:rPr>
              <a:t>Data </a:t>
            </a:r>
            <a:r>
              <a:rPr lang="en-US" sz="4400" b="1" dirty="0" err="1">
                <a:solidFill>
                  <a:srgbClr val="FF0000"/>
                </a:solidFill>
                <a:effectLst/>
                <a:latin typeface="Times New Roman" panose="02020603050405020304" pitchFamily="18" charset="0"/>
                <a:cs typeface="Times New Roman" panose="02020603050405020304" pitchFamily="18" charset="0"/>
              </a:rPr>
              <a:t>Vizualization</a:t>
            </a:r>
            <a:r>
              <a:rPr lang="en-US" sz="44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br>
              <a:rPr lang="en-US" b="0" i="0" dirty="0">
                <a:solidFill>
                  <a:srgbClr val="212121"/>
                </a:solidFill>
                <a:effectLst/>
                <a:latin typeface="Roboto" panose="02000000000000000000" pitchFamily="2" charset="0"/>
              </a:rPr>
            </a:br>
            <a:endParaRPr lang="en-US" dirty="0"/>
          </a:p>
        </p:txBody>
      </p:sp>
      <p:sp>
        <p:nvSpPr>
          <p:cNvPr id="4" name="TextBox 3">
            <a:extLst>
              <a:ext uri="{FF2B5EF4-FFF2-40B4-BE49-F238E27FC236}">
                <a16:creationId xmlns:a16="http://schemas.microsoft.com/office/drawing/2014/main" id="{B42676DF-09CE-7BA4-2677-E767C342D1BF}"/>
              </a:ext>
            </a:extLst>
          </p:cNvPr>
          <p:cNvSpPr txBox="1"/>
          <p:nvPr/>
        </p:nvSpPr>
        <p:spPr>
          <a:xfrm>
            <a:off x="1620253" y="1203158"/>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- 1</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DBD2050A-6695-F615-0C4B-CCF349AA1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740" y="2003377"/>
            <a:ext cx="4366260" cy="439674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07311360-B510-A237-BDF6-88FBDA5658C4}"/>
              </a:ext>
            </a:extLst>
          </p:cNvPr>
          <p:cNvSpPr txBox="1"/>
          <p:nvPr/>
        </p:nvSpPr>
        <p:spPr>
          <a:xfrm>
            <a:off x="6336632" y="2003377"/>
            <a:ext cx="5855368"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this </a:t>
            </a:r>
            <a:r>
              <a:rPr lang="en-US" b="1" dirty="0">
                <a:solidFill>
                  <a:srgbClr val="212121"/>
                </a:solidFill>
                <a:latin typeface="Times New Roman" panose="02020603050405020304" pitchFamily="18" charset="0"/>
                <a:cs typeface="Times New Roman" panose="02020603050405020304" pitchFamily="18" charset="0"/>
              </a:rPr>
              <a:t>t</a:t>
            </a:r>
            <a:r>
              <a:rPr lang="en-US" b="1" i="0" dirty="0">
                <a:solidFill>
                  <a:srgbClr val="212121"/>
                </a:solidFill>
                <a:effectLst/>
                <a:latin typeface="Times New Roman" panose="02020603050405020304" pitchFamily="18" charset="0"/>
                <a:cs typeface="Times New Roman" panose="02020603050405020304" pitchFamily="18" charset="0"/>
              </a:rPr>
              <a:t>he count increasing with battery power or not.</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This plot visualizes how the battery capacity, measured in </a:t>
            </a:r>
            <a:r>
              <a:rPr lang="en-US" b="1" i="0" dirty="0" err="1">
                <a:solidFill>
                  <a:srgbClr val="212121"/>
                </a:solidFill>
                <a:effectLst/>
                <a:latin typeface="Times New Roman" panose="02020603050405020304" pitchFamily="18" charset="0"/>
                <a:cs typeface="Times New Roman" panose="02020603050405020304" pitchFamily="18" charset="0"/>
              </a:rPr>
              <a:t>mAh</a:t>
            </a:r>
            <a:r>
              <a:rPr lang="en-US" b="1" i="0" dirty="0">
                <a:solidFill>
                  <a:srgbClr val="212121"/>
                </a:solidFill>
                <a:effectLst/>
                <a:latin typeface="Times New Roman" panose="02020603050405020304" pitchFamily="18" charset="0"/>
                <a:cs typeface="Times New Roman" panose="02020603050405020304" pitchFamily="18" charset="0"/>
              </a:rPr>
              <a:t>, is distributed across the dataset. We can observe that the distribution of battery capacity is positively correlated with the price range of the mobile phones, as there is a gradual increase in the battery capacity as the price range increases. This suggests that there is a strong relationship between the battery capacity and the price of a mobile phone, and that consumers may be willing to pay more for a mobile phone with a higher battery capacity.</a:t>
            </a: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9DAF3370-200D-5A12-4BD1-E9EF86BF58D7}"/>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21023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D1C3-1B0B-8F0C-B844-45262A64E157}"/>
              </a:ext>
            </a:extLst>
          </p:cNvPr>
          <p:cNvSpPr>
            <a:spLocks noGrp="1"/>
          </p:cNvSpPr>
          <p:nvPr>
            <p:ph type="title"/>
          </p:nvPr>
        </p:nvSpPr>
        <p:spPr>
          <a:xfrm>
            <a:off x="1484310"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CC6D47AB-053B-4DA7-A4FF-64A07D975BC8}"/>
              </a:ext>
            </a:extLst>
          </p:cNvPr>
          <p:cNvSpPr txBox="1"/>
          <p:nvPr/>
        </p:nvSpPr>
        <p:spPr>
          <a:xfrm>
            <a:off x="1605044"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2 &amp; 3</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777ADFA3-7D95-81A7-EFF0-EF3FEC5A0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730" y="1975297"/>
            <a:ext cx="4069682" cy="3282345"/>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27EA03B8-1BE6-5B05-70E5-0108EA799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033" y="1975297"/>
            <a:ext cx="5357662" cy="3358708"/>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68BD2A0F-15D8-4BAE-DA17-113012C20447}"/>
              </a:ext>
            </a:extLst>
          </p:cNvPr>
          <p:cNvSpPr txBox="1"/>
          <p:nvPr/>
        </p:nvSpPr>
        <p:spPr>
          <a:xfrm>
            <a:off x="1716504" y="5646821"/>
            <a:ext cx="4379495" cy="923330"/>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I picked this chart to know the distribution of percentage of phones with price range low or high.</a:t>
            </a: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C7FBE67-020C-C84C-5C88-75FB7F4FAF62}"/>
              </a:ext>
            </a:extLst>
          </p:cNvPr>
          <p:cNvSpPr txBox="1"/>
          <p:nvPr/>
        </p:nvSpPr>
        <p:spPr>
          <a:xfrm>
            <a:off x="6493666" y="5556703"/>
            <a:ext cx="5172746"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devices having </a:t>
            </a:r>
            <a:r>
              <a:rPr lang="en-US" b="1" i="0" dirty="0" err="1">
                <a:solidFill>
                  <a:srgbClr val="212121"/>
                </a:solidFill>
                <a:effectLst/>
                <a:latin typeface="Times New Roman" panose="02020603050405020304" pitchFamily="18" charset="0"/>
                <a:cs typeface="Times New Roman" panose="02020603050405020304" pitchFamily="18" charset="0"/>
              </a:rPr>
              <a:t>bluetooth</a:t>
            </a:r>
            <a:r>
              <a:rPr lang="en-US" b="1" i="0" dirty="0">
                <a:solidFill>
                  <a:srgbClr val="212121"/>
                </a:solidFill>
                <a:effectLst/>
                <a:latin typeface="Times New Roman" panose="02020603050405020304" pitchFamily="18" charset="0"/>
                <a:cs typeface="Times New Roman" panose="02020603050405020304" pitchFamily="18" charset="0"/>
              </a:rPr>
              <a:t> or not with price range</a:t>
            </a:r>
            <a:endParaRPr lang="en-US" b="1" dirty="0">
              <a:latin typeface="Times New Roman" panose="02020603050405020304" pitchFamily="18" charset="0"/>
              <a:cs typeface="Times New Roman" panose="02020603050405020304" pitchFamily="18" charset="0"/>
            </a:endParaRPr>
          </a:p>
        </p:txBody>
      </p:sp>
      <p:pic>
        <p:nvPicPr>
          <p:cNvPr id="11" name="Google Shape;128;p2">
            <a:extLst>
              <a:ext uri="{FF2B5EF4-FFF2-40B4-BE49-F238E27FC236}">
                <a16:creationId xmlns:a16="http://schemas.microsoft.com/office/drawing/2014/main" id="{6799CE00-04ED-B847-08F1-069F1073AE1D}"/>
              </a:ext>
            </a:extLst>
          </p:cNvPr>
          <p:cNvPicPr preferRelativeResize="0"/>
          <p:nvPr/>
        </p:nvPicPr>
        <p:blipFill rotWithShape="1">
          <a:blip r:embed="rId4">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350345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7869-A603-D62C-B8E6-62EA1676F8CB}"/>
              </a:ext>
            </a:extLst>
          </p:cNvPr>
          <p:cNvSpPr>
            <a:spLocks noGrp="1"/>
          </p:cNvSpPr>
          <p:nvPr>
            <p:ph type="title"/>
          </p:nvPr>
        </p:nvSpPr>
        <p:spPr>
          <a:xfrm>
            <a:off x="1484309"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1B702C3C-2C34-9E29-4BDF-145A2F24E325}"/>
              </a:ext>
            </a:extLst>
          </p:cNvPr>
          <p:cNvSpPr txBox="1"/>
          <p:nvPr/>
        </p:nvSpPr>
        <p:spPr>
          <a:xfrm>
            <a:off x="1605043"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- 4</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335788BA-1D02-56C2-D672-320167A07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669" y="2152708"/>
            <a:ext cx="4296878" cy="4255788"/>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B2716B50-9C29-FFE9-B501-8CA8FFB8E909}"/>
              </a:ext>
            </a:extLst>
          </p:cNvPr>
          <p:cNvSpPr txBox="1"/>
          <p:nvPr/>
        </p:nvSpPr>
        <p:spPr>
          <a:xfrm>
            <a:off x="6834769" y="2074036"/>
            <a:ext cx="4668253"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the price range according to dual sim using or not.</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We can observe that </a:t>
            </a:r>
            <a:r>
              <a:rPr lang="en-US" sz="2000" b="1" i="0" dirty="0" err="1">
                <a:solidFill>
                  <a:srgbClr val="212121"/>
                </a:solidFill>
                <a:effectLst/>
                <a:latin typeface="Times New Roman" panose="02020603050405020304" pitchFamily="18" charset="0"/>
                <a:cs typeface="Times New Roman" panose="02020603050405020304" pitchFamily="18" charset="0"/>
              </a:rPr>
              <a:t>upto</a:t>
            </a:r>
            <a:r>
              <a:rPr lang="en-US" sz="2000" b="1" i="0" dirty="0">
                <a:solidFill>
                  <a:srgbClr val="212121"/>
                </a:solidFill>
                <a:effectLst/>
                <a:latin typeface="Times New Roman" panose="02020603050405020304" pitchFamily="18" charset="0"/>
                <a:cs typeface="Times New Roman" panose="02020603050405020304" pitchFamily="18" charset="0"/>
              </a:rPr>
              <a:t> </a:t>
            </a:r>
            <a:r>
              <a:rPr lang="en-US" sz="2000" b="1" i="0" dirty="0" err="1">
                <a:solidFill>
                  <a:srgbClr val="212121"/>
                </a:solidFill>
                <a:effectLst/>
                <a:latin typeface="Times New Roman" panose="02020603050405020304" pitchFamily="18" charset="0"/>
                <a:cs typeface="Times New Roman" panose="02020603050405020304" pitchFamily="18" charset="0"/>
              </a:rPr>
              <a:t>low,medium,high</a:t>
            </a:r>
            <a:r>
              <a:rPr lang="en-US" sz="2000" b="1" i="0" dirty="0">
                <a:solidFill>
                  <a:srgbClr val="212121"/>
                </a:solidFill>
                <a:effectLst/>
                <a:latin typeface="Times New Roman" panose="02020603050405020304" pitchFamily="18" charset="0"/>
                <a:cs typeface="Times New Roman" panose="02020603050405020304" pitchFamily="18" charset="0"/>
              </a:rPr>
              <a:t> almost it is same but for very high price range it is seen that it is found that the count is raised who using dual devices and count is increasing for dual devices.</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it is very useful because we can identify dual sim is actually increasing count or </a:t>
            </a:r>
            <a:r>
              <a:rPr lang="en-US" sz="2000" b="1" dirty="0" err="1">
                <a:solidFill>
                  <a:srgbClr val="000000"/>
                </a:solidFill>
                <a:effectLst/>
                <a:latin typeface="Times New Roman" panose="02020603050405020304" pitchFamily="18" charset="0"/>
                <a:cs typeface="Times New Roman" panose="02020603050405020304" pitchFamily="18" charset="0"/>
              </a:rPr>
              <a:t>not.It</a:t>
            </a:r>
            <a:r>
              <a:rPr lang="en-US" sz="2000" b="1" dirty="0">
                <a:solidFill>
                  <a:srgbClr val="000000"/>
                </a:solidFill>
                <a:effectLst/>
                <a:latin typeface="Times New Roman" panose="02020603050405020304" pitchFamily="18" charset="0"/>
                <a:cs typeface="Times New Roman" panose="02020603050405020304" pitchFamily="18" charset="0"/>
              </a:rPr>
              <a:t> is found that for device containing dual sim</a:t>
            </a:r>
          </a:p>
          <a:p>
            <a:pPr marL="285750"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F39F16F9-9C43-CFB1-20E6-BD05B61ED399}"/>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10814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3944-8359-F270-60AB-0A11784EC2A2}"/>
              </a:ext>
            </a:extLst>
          </p:cNvPr>
          <p:cNvSpPr>
            <a:spLocks noGrp="1"/>
          </p:cNvSpPr>
          <p:nvPr>
            <p:ph type="title"/>
          </p:nvPr>
        </p:nvSpPr>
        <p:spPr>
          <a:xfrm>
            <a:off x="1628690"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52D28CFB-9310-1055-0DE2-898C695CA972}"/>
              </a:ext>
            </a:extLst>
          </p:cNvPr>
          <p:cNvSpPr txBox="1"/>
          <p:nvPr/>
        </p:nvSpPr>
        <p:spPr>
          <a:xfrm>
            <a:off x="1628690"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- 5</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3B7E816F-5AFC-1FD5-EA69-951EF3DD3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690" y="2128642"/>
            <a:ext cx="5875020" cy="436626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C1186EDA-63FD-8B75-7B5B-7701317D43FB}"/>
              </a:ext>
            </a:extLst>
          </p:cNvPr>
          <p:cNvSpPr txBox="1"/>
          <p:nvPr/>
        </p:nvSpPr>
        <p:spPr>
          <a:xfrm>
            <a:off x="7828546" y="2152708"/>
            <a:ext cx="4090737" cy="2862322"/>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price relation with ram.</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scatter plot shows a clear positive correlation between RAM and price range, with the majority of the data points clustering towards the upper right corner. This suggests that as the price range increases, the amount of RAM in the device generally increases as well.</a:t>
            </a: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795053BB-7217-748F-8B02-481BCADF6868}"/>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40079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36CC-B8D0-F3BA-021A-03DF2367FA32}"/>
              </a:ext>
            </a:extLst>
          </p:cNvPr>
          <p:cNvSpPr>
            <a:spLocks noGrp="1"/>
          </p:cNvSpPr>
          <p:nvPr>
            <p:ph type="title"/>
          </p:nvPr>
        </p:nvSpPr>
        <p:spPr>
          <a:xfrm>
            <a:off x="1484310"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8ED8AACF-4852-B5F1-83B8-5B6BF5E79E13}"/>
              </a:ext>
            </a:extLst>
          </p:cNvPr>
          <p:cNvSpPr txBox="1"/>
          <p:nvPr/>
        </p:nvSpPr>
        <p:spPr>
          <a:xfrm>
            <a:off x="1605043"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- 6</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38DE99B9-69CE-BD13-9862-4B3C1B762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073" y="2152708"/>
            <a:ext cx="7066949" cy="3986909"/>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338F18A5-AA53-91CD-8896-739DC59A03B7}"/>
              </a:ext>
            </a:extLst>
          </p:cNvPr>
          <p:cNvSpPr txBox="1"/>
          <p:nvPr/>
        </p:nvSpPr>
        <p:spPr>
          <a:xfrm>
            <a:off x="8423755" y="1903113"/>
            <a:ext cx="3561347" cy="4524315"/>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percentage of 4G sim of mobile phones.</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I have found that at low, </a:t>
            </a:r>
            <a:r>
              <a:rPr lang="en-US" b="1" i="0" dirty="0" err="1">
                <a:solidFill>
                  <a:srgbClr val="212121"/>
                </a:solidFill>
                <a:effectLst/>
                <a:latin typeface="Times New Roman" panose="02020603050405020304" pitchFamily="18" charset="0"/>
                <a:cs typeface="Times New Roman" panose="02020603050405020304" pitchFamily="18" charset="0"/>
              </a:rPr>
              <a:t>medium,very</a:t>
            </a:r>
            <a:r>
              <a:rPr lang="en-US" b="1" i="0" dirty="0">
                <a:solidFill>
                  <a:srgbClr val="212121"/>
                </a:solidFill>
                <a:effectLst/>
                <a:latin typeface="Times New Roman" panose="02020603050405020304" pitchFamily="18" charset="0"/>
                <a:cs typeface="Times New Roman" panose="02020603050405020304" pitchFamily="18" charset="0"/>
              </a:rPr>
              <a:t> high prices the mobile phones having sim in more numbers but at high prices it is showing slightly collapse.</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insights gained from the analysis of the number of SIM cards in mobile phones at different price ranges can be helpful in creating a positive business impact</a:t>
            </a: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43508E1A-6312-6F35-CB76-AF18D076BCCD}"/>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77875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9783-AC3E-9F92-DCE5-2087817905C1}"/>
              </a:ext>
            </a:extLst>
          </p:cNvPr>
          <p:cNvSpPr>
            <a:spLocks noGrp="1"/>
          </p:cNvSpPr>
          <p:nvPr>
            <p:ph type="title"/>
          </p:nvPr>
        </p:nvSpPr>
        <p:spPr>
          <a:xfrm>
            <a:off x="1612648"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EFC506E7-28CF-9E61-D815-2FFC3F3BD0C6}"/>
              </a:ext>
            </a:extLst>
          </p:cNvPr>
          <p:cNvSpPr txBox="1"/>
          <p:nvPr/>
        </p:nvSpPr>
        <p:spPr>
          <a:xfrm>
            <a:off x="1612648"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- 7</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D37FEE79-FEB6-9B46-F186-702EC8B48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46" y="2152708"/>
            <a:ext cx="5379720" cy="451104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83217B18-F9BB-ACCF-7806-B731B2732F5E}"/>
              </a:ext>
            </a:extLst>
          </p:cNvPr>
          <p:cNvSpPr txBox="1"/>
          <p:nvPr/>
        </p:nvSpPr>
        <p:spPr>
          <a:xfrm>
            <a:off x="7475621" y="2152708"/>
            <a:ext cx="4523874" cy="3970318"/>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impact of price range on front camera megapixels.</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It is almost same </a:t>
            </a:r>
            <a:r>
              <a:rPr lang="en-US" b="1" i="0" dirty="0" err="1">
                <a:solidFill>
                  <a:srgbClr val="212121"/>
                </a:solidFill>
                <a:effectLst/>
                <a:latin typeface="Times New Roman" panose="02020603050405020304" pitchFamily="18" charset="0"/>
                <a:cs typeface="Times New Roman" panose="02020603050405020304" pitchFamily="18" charset="0"/>
              </a:rPr>
              <a:t>impcact</a:t>
            </a:r>
            <a:r>
              <a:rPr lang="en-US" b="1" i="0" dirty="0">
                <a:solidFill>
                  <a:srgbClr val="212121"/>
                </a:solidFill>
                <a:effectLst/>
                <a:latin typeface="Times New Roman" panose="02020603050405020304" pitchFamily="18" charset="0"/>
                <a:cs typeface="Times New Roman" panose="02020603050405020304" pitchFamily="18" charset="0"/>
              </a:rPr>
              <a:t> of price range in all categories.</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observation that the distribution of front camera megapixels is similar across all price ranges suggests that this feature alone may not be a helpful predictor of price range. However, this does not necessarily mean that the insights gained from this analysis cannot create a positive business impact.</a:t>
            </a: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2117530B-25FE-F37A-FE0E-E839680752B8}"/>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75591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51CD-A7CC-92CA-DB77-18452B13A204}"/>
              </a:ext>
            </a:extLst>
          </p:cNvPr>
          <p:cNvSpPr>
            <a:spLocks noGrp="1"/>
          </p:cNvSpPr>
          <p:nvPr>
            <p:ph type="title"/>
          </p:nvPr>
        </p:nvSpPr>
        <p:spPr>
          <a:xfrm>
            <a:off x="1596605"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FFA2302F-166E-3C3F-C4E7-4B45F5F9FC3E}"/>
              </a:ext>
            </a:extLst>
          </p:cNvPr>
          <p:cNvSpPr txBox="1"/>
          <p:nvPr/>
        </p:nvSpPr>
        <p:spPr>
          <a:xfrm>
            <a:off x="1605043"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- 8</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44437EF2-B7E3-0E6C-292E-BCF35C5F0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357" y="2152708"/>
            <a:ext cx="7466196" cy="4216849"/>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93FAD546-3F97-1ECC-8196-3BE6E4AC6999}"/>
              </a:ext>
            </a:extLst>
          </p:cNvPr>
          <p:cNvSpPr txBox="1"/>
          <p:nvPr/>
        </p:nvSpPr>
        <p:spPr>
          <a:xfrm>
            <a:off x="8550442" y="2152708"/>
            <a:ext cx="3513221" cy="313932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 the pixel width on the price range.</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Based on the analysis of the pixel width distribution across different price ranges, it can be observed that there is not a continuous increase in pixel width as we move from low cost to very high cost mobile phones.</a:t>
            </a: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53D213FE-D284-5299-782E-B8B4A851773C}"/>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403714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DF57-AD77-E52F-6F99-84DC55E504D7}"/>
              </a:ext>
            </a:extLst>
          </p:cNvPr>
          <p:cNvSpPr>
            <a:spLocks noGrp="1"/>
          </p:cNvSpPr>
          <p:nvPr>
            <p:ph type="title"/>
          </p:nvPr>
        </p:nvSpPr>
        <p:spPr>
          <a:xfrm>
            <a:off x="1484309"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2F358411-A16C-ACCA-95D8-838A9337F676}"/>
              </a:ext>
            </a:extLst>
          </p:cNvPr>
          <p:cNvSpPr txBox="1"/>
          <p:nvPr/>
        </p:nvSpPr>
        <p:spPr>
          <a:xfrm>
            <a:off x="1605043"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- 9</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DCA54505-FF8C-E710-C038-93C54722A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09" y="2093496"/>
            <a:ext cx="6084939" cy="3949166"/>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58CC7C25-0A18-2F78-9715-AD026C84E109}"/>
              </a:ext>
            </a:extLst>
          </p:cNvPr>
          <p:cNvSpPr txBox="1"/>
          <p:nvPr/>
        </p:nvSpPr>
        <p:spPr>
          <a:xfrm>
            <a:off x="7539789" y="2152708"/>
            <a:ext cx="4388767" cy="2308324"/>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distribution of mobile weight by price range and mobile weight with respect to price range.</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It can be observed that mobile phones with higher price ranges tend to be lighter in weight compared to lower price range phones.</a:t>
            </a: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0E88995E-90CF-1937-1007-8B4650A10DD4}"/>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776431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9DB2-EA44-B271-39E0-501FD510DAC8}"/>
              </a:ext>
            </a:extLst>
          </p:cNvPr>
          <p:cNvSpPr>
            <a:spLocks noGrp="1"/>
          </p:cNvSpPr>
          <p:nvPr>
            <p:ph type="title"/>
          </p:nvPr>
        </p:nvSpPr>
        <p:spPr>
          <a:xfrm>
            <a:off x="1484311"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CAD5ED43-BE13-5939-D286-08874F2B7C77}"/>
              </a:ext>
            </a:extLst>
          </p:cNvPr>
          <p:cNvSpPr txBox="1"/>
          <p:nvPr/>
        </p:nvSpPr>
        <p:spPr>
          <a:xfrm>
            <a:off x="1605045" y="1528951"/>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- 10</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D393226-F29A-45B8-E960-570A31274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858" y="1788030"/>
            <a:ext cx="7581900" cy="298704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1EFE33C2-B248-E1F6-67E8-0AFF607CC0A7}"/>
              </a:ext>
            </a:extLst>
          </p:cNvPr>
          <p:cNvSpPr txBox="1"/>
          <p:nvPr/>
        </p:nvSpPr>
        <p:spPr>
          <a:xfrm>
            <a:off x="2406316" y="5034149"/>
            <a:ext cx="9785684" cy="1754326"/>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 the distribution of number of cores by price range and number of cores by price range.</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distribution of primary camera megapixels across different target categories is relatively consistent, indicating that this feature may not significantly influence the price range of mobile phones. This consistency is a positive sign for prediction modeling, as it suggests that this feature may not be a major confounding factor in predicting the price range</a:t>
            </a:r>
            <a:r>
              <a:rPr lang="en-US" b="0" i="0" dirty="0">
                <a:solidFill>
                  <a:srgbClr val="212121"/>
                </a:solidFill>
                <a:effectLst/>
                <a:latin typeface="Roboto" panose="02000000000000000000" pitchFamily="2" charset="0"/>
              </a:rPr>
              <a:t>.</a:t>
            </a:r>
            <a:endParaRPr lang="en-US" dirty="0"/>
          </a:p>
        </p:txBody>
      </p:sp>
      <p:pic>
        <p:nvPicPr>
          <p:cNvPr id="8" name="Google Shape;128;p2">
            <a:extLst>
              <a:ext uri="{FF2B5EF4-FFF2-40B4-BE49-F238E27FC236}">
                <a16:creationId xmlns:a16="http://schemas.microsoft.com/office/drawing/2014/main" id="{07D6B686-8267-0093-7009-F2FFA05F55D4}"/>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06239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A564-84E2-8520-F178-0EE2C49DE366}"/>
              </a:ext>
            </a:extLst>
          </p:cNvPr>
          <p:cNvSpPr>
            <a:spLocks noGrp="1"/>
          </p:cNvSpPr>
          <p:nvPr>
            <p:ph type="title"/>
          </p:nvPr>
        </p:nvSpPr>
        <p:spPr/>
        <p:txBody>
          <a:bodyPr>
            <a:normAutofit/>
          </a:bodyPr>
          <a:lstStyle/>
          <a:p>
            <a:r>
              <a:rPr lang="en-US" sz="4800" b="1" i="0" dirty="0">
                <a:solidFill>
                  <a:srgbClr val="FF0000"/>
                </a:solidFill>
                <a:effectLst/>
                <a:latin typeface="Times New Roman" panose="02020603050405020304" pitchFamily="18" charset="0"/>
                <a:cs typeface="Times New Roman" panose="02020603050405020304" pitchFamily="18" charset="0"/>
              </a:rPr>
              <a:t>Problem Statement</a:t>
            </a:r>
            <a:endParaRPr lang="en-US" sz="4800" dirty="0"/>
          </a:p>
        </p:txBody>
      </p:sp>
      <p:sp>
        <p:nvSpPr>
          <p:cNvPr id="3" name="Content Placeholder 2">
            <a:extLst>
              <a:ext uri="{FF2B5EF4-FFF2-40B4-BE49-F238E27FC236}">
                <a16:creationId xmlns:a16="http://schemas.microsoft.com/office/drawing/2014/main" id="{CF317078-E8FB-CC22-4DD1-0EBDCDA7EA50}"/>
              </a:ext>
            </a:extLst>
          </p:cNvPr>
          <p:cNvSpPr>
            <a:spLocks noGrp="1"/>
          </p:cNvSpPr>
          <p:nvPr>
            <p:ph idx="1"/>
          </p:nvPr>
        </p:nvSpPr>
        <p:spPr>
          <a:xfrm>
            <a:off x="1484311" y="2153652"/>
            <a:ext cx="10563311" cy="3124201"/>
          </a:xfrm>
        </p:spPr>
        <p:txBody>
          <a:bodyPr>
            <a:normAutofit/>
          </a:bodyPr>
          <a:lstStyle/>
          <a:p>
            <a:r>
              <a:rPr lang="en-US" sz="2800" b="0" i="0" dirty="0">
                <a:solidFill>
                  <a:srgbClr val="212121"/>
                </a:solidFill>
                <a:effectLst/>
                <a:latin typeface="Times New Roman" panose="02020603050405020304" pitchFamily="18" charset="0"/>
                <a:cs typeface="Times New Roman" panose="02020603050405020304" pitchFamily="18" charset="0"/>
              </a:rPr>
              <a:t>In the competitive mobile phone market companies want to understand sales data of mobile phones and factors which drive the prices. The objective is to find out some relation between features of a mobile phone(</a:t>
            </a:r>
            <a:r>
              <a:rPr lang="en-US" sz="2800" b="0" i="0" dirty="0" err="1">
                <a:solidFill>
                  <a:srgbClr val="212121"/>
                </a:solidFill>
                <a:effectLst/>
                <a:latin typeface="Times New Roman" panose="02020603050405020304" pitchFamily="18" charset="0"/>
                <a:cs typeface="Times New Roman" panose="02020603050405020304" pitchFamily="18" charset="0"/>
              </a:rPr>
              <a:t>eg</a:t>
            </a:r>
            <a:r>
              <a:rPr lang="en-US" sz="2800" b="0" i="0" dirty="0">
                <a:solidFill>
                  <a:srgbClr val="212121"/>
                </a:solidFill>
                <a:effectLst/>
                <a:latin typeface="Times New Roman" panose="02020603050405020304" pitchFamily="18" charset="0"/>
                <a:cs typeface="Times New Roman" panose="02020603050405020304" pitchFamily="18" charset="0"/>
              </a:rPr>
              <a:t>:- RAM, Internal Memory, </a:t>
            </a:r>
            <a:r>
              <a:rPr lang="en-US" sz="2800" b="0" i="0" dirty="0" err="1">
                <a:solidFill>
                  <a:srgbClr val="212121"/>
                </a:solidFill>
                <a:effectLst/>
                <a:latin typeface="Times New Roman" panose="02020603050405020304" pitchFamily="18" charset="0"/>
                <a:cs typeface="Times New Roman" panose="02020603050405020304" pitchFamily="18" charset="0"/>
              </a:rPr>
              <a:t>etc</a:t>
            </a:r>
            <a:r>
              <a:rPr lang="en-US" sz="2800" b="0" i="0" dirty="0">
                <a:solidFill>
                  <a:srgbClr val="212121"/>
                </a:solidFill>
                <a:effectLst/>
                <a:latin typeface="Times New Roman" panose="02020603050405020304" pitchFamily="18" charset="0"/>
                <a:cs typeface="Times New Roman" panose="02020603050405020304" pitchFamily="18" charset="0"/>
              </a:rPr>
              <a:t>) and its selling price. In this problem, we do not have to predict the actual price but a price range indicating how high the price is.</a:t>
            </a:r>
            <a:endParaRPr lang="en-US" sz="2800" dirty="0">
              <a:latin typeface="Times New Roman" panose="02020603050405020304" pitchFamily="18" charset="0"/>
              <a:cs typeface="Times New Roman" panose="02020603050405020304" pitchFamily="18" charset="0"/>
            </a:endParaRPr>
          </a:p>
        </p:txBody>
      </p:sp>
      <p:pic>
        <p:nvPicPr>
          <p:cNvPr id="4" name="Google Shape;128;p2">
            <a:extLst>
              <a:ext uri="{FF2B5EF4-FFF2-40B4-BE49-F238E27FC236}">
                <a16:creationId xmlns:a16="http://schemas.microsoft.com/office/drawing/2014/main" id="{EA5EB38C-E2CC-B0B6-18D8-086F5D9DBB5E}"/>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9482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572C-73A4-F361-8DE5-502E8D2C122E}"/>
              </a:ext>
            </a:extLst>
          </p:cNvPr>
          <p:cNvSpPr>
            <a:spLocks noGrp="1"/>
          </p:cNvSpPr>
          <p:nvPr>
            <p:ph type="title"/>
          </p:nvPr>
        </p:nvSpPr>
        <p:spPr>
          <a:xfrm>
            <a:off x="1484310"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24DCB164-9401-CB66-731E-F4AF1731E0E4}"/>
              </a:ext>
            </a:extLst>
          </p:cNvPr>
          <p:cNvSpPr txBox="1"/>
          <p:nvPr/>
        </p:nvSpPr>
        <p:spPr>
          <a:xfrm>
            <a:off x="1605043"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- 11</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31D3B74-94B2-9D46-246E-8E1758A30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2152708"/>
            <a:ext cx="4993295" cy="3756662"/>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5D4CA5BB-8185-8329-5FAE-95437A3E80C1}"/>
              </a:ext>
            </a:extLst>
          </p:cNvPr>
          <p:cNvSpPr txBox="1"/>
          <p:nvPr/>
        </p:nvSpPr>
        <p:spPr>
          <a:xfrm>
            <a:off x="6598338" y="2074036"/>
            <a:ext cx="5406189"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 the distribution of </a:t>
            </a:r>
            <a:r>
              <a:rPr lang="en-US" sz="2000" b="1" i="0" dirty="0" err="1">
                <a:solidFill>
                  <a:srgbClr val="212121"/>
                </a:solidFill>
                <a:effectLst/>
                <a:latin typeface="Times New Roman" panose="02020603050405020304" pitchFamily="18" charset="0"/>
                <a:cs typeface="Times New Roman" panose="02020603050405020304" pitchFamily="18" charset="0"/>
              </a:rPr>
              <a:t>screensize</a:t>
            </a:r>
            <a:r>
              <a:rPr lang="en-US" sz="2000" b="1" i="0" dirty="0">
                <a:solidFill>
                  <a:srgbClr val="212121"/>
                </a:solidFill>
                <a:effectLst/>
                <a:latin typeface="Times New Roman" panose="02020603050405020304" pitchFamily="18" charset="0"/>
                <a:cs typeface="Times New Roman" panose="02020603050405020304" pitchFamily="18" charset="0"/>
              </a:rPr>
              <a:t> by price range and price range respect to screen size.</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The analysis of the Screen Size distribution among different target categories indicates that there is not a significant difference in the distribution, suggesting that Screen Size may not be the sole driving factor in determining the target categories.</a:t>
            </a:r>
            <a:endParaRPr lang="en-US" sz="2000"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E31670A6-B52D-5172-8942-78828FD78C12}"/>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30968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547E-ED2E-6C0A-C0EA-2792386DD971}"/>
              </a:ext>
            </a:extLst>
          </p:cNvPr>
          <p:cNvSpPr>
            <a:spLocks noGrp="1"/>
          </p:cNvSpPr>
          <p:nvPr>
            <p:ph type="title"/>
          </p:nvPr>
        </p:nvSpPr>
        <p:spPr>
          <a:xfrm>
            <a:off x="1644733" y="0"/>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65D7E466-C58C-3B45-9677-C9DA1B962677}"/>
              </a:ext>
            </a:extLst>
          </p:cNvPr>
          <p:cNvSpPr txBox="1"/>
          <p:nvPr/>
        </p:nvSpPr>
        <p:spPr>
          <a:xfrm>
            <a:off x="1605043"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- 12</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42D4FB8C-A9E2-B884-5674-04300D935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043" y="2152708"/>
            <a:ext cx="5455920" cy="407670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5ADE39F2-E0D6-B151-0AE8-D2D29CEAA838}"/>
              </a:ext>
            </a:extLst>
          </p:cNvPr>
          <p:cNvSpPr txBox="1"/>
          <p:nvPr/>
        </p:nvSpPr>
        <p:spPr>
          <a:xfrm>
            <a:off x="7443537" y="2152708"/>
            <a:ext cx="4748463" cy="4247317"/>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a:t>
            </a:r>
            <a:r>
              <a:rPr lang="en-US" b="1" i="0" dirty="0" err="1">
                <a:solidFill>
                  <a:srgbClr val="212121"/>
                </a:solidFill>
                <a:effectLst/>
                <a:latin typeface="Times New Roman" panose="02020603050405020304" pitchFamily="18" charset="0"/>
                <a:cs typeface="Times New Roman" panose="02020603050405020304" pitchFamily="18" charset="0"/>
              </a:rPr>
              <a:t>wifi</a:t>
            </a:r>
            <a:r>
              <a:rPr lang="en-US" b="1" i="0" dirty="0">
                <a:solidFill>
                  <a:srgbClr val="212121"/>
                </a:solidFill>
                <a:effectLst/>
                <a:latin typeface="Times New Roman" panose="02020603050405020304" pitchFamily="18" charset="0"/>
                <a:cs typeface="Times New Roman" panose="02020603050405020304" pitchFamily="18" charset="0"/>
              </a:rPr>
              <a:t> </a:t>
            </a:r>
            <a:r>
              <a:rPr lang="en-US" b="1" i="0" dirty="0" err="1">
                <a:solidFill>
                  <a:srgbClr val="212121"/>
                </a:solidFill>
                <a:effectLst/>
                <a:latin typeface="Times New Roman" panose="02020603050405020304" pitchFamily="18" charset="0"/>
                <a:cs typeface="Times New Roman" panose="02020603050405020304" pitchFamily="18" charset="0"/>
              </a:rPr>
              <a:t>avilable</a:t>
            </a:r>
            <a:r>
              <a:rPr lang="en-US" b="1" i="0" dirty="0">
                <a:solidFill>
                  <a:srgbClr val="212121"/>
                </a:solidFill>
                <a:effectLst/>
                <a:latin typeface="Times New Roman" panose="02020603050405020304" pitchFamily="18" charset="0"/>
                <a:cs typeface="Times New Roman" panose="02020603050405020304" pitchFamily="18" charset="0"/>
              </a:rPr>
              <a:t> in how much percentage in mobile phones.</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Around in 25% the </a:t>
            </a:r>
            <a:r>
              <a:rPr lang="en-US" b="1" i="0" dirty="0" err="1">
                <a:solidFill>
                  <a:srgbClr val="212121"/>
                </a:solidFill>
                <a:effectLst/>
                <a:latin typeface="Times New Roman" panose="02020603050405020304" pitchFamily="18" charset="0"/>
                <a:cs typeface="Times New Roman" panose="02020603050405020304" pitchFamily="18" charset="0"/>
              </a:rPr>
              <a:t>wifi</a:t>
            </a:r>
            <a:r>
              <a:rPr lang="en-US" b="1" i="0" dirty="0">
                <a:solidFill>
                  <a:srgbClr val="212121"/>
                </a:solidFill>
                <a:effectLst/>
                <a:latin typeface="Times New Roman" panose="02020603050405020304" pitchFamily="18" charset="0"/>
                <a:cs typeface="Times New Roman" panose="02020603050405020304" pitchFamily="18" charset="0"/>
              </a:rPr>
              <a:t> is not available and in 75% the </a:t>
            </a:r>
            <a:r>
              <a:rPr lang="en-US" b="1" i="0" dirty="0" err="1">
                <a:solidFill>
                  <a:srgbClr val="212121"/>
                </a:solidFill>
                <a:effectLst/>
                <a:latin typeface="Times New Roman" panose="02020603050405020304" pitchFamily="18" charset="0"/>
                <a:cs typeface="Times New Roman" panose="02020603050405020304" pitchFamily="18" charset="0"/>
              </a:rPr>
              <a:t>wifi</a:t>
            </a:r>
            <a:r>
              <a:rPr lang="en-US" b="1" i="0" dirty="0">
                <a:solidFill>
                  <a:srgbClr val="212121"/>
                </a:solidFill>
                <a:effectLst/>
                <a:latin typeface="Times New Roman" panose="02020603050405020304" pitchFamily="18" charset="0"/>
                <a:cs typeface="Times New Roman" panose="02020603050405020304" pitchFamily="18" charset="0"/>
              </a:rPr>
              <a:t> is available.</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insights gained from the visualization can help in creating a positive business impact by providing information about the availability of </a:t>
            </a:r>
            <a:r>
              <a:rPr lang="en-US" b="1" i="0" dirty="0" err="1">
                <a:solidFill>
                  <a:srgbClr val="212121"/>
                </a:solidFill>
                <a:effectLst/>
                <a:latin typeface="Times New Roman" panose="02020603050405020304" pitchFamily="18" charset="0"/>
                <a:cs typeface="Times New Roman" panose="02020603050405020304" pitchFamily="18" charset="0"/>
              </a:rPr>
              <a:t>WiFi</a:t>
            </a:r>
            <a:r>
              <a:rPr lang="en-US" b="1" i="0" dirty="0">
                <a:solidFill>
                  <a:srgbClr val="212121"/>
                </a:solidFill>
                <a:effectLst/>
                <a:latin typeface="Times New Roman" panose="02020603050405020304" pitchFamily="18" charset="0"/>
                <a:cs typeface="Times New Roman" panose="02020603050405020304" pitchFamily="18" charset="0"/>
              </a:rPr>
              <a:t> in different price ranges. For example, if the analysis shows that </a:t>
            </a:r>
            <a:r>
              <a:rPr lang="en-US" b="1" i="0" dirty="0" err="1">
                <a:solidFill>
                  <a:srgbClr val="212121"/>
                </a:solidFill>
                <a:effectLst/>
                <a:latin typeface="Times New Roman" panose="02020603050405020304" pitchFamily="18" charset="0"/>
                <a:cs typeface="Times New Roman" panose="02020603050405020304" pitchFamily="18" charset="0"/>
              </a:rPr>
              <a:t>WiFi</a:t>
            </a:r>
            <a:r>
              <a:rPr lang="en-US" b="1" i="0" dirty="0">
                <a:solidFill>
                  <a:srgbClr val="212121"/>
                </a:solidFill>
                <a:effectLst/>
                <a:latin typeface="Times New Roman" panose="02020603050405020304" pitchFamily="18" charset="0"/>
                <a:cs typeface="Times New Roman" panose="02020603050405020304" pitchFamily="18" charset="0"/>
              </a:rPr>
              <a:t> is not available in a certain price range, the company can focus on adding </a:t>
            </a:r>
            <a:r>
              <a:rPr lang="en-US" b="1" i="0" dirty="0" err="1">
                <a:solidFill>
                  <a:srgbClr val="212121"/>
                </a:solidFill>
                <a:effectLst/>
                <a:latin typeface="Times New Roman" panose="02020603050405020304" pitchFamily="18" charset="0"/>
                <a:cs typeface="Times New Roman" panose="02020603050405020304" pitchFamily="18" charset="0"/>
              </a:rPr>
              <a:t>WiFi</a:t>
            </a:r>
            <a:r>
              <a:rPr lang="en-US" b="1" i="0" dirty="0">
                <a:solidFill>
                  <a:srgbClr val="212121"/>
                </a:solidFill>
                <a:effectLst/>
                <a:latin typeface="Times New Roman" panose="02020603050405020304" pitchFamily="18" charset="0"/>
                <a:cs typeface="Times New Roman" panose="02020603050405020304" pitchFamily="18" charset="0"/>
              </a:rPr>
              <a:t> to their devices in that price range to improve their competitiveness.</a:t>
            </a: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429DE09F-E662-BE50-38AB-0CEFB1DE4FCC}"/>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597362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5DBA-74C0-B9F4-FDB2-A70A34FE3987}"/>
              </a:ext>
            </a:extLst>
          </p:cNvPr>
          <p:cNvSpPr>
            <a:spLocks noGrp="1"/>
          </p:cNvSpPr>
          <p:nvPr>
            <p:ph type="title"/>
          </p:nvPr>
        </p:nvSpPr>
        <p:spPr>
          <a:xfrm>
            <a:off x="1484309" y="-1"/>
            <a:ext cx="10018713" cy="1752599"/>
          </a:xfrm>
        </p:spPr>
        <p:txBody>
          <a:bodyPr/>
          <a:lstStyle/>
          <a:p>
            <a:r>
              <a:rPr lang="en-US" sz="4000" b="1" dirty="0">
                <a:solidFill>
                  <a:srgbClr val="FF0000"/>
                </a:solidFill>
                <a:effectLst/>
                <a:latin typeface="Times New Roman" panose="02020603050405020304" pitchFamily="18" charset="0"/>
                <a:cs typeface="Times New Roman" panose="02020603050405020304" pitchFamily="18" charset="0"/>
              </a:rPr>
              <a:t>Data </a:t>
            </a:r>
            <a:r>
              <a:rPr lang="en-US" sz="4000" b="1" dirty="0" err="1">
                <a:solidFill>
                  <a:srgbClr val="FF0000"/>
                </a:solidFill>
                <a:effectLst/>
                <a:latin typeface="Times New Roman" panose="02020603050405020304" pitchFamily="18" charset="0"/>
                <a:cs typeface="Times New Roman" panose="02020603050405020304" pitchFamily="18" charset="0"/>
              </a:rPr>
              <a:t>Vizualization</a:t>
            </a:r>
            <a:r>
              <a:rPr lang="en-US" sz="4000" b="1" dirty="0">
                <a:solidFill>
                  <a:srgbClr val="FF0000"/>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4" name="TextBox 3">
            <a:extLst>
              <a:ext uri="{FF2B5EF4-FFF2-40B4-BE49-F238E27FC236}">
                <a16:creationId xmlns:a16="http://schemas.microsoft.com/office/drawing/2014/main" id="{8B679A97-55EB-08BE-888F-49A37DF58077}"/>
              </a:ext>
            </a:extLst>
          </p:cNvPr>
          <p:cNvSpPr txBox="1"/>
          <p:nvPr/>
        </p:nvSpPr>
        <p:spPr>
          <a:xfrm>
            <a:off x="1605043"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- 13</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D2645915-8B9A-BE9F-FE35-AC5483ABC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2152708"/>
            <a:ext cx="6272305" cy="3962343"/>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81F898E0-424D-E1FD-117D-93EA10AE4C68}"/>
              </a:ext>
            </a:extLst>
          </p:cNvPr>
          <p:cNvSpPr txBox="1"/>
          <p:nvPr/>
        </p:nvSpPr>
        <p:spPr>
          <a:xfrm>
            <a:off x="8005011" y="2152708"/>
            <a:ext cx="3769894" cy="369331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percentage of 3G sims in all of price range.</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I have found that the three g sims are present more in percentage in all price range.</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insight that three-g SIMs are present more in all price ranges could potentially have a positive business impact for companies that manufacture or sell mobile devices. </a:t>
            </a: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34D48B9A-00DF-2C6C-2D87-B81E62747273}"/>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783952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B9A232-1D2D-0AD5-95BD-ADBFCC0CE65B}"/>
              </a:ext>
            </a:extLst>
          </p:cNvPr>
          <p:cNvSpPr txBox="1">
            <a:spLocks/>
          </p:cNvSpPr>
          <p:nvPr/>
        </p:nvSpPr>
        <p:spPr>
          <a:xfrm>
            <a:off x="1484309" y="-1"/>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0000"/>
                </a:solidFill>
                <a:latin typeface="Times New Roman" panose="02020603050405020304" pitchFamily="18" charset="0"/>
                <a:cs typeface="Times New Roman" panose="02020603050405020304" pitchFamily="18" charset="0"/>
              </a:rPr>
              <a:t>Data </a:t>
            </a:r>
            <a:r>
              <a:rPr lang="en-US" b="1" dirty="0" err="1">
                <a:solidFill>
                  <a:srgbClr val="FF0000"/>
                </a:solidFill>
                <a:latin typeface="Times New Roman" panose="02020603050405020304" pitchFamily="18" charset="0"/>
                <a:cs typeface="Times New Roman" panose="02020603050405020304" pitchFamily="18" charset="0"/>
              </a:rPr>
              <a:t>Vizualization</a:t>
            </a:r>
            <a:r>
              <a:rPr lang="en-US" b="1" dirty="0">
                <a:solidFill>
                  <a:srgbClr val="FF0000"/>
                </a:solidFill>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5" name="TextBox 4">
            <a:extLst>
              <a:ext uri="{FF2B5EF4-FFF2-40B4-BE49-F238E27FC236}">
                <a16:creationId xmlns:a16="http://schemas.microsoft.com/office/drawing/2014/main" id="{D3243989-1860-F6DB-61F1-C75769F19B71}"/>
              </a:ext>
            </a:extLst>
          </p:cNvPr>
          <p:cNvSpPr txBox="1"/>
          <p:nvPr/>
        </p:nvSpPr>
        <p:spPr>
          <a:xfrm>
            <a:off x="1605043" y="1352489"/>
            <a:ext cx="9897979" cy="800219"/>
          </a:xfrm>
          <a:prstGeom prst="rect">
            <a:avLst/>
          </a:prstGeom>
          <a:noFill/>
        </p:spPr>
        <p:txBody>
          <a:bodyPr wrap="square" rtlCol="0">
            <a:spAutoFit/>
          </a:bodyPr>
          <a:lstStyle/>
          <a:p>
            <a:pPr marL="285750" indent="-285750">
              <a:buFont typeface="Arial" panose="020B0604020202020204" pitchFamily="34" charset="0"/>
              <a:buChar char="•"/>
            </a:pPr>
            <a:r>
              <a:rPr lang="en-US" sz="2800" b="1" i="0" u="sng" dirty="0">
                <a:solidFill>
                  <a:srgbClr val="212121"/>
                </a:solidFill>
                <a:effectLst/>
                <a:latin typeface="Times New Roman" panose="02020603050405020304" pitchFamily="18" charset="0"/>
                <a:cs typeface="Times New Roman" panose="02020603050405020304" pitchFamily="18" charset="0"/>
              </a:rPr>
              <a:t>Chart - 14</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CF0EA62B-035D-AE54-6F78-6C2AF6332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043" y="2152708"/>
            <a:ext cx="5604800" cy="3816142"/>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B769088D-07A4-FFC5-9104-9739160D0224}"/>
              </a:ext>
            </a:extLst>
          </p:cNvPr>
          <p:cNvSpPr txBox="1"/>
          <p:nvPr/>
        </p:nvSpPr>
        <p:spPr>
          <a:xfrm>
            <a:off x="7427495" y="2152708"/>
            <a:ext cx="4588042" cy="2031325"/>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To check the multi-collinearity.</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high correlation between RAM and </a:t>
            </a:r>
            <a:r>
              <a:rPr lang="en-US" b="1" i="0" dirty="0" err="1">
                <a:solidFill>
                  <a:srgbClr val="212121"/>
                </a:solidFill>
                <a:effectLst/>
                <a:latin typeface="Times New Roman" panose="02020603050405020304" pitchFamily="18" charset="0"/>
                <a:cs typeface="Times New Roman" panose="02020603050405020304" pitchFamily="18" charset="0"/>
              </a:rPr>
              <a:t>price_range</a:t>
            </a:r>
            <a:r>
              <a:rPr lang="en-US" b="1" i="0" dirty="0">
                <a:solidFill>
                  <a:srgbClr val="212121"/>
                </a:solidFill>
                <a:effectLst/>
                <a:latin typeface="Times New Roman" panose="02020603050405020304" pitchFamily="18" charset="0"/>
                <a:cs typeface="Times New Roman" panose="02020603050405020304" pitchFamily="18" charset="0"/>
              </a:rPr>
              <a:t> is a positive sign for businesses as it indicates that RAM will be a major deciding factor in estimating the price range of a mobile phone.</a:t>
            </a:r>
            <a:endParaRPr lang="en-US" b="1" dirty="0">
              <a:latin typeface="Times New Roman" panose="02020603050405020304" pitchFamily="18" charset="0"/>
              <a:cs typeface="Times New Roman" panose="02020603050405020304" pitchFamily="18" charset="0"/>
            </a:endParaRPr>
          </a:p>
        </p:txBody>
      </p:sp>
      <p:pic>
        <p:nvPicPr>
          <p:cNvPr id="9" name="Google Shape;128;p2">
            <a:extLst>
              <a:ext uri="{FF2B5EF4-FFF2-40B4-BE49-F238E27FC236}">
                <a16:creationId xmlns:a16="http://schemas.microsoft.com/office/drawing/2014/main" id="{F8E3966E-A0EE-BDD3-775A-90BB4CB1E639}"/>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3522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66FC-2E1F-749C-E9CE-00903F5B52C5}"/>
              </a:ext>
            </a:extLst>
          </p:cNvPr>
          <p:cNvSpPr>
            <a:spLocks noGrp="1"/>
          </p:cNvSpPr>
          <p:nvPr>
            <p:ph type="title"/>
          </p:nvPr>
        </p:nvSpPr>
        <p:spPr>
          <a:xfrm>
            <a:off x="1484310" y="0"/>
            <a:ext cx="10018713" cy="1752599"/>
          </a:xfrm>
        </p:spPr>
        <p:txBody>
          <a:bodyPr>
            <a:normAutofit/>
          </a:bodyPr>
          <a:lstStyle/>
          <a:p>
            <a:r>
              <a:rPr lang="en-US" sz="4800" b="1" dirty="0">
                <a:solidFill>
                  <a:srgbClr val="FF0000"/>
                </a:solidFill>
                <a:effectLst/>
                <a:latin typeface="Times New Roman" panose="02020603050405020304" pitchFamily="18" charset="0"/>
                <a:cs typeface="Times New Roman" panose="02020603050405020304" pitchFamily="18" charset="0"/>
              </a:rPr>
              <a:t>Hypothesis Testing</a:t>
            </a:r>
            <a:br>
              <a:rPr lang="en-US" sz="4400" i="0" dirty="0">
                <a:solidFill>
                  <a:srgbClr val="FF0000"/>
                </a:solidFill>
                <a:effectLst/>
                <a:latin typeface="Times New Roman" panose="02020603050405020304" pitchFamily="18" charset="0"/>
                <a:cs typeface="Times New Roman" panose="02020603050405020304" pitchFamily="18" charset="0"/>
              </a:rPr>
            </a:b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29A454-A0C9-1099-E166-F310AC42CCE4}"/>
              </a:ext>
            </a:extLst>
          </p:cNvPr>
          <p:cNvSpPr txBox="1"/>
          <p:nvPr/>
        </p:nvSpPr>
        <p:spPr>
          <a:xfrm>
            <a:off x="1748589" y="1395663"/>
            <a:ext cx="9079832" cy="4401205"/>
          </a:xfrm>
          <a:prstGeom prst="rect">
            <a:avLst/>
          </a:prstGeom>
          <a:noFill/>
        </p:spPr>
        <p:txBody>
          <a:bodyPr wrap="square" rtlCol="0">
            <a:spAutoFit/>
          </a:bodyPr>
          <a:lstStyle/>
          <a:p>
            <a:r>
              <a:rPr lang="en-US" sz="2000" b="1" i="0" dirty="0">
                <a:solidFill>
                  <a:srgbClr val="212121"/>
                </a:solidFill>
                <a:effectLst/>
                <a:latin typeface="Times New Roman" panose="02020603050405020304" pitchFamily="18" charset="0"/>
                <a:cs typeface="Times New Roman" panose="02020603050405020304" pitchFamily="18" charset="0"/>
              </a:rPr>
              <a:t>In the hypothesis testing example where we tested the statement "All category phones are distributed with equal price range", we used the Chi-square goodness-of-fit test to obtain the p-value. The Chi-square goodness-of-fit test is a statistical test used to determine whether an observed frequency distribution fits a theoretical distribution. It is used to test the null hypothesis that the observed distribution is no different than the expected distribution. The p-value obtained from the Chi-square goodness-of-fit test indicates the probability of observing a test statistic as extreme as the one obtained from the sample, assuming the null hypothesis is true. A p-value less than the significance level (usually 0.05) indicates that we reject the null hypothesis and conclude that the observed distribution is significantly different than the expected distribution. A p-value greater than or equal to the significance level indicates that we fail to reject the null hypothesis and conclude that the observed distribution is not significantly different than the expected distribution.</a:t>
            </a:r>
            <a:endParaRPr lang="en-US" sz="2000" b="1" dirty="0">
              <a:latin typeface="Times New Roman" panose="02020603050405020304" pitchFamily="18" charset="0"/>
              <a:cs typeface="Times New Roman" panose="02020603050405020304" pitchFamily="18" charset="0"/>
            </a:endParaRPr>
          </a:p>
        </p:txBody>
      </p:sp>
      <p:pic>
        <p:nvPicPr>
          <p:cNvPr id="5" name="Google Shape;128;p2">
            <a:extLst>
              <a:ext uri="{FF2B5EF4-FFF2-40B4-BE49-F238E27FC236}">
                <a16:creationId xmlns:a16="http://schemas.microsoft.com/office/drawing/2014/main" id="{1B45F1A1-E859-0024-C7D5-89C7653E80B5}"/>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7407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C815DF-0953-C83E-74C6-D5EE00D65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0" y="1337511"/>
            <a:ext cx="4852958" cy="4824662"/>
          </a:xfrm>
          <a:prstGeom prst="rect">
            <a:avLst/>
          </a:prstGeom>
          <a:ln w="88900" cap="sq" cmpd="thickThin">
            <a:solidFill>
              <a:srgbClr val="000000"/>
            </a:solidFill>
            <a:prstDash val="solid"/>
            <a:miter lim="800000"/>
          </a:ln>
          <a:effectLst>
            <a:innerShdw blurRad="76200">
              <a:srgbClr val="000000"/>
            </a:innerShdw>
          </a:effectLst>
        </p:spPr>
      </p:pic>
      <p:sp>
        <p:nvSpPr>
          <p:cNvPr id="4" name="Title 1">
            <a:extLst>
              <a:ext uri="{FF2B5EF4-FFF2-40B4-BE49-F238E27FC236}">
                <a16:creationId xmlns:a16="http://schemas.microsoft.com/office/drawing/2014/main" id="{AA38CB9B-4349-641E-7065-68E8EBAFE8AB}"/>
              </a:ext>
            </a:extLst>
          </p:cNvPr>
          <p:cNvSpPr txBox="1">
            <a:spLocks/>
          </p:cNvSpPr>
          <p:nvPr/>
        </p:nvSpPr>
        <p:spPr>
          <a:xfrm>
            <a:off x="1484310" y="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a:solidFill>
                  <a:srgbClr val="FF0000"/>
                </a:solidFill>
                <a:latin typeface="Times New Roman" panose="02020603050405020304" pitchFamily="18" charset="0"/>
                <a:cs typeface="Times New Roman" panose="02020603050405020304" pitchFamily="18" charset="0"/>
              </a:rPr>
              <a:t>Hypothesis Testing</a:t>
            </a:r>
            <a:br>
              <a:rPr lang="en-US" sz="4400">
                <a:solidFill>
                  <a:srgbClr val="FF0000"/>
                </a:solidFill>
                <a:latin typeface="Times New Roman" panose="02020603050405020304" pitchFamily="18" charset="0"/>
                <a:cs typeface="Times New Roman" panose="02020603050405020304" pitchFamily="18" charset="0"/>
              </a:rPr>
            </a:b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9438BB8-064D-6BEB-E315-D611AFB0127A}"/>
              </a:ext>
            </a:extLst>
          </p:cNvPr>
          <p:cNvSpPr txBox="1"/>
          <p:nvPr/>
        </p:nvSpPr>
        <p:spPr>
          <a:xfrm>
            <a:off x="6493666" y="1337511"/>
            <a:ext cx="5217071" cy="313932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statistical test that was used to obtain the p-value is the one-sample proportion test. This test is used to compare a sample proportion to a known population proportion, and determine whether the difference between the two proportions is statistically significant.</a:t>
            </a:r>
          </a:p>
          <a:p>
            <a:pPr marL="285750" indent="-285750">
              <a:buFont typeface="Arial" panose="020B0604020202020204" pitchFamily="34" charset="0"/>
              <a:buChar char="•"/>
            </a:pPr>
            <a:endParaRPr lang="en-US"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the one-sample proportion test was a suitable statistical test to use in this case, as it allowed us to test the research hypothesis and answer the research question using the available data..</a:t>
            </a:r>
            <a:endParaRPr lang="en-US" b="1" dirty="0">
              <a:latin typeface="Times New Roman" panose="02020603050405020304" pitchFamily="18" charset="0"/>
              <a:cs typeface="Times New Roman" panose="02020603050405020304" pitchFamily="18" charset="0"/>
            </a:endParaRPr>
          </a:p>
        </p:txBody>
      </p:sp>
      <p:pic>
        <p:nvPicPr>
          <p:cNvPr id="8" name="Google Shape;128;p2">
            <a:extLst>
              <a:ext uri="{FF2B5EF4-FFF2-40B4-BE49-F238E27FC236}">
                <a16:creationId xmlns:a16="http://schemas.microsoft.com/office/drawing/2014/main" id="{62BDC6CC-258E-8BC4-E20F-834A35DC8341}"/>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804858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F74B-35B7-5C37-FD2B-DB0C8AA07FB1}"/>
              </a:ext>
            </a:extLst>
          </p:cNvPr>
          <p:cNvSpPr>
            <a:spLocks noGrp="1"/>
          </p:cNvSpPr>
          <p:nvPr>
            <p:ph type="title"/>
          </p:nvPr>
        </p:nvSpPr>
        <p:spPr>
          <a:xfrm>
            <a:off x="1484310" y="0"/>
            <a:ext cx="10018713" cy="1752599"/>
          </a:xfrm>
        </p:spPr>
        <p:txBody>
          <a:bodyPr>
            <a:noAutofit/>
          </a:bodyPr>
          <a:lstStyle/>
          <a:p>
            <a:r>
              <a:rPr lang="en-US" b="1" dirty="0">
                <a:solidFill>
                  <a:srgbClr val="FF0000"/>
                </a:solidFill>
                <a:effectLst/>
                <a:latin typeface="Times New Roman" panose="02020603050405020304" pitchFamily="18" charset="0"/>
                <a:cs typeface="Times New Roman" panose="02020603050405020304" pitchFamily="18" charset="0"/>
              </a:rPr>
              <a:t>Feature Engineering &amp; Data Pre-processing</a:t>
            </a:r>
            <a:br>
              <a:rPr lang="en-US" b="1" dirty="0">
                <a:solidFill>
                  <a:srgbClr val="FF0000"/>
                </a:solidFill>
                <a:effectLst/>
                <a:latin typeface="Times New Roman" panose="02020603050405020304" pitchFamily="18" charset="0"/>
                <a:cs typeface="Times New Roman" panose="02020603050405020304" pitchFamily="18" charset="0"/>
              </a:rPr>
            </a:b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AD5BB4B-630F-64AE-C876-A8839A089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435" y="1367588"/>
            <a:ext cx="8896358" cy="4664243"/>
          </a:xfrm>
          <a:prstGeom prst="rect">
            <a:avLst/>
          </a:prstGeom>
          <a:ln w="88900" cap="sq" cmpd="thickThin">
            <a:solidFill>
              <a:srgbClr val="000000"/>
            </a:solidFill>
            <a:prstDash val="solid"/>
            <a:miter lim="800000"/>
          </a:ln>
          <a:effectLst>
            <a:innerShdw blurRad="76200">
              <a:srgbClr val="000000"/>
            </a:innerShdw>
          </a:effectLst>
        </p:spPr>
      </p:pic>
      <p:pic>
        <p:nvPicPr>
          <p:cNvPr id="6" name="Google Shape;128;p2">
            <a:extLst>
              <a:ext uri="{FF2B5EF4-FFF2-40B4-BE49-F238E27FC236}">
                <a16:creationId xmlns:a16="http://schemas.microsoft.com/office/drawing/2014/main" id="{10C68523-4941-27E1-A7BF-D817304D439B}"/>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461838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86E3-D5E4-8B75-1954-7BA46D9FA203}"/>
              </a:ext>
            </a:extLst>
          </p:cNvPr>
          <p:cNvSpPr>
            <a:spLocks noGrp="1"/>
          </p:cNvSpPr>
          <p:nvPr>
            <p:ph type="title"/>
          </p:nvPr>
        </p:nvSpPr>
        <p:spPr>
          <a:xfrm>
            <a:off x="1484309" y="0"/>
            <a:ext cx="10018713" cy="1752599"/>
          </a:xfrm>
        </p:spPr>
        <p:txBody>
          <a:bodyPr/>
          <a:lstStyle/>
          <a:p>
            <a:r>
              <a:rPr lang="en-US" b="1" dirty="0">
                <a:solidFill>
                  <a:srgbClr val="FF0000"/>
                </a:solidFill>
                <a:effectLst/>
                <a:latin typeface="Times New Roman" panose="02020603050405020304" pitchFamily="18" charset="0"/>
                <a:cs typeface="Times New Roman" panose="02020603050405020304" pitchFamily="18" charset="0"/>
              </a:rPr>
              <a:t>ML Model Implementation</a:t>
            </a:r>
            <a:br>
              <a:rPr lang="en-US" b="0" i="0" dirty="0">
                <a:solidFill>
                  <a:srgbClr val="212121"/>
                </a:solidFill>
                <a:effectLst/>
                <a:latin typeface="Roboto" panose="02000000000000000000" pitchFamily="2" charset="0"/>
              </a:rPr>
            </a:br>
            <a:endParaRPr lang="en-US" dirty="0"/>
          </a:p>
        </p:txBody>
      </p:sp>
      <p:sp>
        <p:nvSpPr>
          <p:cNvPr id="4" name="TextBox 3">
            <a:extLst>
              <a:ext uri="{FF2B5EF4-FFF2-40B4-BE49-F238E27FC236}">
                <a16:creationId xmlns:a16="http://schemas.microsoft.com/office/drawing/2014/main" id="{96198DD5-9B6F-AD77-652A-861C26929F77}"/>
              </a:ext>
            </a:extLst>
          </p:cNvPr>
          <p:cNvSpPr txBox="1"/>
          <p:nvPr/>
        </p:nvSpPr>
        <p:spPr>
          <a:xfrm>
            <a:off x="1812758" y="1014193"/>
            <a:ext cx="7732295"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ML_MODEL - 1</a:t>
            </a:r>
          </a:p>
        </p:txBody>
      </p:sp>
      <p:pic>
        <p:nvPicPr>
          <p:cNvPr id="6" name="Picture 5">
            <a:extLst>
              <a:ext uri="{FF2B5EF4-FFF2-40B4-BE49-F238E27FC236}">
                <a16:creationId xmlns:a16="http://schemas.microsoft.com/office/drawing/2014/main" id="{E0D25D98-A32F-9D89-2D87-0F44DD1B1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286" y="1570522"/>
            <a:ext cx="5044440" cy="496824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1E55E7B0-9284-8590-AEDA-0BF36315EAD2}"/>
              </a:ext>
            </a:extLst>
          </p:cNvPr>
          <p:cNvSpPr txBox="1"/>
          <p:nvPr/>
        </p:nvSpPr>
        <p:spPr>
          <a:xfrm>
            <a:off x="7090611" y="1414303"/>
            <a:ext cx="4740860" cy="4247317"/>
          </a:xfrm>
          <a:prstGeom prst="rect">
            <a:avLst/>
          </a:prstGeom>
          <a:noFill/>
        </p:spPr>
        <p:txBody>
          <a:bodyPr wrap="square" rtlCol="0">
            <a:spAutoFit/>
          </a:bodyPr>
          <a:lstStyle/>
          <a:p>
            <a:pPr marL="285750" indent="-285750" algn="l">
              <a:buFont typeface="Arial" panose="020B0604020202020204" pitchFamily="34" charset="0"/>
              <a:buChar char="•"/>
            </a:pPr>
            <a:r>
              <a:rPr lang="en-US" b="1" dirty="0">
                <a:solidFill>
                  <a:srgbClr val="212121"/>
                </a:solidFill>
                <a:effectLst/>
                <a:latin typeface="Times New Roman" panose="02020603050405020304" pitchFamily="18" charset="0"/>
                <a:cs typeface="Times New Roman" panose="02020603050405020304" pitchFamily="18" charset="0"/>
              </a:rPr>
              <a:t>The ML model used is a Logistic Regression model. The classification report shows the precision, recall, and F1-score for each class, as well as the support (number of instances) for each class in the training set.</a:t>
            </a:r>
          </a:p>
          <a:p>
            <a:pPr algn="l"/>
            <a:endParaRPr lang="en-US" b="1"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dirty="0">
                <a:solidFill>
                  <a:srgbClr val="212121"/>
                </a:solidFill>
                <a:effectLst/>
                <a:latin typeface="Times New Roman" panose="02020603050405020304" pitchFamily="18" charset="0"/>
                <a:cs typeface="Times New Roman" panose="02020603050405020304" pitchFamily="18" charset="0"/>
              </a:rPr>
              <a:t>The precision is the ratio of true positive predictions to the total number of positive predictions. The recall is the ratio of true positive predictions to the total number of actual positive instances in the dataset. The F1-score is the harmonic mean of precision and recall.</a:t>
            </a:r>
          </a:p>
          <a:p>
            <a:pPr marL="285750" indent="-285750">
              <a:buFont typeface="Arial" panose="020B0604020202020204" pitchFamily="34" charset="0"/>
              <a:buChar char="•"/>
            </a:pPr>
            <a:endParaRPr lang="en-US" dirty="0"/>
          </a:p>
        </p:txBody>
      </p:sp>
      <p:pic>
        <p:nvPicPr>
          <p:cNvPr id="8" name="Google Shape;128;p2">
            <a:extLst>
              <a:ext uri="{FF2B5EF4-FFF2-40B4-BE49-F238E27FC236}">
                <a16:creationId xmlns:a16="http://schemas.microsoft.com/office/drawing/2014/main" id="{1A396CAE-6293-5DDA-87E2-A000EF5DF371}"/>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078784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4898E0-ACF2-C868-F2FF-2ACDDFCD156B}"/>
              </a:ext>
            </a:extLst>
          </p:cNvPr>
          <p:cNvSpPr txBox="1">
            <a:spLocks/>
          </p:cNvSpPr>
          <p:nvPr/>
        </p:nvSpPr>
        <p:spPr>
          <a:xfrm>
            <a:off x="1484309" y="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0000"/>
                </a:solidFill>
                <a:latin typeface="Times New Roman" panose="02020603050405020304" pitchFamily="18" charset="0"/>
                <a:cs typeface="Times New Roman" panose="02020603050405020304" pitchFamily="18" charset="0"/>
              </a:rPr>
              <a:t>ML Model Implementation</a:t>
            </a:r>
            <a:br>
              <a:rPr lang="en-US" dirty="0">
                <a:solidFill>
                  <a:srgbClr val="212121"/>
                </a:solidFill>
                <a:latin typeface="Roboto" panose="02000000000000000000" pitchFamily="2" charset="0"/>
              </a:rPr>
            </a:br>
            <a:endParaRPr lang="en-US" dirty="0"/>
          </a:p>
        </p:txBody>
      </p:sp>
      <p:sp>
        <p:nvSpPr>
          <p:cNvPr id="5" name="TextBox 4">
            <a:extLst>
              <a:ext uri="{FF2B5EF4-FFF2-40B4-BE49-F238E27FC236}">
                <a16:creationId xmlns:a16="http://schemas.microsoft.com/office/drawing/2014/main" id="{F4D71168-A423-340D-10D5-B751BE058390}"/>
              </a:ext>
            </a:extLst>
          </p:cNvPr>
          <p:cNvSpPr txBox="1"/>
          <p:nvPr/>
        </p:nvSpPr>
        <p:spPr>
          <a:xfrm>
            <a:off x="1812758" y="1014193"/>
            <a:ext cx="7732295"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ML_MODEL - 2</a:t>
            </a:r>
          </a:p>
        </p:txBody>
      </p:sp>
      <p:pic>
        <p:nvPicPr>
          <p:cNvPr id="7" name="Picture 6">
            <a:extLst>
              <a:ext uri="{FF2B5EF4-FFF2-40B4-BE49-F238E27FC236}">
                <a16:creationId xmlns:a16="http://schemas.microsoft.com/office/drawing/2014/main" id="{C8EAC2D0-AE1A-EB7F-71BA-C2D465F6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376" y="1678527"/>
            <a:ext cx="5455319" cy="4237551"/>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782FD2AF-D37F-3FFE-A9B9-D57D086F7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842" y="1253362"/>
            <a:ext cx="3298842" cy="4730897"/>
          </a:xfrm>
          <a:prstGeom prst="rect">
            <a:avLst/>
          </a:prstGeom>
          <a:ln w="88900" cap="sq" cmpd="thickThin">
            <a:solidFill>
              <a:srgbClr val="000000"/>
            </a:solidFill>
            <a:prstDash val="solid"/>
            <a:miter lim="800000"/>
          </a:ln>
          <a:effectLst>
            <a:innerShdw blurRad="76200">
              <a:srgbClr val="000000"/>
            </a:innerShdw>
          </a:effectLst>
        </p:spPr>
      </p:pic>
      <p:pic>
        <p:nvPicPr>
          <p:cNvPr id="10" name="Google Shape;128;p2">
            <a:extLst>
              <a:ext uri="{FF2B5EF4-FFF2-40B4-BE49-F238E27FC236}">
                <a16:creationId xmlns:a16="http://schemas.microsoft.com/office/drawing/2014/main" id="{7707BF17-0E02-63F7-2CC9-E4448B7D5396}"/>
              </a:ext>
            </a:extLst>
          </p:cNvPr>
          <p:cNvPicPr preferRelativeResize="0"/>
          <p:nvPr/>
        </p:nvPicPr>
        <p:blipFill rotWithShape="1">
          <a:blip r:embed="rId4">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327260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A544C3-77AF-A26C-6C7A-5A0A888C423C}"/>
              </a:ext>
            </a:extLst>
          </p:cNvPr>
          <p:cNvSpPr txBox="1">
            <a:spLocks/>
          </p:cNvSpPr>
          <p:nvPr/>
        </p:nvSpPr>
        <p:spPr>
          <a:xfrm>
            <a:off x="1484309" y="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0000"/>
                </a:solidFill>
                <a:latin typeface="Times New Roman" panose="02020603050405020304" pitchFamily="18" charset="0"/>
                <a:cs typeface="Times New Roman" panose="02020603050405020304" pitchFamily="18" charset="0"/>
              </a:rPr>
              <a:t>ML Model Implementation</a:t>
            </a:r>
            <a:br>
              <a:rPr lang="en-US" dirty="0">
                <a:solidFill>
                  <a:srgbClr val="212121"/>
                </a:solidFill>
                <a:latin typeface="Roboto" panose="02000000000000000000" pitchFamily="2" charset="0"/>
              </a:rPr>
            </a:br>
            <a:endParaRPr lang="en-US" dirty="0"/>
          </a:p>
        </p:txBody>
      </p:sp>
      <p:sp>
        <p:nvSpPr>
          <p:cNvPr id="5" name="TextBox 4">
            <a:extLst>
              <a:ext uri="{FF2B5EF4-FFF2-40B4-BE49-F238E27FC236}">
                <a16:creationId xmlns:a16="http://schemas.microsoft.com/office/drawing/2014/main" id="{246B3871-01C5-43E3-5A39-04D6C9E54FA5}"/>
              </a:ext>
            </a:extLst>
          </p:cNvPr>
          <p:cNvSpPr txBox="1"/>
          <p:nvPr/>
        </p:nvSpPr>
        <p:spPr>
          <a:xfrm>
            <a:off x="1812758" y="1014193"/>
            <a:ext cx="7732295"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ML_MODEL - 3</a:t>
            </a:r>
          </a:p>
        </p:txBody>
      </p:sp>
      <p:pic>
        <p:nvPicPr>
          <p:cNvPr id="7" name="Picture 6">
            <a:extLst>
              <a:ext uri="{FF2B5EF4-FFF2-40B4-BE49-F238E27FC236}">
                <a16:creationId xmlns:a16="http://schemas.microsoft.com/office/drawing/2014/main" id="{059391DE-74E1-0A79-D9BF-444DE8163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494" y="1640304"/>
            <a:ext cx="4737033" cy="4902202"/>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A7EF1377-5D92-5105-1A44-0DA29DCA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097" y="1640304"/>
            <a:ext cx="5446495" cy="3700946"/>
          </a:xfrm>
          <a:prstGeom prst="rect">
            <a:avLst/>
          </a:prstGeom>
          <a:ln w="88900" cap="sq" cmpd="thickThin">
            <a:solidFill>
              <a:srgbClr val="000000"/>
            </a:solidFill>
            <a:prstDash val="solid"/>
            <a:miter lim="800000"/>
          </a:ln>
          <a:effectLst>
            <a:innerShdw blurRad="76200">
              <a:srgbClr val="000000"/>
            </a:innerShdw>
          </a:effectLst>
        </p:spPr>
      </p:pic>
      <p:pic>
        <p:nvPicPr>
          <p:cNvPr id="10" name="Google Shape;128;p2">
            <a:extLst>
              <a:ext uri="{FF2B5EF4-FFF2-40B4-BE49-F238E27FC236}">
                <a16:creationId xmlns:a16="http://schemas.microsoft.com/office/drawing/2014/main" id="{A56A031A-C963-4B50-8854-D4E3A1C8481B}"/>
              </a:ext>
            </a:extLst>
          </p:cNvPr>
          <p:cNvPicPr preferRelativeResize="0"/>
          <p:nvPr/>
        </p:nvPicPr>
        <p:blipFill rotWithShape="1">
          <a:blip r:embed="rId4">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31486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E79E2-DC29-FA61-B317-91694F09D303}"/>
              </a:ext>
            </a:extLst>
          </p:cNvPr>
          <p:cNvSpPr>
            <a:spLocks noGrp="1"/>
          </p:cNvSpPr>
          <p:nvPr>
            <p:ph sz="quarter" idx="13"/>
          </p:nvPr>
        </p:nvSpPr>
        <p:spPr>
          <a:xfrm>
            <a:off x="2847160" y="-2349152"/>
            <a:ext cx="10363826" cy="5646820"/>
          </a:xfrm>
        </p:spPr>
        <p:txBody>
          <a:bodyPr>
            <a:normAutofit/>
          </a:bodyPr>
          <a:lstStyle/>
          <a:p>
            <a:pPr marL="0" indent="0">
              <a:buNone/>
            </a:pPr>
            <a:r>
              <a:rPr lang="en-US" sz="4000" b="1" u="sng" dirty="0">
                <a:solidFill>
                  <a:srgbClr val="FF0000"/>
                </a:solidFill>
                <a:latin typeface="Times New Roman" panose="02020603050405020304" pitchFamily="18" charset="0"/>
                <a:cs typeface="Times New Roman" panose="02020603050405020304" pitchFamily="18" charset="0"/>
              </a:rPr>
              <a:t>WORK FLOW:</a:t>
            </a:r>
          </a:p>
        </p:txBody>
      </p:sp>
      <p:sp>
        <p:nvSpPr>
          <p:cNvPr id="4" name="Arrow: Right 3">
            <a:extLst>
              <a:ext uri="{FF2B5EF4-FFF2-40B4-BE49-F238E27FC236}">
                <a16:creationId xmlns:a16="http://schemas.microsoft.com/office/drawing/2014/main" id="{A488E9EE-4797-6D23-5B55-183FEEE56A1A}"/>
              </a:ext>
            </a:extLst>
          </p:cNvPr>
          <p:cNvSpPr/>
          <p:nvPr/>
        </p:nvSpPr>
        <p:spPr>
          <a:xfrm>
            <a:off x="1106905" y="1090862"/>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1D9CC58-C82E-7801-BF6C-3DAF4BB9A5CB}"/>
              </a:ext>
            </a:extLst>
          </p:cNvPr>
          <p:cNvSpPr txBox="1"/>
          <p:nvPr/>
        </p:nvSpPr>
        <p:spPr>
          <a:xfrm>
            <a:off x="1106905" y="1643298"/>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 Collection and Understanding</a:t>
            </a:r>
          </a:p>
        </p:txBody>
      </p:sp>
      <p:sp>
        <p:nvSpPr>
          <p:cNvPr id="7" name="Arrow: Right 6">
            <a:extLst>
              <a:ext uri="{FF2B5EF4-FFF2-40B4-BE49-F238E27FC236}">
                <a16:creationId xmlns:a16="http://schemas.microsoft.com/office/drawing/2014/main" id="{25235A9A-D9F0-2DEB-E1A3-4F83D5A23D50}"/>
              </a:ext>
            </a:extLst>
          </p:cNvPr>
          <p:cNvSpPr/>
          <p:nvPr/>
        </p:nvSpPr>
        <p:spPr>
          <a:xfrm>
            <a:off x="3994484" y="1090862"/>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DB43263-63B1-8AB9-CF8D-DAB8F6C45B88}"/>
              </a:ext>
            </a:extLst>
          </p:cNvPr>
          <p:cNvSpPr/>
          <p:nvPr/>
        </p:nvSpPr>
        <p:spPr>
          <a:xfrm>
            <a:off x="6882063" y="1090862"/>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A35370B-FEC1-CCFC-5B10-0E2D9815696C}"/>
              </a:ext>
            </a:extLst>
          </p:cNvPr>
          <p:cNvSpPr txBox="1"/>
          <p:nvPr/>
        </p:nvSpPr>
        <p:spPr>
          <a:xfrm>
            <a:off x="3994484" y="1643298"/>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 Cleaning and Manipulation</a:t>
            </a:r>
          </a:p>
        </p:txBody>
      </p:sp>
      <p:sp>
        <p:nvSpPr>
          <p:cNvPr id="10" name="TextBox 9">
            <a:extLst>
              <a:ext uri="{FF2B5EF4-FFF2-40B4-BE49-F238E27FC236}">
                <a16:creationId xmlns:a16="http://schemas.microsoft.com/office/drawing/2014/main" id="{4D589E94-D982-689B-C59F-B118979C0CBF}"/>
              </a:ext>
            </a:extLst>
          </p:cNvPr>
          <p:cNvSpPr txBox="1"/>
          <p:nvPr/>
        </p:nvSpPr>
        <p:spPr>
          <a:xfrm>
            <a:off x="6882063" y="1643298"/>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Exploratory Data Analysis</a:t>
            </a:r>
          </a:p>
        </p:txBody>
      </p:sp>
      <p:sp>
        <p:nvSpPr>
          <p:cNvPr id="12" name="Arrow: Right 11">
            <a:extLst>
              <a:ext uri="{FF2B5EF4-FFF2-40B4-BE49-F238E27FC236}">
                <a16:creationId xmlns:a16="http://schemas.microsoft.com/office/drawing/2014/main" id="{398522AE-A29F-6B4C-E084-0B9BBC936AB4}"/>
              </a:ext>
            </a:extLst>
          </p:cNvPr>
          <p:cNvSpPr/>
          <p:nvPr/>
        </p:nvSpPr>
        <p:spPr>
          <a:xfrm rot="10800000">
            <a:off x="6882062" y="3203901"/>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8EEF0954-D81E-D1F8-B207-51F121AFBC0B}"/>
              </a:ext>
            </a:extLst>
          </p:cNvPr>
          <p:cNvSpPr/>
          <p:nvPr/>
        </p:nvSpPr>
        <p:spPr>
          <a:xfrm rot="10800000">
            <a:off x="4034587" y="3242764"/>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6E2D40E-1F4D-F40C-EC3F-24DC0E88C630}"/>
              </a:ext>
            </a:extLst>
          </p:cNvPr>
          <p:cNvSpPr/>
          <p:nvPr/>
        </p:nvSpPr>
        <p:spPr>
          <a:xfrm rot="10800000">
            <a:off x="1131042" y="3242765"/>
            <a:ext cx="2887579" cy="18127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332FB38-994A-E39F-E4B4-CA240B7CBA34}"/>
              </a:ext>
            </a:extLst>
          </p:cNvPr>
          <p:cNvSpPr txBox="1"/>
          <p:nvPr/>
        </p:nvSpPr>
        <p:spPr>
          <a:xfrm>
            <a:off x="7668438" y="3756337"/>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Hypothesis </a:t>
            </a:r>
          </a:p>
          <a:p>
            <a:r>
              <a:rPr lang="en-US" sz="2000" b="1" dirty="0">
                <a:latin typeface="Times New Roman" panose="02020603050405020304" pitchFamily="18" charset="0"/>
                <a:cs typeface="Times New Roman" panose="02020603050405020304" pitchFamily="18" charset="0"/>
              </a:rPr>
              <a:t>Testing</a:t>
            </a:r>
          </a:p>
        </p:txBody>
      </p:sp>
      <p:sp>
        <p:nvSpPr>
          <p:cNvPr id="17" name="TextBox 16">
            <a:extLst>
              <a:ext uri="{FF2B5EF4-FFF2-40B4-BE49-F238E27FC236}">
                <a16:creationId xmlns:a16="http://schemas.microsoft.com/office/drawing/2014/main" id="{A4D1311D-0397-0E68-60D7-0D289F5117EE}"/>
              </a:ext>
            </a:extLst>
          </p:cNvPr>
          <p:cNvSpPr txBox="1"/>
          <p:nvPr/>
        </p:nvSpPr>
        <p:spPr>
          <a:xfrm>
            <a:off x="4523563" y="3641311"/>
            <a:ext cx="2615557"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Feature engineering</a:t>
            </a:r>
          </a:p>
          <a:p>
            <a:r>
              <a:rPr lang="en-US" sz="2000" b="1" dirty="0">
                <a:latin typeface="Times New Roman" panose="02020603050405020304" pitchFamily="18" charset="0"/>
                <a:cs typeface="Times New Roman" panose="02020603050405020304" pitchFamily="18" charset="0"/>
              </a:rPr>
              <a:t>And Data Preprocessing</a:t>
            </a:r>
          </a:p>
        </p:txBody>
      </p:sp>
      <p:sp>
        <p:nvSpPr>
          <p:cNvPr id="18" name="TextBox 17">
            <a:extLst>
              <a:ext uri="{FF2B5EF4-FFF2-40B4-BE49-F238E27FC236}">
                <a16:creationId xmlns:a16="http://schemas.microsoft.com/office/drawing/2014/main" id="{7080DE69-203E-1979-5C7A-FC67A4079BA0}"/>
              </a:ext>
            </a:extLst>
          </p:cNvPr>
          <p:cNvSpPr txBox="1"/>
          <p:nvPr/>
        </p:nvSpPr>
        <p:spPr>
          <a:xfrm>
            <a:off x="1880781" y="3756337"/>
            <a:ext cx="229402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ML Model </a:t>
            </a:r>
          </a:p>
          <a:p>
            <a:r>
              <a:rPr lang="en-US" sz="2000" b="1" dirty="0">
                <a:latin typeface="Times New Roman" panose="02020603050405020304" pitchFamily="18" charset="0"/>
                <a:cs typeface="Times New Roman" panose="02020603050405020304" pitchFamily="18" charset="0"/>
              </a:rPr>
              <a:t>Implementation</a:t>
            </a:r>
          </a:p>
        </p:txBody>
      </p:sp>
      <p:sp>
        <p:nvSpPr>
          <p:cNvPr id="20" name="Arrow: Circular 19">
            <a:extLst>
              <a:ext uri="{FF2B5EF4-FFF2-40B4-BE49-F238E27FC236}">
                <a16:creationId xmlns:a16="http://schemas.microsoft.com/office/drawing/2014/main" id="{008D3E89-5829-0807-E18D-E80ED2379378}"/>
              </a:ext>
            </a:extLst>
          </p:cNvPr>
          <p:cNvSpPr/>
          <p:nvPr/>
        </p:nvSpPr>
        <p:spPr>
          <a:xfrm rot="5400000">
            <a:off x="8334761" y="1424662"/>
            <a:ext cx="2884479" cy="3194643"/>
          </a:xfrm>
          <a:prstGeom prst="circular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75CCCA1A-C48B-B81A-4343-9DB2BF288C58}"/>
              </a:ext>
            </a:extLst>
          </p:cNvPr>
          <p:cNvSpPr txBox="1"/>
          <p:nvPr/>
        </p:nvSpPr>
        <p:spPr>
          <a:xfrm>
            <a:off x="1983127" y="5299398"/>
            <a:ext cx="825783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 we divide our work flow into following steps</a:t>
            </a:r>
          </a:p>
        </p:txBody>
      </p:sp>
      <p:pic>
        <p:nvPicPr>
          <p:cNvPr id="2" name="Google Shape;128;p2">
            <a:extLst>
              <a:ext uri="{FF2B5EF4-FFF2-40B4-BE49-F238E27FC236}">
                <a16:creationId xmlns:a16="http://schemas.microsoft.com/office/drawing/2014/main" id="{D896E0B0-5508-739A-0438-E17B39121A89}"/>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033515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9F31B-8D48-7AD4-D741-DE30B66E58BC}"/>
              </a:ext>
            </a:extLst>
          </p:cNvPr>
          <p:cNvSpPr txBox="1"/>
          <p:nvPr/>
        </p:nvSpPr>
        <p:spPr>
          <a:xfrm>
            <a:off x="1716504" y="930442"/>
            <a:ext cx="8967537" cy="5016758"/>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I have used </a:t>
            </a:r>
            <a:r>
              <a:rPr lang="en-US" sz="2000" b="1" i="0" dirty="0" err="1">
                <a:solidFill>
                  <a:srgbClr val="212121"/>
                </a:solidFill>
                <a:effectLst/>
                <a:latin typeface="Times New Roman" panose="02020603050405020304" pitchFamily="18" charset="0"/>
                <a:cs typeface="Times New Roman" panose="02020603050405020304" pitchFamily="18" charset="0"/>
              </a:rPr>
              <a:t>GridSearchCV</a:t>
            </a:r>
            <a:r>
              <a:rPr lang="en-US" sz="2000" b="1" i="0" dirty="0">
                <a:solidFill>
                  <a:srgbClr val="212121"/>
                </a:solidFill>
                <a:effectLst/>
                <a:latin typeface="Times New Roman" panose="02020603050405020304" pitchFamily="18" charset="0"/>
                <a:cs typeface="Times New Roman" panose="02020603050405020304" pitchFamily="18" charset="0"/>
              </a:rPr>
              <a:t> hyperparameter optimization technique. </a:t>
            </a:r>
            <a:r>
              <a:rPr lang="en-US" sz="2000" b="1" i="0" dirty="0" err="1">
                <a:solidFill>
                  <a:srgbClr val="212121"/>
                </a:solidFill>
                <a:effectLst/>
                <a:latin typeface="Times New Roman" panose="02020603050405020304" pitchFamily="18" charset="0"/>
                <a:cs typeface="Times New Roman" panose="02020603050405020304" pitchFamily="18" charset="0"/>
              </a:rPr>
              <a:t>GridSearchCV</a:t>
            </a:r>
            <a:r>
              <a:rPr lang="en-US" sz="2000" b="1" i="0" dirty="0">
                <a:solidFill>
                  <a:srgbClr val="212121"/>
                </a:solidFill>
                <a:effectLst/>
                <a:latin typeface="Times New Roman" panose="02020603050405020304" pitchFamily="18" charset="0"/>
                <a:cs typeface="Times New Roman" panose="02020603050405020304" pitchFamily="18" charset="0"/>
              </a:rPr>
              <a:t> is a commonly used technique for hyperparameter tuning. It performs an exhaustive search over specified hyperparameter values for an estimator, and evaluates each combination using cross-validation. </a:t>
            </a:r>
            <a:r>
              <a:rPr lang="en-US" sz="2000" b="1" i="0" dirty="0" err="1">
                <a:solidFill>
                  <a:srgbClr val="212121"/>
                </a:solidFill>
                <a:effectLst/>
                <a:latin typeface="Times New Roman" panose="02020603050405020304" pitchFamily="18" charset="0"/>
                <a:cs typeface="Times New Roman" panose="02020603050405020304" pitchFamily="18" charset="0"/>
              </a:rPr>
              <a:t>GridSearchCV</a:t>
            </a:r>
            <a:r>
              <a:rPr lang="en-US" sz="2000" b="1" i="0" dirty="0">
                <a:solidFill>
                  <a:srgbClr val="212121"/>
                </a:solidFill>
                <a:effectLst/>
                <a:latin typeface="Times New Roman" panose="02020603050405020304" pitchFamily="18" charset="0"/>
                <a:cs typeface="Times New Roman" panose="02020603050405020304" pitchFamily="18" charset="0"/>
              </a:rPr>
              <a:t> helps to automate the process of parameter tuning, and helps to find the best combination of hyperparameters for the model, which in turn can improve its performance.</a:t>
            </a:r>
          </a:p>
          <a:p>
            <a:pPr marL="285750" indent="-285750">
              <a:buFont typeface="Arial" panose="020B0604020202020204" pitchFamily="34" charset="0"/>
              <a:buChar char="•"/>
            </a:pPr>
            <a:endParaRPr lang="en-US" sz="2000" b="1"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0" dirty="0">
                <a:solidFill>
                  <a:srgbClr val="212121"/>
                </a:solidFill>
                <a:effectLst/>
                <a:latin typeface="Times New Roman" panose="02020603050405020304" pitchFamily="18" charset="0"/>
                <a:cs typeface="Times New Roman" panose="02020603050405020304" pitchFamily="18" charset="0"/>
              </a:rPr>
              <a:t>Yes, there is an improvement in the overall performance of the model. The accuracy has increased from 0.80 to 0.81, and the weighted average F1-score has also increased from 0.80 to 0.81. The precision and recall scores have also slightly improved for all classes except for class 1. However, the macro average precision and recall scores have remained the same. Overall, the model has shown a slight improvement in its performance.</a:t>
            </a:r>
          </a:p>
          <a:p>
            <a:endParaRPr lang="en-US" sz="2000" b="1" dirty="0">
              <a:solidFill>
                <a:srgbClr val="212121"/>
              </a:solidFill>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5" name="Google Shape;128;p2">
            <a:extLst>
              <a:ext uri="{FF2B5EF4-FFF2-40B4-BE49-F238E27FC236}">
                <a16:creationId xmlns:a16="http://schemas.microsoft.com/office/drawing/2014/main" id="{FFC2A821-C5F7-8B68-F219-B9491DBAEA83}"/>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075328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A1E1-EF4E-03D9-2A18-DA209FD2ECDE}"/>
              </a:ext>
            </a:extLst>
          </p:cNvPr>
          <p:cNvSpPr>
            <a:spLocks noGrp="1"/>
          </p:cNvSpPr>
          <p:nvPr>
            <p:ph type="title"/>
          </p:nvPr>
        </p:nvSpPr>
        <p:spPr>
          <a:xfrm>
            <a:off x="1484309" y="0"/>
            <a:ext cx="10018713" cy="1752599"/>
          </a:xfrm>
        </p:spPr>
        <p:txBody>
          <a:bodyPr/>
          <a:lstStyle/>
          <a:p>
            <a:r>
              <a:rPr lang="en-US" sz="4800" b="1" i="0" dirty="0">
                <a:solidFill>
                  <a:srgbClr val="FF0000"/>
                </a:solidFill>
                <a:effectLst/>
                <a:latin typeface="Times New Roman" panose="02020603050405020304" pitchFamily="18" charset="0"/>
                <a:cs typeface="Times New Roman" panose="02020603050405020304" pitchFamily="18" charset="0"/>
              </a:rPr>
              <a:t>Conclusion</a:t>
            </a:r>
            <a:br>
              <a:rPr lang="en-US" b="0" i="0" dirty="0">
                <a:solidFill>
                  <a:srgbClr val="212121"/>
                </a:solidFill>
                <a:effectLst/>
                <a:latin typeface="Roboto" panose="02000000000000000000" pitchFamily="2" charset="0"/>
              </a:rPr>
            </a:br>
            <a:endParaRPr lang="en-US" dirty="0"/>
          </a:p>
        </p:txBody>
      </p:sp>
      <p:sp>
        <p:nvSpPr>
          <p:cNvPr id="4" name="TextBox 3">
            <a:extLst>
              <a:ext uri="{FF2B5EF4-FFF2-40B4-BE49-F238E27FC236}">
                <a16:creationId xmlns:a16="http://schemas.microsoft.com/office/drawing/2014/main" id="{29B458BE-BE41-2C74-BDB6-471ABB7F6912}"/>
              </a:ext>
            </a:extLst>
          </p:cNvPr>
          <p:cNvSpPr txBox="1"/>
          <p:nvPr/>
        </p:nvSpPr>
        <p:spPr>
          <a:xfrm>
            <a:off x="1636295" y="1020679"/>
            <a:ext cx="10411326" cy="5632311"/>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Based on the exploratory data analysis (EDA), we observed that the mobile phones in the dataset are divided into four different price ranges, each having a similar number of elements. Additionally, we found that approximately half of the devices have Bluetooth, while the other half do not. Furthermore, we noted that as the price range increases, there is a gradual increase in battery power, and RAM shows continuous growth from low-cost to very high-cost phones. Moreover, the costly phones tend to be lighter than the lower-priced ones.</a:t>
            </a:r>
          </a:p>
          <a:p>
            <a:pPr marL="285750" indent="-285750" algn="l">
              <a:buFont typeface="Arial" panose="020B0604020202020204" pitchFamily="34" charset="0"/>
              <a:buChar char="•"/>
            </a:pPr>
            <a:endParaRPr lang="en-US" b="1"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Our analysis indicates that RAM, battery power, and pixel quality are the most significant factors affecting the price range of mobile phones. From our experiments, we concluded that logistic regression and </a:t>
            </a:r>
            <a:r>
              <a:rPr lang="en-US" b="1" i="0" dirty="0" err="1">
                <a:solidFill>
                  <a:srgbClr val="212121"/>
                </a:solidFill>
                <a:effectLst/>
                <a:latin typeface="Times New Roman" panose="02020603050405020304" pitchFamily="18" charset="0"/>
                <a:cs typeface="Times New Roman" panose="02020603050405020304" pitchFamily="18" charset="0"/>
              </a:rPr>
              <a:t>XGBoost</a:t>
            </a:r>
            <a:r>
              <a:rPr lang="en-US" b="1" i="0" dirty="0">
                <a:solidFill>
                  <a:srgbClr val="212121"/>
                </a:solidFill>
                <a:effectLst/>
                <a:latin typeface="Times New Roman" panose="02020603050405020304" pitchFamily="18" charset="0"/>
                <a:cs typeface="Times New Roman" panose="02020603050405020304" pitchFamily="18" charset="0"/>
              </a:rPr>
              <a:t> algorithms with hyperparameter tuning yielded the best results in predicting the price range of mobile phones.</a:t>
            </a:r>
          </a:p>
          <a:p>
            <a:pPr marL="285750" indent="-285750" algn="l">
              <a:buFont typeface="Arial" panose="020B0604020202020204" pitchFamily="34" charset="0"/>
              <a:buChar char="•"/>
            </a:pPr>
            <a:endParaRPr lang="en-US" b="1"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In summary, the EDA revealed that the dataset consists of mobile phones grouped into four price ranges, with similar numbers of devices in each range, and a 50-50 distribution of Bluetooth. We also observed that RAM and battery power increase with the price range, and higher-priced phones tend to be lighter. Our experiments suggest that the most important factors affecting the price range of mobile phones are RAM, battery power, and pixel quality. Finally, we found that logistic regression and </a:t>
            </a:r>
            <a:r>
              <a:rPr lang="en-US" b="1" i="0" dirty="0" err="1">
                <a:solidFill>
                  <a:srgbClr val="212121"/>
                </a:solidFill>
                <a:effectLst/>
                <a:latin typeface="Times New Roman" panose="02020603050405020304" pitchFamily="18" charset="0"/>
                <a:cs typeface="Times New Roman" panose="02020603050405020304" pitchFamily="18" charset="0"/>
              </a:rPr>
              <a:t>XGBoost</a:t>
            </a:r>
            <a:r>
              <a:rPr lang="en-US" b="1" i="0" dirty="0">
                <a:solidFill>
                  <a:srgbClr val="212121"/>
                </a:solidFill>
                <a:effectLst/>
                <a:latin typeface="Times New Roman" panose="02020603050405020304" pitchFamily="18" charset="0"/>
                <a:cs typeface="Times New Roman" panose="02020603050405020304" pitchFamily="18" charset="0"/>
              </a:rPr>
              <a:t> algorithms, coupled with hyperparameter tuning, provide the best performance in predicting the price range of mobile phones.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5" name="Google Shape;128;p2">
            <a:extLst>
              <a:ext uri="{FF2B5EF4-FFF2-40B4-BE49-F238E27FC236}">
                <a16:creationId xmlns:a16="http://schemas.microsoft.com/office/drawing/2014/main" id="{C7E2722E-CFA6-A3B5-6B6B-2F8BC03C74F7}"/>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1845018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742E50-5C57-52A3-DE56-6D370EE90B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299" y="1850355"/>
            <a:ext cx="8835696" cy="3157289"/>
          </a:xfrm>
        </p:spPr>
      </p:pic>
      <p:pic>
        <p:nvPicPr>
          <p:cNvPr id="6" name="Google Shape;128;p2">
            <a:extLst>
              <a:ext uri="{FF2B5EF4-FFF2-40B4-BE49-F238E27FC236}">
                <a16:creationId xmlns:a16="http://schemas.microsoft.com/office/drawing/2014/main" id="{9A128DD2-504A-AF9F-0CE6-78DD104D0FCA}"/>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92091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B7AD-42A4-67FB-1D3E-CFD6540213A7}"/>
              </a:ext>
            </a:extLst>
          </p:cNvPr>
          <p:cNvSpPr>
            <a:spLocks noGrp="1"/>
          </p:cNvSpPr>
          <p:nvPr>
            <p:ph type="title"/>
          </p:nvPr>
        </p:nvSpPr>
        <p:spPr>
          <a:xfrm>
            <a:off x="1484309" y="1"/>
            <a:ext cx="10018713" cy="1066800"/>
          </a:xfrm>
        </p:spPr>
        <p:txBody>
          <a:bodyPr>
            <a:normAutofit/>
          </a:bodyPr>
          <a:lstStyle/>
          <a:p>
            <a:pPr algn="l"/>
            <a:r>
              <a:rPr lang="en-US" sz="4400" b="1" dirty="0">
                <a:solidFill>
                  <a:srgbClr val="FF0000"/>
                </a:solidFill>
                <a:latin typeface="Times New Roman" panose="02020603050405020304" pitchFamily="18" charset="0"/>
                <a:ea typeface="Montserrat"/>
                <a:cs typeface="Times New Roman" panose="02020603050405020304" pitchFamily="18" charset="0"/>
                <a:sym typeface="Montserrat"/>
              </a:rPr>
              <a:t>Data Summary</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5B5294-5F3B-6E7D-D093-D7218E29F595}"/>
              </a:ext>
            </a:extLst>
          </p:cNvPr>
          <p:cNvSpPr>
            <a:spLocks noGrp="1"/>
          </p:cNvSpPr>
          <p:nvPr>
            <p:ph idx="1"/>
          </p:nvPr>
        </p:nvSpPr>
        <p:spPr>
          <a:xfrm>
            <a:off x="1484309" y="1303420"/>
            <a:ext cx="10018713" cy="4343401"/>
          </a:xfrm>
        </p:spPr>
        <p:txBody>
          <a:bodyPr>
            <a:normAutofit fontScale="85000" lnSpcReduction="20000"/>
          </a:bodyPr>
          <a:lstStyle/>
          <a:p>
            <a:pPr marL="0" lvl="0" indent="0" algn="l" rtl="0">
              <a:lnSpc>
                <a:spcPct val="115000"/>
              </a:lnSpc>
              <a:spcBef>
                <a:spcPts val="0"/>
              </a:spcBef>
              <a:spcAft>
                <a:spcPts val="0"/>
              </a:spcAft>
              <a:buSzPts val="1800"/>
              <a:buNone/>
            </a:pPr>
            <a:r>
              <a:rPr lang="en-US" sz="3300" b="1" dirty="0" err="1">
                <a:latin typeface="Times New Roman" panose="02020603050405020304" pitchFamily="18" charset="0"/>
                <a:cs typeface="Times New Roman" panose="02020603050405020304" pitchFamily="18" charset="0"/>
              </a:rPr>
              <a:t>Battery_power</a:t>
            </a:r>
            <a:r>
              <a:rPr lang="en-US" sz="3300" b="1" dirty="0">
                <a:latin typeface="Times New Roman" panose="02020603050405020304" pitchFamily="18" charset="0"/>
                <a:cs typeface="Times New Roman" panose="02020603050405020304" pitchFamily="18" charset="0"/>
              </a:rPr>
              <a:t> </a:t>
            </a:r>
            <a:r>
              <a:rPr lang="en-US" sz="3300" dirty="0">
                <a:latin typeface="Times New Roman" panose="02020603050405020304" pitchFamily="18" charset="0"/>
                <a:cs typeface="Times New Roman" panose="02020603050405020304" pitchFamily="18" charset="0"/>
              </a:rPr>
              <a:t>- Total energy a battery can store in one time measured in </a:t>
            </a:r>
            <a:r>
              <a:rPr lang="en-US" sz="3300" dirty="0" err="1">
                <a:latin typeface="Times New Roman" panose="02020603050405020304" pitchFamily="18" charset="0"/>
                <a:cs typeface="Times New Roman" panose="02020603050405020304" pitchFamily="18" charset="0"/>
              </a:rPr>
              <a:t>mAh</a:t>
            </a:r>
            <a:r>
              <a:rPr lang="en-US" sz="3300" dirty="0">
                <a:latin typeface="Times New Roman" panose="02020603050405020304" pitchFamily="18" charset="0"/>
                <a:cs typeface="Times New Roman" panose="02020603050405020304" pitchFamily="18" charset="0"/>
              </a:rPr>
              <a:t>.</a:t>
            </a:r>
          </a:p>
          <a:p>
            <a:pPr marL="0" lvl="0" indent="0" algn="l" rtl="0">
              <a:lnSpc>
                <a:spcPct val="115000"/>
              </a:lnSpc>
              <a:spcBef>
                <a:spcPts val="0"/>
              </a:spcBef>
              <a:spcAft>
                <a:spcPts val="0"/>
              </a:spcAft>
              <a:buSzPts val="1800"/>
              <a:buNone/>
            </a:pPr>
            <a:endParaRPr lang="en-US" sz="33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3300" b="1" dirty="0">
                <a:latin typeface="Times New Roman" panose="02020603050405020304" pitchFamily="18" charset="0"/>
                <a:cs typeface="Times New Roman" panose="02020603050405020304" pitchFamily="18" charset="0"/>
              </a:rPr>
              <a:t>Blue</a:t>
            </a:r>
            <a:r>
              <a:rPr lang="en-US" sz="3300" dirty="0">
                <a:latin typeface="Times New Roman" panose="02020603050405020304" pitchFamily="18" charset="0"/>
                <a:cs typeface="Times New Roman" panose="02020603050405020304" pitchFamily="18" charset="0"/>
              </a:rPr>
              <a:t> - Has </a:t>
            </a:r>
            <a:r>
              <a:rPr lang="en-US" sz="3300" dirty="0" err="1">
                <a:latin typeface="Times New Roman" panose="02020603050405020304" pitchFamily="18" charset="0"/>
                <a:cs typeface="Times New Roman" panose="02020603050405020304" pitchFamily="18" charset="0"/>
              </a:rPr>
              <a:t>bluetooth</a:t>
            </a:r>
            <a:r>
              <a:rPr lang="en-US" sz="3300" dirty="0">
                <a:latin typeface="Times New Roman" panose="02020603050405020304" pitchFamily="18" charset="0"/>
                <a:cs typeface="Times New Roman" panose="02020603050405020304" pitchFamily="18" charset="0"/>
              </a:rPr>
              <a:t> or not.</a:t>
            </a:r>
          </a:p>
          <a:p>
            <a:pPr marL="0" lvl="0" indent="0" algn="l" rtl="0">
              <a:lnSpc>
                <a:spcPct val="115000"/>
              </a:lnSpc>
              <a:spcBef>
                <a:spcPts val="0"/>
              </a:spcBef>
              <a:spcAft>
                <a:spcPts val="0"/>
              </a:spcAft>
              <a:buSzPts val="1800"/>
              <a:buNone/>
            </a:pPr>
            <a:endParaRPr lang="en-US" sz="33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3300" b="1" dirty="0" err="1">
                <a:latin typeface="Times New Roman" panose="02020603050405020304" pitchFamily="18" charset="0"/>
                <a:cs typeface="Times New Roman" panose="02020603050405020304" pitchFamily="18" charset="0"/>
              </a:rPr>
              <a:t>Clock_speed</a:t>
            </a:r>
            <a:r>
              <a:rPr lang="en-US" sz="3300" b="1" dirty="0">
                <a:latin typeface="Times New Roman" panose="02020603050405020304" pitchFamily="18" charset="0"/>
                <a:cs typeface="Times New Roman" panose="02020603050405020304" pitchFamily="18" charset="0"/>
              </a:rPr>
              <a:t> </a:t>
            </a:r>
            <a:r>
              <a:rPr lang="en-US" sz="3300" dirty="0">
                <a:latin typeface="Times New Roman" panose="02020603050405020304" pitchFamily="18" charset="0"/>
                <a:cs typeface="Times New Roman" panose="02020603050405020304" pitchFamily="18" charset="0"/>
              </a:rPr>
              <a:t>- speed at which microprocessor executes instructions.</a:t>
            </a:r>
          </a:p>
          <a:p>
            <a:pPr marL="0" lvl="0" indent="0" algn="l" rtl="0">
              <a:lnSpc>
                <a:spcPct val="115000"/>
              </a:lnSpc>
              <a:spcBef>
                <a:spcPts val="0"/>
              </a:spcBef>
              <a:spcAft>
                <a:spcPts val="0"/>
              </a:spcAft>
              <a:buSzPts val="1800"/>
              <a:buNone/>
            </a:pPr>
            <a:endParaRPr lang="en-US" sz="33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3300" b="1" dirty="0" err="1">
                <a:latin typeface="Times New Roman" panose="02020603050405020304" pitchFamily="18" charset="0"/>
                <a:cs typeface="Times New Roman" panose="02020603050405020304" pitchFamily="18" charset="0"/>
              </a:rPr>
              <a:t>Dual_sim</a:t>
            </a:r>
            <a:r>
              <a:rPr lang="en-US" sz="3300" b="1" dirty="0">
                <a:latin typeface="Times New Roman" panose="02020603050405020304" pitchFamily="18" charset="0"/>
                <a:cs typeface="Times New Roman" panose="02020603050405020304" pitchFamily="18" charset="0"/>
              </a:rPr>
              <a:t> </a:t>
            </a:r>
            <a:r>
              <a:rPr lang="en-US" sz="3300" dirty="0">
                <a:latin typeface="Times New Roman" panose="02020603050405020304" pitchFamily="18" charset="0"/>
                <a:cs typeface="Times New Roman" panose="02020603050405020304" pitchFamily="18" charset="0"/>
              </a:rPr>
              <a:t>- Has dual sim support or not.</a:t>
            </a:r>
          </a:p>
          <a:p>
            <a:pPr marL="0" lvl="0" indent="0" algn="l" rtl="0">
              <a:lnSpc>
                <a:spcPct val="115000"/>
              </a:lnSpc>
              <a:spcBef>
                <a:spcPts val="0"/>
              </a:spcBef>
              <a:spcAft>
                <a:spcPts val="0"/>
              </a:spcAft>
              <a:buSzPts val="1800"/>
              <a:buNone/>
            </a:pPr>
            <a:endParaRPr lang="en-US" sz="33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3300" b="1" dirty="0">
                <a:latin typeface="Times New Roman" panose="02020603050405020304" pitchFamily="18" charset="0"/>
                <a:cs typeface="Times New Roman" panose="02020603050405020304" pitchFamily="18" charset="0"/>
              </a:rPr>
              <a:t>Fc</a:t>
            </a:r>
            <a:r>
              <a:rPr lang="en-US" sz="3300" dirty="0">
                <a:latin typeface="Times New Roman" panose="02020603050405020304" pitchFamily="18" charset="0"/>
                <a:cs typeface="Times New Roman" panose="02020603050405020304" pitchFamily="18" charset="0"/>
              </a:rPr>
              <a:t> - Front Camera mega pixels.</a:t>
            </a:r>
          </a:p>
          <a:p>
            <a:pPr marL="0" indent="0">
              <a:buNone/>
            </a:pPr>
            <a:endParaRPr lang="en-US" dirty="0"/>
          </a:p>
        </p:txBody>
      </p:sp>
      <p:pic>
        <p:nvPicPr>
          <p:cNvPr id="4" name="Google Shape;128;p2">
            <a:extLst>
              <a:ext uri="{FF2B5EF4-FFF2-40B4-BE49-F238E27FC236}">
                <a16:creationId xmlns:a16="http://schemas.microsoft.com/office/drawing/2014/main" id="{891BE111-2E8C-D019-6DC9-F7767CA749D2}"/>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09803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DA5350-664F-205F-CA07-2DECCC74050B}"/>
              </a:ext>
            </a:extLst>
          </p:cNvPr>
          <p:cNvSpPr txBox="1"/>
          <p:nvPr/>
        </p:nvSpPr>
        <p:spPr>
          <a:xfrm>
            <a:off x="2021305" y="593558"/>
            <a:ext cx="8951495" cy="4829014"/>
          </a:xfrm>
          <a:prstGeom prst="rect">
            <a:avLst/>
          </a:prstGeom>
          <a:noFill/>
        </p:spPr>
        <p:txBody>
          <a:bodyPr wrap="square" rtlCol="0">
            <a:spAutoFit/>
          </a:bodyPr>
          <a:lstStyle/>
          <a:p>
            <a:pPr marL="0" lvl="0" indent="0" algn="l" rtl="0">
              <a:lnSpc>
                <a:spcPct val="115000"/>
              </a:lnSpc>
              <a:spcBef>
                <a:spcPts val="0"/>
              </a:spcBef>
              <a:spcAft>
                <a:spcPts val="0"/>
              </a:spcAft>
              <a:buSzPts val="1800"/>
              <a:buNone/>
            </a:pPr>
            <a:r>
              <a:rPr lang="en-US" sz="2800" b="1" dirty="0" err="1">
                <a:latin typeface="Times New Roman" panose="02020603050405020304" pitchFamily="18" charset="0"/>
                <a:cs typeface="Times New Roman" panose="02020603050405020304" pitchFamily="18" charset="0"/>
              </a:rPr>
              <a:t>Four_g</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Has 4G or not.</a:t>
            </a:r>
          </a:p>
          <a:p>
            <a:pPr marL="0" lvl="0" indent="0" algn="l" rtl="0">
              <a:lnSpc>
                <a:spcPct val="115000"/>
              </a:lnSpc>
              <a:spcBef>
                <a:spcPts val="0"/>
              </a:spcBef>
              <a:spcAft>
                <a:spcPts val="0"/>
              </a:spcAft>
              <a:buSzPts val="1800"/>
              <a:buNone/>
            </a:pPr>
            <a:endParaRPr lang="en-US" sz="2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2800" b="1" dirty="0" err="1">
                <a:latin typeface="Times New Roman" panose="02020603050405020304" pitchFamily="18" charset="0"/>
                <a:cs typeface="Times New Roman" panose="02020603050405020304" pitchFamily="18" charset="0"/>
              </a:rPr>
              <a:t>Int_memory</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Internal Memory in Gigabytes.</a:t>
            </a:r>
          </a:p>
          <a:p>
            <a:pPr marL="0" lvl="0" indent="0" algn="l" rtl="0">
              <a:lnSpc>
                <a:spcPct val="115000"/>
              </a:lnSpc>
              <a:spcBef>
                <a:spcPts val="0"/>
              </a:spcBef>
              <a:spcAft>
                <a:spcPts val="0"/>
              </a:spcAft>
              <a:buSzPts val="1800"/>
              <a:buNone/>
            </a:pPr>
            <a:endParaRPr lang="en-US" sz="2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2800" b="1" dirty="0" err="1">
                <a:latin typeface="Times New Roman" panose="02020603050405020304" pitchFamily="18" charset="0"/>
                <a:cs typeface="Times New Roman" panose="02020603050405020304" pitchFamily="18" charset="0"/>
              </a:rPr>
              <a:t>M_dep</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Mobile Depth in cm.</a:t>
            </a:r>
          </a:p>
          <a:p>
            <a:pPr marL="0" lvl="0" indent="0" algn="l" rtl="0">
              <a:lnSpc>
                <a:spcPct val="115000"/>
              </a:lnSpc>
              <a:spcBef>
                <a:spcPts val="0"/>
              </a:spcBef>
              <a:spcAft>
                <a:spcPts val="0"/>
              </a:spcAft>
              <a:buSzPts val="1800"/>
              <a:buNone/>
            </a:pPr>
            <a:endParaRPr lang="en-US" sz="2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2800" b="1" dirty="0" err="1">
                <a:latin typeface="Times New Roman" panose="02020603050405020304" pitchFamily="18" charset="0"/>
                <a:cs typeface="Times New Roman" panose="02020603050405020304" pitchFamily="18" charset="0"/>
              </a:rPr>
              <a:t>Mobile_wt</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Weight of mobile phone.</a:t>
            </a:r>
          </a:p>
          <a:p>
            <a:pPr marL="0" lvl="0" indent="0" algn="l" rtl="0">
              <a:lnSpc>
                <a:spcPct val="115000"/>
              </a:lnSpc>
              <a:spcBef>
                <a:spcPts val="0"/>
              </a:spcBef>
              <a:spcAft>
                <a:spcPts val="0"/>
              </a:spcAft>
              <a:buSzPts val="1800"/>
              <a:buNone/>
            </a:pPr>
            <a:endParaRPr lang="en-US" sz="2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2800" b="1" dirty="0" err="1">
                <a:latin typeface="Times New Roman" panose="02020603050405020304" pitchFamily="18" charset="0"/>
                <a:cs typeface="Times New Roman" panose="02020603050405020304" pitchFamily="18" charset="0"/>
              </a:rPr>
              <a:t>N_cores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Number of cores of processor.</a:t>
            </a:r>
          </a:p>
          <a:p>
            <a:endParaRPr lang="en-US" dirty="0"/>
          </a:p>
        </p:txBody>
      </p:sp>
      <p:pic>
        <p:nvPicPr>
          <p:cNvPr id="5" name="Google Shape;128;p2">
            <a:extLst>
              <a:ext uri="{FF2B5EF4-FFF2-40B4-BE49-F238E27FC236}">
                <a16:creationId xmlns:a16="http://schemas.microsoft.com/office/drawing/2014/main" id="{36B11BA2-A560-B1F5-0025-26E1B40D50B4}"/>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39887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52C39-25BA-EC3A-81C4-ACB410F808AD}"/>
              </a:ext>
            </a:extLst>
          </p:cNvPr>
          <p:cNvSpPr>
            <a:spLocks noGrp="1"/>
          </p:cNvSpPr>
          <p:nvPr>
            <p:ph idx="1"/>
          </p:nvPr>
        </p:nvSpPr>
        <p:spPr>
          <a:xfrm>
            <a:off x="1988388" y="152399"/>
            <a:ext cx="10203612" cy="6553201"/>
          </a:xfrm>
        </p:spPr>
        <p:txBody>
          <a:bodyPr>
            <a:normAutofit fontScale="25000" lnSpcReduction="20000"/>
          </a:bodyPr>
          <a:lstStyle/>
          <a:p>
            <a:pPr marL="0" lvl="0" indent="0" algn="l" rtl="0">
              <a:lnSpc>
                <a:spcPct val="115000"/>
              </a:lnSpc>
              <a:spcBef>
                <a:spcPts val="0"/>
              </a:spcBef>
              <a:spcAft>
                <a:spcPts val="0"/>
              </a:spcAft>
              <a:buSzPts val="1800"/>
              <a:buNone/>
            </a:pPr>
            <a:r>
              <a:rPr lang="en-US" sz="8800" b="1" dirty="0">
                <a:latin typeface="Times New Roman" panose="02020603050405020304" pitchFamily="18" charset="0"/>
                <a:cs typeface="Times New Roman" panose="02020603050405020304" pitchFamily="18" charset="0"/>
              </a:rPr>
              <a:t>Pc</a:t>
            </a:r>
            <a:r>
              <a:rPr lang="en-US" sz="8800" dirty="0">
                <a:latin typeface="Times New Roman" panose="02020603050405020304" pitchFamily="18" charset="0"/>
                <a:cs typeface="Times New Roman" panose="02020603050405020304" pitchFamily="18" charset="0"/>
              </a:rPr>
              <a:t> - Primary Camera mega pixels.</a:t>
            </a:r>
          </a:p>
          <a:p>
            <a:pPr marL="0" lvl="0" indent="0" algn="l" rtl="0">
              <a:lnSpc>
                <a:spcPct val="115000"/>
              </a:lnSpc>
              <a:spcBef>
                <a:spcPts val="0"/>
              </a:spcBef>
              <a:spcAft>
                <a:spcPts val="0"/>
              </a:spcAft>
              <a:buSzPts val="1800"/>
              <a:buNone/>
            </a:pPr>
            <a:endParaRPr lang="en-US" sz="8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Px_height</a:t>
            </a:r>
            <a:r>
              <a:rPr lang="en-US" sz="8800" b="1"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 Pixel Resolution Height.</a:t>
            </a:r>
          </a:p>
          <a:p>
            <a:pPr marL="0" lvl="0" indent="0" algn="l" rtl="0">
              <a:lnSpc>
                <a:spcPct val="115000"/>
              </a:lnSpc>
              <a:spcBef>
                <a:spcPts val="0"/>
              </a:spcBef>
              <a:spcAft>
                <a:spcPts val="0"/>
              </a:spcAft>
              <a:buSzPts val="1800"/>
              <a:buNone/>
            </a:pPr>
            <a:endParaRPr lang="en-US" sz="8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Px_width</a:t>
            </a:r>
            <a:r>
              <a:rPr lang="en-US" sz="8800" b="1"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 Pixel Resolution Width.</a:t>
            </a:r>
          </a:p>
          <a:p>
            <a:pPr marL="0" lvl="0" indent="0" algn="l" rtl="0">
              <a:lnSpc>
                <a:spcPct val="115000"/>
              </a:lnSpc>
              <a:spcBef>
                <a:spcPts val="0"/>
              </a:spcBef>
              <a:spcAft>
                <a:spcPts val="0"/>
              </a:spcAft>
              <a:buSzPts val="1800"/>
              <a:buNone/>
            </a:pPr>
            <a:endParaRPr lang="en-US" sz="8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8800" b="1" dirty="0">
                <a:latin typeface="Times New Roman" panose="02020603050405020304" pitchFamily="18" charset="0"/>
                <a:cs typeface="Times New Roman" panose="02020603050405020304" pitchFamily="18" charset="0"/>
              </a:rPr>
              <a:t>Ram</a:t>
            </a:r>
            <a:r>
              <a:rPr lang="en-US" sz="8800" dirty="0">
                <a:latin typeface="Times New Roman" panose="02020603050405020304" pitchFamily="18" charset="0"/>
                <a:cs typeface="Times New Roman" panose="02020603050405020304" pitchFamily="18" charset="0"/>
              </a:rPr>
              <a:t> - Random Access Memory in Mega.</a:t>
            </a:r>
          </a:p>
          <a:p>
            <a:pPr marL="0" lvl="0" indent="0" algn="l" rtl="0">
              <a:lnSpc>
                <a:spcPct val="115000"/>
              </a:lnSpc>
              <a:spcBef>
                <a:spcPts val="0"/>
              </a:spcBef>
              <a:spcAft>
                <a:spcPts val="0"/>
              </a:spcAft>
              <a:buSzPts val="1800"/>
              <a:buNone/>
            </a:pPr>
            <a:endParaRPr lang="en-US" sz="8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Touch_screen</a:t>
            </a:r>
            <a:r>
              <a:rPr lang="en-US" sz="8800" b="1"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 Has touch screen or not.</a:t>
            </a:r>
          </a:p>
          <a:p>
            <a:pPr marL="0" lvl="0" indent="0" algn="l" rtl="0">
              <a:lnSpc>
                <a:spcPct val="115000"/>
              </a:lnSpc>
              <a:spcBef>
                <a:spcPts val="0"/>
              </a:spcBef>
              <a:spcAft>
                <a:spcPts val="0"/>
              </a:spcAft>
              <a:buSzPts val="1800"/>
              <a:buNone/>
            </a:pPr>
            <a:endParaRPr lang="en-US" sz="8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Wifi</a:t>
            </a:r>
            <a:r>
              <a:rPr lang="en-US" sz="8800" b="1"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 Has </a:t>
            </a:r>
            <a:r>
              <a:rPr lang="en-US" sz="8800" dirty="0" err="1">
                <a:latin typeface="Times New Roman" panose="02020603050405020304" pitchFamily="18" charset="0"/>
                <a:cs typeface="Times New Roman" panose="02020603050405020304" pitchFamily="18" charset="0"/>
              </a:rPr>
              <a:t>wifi</a:t>
            </a:r>
            <a:r>
              <a:rPr lang="en-US" sz="8800" dirty="0">
                <a:latin typeface="Times New Roman" panose="02020603050405020304" pitchFamily="18" charset="0"/>
                <a:cs typeface="Times New Roman" panose="02020603050405020304" pitchFamily="18" charset="0"/>
              </a:rPr>
              <a:t> or not.</a:t>
            </a: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Sc_h</a:t>
            </a:r>
            <a:r>
              <a:rPr lang="en-US" sz="8800" b="1"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 Screen Height of mobile in cm.</a:t>
            </a:r>
          </a:p>
          <a:p>
            <a:pPr marL="0" lvl="0" indent="0" algn="l" rtl="0">
              <a:lnSpc>
                <a:spcPct val="115000"/>
              </a:lnSpc>
              <a:spcBef>
                <a:spcPts val="0"/>
              </a:spcBef>
              <a:spcAft>
                <a:spcPts val="0"/>
              </a:spcAft>
              <a:buSzPts val="1800"/>
              <a:buNone/>
            </a:pPr>
            <a:endParaRPr lang="en-US" sz="8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Sc_w</a:t>
            </a:r>
            <a:r>
              <a:rPr lang="en-US" sz="8800" b="1"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 Screen Width of mobile in cm.</a:t>
            </a:r>
          </a:p>
          <a:p>
            <a:pPr marL="0" lvl="0" indent="0" algn="l" rtl="0">
              <a:lnSpc>
                <a:spcPct val="115000"/>
              </a:lnSpc>
              <a:spcBef>
                <a:spcPts val="0"/>
              </a:spcBef>
              <a:spcAft>
                <a:spcPts val="0"/>
              </a:spcAft>
              <a:buSzPts val="1800"/>
              <a:buNone/>
            </a:pPr>
            <a:endParaRPr lang="en-US" sz="8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Talk_time</a:t>
            </a:r>
            <a:r>
              <a:rPr lang="en-US" sz="8800" b="1"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 longest time that a single battery charge will last when you are.</a:t>
            </a:r>
          </a:p>
          <a:p>
            <a:pPr marL="0" lvl="0" indent="0" algn="l" rtl="0">
              <a:lnSpc>
                <a:spcPct val="115000"/>
              </a:lnSpc>
              <a:spcBef>
                <a:spcPts val="0"/>
              </a:spcBef>
              <a:spcAft>
                <a:spcPts val="0"/>
              </a:spcAft>
              <a:buSzPts val="1800"/>
              <a:buNone/>
            </a:pPr>
            <a:endParaRPr lang="en-US" sz="8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Three_g</a:t>
            </a:r>
            <a:r>
              <a:rPr lang="en-US" sz="8800" b="1"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 Has 3G or not.</a:t>
            </a: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Wifi</a:t>
            </a:r>
            <a:r>
              <a:rPr lang="en-US" sz="8800" dirty="0">
                <a:latin typeface="Times New Roman" panose="02020603050405020304" pitchFamily="18" charset="0"/>
                <a:cs typeface="Times New Roman" panose="02020603050405020304" pitchFamily="18" charset="0"/>
              </a:rPr>
              <a:t> - Has </a:t>
            </a:r>
            <a:r>
              <a:rPr lang="en-US" sz="8800" dirty="0" err="1">
                <a:latin typeface="Times New Roman" panose="02020603050405020304" pitchFamily="18" charset="0"/>
                <a:cs typeface="Times New Roman" panose="02020603050405020304" pitchFamily="18" charset="0"/>
              </a:rPr>
              <a:t>wifi</a:t>
            </a:r>
            <a:r>
              <a:rPr lang="en-US" sz="8800" dirty="0">
                <a:latin typeface="Times New Roman" panose="02020603050405020304" pitchFamily="18" charset="0"/>
                <a:cs typeface="Times New Roman" panose="02020603050405020304" pitchFamily="18" charset="0"/>
              </a:rPr>
              <a:t> or not.</a:t>
            </a:r>
          </a:p>
          <a:p>
            <a:pPr marL="0" lvl="0" indent="0" algn="l" rtl="0">
              <a:lnSpc>
                <a:spcPct val="115000"/>
              </a:lnSpc>
              <a:spcBef>
                <a:spcPts val="0"/>
              </a:spcBef>
              <a:spcAft>
                <a:spcPts val="0"/>
              </a:spcAft>
              <a:buSzPts val="1800"/>
              <a:buNone/>
            </a:pPr>
            <a:r>
              <a:rPr lang="en-US" sz="8800" b="1" dirty="0" err="1">
                <a:latin typeface="Times New Roman" panose="02020603050405020304" pitchFamily="18" charset="0"/>
                <a:cs typeface="Times New Roman" panose="02020603050405020304" pitchFamily="18" charset="0"/>
              </a:rPr>
              <a:t>Price_range</a:t>
            </a:r>
            <a:r>
              <a:rPr lang="en-US" sz="8800" b="1" dirty="0">
                <a:latin typeface="Times New Roman" panose="02020603050405020304" pitchFamily="18" charset="0"/>
                <a:cs typeface="Times New Roman" panose="02020603050405020304" pitchFamily="18" charset="0"/>
              </a:rPr>
              <a:t> </a:t>
            </a:r>
            <a:r>
              <a:rPr lang="en-US" sz="8800" dirty="0">
                <a:latin typeface="Times New Roman" panose="02020603050405020304" pitchFamily="18" charset="0"/>
                <a:cs typeface="Times New Roman" panose="02020603050405020304" pitchFamily="18" charset="0"/>
              </a:rPr>
              <a:t>- This is the target variable with value of 0(low cost), 1(medium cost),2(High Cost),3(Very High cost).</a:t>
            </a:r>
          </a:p>
          <a:p>
            <a:pPr marL="0" lvl="0" indent="0" algn="l" rtl="0">
              <a:lnSpc>
                <a:spcPct val="115000"/>
              </a:lnSpc>
              <a:spcBef>
                <a:spcPts val="0"/>
              </a:spcBef>
              <a:spcAft>
                <a:spcPts val="0"/>
              </a:spcAft>
              <a:buSzPts val="1800"/>
              <a:buNone/>
            </a:pPr>
            <a:endParaRPr lang="en-US" dirty="0">
              <a:solidFill>
                <a:srgbClr val="134F5C"/>
              </a:solidFill>
            </a:endParaRPr>
          </a:p>
          <a:p>
            <a:endParaRPr lang="en-US" dirty="0"/>
          </a:p>
        </p:txBody>
      </p:sp>
      <p:pic>
        <p:nvPicPr>
          <p:cNvPr id="4" name="Google Shape;128;p2">
            <a:extLst>
              <a:ext uri="{FF2B5EF4-FFF2-40B4-BE49-F238E27FC236}">
                <a16:creationId xmlns:a16="http://schemas.microsoft.com/office/drawing/2014/main" id="{08EDEC69-64E2-066A-8AB2-03A30F4416A1}"/>
              </a:ext>
            </a:extLst>
          </p:cNvPr>
          <p:cNvPicPr preferRelativeResize="0"/>
          <p:nvPr/>
        </p:nvPicPr>
        <p:blipFill rotWithShape="1">
          <a:blip r:embed="rId2">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81446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A444-0D1B-8D20-9A55-0A777C525F24}"/>
              </a:ext>
            </a:extLst>
          </p:cNvPr>
          <p:cNvSpPr>
            <a:spLocks noGrp="1"/>
          </p:cNvSpPr>
          <p:nvPr>
            <p:ph type="title"/>
          </p:nvPr>
        </p:nvSpPr>
        <p:spPr>
          <a:xfrm>
            <a:off x="1628690" y="0"/>
            <a:ext cx="10018713" cy="1752599"/>
          </a:xfrm>
        </p:spPr>
        <p:txBody>
          <a:bodyPr/>
          <a:lstStyle/>
          <a:p>
            <a:pPr algn="l"/>
            <a:r>
              <a:rPr lang="en-US" sz="4400" b="1" i="0" dirty="0">
                <a:solidFill>
                  <a:srgbClr val="FF0000"/>
                </a:solidFill>
                <a:effectLst/>
                <a:latin typeface="Times New Roman" panose="02020603050405020304" pitchFamily="18" charset="0"/>
                <a:cs typeface="Times New Roman" panose="02020603050405020304" pitchFamily="18" charset="0"/>
              </a:rPr>
              <a:t>Import Libraries And Load Data Set</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FDDCC857-6D71-38D5-F7C1-98729F9BC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8753" y="1158457"/>
            <a:ext cx="3923995" cy="31242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CBD3F35E-8069-65AA-95E6-BF66E9F5B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690" y="4237154"/>
            <a:ext cx="9387840" cy="2407920"/>
          </a:xfrm>
          <a:prstGeom prst="rect">
            <a:avLst/>
          </a:prstGeom>
          <a:ln w="88900" cap="sq" cmpd="thickThin">
            <a:solidFill>
              <a:srgbClr val="000000"/>
            </a:solidFill>
            <a:prstDash val="solid"/>
            <a:miter lim="800000"/>
          </a:ln>
          <a:effectLst>
            <a:innerShdw blurRad="76200">
              <a:srgbClr val="000000"/>
            </a:innerShdw>
          </a:effectLst>
        </p:spPr>
      </p:pic>
      <p:pic>
        <p:nvPicPr>
          <p:cNvPr id="8" name="Google Shape;128;p2">
            <a:extLst>
              <a:ext uri="{FF2B5EF4-FFF2-40B4-BE49-F238E27FC236}">
                <a16:creationId xmlns:a16="http://schemas.microsoft.com/office/drawing/2014/main" id="{227EABA3-AB84-8EDA-878D-69F3359C1F2A}"/>
              </a:ext>
            </a:extLst>
          </p:cNvPr>
          <p:cNvPicPr preferRelativeResize="0"/>
          <p:nvPr/>
        </p:nvPicPr>
        <p:blipFill rotWithShape="1">
          <a:blip r:embed="rId4">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63003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790B-CC5C-AD93-2BC8-E4D8F4ABE0B3}"/>
              </a:ext>
            </a:extLst>
          </p:cNvPr>
          <p:cNvSpPr>
            <a:spLocks noGrp="1"/>
          </p:cNvSpPr>
          <p:nvPr>
            <p:ph type="title"/>
          </p:nvPr>
        </p:nvSpPr>
        <p:spPr>
          <a:xfrm>
            <a:off x="1612648" y="127018"/>
            <a:ext cx="10018713" cy="1509277"/>
          </a:xfrm>
        </p:spPr>
        <p:txBody>
          <a:bodyPr>
            <a:normAutofit/>
          </a:bodyPr>
          <a:lstStyle/>
          <a:p>
            <a:r>
              <a:rPr lang="en-US" sz="4400" b="1" i="0" dirty="0">
                <a:solidFill>
                  <a:srgbClr val="FF0000"/>
                </a:solidFill>
                <a:effectLst/>
                <a:latin typeface="Times New Roman" panose="02020603050405020304" pitchFamily="18" charset="0"/>
                <a:cs typeface="Times New Roman" panose="02020603050405020304" pitchFamily="18" charset="0"/>
              </a:rPr>
              <a:t>Duplicate Values And Null Values</a:t>
            </a:r>
            <a:br>
              <a:rPr lang="en-US" sz="4400" b="1" i="0" dirty="0">
                <a:solidFill>
                  <a:srgbClr val="FF0000"/>
                </a:solidFill>
                <a:effectLst/>
                <a:latin typeface="Times New Roman" panose="02020603050405020304" pitchFamily="18" charset="0"/>
                <a:cs typeface="Times New Roman" panose="02020603050405020304" pitchFamily="18" charset="0"/>
              </a:rPr>
            </a:br>
            <a:r>
              <a:rPr lang="en-US" sz="4400" b="1" i="0" dirty="0">
                <a:solidFill>
                  <a:srgbClr val="FF0000"/>
                </a:solidFill>
                <a:effectLst/>
                <a:latin typeface="Times New Roman" panose="02020603050405020304" pitchFamily="18" charset="0"/>
                <a:cs typeface="Times New Roman" panose="02020603050405020304" pitchFamily="18" charset="0"/>
              </a:rPr>
              <a:t> </a:t>
            </a:r>
            <a:endParaRPr lang="en-US" sz="4400"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D9E8552-F1C4-5CBF-F067-4A77A21BC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322" y="1081526"/>
            <a:ext cx="8966706" cy="4998432"/>
          </a:xfrm>
          <a:prstGeom prst="rect">
            <a:avLst/>
          </a:prstGeom>
          <a:ln w="88900" cap="sq" cmpd="thickThin">
            <a:solidFill>
              <a:srgbClr val="000000"/>
            </a:solidFill>
            <a:prstDash val="solid"/>
            <a:miter lim="800000"/>
          </a:ln>
          <a:effectLst>
            <a:innerShdw blurRad="76200">
              <a:srgbClr val="000000"/>
            </a:innerShdw>
          </a:effectLst>
        </p:spPr>
      </p:pic>
      <p:pic>
        <p:nvPicPr>
          <p:cNvPr id="6" name="Google Shape;128;p2">
            <a:extLst>
              <a:ext uri="{FF2B5EF4-FFF2-40B4-BE49-F238E27FC236}">
                <a16:creationId xmlns:a16="http://schemas.microsoft.com/office/drawing/2014/main" id="{C0DFAEA4-C7C8-686E-F4A4-1B8A9F3F18C6}"/>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98988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F27C-4291-12F7-CECD-FFA3786C3A93}"/>
              </a:ext>
            </a:extLst>
          </p:cNvPr>
          <p:cNvSpPr>
            <a:spLocks noGrp="1"/>
          </p:cNvSpPr>
          <p:nvPr>
            <p:ph type="title"/>
          </p:nvPr>
        </p:nvSpPr>
        <p:spPr>
          <a:xfrm>
            <a:off x="1484310" y="0"/>
            <a:ext cx="10018713" cy="1223211"/>
          </a:xfrm>
        </p:spPr>
        <p:txBody>
          <a:bodyPr>
            <a:normAutofit fontScale="90000"/>
          </a:bodyPr>
          <a:lstStyle/>
          <a:p>
            <a:r>
              <a:rPr lang="en-US" sz="4400" b="1" i="0" dirty="0">
                <a:solidFill>
                  <a:srgbClr val="FF0000"/>
                </a:solidFill>
                <a:effectLst/>
                <a:latin typeface="Times New Roman" panose="02020603050405020304" pitchFamily="18" charset="0"/>
                <a:cs typeface="Times New Roman" panose="02020603050405020304" pitchFamily="18" charset="0"/>
              </a:rPr>
              <a:t>Check Unique Values for each variable.</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17D0EC01-D0CD-C6EA-505E-A62FF36AF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263" y="1053915"/>
            <a:ext cx="7623149" cy="4304147"/>
          </a:xfrm>
          <a:prstGeom prst="rect">
            <a:avLst/>
          </a:prstGeom>
          <a:ln w="88900" cap="sq" cmpd="thickThin">
            <a:solidFill>
              <a:srgbClr val="000000"/>
            </a:solidFill>
            <a:prstDash val="solid"/>
            <a:miter lim="800000"/>
          </a:ln>
          <a:effectLst>
            <a:innerShdw blurRad="76200">
              <a:srgbClr val="000000"/>
            </a:innerShdw>
          </a:effectLst>
        </p:spPr>
      </p:pic>
      <p:pic>
        <p:nvPicPr>
          <p:cNvPr id="6" name="Google Shape;128;p2">
            <a:extLst>
              <a:ext uri="{FF2B5EF4-FFF2-40B4-BE49-F238E27FC236}">
                <a16:creationId xmlns:a16="http://schemas.microsoft.com/office/drawing/2014/main" id="{C9E0CA9B-77E4-BE6F-00FB-BA64F8A87AED}"/>
              </a:ext>
            </a:extLst>
          </p:cNvPr>
          <p:cNvPicPr preferRelativeResize="0"/>
          <p:nvPr/>
        </p:nvPicPr>
        <p:blipFill rotWithShape="1">
          <a:blip r:embed="rId3">
            <a:alphaModFix/>
          </a:blip>
          <a:srcRect/>
          <a:stretch/>
        </p:blipFill>
        <p:spPr>
          <a:xfrm>
            <a:off x="11292409" y="0"/>
            <a:ext cx="899591" cy="764704"/>
          </a:xfrm>
          <a:prstGeom prst="rect">
            <a:avLst/>
          </a:prstGeom>
          <a:noFill/>
          <a:ln>
            <a:noFill/>
          </a:ln>
        </p:spPr>
      </p:pic>
    </p:spTree>
    <p:extLst>
      <p:ext uri="{BB962C8B-B14F-4D97-AF65-F5344CB8AC3E}">
        <p14:creationId xmlns:p14="http://schemas.microsoft.com/office/powerpoint/2010/main" val="2026166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112</TotalTime>
  <Words>2155</Words>
  <Application>Microsoft Office PowerPoint</Application>
  <PresentationFormat>Widescreen</PresentationFormat>
  <Paragraphs>158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Corbel</vt:lpstr>
      <vt:lpstr>Roboto</vt:lpstr>
      <vt:lpstr>Times New Roman</vt:lpstr>
      <vt:lpstr>Parallax</vt:lpstr>
      <vt:lpstr>Capstone Project – 3 Classification Mobile Price Range Prediction </vt:lpstr>
      <vt:lpstr>Problem Statement</vt:lpstr>
      <vt:lpstr>PowerPoint Presentation</vt:lpstr>
      <vt:lpstr>Data Summary</vt:lpstr>
      <vt:lpstr>PowerPoint Presentation</vt:lpstr>
      <vt:lpstr>PowerPoint Presentation</vt:lpstr>
      <vt:lpstr>Import Libraries And Load Data Set </vt:lpstr>
      <vt:lpstr>Duplicate Values And Null Values  </vt:lpstr>
      <vt:lpstr>Check Unique Values for each variable. </vt:lpstr>
      <vt:lpstr>Data Wrangling </vt:lpstr>
      <vt:lpstr>Data Vizualization, Storytelling &amp; Experimenting with charts </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PowerPoint Presentation</vt:lpstr>
      <vt:lpstr>Hypothesis Testing </vt:lpstr>
      <vt:lpstr>PowerPoint Presentation</vt:lpstr>
      <vt:lpstr>Feature Engineering &amp; Data Pre-processing </vt:lpstr>
      <vt:lpstr>ML Model Implementation </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Mobile Price Range Prediction</dc:title>
  <dc:creator>sai narasimha charan thulasi</dc:creator>
  <cp:lastModifiedBy>sai narasimha charan thulasi</cp:lastModifiedBy>
  <cp:revision>2</cp:revision>
  <dcterms:created xsi:type="dcterms:W3CDTF">2023-03-24T14:40:15Z</dcterms:created>
  <dcterms:modified xsi:type="dcterms:W3CDTF">2023-03-24T16:32:43Z</dcterms:modified>
</cp:coreProperties>
</file>