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72" r:id="rId14"/>
    <p:sldId id="271" r:id="rId15"/>
    <p:sldId id="270" r:id="rId16"/>
    <p:sldId id="269" r:id="rId17"/>
    <p:sldId id="268" r:id="rId18"/>
    <p:sldId id="273" r:id="rId19"/>
    <p:sldId id="276" r:id="rId20"/>
    <p:sldId id="275" r:id="rId21"/>
    <p:sldId id="277" r:id="rId22"/>
    <p:sldId id="274"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E04B5F-4178-452B-B5B2-CBC4C370112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415815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04B5F-4178-452B-B5B2-CBC4C370112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387836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04B5F-4178-452B-B5B2-CBC4C370112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644210-5394-4DA2-AB88-E64CC438272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018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E04B5F-4178-452B-B5B2-CBC4C370112F}"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33228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E04B5F-4178-452B-B5B2-CBC4C370112F}"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644210-5394-4DA2-AB88-E64CC438272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7956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E04B5F-4178-452B-B5B2-CBC4C370112F}"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92295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04B5F-4178-452B-B5B2-CBC4C370112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91514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04B5F-4178-452B-B5B2-CBC4C370112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186764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04B5F-4178-452B-B5B2-CBC4C370112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44610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04B5F-4178-452B-B5B2-CBC4C370112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414738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E04B5F-4178-452B-B5B2-CBC4C370112F}"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58462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E04B5F-4178-452B-B5B2-CBC4C370112F}"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357248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04B5F-4178-452B-B5B2-CBC4C370112F}" type="datetimeFigureOut">
              <a:rPr lang="en-US" smtClean="0"/>
              <a:t>3/18/2023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356081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04B5F-4178-452B-B5B2-CBC4C370112F}" type="datetimeFigureOut">
              <a:rPr lang="en-US" smtClean="0"/>
              <a:t>3/18/2023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23702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E04B5F-4178-452B-B5B2-CBC4C370112F}"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135384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E04B5F-4178-452B-B5B2-CBC4C370112F}"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644210-5394-4DA2-AB88-E64CC438272A}" type="slidenum">
              <a:rPr lang="en-US" smtClean="0"/>
              <a:t>‹#›</a:t>
            </a:fld>
            <a:endParaRPr lang="en-US"/>
          </a:p>
        </p:txBody>
      </p:sp>
    </p:spTree>
    <p:extLst>
      <p:ext uri="{BB962C8B-B14F-4D97-AF65-F5344CB8AC3E}">
        <p14:creationId xmlns:p14="http://schemas.microsoft.com/office/powerpoint/2010/main" val="266338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E04B5F-4178-452B-B5B2-CBC4C370112F}" type="datetimeFigureOut">
              <a:rPr lang="en-US" smtClean="0"/>
              <a:t>3/18/2023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644210-5394-4DA2-AB88-E64CC438272A}" type="slidenum">
              <a:rPr lang="en-US" smtClean="0"/>
              <a:t>‹#›</a:t>
            </a:fld>
            <a:endParaRPr lang="en-US"/>
          </a:p>
        </p:txBody>
      </p:sp>
    </p:spTree>
    <p:extLst>
      <p:ext uri="{BB962C8B-B14F-4D97-AF65-F5344CB8AC3E}">
        <p14:creationId xmlns:p14="http://schemas.microsoft.com/office/powerpoint/2010/main" val="42731515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BD2-7D7B-7A23-CE74-CE489AD4E9DD}"/>
              </a:ext>
            </a:extLst>
          </p:cNvPr>
          <p:cNvSpPr>
            <a:spLocks noGrp="1"/>
          </p:cNvSpPr>
          <p:nvPr>
            <p:ph type="ctrTitle"/>
          </p:nvPr>
        </p:nvSpPr>
        <p:spPr>
          <a:xfrm>
            <a:off x="1270378" y="206563"/>
            <a:ext cx="9651244" cy="3705727"/>
          </a:xfrm>
        </p:spPr>
        <p:txBody>
          <a:bodyPr>
            <a:normAutofit fontScale="90000"/>
          </a:bodyPr>
          <a:lstStyle/>
          <a:p>
            <a:r>
              <a:rPr lang="en-US" sz="4800" dirty="0">
                <a:latin typeface="Times New Roman" panose="02020603050405020304" pitchFamily="18" charset="0"/>
                <a:cs typeface="Times New Roman" panose="02020603050405020304" pitchFamily="18" charset="0"/>
              </a:rPr>
              <a:t>       </a:t>
            </a:r>
            <a:r>
              <a:rPr lang="en-US" sz="4800" b="1" dirty="0">
                <a:solidFill>
                  <a:srgbClr val="FF0000"/>
                </a:solidFill>
                <a:latin typeface="Times New Roman" panose="02020603050405020304" pitchFamily="18" charset="0"/>
                <a:cs typeface="Times New Roman" panose="02020603050405020304" pitchFamily="18" charset="0"/>
              </a:rPr>
              <a:t>CAPSTONE PROJECT-1</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t>
            </a:r>
            <a:r>
              <a:rPr lang="en-US" sz="4800" b="1" dirty="0">
                <a:solidFill>
                  <a:srgbClr val="FF0000"/>
                </a:solidFill>
                <a:latin typeface="Times New Roman" panose="02020603050405020304" pitchFamily="18" charset="0"/>
                <a:cs typeface="Times New Roman" panose="02020603050405020304" pitchFamily="18" charset="0"/>
              </a:rPr>
              <a:t>EDA On Hotel Booking Analysis</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By</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SAI NARASIMHA CHARAN THULASI</a:t>
            </a:r>
          </a:p>
        </p:txBody>
      </p:sp>
      <p:pic>
        <p:nvPicPr>
          <p:cNvPr id="4" name="Picture 3">
            <a:extLst>
              <a:ext uri="{FF2B5EF4-FFF2-40B4-BE49-F238E27FC236}">
                <a16:creationId xmlns:a16="http://schemas.microsoft.com/office/drawing/2014/main" id="{E478C9D3-DDB7-85AA-FBAC-2F877E5457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386661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09EA-007C-71ED-2F12-9D7886BACBFC}"/>
              </a:ext>
            </a:extLst>
          </p:cNvPr>
          <p:cNvSpPr>
            <a:spLocks noGrp="1"/>
          </p:cNvSpPr>
          <p:nvPr>
            <p:ph type="title"/>
          </p:nvPr>
        </p:nvSpPr>
        <p:spPr>
          <a:xfrm>
            <a:off x="1636296" y="575984"/>
            <a:ext cx="10042356"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AD07D2D7-7300-96EB-3648-CC3ACFD60A3D}"/>
              </a:ext>
            </a:extLst>
          </p:cNvPr>
          <p:cNvSpPr>
            <a:spLocks noGrp="1"/>
          </p:cNvSpPr>
          <p:nvPr>
            <p:ph idx="1"/>
          </p:nvPr>
        </p:nvSpPr>
        <p:spPr>
          <a:xfrm>
            <a:off x="1640304" y="1856874"/>
            <a:ext cx="8915400" cy="3777622"/>
          </a:xfrm>
        </p:spPr>
        <p:txBody>
          <a:bodyPr/>
          <a:lstStyle/>
          <a:p>
            <a:r>
              <a:rPr lang="en-US" b="1" u="sng" dirty="0">
                <a:latin typeface="Times New Roman" panose="02020603050405020304" pitchFamily="18" charset="0"/>
                <a:cs typeface="Times New Roman" panose="02020603050405020304" pitchFamily="18" charset="0"/>
              </a:rPr>
              <a:t>Chart-1: </a:t>
            </a:r>
            <a:r>
              <a:rPr lang="en-US" b="1" dirty="0">
                <a:latin typeface="Times New Roman" panose="02020603050405020304" pitchFamily="18" charset="0"/>
                <a:cs typeface="Times New Roman" panose="02020603050405020304" pitchFamily="18" charset="0"/>
              </a:rPr>
              <a:t>Booking Percentage of Hotel by Name</a:t>
            </a:r>
            <a:r>
              <a:rPr lang="en-US" b="1" u="sng"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CD4BAC-5493-F234-BE3F-401F6EADF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59" y="2640385"/>
            <a:ext cx="6291115" cy="3641631"/>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B80C11A9-1B96-7973-6367-84F646C2B338}"/>
              </a:ext>
            </a:extLst>
          </p:cNvPr>
          <p:cNvSpPr txBox="1"/>
          <p:nvPr/>
        </p:nvSpPr>
        <p:spPr>
          <a:xfrm>
            <a:off x="6809570" y="2228671"/>
            <a:ext cx="5382430" cy="4524315"/>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Roboto" panose="02000000000000000000" pitchFamily="2" charset="0"/>
              </a:rPr>
              <a:t>Here, we found that the booking number is Higher in City Hotel which is 61.12% than Resort Hotel which is 38.87%. Hence we can say that City hotel has more consumption.</a:t>
            </a:r>
          </a:p>
          <a:p>
            <a:pPr marL="285750" indent="-285750">
              <a:buFont typeface="Arial" panose="020B0604020202020204" pitchFamily="34" charset="0"/>
              <a:buChar char="•"/>
            </a:pPr>
            <a:endParaRPr lang="en-US"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US" i="0" dirty="0">
                <a:solidFill>
                  <a:srgbClr val="212121"/>
                </a:solidFill>
                <a:effectLst/>
                <a:latin typeface="Roboto" panose="02000000000000000000" pitchFamily="2" charset="0"/>
              </a:rPr>
              <a:t>To present the data that in which hotel more booking have been done.</a:t>
            </a:r>
          </a:p>
          <a:p>
            <a:pPr marL="285750" indent="-285750">
              <a:buFont typeface="Arial" panose="020B0604020202020204" pitchFamily="34" charset="0"/>
              <a:buChar char="•"/>
            </a:pPr>
            <a:endParaRPr lang="en-US" b="1" dirty="0">
              <a:solidFill>
                <a:srgbClr val="212121"/>
              </a:solidFill>
              <a:latin typeface="Roboto" panose="02000000000000000000" pitchFamily="2" charset="0"/>
            </a:endParaRP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Yes, for both Hotels, this data making some positive business impact : -</a:t>
            </a:r>
          </a:p>
          <a:p>
            <a:pPr algn="l"/>
            <a:r>
              <a:rPr lang="en-US" b="1" i="0" dirty="0">
                <a:solidFill>
                  <a:srgbClr val="212121"/>
                </a:solidFill>
                <a:effectLst/>
                <a:latin typeface="Roboto" panose="02000000000000000000" pitchFamily="2" charset="0"/>
              </a:rPr>
              <a:t>City Hotel </a:t>
            </a:r>
            <a:r>
              <a:rPr lang="en-US" b="0" i="0" dirty="0">
                <a:solidFill>
                  <a:srgbClr val="212121"/>
                </a:solidFill>
                <a:effectLst/>
                <a:latin typeface="Roboto" panose="02000000000000000000" pitchFamily="2" charset="0"/>
              </a:rPr>
              <a:t>:- Provided more services to attract more guest to increase more revenue.</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Resort Hotel </a:t>
            </a:r>
            <a:r>
              <a:rPr lang="en-US" b="0" i="0" dirty="0">
                <a:solidFill>
                  <a:srgbClr val="212121"/>
                </a:solidFill>
                <a:effectLst/>
                <a:latin typeface="Roboto" panose="02000000000000000000" pitchFamily="2" charset="0"/>
              </a:rPr>
              <a:t>:- Find solution to attract guest and find what city hotel did to attract guest</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085E523C-CC0A-AE41-1A3A-82C96698FC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2793704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5C5D-B4E5-79ED-7393-ADD702FA2795}"/>
              </a:ext>
            </a:extLst>
          </p:cNvPr>
          <p:cNvSpPr>
            <a:spLocks noGrp="1"/>
          </p:cNvSpPr>
          <p:nvPr>
            <p:ph type="title"/>
          </p:nvPr>
        </p:nvSpPr>
        <p:spPr>
          <a:xfrm>
            <a:off x="1602557" y="624110"/>
            <a:ext cx="9902055"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9D560BC8-8418-74C4-E4B9-6F75DB80FC1F}"/>
              </a:ext>
            </a:extLst>
          </p:cNvPr>
          <p:cNvSpPr>
            <a:spLocks noGrp="1"/>
          </p:cNvSpPr>
          <p:nvPr>
            <p:ph idx="1"/>
          </p:nvPr>
        </p:nvSpPr>
        <p:spPr>
          <a:xfrm>
            <a:off x="1638300" y="2029905"/>
            <a:ext cx="8915400" cy="3777622"/>
          </a:xfrm>
        </p:spPr>
        <p:txBody>
          <a:bodyPr/>
          <a:lstStyle/>
          <a:p>
            <a:r>
              <a:rPr lang="en-US" b="1" u="sng" dirty="0"/>
              <a:t>Chart-2: </a:t>
            </a:r>
            <a:r>
              <a:rPr lang="en-US" b="1" dirty="0">
                <a:latin typeface="Times New Roman" panose="02020603050405020304" pitchFamily="18" charset="0"/>
                <a:cs typeface="Times New Roman" panose="02020603050405020304" pitchFamily="18" charset="0"/>
              </a:rPr>
              <a:t>Cancellation Volume of Hotel</a:t>
            </a:r>
          </a:p>
          <a:p>
            <a:pPr marL="0" indent="0">
              <a:buNone/>
            </a:pPr>
            <a:endParaRPr lang="en-US" dirty="0"/>
          </a:p>
        </p:txBody>
      </p:sp>
      <p:pic>
        <p:nvPicPr>
          <p:cNvPr id="5" name="Picture 4">
            <a:extLst>
              <a:ext uri="{FF2B5EF4-FFF2-40B4-BE49-F238E27FC236}">
                <a16:creationId xmlns:a16="http://schemas.microsoft.com/office/drawing/2014/main" id="{8922E72C-3F43-3D9F-DE28-9F05A26C5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914" y="2650337"/>
            <a:ext cx="5314204" cy="384858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911AAB2-4DFB-D576-56B9-1EC3190BF7B1}"/>
              </a:ext>
            </a:extLst>
          </p:cNvPr>
          <p:cNvSpPr txBox="1"/>
          <p:nvPr/>
        </p:nvSpPr>
        <p:spPr>
          <a:xfrm>
            <a:off x="6457361" y="2450969"/>
            <a:ext cx="5213023" cy="4247317"/>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Roboto" panose="02000000000000000000" pitchFamily="2" charset="0"/>
              </a:rPr>
              <a:t>In this chart, we presented the cancellation rate of the hotels booking</a:t>
            </a:r>
          </a:p>
          <a:p>
            <a:pPr marL="285750" indent="-285750">
              <a:buFont typeface="Arial" panose="020B0604020202020204" pitchFamily="34" charset="0"/>
              <a:buChar char="•"/>
            </a:pPr>
            <a:endParaRPr lang="en-US" dirty="0">
              <a:solidFill>
                <a:srgbClr val="212121"/>
              </a:solidFill>
              <a:latin typeface="Roboto" panose="02000000000000000000" pitchFamily="2" charset="0"/>
            </a:endParaRPr>
          </a:p>
          <a:p>
            <a:pPr marL="285750" indent="-285750">
              <a:buFont typeface="Arial" panose="020B0604020202020204" pitchFamily="34" charset="0"/>
              <a:buChar char="•"/>
            </a:pPr>
            <a:r>
              <a:rPr lang="en-US" i="0" dirty="0">
                <a:solidFill>
                  <a:srgbClr val="212121"/>
                </a:solidFill>
                <a:effectLst/>
                <a:latin typeface="Roboto" panose="02000000000000000000" pitchFamily="2" charset="0"/>
              </a:rPr>
              <a:t>Here, we found that overall more than 25% of booking got cancelled</a:t>
            </a:r>
          </a:p>
          <a:p>
            <a:pPr marL="285750" indent="-285750">
              <a:buFont typeface="Arial" panose="020B0604020202020204" pitchFamily="34" charset="0"/>
              <a:buChar char="•"/>
            </a:pPr>
            <a:endParaRPr lang="en-US" b="1" dirty="0">
              <a:solidFill>
                <a:srgbClr val="212121"/>
              </a:solidFill>
              <a:latin typeface="Roboto" panose="02000000000000000000" pitchFamily="2" charset="0"/>
            </a:endParaRP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Here, we can see, that more than 27% booking getting cancelled.</a:t>
            </a:r>
          </a:p>
          <a:p>
            <a:pPr algn="l"/>
            <a:r>
              <a:rPr lang="en-US" b="1" i="0" dirty="0">
                <a:solidFill>
                  <a:srgbClr val="212121"/>
                </a:solidFill>
                <a:effectLst/>
                <a:latin typeface="Roboto" panose="02000000000000000000" pitchFamily="2" charset="0"/>
              </a:rPr>
              <a:t>Solution: </a:t>
            </a:r>
            <a:r>
              <a:rPr lang="en-US" b="0" i="0" dirty="0">
                <a:solidFill>
                  <a:srgbClr val="212121"/>
                </a:solidFill>
                <a:effectLst/>
                <a:latin typeface="Roboto" panose="02000000000000000000" pitchFamily="2" charset="0"/>
              </a:rPr>
              <a:t>We can check the reason of     cancellation of a booking &amp; need to get this sort on business level</a:t>
            </a:r>
            <a:endParaRPr lang="en-US" b="1" dirty="0">
              <a:solidFill>
                <a:srgbClr val="212121"/>
              </a:solidFill>
              <a:latin typeface="Roboto" panose="02000000000000000000" pitchFamily="2" charset="0"/>
            </a:endParaRPr>
          </a:p>
          <a:p>
            <a:pPr marL="285750" indent="-285750">
              <a:buFont typeface="Arial" panose="020B0604020202020204" pitchFamily="34" charset="0"/>
              <a:buChar char="•"/>
            </a:pPr>
            <a:endParaRPr lang="en-US" b="1" dirty="0">
              <a:solidFill>
                <a:srgbClr val="212121"/>
              </a:solidFill>
              <a:latin typeface="Roboto" panose="02000000000000000000" pitchFamily="2" charset="0"/>
            </a:endParaRPr>
          </a:p>
          <a:p>
            <a:pPr marL="285750" indent="-285750">
              <a:buFont typeface="Arial" panose="020B0604020202020204" pitchFamily="34" charset="0"/>
              <a:buChar char="•"/>
            </a:pPr>
            <a:endParaRPr lang="en-US" b="1" dirty="0">
              <a:solidFill>
                <a:srgbClr val="212121"/>
              </a:solidFill>
              <a:latin typeface="Roboto" panose="02000000000000000000" pitchFamily="2" charset="0"/>
            </a:endParaRPr>
          </a:p>
          <a:p>
            <a:pPr marL="285750" indent="-285750">
              <a:buFont typeface="Arial" panose="020B0604020202020204" pitchFamily="34" charset="0"/>
              <a:buChar char="•"/>
            </a:pPr>
            <a:endParaRPr lang="en-US" b="1" dirty="0">
              <a:solidFill>
                <a:srgbClr val="212121"/>
              </a:solidFill>
              <a:latin typeface="Roboto" panose="02000000000000000000" pitchFamily="2" charset="0"/>
            </a:endParaRPr>
          </a:p>
          <a:p>
            <a:pPr marL="285750" indent="-285750">
              <a:buFont typeface="Arial" panose="020B0604020202020204" pitchFamily="34" charset="0"/>
              <a:buChar char="•"/>
            </a:pPr>
            <a:endParaRPr lang="en-US" dirty="0"/>
          </a:p>
        </p:txBody>
      </p:sp>
      <p:pic>
        <p:nvPicPr>
          <p:cNvPr id="18" name="Picture 17">
            <a:extLst>
              <a:ext uri="{FF2B5EF4-FFF2-40B4-BE49-F238E27FC236}">
                <a16:creationId xmlns:a16="http://schemas.microsoft.com/office/drawing/2014/main" id="{B40B25EB-11E9-6B3C-D803-E7CFCC363F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9427"/>
            <a:ext cx="899591" cy="764704"/>
          </a:xfrm>
          <a:prstGeom prst="rect">
            <a:avLst/>
          </a:prstGeom>
        </p:spPr>
      </p:pic>
    </p:spTree>
    <p:extLst>
      <p:ext uri="{BB962C8B-B14F-4D97-AF65-F5344CB8AC3E}">
        <p14:creationId xmlns:p14="http://schemas.microsoft.com/office/powerpoint/2010/main" val="196192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5A2B-16C5-48B8-E7CA-F2A61AEC65ED}"/>
              </a:ext>
            </a:extLst>
          </p:cNvPr>
          <p:cNvSpPr>
            <a:spLocks noGrp="1"/>
          </p:cNvSpPr>
          <p:nvPr>
            <p:ph type="title"/>
          </p:nvPr>
        </p:nvSpPr>
        <p:spPr>
          <a:xfrm>
            <a:off x="1555423" y="470963"/>
            <a:ext cx="9949189"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B60AB2C7-BF38-CAD3-A70F-081D59C8181C}"/>
              </a:ext>
            </a:extLst>
          </p:cNvPr>
          <p:cNvSpPr>
            <a:spLocks noGrp="1"/>
          </p:cNvSpPr>
          <p:nvPr>
            <p:ph idx="1"/>
          </p:nvPr>
        </p:nvSpPr>
        <p:spPr>
          <a:xfrm>
            <a:off x="1555423" y="1707037"/>
            <a:ext cx="8915400" cy="3777622"/>
          </a:xfrm>
        </p:spPr>
        <p:txBody>
          <a:bodyPr/>
          <a:lstStyle/>
          <a:p>
            <a:r>
              <a:rPr lang="en-US" b="1" u="sng" dirty="0">
                <a:latin typeface="Times New Roman" panose="02020603050405020304" pitchFamily="18" charset="0"/>
                <a:cs typeface="Times New Roman" panose="02020603050405020304" pitchFamily="18" charset="0"/>
              </a:rPr>
              <a:t>Chart-3: Month-wise Booking</a:t>
            </a:r>
          </a:p>
        </p:txBody>
      </p:sp>
      <p:pic>
        <p:nvPicPr>
          <p:cNvPr id="5" name="Picture 4">
            <a:extLst>
              <a:ext uri="{FF2B5EF4-FFF2-40B4-BE49-F238E27FC236}">
                <a16:creationId xmlns:a16="http://schemas.microsoft.com/office/drawing/2014/main" id="{9AA8957C-0F34-F0FD-5F80-0EA250008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95" y="2417543"/>
            <a:ext cx="5802222" cy="3662745"/>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F169AEF5-D4D7-B3D0-7601-107721EE4AB7}"/>
              </a:ext>
            </a:extLst>
          </p:cNvPr>
          <p:cNvSpPr txBox="1"/>
          <p:nvPr/>
        </p:nvSpPr>
        <p:spPr>
          <a:xfrm>
            <a:off x="6890994" y="2417543"/>
            <a:ext cx="4864231" cy="3416320"/>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To show the percentage share of booking in each </a:t>
            </a:r>
            <a:r>
              <a:rPr lang="en-US" i="0" dirty="0" err="1">
                <a:solidFill>
                  <a:srgbClr val="212121"/>
                </a:solidFill>
                <a:effectLst/>
                <a:latin typeface="Times New Roman" panose="02020603050405020304" pitchFamily="18" charset="0"/>
                <a:cs typeface="Times New Roman" panose="02020603050405020304" pitchFamily="18" charset="0"/>
              </a:rPr>
              <a:t>month,on</a:t>
            </a:r>
            <a:r>
              <a:rPr lang="en-US" i="0" dirty="0">
                <a:solidFill>
                  <a:srgbClr val="212121"/>
                </a:solidFill>
                <a:effectLst/>
                <a:latin typeface="Times New Roman" panose="02020603050405020304" pitchFamily="18" charset="0"/>
                <a:cs typeface="Times New Roman" panose="02020603050405020304" pitchFamily="18" charset="0"/>
              </a:rPr>
              <a:t> overall level</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The above percentage shows month May, July and Aug are the highest booking months due to holiday season. Recommending aggressive advertisement to lure more and more customers.</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The increased volume of visitors will help hotel to manage revenue in down time, will also help employee satisfaction and retention.</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4B70FF-99FC-DE45-ED39-503C22B8EB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9427"/>
            <a:ext cx="899591" cy="764704"/>
          </a:xfrm>
          <a:prstGeom prst="rect">
            <a:avLst/>
          </a:prstGeom>
        </p:spPr>
      </p:pic>
    </p:spTree>
    <p:extLst>
      <p:ext uri="{BB962C8B-B14F-4D97-AF65-F5344CB8AC3E}">
        <p14:creationId xmlns:p14="http://schemas.microsoft.com/office/powerpoint/2010/main" val="236193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00D44-58C1-C5C9-0C78-16D3687B8334}"/>
              </a:ext>
            </a:extLst>
          </p:cNvPr>
          <p:cNvSpPr>
            <a:spLocks noGrp="1"/>
          </p:cNvSpPr>
          <p:nvPr>
            <p:ph idx="1"/>
          </p:nvPr>
        </p:nvSpPr>
        <p:spPr>
          <a:xfrm>
            <a:off x="1536568" y="1700753"/>
            <a:ext cx="8915400" cy="3777622"/>
          </a:xfrm>
        </p:spPr>
        <p:txBody>
          <a:bodyPr/>
          <a:lstStyle/>
          <a:p>
            <a:r>
              <a:rPr lang="en-US" b="1" u="sng" dirty="0">
                <a:latin typeface="Times New Roman" panose="02020603050405020304" pitchFamily="18" charset="0"/>
                <a:cs typeface="Times New Roman" panose="02020603050405020304" pitchFamily="18" charset="0"/>
              </a:rPr>
              <a:t>Chart-4: Distribution channel Volume  </a:t>
            </a:r>
          </a:p>
          <a:p>
            <a:endParaRPr lang="en-US" dirty="0"/>
          </a:p>
        </p:txBody>
      </p:sp>
      <p:sp>
        <p:nvSpPr>
          <p:cNvPr id="4" name="Title 1">
            <a:extLst>
              <a:ext uri="{FF2B5EF4-FFF2-40B4-BE49-F238E27FC236}">
                <a16:creationId xmlns:a16="http://schemas.microsoft.com/office/drawing/2014/main" id="{7D94A1A9-9D14-C329-BEDB-19E9179DBCA1}"/>
              </a:ext>
            </a:extLst>
          </p:cNvPr>
          <p:cNvSpPr>
            <a:spLocks noGrp="1"/>
          </p:cNvSpPr>
          <p:nvPr>
            <p:ph type="title"/>
          </p:nvPr>
        </p:nvSpPr>
        <p:spPr>
          <a:xfrm>
            <a:off x="1451727" y="419641"/>
            <a:ext cx="9968044" cy="1281112"/>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pic>
        <p:nvPicPr>
          <p:cNvPr id="6" name="Picture 5">
            <a:extLst>
              <a:ext uri="{FF2B5EF4-FFF2-40B4-BE49-F238E27FC236}">
                <a16:creationId xmlns:a16="http://schemas.microsoft.com/office/drawing/2014/main" id="{8AD96D52-518F-17F4-61F9-E9D9ED410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37" y="2305138"/>
            <a:ext cx="6968141" cy="4155217"/>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FBC4F2FD-B268-3652-8B5A-E262564F0B23}"/>
              </a:ext>
            </a:extLst>
          </p:cNvPr>
          <p:cNvSpPr txBox="1"/>
          <p:nvPr/>
        </p:nvSpPr>
        <p:spPr>
          <a:xfrm>
            <a:off x="7601146" y="2163736"/>
            <a:ext cx="4590854" cy="3693319"/>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The following chart represent maximum volume of booking done through which channel to </a:t>
            </a:r>
            <a:r>
              <a:rPr lang="en-US" i="0" dirty="0" err="1">
                <a:solidFill>
                  <a:srgbClr val="212121"/>
                </a:solidFill>
                <a:effectLst/>
                <a:latin typeface="Times New Roman" panose="02020603050405020304" pitchFamily="18" charset="0"/>
                <a:cs typeface="Times New Roman" panose="02020603050405020304" pitchFamily="18" charset="0"/>
              </a:rPr>
              <a:t>represnt</a:t>
            </a:r>
            <a:r>
              <a:rPr lang="en-US" i="0" dirty="0">
                <a:solidFill>
                  <a:srgbClr val="212121"/>
                </a:solidFill>
                <a:effectLst/>
                <a:latin typeface="Times New Roman" panose="02020603050405020304" pitchFamily="18" charset="0"/>
                <a:cs typeface="Times New Roman" panose="02020603050405020304" pitchFamily="18" charset="0"/>
              </a:rPr>
              <a:t> the numbers in descending order we chose bar graph.</a:t>
            </a:r>
          </a:p>
          <a:p>
            <a:pPr marL="285750" indent="-285750">
              <a:buFont typeface="Arial" panose="020B0604020202020204" pitchFamily="34" charset="0"/>
              <a:buChar char="•"/>
            </a:pPr>
            <a:endParaRPr lang="en-US" i="0" dirty="0">
              <a:solidFill>
                <a:srgbClr val="21212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As clearly seen TA/TO(Tour of Agent &amp; Tour of operator) is highest, recommending to continue booking through TA/TO.</a:t>
            </a:r>
          </a:p>
          <a:p>
            <a:pPr marL="285750" indent="-285750">
              <a:buFont typeface="Arial" panose="020B0604020202020204" pitchFamily="34" charset="0"/>
              <a:buChar char="•"/>
            </a:pPr>
            <a:endParaRPr lang="en-US" b="1" dirty="0">
              <a:solidFill>
                <a:srgbClr val="212121"/>
              </a:solidFill>
              <a:latin typeface="Roboto" panose="02000000000000000000" pitchFamily="2" charset="0"/>
            </a:endParaRP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this shows positive business impact.</a:t>
            </a:r>
          </a:p>
          <a:p>
            <a:pPr algn="l"/>
            <a:r>
              <a:rPr lang="en-US" b="0" i="0" dirty="0">
                <a:solidFill>
                  <a:srgbClr val="212121"/>
                </a:solidFill>
                <a:effectLst/>
                <a:latin typeface="Times New Roman" panose="02020603050405020304" pitchFamily="18" charset="0"/>
                <a:cs typeface="Times New Roman" panose="02020603050405020304" pitchFamily="18" charset="0"/>
              </a:rPr>
              <a:t>     Higher the number of TA/TO will help to</a:t>
            </a:r>
          </a:p>
          <a:p>
            <a:pPr algn="l"/>
            <a:r>
              <a:rPr lang="en-US" dirty="0">
                <a:solidFill>
                  <a:srgbClr val="212121"/>
                </a:solidFill>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increase the revenue generation of Hotel.</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C509B095-F2FD-C2EB-9819-57BA38A2F7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230040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5A6C6-1777-6464-884A-A42A02FDA64D}"/>
              </a:ext>
            </a:extLst>
          </p:cNvPr>
          <p:cNvSpPr>
            <a:spLocks noGrp="1"/>
          </p:cNvSpPr>
          <p:nvPr>
            <p:ph idx="1"/>
          </p:nvPr>
        </p:nvSpPr>
        <p:spPr>
          <a:xfrm>
            <a:off x="1508289" y="1738460"/>
            <a:ext cx="8915400" cy="3777622"/>
          </a:xfrm>
        </p:spPr>
        <p:txBody>
          <a:bodyPr/>
          <a:lstStyle/>
          <a:p>
            <a:r>
              <a:rPr lang="en-US" b="1" u="sng" dirty="0">
                <a:latin typeface="Times New Roman" panose="02020603050405020304" pitchFamily="18" charset="0"/>
                <a:cs typeface="Times New Roman" panose="02020603050405020304" pitchFamily="18" charset="0"/>
              </a:rPr>
              <a:t>Chart-5: </a:t>
            </a:r>
            <a:r>
              <a:rPr lang="en-US" b="1" u="sng" dirty="0" err="1">
                <a:latin typeface="Times New Roman" panose="02020603050405020304" pitchFamily="18" charset="0"/>
                <a:cs typeface="Times New Roman" panose="02020603050405020304" pitchFamily="18" charset="0"/>
              </a:rPr>
              <a:t>Assigment</a:t>
            </a:r>
            <a:r>
              <a:rPr lang="en-US" b="1" u="sng" dirty="0">
                <a:latin typeface="Times New Roman" panose="02020603050405020304" pitchFamily="18" charset="0"/>
                <a:cs typeface="Times New Roman" panose="02020603050405020304" pitchFamily="18" charset="0"/>
              </a:rPr>
              <a:t> of room by type  </a:t>
            </a:r>
          </a:p>
          <a:p>
            <a:endParaRPr lang="en-US" dirty="0"/>
          </a:p>
        </p:txBody>
      </p:sp>
      <p:sp>
        <p:nvSpPr>
          <p:cNvPr id="4" name="Title 1">
            <a:extLst>
              <a:ext uri="{FF2B5EF4-FFF2-40B4-BE49-F238E27FC236}">
                <a16:creationId xmlns:a16="http://schemas.microsoft.com/office/drawing/2014/main" id="{24A7608D-8AE3-FB10-2C14-51CB66C6F5BC}"/>
              </a:ext>
            </a:extLst>
          </p:cNvPr>
          <p:cNvSpPr>
            <a:spLocks noGrp="1"/>
          </p:cNvSpPr>
          <p:nvPr>
            <p:ph type="title"/>
          </p:nvPr>
        </p:nvSpPr>
        <p:spPr>
          <a:xfrm>
            <a:off x="1508289" y="416499"/>
            <a:ext cx="9892629" cy="1281112"/>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pic>
        <p:nvPicPr>
          <p:cNvPr id="6" name="Picture 5">
            <a:extLst>
              <a:ext uri="{FF2B5EF4-FFF2-40B4-BE49-F238E27FC236}">
                <a16:creationId xmlns:a16="http://schemas.microsoft.com/office/drawing/2014/main" id="{2DF0249E-FAC5-A831-F1DD-D9B9A8369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19" y="2335019"/>
            <a:ext cx="7036404" cy="3777622"/>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88B9F50C-6CF0-67FB-F9CA-F790A5B3C8CD}"/>
              </a:ext>
            </a:extLst>
          </p:cNvPr>
          <p:cNvSpPr txBox="1"/>
          <p:nvPr/>
        </p:nvSpPr>
        <p:spPr>
          <a:xfrm>
            <a:off x="7626285" y="2335019"/>
            <a:ext cx="4110086" cy="3139321"/>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To show distribution by volume, which room is </a:t>
            </a:r>
            <a:r>
              <a:rPr lang="en-US" i="0" dirty="0" err="1">
                <a:solidFill>
                  <a:srgbClr val="212121"/>
                </a:solidFill>
                <a:effectLst/>
                <a:latin typeface="Times New Roman" panose="02020603050405020304" pitchFamily="18" charset="0"/>
                <a:cs typeface="Times New Roman" panose="02020603050405020304" pitchFamily="18" charset="0"/>
              </a:rPr>
              <a:t>alotted</a:t>
            </a:r>
            <a:r>
              <a:rPr lang="en-US" i="0" dirty="0">
                <a:solidFill>
                  <a:srgbClr val="212121"/>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This chart shows room type 'A' is most </a:t>
            </a:r>
            <a:r>
              <a:rPr lang="en-US" i="0" dirty="0" err="1">
                <a:solidFill>
                  <a:srgbClr val="212121"/>
                </a:solidFill>
                <a:effectLst/>
                <a:latin typeface="Times New Roman" panose="02020603050405020304" pitchFamily="18" charset="0"/>
                <a:cs typeface="Times New Roman" panose="02020603050405020304" pitchFamily="18" charset="0"/>
              </a:rPr>
              <a:t>prefered</a:t>
            </a:r>
            <a:r>
              <a:rPr lang="en-US" i="0" dirty="0">
                <a:solidFill>
                  <a:srgbClr val="212121"/>
                </a:solidFill>
                <a:effectLst/>
                <a:latin typeface="Times New Roman" panose="02020603050405020304" pitchFamily="18" charset="0"/>
                <a:cs typeface="Times New Roman" panose="02020603050405020304" pitchFamily="18" charset="0"/>
              </a:rPr>
              <a:t> by guest.</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solidFill>
                  <a:srgbClr val="212121"/>
                </a:solidFill>
                <a:latin typeface="Times New Roman" panose="02020603050405020304" pitchFamily="18" charset="0"/>
                <a:cs typeface="Times New Roman" panose="02020603050405020304" pitchFamily="18" charset="0"/>
              </a:rPr>
              <a:t>In </a:t>
            </a:r>
            <a:r>
              <a:rPr lang="en-US" dirty="0" err="1">
                <a:solidFill>
                  <a:srgbClr val="212121"/>
                </a:solidFill>
                <a:latin typeface="Times New Roman" panose="02020603050405020304" pitchFamily="18" charset="0"/>
                <a:cs typeface="Times New Roman" panose="02020603050405020304" pitchFamily="18" charset="0"/>
              </a:rPr>
              <a:t>this</a:t>
            </a:r>
            <a:r>
              <a:rPr lang="en-US" i="0" dirty="0" err="1">
                <a:solidFill>
                  <a:srgbClr val="212121"/>
                </a:solidFill>
                <a:effectLst/>
                <a:latin typeface="Times New Roman" panose="02020603050405020304" pitchFamily="18" charset="0"/>
                <a:cs typeface="Times New Roman" panose="02020603050405020304" pitchFamily="18" charset="0"/>
              </a:rPr>
              <a:t>Positive</a:t>
            </a:r>
            <a:r>
              <a:rPr lang="en-US" i="0" dirty="0">
                <a:solidFill>
                  <a:srgbClr val="212121"/>
                </a:solidFill>
                <a:effectLst/>
                <a:latin typeface="Times New Roman" panose="02020603050405020304" pitchFamily="18" charset="0"/>
                <a:cs typeface="Times New Roman" panose="02020603050405020304" pitchFamily="18" charset="0"/>
              </a:rPr>
              <a:t> impact because 'A','D','E' is more </a:t>
            </a:r>
            <a:r>
              <a:rPr lang="en-US" i="0" dirty="0" err="1">
                <a:solidFill>
                  <a:srgbClr val="212121"/>
                </a:solidFill>
                <a:effectLst/>
                <a:latin typeface="Times New Roman" panose="02020603050405020304" pitchFamily="18" charset="0"/>
                <a:cs typeface="Times New Roman" panose="02020603050405020304" pitchFamily="18" charset="0"/>
              </a:rPr>
              <a:t>prefered</a:t>
            </a:r>
            <a:r>
              <a:rPr lang="en-US" i="0" dirty="0">
                <a:solidFill>
                  <a:srgbClr val="212121"/>
                </a:solidFill>
                <a:effectLst/>
                <a:latin typeface="Times New Roman" panose="02020603050405020304" pitchFamily="18" charset="0"/>
                <a:cs typeface="Times New Roman" panose="02020603050405020304" pitchFamily="18" charset="0"/>
              </a:rPr>
              <a:t> by guest due to better services offered in room type.</a:t>
            </a:r>
          </a:p>
          <a:p>
            <a:br>
              <a:rPr lang="en-US" dirty="0"/>
            </a:br>
            <a:endParaRPr lang="en-US" dirty="0"/>
          </a:p>
        </p:txBody>
      </p:sp>
      <p:pic>
        <p:nvPicPr>
          <p:cNvPr id="8" name="Picture 7">
            <a:extLst>
              <a:ext uri="{FF2B5EF4-FFF2-40B4-BE49-F238E27FC236}">
                <a16:creationId xmlns:a16="http://schemas.microsoft.com/office/drawing/2014/main" id="{382C6679-120D-DD6E-187D-F27D3442CB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2583305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317A-F622-6356-093C-5325BE42CCD6}"/>
              </a:ext>
            </a:extLst>
          </p:cNvPr>
          <p:cNvSpPr>
            <a:spLocks noGrp="1"/>
          </p:cNvSpPr>
          <p:nvPr>
            <p:ph type="title"/>
          </p:nvPr>
        </p:nvSpPr>
        <p:spPr>
          <a:xfrm>
            <a:off x="1489435" y="397866"/>
            <a:ext cx="10015177"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109C94C1-340C-8D07-4B9D-D2ECEFA5BC2E}"/>
              </a:ext>
            </a:extLst>
          </p:cNvPr>
          <p:cNvSpPr>
            <a:spLocks noGrp="1"/>
          </p:cNvSpPr>
          <p:nvPr>
            <p:ph idx="1"/>
          </p:nvPr>
        </p:nvSpPr>
        <p:spPr>
          <a:xfrm>
            <a:off x="1489435" y="1756527"/>
            <a:ext cx="8915400" cy="3777622"/>
          </a:xfrm>
        </p:spPr>
        <p:txBody>
          <a:bodyPr/>
          <a:lstStyle/>
          <a:p>
            <a:r>
              <a:rPr lang="en-US" b="1" u="sng" dirty="0">
                <a:latin typeface="Times New Roman" panose="02020603050405020304" pitchFamily="18" charset="0"/>
                <a:cs typeface="Times New Roman" panose="02020603050405020304" pitchFamily="18" charset="0"/>
              </a:rPr>
              <a:t>Chart-6:  </a:t>
            </a:r>
          </a:p>
          <a:p>
            <a:endParaRPr lang="en-US" dirty="0"/>
          </a:p>
        </p:txBody>
      </p:sp>
      <p:pic>
        <p:nvPicPr>
          <p:cNvPr id="5" name="Picture 4">
            <a:extLst>
              <a:ext uri="{FF2B5EF4-FFF2-40B4-BE49-F238E27FC236}">
                <a16:creationId xmlns:a16="http://schemas.microsoft.com/office/drawing/2014/main" id="{19EC92E2-24F5-C5DA-150C-060072511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07" y="2292481"/>
            <a:ext cx="5946779" cy="4437445"/>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89BDA074-0852-7404-9647-D44E3676E34F}"/>
              </a:ext>
            </a:extLst>
          </p:cNvPr>
          <p:cNvSpPr txBox="1"/>
          <p:nvPr/>
        </p:nvSpPr>
        <p:spPr>
          <a:xfrm>
            <a:off x="6938128" y="2648932"/>
            <a:ext cx="44494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i="0" dirty="0">
                <a:solidFill>
                  <a:srgbClr val="212121"/>
                </a:solidFill>
                <a:effectLst/>
                <a:latin typeface="Times New Roman" panose="02020603050405020304" pitchFamily="18" charset="0"/>
                <a:cs typeface="Times New Roman" panose="02020603050405020304" pitchFamily="18" charset="0"/>
              </a:rPr>
              <a:t>To show the percentage share of repeated &amp; non-repeated guests.</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Here, we can see that the number of repeated guests is very less as compared to overall guests.</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We can give alluring offers to non-repetitive customers during Off seasons to enhance revenue</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7058BD6-BE46-2665-16A3-0151ECF7BA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1303543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4FB9-4310-FD4A-E5CD-629212C2E8D3}"/>
              </a:ext>
            </a:extLst>
          </p:cNvPr>
          <p:cNvSpPr>
            <a:spLocks noGrp="1"/>
          </p:cNvSpPr>
          <p:nvPr>
            <p:ph type="title"/>
          </p:nvPr>
        </p:nvSpPr>
        <p:spPr>
          <a:xfrm>
            <a:off x="1602557" y="445000"/>
            <a:ext cx="9902055"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883EDE4A-832C-DEE6-C8CE-557EDCEA3A4E}"/>
              </a:ext>
            </a:extLst>
          </p:cNvPr>
          <p:cNvSpPr>
            <a:spLocks noGrp="1"/>
          </p:cNvSpPr>
          <p:nvPr>
            <p:ph idx="1"/>
          </p:nvPr>
        </p:nvSpPr>
        <p:spPr>
          <a:xfrm>
            <a:off x="1602557" y="1725890"/>
            <a:ext cx="8915400" cy="3777622"/>
          </a:xfrm>
        </p:spPr>
        <p:txBody>
          <a:bodyPr/>
          <a:lstStyle/>
          <a:p>
            <a:r>
              <a:rPr lang="en-US" b="1" u="sng" dirty="0">
                <a:latin typeface="Times New Roman" panose="02020603050405020304" pitchFamily="18" charset="0"/>
                <a:cs typeface="Times New Roman" panose="02020603050405020304" pitchFamily="18" charset="0"/>
              </a:rPr>
              <a:t>Chart-7:  </a:t>
            </a:r>
          </a:p>
          <a:p>
            <a:endParaRPr lang="en-US" dirty="0"/>
          </a:p>
        </p:txBody>
      </p:sp>
      <p:pic>
        <p:nvPicPr>
          <p:cNvPr id="5" name="Picture 4">
            <a:extLst>
              <a:ext uri="{FF2B5EF4-FFF2-40B4-BE49-F238E27FC236}">
                <a16:creationId xmlns:a16="http://schemas.microsoft.com/office/drawing/2014/main" id="{C9004F9C-A263-0EA4-EDAD-569CD67CD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66" y="2517140"/>
            <a:ext cx="7038927" cy="2986372"/>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334ACF80-7DD6-0EC0-E130-8162664E047F}"/>
              </a:ext>
            </a:extLst>
          </p:cNvPr>
          <p:cNvSpPr txBox="1"/>
          <p:nvPr/>
        </p:nvSpPr>
        <p:spPr>
          <a:xfrm>
            <a:off x="7692272" y="2384981"/>
            <a:ext cx="3902697" cy="2862322"/>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In this chart, we have seen market segment by which hotel has booked.</a:t>
            </a:r>
          </a:p>
          <a:p>
            <a:pPr marL="285750" indent="-285750">
              <a:buFont typeface="Arial" panose="020B0604020202020204" pitchFamily="34" charset="0"/>
              <a:buChar char="•"/>
            </a:pPr>
            <a:endParaRPr lang="en-US" i="0" dirty="0">
              <a:solidFill>
                <a:srgbClr val="21212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Online TA has been used most frequently to book hotel by the guest.</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Yes, it is creating positive business impact that guests are using Online TA market segment as most </a:t>
            </a:r>
            <a:r>
              <a:rPr lang="en-US" i="0" dirty="0" err="1">
                <a:solidFill>
                  <a:srgbClr val="212121"/>
                </a:solidFill>
                <a:effectLst/>
                <a:latin typeface="Times New Roman" panose="02020603050405020304" pitchFamily="18" charset="0"/>
                <a:cs typeface="Times New Roman" panose="02020603050405020304" pitchFamily="18" charset="0"/>
              </a:rPr>
              <a:t>prefered</a:t>
            </a:r>
            <a:r>
              <a:rPr lang="en-US" i="0" dirty="0">
                <a:solidFill>
                  <a:srgbClr val="212121"/>
                </a:solidFill>
                <a:effectLst/>
                <a:latin typeface="Times New Roman" panose="02020603050405020304" pitchFamily="18" charset="0"/>
                <a:cs typeface="Times New Roman" panose="02020603050405020304" pitchFamily="18" charset="0"/>
              </a:rPr>
              <a:t> to book hotels.</a:t>
            </a:r>
          </a:p>
        </p:txBody>
      </p:sp>
      <p:pic>
        <p:nvPicPr>
          <p:cNvPr id="7" name="Picture 6">
            <a:extLst>
              <a:ext uri="{FF2B5EF4-FFF2-40B4-BE49-F238E27FC236}">
                <a16:creationId xmlns:a16="http://schemas.microsoft.com/office/drawing/2014/main" id="{2261DC12-52D3-FA39-0E98-0071F24390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9427"/>
            <a:ext cx="899591" cy="764704"/>
          </a:xfrm>
          <a:prstGeom prst="rect">
            <a:avLst/>
          </a:prstGeom>
        </p:spPr>
      </p:pic>
    </p:spTree>
    <p:extLst>
      <p:ext uri="{BB962C8B-B14F-4D97-AF65-F5344CB8AC3E}">
        <p14:creationId xmlns:p14="http://schemas.microsoft.com/office/powerpoint/2010/main" val="3575030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3A5E-626A-19B4-FCEC-D94DDC935351}"/>
              </a:ext>
            </a:extLst>
          </p:cNvPr>
          <p:cNvSpPr>
            <a:spLocks noGrp="1"/>
          </p:cNvSpPr>
          <p:nvPr>
            <p:ph type="title"/>
          </p:nvPr>
        </p:nvSpPr>
        <p:spPr>
          <a:xfrm>
            <a:off x="1564851" y="407293"/>
            <a:ext cx="10011264"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1F2D580C-939E-BB86-397A-D9BEA8B900F3}"/>
              </a:ext>
            </a:extLst>
          </p:cNvPr>
          <p:cNvSpPr>
            <a:spLocks noGrp="1"/>
          </p:cNvSpPr>
          <p:nvPr>
            <p:ph idx="1"/>
          </p:nvPr>
        </p:nvSpPr>
        <p:spPr>
          <a:xfrm>
            <a:off x="1564851" y="1700752"/>
            <a:ext cx="8915400" cy="3777622"/>
          </a:xfrm>
        </p:spPr>
        <p:txBody>
          <a:bodyPr/>
          <a:lstStyle/>
          <a:p>
            <a:r>
              <a:rPr lang="en-US" b="1" u="sng" dirty="0">
                <a:latin typeface="Times New Roman" panose="02020603050405020304" pitchFamily="18" charset="0"/>
                <a:cs typeface="Times New Roman" panose="02020603050405020304" pitchFamily="18" charset="0"/>
              </a:rPr>
              <a:t>Chart-8:  </a:t>
            </a:r>
          </a:p>
          <a:p>
            <a:endParaRPr lang="en-US" dirty="0"/>
          </a:p>
        </p:txBody>
      </p:sp>
      <p:pic>
        <p:nvPicPr>
          <p:cNvPr id="5" name="Picture 4">
            <a:extLst>
              <a:ext uri="{FF2B5EF4-FFF2-40B4-BE49-F238E27FC236}">
                <a16:creationId xmlns:a16="http://schemas.microsoft.com/office/drawing/2014/main" id="{EDC74E21-3C3F-D34A-5883-93EE90454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53" y="2251982"/>
            <a:ext cx="6679048" cy="4171231"/>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A004AAD8-7C0A-A111-7F17-A6AD3B9531FD}"/>
              </a:ext>
            </a:extLst>
          </p:cNvPr>
          <p:cNvSpPr txBox="1"/>
          <p:nvPr/>
        </p:nvSpPr>
        <p:spPr>
          <a:xfrm>
            <a:off x="7303256" y="2121031"/>
            <a:ext cx="4272859" cy="3139321"/>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To specify the average ADR for both hotels.</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As we can see the average ADR of City hotel is higher than Resort hotel, so the profit and revenue will be higher for city hotel.</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Here, we can do more advertising for City hotel to get more customer, which result higher profit</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69CF5ED-3AA9-5B25-E452-7C6BDA1C7C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791931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1FED-39D8-1DB2-FB9E-8CBCBB678D85}"/>
              </a:ext>
            </a:extLst>
          </p:cNvPr>
          <p:cNvSpPr>
            <a:spLocks noGrp="1"/>
          </p:cNvSpPr>
          <p:nvPr>
            <p:ph type="title"/>
          </p:nvPr>
        </p:nvSpPr>
        <p:spPr>
          <a:xfrm>
            <a:off x="1517717" y="388440"/>
            <a:ext cx="9864348"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AC0DF564-A31B-4C76-7F52-BCCAA621B1A0}"/>
              </a:ext>
            </a:extLst>
          </p:cNvPr>
          <p:cNvSpPr>
            <a:spLocks noGrp="1"/>
          </p:cNvSpPr>
          <p:nvPr>
            <p:ph idx="1"/>
          </p:nvPr>
        </p:nvSpPr>
        <p:spPr>
          <a:xfrm>
            <a:off x="1638300" y="1775382"/>
            <a:ext cx="8915400" cy="3777622"/>
          </a:xfrm>
        </p:spPr>
        <p:txBody>
          <a:bodyPr/>
          <a:lstStyle/>
          <a:p>
            <a:r>
              <a:rPr lang="en-US" b="1" u="sng" dirty="0">
                <a:latin typeface="Times New Roman" panose="02020603050405020304" pitchFamily="18" charset="0"/>
                <a:cs typeface="Times New Roman" panose="02020603050405020304" pitchFamily="18" charset="0"/>
              </a:rPr>
              <a:t>Chart-9:  </a:t>
            </a:r>
          </a:p>
          <a:p>
            <a:endParaRPr lang="en-US" dirty="0"/>
          </a:p>
        </p:txBody>
      </p:sp>
      <p:pic>
        <p:nvPicPr>
          <p:cNvPr id="5" name="Picture 4">
            <a:extLst>
              <a:ext uri="{FF2B5EF4-FFF2-40B4-BE49-F238E27FC236}">
                <a16:creationId xmlns:a16="http://schemas.microsoft.com/office/drawing/2014/main" id="{004E34C0-617C-970B-1F8B-A969B7F67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74" y="2338004"/>
            <a:ext cx="7578883" cy="4338946"/>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599F9B9E-FA06-7FE8-B086-E08891143B23}"/>
              </a:ext>
            </a:extLst>
          </p:cNvPr>
          <p:cNvSpPr txBox="1"/>
          <p:nvPr/>
        </p:nvSpPr>
        <p:spPr>
          <a:xfrm>
            <a:off x="8276734" y="2338004"/>
            <a:ext cx="3590592" cy="2031325"/>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To show </a:t>
            </a:r>
            <a:r>
              <a:rPr lang="en-US" i="0" dirty="0" err="1">
                <a:solidFill>
                  <a:srgbClr val="212121"/>
                </a:solidFill>
                <a:effectLst/>
                <a:latin typeface="Times New Roman" panose="02020603050405020304" pitchFamily="18" charset="0"/>
                <a:cs typeface="Times New Roman" panose="02020603050405020304" pitchFamily="18" charset="0"/>
              </a:rPr>
              <a:t>comparision</a:t>
            </a:r>
            <a:r>
              <a:rPr lang="en-US" i="0" dirty="0">
                <a:solidFill>
                  <a:srgbClr val="212121"/>
                </a:solidFill>
                <a:effectLst/>
                <a:latin typeface="Times New Roman" panose="02020603050405020304" pitchFamily="18" charset="0"/>
                <a:cs typeface="Times New Roman" panose="02020603050405020304" pitchFamily="18" charset="0"/>
              </a:rPr>
              <a:t> &amp; affect of total stay days vs ADR.</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Here, we found that if guest's stay days is getting decreased, ADR is getting high.</a:t>
            </a:r>
          </a:p>
          <a:p>
            <a:endParaRPr lang="en-US" b="1" dirty="0">
              <a:solidFill>
                <a:srgbClr val="212121"/>
              </a:solidFill>
              <a:latin typeface="Roboto" panose="02000000000000000000" pitchFamily="2" charset="0"/>
            </a:endParaRPr>
          </a:p>
        </p:txBody>
      </p:sp>
      <p:pic>
        <p:nvPicPr>
          <p:cNvPr id="7" name="Picture 6">
            <a:extLst>
              <a:ext uri="{FF2B5EF4-FFF2-40B4-BE49-F238E27FC236}">
                <a16:creationId xmlns:a16="http://schemas.microsoft.com/office/drawing/2014/main" id="{4025583D-68E9-4CFE-A3B5-28AF19B97F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330735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F0D6-3DF7-2F13-D69F-59BB9B8F3C4D}"/>
              </a:ext>
            </a:extLst>
          </p:cNvPr>
          <p:cNvSpPr>
            <a:spLocks noGrp="1"/>
          </p:cNvSpPr>
          <p:nvPr>
            <p:ph type="title"/>
          </p:nvPr>
        </p:nvSpPr>
        <p:spPr>
          <a:xfrm>
            <a:off x="1536571" y="379013"/>
            <a:ext cx="9892628"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EFA88240-F3C9-6270-5C3E-F15B708F20F2}"/>
              </a:ext>
            </a:extLst>
          </p:cNvPr>
          <p:cNvSpPr>
            <a:spLocks noGrp="1"/>
          </p:cNvSpPr>
          <p:nvPr>
            <p:ph idx="1"/>
          </p:nvPr>
        </p:nvSpPr>
        <p:spPr>
          <a:xfrm>
            <a:off x="1536571" y="1540189"/>
            <a:ext cx="8915400" cy="3777622"/>
          </a:xfrm>
        </p:spPr>
        <p:txBody>
          <a:bodyPr/>
          <a:lstStyle/>
          <a:p>
            <a:r>
              <a:rPr lang="en-US" b="1" u="sng" dirty="0">
                <a:latin typeface="Times New Roman" panose="02020603050405020304" pitchFamily="18" charset="0"/>
                <a:cs typeface="Times New Roman" panose="02020603050405020304" pitchFamily="18" charset="0"/>
              </a:rPr>
              <a:t>Chart-10: </a:t>
            </a:r>
          </a:p>
          <a:p>
            <a:pPr marL="0" indent="0">
              <a:buNone/>
            </a:pPr>
            <a:r>
              <a:rPr lang="en-US" b="1" u="sng" dirty="0">
                <a:latin typeface="Times New Roman" panose="02020603050405020304" pitchFamily="18" charset="0"/>
                <a:cs typeface="Times New Roman" panose="02020603050405020304" pitchFamily="18" charset="0"/>
              </a:rPr>
              <a:t> </a:t>
            </a:r>
          </a:p>
          <a:p>
            <a:endParaRPr lang="en-US" dirty="0"/>
          </a:p>
        </p:txBody>
      </p:sp>
      <p:pic>
        <p:nvPicPr>
          <p:cNvPr id="5" name="Picture 4">
            <a:extLst>
              <a:ext uri="{FF2B5EF4-FFF2-40B4-BE49-F238E27FC236}">
                <a16:creationId xmlns:a16="http://schemas.microsoft.com/office/drawing/2014/main" id="{8B405B17-A771-9FE8-A55B-CC27EA794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99" y="2145190"/>
            <a:ext cx="4742350" cy="452921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AB52C592-F59E-FD72-43DF-2B71FACA7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183259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B479-4CA3-4D98-5ACF-81D4A5CA0449}"/>
              </a:ext>
            </a:extLst>
          </p:cNvPr>
          <p:cNvSpPr>
            <a:spLocks noGrp="1"/>
          </p:cNvSpPr>
          <p:nvPr>
            <p:ph type="title"/>
          </p:nvPr>
        </p:nvSpPr>
        <p:spPr>
          <a:xfrm>
            <a:off x="1640156" y="306333"/>
            <a:ext cx="8911687" cy="1280890"/>
          </a:xfrm>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DBBE9BA-888C-698C-6685-1A4A238C3516}"/>
              </a:ext>
            </a:extLst>
          </p:cNvPr>
          <p:cNvSpPr>
            <a:spLocks noGrp="1"/>
          </p:cNvSpPr>
          <p:nvPr>
            <p:ph idx="1"/>
          </p:nvPr>
        </p:nvSpPr>
        <p:spPr>
          <a:xfrm>
            <a:off x="1636443" y="1796715"/>
            <a:ext cx="8915400" cy="3777622"/>
          </a:xfrm>
        </p:spPr>
        <p:txBody>
          <a:bodyPr/>
          <a:lstStyle/>
          <a:p>
            <a:pPr marL="0" indent="0">
              <a:buNone/>
            </a:pPr>
            <a:r>
              <a:rPr lang="en-US" sz="2000" dirty="0">
                <a:latin typeface="Times New Roman" panose="02020603050405020304" pitchFamily="18" charset="0"/>
                <a:cs typeface="Times New Roman" panose="02020603050405020304" pitchFamily="18" charset="0"/>
              </a:rPr>
              <a:t>This Project will be </a:t>
            </a:r>
            <a:r>
              <a:rPr lang="en-US" sz="2000" dirty="0" err="1">
                <a:latin typeface="Times New Roman" panose="02020603050405020304" pitchFamily="18" charset="0"/>
                <a:cs typeface="Times New Roman" panose="02020603050405020304" pitchFamily="18" charset="0"/>
              </a:rPr>
              <a:t>anaylizing</a:t>
            </a:r>
            <a:r>
              <a:rPr lang="en-US" sz="2000" dirty="0">
                <a:latin typeface="Times New Roman" panose="02020603050405020304" pitchFamily="18" charset="0"/>
                <a:cs typeface="Times New Roman" panose="02020603050405020304" pitchFamily="18" charset="0"/>
              </a:rPr>
              <a:t> Hotel Booking data.</a:t>
            </a:r>
          </a:p>
          <a:p>
            <a:pPr>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This data set contains booking information for a city hotel and a resort hotel, and includes information such as when the booking was made, length of stay, the number of adults, children, and/or babies, and the number of available parking spaces. Hotel industry is a very volatile industry and the bookings depends on above factors.</a:t>
            </a:r>
          </a:p>
          <a:p>
            <a:pPr>
              <a:buFont typeface="Wingdings" panose="05000000000000000000" pitchFamily="2" charset="2"/>
              <a:buChar char="§"/>
            </a:pPr>
            <a:r>
              <a:rPr lang="en-US" sz="2000" dirty="0">
                <a:latin typeface="Times New Roman" panose="02020603050405020304" pitchFamily="18" charset="0"/>
                <a:ea typeface="Arial Unicode MS" pitchFamily="34" charset="-128"/>
                <a:cs typeface="Times New Roman" panose="02020603050405020304" pitchFamily="18" charset="0"/>
              </a:rPr>
              <a:t>The main objective behind this project is to explore and analyze data to discover important factors that govern the bookings and give insights to hotel management which can perform various campaigns to boost the business and performance.</a:t>
            </a:r>
            <a:endParaRPr lang="en-IN" sz="2000" dirty="0">
              <a:latin typeface="Times New Roman" panose="02020603050405020304" pitchFamily="18" charset="0"/>
              <a:ea typeface="Arial Unicode MS" pitchFamily="34" charset="-128"/>
              <a:cs typeface="Times New Roman" panose="02020603050405020304" pitchFamily="18" charset="0"/>
            </a:endParaRPr>
          </a:p>
          <a:p>
            <a:pPr marL="0" indent="0">
              <a:buNone/>
            </a:pPr>
            <a:endParaRPr lang="en-US" dirty="0">
              <a:latin typeface="Times New Roman" panose="02020603050405020304" pitchFamily="18" charset="0"/>
              <a:ea typeface="Arial Unicode MS" pitchFamily="34" charset="-128"/>
              <a:cs typeface="Times New Roman" panose="02020603050405020304" pitchFamily="18" charset="0"/>
            </a:endParaRPr>
          </a:p>
        </p:txBody>
      </p:sp>
      <p:pic>
        <p:nvPicPr>
          <p:cNvPr id="4" name="Picture 3">
            <a:extLst>
              <a:ext uri="{FF2B5EF4-FFF2-40B4-BE49-F238E27FC236}">
                <a16:creationId xmlns:a16="http://schemas.microsoft.com/office/drawing/2014/main" id="{CB7AB406-5676-2F98-3686-4BEB230FA4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379288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710C-FDD6-B91A-5EA6-D2299F50EEF1}"/>
              </a:ext>
            </a:extLst>
          </p:cNvPr>
          <p:cNvSpPr>
            <a:spLocks noGrp="1"/>
          </p:cNvSpPr>
          <p:nvPr>
            <p:ph type="title"/>
          </p:nvPr>
        </p:nvSpPr>
        <p:spPr>
          <a:xfrm>
            <a:off x="1498861" y="388440"/>
            <a:ext cx="9939763" cy="1280890"/>
          </a:xfrm>
        </p:spPr>
        <p:txBody>
          <a:bodyPr/>
          <a:lstStyle/>
          <a:p>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dirty="0"/>
          </a:p>
        </p:txBody>
      </p:sp>
      <p:sp>
        <p:nvSpPr>
          <p:cNvPr id="3" name="Content Placeholder 2">
            <a:extLst>
              <a:ext uri="{FF2B5EF4-FFF2-40B4-BE49-F238E27FC236}">
                <a16:creationId xmlns:a16="http://schemas.microsoft.com/office/drawing/2014/main" id="{94B3E134-F956-FE12-0F48-F370DFA29425}"/>
              </a:ext>
            </a:extLst>
          </p:cNvPr>
          <p:cNvSpPr>
            <a:spLocks noGrp="1"/>
          </p:cNvSpPr>
          <p:nvPr>
            <p:ph idx="1"/>
          </p:nvPr>
        </p:nvSpPr>
        <p:spPr>
          <a:xfrm>
            <a:off x="1498861" y="1669330"/>
            <a:ext cx="8915400" cy="3777622"/>
          </a:xfrm>
        </p:spPr>
        <p:txBody>
          <a:bodyPr/>
          <a:lstStyle/>
          <a:p>
            <a:r>
              <a:rPr lang="en-US" b="1" u="sng" dirty="0">
                <a:latin typeface="Times New Roman" panose="02020603050405020304" pitchFamily="18" charset="0"/>
                <a:cs typeface="Times New Roman" panose="02020603050405020304" pitchFamily="18" charset="0"/>
              </a:rPr>
              <a:t>Chart-11:  </a:t>
            </a:r>
          </a:p>
          <a:p>
            <a:endParaRPr lang="en-US" dirty="0"/>
          </a:p>
        </p:txBody>
      </p:sp>
      <p:pic>
        <p:nvPicPr>
          <p:cNvPr id="5" name="Picture 4">
            <a:extLst>
              <a:ext uri="{FF2B5EF4-FFF2-40B4-BE49-F238E27FC236}">
                <a16:creationId xmlns:a16="http://schemas.microsoft.com/office/drawing/2014/main" id="{3C5DB0D0-89EA-9FCA-B451-D6807FC6C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44" y="2222614"/>
            <a:ext cx="5853959" cy="4385574"/>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89E6CAE4-87DF-F049-BF6B-5A255B19650D}"/>
              </a:ext>
            </a:extLst>
          </p:cNvPr>
          <p:cNvSpPr txBox="1"/>
          <p:nvPr/>
        </p:nvSpPr>
        <p:spPr>
          <a:xfrm>
            <a:off x="6900420" y="2213187"/>
            <a:ext cx="4734180" cy="1754326"/>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To understand the </a:t>
            </a:r>
            <a:r>
              <a:rPr lang="en-US" i="0" dirty="0" err="1">
                <a:solidFill>
                  <a:srgbClr val="212121"/>
                </a:solidFill>
                <a:effectLst/>
                <a:latin typeface="Times New Roman" panose="02020603050405020304" pitchFamily="18" charset="0"/>
                <a:cs typeface="Times New Roman" panose="02020603050405020304" pitchFamily="18" charset="0"/>
              </a:rPr>
              <a:t>relationsip</a:t>
            </a:r>
            <a:r>
              <a:rPr lang="en-US" i="0" dirty="0">
                <a:solidFill>
                  <a:srgbClr val="212121"/>
                </a:solidFill>
                <a:effectLst/>
                <a:latin typeface="Times New Roman" panose="02020603050405020304" pitchFamily="18" charset="0"/>
                <a:cs typeface="Times New Roman" panose="02020603050405020304" pitchFamily="18" charset="0"/>
              </a:rPr>
              <a:t> between different numerical values.</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212121"/>
                </a:solidFill>
                <a:effectLst/>
                <a:latin typeface="Times New Roman" panose="02020603050405020304" pitchFamily="18" charset="0"/>
                <a:cs typeface="Times New Roman" panose="02020603050405020304" pitchFamily="18" charset="0"/>
              </a:rPr>
              <a:t>Highest </a:t>
            </a:r>
            <a:r>
              <a:rPr lang="en-US" i="0" dirty="0" err="1">
                <a:solidFill>
                  <a:srgbClr val="212121"/>
                </a:solidFill>
                <a:effectLst/>
                <a:latin typeface="Times New Roman" panose="02020603050405020304" pitchFamily="18" charset="0"/>
                <a:cs typeface="Times New Roman" panose="02020603050405020304" pitchFamily="18" charset="0"/>
              </a:rPr>
              <a:t>corelation</a:t>
            </a:r>
            <a:r>
              <a:rPr lang="en-US" i="0" dirty="0">
                <a:solidFill>
                  <a:srgbClr val="212121"/>
                </a:solidFill>
                <a:effectLst/>
                <a:latin typeface="Times New Roman" panose="02020603050405020304" pitchFamily="18" charset="0"/>
                <a:cs typeface="Times New Roman" panose="02020603050405020304" pitchFamily="18" charset="0"/>
              </a:rPr>
              <a:t> value between axis is 39% positive &amp; lowest </a:t>
            </a:r>
            <a:r>
              <a:rPr lang="en-US" i="0" dirty="0" err="1">
                <a:solidFill>
                  <a:srgbClr val="212121"/>
                </a:solidFill>
                <a:effectLst/>
                <a:latin typeface="Times New Roman" panose="02020603050405020304" pitchFamily="18" charset="0"/>
                <a:cs typeface="Times New Roman" panose="02020603050405020304" pitchFamily="18" charset="0"/>
              </a:rPr>
              <a:t>corelation</a:t>
            </a:r>
            <a:r>
              <a:rPr lang="en-US" i="0" dirty="0">
                <a:solidFill>
                  <a:srgbClr val="212121"/>
                </a:solidFill>
                <a:effectLst/>
                <a:latin typeface="Times New Roman" panose="02020603050405020304" pitchFamily="18" charset="0"/>
                <a:cs typeface="Times New Roman" panose="02020603050405020304" pitchFamily="18" charset="0"/>
              </a:rPr>
              <a:t> value between the axis is -9% negative.</a:t>
            </a:r>
          </a:p>
        </p:txBody>
      </p:sp>
      <p:pic>
        <p:nvPicPr>
          <p:cNvPr id="7" name="Picture 6">
            <a:extLst>
              <a:ext uri="{FF2B5EF4-FFF2-40B4-BE49-F238E27FC236}">
                <a16:creationId xmlns:a16="http://schemas.microsoft.com/office/drawing/2014/main" id="{00CBE295-B04A-841C-3D89-A269C9E99B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131846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0A6D-F7A9-2557-34FA-E80DE2686E51}"/>
              </a:ext>
            </a:extLst>
          </p:cNvPr>
          <p:cNvSpPr>
            <a:spLocks noGrp="1"/>
          </p:cNvSpPr>
          <p:nvPr>
            <p:ph type="title"/>
          </p:nvPr>
        </p:nvSpPr>
        <p:spPr>
          <a:xfrm>
            <a:off x="1583703" y="595830"/>
            <a:ext cx="9477849" cy="1280890"/>
          </a:xfrm>
        </p:spPr>
        <p:txBody>
          <a:bodyPr/>
          <a:lstStyle/>
          <a:p>
            <a:r>
              <a:rPr lang="en-US" b="1" i="0" dirty="0">
                <a:solidFill>
                  <a:srgbClr val="212121"/>
                </a:solidFill>
                <a:effectLst/>
                <a:latin typeface="Times New Roman" panose="02020603050405020304" pitchFamily="18" charset="0"/>
                <a:cs typeface="Times New Roman" panose="02020603050405020304" pitchFamily="18" charset="0"/>
              </a:rPr>
              <a:t>Solution to Business Objective</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84B35EA-97E0-3E44-B392-5514939FA689}"/>
              </a:ext>
            </a:extLst>
          </p:cNvPr>
          <p:cNvSpPr>
            <a:spLocks noGrp="1"/>
          </p:cNvSpPr>
          <p:nvPr>
            <p:ph idx="1"/>
          </p:nvPr>
        </p:nvSpPr>
        <p:spPr>
          <a:xfrm>
            <a:off x="1638300" y="1407736"/>
            <a:ext cx="8915400" cy="3777622"/>
          </a:xfrm>
        </p:spPr>
        <p:txBody>
          <a:bodyPr>
            <a:normAutofit fontScale="70000" lnSpcReduction="20000"/>
          </a:bodyPr>
          <a:lstStyle/>
          <a:p>
            <a:pPr marL="0" indent="0">
              <a:buNone/>
            </a:pPr>
            <a:r>
              <a:rPr lang="en-US" sz="2100" b="0" dirty="0">
                <a:solidFill>
                  <a:schemeClr val="tx1"/>
                </a:solidFill>
                <a:effectLst/>
                <a:latin typeface="Times New Roman" panose="02020603050405020304" pitchFamily="18" charset="0"/>
                <a:cs typeface="Times New Roman" panose="02020603050405020304" pitchFamily="18" charset="0"/>
              </a:rPr>
              <a:t>1. For hotel business to flourish few things which we need to consider is high revenue generation, customers satisfaction and </a:t>
            </a:r>
            <a:r>
              <a:rPr lang="en-US" sz="2100" b="0" dirty="0" err="1">
                <a:solidFill>
                  <a:schemeClr val="tx1"/>
                </a:solidFill>
                <a:effectLst/>
                <a:latin typeface="Times New Roman" panose="02020603050405020304" pitchFamily="18" charset="0"/>
                <a:cs typeface="Times New Roman" panose="02020603050405020304" pitchFamily="18" charset="0"/>
              </a:rPr>
              <a:t>employeee</a:t>
            </a:r>
            <a:r>
              <a:rPr lang="en-US" sz="2100" b="0" dirty="0">
                <a:solidFill>
                  <a:schemeClr val="tx1"/>
                </a:solidFill>
                <a:effectLst/>
                <a:latin typeface="Times New Roman" panose="02020603050405020304" pitchFamily="18" charset="0"/>
                <a:cs typeface="Times New Roman" panose="02020603050405020304" pitchFamily="18" charset="0"/>
              </a:rPr>
              <a:t> retention.</a:t>
            </a:r>
          </a:p>
          <a:p>
            <a:pPr marL="0" indent="0">
              <a:buNone/>
            </a:pPr>
            <a:r>
              <a:rPr lang="en-US" sz="2100" b="0" dirty="0">
                <a:solidFill>
                  <a:schemeClr val="tx1"/>
                </a:solidFill>
                <a:effectLst/>
                <a:latin typeface="Times New Roman" panose="02020603050405020304" pitchFamily="18" charset="0"/>
                <a:cs typeface="Times New Roman" panose="02020603050405020304" pitchFamily="18" charset="0"/>
              </a:rPr>
              <a:t>2. We where also able to co relate the values showing the max and min percentage between them so that the </a:t>
            </a:r>
            <a:r>
              <a:rPr lang="en-US" sz="2100" b="0" dirty="0" err="1">
                <a:solidFill>
                  <a:schemeClr val="tx1"/>
                </a:solidFill>
                <a:effectLst/>
                <a:latin typeface="Times New Roman" panose="02020603050405020304" pitchFamily="18" charset="0"/>
                <a:cs typeface="Times New Roman" panose="02020603050405020304" pitchFamily="18" charset="0"/>
              </a:rPr>
              <a:t>percenytage</a:t>
            </a:r>
            <a:r>
              <a:rPr lang="en-US" sz="2100" b="0" dirty="0">
                <a:solidFill>
                  <a:schemeClr val="tx1"/>
                </a:solidFill>
                <a:effectLst/>
                <a:latin typeface="Times New Roman" panose="02020603050405020304" pitchFamily="18" charset="0"/>
                <a:cs typeface="Times New Roman" panose="02020603050405020304" pitchFamily="18" charset="0"/>
              </a:rPr>
              <a:t> lying those numbers can be enhanced by various medium</a:t>
            </a:r>
          </a:p>
          <a:p>
            <a:pPr marL="0" indent="0">
              <a:buNone/>
            </a:pPr>
            <a:r>
              <a:rPr lang="en-US" sz="2100" b="0" dirty="0">
                <a:solidFill>
                  <a:schemeClr val="tx1"/>
                </a:solidFill>
                <a:effectLst/>
                <a:latin typeface="Times New Roman" panose="02020603050405020304" pitchFamily="18" charset="0"/>
                <a:cs typeface="Times New Roman" panose="02020603050405020304" pitchFamily="18" charset="0"/>
              </a:rPr>
              <a:t>3. We are able to show the trend of arrivals of visitor at client locations through which client engaged </a:t>
            </a:r>
            <a:r>
              <a:rPr lang="en-US" sz="2100" b="0" dirty="0" err="1">
                <a:solidFill>
                  <a:schemeClr val="tx1"/>
                </a:solidFill>
                <a:effectLst/>
                <a:latin typeface="Times New Roman" panose="02020603050405020304" pitchFamily="18" charset="0"/>
                <a:cs typeface="Times New Roman" panose="02020603050405020304" pitchFamily="18" charset="0"/>
              </a:rPr>
              <a:t>visitos</a:t>
            </a:r>
            <a:r>
              <a:rPr lang="en-US" sz="2100" b="0" dirty="0">
                <a:solidFill>
                  <a:schemeClr val="tx1"/>
                </a:solidFill>
                <a:effectLst/>
                <a:latin typeface="Times New Roman" panose="02020603050405020304" pitchFamily="18" charset="0"/>
                <a:cs typeface="Times New Roman" panose="02020603050405020304" pitchFamily="18" charset="0"/>
              </a:rPr>
              <a:t> well advance for there </a:t>
            </a:r>
            <a:r>
              <a:rPr lang="en-US" sz="2100" b="0" dirty="0" err="1">
                <a:solidFill>
                  <a:schemeClr val="tx1"/>
                </a:solidFill>
                <a:effectLst/>
                <a:latin typeface="Times New Roman" panose="02020603050405020304" pitchFamily="18" charset="0"/>
                <a:cs typeface="Times New Roman" panose="02020603050405020304" pitchFamily="18" charset="0"/>
              </a:rPr>
              <a:t>entaertainment</a:t>
            </a:r>
            <a:r>
              <a:rPr lang="en-US" sz="2100" b="0" dirty="0">
                <a:solidFill>
                  <a:schemeClr val="tx1"/>
                </a:solidFill>
                <a:effectLst/>
                <a:latin typeface="Times New Roman" panose="02020603050405020304" pitchFamily="18" charset="0"/>
                <a:cs typeface="Times New Roman" panose="02020603050405020304" pitchFamily="18" charset="0"/>
              </a:rPr>
              <a:t> and leisure activities</a:t>
            </a:r>
          </a:p>
          <a:p>
            <a:pPr marL="0" indent="0">
              <a:buNone/>
            </a:pPr>
            <a:r>
              <a:rPr lang="en-US" sz="2100" b="0" dirty="0">
                <a:solidFill>
                  <a:schemeClr val="tx1"/>
                </a:solidFill>
                <a:effectLst/>
                <a:latin typeface="Times New Roman" panose="02020603050405020304" pitchFamily="18" charset="0"/>
                <a:cs typeface="Times New Roman" panose="02020603050405020304" pitchFamily="18" charset="0"/>
              </a:rPr>
              <a:t>4. Outliers like higher the visitor then </a:t>
            </a:r>
            <a:r>
              <a:rPr lang="en-US" sz="2100" b="0" dirty="0" err="1">
                <a:solidFill>
                  <a:schemeClr val="tx1"/>
                </a:solidFill>
                <a:effectLst/>
                <a:latin typeface="Times New Roman" panose="02020603050405020304" pitchFamily="18" charset="0"/>
                <a:cs typeface="Times New Roman" panose="02020603050405020304" pitchFamily="18" charset="0"/>
              </a:rPr>
              <a:t>adr</a:t>
            </a:r>
            <a:r>
              <a:rPr lang="en-US" sz="2100" b="0" dirty="0">
                <a:solidFill>
                  <a:schemeClr val="tx1"/>
                </a:solidFill>
                <a:effectLst/>
                <a:latin typeface="Times New Roman" panose="02020603050405020304" pitchFamily="18" charset="0"/>
                <a:cs typeface="Times New Roman" panose="02020603050405020304" pitchFamily="18" charset="0"/>
              </a:rPr>
              <a:t> has reduced drastically was shown in scattered plot so in off season client can engage with offices for bulk booking this will </a:t>
            </a:r>
            <a:r>
              <a:rPr lang="en-US" sz="2100" b="0" dirty="0" err="1">
                <a:solidFill>
                  <a:schemeClr val="tx1"/>
                </a:solidFill>
                <a:effectLst/>
                <a:latin typeface="Times New Roman" panose="02020603050405020304" pitchFamily="18" charset="0"/>
                <a:cs typeface="Times New Roman" panose="02020603050405020304" pitchFamily="18" charset="0"/>
              </a:rPr>
              <a:t>aslo</a:t>
            </a:r>
            <a:r>
              <a:rPr lang="en-US" sz="2100" b="0" dirty="0">
                <a:solidFill>
                  <a:schemeClr val="tx1"/>
                </a:solidFill>
                <a:effectLst/>
                <a:latin typeface="Times New Roman" panose="02020603050405020304" pitchFamily="18" charset="0"/>
                <a:cs typeface="Times New Roman" panose="02020603050405020304" pitchFamily="18" charset="0"/>
              </a:rPr>
              <a:t> help extra revenue generation</a:t>
            </a:r>
          </a:p>
          <a:p>
            <a:pPr marL="0" indent="0">
              <a:buNone/>
            </a:pPr>
            <a:r>
              <a:rPr lang="en-US" sz="2100" b="0" dirty="0">
                <a:solidFill>
                  <a:schemeClr val="tx1"/>
                </a:solidFill>
                <a:effectLst/>
                <a:latin typeface="Times New Roman" panose="02020603050405020304" pitchFamily="18" charset="0"/>
                <a:cs typeface="Times New Roman" panose="02020603050405020304" pitchFamily="18" charset="0"/>
              </a:rPr>
              <a:t>5. We are able achieve the same by showing the client which are the months which are high in revenue generation by pie chart distribution</a:t>
            </a:r>
          </a:p>
          <a:p>
            <a:pPr marL="0" indent="0">
              <a:buNone/>
            </a:pPr>
            <a:r>
              <a:rPr lang="en-US" sz="2100" b="0" dirty="0">
                <a:solidFill>
                  <a:schemeClr val="tx1"/>
                </a:solidFill>
                <a:effectLst/>
                <a:latin typeface="Times New Roman" panose="02020603050405020304" pitchFamily="18" charset="0"/>
                <a:cs typeface="Times New Roman" panose="02020603050405020304" pitchFamily="18" charset="0"/>
              </a:rPr>
              <a:t>6. Increasing the revenue achieved by bar chart distribution of which </a:t>
            </a:r>
            <a:r>
              <a:rPr lang="en-US" sz="2100" b="0" dirty="0" err="1">
                <a:solidFill>
                  <a:schemeClr val="tx1"/>
                </a:solidFill>
                <a:effectLst/>
                <a:latin typeface="Times New Roman" panose="02020603050405020304" pitchFamily="18" charset="0"/>
                <a:cs typeface="Times New Roman" panose="02020603050405020304" pitchFamily="18" charset="0"/>
              </a:rPr>
              <a:t>typre</a:t>
            </a:r>
            <a:r>
              <a:rPr lang="en-US" sz="2100" b="0" dirty="0">
                <a:solidFill>
                  <a:schemeClr val="tx1"/>
                </a:solidFill>
                <a:effectLst/>
                <a:latin typeface="Times New Roman" panose="02020603050405020304" pitchFamily="18" charset="0"/>
                <a:cs typeface="Times New Roman" panose="02020603050405020304" pitchFamily="18" charset="0"/>
              </a:rPr>
              <a:t> room are most reserved and what are the months likely for visitors</a:t>
            </a:r>
          </a:p>
          <a:p>
            <a:pPr marL="0" indent="0">
              <a:buNone/>
            </a:pPr>
            <a:r>
              <a:rPr lang="en-US" sz="2100" dirty="0">
                <a:solidFill>
                  <a:schemeClr val="tx1"/>
                </a:solidFill>
                <a:latin typeface="Times New Roman" panose="02020603050405020304" pitchFamily="18" charset="0"/>
                <a:cs typeface="Times New Roman" panose="02020603050405020304" pitchFamily="18" charset="0"/>
              </a:rPr>
              <a:t>7.</a:t>
            </a:r>
            <a:r>
              <a:rPr lang="en-US" sz="2100" b="0" dirty="0">
                <a:solidFill>
                  <a:schemeClr val="tx1"/>
                </a:solidFill>
                <a:effectLst/>
                <a:latin typeface="Times New Roman" panose="02020603050405020304" pitchFamily="18" charset="0"/>
                <a:cs typeface="Times New Roman" panose="02020603050405020304" pitchFamily="18" charset="0"/>
              </a:rPr>
              <a:t> So for these the client can be well prepare in advance so that minimum grievances would be faced by clients in long run and would help in further enhancement of their hospitality.</a:t>
            </a:r>
            <a:br>
              <a:rPr lang="en-US" sz="2100" b="0" dirty="0">
                <a:solidFill>
                  <a:schemeClr val="tx1"/>
                </a:solidFill>
                <a:effectLst/>
                <a:latin typeface="Times New Roman" panose="02020603050405020304" pitchFamily="18" charset="0"/>
                <a:cs typeface="Times New Roman" panose="02020603050405020304" pitchFamily="18" charset="0"/>
              </a:rPr>
            </a:br>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US" dirty="0"/>
          </a:p>
        </p:txBody>
      </p:sp>
      <p:pic>
        <p:nvPicPr>
          <p:cNvPr id="4" name="Picture 3">
            <a:extLst>
              <a:ext uri="{FF2B5EF4-FFF2-40B4-BE49-F238E27FC236}">
                <a16:creationId xmlns:a16="http://schemas.microsoft.com/office/drawing/2014/main" id="{353FCBB4-A62D-7D61-0111-F3BF3037A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3135970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6362-7A04-3046-715D-37BCA5D835D0}"/>
              </a:ext>
            </a:extLst>
          </p:cNvPr>
          <p:cNvSpPr>
            <a:spLocks noGrp="1"/>
          </p:cNvSpPr>
          <p:nvPr>
            <p:ph type="title"/>
          </p:nvPr>
        </p:nvSpPr>
        <p:spPr>
          <a:xfrm>
            <a:off x="1659117" y="633537"/>
            <a:ext cx="9496703" cy="1280890"/>
          </a:xfrm>
        </p:spPr>
        <p:txBody>
          <a:bodyPr/>
          <a:lstStyle/>
          <a:p>
            <a:r>
              <a:rPr lang="en-US" b="1" i="0" dirty="0">
                <a:solidFill>
                  <a:srgbClr val="212121"/>
                </a:solidFill>
                <a:effectLst/>
                <a:latin typeface="Times New Roman" panose="02020603050405020304" pitchFamily="18" charset="0"/>
                <a:cs typeface="Times New Roman" panose="02020603050405020304" pitchFamily="18" charset="0"/>
              </a:rPr>
              <a:t>Conclusion</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7A7166A-B336-7576-01D5-E5D39DD8B028}"/>
              </a:ext>
            </a:extLst>
          </p:cNvPr>
          <p:cNvSpPr>
            <a:spLocks noGrp="1"/>
          </p:cNvSpPr>
          <p:nvPr>
            <p:ph idx="1"/>
          </p:nvPr>
        </p:nvSpPr>
        <p:spPr>
          <a:xfrm>
            <a:off x="1659117" y="1540188"/>
            <a:ext cx="8915400" cy="4295003"/>
          </a:xfrm>
        </p:spPr>
        <p:txBody>
          <a:bodyPr>
            <a:normAutofit fontScale="25000" lnSpcReduction="20000"/>
          </a:bodyPr>
          <a:lstStyle/>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1. City Hotel seems to be more preferred among </a:t>
            </a:r>
            <a:r>
              <a:rPr lang="en-US" sz="5600" b="0" dirty="0" err="1">
                <a:solidFill>
                  <a:schemeClr val="tx1"/>
                </a:solidFill>
                <a:effectLst/>
                <a:latin typeface="Times New Roman" panose="02020603050405020304" pitchFamily="18" charset="0"/>
                <a:cs typeface="Times New Roman" panose="02020603050405020304" pitchFamily="18" charset="0"/>
              </a:rPr>
              <a:t>travellers</a:t>
            </a:r>
            <a:r>
              <a:rPr lang="en-US" sz="5600" b="0" dirty="0">
                <a:solidFill>
                  <a:schemeClr val="tx1"/>
                </a:solidFill>
                <a:effectLst/>
                <a:latin typeface="Times New Roman" panose="02020603050405020304" pitchFamily="18" charset="0"/>
                <a:cs typeface="Times New Roman" panose="02020603050405020304" pitchFamily="18" charset="0"/>
              </a:rPr>
              <a:t> and it also generates more revenue &amp; profit.</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2. Most number of bookings are made in July and August as compared rest of the months.</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3. Room Type A is the most preferred room type among </a:t>
            </a:r>
            <a:r>
              <a:rPr lang="en-US" sz="5600" b="0" dirty="0" err="1">
                <a:solidFill>
                  <a:schemeClr val="tx1"/>
                </a:solidFill>
                <a:effectLst/>
                <a:latin typeface="Times New Roman" panose="02020603050405020304" pitchFamily="18" charset="0"/>
                <a:cs typeface="Times New Roman" panose="02020603050405020304" pitchFamily="18" charset="0"/>
              </a:rPr>
              <a:t>travellers</a:t>
            </a:r>
            <a:r>
              <a:rPr lang="en-US" sz="5600" b="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4. Most number of bookings are made from Portugal &amp; Great Britain.</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5. Most of the guest stays for 1-4 days in the hotels.</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6. City Hotel retains more number of guests.</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7. Around one-fourth of the total bookings gets cancelled. More cancellations are from City Hotel.</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8. New guest tends to cancel bookings more than repeated customers.</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9. Lead time, number of days in waiting list or assignation of reserved room to customer does not affect cancellation of bookings.</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10. Corporate has the most percentage of repeated guests while TA/TO has the least whereas in the case of cancelled </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bookings TA/TO has the most percentage while Corporate has the least.</a:t>
            </a:r>
          </a:p>
          <a:p>
            <a:pPr marL="0" indent="0">
              <a:buNone/>
            </a:pPr>
            <a:r>
              <a:rPr lang="en-US" sz="5600" b="0" dirty="0">
                <a:solidFill>
                  <a:schemeClr val="tx1"/>
                </a:solidFill>
                <a:effectLst/>
                <a:latin typeface="Times New Roman" panose="02020603050405020304" pitchFamily="18" charset="0"/>
                <a:cs typeface="Times New Roman" panose="02020603050405020304" pitchFamily="18" charset="0"/>
              </a:rPr>
              <a:t>11. The length of the stay decreases as ADR increases probably to reduce the cost.</a:t>
            </a:r>
          </a:p>
          <a:p>
            <a:endParaRPr lang="en-US" dirty="0"/>
          </a:p>
        </p:txBody>
      </p:sp>
      <p:pic>
        <p:nvPicPr>
          <p:cNvPr id="356" name="Picture 355">
            <a:extLst>
              <a:ext uri="{FF2B5EF4-FFF2-40B4-BE49-F238E27FC236}">
                <a16:creationId xmlns:a16="http://schemas.microsoft.com/office/drawing/2014/main" id="{9B75F423-7EE5-F5E0-1E41-97EF42D684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2515864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876200-8744-29C1-32CB-248063AA77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597"/>
          <a:stretch/>
        </p:blipFill>
        <p:spPr>
          <a:xfrm>
            <a:off x="2425700" y="1709181"/>
            <a:ext cx="7340600" cy="3439638"/>
          </a:xfrm>
        </p:spPr>
      </p:pic>
    </p:spTree>
    <p:extLst>
      <p:ext uri="{BB962C8B-B14F-4D97-AF65-F5344CB8AC3E}">
        <p14:creationId xmlns:p14="http://schemas.microsoft.com/office/powerpoint/2010/main" val="278328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9212-0CA3-0AB5-D06A-F529D13C37A8}"/>
              </a:ext>
            </a:extLst>
          </p:cNvPr>
          <p:cNvSpPr>
            <a:spLocks noGrp="1"/>
          </p:cNvSpPr>
          <p:nvPr>
            <p:ph type="title"/>
          </p:nvPr>
        </p:nvSpPr>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AFB1493D-E0FC-37FE-1332-D1B982EF602A}"/>
              </a:ext>
            </a:extLst>
          </p:cNvPr>
          <p:cNvSpPr>
            <a:spLocks noGrp="1"/>
          </p:cNvSpPr>
          <p:nvPr>
            <p:ph idx="1"/>
          </p:nvPr>
        </p:nvSpPr>
        <p:spPr>
          <a:xfrm>
            <a:off x="1283368" y="1684421"/>
            <a:ext cx="9948529" cy="5037221"/>
          </a:xfrm>
        </p:spPr>
        <p:txBody>
          <a:bodyPr>
            <a:normAutofit fontScale="25000" lnSpcReduction="20000"/>
          </a:bodyPr>
          <a:lstStyle/>
          <a:p>
            <a:pPr algn="l"/>
            <a:r>
              <a:rPr lang="en-US" sz="7200" b="1" i="0" dirty="0">
                <a:solidFill>
                  <a:srgbClr val="212121"/>
                </a:solidFill>
                <a:effectLst/>
                <a:latin typeface="Times New Roman" panose="02020603050405020304" pitchFamily="18" charset="0"/>
                <a:cs typeface="Times New Roman" panose="02020603050405020304" pitchFamily="18" charset="0"/>
              </a:rPr>
              <a:t>The columns and the data it represents are listed below:</a:t>
            </a:r>
            <a:endParaRPr lang="en-US" sz="7200" b="0" i="0" dirty="0">
              <a:solidFill>
                <a:srgbClr val="21212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7200" b="1" i="0" dirty="0">
                <a:solidFill>
                  <a:srgbClr val="212121"/>
                </a:solidFill>
                <a:effectLst/>
                <a:latin typeface="Times New Roman" panose="02020603050405020304" pitchFamily="18" charset="0"/>
                <a:cs typeface="Times New Roman" panose="02020603050405020304" pitchFamily="18" charset="0"/>
              </a:rPr>
              <a:t>hotel :</a:t>
            </a:r>
            <a:r>
              <a:rPr lang="en-US" sz="7200" b="0" i="0" dirty="0">
                <a:solidFill>
                  <a:srgbClr val="212121"/>
                </a:solidFill>
                <a:effectLst/>
                <a:latin typeface="Times New Roman" panose="02020603050405020304" pitchFamily="18" charset="0"/>
                <a:cs typeface="Times New Roman" panose="02020603050405020304" pitchFamily="18" charset="0"/>
              </a:rPr>
              <a:t> Name of the hotel (Resort Hotel or City Hotel)</a:t>
            </a:r>
          </a:p>
          <a:p>
            <a:pPr algn="l">
              <a:buFont typeface="+mj-lt"/>
              <a:buAutoNum type="arabicPeriod"/>
            </a:pPr>
            <a:r>
              <a:rPr lang="en-US" sz="7200" b="1" i="0" dirty="0" err="1">
                <a:solidFill>
                  <a:srgbClr val="212121"/>
                </a:solidFill>
                <a:effectLst/>
                <a:latin typeface="Times New Roman" panose="02020603050405020304" pitchFamily="18" charset="0"/>
                <a:cs typeface="Times New Roman" panose="02020603050405020304" pitchFamily="18" charset="0"/>
              </a:rPr>
              <a:t>is_canceled</a:t>
            </a:r>
            <a:r>
              <a:rPr lang="en-US" sz="7200" b="1" i="0" dirty="0">
                <a:solidFill>
                  <a:srgbClr val="212121"/>
                </a:solidFill>
                <a:effectLst/>
                <a:latin typeface="Times New Roman" panose="02020603050405020304" pitchFamily="18" charset="0"/>
                <a:cs typeface="Times New Roman" panose="02020603050405020304" pitchFamily="18" charset="0"/>
              </a:rPr>
              <a:t> :</a:t>
            </a:r>
            <a:r>
              <a:rPr lang="en-US" sz="7200" b="0" i="0" dirty="0">
                <a:solidFill>
                  <a:srgbClr val="212121"/>
                </a:solidFill>
                <a:effectLst/>
                <a:latin typeface="Times New Roman" panose="02020603050405020304" pitchFamily="18" charset="0"/>
                <a:cs typeface="Times New Roman" panose="02020603050405020304" pitchFamily="18" charset="0"/>
              </a:rPr>
              <a:t> If the booking was canceled (1) or not (0)</a:t>
            </a:r>
          </a:p>
          <a:p>
            <a:pPr algn="l">
              <a:buFont typeface="+mj-lt"/>
              <a:buAutoNum type="arabicPeriod"/>
            </a:pPr>
            <a:r>
              <a:rPr lang="en-US" sz="7200" b="1" i="0" dirty="0" err="1">
                <a:solidFill>
                  <a:srgbClr val="212121"/>
                </a:solidFill>
                <a:effectLst/>
                <a:latin typeface="Times New Roman" panose="02020603050405020304" pitchFamily="18" charset="0"/>
                <a:cs typeface="Times New Roman" panose="02020603050405020304" pitchFamily="18" charset="0"/>
              </a:rPr>
              <a:t>lead_time</a:t>
            </a:r>
            <a:r>
              <a:rPr lang="en-US" sz="7200" b="1" i="0" dirty="0">
                <a:solidFill>
                  <a:srgbClr val="212121"/>
                </a:solidFill>
                <a:effectLst/>
                <a:latin typeface="Times New Roman" panose="02020603050405020304" pitchFamily="18" charset="0"/>
                <a:cs typeface="Times New Roman" panose="02020603050405020304" pitchFamily="18" charset="0"/>
              </a:rPr>
              <a:t>:</a:t>
            </a:r>
            <a:r>
              <a:rPr lang="en-US" sz="7200" b="0" i="0" dirty="0">
                <a:solidFill>
                  <a:srgbClr val="212121"/>
                </a:solidFill>
                <a:effectLst/>
                <a:latin typeface="Times New Roman" panose="02020603050405020304" pitchFamily="18" charset="0"/>
                <a:cs typeface="Times New Roman" panose="02020603050405020304" pitchFamily="18" charset="0"/>
              </a:rPr>
              <a:t> Number of days before the actual arrival of the guests</a:t>
            </a:r>
          </a:p>
          <a:p>
            <a:pPr algn="l">
              <a:buFont typeface="+mj-lt"/>
              <a:buAutoNum type="arabicPeriod"/>
            </a:pPr>
            <a:r>
              <a:rPr lang="en-US" sz="7200" b="1" i="0" dirty="0" err="1">
                <a:solidFill>
                  <a:srgbClr val="212121"/>
                </a:solidFill>
                <a:effectLst/>
                <a:latin typeface="Times New Roman" panose="02020603050405020304" pitchFamily="18" charset="0"/>
                <a:cs typeface="Times New Roman" panose="02020603050405020304" pitchFamily="18" charset="0"/>
              </a:rPr>
              <a:t>arrival_date_year</a:t>
            </a:r>
            <a:r>
              <a:rPr lang="en-US" sz="7200" b="1" i="0" dirty="0">
                <a:solidFill>
                  <a:srgbClr val="212121"/>
                </a:solidFill>
                <a:effectLst/>
                <a:latin typeface="Times New Roman" panose="02020603050405020304" pitchFamily="18" charset="0"/>
                <a:cs typeface="Times New Roman" panose="02020603050405020304" pitchFamily="18" charset="0"/>
              </a:rPr>
              <a:t> :</a:t>
            </a:r>
            <a:r>
              <a:rPr lang="en-US" sz="7200" b="0" i="0" dirty="0">
                <a:solidFill>
                  <a:srgbClr val="212121"/>
                </a:solidFill>
                <a:effectLst/>
                <a:latin typeface="Times New Roman" panose="02020603050405020304" pitchFamily="18" charset="0"/>
                <a:cs typeface="Times New Roman" panose="02020603050405020304" pitchFamily="18" charset="0"/>
              </a:rPr>
              <a:t> Year of arrival date</a:t>
            </a:r>
          </a:p>
          <a:p>
            <a:pPr algn="l">
              <a:buFont typeface="+mj-lt"/>
              <a:buAutoNum type="arabicPeriod"/>
            </a:pPr>
            <a:r>
              <a:rPr lang="en-US" sz="7200" b="1" i="0" dirty="0" err="1">
                <a:solidFill>
                  <a:srgbClr val="212121"/>
                </a:solidFill>
                <a:effectLst/>
                <a:latin typeface="Times New Roman" panose="02020603050405020304" pitchFamily="18" charset="0"/>
                <a:cs typeface="Times New Roman" panose="02020603050405020304" pitchFamily="18" charset="0"/>
              </a:rPr>
              <a:t>arrival_date_month</a:t>
            </a:r>
            <a:r>
              <a:rPr lang="en-US" sz="7200" b="1" i="0" dirty="0">
                <a:solidFill>
                  <a:srgbClr val="212121"/>
                </a:solidFill>
                <a:effectLst/>
                <a:latin typeface="Times New Roman" panose="02020603050405020304" pitchFamily="18" charset="0"/>
                <a:cs typeface="Times New Roman" panose="02020603050405020304" pitchFamily="18" charset="0"/>
              </a:rPr>
              <a:t> :</a:t>
            </a:r>
            <a:r>
              <a:rPr lang="en-US" sz="7200" b="0" i="0" dirty="0">
                <a:solidFill>
                  <a:srgbClr val="212121"/>
                </a:solidFill>
                <a:effectLst/>
                <a:latin typeface="Times New Roman" panose="02020603050405020304" pitchFamily="18" charset="0"/>
                <a:cs typeface="Times New Roman" panose="02020603050405020304" pitchFamily="18" charset="0"/>
              </a:rPr>
              <a:t> Month of month arrival date</a:t>
            </a:r>
          </a:p>
          <a:p>
            <a:pPr algn="l">
              <a:buFont typeface="+mj-lt"/>
              <a:buAutoNum type="arabicPeriod"/>
            </a:pPr>
            <a:r>
              <a:rPr lang="en-US" sz="7200" b="1" i="0" dirty="0" err="1">
                <a:solidFill>
                  <a:srgbClr val="212121"/>
                </a:solidFill>
                <a:effectLst/>
                <a:latin typeface="Times New Roman" panose="02020603050405020304" pitchFamily="18" charset="0"/>
                <a:cs typeface="Times New Roman" panose="02020603050405020304" pitchFamily="18" charset="0"/>
              </a:rPr>
              <a:t>arrival_date_week_number</a:t>
            </a:r>
            <a:r>
              <a:rPr lang="en-US" sz="7200" b="1" i="0" dirty="0">
                <a:solidFill>
                  <a:srgbClr val="212121"/>
                </a:solidFill>
                <a:effectLst/>
                <a:latin typeface="Times New Roman" panose="02020603050405020304" pitchFamily="18" charset="0"/>
                <a:cs typeface="Times New Roman" panose="02020603050405020304" pitchFamily="18" charset="0"/>
              </a:rPr>
              <a:t> :</a:t>
            </a:r>
            <a:r>
              <a:rPr lang="en-US" sz="7200" b="0" i="0" dirty="0">
                <a:solidFill>
                  <a:srgbClr val="212121"/>
                </a:solidFill>
                <a:effectLst/>
                <a:latin typeface="Times New Roman" panose="02020603050405020304" pitchFamily="18" charset="0"/>
                <a:cs typeface="Times New Roman" panose="02020603050405020304" pitchFamily="18" charset="0"/>
              </a:rPr>
              <a:t> Week number of year for arrival date</a:t>
            </a:r>
          </a:p>
          <a:p>
            <a:pPr algn="l">
              <a:buFont typeface="+mj-lt"/>
              <a:buAutoNum type="arabicPeriod"/>
            </a:pPr>
            <a:r>
              <a:rPr lang="en-US" sz="7200" b="1" i="0" dirty="0" err="1">
                <a:solidFill>
                  <a:srgbClr val="212121"/>
                </a:solidFill>
                <a:effectLst/>
                <a:latin typeface="Times New Roman" panose="02020603050405020304" pitchFamily="18" charset="0"/>
                <a:cs typeface="Times New Roman" panose="02020603050405020304" pitchFamily="18" charset="0"/>
              </a:rPr>
              <a:t>arrival_date_day_of_month</a:t>
            </a:r>
            <a:r>
              <a:rPr lang="en-US" sz="7200" b="1" i="0" dirty="0">
                <a:solidFill>
                  <a:srgbClr val="212121"/>
                </a:solidFill>
                <a:effectLst/>
                <a:latin typeface="Times New Roman" panose="02020603050405020304" pitchFamily="18" charset="0"/>
                <a:cs typeface="Times New Roman" panose="02020603050405020304" pitchFamily="18" charset="0"/>
              </a:rPr>
              <a:t> :</a:t>
            </a:r>
            <a:r>
              <a:rPr lang="en-US" sz="7200" b="0" i="0" dirty="0">
                <a:solidFill>
                  <a:srgbClr val="212121"/>
                </a:solidFill>
                <a:effectLst/>
                <a:latin typeface="Times New Roman" panose="02020603050405020304" pitchFamily="18" charset="0"/>
                <a:cs typeface="Times New Roman" panose="02020603050405020304" pitchFamily="18" charset="0"/>
              </a:rPr>
              <a:t> Day of arrival date</a:t>
            </a:r>
          </a:p>
          <a:p>
            <a:pPr algn="l">
              <a:buFont typeface="+mj-lt"/>
              <a:buAutoNum type="arabicPeriod"/>
            </a:pPr>
            <a:r>
              <a:rPr lang="en-US" sz="7200" b="1" i="0" dirty="0" err="1">
                <a:solidFill>
                  <a:srgbClr val="212121"/>
                </a:solidFill>
                <a:effectLst/>
                <a:latin typeface="Times New Roman" panose="02020603050405020304" pitchFamily="18" charset="0"/>
                <a:cs typeface="Times New Roman" panose="02020603050405020304" pitchFamily="18" charset="0"/>
              </a:rPr>
              <a:t>stays_in_weekend_nights</a:t>
            </a:r>
            <a:r>
              <a:rPr lang="en-US" sz="7200" b="1" i="0" dirty="0">
                <a:solidFill>
                  <a:srgbClr val="212121"/>
                </a:solidFill>
                <a:effectLst/>
                <a:latin typeface="Times New Roman" panose="02020603050405020304" pitchFamily="18" charset="0"/>
                <a:cs typeface="Times New Roman" panose="02020603050405020304" pitchFamily="18" charset="0"/>
              </a:rPr>
              <a:t> :</a:t>
            </a:r>
            <a:r>
              <a:rPr lang="en-US" sz="7200" b="0" i="0" dirty="0">
                <a:solidFill>
                  <a:srgbClr val="212121"/>
                </a:solidFill>
                <a:effectLst/>
                <a:latin typeface="Times New Roman" panose="02020603050405020304" pitchFamily="18" charset="0"/>
                <a:cs typeface="Times New Roman" panose="02020603050405020304" pitchFamily="18" charset="0"/>
              </a:rPr>
              <a:t> Number of weekend nights (Saturday or Sunday) spent at the hotel by the guests.</a:t>
            </a:r>
          </a:p>
          <a:p>
            <a:pPr algn="l">
              <a:buFont typeface="+mj-lt"/>
              <a:buAutoNum type="arabicPeriod"/>
            </a:pPr>
            <a:r>
              <a:rPr lang="en-US" sz="7200" b="1" i="0" dirty="0" err="1">
                <a:solidFill>
                  <a:srgbClr val="212121"/>
                </a:solidFill>
                <a:effectLst/>
                <a:latin typeface="Times New Roman" panose="02020603050405020304" pitchFamily="18" charset="0"/>
                <a:cs typeface="Times New Roman" panose="02020603050405020304" pitchFamily="18" charset="0"/>
              </a:rPr>
              <a:t>stays_in_week_nights</a:t>
            </a:r>
            <a:r>
              <a:rPr lang="en-US" sz="7200" b="1" i="0" dirty="0">
                <a:solidFill>
                  <a:srgbClr val="212121"/>
                </a:solidFill>
                <a:effectLst/>
                <a:latin typeface="Times New Roman" panose="02020603050405020304" pitchFamily="18" charset="0"/>
                <a:cs typeface="Times New Roman" panose="02020603050405020304" pitchFamily="18" charset="0"/>
              </a:rPr>
              <a:t> :</a:t>
            </a:r>
            <a:r>
              <a:rPr lang="en-US" sz="7200" b="0" i="0" dirty="0">
                <a:solidFill>
                  <a:srgbClr val="212121"/>
                </a:solidFill>
                <a:effectLst/>
                <a:latin typeface="Times New Roman" panose="02020603050405020304" pitchFamily="18" charset="0"/>
                <a:cs typeface="Times New Roman" panose="02020603050405020304" pitchFamily="18" charset="0"/>
              </a:rPr>
              <a:t> Number of weeknights (Monday to Friday) spent at the hotel by the guests.</a:t>
            </a:r>
          </a:p>
          <a:p>
            <a:pPr algn="l">
              <a:buFont typeface="+mj-lt"/>
              <a:buAutoNum type="arabicPeriod"/>
            </a:pPr>
            <a:r>
              <a:rPr lang="en-US" sz="7200" b="1" i="0" dirty="0">
                <a:solidFill>
                  <a:srgbClr val="212121"/>
                </a:solidFill>
                <a:effectLst/>
                <a:latin typeface="Times New Roman" panose="02020603050405020304" pitchFamily="18" charset="0"/>
                <a:cs typeface="Times New Roman" panose="02020603050405020304" pitchFamily="18" charset="0"/>
              </a:rPr>
              <a:t>adults :</a:t>
            </a:r>
            <a:r>
              <a:rPr lang="en-US" sz="7200" b="0" i="0" dirty="0">
                <a:solidFill>
                  <a:srgbClr val="212121"/>
                </a:solidFill>
                <a:effectLst/>
                <a:latin typeface="Times New Roman" panose="02020603050405020304" pitchFamily="18" charset="0"/>
                <a:cs typeface="Times New Roman" panose="02020603050405020304" pitchFamily="18" charset="0"/>
              </a:rPr>
              <a:t> Number of adults among guests</a:t>
            </a:r>
          </a:p>
          <a:p>
            <a:pPr algn="l">
              <a:buFont typeface="+mj-lt"/>
              <a:buAutoNum type="arabicPeriod"/>
            </a:pPr>
            <a:r>
              <a:rPr lang="en-US" sz="7200" b="1" i="0" dirty="0">
                <a:solidFill>
                  <a:srgbClr val="212121"/>
                </a:solidFill>
                <a:effectLst/>
                <a:latin typeface="Times New Roman" panose="02020603050405020304" pitchFamily="18" charset="0"/>
                <a:cs typeface="Times New Roman" panose="02020603050405020304" pitchFamily="18" charset="0"/>
              </a:rPr>
              <a:t>children :</a:t>
            </a:r>
            <a:r>
              <a:rPr lang="en-US" sz="7200" b="0" i="0" dirty="0">
                <a:solidFill>
                  <a:srgbClr val="212121"/>
                </a:solidFill>
                <a:effectLst/>
                <a:latin typeface="Times New Roman" panose="02020603050405020304" pitchFamily="18" charset="0"/>
                <a:cs typeface="Times New Roman" panose="02020603050405020304" pitchFamily="18" charset="0"/>
              </a:rPr>
              <a:t> Number of children among guests</a:t>
            </a:r>
          </a:p>
          <a:p>
            <a:pPr algn="l">
              <a:buFont typeface="+mj-lt"/>
              <a:buAutoNum type="arabicPeriod"/>
            </a:pPr>
            <a:r>
              <a:rPr lang="en-US" sz="7200" b="1" i="0" dirty="0">
                <a:solidFill>
                  <a:srgbClr val="212121"/>
                </a:solidFill>
                <a:effectLst/>
                <a:latin typeface="Times New Roman" panose="02020603050405020304" pitchFamily="18" charset="0"/>
                <a:cs typeface="Times New Roman" panose="02020603050405020304" pitchFamily="18" charset="0"/>
              </a:rPr>
              <a:t>babies :</a:t>
            </a:r>
            <a:r>
              <a:rPr lang="en-US" sz="7200" b="0" i="0" dirty="0">
                <a:solidFill>
                  <a:srgbClr val="212121"/>
                </a:solidFill>
                <a:effectLst/>
                <a:latin typeface="Times New Roman" panose="02020603050405020304" pitchFamily="18" charset="0"/>
                <a:cs typeface="Times New Roman" panose="02020603050405020304" pitchFamily="18" charset="0"/>
              </a:rPr>
              <a:t> Number of babies among guests</a:t>
            </a:r>
          </a:p>
          <a:p>
            <a:pPr algn="l">
              <a:buFont typeface="+mj-lt"/>
              <a:buAutoNum type="arabicPeriod"/>
            </a:pPr>
            <a:r>
              <a:rPr lang="en-US" sz="7200" b="1" i="0" dirty="0">
                <a:solidFill>
                  <a:srgbClr val="212121"/>
                </a:solidFill>
                <a:effectLst/>
                <a:latin typeface="Times New Roman" panose="02020603050405020304" pitchFamily="18" charset="0"/>
                <a:cs typeface="Times New Roman" panose="02020603050405020304" pitchFamily="18" charset="0"/>
              </a:rPr>
              <a:t>meal :</a:t>
            </a:r>
            <a:r>
              <a:rPr lang="en-US" sz="7200" b="0" i="0" dirty="0">
                <a:solidFill>
                  <a:srgbClr val="212121"/>
                </a:solidFill>
                <a:effectLst/>
                <a:latin typeface="Times New Roman" panose="02020603050405020304" pitchFamily="18" charset="0"/>
                <a:cs typeface="Times New Roman" panose="02020603050405020304" pitchFamily="18" charset="0"/>
              </a:rPr>
              <a:t> Type of meal booked</a:t>
            </a:r>
          </a:p>
          <a:p>
            <a:endParaRPr lang="en-US" dirty="0"/>
          </a:p>
        </p:txBody>
      </p:sp>
      <p:pic>
        <p:nvPicPr>
          <p:cNvPr id="6" name="Picture 5">
            <a:extLst>
              <a:ext uri="{FF2B5EF4-FFF2-40B4-BE49-F238E27FC236}">
                <a16:creationId xmlns:a16="http://schemas.microsoft.com/office/drawing/2014/main" id="{594D3DCA-4D7E-C265-E53A-D3D4F1D405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21484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515AE-CAF8-BEA5-C7B5-CF49F61801A4}"/>
              </a:ext>
            </a:extLst>
          </p:cNvPr>
          <p:cNvSpPr>
            <a:spLocks noGrp="1"/>
          </p:cNvSpPr>
          <p:nvPr>
            <p:ph idx="1"/>
          </p:nvPr>
        </p:nvSpPr>
        <p:spPr>
          <a:xfrm>
            <a:off x="1456027" y="256674"/>
            <a:ext cx="10591594" cy="6601326"/>
          </a:xfrm>
        </p:spPr>
        <p:txBody>
          <a:bodyPr>
            <a:normAutofit/>
          </a:bodyPr>
          <a:lstStyle/>
          <a:p>
            <a:pPr marL="109728" indent="0">
              <a:buNone/>
            </a:pP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14</a:t>
            </a:r>
            <a:r>
              <a:rPr lang="en-US" sz="1800" b="1" dirty="0">
                <a:latin typeface="Times New Roman" panose="02020603050405020304" pitchFamily="18" charset="0"/>
                <a:ea typeface="Arial Unicode MS" pitchFamily="34" charset="-128"/>
                <a:cs typeface="Times New Roman" panose="02020603050405020304" pitchFamily="18" charset="0"/>
              </a:rPr>
              <a:t>.Country                : </a:t>
            </a:r>
            <a:r>
              <a:rPr lang="en-US" sz="1800" dirty="0">
                <a:latin typeface="Times New Roman" panose="02020603050405020304" pitchFamily="18" charset="0"/>
                <a:ea typeface="Arial Unicode MS" pitchFamily="34" charset="-128"/>
                <a:cs typeface="Times New Roman" panose="02020603050405020304" pitchFamily="18" charset="0"/>
              </a:rPr>
              <a:t>Country of origin. </a:t>
            </a:r>
            <a:endParaRPr lang="en-IN" sz="1800" dirty="0">
              <a:latin typeface="Times New Roman" panose="02020603050405020304" pitchFamily="18" charset="0"/>
              <a:ea typeface="Arial Unicode MS" pitchFamily="34" charset="-128"/>
              <a:cs typeface="Times New Roman" panose="02020603050405020304" pitchFamily="18" charset="0"/>
            </a:endParaRPr>
          </a:p>
          <a:p>
            <a:pPr marL="109728" indent="0">
              <a:buNone/>
            </a:pP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15</a:t>
            </a:r>
            <a:r>
              <a:rPr lang="en-US" sz="1800" b="1" dirty="0">
                <a:latin typeface="Times New Roman" panose="02020603050405020304" pitchFamily="18" charset="0"/>
                <a:ea typeface="Arial Unicode MS" pitchFamily="34" charset="-128"/>
                <a:cs typeface="Times New Roman" panose="02020603050405020304" pitchFamily="18" charset="0"/>
              </a:rPr>
              <a:t>.booking_changes  :</a:t>
            </a:r>
            <a:r>
              <a:rPr lang="en-US" sz="1800" dirty="0">
                <a:latin typeface="Times New Roman" panose="02020603050405020304" pitchFamily="18" charset="0"/>
                <a:ea typeface="Arial Unicode MS" pitchFamily="34" charset="-128"/>
                <a:cs typeface="Times New Roman" panose="02020603050405020304" pitchFamily="18" charset="0"/>
              </a:rPr>
              <a:t> Number of changes/amendments made to the booking from the moment the booking was entered on the PMS until the moment of check-in or cancellation</a:t>
            </a: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16</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deposit_type</a:t>
            </a:r>
            <a:r>
              <a:rPr lang="en-US" sz="1800" dirty="0">
                <a:latin typeface="Times New Roman" panose="02020603050405020304" pitchFamily="18" charset="0"/>
                <a:ea typeface="Arial Unicode MS" pitchFamily="34" charset="-128"/>
                <a:cs typeface="Times New Roman" panose="02020603050405020304" pitchFamily="18" charset="0"/>
              </a:rPr>
              <a:t>          : Indication on if the customer made a deposit to guarantee the booking</a:t>
            </a:r>
            <a:r>
              <a:rPr lang="en-US" sz="1800" i="1" dirty="0">
                <a:latin typeface="Times New Roman" panose="02020603050405020304" pitchFamily="18" charset="0"/>
                <a:ea typeface="Arial Unicode MS" pitchFamily="34" charset="-128"/>
                <a:cs typeface="Times New Roman" panose="02020603050405020304" pitchFamily="18" charset="0"/>
              </a:rPr>
              <a:t>.</a:t>
            </a: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17</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agent</a:t>
            </a:r>
            <a:r>
              <a:rPr lang="en-US" sz="1800" dirty="0">
                <a:latin typeface="Times New Roman" panose="02020603050405020304" pitchFamily="18" charset="0"/>
                <a:ea typeface="Arial Unicode MS" pitchFamily="34" charset="-128"/>
                <a:cs typeface="Times New Roman" panose="02020603050405020304" pitchFamily="18" charset="0"/>
              </a:rPr>
              <a:t>                      : ID of the travel agency that made the booking</a:t>
            </a: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18</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company               </a:t>
            </a:r>
            <a:r>
              <a:rPr lang="en-US" sz="1800" dirty="0">
                <a:latin typeface="Times New Roman" panose="02020603050405020304" pitchFamily="18" charset="0"/>
                <a:ea typeface="Arial Unicode MS" pitchFamily="34" charset="-128"/>
                <a:cs typeface="Times New Roman" panose="02020603050405020304" pitchFamily="18" charset="0"/>
              </a:rPr>
              <a:t> : ID of the company/entity that made the booking or responsible for paying the booking</a:t>
            </a:r>
            <a:r>
              <a:rPr lang="en-US" sz="1800" i="1" dirty="0">
                <a:latin typeface="Times New Roman" panose="02020603050405020304" pitchFamily="18" charset="0"/>
                <a:ea typeface="Arial Unicode MS" pitchFamily="34" charset="-128"/>
                <a:cs typeface="Times New Roman" panose="02020603050405020304" pitchFamily="18" charset="0"/>
              </a:rPr>
              <a:t>.</a:t>
            </a: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19</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days_in_waiting_list</a:t>
            </a:r>
            <a:r>
              <a:rPr lang="en-US" sz="1800" dirty="0">
                <a:latin typeface="Times New Roman" panose="02020603050405020304" pitchFamily="18" charset="0"/>
                <a:ea typeface="Arial Unicode MS" pitchFamily="34" charset="-128"/>
                <a:cs typeface="Times New Roman" panose="02020603050405020304" pitchFamily="18" charset="0"/>
              </a:rPr>
              <a:t> : Number of days the booking was in the waiting list before it was confirmed to the</a:t>
            </a:r>
          </a:p>
          <a:p>
            <a:pPr marL="109728" indent="0">
              <a:buNone/>
            </a:pPr>
            <a:r>
              <a:rPr lang="en-US" dirty="0">
                <a:latin typeface="Times New Roman" panose="02020603050405020304" pitchFamily="18" charset="0"/>
                <a:ea typeface="Arial Unicode MS" pitchFamily="34" charset="-128"/>
                <a:cs typeface="Times New Roman" panose="02020603050405020304" pitchFamily="18" charset="0"/>
              </a:rPr>
              <a:t>                                     </a:t>
            </a:r>
            <a:r>
              <a:rPr lang="en-US" sz="1800" dirty="0">
                <a:latin typeface="Times New Roman" panose="02020603050405020304" pitchFamily="18" charset="0"/>
                <a:ea typeface="Arial Unicode MS" pitchFamily="34" charset="-128"/>
                <a:cs typeface="Times New Roman" panose="02020603050405020304" pitchFamily="18" charset="0"/>
              </a:rPr>
              <a:t>customer</a:t>
            </a: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20</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customer_type</a:t>
            </a:r>
            <a:r>
              <a:rPr lang="en-US" sz="1800" dirty="0">
                <a:latin typeface="Times New Roman" panose="02020603050405020304" pitchFamily="18" charset="0"/>
                <a:ea typeface="Arial Unicode MS" pitchFamily="34" charset="-128"/>
                <a:cs typeface="Times New Roman" panose="02020603050405020304" pitchFamily="18" charset="0"/>
              </a:rPr>
              <a:t>       : Type of booking, assuming one of four categories</a:t>
            </a:r>
          </a:p>
          <a:p>
            <a:pPr marL="109728" indent="0">
              <a:buNone/>
            </a:pP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21</a:t>
            </a:r>
            <a:r>
              <a:rPr lang="en-US" sz="1800" b="1" dirty="0">
                <a:latin typeface="Times New Roman" panose="02020603050405020304" pitchFamily="18" charset="0"/>
                <a:ea typeface="Arial Unicode MS" pitchFamily="34" charset="-128"/>
                <a:cs typeface="Times New Roman" panose="02020603050405020304" pitchFamily="18" charset="0"/>
              </a:rPr>
              <a:t>.adr</a:t>
            </a:r>
            <a:r>
              <a:rPr lang="en-US" sz="1800" dirty="0">
                <a:latin typeface="Times New Roman" panose="02020603050405020304" pitchFamily="18" charset="0"/>
                <a:ea typeface="Arial Unicode MS" pitchFamily="34" charset="-128"/>
                <a:cs typeface="Times New Roman" panose="02020603050405020304" pitchFamily="18" charset="0"/>
              </a:rPr>
              <a:t>                           : Average Daily Rate as defined by dividing the sum of all lodging 	transactions 	by</a:t>
            </a:r>
          </a:p>
          <a:p>
            <a:pPr marL="109728" indent="0">
              <a:buNone/>
            </a:pPr>
            <a:r>
              <a:rPr lang="en-US" dirty="0">
                <a:latin typeface="Times New Roman" panose="02020603050405020304" pitchFamily="18" charset="0"/>
                <a:ea typeface="Arial Unicode MS" pitchFamily="34" charset="-128"/>
                <a:cs typeface="Times New Roman" panose="02020603050405020304" pitchFamily="18" charset="0"/>
              </a:rPr>
              <a:t>                                        the </a:t>
            </a:r>
            <a:r>
              <a:rPr lang="en-US" sz="1800" dirty="0">
                <a:latin typeface="Times New Roman" panose="02020603050405020304" pitchFamily="18" charset="0"/>
                <a:ea typeface="Arial Unicode MS" pitchFamily="34" charset="-128"/>
                <a:cs typeface="Times New Roman" panose="02020603050405020304" pitchFamily="18" charset="0"/>
              </a:rPr>
              <a:t>total number of staying nights</a:t>
            </a: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22</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required_car_parking_spaces</a:t>
            </a:r>
            <a:r>
              <a:rPr lang="en-US" sz="1800" dirty="0">
                <a:latin typeface="Times New Roman" panose="02020603050405020304" pitchFamily="18" charset="0"/>
                <a:ea typeface="Arial Unicode MS" pitchFamily="34" charset="-128"/>
                <a:cs typeface="Times New Roman" panose="02020603050405020304" pitchFamily="18" charset="0"/>
              </a:rPr>
              <a:t> : Number of car parking spaces required by the customer </a:t>
            </a: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23</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previous_bookings_not_canceled</a:t>
            </a:r>
            <a:r>
              <a:rPr lang="en-US" sz="1800" dirty="0">
                <a:latin typeface="Times New Roman" panose="02020603050405020304" pitchFamily="18" charset="0"/>
                <a:ea typeface="Arial Unicode MS" pitchFamily="34" charset="-128"/>
                <a:cs typeface="Times New Roman" panose="02020603050405020304" pitchFamily="18" charset="0"/>
              </a:rPr>
              <a:t> : Number of previous bookings not cancelled by the customer prior to the 				                             current booking</a:t>
            </a: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24</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reserved_room_type</a:t>
            </a:r>
            <a:r>
              <a:rPr lang="en-US" sz="1800" dirty="0">
                <a:latin typeface="Times New Roman" panose="02020603050405020304" pitchFamily="18" charset="0"/>
                <a:ea typeface="Arial Unicode MS" pitchFamily="34" charset="-128"/>
                <a:cs typeface="Times New Roman" panose="02020603050405020304" pitchFamily="18" charset="0"/>
              </a:rPr>
              <a:t> : Code of room type reserved. Code is presented </a:t>
            </a:r>
            <a:r>
              <a:rPr lang="en-US" sz="1800" dirty="0" err="1">
                <a:latin typeface="Times New Roman" panose="02020603050405020304" pitchFamily="18" charset="0"/>
                <a:ea typeface="Arial Unicode MS" pitchFamily="34" charset="-128"/>
                <a:cs typeface="Times New Roman" panose="02020603050405020304" pitchFamily="18" charset="0"/>
              </a:rPr>
              <a:t>istead</a:t>
            </a:r>
            <a:r>
              <a:rPr lang="en-US" sz="1800" dirty="0">
                <a:latin typeface="Times New Roman" panose="02020603050405020304" pitchFamily="18" charset="0"/>
                <a:ea typeface="Arial Unicode MS" pitchFamily="34" charset="-128"/>
                <a:cs typeface="Times New Roman" panose="02020603050405020304" pitchFamily="18" charset="0"/>
              </a:rPr>
              <a:t> of designation for anonymity</a:t>
            </a:r>
          </a:p>
          <a:p>
            <a:pPr marL="109728" indent="0">
              <a:buNone/>
            </a:pPr>
            <a:r>
              <a:rPr lang="en-US" sz="1800" dirty="0">
                <a:latin typeface="Times New Roman" panose="02020603050405020304" pitchFamily="18" charset="0"/>
                <a:ea typeface="Arial Unicode MS" pitchFamily="34" charset="-128"/>
                <a:cs typeface="Times New Roman" panose="02020603050405020304" pitchFamily="18" charset="0"/>
              </a:rPr>
              <a:t>                                      reasons</a:t>
            </a:r>
            <a:r>
              <a:rPr lang="en-US" sz="1800" i="1" dirty="0">
                <a:latin typeface="Times New Roman" panose="02020603050405020304" pitchFamily="18" charset="0"/>
                <a:ea typeface="Arial Unicode MS" pitchFamily="34" charset="-128"/>
                <a:cs typeface="Times New Roman" panose="02020603050405020304" pitchFamily="18" charset="0"/>
              </a:rPr>
              <a:t>.</a:t>
            </a:r>
            <a:br>
              <a:rPr lang="en-US" sz="1800" dirty="0">
                <a:latin typeface="Times New Roman" panose="02020603050405020304" pitchFamily="18" charset="0"/>
                <a:ea typeface="Arial Unicode MS" pitchFamily="34" charset="-128"/>
                <a:cs typeface="Times New Roman" panose="02020603050405020304" pitchFamily="18" charset="0"/>
              </a:rPr>
            </a:br>
            <a:r>
              <a:rPr lang="en-US" sz="1800" b="1" dirty="0">
                <a:solidFill>
                  <a:srgbClr val="FF0000"/>
                </a:solidFill>
                <a:latin typeface="Times New Roman" panose="02020603050405020304" pitchFamily="18" charset="0"/>
                <a:ea typeface="Arial Unicode MS" pitchFamily="34" charset="-128"/>
                <a:cs typeface="Times New Roman" panose="02020603050405020304" pitchFamily="18" charset="0"/>
              </a:rPr>
              <a:t>25</a:t>
            </a:r>
            <a:r>
              <a:rPr lang="en-US" sz="1800"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assigned_room_type</a:t>
            </a:r>
            <a:r>
              <a:rPr lang="en-US" sz="1800" dirty="0">
                <a:latin typeface="Times New Roman" panose="02020603050405020304" pitchFamily="18" charset="0"/>
                <a:ea typeface="Arial Unicode MS" pitchFamily="34" charset="-128"/>
                <a:cs typeface="Times New Roman" panose="02020603050405020304" pitchFamily="18" charset="0"/>
              </a:rPr>
              <a:t> : Code for the type of room assigned to the booking</a:t>
            </a:r>
            <a:r>
              <a:rPr lang="en-US" sz="1800" i="1" dirty="0">
                <a:latin typeface="Times New Roman" panose="02020603050405020304" pitchFamily="18" charset="0"/>
                <a:ea typeface="Arial Unicode MS" pitchFamily="34" charset="-128"/>
                <a:cs typeface="Times New Roman" panose="02020603050405020304" pitchFamily="18" charset="0"/>
              </a:rPr>
              <a:t>.</a:t>
            </a:r>
            <a:br>
              <a:rPr lang="en-US" sz="1800" i="1" dirty="0">
                <a:latin typeface="Times New Roman" panose="02020603050405020304" pitchFamily="18" charset="0"/>
                <a:ea typeface="Arial Unicode MS" pitchFamily="34" charset="-128"/>
                <a:cs typeface="Times New Roman" panose="02020603050405020304" pitchFamily="18" charset="0"/>
              </a:rPr>
            </a:br>
            <a:r>
              <a:rPr lang="en-US" sz="1800" b="1" i="1" dirty="0">
                <a:solidFill>
                  <a:srgbClr val="FF0000"/>
                </a:solidFill>
                <a:latin typeface="Times New Roman" panose="02020603050405020304" pitchFamily="18" charset="0"/>
                <a:ea typeface="Arial Unicode MS" pitchFamily="34" charset="-128"/>
                <a:cs typeface="Times New Roman" panose="02020603050405020304" pitchFamily="18" charset="0"/>
              </a:rPr>
              <a:t>26</a:t>
            </a:r>
            <a:r>
              <a:rPr lang="en-US" sz="1800" i="1"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required_car_parking_spaces</a:t>
            </a:r>
            <a:r>
              <a:rPr lang="en-US" sz="1800" dirty="0">
                <a:latin typeface="Times New Roman" panose="02020603050405020304" pitchFamily="18" charset="0"/>
                <a:ea typeface="Arial Unicode MS" pitchFamily="34" charset="-128"/>
                <a:cs typeface="Times New Roman" panose="02020603050405020304" pitchFamily="18" charset="0"/>
              </a:rPr>
              <a:t> : Number of car parking spaces required by the customer</a:t>
            </a:r>
            <a:br>
              <a:rPr lang="en-US" sz="1800" i="1" dirty="0">
                <a:latin typeface="Times New Roman" panose="02020603050405020304" pitchFamily="18" charset="0"/>
                <a:ea typeface="Arial Unicode MS" pitchFamily="34" charset="-128"/>
                <a:cs typeface="Times New Roman" panose="02020603050405020304" pitchFamily="18" charset="0"/>
              </a:rPr>
            </a:br>
            <a:r>
              <a:rPr lang="en-US" sz="1800" b="1" i="1" dirty="0">
                <a:solidFill>
                  <a:srgbClr val="FF0000"/>
                </a:solidFill>
                <a:latin typeface="Times New Roman" panose="02020603050405020304" pitchFamily="18" charset="0"/>
                <a:ea typeface="Arial Unicode MS" pitchFamily="34" charset="-128"/>
                <a:cs typeface="Times New Roman" panose="02020603050405020304" pitchFamily="18" charset="0"/>
              </a:rPr>
              <a:t>27</a:t>
            </a:r>
            <a:r>
              <a:rPr lang="en-US" sz="1800" i="1" dirty="0">
                <a:latin typeface="Times New Roman" panose="02020603050405020304" pitchFamily="18" charset="0"/>
                <a:ea typeface="Arial Unicode MS" pitchFamily="34" charset="-128"/>
                <a:cs typeface="Times New Roman" panose="02020603050405020304" pitchFamily="18" charset="0"/>
              </a:rPr>
              <a:t>.</a:t>
            </a:r>
            <a:r>
              <a:rPr lang="en-US" sz="1800" b="1" dirty="0">
                <a:latin typeface="Times New Roman" panose="02020603050405020304" pitchFamily="18" charset="0"/>
                <a:ea typeface="Arial Unicode MS" pitchFamily="34" charset="-128"/>
                <a:cs typeface="Times New Roman" panose="02020603050405020304" pitchFamily="18" charset="0"/>
              </a:rPr>
              <a:t>total_of_special_requests</a:t>
            </a:r>
            <a:r>
              <a:rPr lang="en-US" sz="1800" dirty="0">
                <a:latin typeface="Times New Roman" panose="02020603050405020304" pitchFamily="18" charset="0"/>
                <a:ea typeface="Arial Unicode MS" pitchFamily="34" charset="-128"/>
                <a:cs typeface="Times New Roman" panose="02020603050405020304" pitchFamily="18" charset="0"/>
              </a:rPr>
              <a:t> :</a:t>
            </a:r>
            <a:r>
              <a:rPr lang="en-US" sz="1800" i="1" dirty="0">
                <a:latin typeface="Times New Roman" panose="02020603050405020304" pitchFamily="18" charset="0"/>
                <a:ea typeface="Arial Unicode MS" pitchFamily="34" charset="-128"/>
                <a:cs typeface="Times New Roman" panose="02020603050405020304" pitchFamily="18" charset="0"/>
              </a:rPr>
              <a:t> </a:t>
            </a:r>
            <a:r>
              <a:rPr lang="en-US" sz="1800" dirty="0">
                <a:latin typeface="Times New Roman" panose="02020603050405020304" pitchFamily="18" charset="0"/>
                <a:ea typeface="Arial Unicode MS" pitchFamily="34" charset="-128"/>
                <a:cs typeface="Times New Roman" panose="02020603050405020304" pitchFamily="18" charset="0"/>
              </a:rPr>
              <a:t>Number of special requests made by the customer</a:t>
            </a:r>
            <a:br>
              <a:rPr lang="en-US" sz="1800" dirty="0">
                <a:latin typeface="Times New Roman" panose="02020603050405020304" pitchFamily="18" charset="0"/>
                <a:ea typeface="Arial Unicode MS" pitchFamily="34" charset="-128"/>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109728" indent="0">
              <a:buNone/>
            </a:pPr>
            <a:endParaRPr lang="en-US" dirty="0"/>
          </a:p>
        </p:txBody>
      </p:sp>
      <p:pic>
        <p:nvPicPr>
          <p:cNvPr id="4" name="Picture 3">
            <a:extLst>
              <a:ext uri="{FF2B5EF4-FFF2-40B4-BE49-F238E27FC236}">
                <a16:creationId xmlns:a16="http://schemas.microsoft.com/office/drawing/2014/main" id="{A25A1C4E-CBC7-6B96-AB06-0CAACD311B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204945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961E-13B2-80F8-153F-17E548668FAB}"/>
              </a:ext>
            </a:extLst>
          </p:cNvPr>
          <p:cNvSpPr>
            <a:spLocks noGrp="1"/>
          </p:cNvSpPr>
          <p:nvPr>
            <p:ph type="title"/>
          </p:nvPr>
        </p:nvSpPr>
        <p:spPr>
          <a:xfrm>
            <a:off x="1636443" y="580915"/>
            <a:ext cx="8911687" cy="1280890"/>
          </a:xfrm>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Work Flow:</a:t>
            </a:r>
          </a:p>
        </p:txBody>
      </p:sp>
      <p:sp>
        <p:nvSpPr>
          <p:cNvPr id="4" name="Arrow: Right 3">
            <a:extLst>
              <a:ext uri="{FF2B5EF4-FFF2-40B4-BE49-F238E27FC236}">
                <a16:creationId xmlns:a16="http://schemas.microsoft.com/office/drawing/2014/main" id="{7E044192-4EE9-B939-33EE-46159FC730D1}"/>
              </a:ext>
            </a:extLst>
          </p:cNvPr>
          <p:cNvSpPr/>
          <p:nvPr/>
        </p:nvSpPr>
        <p:spPr>
          <a:xfrm>
            <a:off x="1539603" y="1717755"/>
            <a:ext cx="2807808" cy="206224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8B91920-F33E-2895-749B-AB1B25DE7937}"/>
              </a:ext>
            </a:extLst>
          </p:cNvPr>
          <p:cNvSpPr txBox="1"/>
          <p:nvPr/>
        </p:nvSpPr>
        <p:spPr>
          <a:xfrm>
            <a:off x="1539603" y="2425710"/>
            <a:ext cx="221126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Collection and Understanding</a:t>
            </a:r>
          </a:p>
        </p:txBody>
      </p:sp>
      <p:sp>
        <p:nvSpPr>
          <p:cNvPr id="13" name="Arrow: Right 12">
            <a:extLst>
              <a:ext uri="{FF2B5EF4-FFF2-40B4-BE49-F238E27FC236}">
                <a16:creationId xmlns:a16="http://schemas.microsoft.com/office/drawing/2014/main" id="{E6DF2931-1186-785C-56A8-2C52CDCC540E}"/>
              </a:ext>
            </a:extLst>
          </p:cNvPr>
          <p:cNvSpPr/>
          <p:nvPr/>
        </p:nvSpPr>
        <p:spPr>
          <a:xfrm>
            <a:off x="4916466" y="1710819"/>
            <a:ext cx="2807808" cy="206224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3C01A51-E0C4-0720-60DD-F07F3B470486}"/>
              </a:ext>
            </a:extLst>
          </p:cNvPr>
          <p:cNvSpPr/>
          <p:nvPr/>
        </p:nvSpPr>
        <p:spPr>
          <a:xfrm>
            <a:off x="8293329" y="1717755"/>
            <a:ext cx="2807808" cy="206224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44FE220-A56B-DFD0-7040-A773E86E16DB}"/>
              </a:ext>
            </a:extLst>
          </p:cNvPr>
          <p:cNvSpPr txBox="1"/>
          <p:nvPr/>
        </p:nvSpPr>
        <p:spPr>
          <a:xfrm>
            <a:off x="4916466" y="2425710"/>
            <a:ext cx="221126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Cleaning and Manipulation</a:t>
            </a:r>
          </a:p>
        </p:txBody>
      </p:sp>
      <p:sp>
        <p:nvSpPr>
          <p:cNvPr id="16" name="TextBox 15">
            <a:extLst>
              <a:ext uri="{FF2B5EF4-FFF2-40B4-BE49-F238E27FC236}">
                <a16:creationId xmlns:a16="http://schemas.microsoft.com/office/drawing/2014/main" id="{BFA8703D-E6D4-B544-D0F9-4DED91C53358}"/>
              </a:ext>
            </a:extLst>
          </p:cNvPr>
          <p:cNvSpPr txBox="1"/>
          <p:nvPr/>
        </p:nvSpPr>
        <p:spPr>
          <a:xfrm>
            <a:off x="8293329" y="2396978"/>
            <a:ext cx="221126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Exploratory Data Analysis(EDA)</a:t>
            </a:r>
          </a:p>
        </p:txBody>
      </p:sp>
      <p:sp>
        <p:nvSpPr>
          <p:cNvPr id="18" name="TextBox 17">
            <a:extLst>
              <a:ext uri="{FF2B5EF4-FFF2-40B4-BE49-F238E27FC236}">
                <a16:creationId xmlns:a16="http://schemas.microsoft.com/office/drawing/2014/main" id="{4FF73BB0-358E-6C5A-FA1F-AAA6D15B37A1}"/>
              </a:ext>
            </a:extLst>
          </p:cNvPr>
          <p:cNvSpPr txBox="1"/>
          <p:nvPr/>
        </p:nvSpPr>
        <p:spPr>
          <a:xfrm>
            <a:off x="1636443" y="3980533"/>
            <a:ext cx="9794449" cy="2585323"/>
          </a:xfrm>
          <a:prstGeom prst="rect">
            <a:avLst/>
          </a:prstGeom>
          <a:noFill/>
        </p:spPr>
        <p:txBody>
          <a:bodyPr wrap="square" rtlCol="0">
            <a:spAutoFit/>
          </a:bodyPr>
          <a:lstStyle/>
          <a:p>
            <a:pPr marL="109728" indent="0">
              <a:buNone/>
            </a:pPr>
            <a:r>
              <a:rPr lang="en-US" sz="1800" dirty="0">
                <a:latin typeface="Times New Roman" panose="02020603050405020304" pitchFamily="18" charset="0"/>
                <a:ea typeface="Arial Unicode MS" pitchFamily="34" charset="-128"/>
                <a:cs typeface="Times New Roman" panose="02020603050405020304" pitchFamily="18" charset="0"/>
              </a:rPr>
              <a:t>EDA will be divided into following 3 analysis. </a:t>
            </a:r>
          </a:p>
          <a:p>
            <a:pPr marL="452628" indent="-342900">
              <a:buAutoNum type="arabicParenR"/>
            </a:pPr>
            <a:r>
              <a:rPr lang="en-US" sz="1800" b="1" u="sng" dirty="0">
                <a:latin typeface="Times New Roman" panose="02020603050405020304" pitchFamily="18" charset="0"/>
                <a:ea typeface="Arial Unicode MS" pitchFamily="34" charset="-128"/>
                <a:cs typeface="Times New Roman" panose="02020603050405020304" pitchFamily="18" charset="0"/>
              </a:rPr>
              <a:t>Univariate analysis</a:t>
            </a:r>
            <a:r>
              <a:rPr lang="en-US" sz="1800" dirty="0">
                <a:latin typeface="Times New Roman" panose="02020603050405020304" pitchFamily="18" charset="0"/>
                <a:ea typeface="Arial Unicode MS" pitchFamily="34" charset="-128"/>
                <a:cs typeface="Times New Roman" panose="02020603050405020304" pitchFamily="18" charset="0"/>
              </a:rPr>
              <a:t>: Univariate analysis is the simplest of the three analyses where the data you are analyzing is only one variable.</a:t>
            </a:r>
          </a:p>
          <a:p>
            <a:pPr marL="109728"/>
            <a:endParaRPr lang="en-US" sz="1800" dirty="0">
              <a:latin typeface="Times New Roman" panose="02020603050405020304" pitchFamily="18" charset="0"/>
              <a:ea typeface="Arial Unicode MS" pitchFamily="34" charset="-128"/>
              <a:cs typeface="Times New Roman" panose="02020603050405020304" pitchFamily="18" charset="0"/>
            </a:endParaRPr>
          </a:p>
          <a:p>
            <a:pPr marL="109728" indent="0">
              <a:buNone/>
            </a:pPr>
            <a:r>
              <a:rPr lang="en-US" sz="1800" dirty="0">
                <a:latin typeface="Times New Roman" panose="02020603050405020304" pitchFamily="18" charset="0"/>
                <a:ea typeface="Arial Unicode MS" pitchFamily="34" charset="-128"/>
                <a:cs typeface="Times New Roman" panose="02020603050405020304" pitchFamily="18" charset="0"/>
              </a:rPr>
              <a:t> 2) </a:t>
            </a:r>
            <a:r>
              <a:rPr lang="en-US" sz="1800" b="1" u="sng" dirty="0">
                <a:latin typeface="Times New Roman" panose="02020603050405020304" pitchFamily="18" charset="0"/>
                <a:ea typeface="Arial Unicode MS" pitchFamily="34" charset="-128"/>
                <a:cs typeface="Times New Roman" panose="02020603050405020304" pitchFamily="18" charset="0"/>
              </a:rPr>
              <a:t>Bivariate analysis</a:t>
            </a:r>
            <a:r>
              <a:rPr lang="en-US" sz="1800" dirty="0">
                <a:latin typeface="Times New Roman" panose="02020603050405020304" pitchFamily="18" charset="0"/>
                <a:ea typeface="Arial Unicode MS" pitchFamily="34" charset="-128"/>
                <a:cs typeface="Times New Roman" panose="02020603050405020304" pitchFamily="18" charset="0"/>
              </a:rPr>
              <a:t>: Bivariate analysis is where you are comparing two variables to study their relationships</a:t>
            </a:r>
          </a:p>
          <a:p>
            <a:pPr marL="109728" indent="0">
              <a:buNone/>
            </a:pPr>
            <a:endParaRPr lang="en-US" sz="1800" dirty="0">
              <a:latin typeface="Times New Roman" panose="02020603050405020304" pitchFamily="18" charset="0"/>
              <a:ea typeface="Arial Unicode MS" pitchFamily="34" charset="-128"/>
              <a:cs typeface="Times New Roman" panose="02020603050405020304" pitchFamily="18" charset="0"/>
            </a:endParaRPr>
          </a:p>
          <a:p>
            <a:pPr marL="109728" indent="0">
              <a:buNone/>
            </a:pPr>
            <a:r>
              <a:rPr lang="en-US" sz="1800" dirty="0">
                <a:latin typeface="Times New Roman" panose="02020603050405020304" pitchFamily="18" charset="0"/>
                <a:ea typeface="Arial Unicode MS" pitchFamily="34" charset="-128"/>
                <a:cs typeface="Times New Roman" panose="02020603050405020304" pitchFamily="18" charset="0"/>
              </a:rPr>
              <a:t>3) </a:t>
            </a:r>
            <a:r>
              <a:rPr lang="en-US" sz="1800" b="1" u="sng" dirty="0">
                <a:latin typeface="Times New Roman" panose="02020603050405020304" pitchFamily="18" charset="0"/>
                <a:ea typeface="Arial Unicode MS" pitchFamily="34" charset="-128"/>
                <a:cs typeface="Times New Roman" panose="02020603050405020304" pitchFamily="18" charset="0"/>
              </a:rPr>
              <a:t>Multivariate </a:t>
            </a:r>
            <a:r>
              <a:rPr lang="en-US" sz="1800" b="1" u="sng" dirty="0" err="1">
                <a:latin typeface="Times New Roman" panose="02020603050405020304" pitchFamily="18" charset="0"/>
                <a:ea typeface="Arial Unicode MS" pitchFamily="34" charset="-128"/>
                <a:cs typeface="Times New Roman" panose="02020603050405020304" pitchFamily="18" charset="0"/>
              </a:rPr>
              <a:t>anlysis</a:t>
            </a:r>
            <a:r>
              <a:rPr lang="en-US" sz="1800" dirty="0">
                <a:latin typeface="Times New Roman" panose="02020603050405020304" pitchFamily="18" charset="0"/>
                <a:ea typeface="Arial Unicode MS" pitchFamily="34" charset="-128"/>
                <a:cs typeface="Times New Roman" panose="02020603050405020304" pitchFamily="18" charset="0"/>
              </a:rPr>
              <a:t>: Multivariate analysis is similar to Bivariate analysis but you are comparing more than two variables</a:t>
            </a:r>
            <a:endParaRPr lang="en-US"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E3C2A95-93F8-7432-9759-0F2BE1AEEC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399823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CD23-05E9-9531-8E6B-55FBCC9421B7}"/>
              </a:ext>
            </a:extLst>
          </p:cNvPr>
          <p:cNvSpPr>
            <a:spLocks noGrp="1"/>
          </p:cNvSpPr>
          <p:nvPr>
            <p:ph type="title"/>
          </p:nvPr>
        </p:nvSpPr>
        <p:spPr>
          <a:xfrm>
            <a:off x="1572127" y="624110"/>
            <a:ext cx="9932486" cy="1280890"/>
          </a:xfrm>
        </p:spPr>
        <p:txBody>
          <a:bodyPr>
            <a:normAutofit fontScale="90000"/>
          </a:bodyPr>
          <a:lstStyle/>
          <a:p>
            <a:r>
              <a:rPr lang="en-US" b="1" i="0" dirty="0">
                <a:solidFill>
                  <a:srgbClr val="212121"/>
                </a:solidFill>
                <a:effectLst/>
                <a:latin typeface="Times New Roman" panose="02020603050405020304" pitchFamily="18" charset="0"/>
                <a:cs typeface="Times New Roman" panose="02020603050405020304" pitchFamily="18" charset="0"/>
              </a:rPr>
              <a:t>Import Libraries And Dataset Loading(Data Collection)</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11DFDB59-B018-9376-9327-56244359A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070" y="1732548"/>
            <a:ext cx="10355543" cy="3465094"/>
          </a:xfrm>
        </p:spPr>
      </p:pic>
      <p:sp>
        <p:nvSpPr>
          <p:cNvPr id="6" name="TextBox 5">
            <a:extLst>
              <a:ext uri="{FF2B5EF4-FFF2-40B4-BE49-F238E27FC236}">
                <a16:creationId xmlns:a16="http://schemas.microsoft.com/office/drawing/2014/main" id="{810ABC81-CB25-3E81-956D-21ED768CC8EA}"/>
              </a:ext>
            </a:extLst>
          </p:cNvPr>
          <p:cNvSpPr txBox="1"/>
          <p:nvPr/>
        </p:nvSpPr>
        <p:spPr>
          <a:xfrm>
            <a:off x="1149069" y="5197642"/>
            <a:ext cx="1035554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Here we import libraries what we need for the analysis and load the data from the drive</a:t>
            </a:r>
            <a:r>
              <a:rPr lang="en-US"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8DB2106F-BC10-0B34-5A0F-0387E71CA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64446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9688-0B26-E91B-2CF4-FC0FFC0A076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Cleaning and Manipulations</a:t>
            </a:r>
          </a:p>
        </p:txBody>
      </p:sp>
      <p:pic>
        <p:nvPicPr>
          <p:cNvPr id="5" name="Content Placeholder 4">
            <a:extLst>
              <a:ext uri="{FF2B5EF4-FFF2-40B4-BE49-F238E27FC236}">
                <a16:creationId xmlns:a16="http://schemas.microsoft.com/office/drawing/2014/main" id="{92B4A730-CA9C-93E3-0D3E-DDDBC1563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73672"/>
            <a:ext cx="8915400" cy="1614960"/>
          </a:xfrm>
        </p:spPr>
      </p:pic>
      <p:sp>
        <p:nvSpPr>
          <p:cNvPr id="6" name="TextBox 5">
            <a:extLst>
              <a:ext uri="{FF2B5EF4-FFF2-40B4-BE49-F238E27FC236}">
                <a16:creationId xmlns:a16="http://schemas.microsoft.com/office/drawing/2014/main" id="{7C6BD32F-DF06-7990-FF74-D1F1CB6B5A2D}"/>
              </a:ext>
            </a:extLst>
          </p:cNvPr>
          <p:cNvSpPr txBox="1"/>
          <p:nvPr/>
        </p:nvSpPr>
        <p:spPr>
          <a:xfrm>
            <a:off x="1638300" y="3384703"/>
            <a:ext cx="69923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we check the duplicate values </a:t>
            </a:r>
          </a:p>
        </p:txBody>
      </p:sp>
      <p:pic>
        <p:nvPicPr>
          <p:cNvPr id="11" name="Picture 10">
            <a:extLst>
              <a:ext uri="{FF2B5EF4-FFF2-40B4-BE49-F238E27FC236}">
                <a16:creationId xmlns:a16="http://schemas.microsoft.com/office/drawing/2014/main" id="{1A564A54-9E0A-2F66-400E-0EA75DCF8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3850106"/>
            <a:ext cx="6035040" cy="1447800"/>
          </a:xfrm>
          <a:prstGeom prst="rect">
            <a:avLst/>
          </a:prstGeom>
        </p:spPr>
      </p:pic>
      <p:sp>
        <p:nvSpPr>
          <p:cNvPr id="12" name="TextBox 11">
            <a:extLst>
              <a:ext uri="{FF2B5EF4-FFF2-40B4-BE49-F238E27FC236}">
                <a16:creationId xmlns:a16="http://schemas.microsoft.com/office/drawing/2014/main" id="{5A77C575-2E22-E1BF-32E1-660467C3FE5C}"/>
              </a:ext>
            </a:extLst>
          </p:cNvPr>
          <p:cNvSpPr txBox="1"/>
          <p:nvPr/>
        </p:nvSpPr>
        <p:spPr>
          <a:xfrm>
            <a:off x="1638300" y="5393977"/>
            <a:ext cx="69923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we check the null values </a:t>
            </a:r>
          </a:p>
        </p:txBody>
      </p:sp>
      <p:pic>
        <p:nvPicPr>
          <p:cNvPr id="13" name="Picture 12">
            <a:extLst>
              <a:ext uri="{FF2B5EF4-FFF2-40B4-BE49-F238E27FC236}">
                <a16:creationId xmlns:a16="http://schemas.microsoft.com/office/drawing/2014/main" id="{B7F7447F-5571-1495-AE0D-2B414C6CF5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spTree>
    <p:extLst>
      <p:ext uri="{BB962C8B-B14F-4D97-AF65-F5344CB8AC3E}">
        <p14:creationId xmlns:p14="http://schemas.microsoft.com/office/powerpoint/2010/main" val="16174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EC5E-5943-F643-4C6A-9D6662D60047}"/>
              </a:ext>
            </a:extLst>
          </p:cNvPr>
          <p:cNvSpPr>
            <a:spLocks noGrp="1"/>
          </p:cNvSpPr>
          <p:nvPr>
            <p:ph type="title"/>
          </p:nvPr>
        </p:nvSpPr>
        <p:spPr>
          <a:xfrm>
            <a:off x="2319548" y="156165"/>
            <a:ext cx="8911687" cy="1280890"/>
          </a:xfrm>
        </p:spPr>
        <p:txBody>
          <a:bodyPr>
            <a:normAutofit fontScale="90000"/>
          </a:bodyPr>
          <a:lstStyle/>
          <a:p>
            <a:r>
              <a:rPr lang="en-US" sz="3600" b="1" dirty="0">
                <a:latin typeface="Times New Roman" panose="02020603050405020304" pitchFamily="18" charset="0"/>
                <a:cs typeface="Times New Roman" panose="02020603050405020304" pitchFamily="18" charset="0"/>
              </a:rPr>
              <a:t>Data Wrangling</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Data Cleaning and Manipulations</a:t>
            </a:r>
            <a:br>
              <a:rPr lang="en-US" sz="3600" b="1" dirty="0">
                <a:latin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C3B18783-5B0F-DFBE-0562-78A4BD753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2661" y="1202362"/>
            <a:ext cx="8911687" cy="4113696"/>
          </a:xfrm>
        </p:spPr>
      </p:pic>
      <p:sp>
        <p:nvSpPr>
          <p:cNvPr id="6" name="TextBox 5">
            <a:extLst>
              <a:ext uri="{FF2B5EF4-FFF2-40B4-BE49-F238E27FC236}">
                <a16:creationId xmlns:a16="http://schemas.microsoft.com/office/drawing/2014/main" id="{EF115D14-6D9C-BAB1-15AD-EB6D3D5E63CF}"/>
              </a:ext>
            </a:extLst>
          </p:cNvPr>
          <p:cNvSpPr txBox="1"/>
          <p:nvPr/>
        </p:nvSpPr>
        <p:spPr>
          <a:xfrm>
            <a:off x="1832661" y="5518106"/>
            <a:ext cx="827772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done a lot of operations on hotel booking analysis, Like what percentage of the null values and for the specific columns</a:t>
            </a:r>
          </a:p>
        </p:txBody>
      </p:sp>
      <p:pic>
        <p:nvPicPr>
          <p:cNvPr id="7" name="Picture 6">
            <a:extLst>
              <a:ext uri="{FF2B5EF4-FFF2-40B4-BE49-F238E27FC236}">
                <a16:creationId xmlns:a16="http://schemas.microsoft.com/office/drawing/2014/main" id="{925DF207-FCCE-A9D3-BB8A-2657F11F8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2409" y="9427"/>
            <a:ext cx="899591" cy="764704"/>
          </a:xfrm>
          <a:prstGeom prst="rect">
            <a:avLst/>
          </a:prstGeom>
        </p:spPr>
      </p:pic>
    </p:spTree>
    <p:extLst>
      <p:ext uri="{BB962C8B-B14F-4D97-AF65-F5344CB8AC3E}">
        <p14:creationId xmlns:p14="http://schemas.microsoft.com/office/powerpoint/2010/main" val="383204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ABA2-42B2-37C5-281D-A7C247252A7D}"/>
              </a:ext>
            </a:extLst>
          </p:cNvPr>
          <p:cNvSpPr>
            <a:spLocks noGrp="1"/>
          </p:cNvSpPr>
          <p:nvPr>
            <p:ph type="title"/>
          </p:nvPr>
        </p:nvSpPr>
        <p:spPr>
          <a:xfrm>
            <a:off x="1530616" y="452531"/>
            <a:ext cx="9980613" cy="1280890"/>
          </a:xfrm>
        </p:spPr>
        <p:txBody>
          <a:bodyPr/>
          <a:lstStyle/>
          <a:p>
            <a:pPr algn="l"/>
            <a:r>
              <a:rPr lang="en-US" b="1" dirty="0">
                <a:solidFill>
                  <a:srgbClr val="212121"/>
                </a:solidFill>
                <a:effectLst/>
                <a:latin typeface="Times New Roman" panose="02020603050405020304" pitchFamily="18" charset="0"/>
                <a:cs typeface="Times New Roman" panose="02020603050405020304" pitchFamily="18" charset="0"/>
              </a:rPr>
              <a:t>Data </a:t>
            </a:r>
            <a:r>
              <a:rPr lang="en-US" b="1" dirty="0" err="1">
                <a:solidFill>
                  <a:srgbClr val="212121"/>
                </a:solidFill>
                <a:effectLst/>
                <a:latin typeface="Times New Roman" panose="02020603050405020304" pitchFamily="18" charset="0"/>
                <a:cs typeface="Times New Roman" panose="02020603050405020304" pitchFamily="18" charset="0"/>
              </a:rPr>
              <a:t>Vizualization</a:t>
            </a:r>
            <a:r>
              <a:rPr lang="en-US" b="1" dirty="0">
                <a:solidFill>
                  <a:srgbClr val="212121"/>
                </a:solidFill>
                <a:effectLst/>
                <a:latin typeface="Times New Roman" panose="02020603050405020304" pitchFamily="18" charset="0"/>
                <a:cs typeface="Times New Roman" panose="02020603050405020304" pitchFamily="18" charset="0"/>
              </a:rPr>
              <a:t>, Storytelling &amp; Experimenting with charts</a:t>
            </a:r>
            <a:endParaRPr lang="en-US" b="0" dirty="0">
              <a:solidFill>
                <a:srgbClr val="21212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ED8C69-E59D-BA1D-2238-BF7C271EEF40}"/>
              </a:ext>
            </a:extLst>
          </p:cNvPr>
          <p:cNvSpPr>
            <a:spLocks noGrp="1"/>
          </p:cNvSpPr>
          <p:nvPr>
            <p:ph idx="1"/>
          </p:nvPr>
        </p:nvSpPr>
        <p:spPr>
          <a:xfrm>
            <a:off x="1530616" y="1686168"/>
            <a:ext cx="8915400" cy="3777622"/>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CHART-1:</a:t>
            </a: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B91D47-0CF8-1DD0-0A65-9B92B1EBF1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2409" y="0"/>
            <a:ext cx="899591" cy="764704"/>
          </a:xfrm>
          <a:prstGeom prst="rect">
            <a:avLst/>
          </a:prstGeom>
        </p:spPr>
      </p:pic>
      <p:pic>
        <p:nvPicPr>
          <p:cNvPr id="6" name="Picture 5">
            <a:extLst>
              <a:ext uri="{FF2B5EF4-FFF2-40B4-BE49-F238E27FC236}">
                <a16:creationId xmlns:a16="http://schemas.microsoft.com/office/drawing/2014/main" id="{6D767E70-12A6-8EA6-8CD2-27333931E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9" y="2218744"/>
            <a:ext cx="11366850" cy="3245046"/>
          </a:xfrm>
          <a:prstGeom prst="rect">
            <a:avLst/>
          </a:prstGeom>
        </p:spPr>
      </p:pic>
      <p:sp>
        <p:nvSpPr>
          <p:cNvPr id="7" name="TextBox 6">
            <a:extLst>
              <a:ext uri="{FF2B5EF4-FFF2-40B4-BE49-F238E27FC236}">
                <a16:creationId xmlns:a16="http://schemas.microsoft.com/office/drawing/2014/main" id="{2245137E-DEE0-DD53-AFD9-BF292C57B0E4}"/>
              </a:ext>
            </a:extLst>
          </p:cNvPr>
          <p:cNvSpPr txBox="1"/>
          <p:nvPr/>
        </p:nvSpPr>
        <p:spPr>
          <a:xfrm>
            <a:off x="1207768" y="5459524"/>
            <a:ext cx="95610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Here we write the code for the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chart and plot the graph as well as we want</a:t>
            </a:r>
          </a:p>
        </p:txBody>
      </p:sp>
    </p:spTree>
    <p:extLst>
      <p:ext uri="{BB962C8B-B14F-4D97-AF65-F5344CB8AC3E}">
        <p14:creationId xmlns:p14="http://schemas.microsoft.com/office/powerpoint/2010/main" val="21229459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214</TotalTime>
  <Words>1926</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Century Gothic</vt:lpstr>
      <vt:lpstr>Courier New</vt:lpstr>
      <vt:lpstr>Roboto</vt:lpstr>
      <vt:lpstr>Times New Roman</vt:lpstr>
      <vt:lpstr>Wingdings</vt:lpstr>
      <vt:lpstr>Wingdings 3</vt:lpstr>
      <vt:lpstr>Wisp</vt:lpstr>
      <vt:lpstr>       CAPSTONE PROJECT-1      EDA On Hotel Booking Analysis                           By SAI NARASIMHA CHARAN THULASI</vt:lpstr>
      <vt:lpstr>Problem Statement</vt:lpstr>
      <vt:lpstr>Data Description</vt:lpstr>
      <vt:lpstr>PowerPoint Presentation</vt:lpstr>
      <vt:lpstr>Work Flow:</vt:lpstr>
      <vt:lpstr>Import Libraries And Dataset Loading(Data Collection) </vt:lpstr>
      <vt:lpstr>Data Cleaning and Manipulations</vt:lpstr>
      <vt:lpstr>Data Wrangling Data Cleaning and Manipulations </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Data Vizualization, Storytelling &amp; Experimenting with charts</vt:lpstr>
      <vt:lpstr>Solution to Business Objective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EDA On Hotel Booking Analysis                           By SAI NARASIMHA CHARAN THULASI</dc:title>
  <dc:creator>sai narasimha charan thulasi</dc:creator>
  <cp:lastModifiedBy>sai narasimha charan thulasi</cp:lastModifiedBy>
  <cp:revision>4</cp:revision>
  <dcterms:created xsi:type="dcterms:W3CDTF">2023-03-18T10:46:39Z</dcterms:created>
  <dcterms:modified xsi:type="dcterms:W3CDTF">2023-03-18T14:20:46Z</dcterms:modified>
</cp:coreProperties>
</file>