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1" r:id="rId20"/>
    <p:sldId id="290" r:id="rId21"/>
    <p:sldId id="292"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88EAAA-B02E-4CB9-A283-9929945EEBE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165849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88EAAA-B02E-4CB9-A283-9929945EEBE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351051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88EAAA-B02E-4CB9-A283-9929945EEBE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3124724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88EAAA-B02E-4CB9-A283-9929945EEBE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CD8A4-7986-4E84-A224-173C59EDDAA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3686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88EAAA-B02E-4CB9-A283-9929945EEBE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4048936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88EAAA-B02E-4CB9-A283-9929945EEBE2}"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1370008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88EAAA-B02E-4CB9-A283-9929945EEBE2}"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3876324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8EAAA-B02E-4CB9-A283-9929945EEBE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81878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8EAAA-B02E-4CB9-A283-9929945EEBE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422375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8EAAA-B02E-4CB9-A283-9929945EEBE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354907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88EAAA-B02E-4CB9-A283-9929945EEBE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352382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88EAAA-B02E-4CB9-A283-9929945EEBE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77131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88EAAA-B02E-4CB9-A283-9929945EEBE2}"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211284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88EAAA-B02E-4CB9-A283-9929945EEBE2}"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262210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D88EAAA-B02E-4CB9-A283-9929945EEBE2}"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22234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88EAAA-B02E-4CB9-A283-9929945EEBE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25858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88EAAA-B02E-4CB9-A283-9929945EEBE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26445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D88EAAA-B02E-4CB9-A283-9929945EEBE2}" type="datetimeFigureOut">
              <a:rPr lang="en-US" smtClean="0"/>
              <a:t>3/20/2023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B1CD8A4-7986-4E84-A224-173C59EDDAA7}" type="slidenum">
              <a:rPr lang="en-US" smtClean="0"/>
              <a:t>‹#›</a:t>
            </a:fld>
            <a:endParaRPr lang="en-US"/>
          </a:p>
        </p:txBody>
      </p:sp>
    </p:spTree>
    <p:extLst>
      <p:ext uri="{BB962C8B-B14F-4D97-AF65-F5344CB8AC3E}">
        <p14:creationId xmlns:p14="http://schemas.microsoft.com/office/powerpoint/2010/main" val="47399006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999E-476C-45F1-CEE6-B77FB3B4367F}"/>
              </a:ext>
            </a:extLst>
          </p:cNvPr>
          <p:cNvSpPr>
            <a:spLocks noGrp="1"/>
          </p:cNvSpPr>
          <p:nvPr>
            <p:ph type="ctrTitle"/>
          </p:nvPr>
        </p:nvSpPr>
        <p:spPr>
          <a:xfrm>
            <a:off x="434460" y="871099"/>
            <a:ext cx="10619873" cy="2409430"/>
          </a:xfrm>
        </p:spPr>
        <p:txBody>
          <a:bodyPr>
            <a:norm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CAPSTONE PROJECT-2</a:t>
            </a:r>
            <a:br>
              <a:rPr lang="en-US" sz="4800" b="1" dirty="0">
                <a:solidFill>
                  <a:srgbClr val="FF0000"/>
                </a:solidFill>
                <a:latin typeface="Times New Roman" panose="02020603050405020304" pitchFamily="18" charset="0"/>
                <a:cs typeface="Times New Roman" panose="02020603050405020304" pitchFamily="18" charset="0"/>
              </a:rPr>
            </a:br>
            <a:br>
              <a:rPr lang="en-US" sz="4800" b="1" dirty="0">
                <a:solidFill>
                  <a:srgbClr val="FF0000"/>
                </a:solidFill>
                <a:latin typeface="Times New Roman" panose="02020603050405020304" pitchFamily="18" charset="0"/>
                <a:cs typeface="Times New Roman" panose="02020603050405020304" pitchFamily="18" charset="0"/>
              </a:rPr>
            </a:br>
            <a:r>
              <a:rPr lang="en-US" sz="4800" b="1" dirty="0">
                <a:solidFill>
                  <a:srgbClr val="FF0000"/>
                </a:solidFill>
                <a:latin typeface="Times New Roman" panose="02020603050405020304" pitchFamily="18" charset="0"/>
                <a:cs typeface="Times New Roman" panose="02020603050405020304" pitchFamily="18" charset="0"/>
              </a:rPr>
              <a:t>RETAIL SALES PREDICTION</a:t>
            </a:r>
          </a:p>
        </p:txBody>
      </p:sp>
      <p:sp>
        <p:nvSpPr>
          <p:cNvPr id="3" name="Subtitle 2">
            <a:extLst>
              <a:ext uri="{FF2B5EF4-FFF2-40B4-BE49-F238E27FC236}">
                <a16:creationId xmlns:a16="http://schemas.microsoft.com/office/drawing/2014/main" id="{704F043D-3D53-44F8-B0C9-3BAF9A0DA8BA}"/>
              </a:ext>
            </a:extLst>
          </p:cNvPr>
          <p:cNvSpPr>
            <a:spLocks noGrp="1"/>
          </p:cNvSpPr>
          <p:nvPr>
            <p:ph type="subTitle" idx="1"/>
          </p:nvPr>
        </p:nvSpPr>
        <p:spPr>
          <a:xfrm>
            <a:off x="1425860" y="3280529"/>
            <a:ext cx="8637072" cy="1696824"/>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BY </a:t>
            </a:r>
          </a:p>
          <a:p>
            <a:r>
              <a:rPr lang="en-US" sz="3200" b="1" dirty="0">
                <a:solidFill>
                  <a:schemeClr val="tx1"/>
                </a:solidFill>
                <a:latin typeface="Times New Roman" panose="02020603050405020304" pitchFamily="18" charset="0"/>
                <a:cs typeface="Times New Roman" panose="02020603050405020304" pitchFamily="18" charset="0"/>
              </a:rPr>
              <a:t>SAI NARASIMHA CHARAN THULASI</a:t>
            </a:r>
          </a:p>
        </p:txBody>
      </p:sp>
      <p:pic>
        <p:nvPicPr>
          <p:cNvPr id="4" name="Google Shape;128;p2">
            <a:extLst>
              <a:ext uri="{FF2B5EF4-FFF2-40B4-BE49-F238E27FC236}">
                <a16:creationId xmlns:a16="http://schemas.microsoft.com/office/drawing/2014/main" id="{DBFEFAB1-4F95-5A6E-2F26-5630FC38F3F5}"/>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spTree>
    <p:extLst>
      <p:ext uri="{BB962C8B-B14F-4D97-AF65-F5344CB8AC3E}">
        <p14:creationId xmlns:p14="http://schemas.microsoft.com/office/powerpoint/2010/main" val="248686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4256-534A-98D9-97D0-18038871AFAD}"/>
              </a:ext>
            </a:extLst>
          </p:cNvPr>
          <p:cNvSpPr>
            <a:spLocks noGrp="1"/>
          </p:cNvSpPr>
          <p:nvPr>
            <p:ph type="title"/>
          </p:nvPr>
        </p:nvSpPr>
        <p:spPr>
          <a:xfrm>
            <a:off x="688873" y="210608"/>
            <a:ext cx="10364451" cy="1596177"/>
          </a:xfrm>
        </p:spPr>
        <p:txBody>
          <a:bodyPr>
            <a:normAutofit fontScale="90000"/>
          </a:bodyPr>
          <a:lstStyle/>
          <a:p>
            <a:r>
              <a:rPr lang="en-US" sz="4000" b="1" i="1" u="sng" dirty="0">
                <a:solidFill>
                  <a:srgbClr val="FF0000"/>
                </a:solidFill>
                <a:effectLst/>
                <a:latin typeface="Times New Roman" panose="02020603050405020304" pitchFamily="18" charset="0"/>
                <a:cs typeface="Times New Roman" panose="02020603050405020304" pitchFamily="18" charset="0"/>
              </a:rPr>
              <a:t>Data </a:t>
            </a:r>
            <a:r>
              <a:rPr lang="en-US" sz="4000" b="1" i="1" u="sng" dirty="0" err="1">
                <a:solidFill>
                  <a:srgbClr val="FF0000"/>
                </a:solidFill>
                <a:effectLst/>
                <a:latin typeface="Times New Roman" panose="02020603050405020304" pitchFamily="18" charset="0"/>
                <a:cs typeface="Times New Roman" panose="02020603050405020304" pitchFamily="18" charset="0"/>
              </a:rPr>
              <a:t>Vizualization</a:t>
            </a:r>
            <a:r>
              <a:rPr lang="en-US" sz="4000" b="1" i="1" u="sng" dirty="0">
                <a:solidFill>
                  <a:srgbClr val="FF0000"/>
                </a:solidFill>
                <a:effectLst/>
                <a:latin typeface="Times New Roman" panose="02020603050405020304" pitchFamily="18" charset="0"/>
                <a:cs typeface="Times New Roman" panose="02020603050405020304" pitchFamily="18" charset="0"/>
              </a:rPr>
              <a:t>, Storytelling &amp; Experimenting with charts</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233C8219-8DEE-027A-698E-2BDF37B927E0}"/>
              </a:ext>
            </a:extLst>
          </p:cNvPr>
          <p:cNvSpPr>
            <a:spLocks noGrp="1"/>
          </p:cNvSpPr>
          <p:nvPr>
            <p:ph sz="quarter" idx="13"/>
          </p:nvPr>
        </p:nvSpPr>
        <p:spPr>
          <a:xfrm>
            <a:off x="737312" y="1716946"/>
            <a:ext cx="10363826" cy="3424107"/>
          </a:xfrm>
        </p:spPr>
        <p:txBody>
          <a:bodyPr/>
          <a:lstStyle/>
          <a:p>
            <a:r>
              <a:rPr lang="en-US" b="1" u="sng" dirty="0">
                <a:latin typeface="Times New Roman" panose="02020603050405020304" pitchFamily="18" charset="0"/>
                <a:cs typeface="Times New Roman" panose="02020603050405020304" pitchFamily="18" charset="0"/>
              </a:rPr>
              <a:t>Chart-1:</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6DABA6-CCD6-49AE-D66E-BE7FF7F24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215" y="1716946"/>
            <a:ext cx="4185385" cy="4415351"/>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754ADB93-10DA-269B-7042-5F11E7793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5211" y="1578386"/>
            <a:ext cx="3548113" cy="4692470"/>
          </a:xfrm>
          <a:prstGeom prst="rect">
            <a:avLst/>
          </a:prstGeom>
          <a:ln w="88900" cap="sq" cmpd="thickThin">
            <a:solidFill>
              <a:srgbClr val="000000"/>
            </a:solidFill>
            <a:prstDash val="solid"/>
            <a:miter lim="800000"/>
          </a:ln>
          <a:effectLst>
            <a:innerShdw blurRad="76200">
              <a:srgbClr val="000000"/>
            </a:innerShdw>
          </a:effectLst>
        </p:spPr>
      </p:pic>
      <p:pic>
        <p:nvPicPr>
          <p:cNvPr id="8" name="Google Shape;128;p2">
            <a:extLst>
              <a:ext uri="{FF2B5EF4-FFF2-40B4-BE49-F238E27FC236}">
                <a16:creationId xmlns:a16="http://schemas.microsoft.com/office/drawing/2014/main" id="{CC2C1517-5B6E-0496-8471-5C5C4038023C}"/>
              </a:ext>
            </a:extLst>
          </p:cNvPr>
          <p:cNvPicPr preferRelativeResize="0"/>
          <p:nvPr/>
        </p:nvPicPr>
        <p:blipFill rotWithShape="1">
          <a:blip r:embed="rId4">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42323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A1E3-8D4D-9390-4A8F-2B7CA990D854}"/>
              </a:ext>
            </a:extLst>
          </p:cNvPr>
          <p:cNvSpPr>
            <a:spLocks noGrp="1"/>
          </p:cNvSpPr>
          <p:nvPr>
            <p:ph type="title"/>
          </p:nvPr>
        </p:nvSpPr>
        <p:spPr>
          <a:xfrm>
            <a:off x="480638" y="268712"/>
            <a:ext cx="10364451" cy="1596177"/>
          </a:xfrm>
        </p:spPr>
        <p:txBody>
          <a:bodyPr/>
          <a:lstStyle/>
          <a:p>
            <a:r>
              <a:rPr lang="en-US" sz="3600" b="1" i="1" u="sng" dirty="0">
                <a:solidFill>
                  <a:srgbClr val="FF0000"/>
                </a:solidFill>
                <a:effectLst/>
                <a:latin typeface="Times New Roman" panose="02020603050405020304" pitchFamily="18" charset="0"/>
                <a:cs typeface="Times New Roman" panose="02020603050405020304" pitchFamily="18" charset="0"/>
              </a:rPr>
              <a:t>Data </a:t>
            </a:r>
            <a:r>
              <a:rPr lang="en-US" sz="3600" b="1" i="1" u="sng" dirty="0" err="1">
                <a:solidFill>
                  <a:srgbClr val="FF0000"/>
                </a:solidFill>
                <a:effectLst/>
                <a:latin typeface="Times New Roman" panose="02020603050405020304" pitchFamily="18" charset="0"/>
                <a:cs typeface="Times New Roman" panose="02020603050405020304" pitchFamily="18" charset="0"/>
              </a:rPr>
              <a:t>Vizualization</a:t>
            </a:r>
            <a:r>
              <a:rPr lang="en-US" sz="3600" b="1" i="1" u="sng"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BDCD161F-F140-2452-9B4C-9CADC02FA2C3}"/>
              </a:ext>
            </a:extLst>
          </p:cNvPr>
          <p:cNvSpPr>
            <a:spLocks noGrp="1"/>
          </p:cNvSpPr>
          <p:nvPr>
            <p:ph sz="quarter" idx="13"/>
          </p:nvPr>
        </p:nvSpPr>
        <p:spPr>
          <a:xfrm>
            <a:off x="673143" y="1864889"/>
            <a:ext cx="10363826" cy="3424107"/>
          </a:xfrm>
        </p:spPr>
        <p:txBody>
          <a:bodyPr/>
          <a:lstStyle/>
          <a:p>
            <a:r>
              <a:rPr lang="en-US" b="1" u="sng" dirty="0">
                <a:latin typeface="Times New Roman" panose="02020603050405020304" pitchFamily="18" charset="0"/>
                <a:cs typeface="Times New Roman" panose="02020603050405020304" pitchFamily="18" charset="0"/>
              </a:rPr>
              <a:t>Chart-2:</a:t>
            </a:r>
          </a:p>
        </p:txBody>
      </p:sp>
      <p:pic>
        <p:nvPicPr>
          <p:cNvPr id="5" name="Picture 4">
            <a:extLst>
              <a:ext uri="{FF2B5EF4-FFF2-40B4-BE49-F238E27FC236}">
                <a16:creationId xmlns:a16="http://schemas.microsoft.com/office/drawing/2014/main" id="{D12601B0-867F-642E-6449-B1AC845E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844" y="1864889"/>
            <a:ext cx="3926997" cy="4842455"/>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CA624E89-793B-2C5F-189C-13E4C851531C}"/>
              </a:ext>
            </a:extLst>
          </p:cNvPr>
          <p:cNvSpPr txBox="1"/>
          <p:nvPr/>
        </p:nvSpPr>
        <p:spPr>
          <a:xfrm>
            <a:off x="6882063" y="2037347"/>
            <a:ext cx="4844716"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This </a:t>
            </a:r>
            <a:r>
              <a:rPr lang="en-US" sz="2000" b="1" i="0" dirty="0">
                <a:solidFill>
                  <a:srgbClr val="212121"/>
                </a:solidFill>
                <a:effectLst/>
                <a:latin typeface="Times New Roman" panose="02020603050405020304" pitchFamily="18" charset="0"/>
                <a:cs typeface="Times New Roman" panose="02020603050405020304" pitchFamily="18" charset="0"/>
              </a:rPr>
              <a:t>To know the how many sales </a:t>
            </a:r>
            <a:r>
              <a:rPr lang="en-US" sz="2000" b="1" i="0" dirty="0" err="1">
                <a:solidFill>
                  <a:srgbClr val="212121"/>
                </a:solidFill>
                <a:effectLst/>
                <a:latin typeface="Times New Roman" panose="02020603050405020304" pitchFamily="18" charset="0"/>
                <a:cs typeface="Times New Roman" panose="02020603050405020304" pitchFamily="18" charset="0"/>
              </a:rPr>
              <a:t>afffected</a:t>
            </a:r>
            <a:r>
              <a:rPr lang="en-US" sz="2000" b="1" i="0" dirty="0">
                <a:solidFill>
                  <a:srgbClr val="212121"/>
                </a:solidFill>
                <a:effectLst/>
                <a:latin typeface="Times New Roman" panose="02020603050405020304" pitchFamily="18" charset="0"/>
                <a:cs typeface="Times New Roman" panose="02020603050405020304" pitchFamily="18" charset="0"/>
              </a:rPr>
              <a:t> by </a:t>
            </a:r>
            <a:r>
              <a:rPr lang="en-US" sz="2000" b="1" i="0" dirty="0" err="1">
                <a:solidFill>
                  <a:srgbClr val="212121"/>
                </a:solidFill>
                <a:effectLst/>
                <a:latin typeface="Times New Roman" panose="02020603050405020304" pitchFamily="18" charset="0"/>
                <a:cs typeface="Times New Roman" panose="02020603050405020304" pitchFamily="18" charset="0"/>
              </a:rPr>
              <a:t>schoolholiday</a:t>
            </a:r>
            <a:r>
              <a:rPr lang="en-US" sz="2000" b="1" i="0" dirty="0">
                <a:solidFill>
                  <a:srgbClr val="212121"/>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82.1% sales are not affected and only 17.9% sales is affected because of </a:t>
            </a:r>
            <a:r>
              <a:rPr lang="en-US" sz="2000" b="1" i="0" dirty="0" err="1">
                <a:solidFill>
                  <a:srgbClr val="212121"/>
                </a:solidFill>
                <a:effectLst/>
                <a:latin typeface="Times New Roman" panose="02020603050405020304" pitchFamily="18" charset="0"/>
                <a:cs typeface="Times New Roman" panose="02020603050405020304" pitchFamily="18" charset="0"/>
              </a:rPr>
              <a:t>schoo</a:t>
            </a:r>
            <a:r>
              <a:rPr lang="en-US" sz="2000" b="1" i="0" dirty="0">
                <a:solidFill>
                  <a:srgbClr val="212121"/>
                </a:solidFill>
                <a:effectLst/>
                <a:latin typeface="Times New Roman" panose="02020603050405020304" pitchFamily="18" charset="0"/>
                <a:cs typeface="Times New Roman" panose="02020603050405020304" pitchFamily="18" charset="0"/>
              </a:rPr>
              <a:t> holiday.</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Yes definitely because we will able to know to improve on each </a:t>
            </a:r>
            <a:r>
              <a:rPr lang="en-US" sz="2000" b="1" i="0" dirty="0" err="1">
                <a:solidFill>
                  <a:srgbClr val="212121"/>
                </a:solidFill>
                <a:effectLst/>
                <a:latin typeface="Times New Roman" panose="02020603050405020304" pitchFamily="18" charset="0"/>
                <a:cs typeface="Times New Roman" panose="02020603050405020304" pitchFamily="18" charset="0"/>
              </a:rPr>
              <a:t>areas.It</a:t>
            </a:r>
            <a:r>
              <a:rPr lang="en-US" sz="2000" b="1" i="0" dirty="0">
                <a:solidFill>
                  <a:srgbClr val="212121"/>
                </a:solidFill>
                <a:effectLst/>
                <a:latin typeface="Times New Roman" panose="02020603050405020304" pitchFamily="18" charset="0"/>
                <a:cs typeface="Times New Roman" panose="02020603050405020304" pitchFamily="18" charset="0"/>
              </a:rPr>
              <a:t> is positive signs that the most of sales is not affected only some % affected.</a:t>
            </a:r>
            <a:endParaRPr lang="en-US" sz="2000" b="1" dirty="0">
              <a:latin typeface="Times New Roman" panose="02020603050405020304" pitchFamily="18" charset="0"/>
              <a:cs typeface="Times New Roman" panose="02020603050405020304" pitchFamily="18" charset="0"/>
            </a:endParaRPr>
          </a:p>
        </p:txBody>
      </p:sp>
      <p:pic>
        <p:nvPicPr>
          <p:cNvPr id="7" name="Google Shape;128;p2">
            <a:extLst>
              <a:ext uri="{FF2B5EF4-FFF2-40B4-BE49-F238E27FC236}">
                <a16:creationId xmlns:a16="http://schemas.microsoft.com/office/drawing/2014/main" id="{58B54EE6-B422-5D61-D66B-5C7EDD9FB5DB}"/>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96478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E1D4-FD1C-7DCA-B5D7-695CE4F0D181}"/>
              </a:ext>
            </a:extLst>
          </p:cNvPr>
          <p:cNvSpPr>
            <a:spLocks noGrp="1"/>
          </p:cNvSpPr>
          <p:nvPr>
            <p:ph type="title"/>
          </p:nvPr>
        </p:nvSpPr>
        <p:spPr>
          <a:xfrm>
            <a:off x="1218575" y="268712"/>
            <a:ext cx="10364451" cy="1596177"/>
          </a:xfrm>
        </p:spPr>
        <p:txBody>
          <a:bodyPr/>
          <a:lstStyle/>
          <a:p>
            <a:r>
              <a:rPr lang="en-US" sz="3600" b="1" i="1" u="sng" dirty="0">
                <a:solidFill>
                  <a:srgbClr val="FF0000"/>
                </a:solidFill>
                <a:effectLst/>
                <a:latin typeface="Times New Roman" panose="02020603050405020304" pitchFamily="18" charset="0"/>
                <a:cs typeface="Times New Roman" panose="02020603050405020304" pitchFamily="18" charset="0"/>
              </a:rPr>
              <a:t>Data </a:t>
            </a:r>
            <a:r>
              <a:rPr lang="en-US" sz="3600" b="1" i="1" u="sng" dirty="0" err="1">
                <a:solidFill>
                  <a:srgbClr val="FF0000"/>
                </a:solidFill>
                <a:effectLst/>
                <a:latin typeface="Times New Roman" panose="02020603050405020304" pitchFamily="18" charset="0"/>
                <a:cs typeface="Times New Roman" panose="02020603050405020304" pitchFamily="18" charset="0"/>
              </a:rPr>
              <a:t>Vizualization</a:t>
            </a:r>
            <a:r>
              <a:rPr lang="en-US" sz="3600" b="1" i="1" u="sng"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CCDD7AEB-EC94-9FF1-AA31-BF2E6E8B07AA}"/>
              </a:ext>
            </a:extLst>
          </p:cNvPr>
          <p:cNvSpPr>
            <a:spLocks noGrp="1"/>
          </p:cNvSpPr>
          <p:nvPr>
            <p:ph sz="quarter" idx="13"/>
          </p:nvPr>
        </p:nvSpPr>
        <p:spPr>
          <a:xfrm>
            <a:off x="1218575" y="1716946"/>
            <a:ext cx="10363826" cy="3424107"/>
          </a:xfrm>
        </p:spPr>
        <p:txBody>
          <a:bodyPr/>
          <a:lstStyle/>
          <a:p>
            <a:r>
              <a:rPr lang="en-US" b="1" u="sng" dirty="0">
                <a:latin typeface="Times New Roman" panose="02020603050405020304" pitchFamily="18" charset="0"/>
                <a:cs typeface="Times New Roman" panose="02020603050405020304" pitchFamily="18" charset="0"/>
              </a:rPr>
              <a:t>Chart-3:</a:t>
            </a:r>
          </a:p>
          <a:p>
            <a:pPr marL="0" indent="0">
              <a:buNone/>
            </a:pPr>
            <a:endParaRPr lang="en-US" dirty="0"/>
          </a:p>
        </p:txBody>
      </p:sp>
      <p:pic>
        <p:nvPicPr>
          <p:cNvPr id="5" name="Picture 4">
            <a:extLst>
              <a:ext uri="{FF2B5EF4-FFF2-40B4-BE49-F238E27FC236}">
                <a16:creationId xmlns:a16="http://schemas.microsoft.com/office/drawing/2014/main" id="{1BA21BB1-26F1-83D0-7CE8-840342DDD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575" y="2458854"/>
            <a:ext cx="4625340" cy="367284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E4E12F47-F47E-533C-7D08-9070EC1F4F10}"/>
              </a:ext>
            </a:extLst>
          </p:cNvPr>
          <p:cNvSpPr txBox="1"/>
          <p:nvPr/>
        </p:nvSpPr>
        <p:spPr>
          <a:xfrm>
            <a:off x="6096000" y="2458854"/>
            <a:ext cx="4877425"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To know the customer vs sales relation.</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As we can see their is linear relationship between customers and sales as customers increasing sales also increasing</a:t>
            </a:r>
          </a:p>
          <a:p>
            <a:pPr marL="285750" indent="-285750">
              <a:buFont typeface="Arial" panose="020B0604020202020204" pitchFamily="34" charset="0"/>
              <a:buChar char="•"/>
            </a:pPr>
            <a:endParaRPr lang="en-US" sz="2000" b="1" i="0" dirty="0">
              <a:solidFill>
                <a:srgbClr val="21212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sz="20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it is positive signs that customers increasing then sales also increasing</a:t>
            </a:r>
          </a:p>
          <a:p>
            <a:pPr marL="285750" indent="-285750">
              <a:buFont typeface="Arial" panose="020B0604020202020204" pitchFamily="34" charset="0"/>
              <a:buChar char="•"/>
            </a:pPr>
            <a:endParaRPr lang="en-US" dirty="0">
              <a:solidFill>
                <a:srgbClr val="212121"/>
              </a:solidFill>
              <a:latin typeface="Roboto" panose="02000000000000000000" pitchFamily="2" charset="0"/>
            </a:endParaRPr>
          </a:p>
        </p:txBody>
      </p:sp>
      <p:sp>
        <p:nvSpPr>
          <p:cNvPr id="20" name="Rectangle 14">
            <a:extLst>
              <a:ext uri="{FF2B5EF4-FFF2-40B4-BE49-F238E27FC236}">
                <a16:creationId xmlns:a16="http://schemas.microsoft.com/office/drawing/2014/main" id="{9E6DF8D1-13FE-BB01-17DE-9427E7C1CA9F}"/>
              </a:ext>
            </a:extLst>
          </p:cNvPr>
          <p:cNvSpPr>
            <a:spLocks noChangeArrowheads="1"/>
          </p:cNvSpPr>
          <p:nvPr/>
        </p:nvSpPr>
        <p:spPr bwMode="auto">
          <a:xfrm>
            <a:off x="0" y="0"/>
            <a:ext cx="117094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5">
            <a:extLst>
              <a:ext uri="{FF2B5EF4-FFF2-40B4-BE49-F238E27FC236}">
                <a16:creationId xmlns:a16="http://schemas.microsoft.com/office/drawing/2014/main" id="{4C6CE981-2054-CEE1-336B-AAD4F20C74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2" name="Google Shape;128;p2">
            <a:extLst>
              <a:ext uri="{FF2B5EF4-FFF2-40B4-BE49-F238E27FC236}">
                <a16:creationId xmlns:a16="http://schemas.microsoft.com/office/drawing/2014/main" id="{6039CF66-03AA-7769-3B06-039DBD57BD32}"/>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819118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E1C4-1356-3745-1EE9-F5F2DFD80B38}"/>
              </a:ext>
            </a:extLst>
          </p:cNvPr>
          <p:cNvSpPr>
            <a:spLocks noGrp="1"/>
          </p:cNvSpPr>
          <p:nvPr>
            <p:ph type="title"/>
          </p:nvPr>
        </p:nvSpPr>
        <p:spPr>
          <a:xfrm>
            <a:off x="913774" y="268712"/>
            <a:ext cx="10364451" cy="1596177"/>
          </a:xfrm>
        </p:spPr>
        <p:txBody>
          <a:bodyPr/>
          <a:lstStyle/>
          <a:p>
            <a:r>
              <a:rPr lang="en-US" sz="3600" b="1" i="1" u="sng" dirty="0">
                <a:solidFill>
                  <a:srgbClr val="FF0000"/>
                </a:solidFill>
                <a:effectLst/>
                <a:latin typeface="Times New Roman" panose="02020603050405020304" pitchFamily="18" charset="0"/>
                <a:cs typeface="Times New Roman" panose="02020603050405020304" pitchFamily="18" charset="0"/>
              </a:rPr>
              <a:t>Data </a:t>
            </a:r>
            <a:r>
              <a:rPr lang="en-US" sz="3600" b="1" i="1" u="sng" dirty="0" err="1">
                <a:solidFill>
                  <a:srgbClr val="FF0000"/>
                </a:solidFill>
                <a:effectLst/>
                <a:latin typeface="Times New Roman" panose="02020603050405020304" pitchFamily="18" charset="0"/>
                <a:cs typeface="Times New Roman" panose="02020603050405020304" pitchFamily="18" charset="0"/>
              </a:rPr>
              <a:t>Vizualization</a:t>
            </a:r>
            <a:r>
              <a:rPr lang="en-US" sz="3600" b="1" i="1" u="sng"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6C0F15E7-5F83-A160-649A-CE237C43A18B}"/>
              </a:ext>
            </a:extLst>
          </p:cNvPr>
          <p:cNvSpPr>
            <a:spLocks noGrp="1"/>
          </p:cNvSpPr>
          <p:nvPr>
            <p:ph sz="quarter" idx="13"/>
          </p:nvPr>
        </p:nvSpPr>
        <p:spPr>
          <a:xfrm>
            <a:off x="914399" y="1569005"/>
            <a:ext cx="10363826" cy="3424107"/>
          </a:xfrm>
        </p:spPr>
        <p:txBody>
          <a:bodyPr/>
          <a:lstStyle/>
          <a:p>
            <a:r>
              <a:rPr lang="en-US" b="1" u="sng" dirty="0">
                <a:latin typeface="Times New Roman" panose="02020603050405020304" pitchFamily="18" charset="0"/>
                <a:cs typeface="Times New Roman" panose="02020603050405020304" pitchFamily="18" charset="0"/>
              </a:rPr>
              <a:t>Chart-4:</a:t>
            </a:r>
          </a:p>
          <a:p>
            <a:pPr marL="0" indent="0">
              <a:buNone/>
            </a:pPr>
            <a:endParaRPr lang="en-US" dirty="0"/>
          </a:p>
        </p:txBody>
      </p:sp>
      <p:pic>
        <p:nvPicPr>
          <p:cNvPr id="5" name="Picture 4">
            <a:extLst>
              <a:ext uri="{FF2B5EF4-FFF2-40B4-BE49-F238E27FC236}">
                <a16:creationId xmlns:a16="http://schemas.microsoft.com/office/drawing/2014/main" id="{C1A94FBA-BA07-B44E-B4F3-7245B53F6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2385862"/>
            <a:ext cx="5105400" cy="394716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60ED3283-417A-FA83-CCF4-DBCE6017B97F}"/>
              </a:ext>
            </a:extLst>
          </p:cNvPr>
          <p:cNvSpPr txBox="1"/>
          <p:nvPr/>
        </p:nvSpPr>
        <p:spPr>
          <a:xfrm>
            <a:off x="6172828" y="2385862"/>
            <a:ext cx="5182225"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To know the promo vs sales relation.</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Here we can see that if their is no promo the sales is very less and if promo running their the sales is high.</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it creates very much impact because we can observe that if promo using their is sales also increasing and if promo not using it is negative impact on sales</a:t>
            </a:r>
            <a:endParaRPr lang="en-US" sz="2000" b="1" dirty="0">
              <a:latin typeface="Times New Roman" panose="02020603050405020304" pitchFamily="18" charset="0"/>
              <a:cs typeface="Times New Roman" panose="02020603050405020304" pitchFamily="18" charset="0"/>
            </a:endParaRPr>
          </a:p>
        </p:txBody>
      </p:sp>
      <p:pic>
        <p:nvPicPr>
          <p:cNvPr id="7" name="Google Shape;128;p2">
            <a:extLst>
              <a:ext uri="{FF2B5EF4-FFF2-40B4-BE49-F238E27FC236}">
                <a16:creationId xmlns:a16="http://schemas.microsoft.com/office/drawing/2014/main" id="{4104C590-256F-8F10-1D71-29FE6E0411F2}"/>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26337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7B2B-FE04-2CFC-B35F-8F723D1C484C}"/>
              </a:ext>
            </a:extLst>
          </p:cNvPr>
          <p:cNvSpPr>
            <a:spLocks noGrp="1"/>
          </p:cNvSpPr>
          <p:nvPr>
            <p:ph type="title"/>
          </p:nvPr>
        </p:nvSpPr>
        <p:spPr/>
        <p:txBody>
          <a:bodyPr/>
          <a:lstStyle/>
          <a:p>
            <a:r>
              <a:rPr lang="en-US" sz="3600" b="1" i="1" u="sng" dirty="0">
                <a:solidFill>
                  <a:srgbClr val="FF0000"/>
                </a:solidFill>
                <a:effectLst/>
                <a:latin typeface="Times New Roman" panose="02020603050405020304" pitchFamily="18" charset="0"/>
                <a:cs typeface="Times New Roman" panose="02020603050405020304" pitchFamily="18" charset="0"/>
              </a:rPr>
              <a:t>Data </a:t>
            </a:r>
            <a:r>
              <a:rPr lang="en-US" sz="3600" b="1" i="1" u="sng" dirty="0" err="1">
                <a:solidFill>
                  <a:srgbClr val="FF0000"/>
                </a:solidFill>
                <a:effectLst/>
                <a:latin typeface="Times New Roman" panose="02020603050405020304" pitchFamily="18" charset="0"/>
                <a:cs typeface="Times New Roman" panose="02020603050405020304" pitchFamily="18" charset="0"/>
              </a:rPr>
              <a:t>Vizualization</a:t>
            </a:r>
            <a:r>
              <a:rPr lang="en-US" sz="3600" b="1" i="1" u="sng"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E0D55F3A-A3AD-03D8-9EE2-9D091D64295C}"/>
              </a:ext>
            </a:extLst>
          </p:cNvPr>
          <p:cNvSpPr>
            <a:spLocks noGrp="1"/>
          </p:cNvSpPr>
          <p:nvPr>
            <p:ph sz="quarter" idx="13"/>
          </p:nvPr>
        </p:nvSpPr>
        <p:spPr>
          <a:xfrm>
            <a:off x="913774" y="1966040"/>
            <a:ext cx="10363826" cy="3424107"/>
          </a:xfrm>
        </p:spPr>
        <p:txBody>
          <a:bodyPr/>
          <a:lstStyle/>
          <a:p>
            <a:r>
              <a:rPr lang="en-US" b="1" u="sng" dirty="0">
                <a:latin typeface="Times New Roman" panose="02020603050405020304" pitchFamily="18" charset="0"/>
                <a:cs typeface="Times New Roman" panose="02020603050405020304" pitchFamily="18" charset="0"/>
              </a:rPr>
              <a:t>Chart-5:</a:t>
            </a:r>
          </a:p>
          <a:p>
            <a:pPr marL="0" indent="0">
              <a:buNone/>
            </a:pPr>
            <a:endParaRPr lang="en-US" dirty="0"/>
          </a:p>
        </p:txBody>
      </p:sp>
      <p:pic>
        <p:nvPicPr>
          <p:cNvPr id="5" name="Picture 4">
            <a:extLst>
              <a:ext uri="{FF2B5EF4-FFF2-40B4-BE49-F238E27FC236}">
                <a16:creationId xmlns:a16="http://schemas.microsoft.com/office/drawing/2014/main" id="{03BBC128-7C49-1947-40AC-9D7C46E01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148" y="2575962"/>
            <a:ext cx="5273040" cy="385572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3225C899-904A-035C-018B-DFB9F48CA8AD}"/>
              </a:ext>
            </a:extLst>
          </p:cNvPr>
          <p:cNvSpPr txBox="1"/>
          <p:nvPr/>
        </p:nvSpPr>
        <p:spPr>
          <a:xfrm>
            <a:off x="6309360" y="2433039"/>
            <a:ext cx="5273039"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this </a:t>
            </a:r>
            <a:r>
              <a:rPr lang="en-US" sz="2000" b="1" i="0" dirty="0">
                <a:solidFill>
                  <a:srgbClr val="212121"/>
                </a:solidFill>
                <a:effectLst/>
                <a:latin typeface="Times New Roman" panose="02020603050405020304" pitchFamily="18" charset="0"/>
                <a:cs typeface="Times New Roman" panose="02020603050405020304" pitchFamily="18" charset="0"/>
              </a:rPr>
              <a:t>To know the exact </a:t>
            </a:r>
            <a:r>
              <a:rPr lang="en-US" sz="2000" b="1" i="0" dirty="0" err="1">
                <a:solidFill>
                  <a:srgbClr val="212121"/>
                </a:solidFill>
                <a:effectLst/>
                <a:latin typeface="Times New Roman" panose="02020603050405020304" pitchFamily="18" charset="0"/>
                <a:cs typeface="Times New Roman" panose="02020603050405020304" pitchFamily="18" charset="0"/>
              </a:rPr>
              <a:t>diffrence</a:t>
            </a:r>
            <a:r>
              <a:rPr lang="en-US" sz="2000" b="1" i="0" dirty="0">
                <a:solidFill>
                  <a:srgbClr val="212121"/>
                </a:solidFill>
                <a:effectLst/>
                <a:latin typeface="Times New Roman" panose="02020603050405020304" pitchFamily="18" charset="0"/>
                <a:cs typeface="Times New Roman" panose="02020603050405020304" pitchFamily="18" charset="0"/>
              </a:rPr>
              <a:t> of sales when promo using and not using.</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Their is large </a:t>
            </a:r>
            <a:r>
              <a:rPr lang="en-US" sz="2000" b="1" i="0" dirty="0" err="1">
                <a:solidFill>
                  <a:srgbClr val="212121"/>
                </a:solidFill>
                <a:effectLst/>
                <a:latin typeface="Times New Roman" panose="02020603050405020304" pitchFamily="18" charset="0"/>
                <a:cs typeface="Times New Roman" panose="02020603050405020304" pitchFamily="18" charset="0"/>
              </a:rPr>
              <a:t>diffrence</a:t>
            </a:r>
            <a:r>
              <a:rPr lang="en-US" sz="2000" b="1" i="0" dirty="0">
                <a:solidFill>
                  <a:srgbClr val="212121"/>
                </a:solidFill>
                <a:effectLst/>
                <a:latin typeface="Times New Roman" panose="02020603050405020304" pitchFamily="18" charset="0"/>
                <a:cs typeface="Times New Roman" panose="02020603050405020304" pitchFamily="18" charset="0"/>
              </a:rPr>
              <a:t> on </a:t>
            </a:r>
            <a:r>
              <a:rPr lang="en-US" sz="2000" b="1" i="0" dirty="0" err="1">
                <a:solidFill>
                  <a:srgbClr val="212121"/>
                </a:solidFill>
                <a:effectLst/>
                <a:latin typeface="Times New Roman" panose="02020603050405020304" pitchFamily="18" charset="0"/>
                <a:cs typeface="Times New Roman" panose="02020603050405020304" pitchFamily="18" charset="0"/>
              </a:rPr>
              <a:t>monday</a:t>
            </a:r>
            <a:r>
              <a:rPr lang="en-US" sz="2000" b="1" i="0" dirty="0">
                <a:solidFill>
                  <a:srgbClr val="212121"/>
                </a:solidFill>
                <a:effectLst/>
                <a:latin typeface="Times New Roman" panose="02020603050405020304" pitchFamily="18" charset="0"/>
                <a:cs typeface="Times New Roman" panose="02020603050405020304" pitchFamily="18" charset="0"/>
              </a:rPr>
              <a:t> and it is decreasing day by day and on </a:t>
            </a:r>
            <a:r>
              <a:rPr lang="en-US" sz="2000" b="1" i="0" dirty="0" err="1">
                <a:solidFill>
                  <a:srgbClr val="212121"/>
                </a:solidFill>
                <a:effectLst/>
                <a:latin typeface="Times New Roman" panose="02020603050405020304" pitchFamily="18" charset="0"/>
                <a:cs typeface="Times New Roman" panose="02020603050405020304" pitchFamily="18" charset="0"/>
              </a:rPr>
              <a:t>sunday</a:t>
            </a:r>
            <a:r>
              <a:rPr lang="en-US" sz="2000" b="1" i="0" dirty="0">
                <a:solidFill>
                  <a:srgbClr val="212121"/>
                </a:solidFill>
                <a:effectLst/>
                <a:latin typeface="Times New Roman" panose="02020603050405020304" pitchFamily="18" charset="0"/>
                <a:cs typeface="Times New Roman" panose="02020603050405020304" pitchFamily="18" charset="0"/>
              </a:rPr>
              <a:t> their is no sales so it </a:t>
            </a:r>
            <a:r>
              <a:rPr lang="en-US" sz="2000" b="1" i="0" dirty="0" err="1">
                <a:solidFill>
                  <a:srgbClr val="212121"/>
                </a:solidFill>
                <a:effectLst/>
                <a:latin typeface="Times New Roman" panose="02020603050405020304" pitchFamily="18" charset="0"/>
                <a:cs typeface="Times New Roman" panose="02020603050405020304" pitchFamily="18" charset="0"/>
              </a:rPr>
              <a:t>shwing</a:t>
            </a:r>
            <a:r>
              <a:rPr lang="en-US" sz="2000" b="1" i="0" dirty="0">
                <a:solidFill>
                  <a:srgbClr val="212121"/>
                </a:solidFill>
                <a:effectLst/>
                <a:latin typeface="Times New Roman" panose="02020603050405020304" pitchFamily="18" charset="0"/>
                <a:cs typeface="Times New Roman" panose="02020603050405020304" pitchFamily="18" charset="0"/>
              </a:rPr>
              <a:t> less.</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it is actually not we can say because of promo only sale is increasing we should focus on increasing sales without promo also or we should use promo everyday</a:t>
            </a:r>
            <a:endParaRPr lang="en-US" sz="2000" b="1" dirty="0">
              <a:latin typeface="Times New Roman" panose="02020603050405020304" pitchFamily="18" charset="0"/>
              <a:cs typeface="Times New Roman" panose="02020603050405020304" pitchFamily="18" charset="0"/>
            </a:endParaRPr>
          </a:p>
        </p:txBody>
      </p:sp>
      <p:pic>
        <p:nvPicPr>
          <p:cNvPr id="7" name="Google Shape;128;p2">
            <a:extLst>
              <a:ext uri="{FF2B5EF4-FFF2-40B4-BE49-F238E27FC236}">
                <a16:creationId xmlns:a16="http://schemas.microsoft.com/office/drawing/2014/main" id="{C9C2B73C-CAB8-5DD7-B3B0-C901429A9308}"/>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18562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EED0-B9B4-F263-AB27-3A2EE086C709}"/>
              </a:ext>
            </a:extLst>
          </p:cNvPr>
          <p:cNvSpPr>
            <a:spLocks noGrp="1"/>
          </p:cNvSpPr>
          <p:nvPr>
            <p:ph type="title"/>
          </p:nvPr>
        </p:nvSpPr>
        <p:spPr>
          <a:xfrm>
            <a:off x="705228" y="335681"/>
            <a:ext cx="10364451" cy="1596177"/>
          </a:xfrm>
        </p:spPr>
        <p:txBody>
          <a:bodyPr/>
          <a:lstStyle/>
          <a:p>
            <a:r>
              <a:rPr lang="en-US" sz="3600" b="1" i="1" u="sng" dirty="0">
                <a:solidFill>
                  <a:srgbClr val="FF0000"/>
                </a:solidFill>
                <a:effectLst/>
                <a:latin typeface="Times New Roman" panose="02020603050405020304" pitchFamily="18" charset="0"/>
                <a:cs typeface="Times New Roman" panose="02020603050405020304" pitchFamily="18" charset="0"/>
              </a:rPr>
              <a:t>Data </a:t>
            </a:r>
            <a:r>
              <a:rPr lang="en-US" sz="3600" b="1" i="1" u="sng" dirty="0" err="1">
                <a:solidFill>
                  <a:srgbClr val="FF0000"/>
                </a:solidFill>
                <a:effectLst/>
                <a:latin typeface="Times New Roman" panose="02020603050405020304" pitchFamily="18" charset="0"/>
                <a:cs typeface="Times New Roman" panose="02020603050405020304" pitchFamily="18" charset="0"/>
              </a:rPr>
              <a:t>Vizualization</a:t>
            </a:r>
            <a:r>
              <a:rPr lang="en-US" sz="3600" b="1" i="1" u="sng"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F4C1241B-FCCD-45B0-5B41-39E20A56B6B7}"/>
              </a:ext>
            </a:extLst>
          </p:cNvPr>
          <p:cNvSpPr>
            <a:spLocks noGrp="1"/>
          </p:cNvSpPr>
          <p:nvPr>
            <p:ph sz="quarter" idx="13"/>
          </p:nvPr>
        </p:nvSpPr>
        <p:spPr>
          <a:xfrm>
            <a:off x="705853" y="1829684"/>
            <a:ext cx="10363826" cy="3424107"/>
          </a:xfrm>
        </p:spPr>
        <p:txBody>
          <a:bodyPr/>
          <a:lstStyle/>
          <a:p>
            <a:r>
              <a:rPr lang="en-US" b="1" u="sng" dirty="0">
                <a:latin typeface="Times New Roman" panose="02020603050405020304" pitchFamily="18" charset="0"/>
                <a:cs typeface="Times New Roman" panose="02020603050405020304" pitchFamily="18" charset="0"/>
              </a:rPr>
              <a:t>Chart-6:</a:t>
            </a:r>
          </a:p>
          <a:p>
            <a:pPr marL="0" indent="0">
              <a:buNone/>
            </a:pPr>
            <a:endParaRPr lang="en-US" dirty="0"/>
          </a:p>
        </p:txBody>
      </p:sp>
      <p:pic>
        <p:nvPicPr>
          <p:cNvPr id="5" name="Picture 4">
            <a:extLst>
              <a:ext uri="{FF2B5EF4-FFF2-40B4-BE49-F238E27FC236}">
                <a16:creationId xmlns:a16="http://schemas.microsoft.com/office/drawing/2014/main" id="{5B98651D-7C9C-2783-774D-579C586E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617" y="2492448"/>
            <a:ext cx="4663440" cy="393954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8B9CBA42-DB99-F6AA-E614-733562D9B66F}"/>
              </a:ext>
            </a:extLst>
          </p:cNvPr>
          <p:cNvSpPr txBox="1"/>
          <p:nvPr/>
        </p:nvSpPr>
        <p:spPr>
          <a:xfrm>
            <a:off x="5646822" y="2299942"/>
            <a:ext cx="5561621"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this </a:t>
            </a:r>
            <a:r>
              <a:rPr lang="en-US" sz="2000" b="1" i="0" dirty="0">
                <a:solidFill>
                  <a:srgbClr val="212121"/>
                </a:solidFill>
                <a:effectLst/>
                <a:latin typeface="Times New Roman" panose="02020603050405020304" pitchFamily="18" charset="0"/>
                <a:cs typeface="Times New Roman" panose="02020603050405020304" pitchFamily="18" charset="0"/>
              </a:rPr>
              <a:t>know the competition stores distance and sales.</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From the above scatter plot it can be observed that mostly the competitor stores weren't that far from each other and the stores densely located near each other saw more sales.</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Yes we are able to know the competitor stores and their sales make strategies according to it.</a:t>
            </a:r>
            <a:endParaRPr lang="en-US" sz="2000" b="1" dirty="0">
              <a:latin typeface="Times New Roman" panose="02020603050405020304" pitchFamily="18" charset="0"/>
              <a:cs typeface="Times New Roman" panose="02020603050405020304" pitchFamily="18" charset="0"/>
            </a:endParaRPr>
          </a:p>
        </p:txBody>
      </p:sp>
      <p:pic>
        <p:nvPicPr>
          <p:cNvPr id="7" name="Google Shape;128;p2">
            <a:extLst>
              <a:ext uri="{FF2B5EF4-FFF2-40B4-BE49-F238E27FC236}">
                <a16:creationId xmlns:a16="http://schemas.microsoft.com/office/drawing/2014/main" id="{1E397455-35A7-194A-79A5-B9BDB844882A}"/>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402458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70AA-9AC4-8164-15D8-D8D791CA56A3}"/>
              </a:ext>
            </a:extLst>
          </p:cNvPr>
          <p:cNvSpPr>
            <a:spLocks noGrp="1"/>
          </p:cNvSpPr>
          <p:nvPr>
            <p:ph type="title"/>
          </p:nvPr>
        </p:nvSpPr>
        <p:spPr>
          <a:xfrm>
            <a:off x="913774" y="409970"/>
            <a:ext cx="10364451" cy="1596177"/>
          </a:xfrm>
        </p:spPr>
        <p:txBody>
          <a:bodyPr/>
          <a:lstStyle/>
          <a:p>
            <a:r>
              <a:rPr lang="en-US" sz="3600" b="1" i="1" u="sng" dirty="0">
                <a:solidFill>
                  <a:srgbClr val="FF0000"/>
                </a:solidFill>
                <a:effectLst/>
                <a:latin typeface="Times New Roman" panose="02020603050405020304" pitchFamily="18" charset="0"/>
                <a:cs typeface="Times New Roman" panose="02020603050405020304" pitchFamily="18" charset="0"/>
              </a:rPr>
              <a:t>Data </a:t>
            </a:r>
            <a:r>
              <a:rPr lang="en-US" sz="3600" b="1" i="1" u="sng" dirty="0" err="1">
                <a:solidFill>
                  <a:srgbClr val="FF0000"/>
                </a:solidFill>
                <a:effectLst/>
                <a:latin typeface="Times New Roman" panose="02020603050405020304" pitchFamily="18" charset="0"/>
                <a:cs typeface="Times New Roman" panose="02020603050405020304" pitchFamily="18" charset="0"/>
              </a:rPr>
              <a:t>Vizualization</a:t>
            </a:r>
            <a:r>
              <a:rPr lang="en-US" sz="3600" b="1" i="1" u="sng"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7A4ED301-CCC2-DA08-7D1A-6D0B3F084D08}"/>
              </a:ext>
            </a:extLst>
          </p:cNvPr>
          <p:cNvSpPr>
            <a:spLocks noGrp="1"/>
          </p:cNvSpPr>
          <p:nvPr>
            <p:ph sz="quarter" idx="13"/>
          </p:nvPr>
        </p:nvSpPr>
        <p:spPr>
          <a:xfrm>
            <a:off x="914399" y="1716946"/>
            <a:ext cx="10363826" cy="3424107"/>
          </a:xfrm>
        </p:spPr>
        <p:txBody>
          <a:bodyPr/>
          <a:lstStyle/>
          <a:p>
            <a:r>
              <a:rPr lang="en-US" b="1" u="sng" dirty="0">
                <a:latin typeface="Times New Roman" panose="02020603050405020304" pitchFamily="18" charset="0"/>
                <a:cs typeface="Times New Roman" panose="02020603050405020304" pitchFamily="18" charset="0"/>
              </a:rPr>
              <a:t>Chart-7:</a:t>
            </a:r>
          </a:p>
          <a:p>
            <a:endParaRPr lang="en-US" dirty="0"/>
          </a:p>
        </p:txBody>
      </p:sp>
      <p:pic>
        <p:nvPicPr>
          <p:cNvPr id="5" name="Picture 4">
            <a:extLst>
              <a:ext uri="{FF2B5EF4-FFF2-40B4-BE49-F238E27FC236}">
                <a16:creationId xmlns:a16="http://schemas.microsoft.com/office/drawing/2014/main" id="{19869F5E-F813-6615-2EE9-F3694371B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85" y="2209199"/>
            <a:ext cx="8709660" cy="378714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ACBF5B92-2CC8-120C-BF4D-BA0C533DBAA5}"/>
              </a:ext>
            </a:extLst>
          </p:cNvPr>
          <p:cNvSpPr txBox="1"/>
          <p:nvPr/>
        </p:nvSpPr>
        <p:spPr>
          <a:xfrm>
            <a:off x="8894745" y="2006147"/>
            <a:ext cx="3112170"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his we </a:t>
            </a:r>
            <a:r>
              <a:rPr lang="en-US" sz="2000" b="1" i="0" dirty="0">
                <a:solidFill>
                  <a:srgbClr val="212121"/>
                </a:solidFill>
                <a:effectLst/>
                <a:latin typeface="Times New Roman" panose="02020603050405020304" pitchFamily="18" charset="0"/>
                <a:cs typeface="Times New Roman" panose="02020603050405020304" pitchFamily="18" charset="0"/>
              </a:rPr>
              <a:t>know the trend of sales over the years.</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In 2013 and 2014 their is some increasing in the sales but in 2015 their is some decreasing in trend of sales over the months.</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It showing some negative growth in last year it should be some improve</a:t>
            </a:r>
            <a:endParaRPr lang="en-US" sz="2000" b="1" dirty="0">
              <a:latin typeface="Times New Roman" panose="02020603050405020304" pitchFamily="18" charset="0"/>
              <a:cs typeface="Times New Roman" panose="02020603050405020304" pitchFamily="18" charset="0"/>
            </a:endParaRPr>
          </a:p>
        </p:txBody>
      </p:sp>
      <p:pic>
        <p:nvPicPr>
          <p:cNvPr id="7" name="Google Shape;128;p2">
            <a:extLst>
              <a:ext uri="{FF2B5EF4-FFF2-40B4-BE49-F238E27FC236}">
                <a16:creationId xmlns:a16="http://schemas.microsoft.com/office/drawing/2014/main" id="{58A38A84-701C-BACE-FBE4-DEEB590B7C82}"/>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22586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2A22-BEE3-3080-C8FE-8792A08D7B40}"/>
              </a:ext>
            </a:extLst>
          </p:cNvPr>
          <p:cNvSpPr>
            <a:spLocks noGrp="1"/>
          </p:cNvSpPr>
          <p:nvPr>
            <p:ph type="title"/>
          </p:nvPr>
        </p:nvSpPr>
        <p:spPr>
          <a:xfrm>
            <a:off x="913149" y="0"/>
            <a:ext cx="10364451" cy="1596177"/>
          </a:xfrm>
        </p:spPr>
        <p:txBody>
          <a:bodyPr/>
          <a:lstStyle/>
          <a:p>
            <a:r>
              <a:rPr lang="en-US" sz="3600" b="1" i="1" u="sng" dirty="0">
                <a:solidFill>
                  <a:srgbClr val="FF0000"/>
                </a:solidFill>
                <a:effectLst/>
                <a:latin typeface="Times New Roman" panose="02020603050405020304" pitchFamily="18" charset="0"/>
                <a:cs typeface="Times New Roman" panose="02020603050405020304" pitchFamily="18" charset="0"/>
              </a:rPr>
              <a:t>Data </a:t>
            </a:r>
            <a:r>
              <a:rPr lang="en-US" sz="3600" b="1" i="1" u="sng" dirty="0" err="1">
                <a:solidFill>
                  <a:srgbClr val="FF0000"/>
                </a:solidFill>
                <a:effectLst/>
                <a:latin typeface="Times New Roman" panose="02020603050405020304" pitchFamily="18" charset="0"/>
                <a:cs typeface="Times New Roman" panose="02020603050405020304" pitchFamily="18" charset="0"/>
              </a:rPr>
              <a:t>Vizualization</a:t>
            </a:r>
            <a:r>
              <a:rPr lang="en-US" sz="3600" b="1" i="1" u="sng"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65801BCF-D069-8F6A-EF51-CC70BE4A248F}"/>
              </a:ext>
            </a:extLst>
          </p:cNvPr>
          <p:cNvSpPr>
            <a:spLocks noGrp="1"/>
          </p:cNvSpPr>
          <p:nvPr>
            <p:ph sz="quarter" idx="13"/>
          </p:nvPr>
        </p:nvSpPr>
        <p:spPr>
          <a:xfrm>
            <a:off x="913774" y="1596177"/>
            <a:ext cx="10363826" cy="3424107"/>
          </a:xfrm>
        </p:spPr>
        <p:txBody>
          <a:bodyPr/>
          <a:lstStyle/>
          <a:p>
            <a:r>
              <a:rPr lang="en-US" b="1" u="sng" dirty="0">
                <a:latin typeface="Times New Roman" panose="02020603050405020304" pitchFamily="18" charset="0"/>
                <a:cs typeface="Times New Roman" panose="02020603050405020304" pitchFamily="18" charset="0"/>
              </a:rPr>
              <a:t>Chart-8:</a:t>
            </a:r>
            <a:r>
              <a:rPr lang="en-US" b="1" dirty="0">
                <a:latin typeface="Times New Roman" panose="02020603050405020304" pitchFamily="18" charset="0"/>
                <a:cs typeface="Times New Roman" panose="02020603050405020304" pitchFamily="18" charset="0"/>
              </a:rPr>
              <a:t>                                                                                           </a:t>
            </a:r>
            <a:endParaRPr lang="en-US" b="1" u="sng"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E3AE6CE-4800-E63A-8D93-C7FE5D4D8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859" y="1596177"/>
            <a:ext cx="2628499" cy="4912486"/>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BBD1CEB7-A6C3-B031-1C9A-9084D7F78616}"/>
              </a:ext>
            </a:extLst>
          </p:cNvPr>
          <p:cNvSpPr txBox="1"/>
          <p:nvPr/>
        </p:nvSpPr>
        <p:spPr>
          <a:xfrm>
            <a:off x="5630779" y="1844842"/>
            <a:ext cx="6336632" cy="4678204"/>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this </a:t>
            </a:r>
            <a:r>
              <a:rPr lang="en-US" sz="2000" b="1" i="0" dirty="0">
                <a:solidFill>
                  <a:srgbClr val="212121"/>
                </a:solidFill>
                <a:effectLst/>
                <a:latin typeface="Times New Roman" panose="02020603050405020304" pitchFamily="18" charset="0"/>
                <a:cs typeface="Times New Roman" panose="02020603050405020304" pitchFamily="18" charset="0"/>
              </a:rPr>
              <a:t>the </a:t>
            </a:r>
            <a:r>
              <a:rPr lang="en-US" sz="2000" b="1" i="0" dirty="0" err="1">
                <a:solidFill>
                  <a:srgbClr val="212121"/>
                </a:solidFill>
                <a:effectLst/>
                <a:latin typeface="Times New Roman" panose="02020603050405020304" pitchFamily="18" charset="0"/>
                <a:cs typeface="Times New Roman" panose="02020603050405020304" pitchFamily="18" charset="0"/>
              </a:rPr>
              <a:t>Storetype</a:t>
            </a:r>
            <a:r>
              <a:rPr lang="en-US" sz="2000" b="1" i="0" dirty="0">
                <a:solidFill>
                  <a:srgbClr val="212121"/>
                </a:solidFill>
                <a:effectLst/>
                <a:latin typeface="Times New Roman" panose="02020603050405020304" pitchFamily="18" charset="0"/>
                <a:cs typeface="Times New Roman" panose="02020603050405020304" pitchFamily="18" charset="0"/>
              </a:rPr>
              <a:t> and </a:t>
            </a:r>
            <a:r>
              <a:rPr lang="en-US" sz="2000" b="1" i="0" dirty="0" err="1">
                <a:solidFill>
                  <a:srgbClr val="212121"/>
                </a:solidFill>
                <a:effectLst/>
                <a:latin typeface="Times New Roman" panose="02020603050405020304" pitchFamily="18" charset="0"/>
                <a:cs typeface="Times New Roman" panose="02020603050405020304" pitchFamily="18" charset="0"/>
              </a:rPr>
              <a:t>Sales,Customer</a:t>
            </a:r>
            <a:r>
              <a:rPr lang="en-US" sz="2000" b="1" i="0" dirty="0">
                <a:solidFill>
                  <a:srgbClr val="212121"/>
                </a:solidFill>
                <a:effectLst/>
                <a:latin typeface="Times New Roman" panose="02020603050405020304" pitchFamily="18" charset="0"/>
                <a:cs typeface="Times New Roman" panose="02020603050405020304" pitchFamily="18" charset="0"/>
              </a:rPr>
              <a:t> </a:t>
            </a:r>
            <a:r>
              <a:rPr lang="en-US" sz="2000" b="1" i="0" dirty="0" err="1">
                <a:solidFill>
                  <a:srgbClr val="212121"/>
                </a:solidFill>
                <a:effectLst/>
                <a:latin typeface="Times New Roman" panose="02020603050405020304" pitchFamily="18" charset="0"/>
                <a:cs typeface="Times New Roman" panose="02020603050405020304" pitchFamily="18" charset="0"/>
              </a:rPr>
              <a:t>Share,Share</a:t>
            </a:r>
            <a:r>
              <a:rPr lang="en-US" sz="2000" b="1" i="0" dirty="0">
                <a:solidFill>
                  <a:srgbClr val="212121"/>
                </a:solidFill>
                <a:effectLst/>
                <a:latin typeface="Times New Roman" panose="02020603050405020304" pitchFamily="18" charset="0"/>
                <a:cs typeface="Times New Roman" panose="02020603050405020304" pitchFamily="18" charset="0"/>
              </a:rPr>
              <a:t> of </a:t>
            </a:r>
            <a:r>
              <a:rPr lang="en-US" sz="2000" b="1" i="0" dirty="0" err="1">
                <a:solidFill>
                  <a:srgbClr val="212121"/>
                </a:solidFill>
                <a:effectLst/>
                <a:latin typeface="Times New Roman" panose="02020603050405020304" pitchFamily="18" charset="0"/>
                <a:cs typeface="Times New Roman" panose="02020603050405020304" pitchFamily="18" charset="0"/>
              </a:rPr>
              <a:t>Storetype</a:t>
            </a:r>
            <a:r>
              <a:rPr lang="en-US" sz="2000" b="1" i="0" dirty="0">
                <a:solidFill>
                  <a:srgbClr val="212121"/>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212121"/>
                </a:solidFill>
                <a:effectLst/>
                <a:latin typeface="Times New Roman" panose="02020603050405020304" pitchFamily="18" charset="0"/>
                <a:cs typeface="Times New Roman" panose="02020603050405020304" pitchFamily="18" charset="0"/>
              </a:rPr>
              <a:t>   A bar plot represents an estimate of central tendency  for a numeric variable with the height of each rectangle. Earlier it was seen that the store type b had the highest sales on an average because the default estimation function to the </a:t>
            </a:r>
            <a:r>
              <a:rPr lang="en-US" sz="2000" b="1" i="0" dirty="0" err="1">
                <a:solidFill>
                  <a:srgbClr val="212121"/>
                </a:solidFill>
                <a:effectLst/>
                <a:latin typeface="Times New Roman" panose="02020603050405020304" pitchFamily="18" charset="0"/>
                <a:cs typeface="Times New Roman" panose="02020603050405020304" pitchFamily="18" charset="0"/>
              </a:rPr>
              <a:t>barplot</a:t>
            </a:r>
            <a:r>
              <a:rPr lang="en-US" sz="2000" b="1" i="0" dirty="0">
                <a:solidFill>
                  <a:srgbClr val="212121"/>
                </a:solidFill>
                <a:effectLst/>
                <a:latin typeface="Times New Roman" panose="02020603050405020304" pitchFamily="18" charset="0"/>
                <a:cs typeface="Times New Roman" panose="02020603050405020304" pitchFamily="18" charset="0"/>
              </a:rPr>
              <a:t> is mean.</a:t>
            </a:r>
          </a:p>
          <a:p>
            <a:pPr algn="l">
              <a:buFont typeface="+mj-lt"/>
              <a:buAutoNum type="arabicPeriod"/>
            </a:pPr>
            <a:endParaRPr lang="en-US" sz="2000" b="1" i="0" dirty="0">
              <a:solidFill>
                <a:srgbClr val="21212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212121"/>
                </a:solidFill>
                <a:effectLst/>
                <a:latin typeface="Times New Roman" panose="02020603050405020304" pitchFamily="18" charset="0"/>
                <a:cs typeface="Times New Roman" panose="02020603050405020304" pitchFamily="18" charset="0"/>
              </a:rPr>
              <a:t>   But upon further exploration it can be clearly observed that the highest sales belonged to the store type a due to the high number of type a stores in our dataset. Store type a and c had a similar kind of sales and customer share.</a:t>
            </a:r>
          </a:p>
          <a:p>
            <a:endParaRPr lang="en-US" dirty="0"/>
          </a:p>
        </p:txBody>
      </p:sp>
      <p:pic>
        <p:nvPicPr>
          <p:cNvPr id="7" name="Google Shape;128;p2">
            <a:extLst>
              <a:ext uri="{FF2B5EF4-FFF2-40B4-BE49-F238E27FC236}">
                <a16:creationId xmlns:a16="http://schemas.microsoft.com/office/drawing/2014/main" id="{BAC1D7D6-7166-7B2C-56B7-92CE59986C5B}"/>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19121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57D7-8725-6B86-790A-1E09704DDCF4}"/>
              </a:ext>
            </a:extLst>
          </p:cNvPr>
          <p:cNvSpPr>
            <a:spLocks noGrp="1"/>
          </p:cNvSpPr>
          <p:nvPr>
            <p:ph type="title"/>
          </p:nvPr>
        </p:nvSpPr>
        <p:spPr>
          <a:xfrm>
            <a:off x="913149" y="268712"/>
            <a:ext cx="10364451" cy="1596177"/>
          </a:xfrm>
        </p:spPr>
        <p:txBody>
          <a:bodyPr/>
          <a:lstStyle/>
          <a:p>
            <a:r>
              <a:rPr lang="en-US" sz="3600" b="1" i="1" u="sng" dirty="0">
                <a:solidFill>
                  <a:srgbClr val="FF0000"/>
                </a:solidFill>
                <a:effectLst/>
                <a:latin typeface="Times New Roman" panose="02020603050405020304" pitchFamily="18" charset="0"/>
                <a:cs typeface="Times New Roman" panose="02020603050405020304" pitchFamily="18" charset="0"/>
              </a:rPr>
              <a:t>Data </a:t>
            </a:r>
            <a:r>
              <a:rPr lang="en-US" sz="3600" b="1" i="1" u="sng" dirty="0" err="1">
                <a:solidFill>
                  <a:srgbClr val="FF0000"/>
                </a:solidFill>
                <a:effectLst/>
                <a:latin typeface="Times New Roman" panose="02020603050405020304" pitchFamily="18" charset="0"/>
                <a:cs typeface="Times New Roman" panose="02020603050405020304" pitchFamily="18" charset="0"/>
              </a:rPr>
              <a:t>Vizualization</a:t>
            </a:r>
            <a:r>
              <a:rPr lang="en-US" sz="3600" b="1" i="1" u="sng"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EFC217B5-A09F-998B-10DC-4912686D016D}"/>
              </a:ext>
            </a:extLst>
          </p:cNvPr>
          <p:cNvSpPr>
            <a:spLocks noGrp="1"/>
          </p:cNvSpPr>
          <p:nvPr>
            <p:ph sz="quarter" idx="13"/>
          </p:nvPr>
        </p:nvSpPr>
        <p:spPr>
          <a:xfrm>
            <a:off x="913774" y="1569005"/>
            <a:ext cx="10363826" cy="3424107"/>
          </a:xfrm>
        </p:spPr>
        <p:txBody>
          <a:bodyPr/>
          <a:lstStyle/>
          <a:p>
            <a:r>
              <a:rPr lang="en-US" b="1" u="sng" dirty="0">
                <a:latin typeface="Times New Roman" panose="02020603050405020304" pitchFamily="18" charset="0"/>
                <a:cs typeface="Times New Roman" panose="02020603050405020304" pitchFamily="18" charset="0"/>
              </a:rPr>
              <a:t>Chart-9:</a:t>
            </a:r>
          </a:p>
          <a:p>
            <a:endParaRPr lang="en-US" dirty="0"/>
          </a:p>
        </p:txBody>
      </p:sp>
      <p:pic>
        <p:nvPicPr>
          <p:cNvPr id="5" name="Picture 4">
            <a:extLst>
              <a:ext uri="{FF2B5EF4-FFF2-40B4-BE49-F238E27FC236}">
                <a16:creationId xmlns:a16="http://schemas.microsoft.com/office/drawing/2014/main" id="{449FB5DC-51B9-0E12-E2F9-12FF9C639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20" y="2092091"/>
            <a:ext cx="7023033" cy="4327936"/>
          </a:xfrm>
          <a:prstGeom prst="rect">
            <a:avLst/>
          </a:prstGeom>
          <a:ln w="88900" cap="sq" cmpd="thickThin">
            <a:solidFill>
              <a:srgbClr val="000000"/>
            </a:solidFill>
            <a:prstDash val="solid"/>
            <a:miter lim="800000"/>
          </a:ln>
          <a:effectLst>
            <a:innerShdw blurRad="76200">
              <a:srgbClr val="000000"/>
            </a:innerShdw>
          </a:effectLst>
        </p:spPr>
      </p:pic>
      <p:pic>
        <p:nvPicPr>
          <p:cNvPr id="6" name="Google Shape;128;p2">
            <a:extLst>
              <a:ext uri="{FF2B5EF4-FFF2-40B4-BE49-F238E27FC236}">
                <a16:creationId xmlns:a16="http://schemas.microsoft.com/office/drawing/2014/main" id="{4618AF6B-0A0B-45FA-FE77-E480A3153954}"/>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78986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F8D-A7C4-EC1B-3186-C3B0ECCE254A}"/>
              </a:ext>
            </a:extLst>
          </p:cNvPr>
          <p:cNvSpPr>
            <a:spLocks noGrp="1"/>
          </p:cNvSpPr>
          <p:nvPr>
            <p:ph type="title"/>
          </p:nvPr>
        </p:nvSpPr>
        <p:spPr>
          <a:xfrm>
            <a:off x="641060" y="0"/>
            <a:ext cx="10364451" cy="1363579"/>
          </a:xfrm>
        </p:spPr>
        <p:txBody>
          <a:bodyPr/>
          <a:lstStyle/>
          <a:p>
            <a:r>
              <a:rPr lang="en-US" sz="4000" b="1" u="sng" dirty="0">
                <a:solidFill>
                  <a:srgbClr val="FF0000"/>
                </a:solidFill>
                <a:effectLst/>
                <a:latin typeface="Times New Roman" panose="02020603050405020304" pitchFamily="18" charset="0"/>
                <a:cs typeface="Times New Roman" panose="02020603050405020304" pitchFamily="18" charset="0"/>
              </a:rPr>
              <a:t>Hypothesis Testing</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B8EBA394-90ED-4E80-639D-97B95F8DB343}"/>
              </a:ext>
            </a:extLst>
          </p:cNvPr>
          <p:cNvSpPr>
            <a:spLocks noGrp="1"/>
          </p:cNvSpPr>
          <p:nvPr>
            <p:ph sz="quarter" idx="13"/>
          </p:nvPr>
        </p:nvSpPr>
        <p:spPr>
          <a:xfrm>
            <a:off x="0" y="939345"/>
            <a:ext cx="11967410" cy="5156655"/>
          </a:xfrm>
        </p:spPr>
        <p:txBody>
          <a:bodyPr>
            <a:normAutofit fontScale="25000" lnSpcReduction="20000"/>
          </a:bodyPr>
          <a:lstStyle/>
          <a:p>
            <a:r>
              <a:rPr lang="en-US" sz="6000" b="1" dirty="0">
                <a:effectLst/>
                <a:latin typeface="Times New Roman" panose="02020603050405020304" pitchFamily="18" charset="0"/>
                <a:cs typeface="Times New Roman" panose="02020603050405020304" pitchFamily="18" charset="0"/>
              </a:rPr>
              <a:t>1. Hypothesis: Stores located closer to competition have significantly lower sales than stores located further away.</a:t>
            </a:r>
          </a:p>
          <a:p>
            <a:br>
              <a:rPr lang="en-US" sz="6000" b="1" dirty="0">
                <a:effectLst/>
                <a:latin typeface="Times New Roman" panose="02020603050405020304" pitchFamily="18" charset="0"/>
                <a:cs typeface="Times New Roman" panose="02020603050405020304" pitchFamily="18" charset="0"/>
              </a:rPr>
            </a:br>
            <a:r>
              <a:rPr lang="en-US" sz="6000" b="1" dirty="0">
                <a:effectLst/>
                <a:latin typeface="Times New Roman" panose="02020603050405020304" pitchFamily="18" charset="0"/>
                <a:cs typeface="Times New Roman" panose="02020603050405020304" pitchFamily="18" charset="0"/>
              </a:rPr>
              <a:t>2. Null hypothesis: There is no significant difference in sales between stores located closer to competition and stores located further away.</a:t>
            </a:r>
          </a:p>
          <a:p>
            <a:br>
              <a:rPr lang="en-US" sz="6000" b="1" dirty="0">
                <a:effectLst/>
                <a:latin typeface="Times New Roman" panose="02020603050405020304" pitchFamily="18" charset="0"/>
                <a:cs typeface="Times New Roman" panose="02020603050405020304" pitchFamily="18" charset="0"/>
              </a:rPr>
            </a:br>
            <a:r>
              <a:rPr lang="en-US" sz="6000" b="1" dirty="0">
                <a:effectLst/>
                <a:latin typeface="Times New Roman" panose="02020603050405020304" pitchFamily="18" charset="0"/>
                <a:cs typeface="Times New Roman" panose="02020603050405020304" pitchFamily="18" charset="0"/>
              </a:rPr>
              <a:t>3. Alternative hypothesis: Stores located closer to competition have significantly lower sales than stores located further away.</a:t>
            </a:r>
          </a:p>
          <a:p>
            <a:br>
              <a:rPr lang="en-US" sz="6000" b="1" dirty="0">
                <a:effectLst/>
                <a:latin typeface="Times New Roman" panose="02020603050405020304" pitchFamily="18" charset="0"/>
                <a:cs typeface="Times New Roman" panose="02020603050405020304" pitchFamily="18" charset="0"/>
              </a:rPr>
            </a:br>
            <a:r>
              <a:rPr lang="en-US" sz="6000" b="1" dirty="0">
                <a:effectLst/>
                <a:latin typeface="Times New Roman" panose="02020603050405020304" pitchFamily="18" charset="0"/>
                <a:cs typeface="Times New Roman" panose="02020603050405020304" pitchFamily="18" charset="0"/>
              </a:rPr>
              <a:t>4. To test this hypothesis, we can perform a two-sample t-test between the sales of stores located within 10 kms of competition and stores located further away. We can set a significance level of 0.05.</a:t>
            </a:r>
          </a:p>
          <a:p>
            <a:br>
              <a:rPr lang="en-US" sz="6000" b="1" dirty="0">
                <a:effectLst/>
                <a:latin typeface="Times New Roman" panose="02020603050405020304" pitchFamily="18" charset="0"/>
                <a:cs typeface="Times New Roman" panose="02020603050405020304" pitchFamily="18" charset="0"/>
              </a:rPr>
            </a:br>
            <a:r>
              <a:rPr lang="en-US" sz="6000" b="1" dirty="0">
                <a:effectLst/>
                <a:latin typeface="Times New Roman" panose="02020603050405020304" pitchFamily="18" charset="0"/>
                <a:cs typeface="Times New Roman" panose="02020603050405020304" pitchFamily="18" charset="0"/>
              </a:rPr>
              <a:t>5. If the p-value is less than the significance level (0.05), we can reject the null hypothesis and conclude that stores located closer to competition have significantly lower sales than stores located further away. </a:t>
            </a:r>
          </a:p>
          <a:p>
            <a:br>
              <a:rPr lang="en-US" sz="6000" b="1" dirty="0">
                <a:effectLst/>
                <a:latin typeface="Times New Roman" panose="02020603050405020304" pitchFamily="18" charset="0"/>
                <a:cs typeface="Times New Roman" panose="02020603050405020304" pitchFamily="18" charset="0"/>
              </a:rPr>
            </a:br>
            <a:r>
              <a:rPr lang="en-US" sz="6000" b="1" dirty="0">
                <a:effectLst/>
                <a:latin typeface="Times New Roman" panose="02020603050405020304" pitchFamily="18" charset="0"/>
                <a:cs typeface="Times New Roman" panose="02020603050405020304" pitchFamily="18" charset="0"/>
              </a:rPr>
              <a:t>6. Otherwise, we fail to reject the null hypothesis and conclude that there is no significant difference in sales between the two groups</a:t>
            </a:r>
            <a:r>
              <a:rPr lang="en-US" sz="6800" b="1" dirty="0">
                <a:effectLst/>
                <a:latin typeface="Times New Roman" panose="02020603050405020304" pitchFamily="18" charset="0"/>
                <a:cs typeface="Times New Roman" panose="02020603050405020304" pitchFamily="18" charset="0"/>
              </a:rPr>
              <a:t>.</a:t>
            </a:r>
          </a:p>
          <a:p>
            <a:endParaRPr lang="en-US" dirty="0"/>
          </a:p>
        </p:txBody>
      </p:sp>
      <p:pic>
        <p:nvPicPr>
          <p:cNvPr id="4" name="Google Shape;128;p2">
            <a:extLst>
              <a:ext uri="{FF2B5EF4-FFF2-40B4-BE49-F238E27FC236}">
                <a16:creationId xmlns:a16="http://schemas.microsoft.com/office/drawing/2014/main" id="{F51A58C0-D615-6C60-8C31-3A709EFE96B1}"/>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14947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BC40-6556-ADAD-CEAF-EBB5951BBBF4}"/>
              </a:ext>
            </a:extLst>
          </p:cNvPr>
          <p:cNvSpPr>
            <a:spLocks noGrp="1"/>
          </p:cNvSpPr>
          <p:nvPr>
            <p:ph type="title"/>
          </p:nvPr>
        </p:nvSpPr>
        <p:spPr/>
        <p:txBody>
          <a:bodyPr>
            <a:normAutofit/>
          </a:bodyPr>
          <a:lstStyle/>
          <a:p>
            <a:pPr algn="l"/>
            <a:r>
              <a:rPr lang="en-US" sz="4400" b="1" u="sng" dirty="0">
                <a:solidFill>
                  <a:srgbClr val="FF0000"/>
                </a:solidFill>
                <a:latin typeface="Times New Roman" panose="02020603050405020304" pitchFamily="18" charset="0"/>
                <a:ea typeface="Algerian"/>
                <a:cs typeface="Times New Roman" panose="02020603050405020304" pitchFamily="18" charset="0"/>
                <a:sym typeface="Algerian"/>
              </a:rPr>
              <a:t>PROBLEM STATEMENT:</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6EB33C-66D0-6FA6-B7EF-DBE2E9D4B00E}"/>
              </a:ext>
            </a:extLst>
          </p:cNvPr>
          <p:cNvSpPr>
            <a:spLocks noGrp="1"/>
          </p:cNvSpPr>
          <p:nvPr>
            <p:ph sz="quarter" idx="13"/>
          </p:nvPr>
        </p:nvSpPr>
        <p:spPr>
          <a:xfrm>
            <a:off x="785438" y="1966040"/>
            <a:ext cx="10363826" cy="4081834"/>
          </a:xfrm>
        </p:spPr>
        <p:txBody>
          <a:bodyPr>
            <a:normAutofit/>
          </a:bodyPr>
          <a:lstStyle/>
          <a:p>
            <a:pPr marL="365760" lvl="0" indent="-255905" algn="l" rtl="0">
              <a:spcBef>
                <a:spcPts val="0"/>
              </a:spcBef>
              <a:spcAft>
                <a:spcPts val="0"/>
              </a:spcAft>
              <a:buSzPts val="1632"/>
              <a:buFont typeface="Noto Sans Symbols"/>
              <a:buChar char="❑"/>
            </a:pPr>
            <a:r>
              <a:rPr lang="en-US" sz="1900" dirty="0" err="1">
                <a:latin typeface="Times New Roman" panose="02020603050405020304" pitchFamily="18" charset="0"/>
                <a:ea typeface="Arimo"/>
                <a:cs typeface="Times New Roman" panose="02020603050405020304" pitchFamily="18" charset="0"/>
                <a:sym typeface="Arimo"/>
              </a:rPr>
              <a:t>Rossmann</a:t>
            </a:r>
            <a:r>
              <a:rPr lang="en-US" sz="1900" dirty="0">
                <a:latin typeface="Times New Roman" panose="02020603050405020304" pitchFamily="18" charset="0"/>
                <a:ea typeface="Arimo"/>
                <a:cs typeface="Times New Roman" panose="02020603050405020304" pitchFamily="18" charset="0"/>
                <a:sym typeface="Arimo"/>
              </a:rPr>
              <a:t> operates over 3,000 drug stores in 7 European countries. Currently, Ross*</a:t>
            </a:r>
            <a:r>
              <a:rPr lang="en-US" sz="1900" dirty="0" err="1">
                <a:latin typeface="Times New Roman" panose="02020603050405020304" pitchFamily="18" charset="0"/>
                <a:ea typeface="Arimo"/>
                <a:cs typeface="Times New Roman" panose="02020603050405020304" pitchFamily="18" charset="0"/>
                <a:sym typeface="Arimo"/>
              </a:rPr>
              <a:t>mann</a:t>
            </a:r>
            <a:r>
              <a:rPr lang="en-US" sz="1900" dirty="0">
                <a:latin typeface="Times New Roman" panose="02020603050405020304" pitchFamily="18" charset="0"/>
                <a:ea typeface="Arimo"/>
                <a:cs typeface="Times New Roman" panose="02020603050405020304" pitchFamily="18" charset="0"/>
                <a:sym typeface="Arimo"/>
              </a:rPr>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marL="365760" lvl="0" indent="-152273" algn="l" rtl="0">
              <a:spcBef>
                <a:spcPts val="400"/>
              </a:spcBef>
              <a:spcAft>
                <a:spcPts val="0"/>
              </a:spcAft>
              <a:buSzPts val="1632"/>
              <a:buFont typeface="Noto Sans Symbols"/>
              <a:buNone/>
            </a:pPr>
            <a:endParaRPr lang="en-US" sz="1900" dirty="0">
              <a:latin typeface="Times New Roman" panose="02020603050405020304" pitchFamily="18" charset="0"/>
              <a:ea typeface="Arimo"/>
              <a:cs typeface="Times New Roman" panose="02020603050405020304" pitchFamily="18" charset="0"/>
              <a:sym typeface="Arimo"/>
            </a:endParaRPr>
          </a:p>
          <a:p>
            <a:pPr marL="365760" lvl="0" indent="-255905" algn="l" rtl="0">
              <a:spcBef>
                <a:spcPts val="400"/>
              </a:spcBef>
              <a:spcAft>
                <a:spcPts val="0"/>
              </a:spcAft>
              <a:buSzPts val="1632"/>
              <a:buFont typeface="Noto Sans Symbols"/>
              <a:buChar char="❑"/>
            </a:pPr>
            <a:r>
              <a:rPr lang="en-US" sz="1900" dirty="0">
                <a:latin typeface="Times New Roman" panose="02020603050405020304" pitchFamily="18" charset="0"/>
                <a:ea typeface="Arimo"/>
                <a:cs typeface="Times New Roman" panose="02020603050405020304" pitchFamily="18" charset="0"/>
                <a:sym typeface="Arimo"/>
              </a:rPr>
              <a:t>You are provided with historical sales data for 1,115 </a:t>
            </a:r>
            <a:r>
              <a:rPr lang="en-US" sz="1900" dirty="0" err="1">
                <a:latin typeface="Times New Roman" panose="02020603050405020304" pitchFamily="18" charset="0"/>
                <a:ea typeface="Arimo"/>
                <a:cs typeface="Times New Roman" panose="02020603050405020304" pitchFamily="18" charset="0"/>
                <a:sym typeface="Arimo"/>
              </a:rPr>
              <a:t>Rossmann</a:t>
            </a:r>
            <a:r>
              <a:rPr lang="en-US" sz="1900" dirty="0">
                <a:latin typeface="Times New Roman" panose="02020603050405020304" pitchFamily="18" charset="0"/>
                <a:ea typeface="Arimo"/>
                <a:cs typeface="Times New Roman" panose="02020603050405020304" pitchFamily="18" charset="0"/>
                <a:sym typeface="Arimo"/>
              </a:rPr>
              <a:t> stores. The task is to forecast the "Sales" column for the test set. Note that some stores in the dataset were temporarily closed for refurbishment</a:t>
            </a:r>
          </a:p>
          <a:p>
            <a:endParaRPr lang="en-US" dirty="0"/>
          </a:p>
        </p:txBody>
      </p:sp>
      <p:pic>
        <p:nvPicPr>
          <p:cNvPr id="4" name="Google Shape;128;p2">
            <a:extLst>
              <a:ext uri="{FF2B5EF4-FFF2-40B4-BE49-F238E27FC236}">
                <a16:creationId xmlns:a16="http://schemas.microsoft.com/office/drawing/2014/main" id="{9D8EAEA8-D093-86A3-C1EC-5E3CBF7BB15A}"/>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34415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30B7-6E16-AB39-05F7-3DC7DB6A84EA}"/>
              </a:ext>
            </a:extLst>
          </p:cNvPr>
          <p:cNvSpPr>
            <a:spLocks noGrp="1"/>
          </p:cNvSpPr>
          <p:nvPr>
            <p:ph type="title"/>
          </p:nvPr>
        </p:nvSpPr>
        <p:spPr>
          <a:xfrm>
            <a:off x="913774" y="0"/>
            <a:ext cx="10364451" cy="1596177"/>
          </a:xfrm>
        </p:spPr>
        <p:txBody>
          <a:bodyPr>
            <a:normAutofit fontScale="90000"/>
          </a:bodyPr>
          <a:lstStyle/>
          <a:p>
            <a:r>
              <a:rPr lang="en-US" sz="4000" b="1" u="sng" dirty="0">
                <a:solidFill>
                  <a:srgbClr val="FF0000"/>
                </a:solidFill>
                <a:effectLst/>
                <a:latin typeface="Times New Roman" panose="02020603050405020304" pitchFamily="18" charset="0"/>
                <a:cs typeface="Times New Roman" panose="02020603050405020304" pitchFamily="18" charset="0"/>
              </a:rPr>
              <a:t>Feature Engineering &amp; Data </a:t>
            </a:r>
            <a:br>
              <a:rPr lang="en-US" sz="4000" b="1" u="sng" dirty="0">
                <a:solidFill>
                  <a:srgbClr val="FF0000"/>
                </a:solidFill>
                <a:effectLst/>
                <a:latin typeface="Times New Roman" panose="02020603050405020304" pitchFamily="18" charset="0"/>
                <a:cs typeface="Times New Roman" panose="02020603050405020304" pitchFamily="18" charset="0"/>
              </a:rPr>
            </a:br>
            <a:r>
              <a:rPr lang="en-US" sz="4000" b="1" u="sng" dirty="0">
                <a:solidFill>
                  <a:srgbClr val="FF0000"/>
                </a:solidFill>
                <a:effectLst/>
                <a:latin typeface="Times New Roman" panose="02020603050405020304" pitchFamily="18" charset="0"/>
                <a:cs typeface="Times New Roman" panose="02020603050405020304" pitchFamily="18" charset="0"/>
              </a:rPr>
              <a:t>Pre-processing</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3A0F4628-8A7B-ECA4-C7DB-817B76A46A3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548" y="1346859"/>
            <a:ext cx="5470984" cy="4964672"/>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272689B7-7784-8767-AF81-B3C5C8C43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023" y="1346859"/>
            <a:ext cx="6315977" cy="3744987"/>
          </a:xfrm>
          <a:prstGeom prst="rect">
            <a:avLst/>
          </a:prstGeom>
          <a:ln w="88900" cap="sq" cmpd="thickThin">
            <a:solidFill>
              <a:srgbClr val="000000"/>
            </a:solidFill>
            <a:prstDash val="solid"/>
            <a:miter lim="800000"/>
          </a:ln>
          <a:effectLst>
            <a:innerShdw blurRad="76200">
              <a:srgbClr val="000000"/>
            </a:innerShdw>
          </a:effectLst>
        </p:spPr>
      </p:pic>
      <p:pic>
        <p:nvPicPr>
          <p:cNvPr id="8" name="Google Shape;128;p2">
            <a:extLst>
              <a:ext uri="{FF2B5EF4-FFF2-40B4-BE49-F238E27FC236}">
                <a16:creationId xmlns:a16="http://schemas.microsoft.com/office/drawing/2014/main" id="{EFAE6C10-F154-88B0-0E5E-EA0D934D2DAE}"/>
              </a:ext>
            </a:extLst>
          </p:cNvPr>
          <p:cNvPicPr preferRelativeResize="0"/>
          <p:nvPr/>
        </p:nvPicPr>
        <p:blipFill rotWithShape="1">
          <a:blip r:embed="rId4">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270661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378E-4362-E8DD-FC32-004D9398E1EE}"/>
              </a:ext>
            </a:extLst>
          </p:cNvPr>
          <p:cNvSpPr>
            <a:spLocks noGrp="1"/>
          </p:cNvSpPr>
          <p:nvPr>
            <p:ph type="title"/>
          </p:nvPr>
        </p:nvSpPr>
        <p:spPr>
          <a:xfrm>
            <a:off x="560849" y="121212"/>
            <a:ext cx="10364451" cy="1596177"/>
          </a:xfrm>
        </p:spPr>
        <p:txBody>
          <a:bodyPr>
            <a:normAutofit/>
          </a:bodyPr>
          <a:lstStyle/>
          <a:p>
            <a:r>
              <a:rPr lang="en-US" sz="4000" b="1" u="sng" dirty="0">
                <a:solidFill>
                  <a:srgbClr val="FF0000"/>
                </a:solidFill>
                <a:latin typeface="Times New Roman" panose="02020603050405020304" pitchFamily="18" charset="0"/>
                <a:cs typeface="Times New Roman" panose="02020603050405020304" pitchFamily="18" charset="0"/>
              </a:rPr>
              <a:t>ML Model Implementation</a:t>
            </a:r>
            <a:endParaRPr lang="en-US" sz="4000"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D282FF4-8F01-6B3D-95FF-18ABFB2F742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1249" y="1377674"/>
            <a:ext cx="6582510" cy="4557905"/>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CE461EF6-0551-2B3F-BB40-7BCE612ACEEC}"/>
              </a:ext>
            </a:extLst>
          </p:cNvPr>
          <p:cNvSpPr txBox="1"/>
          <p:nvPr/>
        </p:nvSpPr>
        <p:spPr>
          <a:xfrm>
            <a:off x="6925008" y="1717389"/>
            <a:ext cx="5266992" cy="4370427"/>
          </a:xfrm>
          <a:prstGeom prst="rect">
            <a:avLst/>
          </a:prstGeom>
          <a:noFill/>
        </p:spPr>
        <p:txBody>
          <a:bodyPr wrap="square" rtlCol="0">
            <a:spAutoFit/>
          </a:bodyPr>
          <a:lstStyle/>
          <a:p>
            <a:pPr algn="l"/>
            <a:r>
              <a:rPr lang="en-US" sz="2000" b="1" i="0" dirty="0">
                <a:solidFill>
                  <a:srgbClr val="212121"/>
                </a:solidFill>
                <a:effectLst/>
                <a:latin typeface="Times New Roman" panose="02020603050405020304" pitchFamily="18" charset="0"/>
                <a:cs typeface="Times New Roman" panose="02020603050405020304" pitchFamily="18" charset="0"/>
              </a:rPr>
              <a:t>The linear regression model is a simple and commonly used algorithm for predicting numerical values based on a set of input features.</a:t>
            </a:r>
          </a:p>
          <a:p>
            <a:pPr algn="l"/>
            <a:endParaRPr lang="en-US" sz="2000" b="1" i="0" dirty="0">
              <a:solidFill>
                <a:srgbClr val="212121"/>
              </a:solidFill>
              <a:effectLst/>
              <a:latin typeface="Times New Roman" panose="02020603050405020304" pitchFamily="18" charset="0"/>
              <a:cs typeface="Times New Roman" panose="02020603050405020304" pitchFamily="18" charset="0"/>
            </a:endParaRPr>
          </a:p>
          <a:p>
            <a:pPr algn="l"/>
            <a:r>
              <a:rPr lang="en-US" sz="2000" b="1" i="0" dirty="0">
                <a:solidFill>
                  <a:srgbClr val="212121"/>
                </a:solidFill>
                <a:effectLst/>
                <a:latin typeface="Times New Roman" panose="02020603050405020304" pitchFamily="18" charset="0"/>
                <a:cs typeface="Times New Roman" panose="02020603050405020304" pitchFamily="18" charset="0"/>
              </a:rPr>
              <a:t>The model's performance is evaluated using the R-squared score, which measures the proportion of the variance in the target variable that can be explained by the model. In this case, the R-squared score on the training set is 0.7812, which indicates that the model explains 78.12% of the variance in the target variable on the training set.</a:t>
            </a:r>
          </a:p>
          <a:p>
            <a:pPr marL="285750" indent="-285750">
              <a:buFont typeface="Arial" panose="020B0604020202020204" pitchFamily="34" charset="0"/>
              <a:buChar char="•"/>
            </a:pPr>
            <a:endParaRPr lang="en-US" dirty="0"/>
          </a:p>
        </p:txBody>
      </p:sp>
      <p:pic>
        <p:nvPicPr>
          <p:cNvPr id="7" name="Google Shape;128;p2">
            <a:extLst>
              <a:ext uri="{FF2B5EF4-FFF2-40B4-BE49-F238E27FC236}">
                <a16:creationId xmlns:a16="http://schemas.microsoft.com/office/drawing/2014/main" id="{619D5F41-79F2-40AF-6E88-1DC4BCD03A35}"/>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69151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06C5-B8DB-1314-2505-6255BF9BEF9C}"/>
              </a:ext>
            </a:extLst>
          </p:cNvPr>
          <p:cNvSpPr>
            <a:spLocks noGrp="1"/>
          </p:cNvSpPr>
          <p:nvPr>
            <p:ph type="title"/>
          </p:nvPr>
        </p:nvSpPr>
        <p:spPr>
          <a:xfrm>
            <a:off x="592932" y="1"/>
            <a:ext cx="10364451" cy="1235242"/>
          </a:xfrm>
        </p:spPr>
        <p:txBody>
          <a:bodyPr>
            <a:normAutofit/>
          </a:bodyPr>
          <a:lstStyle/>
          <a:p>
            <a:r>
              <a:rPr lang="en-US" sz="4000" b="1" u="sng" dirty="0">
                <a:solidFill>
                  <a:srgbClr val="FF0000"/>
                </a:solidFill>
                <a:latin typeface="Times New Roman" panose="02020603050405020304" pitchFamily="18" charset="0"/>
                <a:cs typeface="Times New Roman" panose="02020603050405020304" pitchFamily="18" charset="0"/>
              </a:rPr>
              <a:t>Conclusion</a:t>
            </a:r>
          </a:p>
        </p:txBody>
      </p:sp>
      <p:pic>
        <p:nvPicPr>
          <p:cNvPr id="5" name="Content Placeholder 4">
            <a:extLst>
              <a:ext uri="{FF2B5EF4-FFF2-40B4-BE49-F238E27FC236}">
                <a16:creationId xmlns:a16="http://schemas.microsoft.com/office/drawing/2014/main" id="{335EB72F-FF57-B0E8-20AC-09FD9765B36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799" y="1235243"/>
            <a:ext cx="4415620" cy="4290177"/>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04BA8C71-A96D-9BFF-5BE9-41EA4432B8DD}"/>
              </a:ext>
            </a:extLst>
          </p:cNvPr>
          <p:cNvSpPr txBox="1"/>
          <p:nvPr/>
        </p:nvSpPr>
        <p:spPr>
          <a:xfrm>
            <a:off x="5316014" y="1219202"/>
            <a:ext cx="6442850" cy="4780796"/>
          </a:xfrm>
          <a:prstGeom prst="rect">
            <a:avLst/>
          </a:prstGeom>
          <a:noFill/>
        </p:spPr>
        <p:txBody>
          <a:bodyPr wrap="square" rtlCol="0">
            <a:spAutoFit/>
          </a:bodyPr>
          <a:lstStyle/>
          <a:p>
            <a:pPr marL="109854" lvl="0" indent="0" algn="l" rtl="0">
              <a:spcBef>
                <a:spcPts val="0"/>
              </a:spcBef>
              <a:spcAft>
                <a:spcPts val="0"/>
              </a:spcAft>
              <a:buSzPct val="68000"/>
              <a:buNone/>
            </a:pPr>
            <a:r>
              <a:rPr lang="en-US" sz="2000" b="1" dirty="0">
                <a:latin typeface="Times New Roman" panose="02020603050405020304" pitchFamily="18" charset="0"/>
                <a:cs typeface="Times New Roman" panose="02020603050405020304" pitchFamily="18" charset="0"/>
              </a:rPr>
              <a:t>The MSE and R2 score are commonly used evaluation metrics for regression models. In this case, the Linear Regression and Lasso Regression models have very similar performance, with the Lasso Regression model having a slightly lower MSE and a slightly higher R2 score.</a:t>
            </a:r>
          </a:p>
          <a:p>
            <a:pPr marL="109854" lvl="0" indent="0" algn="l" rtl="0">
              <a:spcBef>
                <a:spcPts val="400"/>
              </a:spcBef>
              <a:spcAft>
                <a:spcPts val="0"/>
              </a:spcAft>
              <a:buSzPct val="68000"/>
              <a:buNone/>
            </a:pPr>
            <a:endParaRPr lang="en-US" sz="2000" b="1" dirty="0">
              <a:latin typeface="Times New Roman" panose="02020603050405020304" pitchFamily="18" charset="0"/>
              <a:cs typeface="Times New Roman" panose="02020603050405020304" pitchFamily="18" charset="0"/>
            </a:endParaRPr>
          </a:p>
          <a:p>
            <a:pPr marL="109854" lvl="0" indent="0" algn="l" rtl="0">
              <a:spcBef>
                <a:spcPts val="400"/>
              </a:spcBef>
              <a:spcAft>
                <a:spcPts val="0"/>
              </a:spcAft>
              <a:buSzPct val="68000"/>
              <a:buNone/>
            </a:pPr>
            <a:r>
              <a:rPr lang="en-US" sz="2000" b="1" dirty="0">
                <a:latin typeface="Times New Roman" panose="02020603050405020304" pitchFamily="18" charset="0"/>
                <a:cs typeface="Times New Roman" panose="02020603050405020304" pitchFamily="18" charset="0"/>
              </a:rPr>
              <a:t>The mean squared error (MSE) measures the average squared difference between the predicted and actual values, where a lower MSE indicates better performance. The R-squared (R2) score measures the proportion of the variance in the dependent variable that is predictable from the independent variables, where a higher R2 score indicates better performance.</a:t>
            </a:r>
          </a:p>
          <a:p>
            <a:endParaRPr lang="en-US" dirty="0"/>
          </a:p>
        </p:txBody>
      </p:sp>
      <p:pic>
        <p:nvPicPr>
          <p:cNvPr id="7" name="Google Shape;128;p2">
            <a:extLst>
              <a:ext uri="{FF2B5EF4-FFF2-40B4-BE49-F238E27FC236}">
                <a16:creationId xmlns:a16="http://schemas.microsoft.com/office/drawing/2014/main" id="{04D3D1D7-F8D9-8BCD-1183-B3D91F6EA0E5}"/>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03780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E79E2-DC29-FA61-B317-91694F09D303}"/>
              </a:ext>
            </a:extLst>
          </p:cNvPr>
          <p:cNvSpPr>
            <a:spLocks noGrp="1"/>
          </p:cNvSpPr>
          <p:nvPr>
            <p:ph sz="quarter" idx="13"/>
          </p:nvPr>
        </p:nvSpPr>
        <p:spPr>
          <a:xfrm>
            <a:off x="3609163" y="-32084"/>
            <a:ext cx="10363826" cy="5646820"/>
          </a:xfrm>
        </p:spPr>
        <p:txBody>
          <a:bodyPr>
            <a:normAutofit/>
          </a:bodyPr>
          <a:lstStyle/>
          <a:p>
            <a:pPr marL="0" indent="0">
              <a:buNone/>
            </a:pPr>
            <a:r>
              <a:rPr lang="en-US" sz="4000" b="1" u="sng" dirty="0">
                <a:solidFill>
                  <a:srgbClr val="FF0000"/>
                </a:solidFill>
                <a:latin typeface="Times New Roman" panose="02020603050405020304" pitchFamily="18" charset="0"/>
                <a:cs typeface="Times New Roman" panose="02020603050405020304" pitchFamily="18" charset="0"/>
              </a:rPr>
              <a:t>WORK FLOW:</a:t>
            </a:r>
          </a:p>
        </p:txBody>
      </p:sp>
      <p:sp>
        <p:nvSpPr>
          <p:cNvPr id="4" name="Arrow: Right 3">
            <a:extLst>
              <a:ext uri="{FF2B5EF4-FFF2-40B4-BE49-F238E27FC236}">
                <a16:creationId xmlns:a16="http://schemas.microsoft.com/office/drawing/2014/main" id="{A488E9EE-4797-6D23-5B55-183FEEE56A1A}"/>
              </a:ext>
            </a:extLst>
          </p:cNvPr>
          <p:cNvSpPr/>
          <p:nvPr/>
        </p:nvSpPr>
        <p:spPr>
          <a:xfrm>
            <a:off x="1106905" y="1090862"/>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1D9CC58-C82E-7801-BF6C-3DAF4BB9A5CB}"/>
              </a:ext>
            </a:extLst>
          </p:cNvPr>
          <p:cNvSpPr txBox="1"/>
          <p:nvPr/>
        </p:nvSpPr>
        <p:spPr>
          <a:xfrm>
            <a:off x="1106905" y="1643298"/>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 Collection and Understanding</a:t>
            </a:r>
          </a:p>
        </p:txBody>
      </p:sp>
      <p:sp>
        <p:nvSpPr>
          <p:cNvPr id="7" name="Arrow: Right 6">
            <a:extLst>
              <a:ext uri="{FF2B5EF4-FFF2-40B4-BE49-F238E27FC236}">
                <a16:creationId xmlns:a16="http://schemas.microsoft.com/office/drawing/2014/main" id="{25235A9A-D9F0-2DEB-E1A3-4F83D5A23D50}"/>
              </a:ext>
            </a:extLst>
          </p:cNvPr>
          <p:cNvSpPr/>
          <p:nvPr/>
        </p:nvSpPr>
        <p:spPr>
          <a:xfrm>
            <a:off x="3994484" y="1090862"/>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DB43263-63B1-8AB9-CF8D-DAB8F6C45B88}"/>
              </a:ext>
            </a:extLst>
          </p:cNvPr>
          <p:cNvSpPr/>
          <p:nvPr/>
        </p:nvSpPr>
        <p:spPr>
          <a:xfrm>
            <a:off x="6882063" y="1090862"/>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A35370B-FEC1-CCFC-5B10-0E2D9815696C}"/>
              </a:ext>
            </a:extLst>
          </p:cNvPr>
          <p:cNvSpPr txBox="1"/>
          <p:nvPr/>
        </p:nvSpPr>
        <p:spPr>
          <a:xfrm>
            <a:off x="3994484" y="1643298"/>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 Cleaning and Manipulation</a:t>
            </a:r>
          </a:p>
        </p:txBody>
      </p:sp>
      <p:sp>
        <p:nvSpPr>
          <p:cNvPr id="10" name="TextBox 9">
            <a:extLst>
              <a:ext uri="{FF2B5EF4-FFF2-40B4-BE49-F238E27FC236}">
                <a16:creationId xmlns:a16="http://schemas.microsoft.com/office/drawing/2014/main" id="{4D589E94-D982-689B-C59F-B118979C0CBF}"/>
              </a:ext>
            </a:extLst>
          </p:cNvPr>
          <p:cNvSpPr txBox="1"/>
          <p:nvPr/>
        </p:nvSpPr>
        <p:spPr>
          <a:xfrm>
            <a:off x="6882063" y="1643298"/>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Exploratory Data Analysis</a:t>
            </a:r>
          </a:p>
        </p:txBody>
      </p:sp>
      <p:sp>
        <p:nvSpPr>
          <p:cNvPr id="12" name="Arrow: Right 11">
            <a:extLst>
              <a:ext uri="{FF2B5EF4-FFF2-40B4-BE49-F238E27FC236}">
                <a16:creationId xmlns:a16="http://schemas.microsoft.com/office/drawing/2014/main" id="{398522AE-A29F-6B4C-E084-0B9BBC936AB4}"/>
              </a:ext>
            </a:extLst>
          </p:cNvPr>
          <p:cNvSpPr/>
          <p:nvPr/>
        </p:nvSpPr>
        <p:spPr>
          <a:xfrm rot="10800000">
            <a:off x="6882062" y="3203901"/>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8EEF0954-D81E-D1F8-B207-51F121AFBC0B}"/>
              </a:ext>
            </a:extLst>
          </p:cNvPr>
          <p:cNvSpPr/>
          <p:nvPr/>
        </p:nvSpPr>
        <p:spPr>
          <a:xfrm rot="10800000">
            <a:off x="4034587" y="3242764"/>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6E2D40E-1F4D-F40C-EC3F-24DC0E88C630}"/>
              </a:ext>
            </a:extLst>
          </p:cNvPr>
          <p:cNvSpPr/>
          <p:nvPr/>
        </p:nvSpPr>
        <p:spPr>
          <a:xfrm rot="10800000">
            <a:off x="1131042" y="3242765"/>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332FB38-994A-E39F-E4B4-CA240B7CBA34}"/>
              </a:ext>
            </a:extLst>
          </p:cNvPr>
          <p:cNvSpPr txBox="1"/>
          <p:nvPr/>
        </p:nvSpPr>
        <p:spPr>
          <a:xfrm>
            <a:off x="7668438" y="3756337"/>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Hypothesis </a:t>
            </a:r>
          </a:p>
          <a:p>
            <a:r>
              <a:rPr lang="en-US" sz="2000" b="1" dirty="0">
                <a:latin typeface="Times New Roman" panose="02020603050405020304" pitchFamily="18" charset="0"/>
                <a:cs typeface="Times New Roman" panose="02020603050405020304" pitchFamily="18" charset="0"/>
              </a:rPr>
              <a:t>Testing</a:t>
            </a:r>
          </a:p>
        </p:txBody>
      </p:sp>
      <p:sp>
        <p:nvSpPr>
          <p:cNvPr id="17" name="TextBox 16">
            <a:extLst>
              <a:ext uri="{FF2B5EF4-FFF2-40B4-BE49-F238E27FC236}">
                <a16:creationId xmlns:a16="http://schemas.microsoft.com/office/drawing/2014/main" id="{A4D1311D-0397-0E68-60D7-0D289F5117EE}"/>
              </a:ext>
            </a:extLst>
          </p:cNvPr>
          <p:cNvSpPr txBox="1"/>
          <p:nvPr/>
        </p:nvSpPr>
        <p:spPr>
          <a:xfrm>
            <a:off x="4523563" y="3641311"/>
            <a:ext cx="2615557"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Feature engineering</a:t>
            </a:r>
          </a:p>
          <a:p>
            <a:r>
              <a:rPr lang="en-US" sz="2000" b="1" dirty="0">
                <a:latin typeface="Times New Roman" panose="02020603050405020304" pitchFamily="18" charset="0"/>
                <a:cs typeface="Times New Roman" panose="02020603050405020304" pitchFamily="18" charset="0"/>
              </a:rPr>
              <a:t>And Data Preprocessing</a:t>
            </a:r>
          </a:p>
        </p:txBody>
      </p:sp>
      <p:sp>
        <p:nvSpPr>
          <p:cNvPr id="18" name="TextBox 17">
            <a:extLst>
              <a:ext uri="{FF2B5EF4-FFF2-40B4-BE49-F238E27FC236}">
                <a16:creationId xmlns:a16="http://schemas.microsoft.com/office/drawing/2014/main" id="{7080DE69-203E-1979-5C7A-FC67A4079BA0}"/>
              </a:ext>
            </a:extLst>
          </p:cNvPr>
          <p:cNvSpPr txBox="1"/>
          <p:nvPr/>
        </p:nvSpPr>
        <p:spPr>
          <a:xfrm>
            <a:off x="1880781" y="3756337"/>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ML Model </a:t>
            </a:r>
          </a:p>
          <a:p>
            <a:r>
              <a:rPr lang="en-US" sz="2000" b="1" dirty="0">
                <a:latin typeface="Times New Roman" panose="02020603050405020304" pitchFamily="18" charset="0"/>
                <a:cs typeface="Times New Roman" panose="02020603050405020304" pitchFamily="18" charset="0"/>
              </a:rPr>
              <a:t>Implementation</a:t>
            </a:r>
          </a:p>
        </p:txBody>
      </p:sp>
      <p:sp>
        <p:nvSpPr>
          <p:cNvPr id="20" name="Arrow: Circular 19">
            <a:extLst>
              <a:ext uri="{FF2B5EF4-FFF2-40B4-BE49-F238E27FC236}">
                <a16:creationId xmlns:a16="http://schemas.microsoft.com/office/drawing/2014/main" id="{008D3E89-5829-0807-E18D-E80ED2379378}"/>
              </a:ext>
            </a:extLst>
          </p:cNvPr>
          <p:cNvSpPr/>
          <p:nvPr/>
        </p:nvSpPr>
        <p:spPr>
          <a:xfrm rot="5400000">
            <a:off x="8334761" y="1424662"/>
            <a:ext cx="2884479" cy="3194643"/>
          </a:xfrm>
          <a:prstGeom prst="circular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75CCCA1A-C48B-B81A-4343-9DB2BF288C58}"/>
              </a:ext>
            </a:extLst>
          </p:cNvPr>
          <p:cNvSpPr txBox="1"/>
          <p:nvPr/>
        </p:nvSpPr>
        <p:spPr>
          <a:xfrm>
            <a:off x="1983127" y="5299398"/>
            <a:ext cx="825783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 we divide our work flow into following steps</a:t>
            </a:r>
          </a:p>
        </p:txBody>
      </p:sp>
      <p:pic>
        <p:nvPicPr>
          <p:cNvPr id="2" name="Google Shape;128;p2">
            <a:extLst>
              <a:ext uri="{FF2B5EF4-FFF2-40B4-BE49-F238E27FC236}">
                <a16:creationId xmlns:a16="http://schemas.microsoft.com/office/drawing/2014/main" id="{D896E0B0-5508-739A-0438-E17B39121A89}"/>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03351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F82B5-E56F-2D4D-932E-0A8E489669A1}"/>
              </a:ext>
            </a:extLst>
          </p:cNvPr>
          <p:cNvSpPr>
            <a:spLocks noGrp="1"/>
          </p:cNvSpPr>
          <p:nvPr>
            <p:ph sz="quarter" idx="13"/>
          </p:nvPr>
        </p:nvSpPr>
        <p:spPr>
          <a:xfrm>
            <a:off x="914087" y="637674"/>
            <a:ext cx="10363826" cy="5582652"/>
          </a:xfrm>
        </p:spPr>
        <p:txBody>
          <a:bodyPr>
            <a:normAutofit fontScale="25000" lnSpcReduction="20000"/>
          </a:bodyPr>
          <a:lstStyle/>
          <a:p>
            <a:pPr marL="109854" lvl="0" indent="0" algn="l" rtl="0">
              <a:spcBef>
                <a:spcPts val="0"/>
              </a:spcBef>
              <a:spcAft>
                <a:spcPts val="0"/>
              </a:spcAft>
              <a:buSzPct val="68000"/>
              <a:buNone/>
            </a:pPr>
            <a:r>
              <a:rPr lang="en-US" sz="7200" dirty="0">
                <a:latin typeface="Times New Roman" panose="02020603050405020304" pitchFamily="18" charset="0"/>
                <a:ea typeface="Arimo"/>
                <a:cs typeface="Times New Roman" panose="02020603050405020304" pitchFamily="18" charset="0"/>
                <a:sym typeface="Arimo"/>
              </a:rPr>
              <a:t>EDA will be divided into following 3 analysis. </a:t>
            </a:r>
          </a:p>
          <a:p>
            <a:pPr marL="109854" lvl="0" indent="0" algn="l" rtl="0">
              <a:spcBef>
                <a:spcPts val="400"/>
              </a:spcBef>
              <a:spcAft>
                <a:spcPts val="0"/>
              </a:spcAft>
              <a:buSzPct val="68000"/>
              <a:buNone/>
            </a:pPr>
            <a:endParaRPr lang="en-US" sz="7200"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ct val="68000"/>
              <a:buNone/>
            </a:pPr>
            <a:r>
              <a:rPr lang="en-US" sz="7200" dirty="0">
                <a:latin typeface="Times New Roman" panose="02020603050405020304" pitchFamily="18" charset="0"/>
                <a:ea typeface="Arimo"/>
                <a:cs typeface="Times New Roman" panose="02020603050405020304" pitchFamily="18" charset="0"/>
                <a:sym typeface="Arimo"/>
              </a:rPr>
              <a:t>1) Univariate analysis: Univariate analysis is the simplest of the three analyses where the data you are analyzing is only one variable.</a:t>
            </a:r>
          </a:p>
          <a:p>
            <a:pPr marL="109854" lvl="0" indent="0" algn="l" rtl="0">
              <a:spcBef>
                <a:spcPts val="400"/>
              </a:spcBef>
              <a:spcAft>
                <a:spcPts val="0"/>
              </a:spcAft>
              <a:buSzPct val="68000"/>
              <a:buNone/>
            </a:pPr>
            <a:endParaRPr lang="en-US" sz="7200"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ct val="68000"/>
              <a:buNone/>
            </a:pPr>
            <a:r>
              <a:rPr lang="en-US" sz="7200" dirty="0">
                <a:latin typeface="Times New Roman" panose="02020603050405020304" pitchFamily="18" charset="0"/>
                <a:ea typeface="Arimo"/>
                <a:cs typeface="Times New Roman" panose="02020603050405020304" pitchFamily="18" charset="0"/>
                <a:sym typeface="Arimo"/>
              </a:rPr>
              <a:t>2) Bivariate analysis: Bivariate analysis is where you are comparing two variables to study their relationships. </a:t>
            </a:r>
          </a:p>
          <a:p>
            <a:pPr marL="109854" lvl="0" indent="0" algn="l" rtl="0">
              <a:spcBef>
                <a:spcPts val="400"/>
              </a:spcBef>
              <a:spcAft>
                <a:spcPts val="0"/>
              </a:spcAft>
              <a:buSzPct val="68000"/>
              <a:buNone/>
            </a:pPr>
            <a:endParaRPr lang="en-US" sz="7200"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ct val="68000"/>
              <a:buNone/>
            </a:pPr>
            <a:r>
              <a:rPr lang="en-US" sz="7200" dirty="0">
                <a:latin typeface="Times New Roman" panose="02020603050405020304" pitchFamily="18" charset="0"/>
                <a:ea typeface="Arimo"/>
                <a:cs typeface="Times New Roman" panose="02020603050405020304" pitchFamily="18" charset="0"/>
                <a:sym typeface="Arimo"/>
              </a:rPr>
              <a:t>3) Multivariate </a:t>
            </a:r>
            <a:r>
              <a:rPr lang="en-US" sz="7200" dirty="0" err="1">
                <a:latin typeface="Times New Roman" panose="02020603050405020304" pitchFamily="18" charset="0"/>
                <a:ea typeface="Arimo"/>
                <a:cs typeface="Times New Roman" panose="02020603050405020304" pitchFamily="18" charset="0"/>
                <a:sym typeface="Arimo"/>
              </a:rPr>
              <a:t>anlysis</a:t>
            </a:r>
            <a:r>
              <a:rPr lang="en-US" sz="7200" dirty="0">
                <a:latin typeface="Times New Roman" panose="02020603050405020304" pitchFamily="18" charset="0"/>
                <a:ea typeface="Arimo"/>
                <a:cs typeface="Times New Roman" panose="02020603050405020304" pitchFamily="18" charset="0"/>
                <a:sym typeface="Arimo"/>
              </a:rPr>
              <a:t>: Multivariate analysis is similar to Bivariate   analysis</a:t>
            </a:r>
          </a:p>
          <a:p>
            <a:pPr marL="109854" indent="0">
              <a:spcBef>
                <a:spcPts val="400"/>
              </a:spcBef>
              <a:buSzPct val="68000"/>
              <a:buNone/>
            </a:pPr>
            <a:r>
              <a:rPr lang="en-US" sz="7200" dirty="0">
                <a:latin typeface="Times New Roman" panose="02020603050405020304" pitchFamily="18" charset="0"/>
                <a:ea typeface="Arimo"/>
                <a:cs typeface="Times New Roman" panose="02020603050405020304" pitchFamily="18" charset="0"/>
                <a:sym typeface="Arimo"/>
              </a:rPr>
              <a:t>    but are comparing more than two variables.</a:t>
            </a:r>
          </a:p>
          <a:p>
            <a:pPr marL="109854" lvl="0" indent="0" algn="l" rtl="0">
              <a:spcBef>
                <a:spcPts val="400"/>
              </a:spcBef>
              <a:spcAft>
                <a:spcPts val="0"/>
              </a:spcAft>
              <a:buSzPct val="68000"/>
              <a:buNone/>
            </a:pPr>
            <a:endParaRPr lang="en-US" sz="7200"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ct val="68000"/>
              <a:buNone/>
            </a:pPr>
            <a:r>
              <a:rPr lang="en-US" sz="7200" dirty="0">
                <a:latin typeface="Times New Roman" panose="02020603050405020304" pitchFamily="18" charset="0"/>
                <a:ea typeface="Arimo"/>
                <a:cs typeface="Times New Roman" panose="02020603050405020304" pitchFamily="18" charset="0"/>
                <a:sym typeface="Arimo"/>
              </a:rPr>
              <a:t>Hypothesis Testing is also main component in the project</a:t>
            </a:r>
          </a:p>
          <a:p>
            <a:pPr marL="109854" lvl="0" indent="0" algn="l" rtl="0">
              <a:spcBef>
                <a:spcPts val="400"/>
              </a:spcBef>
              <a:spcAft>
                <a:spcPts val="0"/>
              </a:spcAft>
              <a:buSzPct val="68000"/>
              <a:buNone/>
            </a:pPr>
            <a:r>
              <a:rPr lang="en-US" sz="7200" dirty="0">
                <a:latin typeface="Times New Roman" panose="02020603050405020304" pitchFamily="18" charset="0"/>
                <a:ea typeface="Arimo"/>
                <a:cs typeface="Times New Roman" panose="02020603050405020304" pitchFamily="18" charset="0"/>
                <a:sym typeface="Arimo"/>
              </a:rPr>
              <a:t>Feature engineering and Data preprocessing includes such as handling null </a:t>
            </a:r>
            <a:r>
              <a:rPr lang="en-US" sz="7200" dirty="0" err="1">
                <a:latin typeface="Times New Roman" panose="02020603050405020304" pitchFamily="18" charset="0"/>
                <a:ea typeface="Arimo"/>
                <a:cs typeface="Times New Roman" panose="02020603050405020304" pitchFamily="18" charset="0"/>
                <a:sym typeface="Arimo"/>
              </a:rPr>
              <a:t>values,missing</a:t>
            </a:r>
            <a:r>
              <a:rPr lang="en-US" sz="7200" dirty="0">
                <a:latin typeface="Times New Roman" panose="02020603050405020304" pitchFamily="18" charset="0"/>
                <a:ea typeface="Arimo"/>
                <a:cs typeface="Times New Roman" panose="02020603050405020304" pitchFamily="18" charset="0"/>
                <a:sym typeface="Arimo"/>
              </a:rPr>
              <a:t> values as well as some new table </a:t>
            </a:r>
            <a:r>
              <a:rPr lang="en-US" sz="7200" dirty="0" err="1">
                <a:latin typeface="Times New Roman" panose="02020603050405020304" pitchFamily="18" charset="0"/>
                <a:ea typeface="Arimo"/>
                <a:cs typeface="Times New Roman" panose="02020603050405020304" pitchFamily="18" charset="0"/>
                <a:sym typeface="Arimo"/>
              </a:rPr>
              <a:t>creation,table</a:t>
            </a:r>
            <a:r>
              <a:rPr lang="en-US" sz="7200" dirty="0">
                <a:latin typeface="Times New Roman" panose="02020603050405020304" pitchFamily="18" charset="0"/>
                <a:ea typeface="Arimo"/>
                <a:cs typeface="Times New Roman" panose="02020603050405020304" pitchFamily="18" charset="0"/>
                <a:sym typeface="Arimo"/>
              </a:rPr>
              <a:t> </a:t>
            </a:r>
            <a:r>
              <a:rPr lang="en-US" sz="7200" dirty="0" err="1">
                <a:latin typeface="Times New Roman" panose="02020603050405020304" pitchFamily="18" charset="0"/>
                <a:ea typeface="Arimo"/>
                <a:cs typeface="Times New Roman" panose="02020603050405020304" pitchFamily="18" charset="0"/>
                <a:sym typeface="Arimo"/>
              </a:rPr>
              <a:t>manupulation</a:t>
            </a:r>
            <a:r>
              <a:rPr lang="en-US" sz="7200" dirty="0">
                <a:latin typeface="Times New Roman" panose="02020603050405020304" pitchFamily="18" charset="0"/>
                <a:ea typeface="Arimo"/>
                <a:cs typeface="Times New Roman" panose="02020603050405020304" pitchFamily="18" charset="0"/>
                <a:sym typeface="Arimo"/>
              </a:rPr>
              <a:t> </a:t>
            </a:r>
            <a:r>
              <a:rPr lang="en-US" sz="7200" dirty="0" err="1">
                <a:latin typeface="Times New Roman" panose="02020603050405020304" pitchFamily="18" charset="0"/>
                <a:ea typeface="Arimo"/>
                <a:cs typeface="Times New Roman" panose="02020603050405020304" pitchFamily="18" charset="0"/>
                <a:sym typeface="Arimo"/>
              </a:rPr>
              <a:t>etc</a:t>
            </a:r>
            <a:endParaRPr lang="en-US" sz="7200"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ct val="68000"/>
              <a:buNone/>
            </a:pPr>
            <a:r>
              <a:rPr lang="en-US" sz="7200" dirty="0">
                <a:latin typeface="Times New Roman" panose="02020603050405020304" pitchFamily="18" charset="0"/>
                <a:ea typeface="Arimo"/>
                <a:cs typeface="Times New Roman" panose="02020603050405020304" pitchFamily="18" charset="0"/>
                <a:sym typeface="Arimo"/>
              </a:rPr>
              <a:t>Last step is the Machine Learning Model implementation which is most important in our project</a:t>
            </a:r>
          </a:p>
          <a:p>
            <a:pPr marL="0" indent="0">
              <a:buNone/>
            </a:pPr>
            <a:endParaRPr lang="en-US" dirty="0"/>
          </a:p>
        </p:txBody>
      </p:sp>
      <p:pic>
        <p:nvPicPr>
          <p:cNvPr id="2" name="Google Shape;128;p2">
            <a:extLst>
              <a:ext uri="{FF2B5EF4-FFF2-40B4-BE49-F238E27FC236}">
                <a16:creationId xmlns:a16="http://schemas.microsoft.com/office/drawing/2014/main" id="{805A802B-C213-368B-68C3-878A425D9406}"/>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26234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13ACD-C310-97FB-321F-D41444A9B1BE}"/>
              </a:ext>
            </a:extLst>
          </p:cNvPr>
          <p:cNvSpPr>
            <a:spLocks noGrp="1"/>
          </p:cNvSpPr>
          <p:nvPr>
            <p:ph type="title"/>
          </p:nvPr>
        </p:nvSpPr>
        <p:spPr>
          <a:xfrm>
            <a:off x="144379" y="0"/>
            <a:ext cx="10861131" cy="1395663"/>
          </a:xfrm>
        </p:spPr>
        <p:txBody>
          <a:bodyPr>
            <a:normAutofit fontScale="90000"/>
          </a:bodyPr>
          <a:lstStyle/>
          <a:p>
            <a:pPr algn="l"/>
            <a:r>
              <a:rPr lang="en-US" sz="3600" b="1" dirty="0">
                <a:solidFill>
                  <a:srgbClr val="FF0000"/>
                </a:solidFill>
                <a:latin typeface="Times New Roman" panose="02020603050405020304" pitchFamily="18" charset="0"/>
                <a:cs typeface="Times New Roman" panose="02020603050405020304" pitchFamily="18" charset="0"/>
              </a:rPr>
              <a:t>                         </a:t>
            </a:r>
            <a:r>
              <a:rPr lang="en-US" sz="3600" b="1" u="sng" dirty="0">
                <a:solidFill>
                  <a:srgbClr val="FF0000"/>
                </a:solidFill>
                <a:latin typeface="Times New Roman" panose="02020603050405020304" pitchFamily="18" charset="0"/>
                <a:cs typeface="Times New Roman" panose="02020603050405020304" pitchFamily="18" charset="0"/>
              </a:rPr>
              <a:t>DATA COLLECTION </a:t>
            </a:r>
            <a:br>
              <a:rPr lang="en-US" sz="3600" b="1" u="sng" dirty="0">
                <a:solidFill>
                  <a:srgbClr val="FF0000"/>
                </a:solidFill>
                <a:latin typeface="Times New Roman" panose="02020603050405020304" pitchFamily="18" charset="0"/>
                <a:cs typeface="Times New Roman" panose="02020603050405020304" pitchFamily="18" charset="0"/>
              </a:rPr>
            </a:br>
            <a:br>
              <a:rPr lang="en-US" sz="3600" b="1" u="sng" dirty="0">
                <a:solidFill>
                  <a:srgbClr val="FF0000"/>
                </a:solidFill>
                <a:latin typeface="Times New Roman" panose="02020603050405020304" pitchFamily="18" charset="0"/>
                <a:cs typeface="Times New Roman" panose="02020603050405020304" pitchFamily="18" charset="0"/>
              </a:rPr>
            </a:br>
            <a:r>
              <a:rPr lang="en-US" sz="3600" b="1" u="sng" dirty="0">
                <a:latin typeface="Times New Roman" panose="02020603050405020304" pitchFamily="18" charset="0"/>
                <a:cs typeface="Times New Roman" panose="02020603050405020304" pitchFamily="18" charset="0"/>
              </a:rPr>
              <a:t>Data Description:</a:t>
            </a:r>
            <a:endParaRPr lang="en-US" u="sng" dirty="0"/>
          </a:p>
        </p:txBody>
      </p:sp>
      <p:sp>
        <p:nvSpPr>
          <p:cNvPr id="3" name="Content Placeholder 2">
            <a:extLst>
              <a:ext uri="{FF2B5EF4-FFF2-40B4-BE49-F238E27FC236}">
                <a16:creationId xmlns:a16="http://schemas.microsoft.com/office/drawing/2014/main" id="{AB865EAD-2AAC-B33F-5B87-63AC7BB27189}"/>
              </a:ext>
            </a:extLst>
          </p:cNvPr>
          <p:cNvSpPr>
            <a:spLocks noGrp="1"/>
          </p:cNvSpPr>
          <p:nvPr>
            <p:ph sz="quarter" idx="13"/>
          </p:nvPr>
        </p:nvSpPr>
        <p:spPr>
          <a:xfrm>
            <a:off x="232611" y="1507958"/>
            <a:ext cx="11726778" cy="4876800"/>
          </a:xfrm>
        </p:spPr>
        <p:txBody>
          <a:bodyPr>
            <a:normAutofit fontScale="92500" lnSpcReduction="10000"/>
          </a:bodyPr>
          <a:lstStyle/>
          <a:p>
            <a:pPr marL="109854" lvl="0" indent="0" algn="l" rtl="0">
              <a:spcBef>
                <a:spcPts val="400"/>
              </a:spcBef>
              <a:spcAft>
                <a:spcPts val="0"/>
              </a:spcAft>
              <a:buSzPts val="1360"/>
              <a:buNone/>
            </a:pPr>
            <a:r>
              <a:rPr lang="en-US" sz="2000" b="1" dirty="0">
                <a:latin typeface="Times New Roman" panose="02020603050405020304" pitchFamily="18" charset="0"/>
                <a:ea typeface="Arimo"/>
                <a:cs typeface="Times New Roman" panose="02020603050405020304" pitchFamily="18" charset="0"/>
                <a:sym typeface="Arimo"/>
              </a:rPr>
              <a:t>Id</a:t>
            </a:r>
            <a:r>
              <a:rPr lang="en-US" sz="2000" dirty="0">
                <a:latin typeface="Times New Roman" panose="02020603050405020304" pitchFamily="18" charset="0"/>
                <a:ea typeface="Arimo"/>
                <a:cs typeface="Times New Roman" panose="02020603050405020304" pitchFamily="18" charset="0"/>
                <a:sym typeface="Arimo"/>
              </a:rPr>
              <a:t>                            </a:t>
            </a:r>
            <a:r>
              <a:rPr lang="en-US" sz="2000" b="1" dirty="0">
                <a:latin typeface="Times New Roman" panose="02020603050405020304" pitchFamily="18" charset="0"/>
                <a:ea typeface="Arimo"/>
                <a:cs typeface="Times New Roman" panose="02020603050405020304" pitchFamily="18" charset="0"/>
                <a:sym typeface="Arimo"/>
              </a:rPr>
              <a:t>: </a:t>
            </a:r>
            <a:r>
              <a:rPr lang="en-US" sz="2000" dirty="0">
                <a:latin typeface="Times New Roman" panose="02020603050405020304" pitchFamily="18" charset="0"/>
                <a:ea typeface="Arimo"/>
                <a:cs typeface="Times New Roman" panose="02020603050405020304" pitchFamily="18" charset="0"/>
                <a:sym typeface="Arimo"/>
              </a:rPr>
              <a:t>an Id that represents a (Store, Date) duple within the test set</a:t>
            </a:r>
          </a:p>
          <a:p>
            <a:pPr marL="109854" lvl="0" indent="0" algn="l" rtl="0">
              <a:spcBef>
                <a:spcPts val="400"/>
              </a:spcBef>
              <a:spcAft>
                <a:spcPts val="0"/>
              </a:spcAft>
              <a:buSzPts val="1360"/>
              <a:buNone/>
            </a:pPr>
            <a:r>
              <a:rPr lang="en-US" sz="2000" b="1" dirty="0">
                <a:latin typeface="Times New Roman" panose="02020603050405020304" pitchFamily="18" charset="0"/>
                <a:ea typeface="Arimo"/>
                <a:cs typeface="Times New Roman" panose="02020603050405020304" pitchFamily="18" charset="0"/>
                <a:sym typeface="Arimo"/>
              </a:rPr>
              <a:t>Store </a:t>
            </a:r>
            <a:r>
              <a:rPr lang="en-US" b="1" dirty="0">
                <a:latin typeface="Times New Roman" panose="02020603050405020304" pitchFamily="18" charset="0"/>
                <a:ea typeface="Arimo"/>
                <a:cs typeface="Times New Roman" panose="02020603050405020304" pitchFamily="18" charset="0"/>
                <a:sym typeface="Arimo"/>
              </a:rPr>
              <a:t>                  :</a:t>
            </a:r>
            <a:r>
              <a:rPr lang="en-US" sz="2000" dirty="0">
                <a:latin typeface="Times New Roman" panose="02020603050405020304" pitchFamily="18" charset="0"/>
                <a:ea typeface="Arimo"/>
                <a:cs typeface="Times New Roman" panose="02020603050405020304" pitchFamily="18" charset="0"/>
                <a:sym typeface="Arimo"/>
              </a:rPr>
              <a:t> unique Id for each store</a:t>
            </a:r>
          </a:p>
          <a:p>
            <a:pPr marL="109854" lvl="0" indent="0" algn="l" rtl="0">
              <a:spcBef>
                <a:spcPts val="400"/>
              </a:spcBef>
              <a:spcAft>
                <a:spcPts val="0"/>
              </a:spcAft>
              <a:buSzPts val="1360"/>
              <a:buNone/>
            </a:pPr>
            <a:r>
              <a:rPr lang="en-US" sz="2000" b="1" dirty="0">
                <a:latin typeface="Times New Roman" panose="02020603050405020304" pitchFamily="18" charset="0"/>
                <a:ea typeface="Arimo"/>
                <a:cs typeface="Times New Roman" panose="02020603050405020304" pitchFamily="18" charset="0"/>
                <a:sym typeface="Arimo"/>
              </a:rPr>
              <a:t>Sales</a:t>
            </a:r>
            <a:r>
              <a:rPr lang="en-US" sz="2000" dirty="0">
                <a:latin typeface="Times New Roman" panose="02020603050405020304" pitchFamily="18" charset="0"/>
                <a:ea typeface="Arimo"/>
                <a:cs typeface="Times New Roman" panose="02020603050405020304" pitchFamily="18" charset="0"/>
                <a:sym typeface="Arimo"/>
              </a:rPr>
              <a:t>                    </a:t>
            </a:r>
            <a:r>
              <a:rPr lang="en-US" sz="2000" b="1" dirty="0">
                <a:latin typeface="Times New Roman" panose="02020603050405020304" pitchFamily="18" charset="0"/>
                <a:ea typeface="Arimo"/>
                <a:cs typeface="Times New Roman" panose="02020603050405020304" pitchFamily="18" charset="0"/>
                <a:sym typeface="Arimo"/>
              </a:rPr>
              <a:t>: </a:t>
            </a:r>
            <a:r>
              <a:rPr lang="en-US" sz="2000" dirty="0">
                <a:latin typeface="Times New Roman" panose="02020603050405020304" pitchFamily="18" charset="0"/>
                <a:ea typeface="Arimo"/>
                <a:cs typeface="Times New Roman" panose="02020603050405020304" pitchFamily="18" charset="0"/>
                <a:sym typeface="Arimo"/>
              </a:rPr>
              <a:t>he turnover for any given day (this is what you are predicting)</a:t>
            </a:r>
          </a:p>
          <a:p>
            <a:pPr marL="109854" lvl="0" indent="0" algn="l" rtl="0">
              <a:spcBef>
                <a:spcPts val="400"/>
              </a:spcBef>
              <a:spcAft>
                <a:spcPts val="0"/>
              </a:spcAft>
              <a:buSzPts val="1360"/>
              <a:buNone/>
            </a:pPr>
            <a:r>
              <a:rPr lang="en-US" sz="2000" b="1" dirty="0">
                <a:latin typeface="Times New Roman" panose="02020603050405020304" pitchFamily="18" charset="0"/>
                <a:ea typeface="Arimo"/>
                <a:cs typeface="Times New Roman" panose="02020603050405020304" pitchFamily="18" charset="0"/>
                <a:sym typeface="Arimo"/>
              </a:rPr>
              <a:t>Customers</a:t>
            </a:r>
            <a:r>
              <a:rPr lang="en-US" sz="2000" dirty="0">
                <a:latin typeface="Times New Roman" panose="02020603050405020304" pitchFamily="18" charset="0"/>
                <a:ea typeface="Arimo"/>
                <a:cs typeface="Times New Roman" panose="02020603050405020304" pitchFamily="18" charset="0"/>
                <a:sym typeface="Arimo"/>
              </a:rPr>
              <a:t>        </a:t>
            </a:r>
            <a:r>
              <a:rPr lang="en-US" sz="2000" b="1" dirty="0">
                <a:latin typeface="Times New Roman" panose="02020603050405020304" pitchFamily="18" charset="0"/>
                <a:ea typeface="Arimo"/>
                <a:cs typeface="Times New Roman" panose="02020603050405020304" pitchFamily="18" charset="0"/>
                <a:sym typeface="Arimo"/>
              </a:rPr>
              <a:t>:</a:t>
            </a:r>
            <a:r>
              <a:rPr lang="en-US" sz="2000" dirty="0">
                <a:latin typeface="Times New Roman" panose="02020603050405020304" pitchFamily="18" charset="0"/>
                <a:ea typeface="Arimo"/>
                <a:cs typeface="Times New Roman" panose="02020603050405020304" pitchFamily="18" charset="0"/>
                <a:sym typeface="Arimo"/>
              </a:rPr>
              <a:t> the number of customers on a given day</a:t>
            </a:r>
          </a:p>
          <a:p>
            <a:pPr marL="109854" lvl="0" indent="0" algn="l" rtl="0">
              <a:spcBef>
                <a:spcPts val="400"/>
              </a:spcBef>
              <a:spcAft>
                <a:spcPts val="0"/>
              </a:spcAft>
              <a:buSzPts val="1360"/>
              <a:buNone/>
            </a:pPr>
            <a:r>
              <a:rPr lang="en-US" sz="2000" b="1" dirty="0">
                <a:latin typeface="Times New Roman" panose="02020603050405020304" pitchFamily="18" charset="0"/>
                <a:ea typeface="Arimo"/>
                <a:cs typeface="Times New Roman" panose="02020603050405020304" pitchFamily="18" charset="0"/>
                <a:sym typeface="Arimo"/>
              </a:rPr>
              <a:t>Open</a:t>
            </a:r>
            <a:r>
              <a:rPr lang="en-US" sz="2000" dirty="0">
                <a:latin typeface="Times New Roman" panose="02020603050405020304" pitchFamily="18" charset="0"/>
                <a:ea typeface="Arimo"/>
                <a:cs typeface="Times New Roman" panose="02020603050405020304" pitchFamily="18" charset="0"/>
                <a:sym typeface="Arimo"/>
              </a:rPr>
              <a:t>                      </a:t>
            </a:r>
            <a:r>
              <a:rPr lang="en-US" sz="2000" b="1" dirty="0">
                <a:latin typeface="Times New Roman" panose="02020603050405020304" pitchFamily="18" charset="0"/>
                <a:ea typeface="Arimo"/>
                <a:cs typeface="Times New Roman" panose="02020603050405020304" pitchFamily="18" charset="0"/>
                <a:sym typeface="Arimo"/>
              </a:rPr>
              <a:t>:</a:t>
            </a:r>
            <a:r>
              <a:rPr lang="en-US" sz="2000" dirty="0">
                <a:latin typeface="Times New Roman" panose="02020603050405020304" pitchFamily="18" charset="0"/>
                <a:ea typeface="Arimo"/>
                <a:cs typeface="Times New Roman" panose="02020603050405020304" pitchFamily="18" charset="0"/>
                <a:sym typeface="Arimo"/>
              </a:rPr>
              <a:t> an indicator for whether the store was open: 0 = closed, 1 = open</a:t>
            </a:r>
          </a:p>
          <a:p>
            <a:pPr marL="109854" lvl="0" indent="0" algn="l" rtl="0">
              <a:spcBef>
                <a:spcPts val="400"/>
              </a:spcBef>
              <a:spcAft>
                <a:spcPts val="0"/>
              </a:spcAft>
              <a:buSzPts val="1360"/>
              <a:buNone/>
            </a:pPr>
            <a:r>
              <a:rPr lang="en-US" sz="2000" b="1" dirty="0" err="1">
                <a:latin typeface="Times New Roman" panose="02020603050405020304" pitchFamily="18" charset="0"/>
                <a:ea typeface="Arimo"/>
                <a:cs typeface="Times New Roman" panose="02020603050405020304" pitchFamily="18" charset="0"/>
                <a:sym typeface="Arimo"/>
              </a:rPr>
              <a:t>StateHoliday</a:t>
            </a:r>
            <a:r>
              <a:rPr lang="en-US" sz="2000" dirty="0">
                <a:latin typeface="Times New Roman" panose="02020603050405020304" pitchFamily="18" charset="0"/>
                <a:ea typeface="Arimo"/>
                <a:cs typeface="Times New Roman" panose="02020603050405020304" pitchFamily="18" charset="0"/>
                <a:sym typeface="Arimo"/>
              </a:rPr>
              <a:t>  </a:t>
            </a:r>
            <a:r>
              <a:rPr lang="en-US" sz="2000" b="1" dirty="0">
                <a:latin typeface="Times New Roman" panose="02020603050405020304" pitchFamily="18" charset="0"/>
                <a:ea typeface="Arimo"/>
                <a:cs typeface="Times New Roman" panose="02020603050405020304" pitchFamily="18" charset="0"/>
                <a:sym typeface="Arimo"/>
              </a:rPr>
              <a:t>:</a:t>
            </a:r>
            <a:r>
              <a:rPr lang="en-US" sz="2000" dirty="0">
                <a:latin typeface="Times New Roman" panose="02020603050405020304" pitchFamily="18" charset="0"/>
                <a:ea typeface="Arimo"/>
                <a:cs typeface="Times New Roman" panose="02020603050405020304" pitchFamily="18" charset="0"/>
                <a:sym typeface="Arimo"/>
              </a:rPr>
              <a:t> indicates a state holiday. Normally all stores, with few</a:t>
            </a:r>
          </a:p>
          <a:p>
            <a:pPr marL="109854" indent="0">
              <a:spcBef>
                <a:spcPts val="400"/>
              </a:spcBef>
              <a:buSzPts val="1360"/>
              <a:buNone/>
            </a:pPr>
            <a:r>
              <a:rPr lang="en-US" sz="2000" dirty="0">
                <a:latin typeface="Times New Roman" panose="02020603050405020304" pitchFamily="18" charset="0"/>
                <a:ea typeface="Arimo"/>
                <a:cs typeface="Times New Roman" panose="02020603050405020304" pitchFamily="18" charset="0"/>
                <a:sym typeface="Arimo"/>
              </a:rPr>
              <a:t>                                 exceptions, are closed on state holidays. Note that all schools</a:t>
            </a:r>
          </a:p>
          <a:p>
            <a:pPr marL="109854" indent="0">
              <a:spcBef>
                <a:spcPts val="400"/>
              </a:spcBef>
              <a:buSzPts val="1360"/>
              <a:buNone/>
            </a:pPr>
            <a:r>
              <a:rPr lang="en-US" dirty="0">
                <a:latin typeface="Times New Roman" panose="02020603050405020304" pitchFamily="18" charset="0"/>
                <a:ea typeface="Arimo"/>
                <a:cs typeface="Times New Roman" panose="02020603050405020304" pitchFamily="18" charset="0"/>
                <a:sym typeface="Arimo"/>
              </a:rPr>
              <a:t>                                 </a:t>
            </a:r>
            <a:r>
              <a:rPr lang="en-US" sz="2000" dirty="0">
                <a:latin typeface="Times New Roman" panose="02020603050405020304" pitchFamily="18" charset="0"/>
                <a:ea typeface="Arimo"/>
                <a:cs typeface="Times New Roman" panose="02020603050405020304" pitchFamily="18" charset="0"/>
                <a:sym typeface="Arimo"/>
              </a:rPr>
              <a:t>are closed on public holidays and weekends. a = public holiday, </a:t>
            </a:r>
          </a:p>
          <a:p>
            <a:pPr marL="109854" indent="0">
              <a:spcBef>
                <a:spcPts val="400"/>
              </a:spcBef>
              <a:buSzPts val="1360"/>
              <a:buNone/>
            </a:pPr>
            <a:r>
              <a:rPr lang="en-US" sz="2000" dirty="0">
                <a:latin typeface="Times New Roman" panose="02020603050405020304" pitchFamily="18" charset="0"/>
                <a:ea typeface="Arimo"/>
                <a:cs typeface="Times New Roman" panose="02020603050405020304" pitchFamily="18" charset="0"/>
                <a:sym typeface="Arimo"/>
              </a:rPr>
              <a:t>                                 b =Easter holiday, c = Christmas, 0 = None</a:t>
            </a:r>
          </a:p>
          <a:p>
            <a:pPr marL="109854" lvl="0" indent="0" algn="l" rtl="0">
              <a:spcBef>
                <a:spcPts val="400"/>
              </a:spcBef>
              <a:spcAft>
                <a:spcPts val="0"/>
              </a:spcAft>
              <a:buSzPts val="1360"/>
              <a:buNone/>
            </a:pPr>
            <a:r>
              <a:rPr lang="en-US" sz="2000" b="1" dirty="0" err="1">
                <a:latin typeface="Times New Roman" panose="02020603050405020304" pitchFamily="18" charset="0"/>
                <a:ea typeface="Arimo"/>
                <a:cs typeface="Times New Roman" panose="02020603050405020304" pitchFamily="18" charset="0"/>
                <a:sym typeface="Arimo"/>
              </a:rPr>
              <a:t>SchoolHoliday</a:t>
            </a:r>
            <a:r>
              <a:rPr lang="en-US" b="1" dirty="0">
                <a:latin typeface="Times New Roman" panose="02020603050405020304" pitchFamily="18" charset="0"/>
                <a:ea typeface="Arimo"/>
                <a:cs typeface="Times New Roman" panose="02020603050405020304" pitchFamily="18" charset="0"/>
                <a:sym typeface="Arimo"/>
              </a:rPr>
              <a:t> </a:t>
            </a:r>
            <a:r>
              <a:rPr lang="en-US" sz="2000" b="1" dirty="0">
                <a:latin typeface="Times New Roman" panose="02020603050405020304" pitchFamily="18" charset="0"/>
                <a:ea typeface="Arimo"/>
                <a:cs typeface="Times New Roman" panose="02020603050405020304" pitchFamily="18" charset="0"/>
                <a:sym typeface="Arimo"/>
              </a:rPr>
              <a:t>:</a:t>
            </a:r>
            <a:r>
              <a:rPr lang="en-US" sz="2000" dirty="0">
                <a:latin typeface="Times New Roman" panose="02020603050405020304" pitchFamily="18" charset="0"/>
                <a:ea typeface="Arimo"/>
                <a:cs typeface="Times New Roman" panose="02020603050405020304" pitchFamily="18" charset="0"/>
                <a:sym typeface="Arimo"/>
              </a:rPr>
              <a:t> indicates if the (Store, Date) was affected by the closure of</a:t>
            </a:r>
          </a:p>
          <a:p>
            <a:pPr marL="109854" indent="0">
              <a:spcBef>
                <a:spcPts val="400"/>
              </a:spcBef>
              <a:buSzPts val="1360"/>
              <a:buNone/>
            </a:pPr>
            <a:r>
              <a:rPr lang="en-US" sz="2000" b="1" dirty="0">
                <a:latin typeface="Times New Roman" panose="02020603050405020304" pitchFamily="18" charset="0"/>
                <a:ea typeface="Arimo"/>
                <a:cs typeface="Times New Roman" panose="02020603050405020304" pitchFamily="18" charset="0"/>
                <a:sym typeface="Arimo"/>
              </a:rPr>
              <a:t>                                       </a:t>
            </a:r>
            <a:r>
              <a:rPr lang="en-US" sz="2000" dirty="0">
                <a:latin typeface="Times New Roman" panose="02020603050405020304" pitchFamily="18" charset="0"/>
                <a:ea typeface="Arimo"/>
                <a:cs typeface="Times New Roman" panose="02020603050405020304" pitchFamily="18" charset="0"/>
                <a:sym typeface="Arimo"/>
              </a:rPr>
              <a:t>public schools</a:t>
            </a:r>
            <a:endParaRPr lang="en-US" sz="2000" b="1"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ts val="1360"/>
              <a:buNone/>
            </a:pPr>
            <a:r>
              <a:rPr lang="en-US" sz="2000" b="1" dirty="0" err="1">
                <a:latin typeface="Times New Roman" panose="02020603050405020304" pitchFamily="18" charset="0"/>
                <a:ea typeface="Arimo"/>
                <a:cs typeface="Times New Roman" panose="02020603050405020304" pitchFamily="18" charset="0"/>
                <a:sym typeface="Arimo"/>
              </a:rPr>
              <a:t>StoreType</a:t>
            </a:r>
            <a:r>
              <a:rPr lang="en-US" sz="2000" dirty="0">
                <a:latin typeface="Times New Roman" panose="02020603050405020304" pitchFamily="18" charset="0"/>
                <a:ea typeface="Arimo"/>
                <a:cs typeface="Times New Roman" panose="02020603050405020304" pitchFamily="18" charset="0"/>
                <a:sym typeface="Arimo"/>
              </a:rPr>
              <a:t>           </a:t>
            </a:r>
            <a:r>
              <a:rPr lang="en-US" sz="2000" b="1" dirty="0">
                <a:latin typeface="Times New Roman" panose="02020603050405020304" pitchFamily="18" charset="0"/>
                <a:ea typeface="Arimo"/>
                <a:cs typeface="Times New Roman" panose="02020603050405020304" pitchFamily="18" charset="0"/>
                <a:sym typeface="Arimo"/>
              </a:rPr>
              <a:t>: </a:t>
            </a:r>
            <a:r>
              <a:rPr lang="en-US" sz="2000" dirty="0">
                <a:latin typeface="Times New Roman" panose="02020603050405020304" pitchFamily="18" charset="0"/>
                <a:ea typeface="Arimo"/>
                <a:cs typeface="Times New Roman" panose="02020603050405020304" pitchFamily="18" charset="0"/>
                <a:sym typeface="Arimo"/>
              </a:rPr>
              <a:t>differentiates between 4 different store models: a, b, c, d</a:t>
            </a:r>
          </a:p>
          <a:p>
            <a:pPr marL="109854" lvl="0" indent="0" algn="l" rtl="0">
              <a:spcBef>
                <a:spcPts val="400"/>
              </a:spcBef>
              <a:spcAft>
                <a:spcPts val="0"/>
              </a:spcAft>
              <a:buSzPts val="1360"/>
              <a:buNone/>
            </a:pPr>
            <a:r>
              <a:rPr lang="en-US" sz="2000" b="1" dirty="0">
                <a:latin typeface="Times New Roman" panose="02020603050405020304" pitchFamily="18" charset="0"/>
                <a:ea typeface="Arimo"/>
                <a:cs typeface="Times New Roman" panose="02020603050405020304" pitchFamily="18" charset="0"/>
                <a:sym typeface="Arimo"/>
              </a:rPr>
              <a:t>Assortment</a:t>
            </a:r>
            <a:r>
              <a:rPr lang="en-US" sz="2000" dirty="0">
                <a:latin typeface="Times New Roman" panose="02020603050405020304" pitchFamily="18" charset="0"/>
                <a:ea typeface="Arimo"/>
                <a:cs typeface="Times New Roman" panose="02020603050405020304" pitchFamily="18" charset="0"/>
                <a:sym typeface="Arimo"/>
              </a:rPr>
              <a:t>      </a:t>
            </a:r>
            <a:r>
              <a:rPr lang="en-US" sz="2000" b="1" dirty="0">
                <a:latin typeface="Times New Roman" panose="02020603050405020304" pitchFamily="18" charset="0"/>
                <a:ea typeface="Arimo"/>
                <a:cs typeface="Times New Roman" panose="02020603050405020304" pitchFamily="18" charset="0"/>
                <a:sym typeface="Arimo"/>
              </a:rPr>
              <a:t> : </a:t>
            </a:r>
            <a:r>
              <a:rPr lang="en-US" sz="2000" dirty="0">
                <a:latin typeface="Times New Roman" panose="02020603050405020304" pitchFamily="18" charset="0"/>
                <a:ea typeface="Arimo"/>
                <a:cs typeface="Times New Roman" panose="02020603050405020304" pitchFamily="18" charset="0"/>
                <a:sym typeface="Arimo"/>
              </a:rPr>
              <a:t>describes an assortment level: a = basic, b = extra, c =   extended</a:t>
            </a:r>
          </a:p>
          <a:p>
            <a:pPr marL="0" indent="0">
              <a:buNone/>
            </a:pPr>
            <a:endParaRPr lang="en-US" dirty="0"/>
          </a:p>
        </p:txBody>
      </p:sp>
      <p:pic>
        <p:nvPicPr>
          <p:cNvPr id="4" name="Google Shape;128;p2">
            <a:extLst>
              <a:ext uri="{FF2B5EF4-FFF2-40B4-BE49-F238E27FC236}">
                <a16:creationId xmlns:a16="http://schemas.microsoft.com/office/drawing/2014/main" id="{EA7A1B64-020E-C9A4-FDA4-16E2C0FCB69C}"/>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20417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7E14-E3F4-DFEF-3938-A8BAA510DEC6}"/>
              </a:ext>
            </a:extLst>
          </p:cNvPr>
          <p:cNvSpPr>
            <a:spLocks noGrp="1"/>
          </p:cNvSpPr>
          <p:nvPr>
            <p:ph type="title"/>
          </p:nvPr>
        </p:nvSpPr>
        <p:spPr>
          <a:xfrm>
            <a:off x="785438" y="0"/>
            <a:ext cx="10364451" cy="1596177"/>
          </a:xfrm>
        </p:spPr>
        <p:txBody>
          <a:bodyPr/>
          <a:lstStyle/>
          <a:p>
            <a:r>
              <a:rPr lang="en-US" sz="3600" b="1" u="sng" dirty="0">
                <a:solidFill>
                  <a:srgbClr val="FF0000"/>
                </a:solidFill>
                <a:latin typeface="Times New Roman" panose="02020603050405020304" pitchFamily="18" charset="0"/>
                <a:cs typeface="Times New Roman" panose="02020603050405020304" pitchFamily="18" charset="0"/>
              </a:rPr>
              <a:t>DATA COLLECTION</a:t>
            </a:r>
            <a:endParaRPr lang="en-US" dirty="0"/>
          </a:p>
        </p:txBody>
      </p:sp>
      <p:sp>
        <p:nvSpPr>
          <p:cNvPr id="3" name="Content Placeholder 2">
            <a:extLst>
              <a:ext uri="{FF2B5EF4-FFF2-40B4-BE49-F238E27FC236}">
                <a16:creationId xmlns:a16="http://schemas.microsoft.com/office/drawing/2014/main" id="{23C6D951-32F1-273D-54EF-071F4FCD3E34}"/>
              </a:ext>
            </a:extLst>
          </p:cNvPr>
          <p:cNvSpPr>
            <a:spLocks noGrp="1"/>
          </p:cNvSpPr>
          <p:nvPr>
            <p:ph sz="quarter" idx="13"/>
          </p:nvPr>
        </p:nvSpPr>
        <p:spPr>
          <a:xfrm>
            <a:off x="578452" y="1196017"/>
            <a:ext cx="11613547" cy="5349162"/>
          </a:xfrm>
        </p:spPr>
        <p:txBody>
          <a:bodyPr>
            <a:normAutofit fontScale="85000" lnSpcReduction="20000"/>
          </a:bodyPr>
          <a:lstStyle/>
          <a:p>
            <a:pPr marL="109854" lvl="0" indent="0" algn="l" rtl="0">
              <a:spcBef>
                <a:spcPts val="0"/>
              </a:spcBef>
              <a:spcAft>
                <a:spcPts val="0"/>
              </a:spcAft>
              <a:buSzPts val="1360"/>
              <a:buNone/>
            </a:pPr>
            <a:r>
              <a:rPr lang="en-US" sz="2100" b="1" dirty="0" err="1">
                <a:latin typeface="Times New Roman" panose="02020603050405020304" pitchFamily="18" charset="0"/>
                <a:ea typeface="Arimo"/>
                <a:cs typeface="Times New Roman" panose="02020603050405020304" pitchFamily="18" charset="0"/>
                <a:sym typeface="Arimo"/>
              </a:rPr>
              <a:t>CompetitionDistance</a:t>
            </a:r>
            <a:r>
              <a:rPr lang="en-US" sz="2100" dirty="0">
                <a:latin typeface="Times New Roman" panose="02020603050405020304" pitchFamily="18" charset="0"/>
                <a:ea typeface="Arimo"/>
                <a:cs typeface="Times New Roman" panose="02020603050405020304" pitchFamily="18" charset="0"/>
                <a:sym typeface="Arimo"/>
              </a:rPr>
              <a:t> </a:t>
            </a:r>
            <a:r>
              <a:rPr lang="en-US" sz="2100" b="1" dirty="0">
                <a:latin typeface="Times New Roman" panose="02020603050405020304" pitchFamily="18" charset="0"/>
                <a:ea typeface="Arimo"/>
                <a:cs typeface="Times New Roman" panose="02020603050405020304" pitchFamily="18" charset="0"/>
                <a:sym typeface="Arimo"/>
              </a:rPr>
              <a:t>:</a:t>
            </a:r>
            <a:r>
              <a:rPr lang="en-US" sz="2100" dirty="0">
                <a:latin typeface="Times New Roman" panose="02020603050405020304" pitchFamily="18" charset="0"/>
                <a:ea typeface="Arimo"/>
                <a:cs typeface="Times New Roman" panose="02020603050405020304" pitchFamily="18" charset="0"/>
                <a:sym typeface="Arimo"/>
              </a:rPr>
              <a:t> distance in meters to the nearest competitor store</a:t>
            </a:r>
          </a:p>
          <a:p>
            <a:pPr marL="109854" lvl="0" indent="0" algn="l" rtl="0">
              <a:spcBef>
                <a:spcPts val="0"/>
              </a:spcBef>
              <a:spcAft>
                <a:spcPts val="0"/>
              </a:spcAft>
              <a:buSzPts val="1360"/>
              <a:buNone/>
            </a:pPr>
            <a:endParaRPr lang="en-US" sz="2100"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ts val="1360"/>
              <a:buNone/>
            </a:pPr>
            <a:r>
              <a:rPr lang="en-US" sz="2100" b="1" dirty="0" err="1">
                <a:latin typeface="Times New Roman" panose="02020603050405020304" pitchFamily="18" charset="0"/>
                <a:ea typeface="Arimo"/>
                <a:cs typeface="Times New Roman" panose="02020603050405020304" pitchFamily="18" charset="0"/>
                <a:sym typeface="Arimo"/>
              </a:rPr>
              <a:t>CompetitionOpenSince</a:t>
            </a:r>
            <a:r>
              <a:rPr lang="en-US" sz="2100" b="1" dirty="0">
                <a:latin typeface="Times New Roman" panose="02020603050405020304" pitchFamily="18" charset="0"/>
                <a:ea typeface="Arimo"/>
                <a:cs typeface="Times New Roman" panose="02020603050405020304" pitchFamily="18" charset="0"/>
                <a:sym typeface="Arimo"/>
              </a:rPr>
              <a:t>[Month/Year]</a:t>
            </a:r>
            <a:r>
              <a:rPr lang="en-US" sz="2100" dirty="0">
                <a:latin typeface="Times New Roman" panose="02020603050405020304" pitchFamily="18" charset="0"/>
                <a:ea typeface="Arimo"/>
                <a:cs typeface="Times New Roman" panose="02020603050405020304" pitchFamily="18" charset="0"/>
                <a:sym typeface="Arimo"/>
              </a:rPr>
              <a:t> </a:t>
            </a:r>
            <a:r>
              <a:rPr lang="en-US" sz="2100" b="1" dirty="0">
                <a:latin typeface="Times New Roman" panose="02020603050405020304" pitchFamily="18" charset="0"/>
                <a:ea typeface="Arimo"/>
                <a:cs typeface="Times New Roman" panose="02020603050405020304" pitchFamily="18" charset="0"/>
                <a:sym typeface="Arimo"/>
              </a:rPr>
              <a:t>: </a:t>
            </a:r>
            <a:r>
              <a:rPr lang="en-US" sz="2100" dirty="0">
                <a:latin typeface="Times New Roman" panose="02020603050405020304" pitchFamily="18" charset="0"/>
                <a:ea typeface="Arimo"/>
                <a:cs typeface="Times New Roman" panose="02020603050405020304" pitchFamily="18" charset="0"/>
                <a:sym typeface="Arimo"/>
              </a:rPr>
              <a:t>gives the approximate year and month of the time the nearest competitor was opened</a:t>
            </a:r>
          </a:p>
          <a:p>
            <a:pPr marL="109854" lvl="0" indent="0" algn="l" rtl="0">
              <a:spcBef>
                <a:spcPts val="400"/>
              </a:spcBef>
              <a:spcAft>
                <a:spcPts val="0"/>
              </a:spcAft>
              <a:buSzPts val="1360"/>
              <a:buNone/>
            </a:pPr>
            <a:endParaRPr lang="en-US" sz="2100"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ts val="1360"/>
              <a:buNone/>
            </a:pPr>
            <a:r>
              <a:rPr lang="en-US" sz="2100" b="1" dirty="0">
                <a:latin typeface="Times New Roman" panose="02020603050405020304" pitchFamily="18" charset="0"/>
                <a:ea typeface="Arimo"/>
                <a:cs typeface="Times New Roman" panose="02020603050405020304" pitchFamily="18" charset="0"/>
                <a:sym typeface="Arimo"/>
              </a:rPr>
              <a:t>Promo</a:t>
            </a:r>
            <a:r>
              <a:rPr lang="en-US" sz="2100" dirty="0">
                <a:latin typeface="Times New Roman" panose="02020603050405020304" pitchFamily="18" charset="0"/>
                <a:ea typeface="Arimo"/>
                <a:cs typeface="Times New Roman" panose="02020603050405020304" pitchFamily="18" charset="0"/>
                <a:sym typeface="Arimo"/>
              </a:rPr>
              <a:t> </a:t>
            </a:r>
            <a:r>
              <a:rPr lang="en-US" sz="2100" b="1" dirty="0">
                <a:latin typeface="Times New Roman" panose="02020603050405020304" pitchFamily="18" charset="0"/>
                <a:ea typeface="Arimo"/>
                <a:cs typeface="Times New Roman" panose="02020603050405020304" pitchFamily="18" charset="0"/>
                <a:sym typeface="Arimo"/>
              </a:rPr>
              <a:t>:</a:t>
            </a:r>
            <a:r>
              <a:rPr lang="en-US" sz="2100" dirty="0">
                <a:latin typeface="Times New Roman" panose="02020603050405020304" pitchFamily="18" charset="0"/>
                <a:ea typeface="Arimo"/>
                <a:cs typeface="Times New Roman" panose="02020603050405020304" pitchFamily="18" charset="0"/>
                <a:sym typeface="Arimo"/>
              </a:rPr>
              <a:t> indicates whether a store is running a promo on that day</a:t>
            </a:r>
          </a:p>
          <a:p>
            <a:pPr marL="109854" lvl="0" indent="0" algn="l" rtl="0">
              <a:spcBef>
                <a:spcPts val="400"/>
              </a:spcBef>
              <a:spcAft>
                <a:spcPts val="0"/>
              </a:spcAft>
              <a:buSzPts val="1360"/>
              <a:buNone/>
            </a:pPr>
            <a:endParaRPr lang="en-US" sz="2100" b="1"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ts val="1360"/>
              <a:buNone/>
            </a:pPr>
            <a:r>
              <a:rPr lang="en-US" sz="2100" b="1" dirty="0">
                <a:latin typeface="Times New Roman" panose="02020603050405020304" pitchFamily="18" charset="0"/>
                <a:ea typeface="Arimo"/>
                <a:cs typeface="Times New Roman" panose="02020603050405020304" pitchFamily="18" charset="0"/>
                <a:sym typeface="Arimo"/>
              </a:rPr>
              <a:t>Promo2</a:t>
            </a:r>
            <a:r>
              <a:rPr lang="en-US" sz="2100" dirty="0">
                <a:latin typeface="Times New Roman" panose="02020603050405020304" pitchFamily="18" charset="0"/>
                <a:ea typeface="Arimo"/>
                <a:cs typeface="Times New Roman" panose="02020603050405020304" pitchFamily="18" charset="0"/>
                <a:sym typeface="Arimo"/>
              </a:rPr>
              <a:t> </a:t>
            </a:r>
            <a:r>
              <a:rPr lang="en-US" sz="2100" b="1" dirty="0">
                <a:latin typeface="Times New Roman" panose="02020603050405020304" pitchFamily="18" charset="0"/>
                <a:ea typeface="Arimo"/>
                <a:cs typeface="Times New Roman" panose="02020603050405020304" pitchFamily="18" charset="0"/>
                <a:sym typeface="Arimo"/>
              </a:rPr>
              <a:t>:</a:t>
            </a:r>
            <a:r>
              <a:rPr lang="en-US" sz="2100" dirty="0">
                <a:latin typeface="Times New Roman" panose="02020603050405020304" pitchFamily="18" charset="0"/>
                <a:ea typeface="Arimo"/>
                <a:cs typeface="Times New Roman" panose="02020603050405020304" pitchFamily="18" charset="0"/>
                <a:sym typeface="Arimo"/>
              </a:rPr>
              <a:t> Promo2 is a continuing and consecutive promotion for some stores: 0 = store is not participating, 1 = store is participating</a:t>
            </a:r>
          </a:p>
          <a:p>
            <a:pPr marL="109854" lvl="0" indent="0" algn="l" rtl="0">
              <a:spcBef>
                <a:spcPts val="400"/>
              </a:spcBef>
              <a:spcAft>
                <a:spcPts val="0"/>
              </a:spcAft>
              <a:buSzPts val="1360"/>
              <a:buNone/>
            </a:pPr>
            <a:endParaRPr lang="en-US" sz="2100" b="1"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ts val="1360"/>
              <a:buNone/>
            </a:pPr>
            <a:r>
              <a:rPr lang="en-US" sz="2100" b="1" dirty="0">
                <a:latin typeface="Times New Roman" panose="02020603050405020304" pitchFamily="18" charset="0"/>
                <a:ea typeface="Arimo"/>
                <a:cs typeface="Times New Roman" panose="02020603050405020304" pitchFamily="18" charset="0"/>
                <a:sym typeface="Arimo"/>
              </a:rPr>
              <a:t>Promo2Since[Year/Week] :</a:t>
            </a:r>
            <a:r>
              <a:rPr lang="en-US" sz="2100" dirty="0">
                <a:latin typeface="Times New Roman" panose="02020603050405020304" pitchFamily="18" charset="0"/>
                <a:ea typeface="Arimo"/>
                <a:cs typeface="Times New Roman" panose="02020603050405020304" pitchFamily="18" charset="0"/>
                <a:sym typeface="Arimo"/>
              </a:rPr>
              <a:t> describes the year and calendar week when the store started participating in Promo2</a:t>
            </a:r>
          </a:p>
          <a:p>
            <a:pPr marL="109854" lvl="0" indent="0" algn="l" rtl="0">
              <a:spcBef>
                <a:spcPts val="400"/>
              </a:spcBef>
              <a:spcAft>
                <a:spcPts val="0"/>
              </a:spcAft>
              <a:buSzPts val="1360"/>
              <a:buNone/>
            </a:pPr>
            <a:endParaRPr lang="en-US" sz="2100" b="1" dirty="0">
              <a:latin typeface="Times New Roman" panose="02020603050405020304" pitchFamily="18" charset="0"/>
              <a:ea typeface="Arimo"/>
              <a:cs typeface="Times New Roman" panose="02020603050405020304" pitchFamily="18" charset="0"/>
              <a:sym typeface="Arimo"/>
            </a:endParaRPr>
          </a:p>
          <a:p>
            <a:pPr marL="109854" lvl="0" indent="0" algn="l" rtl="0">
              <a:spcBef>
                <a:spcPts val="400"/>
              </a:spcBef>
              <a:spcAft>
                <a:spcPts val="0"/>
              </a:spcAft>
              <a:buSzPts val="1360"/>
              <a:buNone/>
            </a:pPr>
            <a:r>
              <a:rPr lang="en-US" sz="2100" b="1" dirty="0" err="1">
                <a:latin typeface="Times New Roman" panose="02020603050405020304" pitchFamily="18" charset="0"/>
                <a:ea typeface="Arimo"/>
                <a:cs typeface="Times New Roman" panose="02020603050405020304" pitchFamily="18" charset="0"/>
                <a:sym typeface="Arimo"/>
              </a:rPr>
              <a:t>PromoInterval</a:t>
            </a:r>
            <a:r>
              <a:rPr lang="en-US" sz="2100" b="1" dirty="0">
                <a:latin typeface="Times New Roman" panose="02020603050405020304" pitchFamily="18" charset="0"/>
                <a:ea typeface="Arimo"/>
                <a:cs typeface="Times New Roman" panose="02020603050405020304" pitchFamily="18" charset="0"/>
                <a:sym typeface="Arimo"/>
              </a:rPr>
              <a:t> : </a:t>
            </a:r>
            <a:r>
              <a:rPr lang="en-US" sz="2100" dirty="0">
                <a:latin typeface="Times New Roman" panose="02020603050405020304" pitchFamily="18" charset="0"/>
                <a:ea typeface="Arimo"/>
                <a:cs typeface="Times New Roman" panose="02020603050405020304" pitchFamily="18" charset="0"/>
                <a:sym typeface="Arimo"/>
              </a:rPr>
              <a:t>describes the consecutive intervals Promo2 is started, naming the months the promotion is started anew. E.g. "</a:t>
            </a:r>
            <a:r>
              <a:rPr lang="en-US" sz="2100" dirty="0" err="1">
                <a:latin typeface="Times New Roman" panose="02020603050405020304" pitchFamily="18" charset="0"/>
                <a:ea typeface="Arimo"/>
                <a:cs typeface="Times New Roman" panose="02020603050405020304" pitchFamily="18" charset="0"/>
                <a:sym typeface="Arimo"/>
              </a:rPr>
              <a:t>Feb,May,Aug,Nov</a:t>
            </a:r>
            <a:r>
              <a:rPr lang="en-US" sz="2100" dirty="0">
                <a:latin typeface="Times New Roman" panose="02020603050405020304" pitchFamily="18" charset="0"/>
                <a:ea typeface="Arimo"/>
                <a:cs typeface="Times New Roman" panose="02020603050405020304" pitchFamily="18" charset="0"/>
                <a:sym typeface="Arimo"/>
              </a:rPr>
              <a:t>" means each round starts in February, May, August, November of any given year for that store</a:t>
            </a:r>
          </a:p>
          <a:p>
            <a:endParaRPr lang="en-US" dirty="0"/>
          </a:p>
        </p:txBody>
      </p:sp>
      <p:pic>
        <p:nvPicPr>
          <p:cNvPr id="4" name="Google Shape;128;p2">
            <a:extLst>
              <a:ext uri="{FF2B5EF4-FFF2-40B4-BE49-F238E27FC236}">
                <a16:creationId xmlns:a16="http://schemas.microsoft.com/office/drawing/2014/main" id="{3E69D194-D61D-ABC0-C572-BA0121A33510}"/>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89307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7491-5FA0-FB0A-7CA6-DDEB0DC5C3C8}"/>
              </a:ext>
            </a:extLst>
          </p:cNvPr>
          <p:cNvSpPr>
            <a:spLocks noGrp="1"/>
          </p:cNvSpPr>
          <p:nvPr>
            <p:ph type="title"/>
          </p:nvPr>
        </p:nvSpPr>
        <p:spPr>
          <a:xfrm>
            <a:off x="913149" y="393927"/>
            <a:ext cx="10364451" cy="1596177"/>
          </a:xfrm>
        </p:spPr>
        <p:txBody>
          <a:bodyPr/>
          <a:lstStyle/>
          <a:p>
            <a:r>
              <a:rPr lang="en-US" b="1" u="sng" dirty="0">
                <a:solidFill>
                  <a:srgbClr val="FF0000"/>
                </a:solidFill>
                <a:effectLst/>
                <a:latin typeface="Times New Roman" panose="02020603050405020304" pitchFamily="18" charset="0"/>
                <a:cs typeface="Times New Roman" panose="02020603050405020304" pitchFamily="18" charset="0"/>
              </a:rPr>
              <a:t>Understanding Your Variables</a:t>
            </a:r>
            <a:br>
              <a:rPr lang="en-US" b="0" dirty="0">
                <a:solidFill>
                  <a:srgbClr val="000000"/>
                </a:solidFill>
                <a:effectLst/>
                <a:latin typeface="Courier New" panose="02070309020205020404" pitchFamily="49" charset="0"/>
              </a:rPr>
            </a:br>
            <a:endParaRPr lang="en-US" dirty="0"/>
          </a:p>
        </p:txBody>
      </p:sp>
      <p:pic>
        <p:nvPicPr>
          <p:cNvPr id="5" name="Content Placeholder 4">
            <a:extLst>
              <a:ext uri="{FF2B5EF4-FFF2-40B4-BE49-F238E27FC236}">
                <a16:creationId xmlns:a16="http://schemas.microsoft.com/office/drawing/2014/main" id="{F9D0B5E4-0028-3131-6C74-0827C6BFA22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3987" y="1428917"/>
            <a:ext cx="10842774" cy="3608304"/>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8CE15B79-3438-107D-7FB1-04042815A18A}"/>
              </a:ext>
            </a:extLst>
          </p:cNvPr>
          <p:cNvSpPr txBox="1"/>
          <p:nvPr/>
        </p:nvSpPr>
        <p:spPr>
          <a:xfrm>
            <a:off x="1410454" y="5229028"/>
            <a:ext cx="9610472"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Here we show the columns of the dataset and describe the dataset </a:t>
            </a:r>
          </a:p>
        </p:txBody>
      </p:sp>
      <p:pic>
        <p:nvPicPr>
          <p:cNvPr id="3" name="Google Shape;128;p2">
            <a:extLst>
              <a:ext uri="{FF2B5EF4-FFF2-40B4-BE49-F238E27FC236}">
                <a16:creationId xmlns:a16="http://schemas.microsoft.com/office/drawing/2014/main" id="{F433B831-4340-919F-A863-3F1D9F407F32}"/>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94449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AF6B-F9F0-9785-5D18-041DF8DADD0E}"/>
              </a:ext>
            </a:extLst>
          </p:cNvPr>
          <p:cNvSpPr>
            <a:spLocks noGrp="1"/>
          </p:cNvSpPr>
          <p:nvPr>
            <p:ph type="title"/>
          </p:nvPr>
        </p:nvSpPr>
        <p:spPr>
          <a:xfrm>
            <a:off x="913149" y="0"/>
            <a:ext cx="10364451" cy="1596177"/>
          </a:xfrm>
        </p:spPr>
        <p:txBody>
          <a:bodyPr>
            <a:normAutofit/>
          </a:bodyPr>
          <a:lstStyle/>
          <a:p>
            <a:r>
              <a:rPr lang="en-US" sz="4000" b="1" u="sng" dirty="0">
                <a:solidFill>
                  <a:srgbClr val="FF0000"/>
                </a:solidFill>
                <a:latin typeface="Times New Roman" panose="02020603050405020304" pitchFamily="18" charset="0"/>
                <a:cs typeface="Times New Roman" panose="02020603050405020304" pitchFamily="18" charset="0"/>
              </a:rPr>
              <a:t>Data manipulations</a:t>
            </a:r>
          </a:p>
        </p:txBody>
      </p:sp>
      <p:pic>
        <p:nvPicPr>
          <p:cNvPr id="5" name="Content Placeholder 4">
            <a:extLst>
              <a:ext uri="{FF2B5EF4-FFF2-40B4-BE49-F238E27FC236}">
                <a16:creationId xmlns:a16="http://schemas.microsoft.com/office/drawing/2014/main" id="{6B849B34-1235-D33D-1175-434068C95B2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5059" y="1491915"/>
            <a:ext cx="8130079" cy="2809064"/>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312EC43C-9E5A-2750-6DEB-9C5779615D41}"/>
              </a:ext>
            </a:extLst>
          </p:cNvPr>
          <p:cNvSpPr txBox="1"/>
          <p:nvPr/>
        </p:nvSpPr>
        <p:spPr>
          <a:xfrm>
            <a:off x="913149" y="4732421"/>
            <a:ext cx="6963525"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Here we check the null values of the dataset</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And print the unique values</a:t>
            </a:r>
          </a:p>
        </p:txBody>
      </p:sp>
      <p:pic>
        <p:nvPicPr>
          <p:cNvPr id="3" name="Google Shape;128;p2">
            <a:extLst>
              <a:ext uri="{FF2B5EF4-FFF2-40B4-BE49-F238E27FC236}">
                <a16:creationId xmlns:a16="http://schemas.microsoft.com/office/drawing/2014/main" id="{4FF5F0BB-DEF3-F064-7EAA-184862F2DD6E}"/>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03474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FDA5-C2F2-5583-3E11-F882ADD5A8A7}"/>
              </a:ext>
            </a:extLst>
          </p:cNvPr>
          <p:cNvSpPr>
            <a:spLocks noGrp="1"/>
          </p:cNvSpPr>
          <p:nvPr>
            <p:ph type="title"/>
          </p:nvPr>
        </p:nvSpPr>
        <p:spPr>
          <a:xfrm>
            <a:off x="913149" y="-33385"/>
            <a:ext cx="10364451" cy="1268627"/>
          </a:xfrm>
        </p:spPr>
        <p:txBody>
          <a:bodyPr>
            <a:normAutofit/>
          </a:bodyPr>
          <a:lstStyle/>
          <a:p>
            <a:r>
              <a:rPr lang="en-US" sz="4000" b="1" u="sng" dirty="0">
                <a:solidFill>
                  <a:srgbClr val="FF0000"/>
                </a:solidFill>
                <a:latin typeface="Times New Roman" panose="02020603050405020304" pitchFamily="18" charset="0"/>
                <a:cs typeface="Times New Roman" panose="02020603050405020304" pitchFamily="18" charset="0"/>
              </a:rPr>
              <a:t>DATA WRANGLING</a:t>
            </a:r>
          </a:p>
        </p:txBody>
      </p:sp>
      <p:pic>
        <p:nvPicPr>
          <p:cNvPr id="6" name="Content Placeholder 5">
            <a:extLst>
              <a:ext uri="{FF2B5EF4-FFF2-40B4-BE49-F238E27FC236}">
                <a16:creationId xmlns:a16="http://schemas.microsoft.com/office/drawing/2014/main" id="{62CC113C-9149-B5C4-D2C9-7C6C9B6896A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37124" y="955508"/>
            <a:ext cx="8242815" cy="3424238"/>
          </a:xfrm>
          <a:prstGeom prst="rect">
            <a:avLst/>
          </a:prstGeom>
          <a:ln w="88900" cap="sq" cmpd="thickThin">
            <a:solidFill>
              <a:srgbClr val="000000"/>
            </a:solidFill>
            <a:prstDash val="solid"/>
            <a:miter lim="800000"/>
          </a:ln>
          <a:effectLst>
            <a:innerShdw blurRad="76200">
              <a:srgbClr val="000000"/>
            </a:innerShdw>
          </a:effectLst>
        </p:spPr>
      </p:pic>
      <p:pic>
        <p:nvPicPr>
          <p:cNvPr id="4" name="Google Shape;128;p2">
            <a:extLst>
              <a:ext uri="{FF2B5EF4-FFF2-40B4-BE49-F238E27FC236}">
                <a16:creationId xmlns:a16="http://schemas.microsoft.com/office/drawing/2014/main" id="{943F6975-BE69-516D-DF8E-EADDD4EF29AE}"/>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
        <p:nvSpPr>
          <p:cNvPr id="7" name="TextBox 6">
            <a:extLst>
              <a:ext uri="{FF2B5EF4-FFF2-40B4-BE49-F238E27FC236}">
                <a16:creationId xmlns:a16="http://schemas.microsoft.com/office/drawing/2014/main" id="{74DEBBB0-59DD-BC45-5583-21F44307D242}"/>
              </a:ext>
            </a:extLst>
          </p:cNvPr>
          <p:cNvSpPr txBox="1"/>
          <p:nvPr/>
        </p:nvSpPr>
        <p:spPr>
          <a:xfrm>
            <a:off x="1646551" y="4379746"/>
            <a:ext cx="797507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we make your dataset analysis ready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Replace missing values in competition distance with median for the store dataset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 then create a </a:t>
            </a:r>
            <a:r>
              <a:rPr lang="en-US" sz="2000" dirty="0" err="1">
                <a:latin typeface="Times New Roman" panose="02020603050405020304" pitchFamily="18" charset="0"/>
                <a:cs typeface="Times New Roman" panose="02020603050405020304" pitchFamily="18" charset="0"/>
              </a:rPr>
              <a:t>Categoreical</a:t>
            </a:r>
            <a:r>
              <a:rPr lang="en-US" sz="2000" dirty="0">
                <a:latin typeface="Times New Roman" panose="02020603050405020304" pitchFamily="18" charset="0"/>
                <a:cs typeface="Times New Roman" panose="02020603050405020304" pitchFamily="18" charset="0"/>
              </a:rPr>
              <a:t> column list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 we creating the features from the data</a:t>
            </a:r>
          </a:p>
        </p:txBody>
      </p:sp>
    </p:spTree>
    <p:extLst>
      <p:ext uri="{BB962C8B-B14F-4D97-AF65-F5344CB8AC3E}">
        <p14:creationId xmlns:p14="http://schemas.microsoft.com/office/powerpoint/2010/main" val="401338253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Facet</Template>
  <TotalTime>1215</TotalTime>
  <Words>1602</Words>
  <Application>Microsoft Office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Courier New</vt:lpstr>
      <vt:lpstr>Noto Sans Symbols</vt:lpstr>
      <vt:lpstr>Roboto</vt:lpstr>
      <vt:lpstr>Times New Roman</vt:lpstr>
      <vt:lpstr>Tw Cen MT</vt:lpstr>
      <vt:lpstr>Droplet</vt:lpstr>
      <vt:lpstr>CAPSTONE PROJECT-2  RETAIL SALES PREDICTION</vt:lpstr>
      <vt:lpstr>PROBLEM STATEMENT:</vt:lpstr>
      <vt:lpstr>PowerPoint Presentation</vt:lpstr>
      <vt:lpstr>PowerPoint Presentation</vt:lpstr>
      <vt:lpstr>                         DATA COLLECTION   Data Description:</vt:lpstr>
      <vt:lpstr>DATA COLLECTION</vt:lpstr>
      <vt:lpstr>Understanding Your Variables </vt:lpstr>
      <vt:lpstr>Data manipulations</vt:lpstr>
      <vt:lpstr>DATA WRANGLING</vt:lpstr>
      <vt:lpstr>Data Vizualization, Storytelling &amp; Experimenting with charts </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Hypothesis Testing </vt:lpstr>
      <vt:lpstr>Feature Engineering &amp; Data  Pre-processing </vt:lpstr>
      <vt:lpstr>ML Model 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RETAIL SALES PREDICTION</dc:title>
  <dc:creator>sai narasimha charan thulasi</dc:creator>
  <cp:lastModifiedBy>sai narasimha charan thulasi</cp:lastModifiedBy>
  <cp:revision>7</cp:revision>
  <dcterms:created xsi:type="dcterms:W3CDTF">2023-03-19T07:56:00Z</dcterms:created>
  <dcterms:modified xsi:type="dcterms:W3CDTF">2023-03-20T17:11:52Z</dcterms:modified>
</cp:coreProperties>
</file>