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2" r:id="rId8"/>
    <p:sldId id="263" r:id="rId9"/>
    <p:sldId id="264" r:id="rId10"/>
    <p:sldId id="265" r:id="rId11"/>
    <p:sldId id="266" r:id="rId12"/>
    <p:sldId id="267" r:id="rId13"/>
    <p:sldId id="274" r:id="rId14"/>
    <p:sldId id="273" r:id="rId15"/>
    <p:sldId id="272" r:id="rId16"/>
    <p:sldId id="271" r:id="rId17"/>
    <p:sldId id="270" r:id="rId18"/>
    <p:sldId id="269" r:id="rId19"/>
    <p:sldId id="268" r:id="rId20"/>
    <p:sldId id="275" r:id="rId21"/>
    <p:sldId id="276" r:id="rId22"/>
    <p:sldId id="279" r:id="rId23"/>
    <p:sldId id="277" r:id="rId24"/>
    <p:sldId id="278" r:id="rId25"/>
    <p:sldId id="280" r:id="rId26"/>
    <p:sldId id="281" r:id="rId27"/>
    <p:sldId id="282" r:id="rId28"/>
    <p:sldId id="283" r:id="rId29"/>
    <p:sldId id="284" r:id="rId30"/>
    <p:sldId id="285" r:id="rId31"/>
    <p:sldId id="286"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673E-F61B-1300-5C52-7D6C297D62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A2A543-AC9B-C6D0-F08B-564F74AF6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A37881-90B1-D936-6FCD-9780072196CC}"/>
              </a:ext>
            </a:extLst>
          </p:cNvPr>
          <p:cNvSpPr>
            <a:spLocks noGrp="1"/>
          </p:cNvSpPr>
          <p:nvPr>
            <p:ph type="dt" sz="half" idx="10"/>
          </p:nvPr>
        </p:nvSpPr>
        <p:spPr/>
        <p:txBody>
          <a:bodyPr/>
          <a:lstStyle/>
          <a:p>
            <a:fld id="{CE9C4297-8AE3-4242-A456-9DC12E10D47E}" type="datetimeFigureOut">
              <a:rPr lang="en-US" smtClean="0"/>
              <a:t>3/29/2023</a:t>
            </a:fld>
            <a:endParaRPr lang="en-US"/>
          </a:p>
        </p:txBody>
      </p:sp>
      <p:sp>
        <p:nvSpPr>
          <p:cNvPr id="5" name="Footer Placeholder 4">
            <a:extLst>
              <a:ext uri="{FF2B5EF4-FFF2-40B4-BE49-F238E27FC236}">
                <a16:creationId xmlns:a16="http://schemas.microsoft.com/office/drawing/2014/main" id="{9526DFF8-A22A-39FA-E098-86A702A24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E1D5F-1485-AF68-FA52-8FA317448773}"/>
              </a:ext>
            </a:extLst>
          </p:cNvPr>
          <p:cNvSpPr>
            <a:spLocks noGrp="1"/>
          </p:cNvSpPr>
          <p:nvPr>
            <p:ph type="sldNum" sz="quarter" idx="12"/>
          </p:nvPr>
        </p:nvSpPr>
        <p:spPr/>
        <p:txBody>
          <a:bodyPr/>
          <a:lstStyle/>
          <a:p>
            <a:fld id="{12A35296-0B89-4C10-86D6-ECD5D125CD79}" type="slidenum">
              <a:rPr lang="en-US" smtClean="0"/>
              <a:t>‹#›</a:t>
            </a:fld>
            <a:endParaRPr lang="en-US"/>
          </a:p>
        </p:txBody>
      </p:sp>
    </p:spTree>
    <p:extLst>
      <p:ext uri="{BB962C8B-B14F-4D97-AF65-F5344CB8AC3E}">
        <p14:creationId xmlns:p14="http://schemas.microsoft.com/office/powerpoint/2010/main" val="3379684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C2C2-30E6-8AFB-E0D7-BE86B99093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4514B6-12EF-31B8-9201-33F016A6DF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EFFD0-20AE-F28D-34EB-D1B5B36A0CA2}"/>
              </a:ext>
            </a:extLst>
          </p:cNvPr>
          <p:cNvSpPr>
            <a:spLocks noGrp="1"/>
          </p:cNvSpPr>
          <p:nvPr>
            <p:ph type="dt" sz="half" idx="10"/>
          </p:nvPr>
        </p:nvSpPr>
        <p:spPr/>
        <p:txBody>
          <a:bodyPr/>
          <a:lstStyle/>
          <a:p>
            <a:fld id="{CE9C4297-8AE3-4242-A456-9DC12E10D47E}" type="datetimeFigureOut">
              <a:rPr lang="en-US" smtClean="0"/>
              <a:t>3/29/2023</a:t>
            </a:fld>
            <a:endParaRPr lang="en-US"/>
          </a:p>
        </p:txBody>
      </p:sp>
      <p:sp>
        <p:nvSpPr>
          <p:cNvPr id="5" name="Footer Placeholder 4">
            <a:extLst>
              <a:ext uri="{FF2B5EF4-FFF2-40B4-BE49-F238E27FC236}">
                <a16:creationId xmlns:a16="http://schemas.microsoft.com/office/drawing/2014/main" id="{4CEE29F9-BD1A-C315-3DB8-67C5B3674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1C245-2F45-8270-C47E-2DA85D5AC0DA}"/>
              </a:ext>
            </a:extLst>
          </p:cNvPr>
          <p:cNvSpPr>
            <a:spLocks noGrp="1"/>
          </p:cNvSpPr>
          <p:nvPr>
            <p:ph type="sldNum" sz="quarter" idx="12"/>
          </p:nvPr>
        </p:nvSpPr>
        <p:spPr/>
        <p:txBody>
          <a:bodyPr/>
          <a:lstStyle/>
          <a:p>
            <a:fld id="{12A35296-0B89-4C10-86D6-ECD5D125CD79}" type="slidenum">
              <a:rPr lang="en-US" smtClean="0"/>
              <a:t>‹#›</a:t>
            </a:fld>
            <a:endParaRPr lang="en-US"/>
          </a:p>
        </p:txBody>
      </p:sp>
    </p:spTree>
    <p:extLst>
      <p:ext uri="{BB962C8B-B14F-4D97-AF65-F5344CB8AC3E}">
        <p14:creationId xmlns:p14="http://schemas.microsoft.com/office/powerpoint/2010/main" val="360523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004AB3-712E-B9E9-0B04-C04F492DB7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3DD663-AAF8-3DD5-D01B-35D97967D1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1B447-8A8F-2AF9-84AB-A03D2A7A8ED9}"/>
              </a:ext>
            </a:extLst>
          </p:cNvPr>
          <p:cNvSpPr>
            <a:spLocks noGrp="1"/>
          </p:cNvSpPr>
          <p:nvPr>
            <p:ph type="dt" sz="half" idx="10"/>
          </p:nvPr>
        </p:nvSpPr>
        <p:spPr/>
        <p:txBody>
          <a:bodyPr/>
          <a:lstStyle/>
          <a:p>
            <a:fld id="{CE9C4297-8AE3-4242-A456-9DC12E10D47E}" type="datetimeFigureOut">
              <a:rPr lang="en-US" smtClean="0"/>
              <a:t>3/29/2023</a:t>
            </a:fld>
            <a:endParaRPr lang="en-US"/>
          </a:p>
        </p:txBody>
      </p:sp>
      <p:sp>
        <p:nvSpPr>
          <p:cNvPr id="5" name="Footer Placeholder 4">
            <a:extLst>
              <a:ext uri="{FF2B5EF4-FFF2-40B4-BE49-F238E27FC236}">
                <a16:creationId xmlns:a16="http://schemas.microsoft.com/office/drawing/2014/main" id="{E33BDDCF-79D7-0C46-BA2B-FA78A8B86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51DA1-8F88-7017-A161-4C4F7DD42904}"/>
              </a:ext>
            </a:extLst>
          </p:cNvPr>
          <p:cNvSpPr>
            <a:spLocks noGrp="1"/>
          </p:cNvSpPr>
          <p:nvPr>
            <p:ph type="sldNum" sz="quarter" idx="12"/>
          </p:nvPr>
        </p:nvSpPr>
        <p:spPr/>
        <p:txBody>
          <a:bodyPr/>
          <a:lstStyle/>
          <a:p>
            <a:fld id="{12A35296-0B89-4C10-86D6-ECD5D125CD79}" type="slidenum">
              <a:rPr lang="en-US" smtClean="0"/>
              <a:t>‹#›</a:t>
            </a:fld>
            <a:endParaRPr lang="en-US"/>
          </a:p>
        </p:txBody>
      </p:sp>
    </p:spTree>
    <p:extLst>
      <p:ext uri="{BB962C8B-B14F-4D97-AF65-F5344CB8AC3E}">
        <p14:creationId xmlns:p14="http://schemas.microsoft.com/office/powerpoint/2010/main" val="317383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8959-8B34-BB24-8FF4-CD21CB9EA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BFF07-A248-AFFB-A06A-9F449097E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06BE8-E694-0BAC-5342-E79BF21FCC6A}"/>
              </a:ext>
            </a:extLst>
          </p:cNvPr>
          <p:cNvSpPr>
            <a:spLocks noGrp="1"/>
          </p:cNvSpPr>
          <p:nvPr>
            <p:ph type="dt" sz="half" idx="10"/>
          </p:nvPr>
        </p:nvSpPr>
        <p:spPr/>
        <p:txBody>
          <a:bodyPr/>
          <a:lstStyle/>
          <a:p>
            <a:fld id="{CE9C4297-8AE3-4242-A456-9DC12E10D47E}" type="datetimeFigureOut">
              <a:rPr lang="en-US" smtClean="0"/>
              <a:t>3/29/2023</a:t>
            </a:fld>
            <a:endParaRPr lang="en-US"/>
          </a:p>
        </p:txBody>
      </p:sp>
      <p:sp>
        <p:nvSpPr>
          <p:cNvPr id="5" name="Footer Placeholder 4">
            <a:extLst>
              <a:ext uri="{FF2B5EF4-FFF2-40B4-BE49-F238E27FC236}">
                <a16:creationId xmlns:a16="http://schemas.microsoft.com/office/drawing/2014/main" id="{5AF10BA4-64C1-A250-7B6D-421434ABA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FF945-F02E-9BE0-1F14-CC4598AE6C23}"/>
              </a:ext>
            </a:extLst>
          </p:cNvPr>
          <p:cNvSpPr>
            <a:spLocks noGrp="1"/>
          </p:cNvSpPr>
          <p:nvPr>
            <p:ph type="sldNum" sz="quarter" idx="12"/>
          </p:nvPr>
        </p:nvSpPr>
        <p:spPr/>
        <p:txBody>
          <a:bodyPr/>
          <a:lstStyle/>
          <a:p>
            <a:fld id="{12A35296-0B89-4C10-86D6-ECD5D125CD79}" type="slidenum">
              <a:rPr lang="en-US" smtClean="0"/>
              <a:t>‹#›</a:t>
            </a:fld>
            <a:endParaRPr lang="en-US"/>
          </a:p>
        </p:txBody>
      </p:sp>
    </p:spTree>
    <p:extLst>
      <p:ext uri="{BB962C8B-B14F-4D97-AF65-F5344CB8AC3E}">
        <p14:creationId xmlns:p14="http://schemas.microsoft.com/office/powerpoint/2010/main" val="97601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91FF-E339-FCC6-87C4-568743602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E08CF1-5485-D1E6-592E-C90C79B03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5CF4E0-EC14-D78B-28E9-A030195AB716}"/>
              </a:ext>
            </a:extLst>
          </p:cNvPr>
          <p:cNvSpPr>
            <a:spLocks noGrp="1"/>
          </p:cNvSpPr>
          <p:nvPr>
            <p:ph type="dt" sz="half" idx="10"/>
          </p:nvPr>
        </p:nvSpPr>
        <p:spPr/>
        <p:txBody>
          <a:bodyPr/>
          <a:lstStyle/>
          <a:p>
            <a:fld id="{CE9C4297-8AE3-4242-A456-9DC12E10D47E}" type="datetimeFigureOut">
              <a:rPr lang="en-US" smtClean="0"/>
              <a:t>3/29/2023</a:t>
            </a:fld>
            <a:endParaRPr lang="en-US"/>
          </a:p>
        </p:txBody>
      </p:sp>
      <p:sp>
        <p:nvSpPr>
          <p:cNvPr id="5" name="Footer Placeholder 4">
            <a:extLst>
              <a:ext uri="{FF2B5EF4-FFF2-40B4-BE49-F238E27FC236}">
                <a16:creationId xmlns:a16="http://schemas.microsoft.com/office/drawing/2014/main" id="{A5827690-0F09-0673-0E28-7C73920B0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1F0B5-CCC6-DD54-444B-A85820E064B5}"/>
              </a:ext>
            </a:extLst>
          </p:cNvPr>
          <p:cNvSpPr>
            <a:spLocks noGrp="1"/>
          </p:cNvSpPr>
          <p:nvPr>
            <p:ph type="sldNum" sz="quarter" idx="12"/>
          </p:nvPr>
        </p:nvSpPr>
        <p:spPr/>
        <p:txBody>
          <a:bodyPr/>
          <a:lstStyle/>
          <a:p>
            <a:fld id="{12A35296-0B89-4C10-86D6-ECD5D125CD79}" type="slidenum">
              <a:rPr lang="en-US" smtClean="0"/>
              <a:t>‹#›</a:t>
            </a:fld>
            <a:endParaRPr lang="en-US"/>
          </a:p>
        </p:txBody>
      </p:sp>
    </p:spTree>
    <p:extLst>
      <p:ext uri="{BB962C8B-B14F-4D97-AF65-F5344CB8AC3E}">
        <p14:creationId xmlns:p14="http://schemas.microsoft.com/office/powerpoint/2010/main" val="384246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3696-92CE-3E33-6DBA-6BBC087AFC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8448C9-4AF0-234F-3DE9-229386007D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19AC24-05FE-3E4D-05C1-1368F95C6E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E31BAD-B942-FD25-7D60-48CC73FE9490}"/>
              </a:ext>
            </a:extLst>
          </p:cNvPr>
          <p:cNvSpPr>
            <a:spLocks noGrp="1"/>
          </p:cNvSpPr>
          <p:nvPr>
            <p:ph type="dt" sz="half" idx="10"/>
          </p:nvPr>
        </p:nvSpPr>
        <p:spPr/>
        <p:txBody>
          <a:bodyPr/>
          <a:lstStyle/>
          <a:p>
            <a:fld id="{CE9C4297-8AE3-4242-A456-9DC12E10D47E}" type="datetimeFigureOut">
              <a:rPr lang="en-US" smtClean="0"/>
              <a:t>3/29/2023</a:t>
            </a:fld>
            <a:endParaRPr lang="en-US"/>
          </a:p>
        </p:txBody>
      </p:sp>
      <p:sp>
        <p:nvSpPr>
          <p:cNvPr id="6" name="Footer Placeholder 5">
            <a:extLst>
              <a:ext uri="{FF2B5EF4-FFF2-40B4-BE49-F238E27FC236}">
                <a16:creationId xmlns:a16="http://schemas.microsoft.com/office/drawing/2014/main" id="{069A4FE9-EC53-27FD-C1FE-7691F88CC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A0249-0772-50B6-5647-898461343799}"/>
              </a:ext>
            </a:extLst>
          </p:cNvPr>
          <p:cNvSpPr>
            <a:spLocks noGrp="1"/>
          </p:cNvSpPr>
          <p:nvPr>
            <p:ph type="sldNum" sz="quarter" idx="12"/>
          </p:nvPr>
        </p:nvSpPr>
        <p:spPr/>
        <p:txBody>
          <a:bodyPr/>
          <a:lstStyle/>
          <a:p>
            <a:fld id="{12A35296-0B89-4C10-86D6-ECD5D125CD79}" type="slidenum">
              <a:rPr lang="en-US" smtClean="0"/>
              <a:t>‹#›</a:t>
            </a:fld>
            <a:endParaRPr lang="en-US"/>
          </a:p>
        </p:txBody>
      </p:sp>
    </p:spTree>
    <p:extLst>
      <p:ext uri="{BB962C8B-B14F-4D97-AF65-F5344CB8AC3E}">
        <p14:creationId xmlns:p14="http://schemas.microsoft.com/office/powerpoint/2010/main" val="183898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DB5F-A12A-E3A9-F1E7-54B42AD215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3C67FB-89FA-675E-9D3F-127CB4E745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03A962-0A08-C469-AA09-D9518092A9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A6F9D2-2CB7-FBDA-5992-671F8879F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B4B7B-A235-977F-D0F7-4F173DF4B8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ED9C3E-AF4A-9E98-702C-FC200D88E9FC}"/>
              </a:ext>
            </a:extLst>
          </p:cNvPr>
          <p:cNvSpPr>
            <a:spLocks noGrp="1"/>
          </p:cNvSpPr>
          <p:nvPr>
            <p:ph type="dt" sz="half" idx="10"/>
          </p:nvPr>
        </p:nvSpPr>
        <p:spPr/>
        <p:txBody>
          <a:bodyPr/>
          <a:lstStyle/>
          <a:p>
            <a:fld id="{CE9C4297-8AE3-4242-A456-9DC12E10D47E}" type="datetimeFigureOut">
              <a:rPr lang="en-US" smtClean="0"/>
              <a:t>3/29/2023</a:t>
            </a:fld>
            <a:endParaRPr lang="en-US"/>
          </a:p>
        </p:txBody>
      </p:sp>
      <p:sp>
        <p:nvSpPr>
          <p:cNvPr id="8" name="Footer Placeholder 7">
            <a:extLst>
              <a:ext uri="{FF2B5EF4-FFF2-40B4-BE49-F238E27FC236}">
                <a16:creationId xmlns:a16="http://schemas.microsoft.com/office/drawing/2014/main" id="{E04BB593-CA5B-CCE6-5EEC-579CF71B17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82C37-EDD1-EFBA-C05D-6F13F40D05B5}"/>
              </a:ext>
            </a:extLst>
          </p:cNvPr>
          <p:cNvSpPr>
            <a:spLocks noGrp="1"/>
          </p:cNvSpPr>
          <p:nvPr>
            <p:ph type="sldNum" sz="quarter" idx="12"/>
          </p:nvPr>
        </p:nvSpPr>
        <p:spPr/>
        <p:txBody>
          <a:bodyPr/>
          <a:lstStyle/>
          <a:p>
            <a:fld id="{12A35296-0B89-4C10-86D6-ECD5D125CD79}" type="slidenum">
              <a:rPr lang="en-US" smtClean="0"/>
              <a:t>‹#›</a:t>
            </a:fld>
            <a:endParaRPr lang="en-US"/>
          </a:p>
        </p:txBody>
      </p:sp>
    </p:spTree>
    <p:extLst>
      <p:ext uri="{BB962C8B-B14F-4D97-AF65-F5344CB8AC3E}">
        <p14:creationId xmlns:p14="http://schemas.microsoft.com/office/powerpoint/2010/main" val="328532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11EA-66B1-4954-4F5C-AD7419BF1A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8763AF-5944-FF13-BA5B-E4C114066255}"/>
              </a:ext>
            </a:extLst>
          </p:cNvPr>
          <p:cNvSpPr>
            <a:spLocks noGrp="1"/>
          </p:cNvSpPr>
          <p:nvPr>
            <p:ph type="dt" sz="half" idx="10"/>
          </p:nvPr>
        </p:nvSpPr>
        <p:spPr/>
        <p:txBody>
          <a:bodyPr/>
          <a:lstStyle/>
          <a:p>
            <a:fld id="{CE9C4297-8AE3-4242-A456-9DC12E10D47E}" type="datetimeFigureOut">
              <a:rPr lang="en-US" smtClean="0"/>
              <a:t>3/29/2023</a:t>
            </a:fld>
            <a:endParaRPr lang="en-US"/>
          </a:p>
        </p:txBody>
      </p:sp>
      <p:sp>
        <p:nvSpPr>
          <p:cNvPr id="4" name="Footer Placeholder 3">
            <a:extLst>
              <a:ext uri="{FF2B5EF4-FFF2-40B4-BE49-F238E27FC236}">
                <a16:creationId xmlns:a16="http://schemas.microsoft.com/office/drawing/2014/main" id="{0B88F244-1706-D10F-6D09-6DEF29507F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3801A5-A736-4F14-5A10-272DA4FA027C}"/>
              </a:ext>
            </a:extLst>
          </p:cNvPr>
          <p:cNvSpPr>
            <a:spLocks noGrp="1"/>
          </p:cNvSpPr>
          <p:nvPr>
            <p:ph type="sldNum" sz="quarter" idx="12"/>
          </p:nvPr>
        </p:nvSpPr>
        <p:spPr/>
        <p:txBody>
          <a:bodyPr/>
          <a:lstStyle/>
          <a:p>
            <a:fld id="{12A35296-0B89-4C10-86D6-ECD5D125CD79}" type="slidenum">
              <a:rPr lang="en-US" smtClean="0"/>
              <a:t>‹#›</a:t>
            </a:fld>
            <a:endParaRPr lang="en-US"/>
          </a:p>
        </p:txBody>
      </p:sp>
    </p:spTree>
    <p:extLst>
      <p:ext uri="{BB962C8B-B14F-4D97-AF65-F5344CB8AC3E}">
        <p14:creationId xmlns:p14="http://schemas.microsoft.com/office/powerpoint/2010/main" val="264316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7A574-BE10-82F1-5747-228F3641D6FA}"/>
              </a:ext>
            </a:extLst>
          </p:cNvPr>
          <p:cNvSpPr>
            <a:spLocks noGrp="1"/>
          </p:cNvSpPr>
          <p:nvPr>
            <p:ph type="dt" sz="half" idx="10"/>
          </p:nvPr>
        </p:nvSpPr>
        <p:spPr/>
        <p:txBody>
          <a:bodyPr/>
          <a:lstStyle/>
          <a:p>
            <a:fld id="{CE9C4297-8AE3-4242-A456-9DC12E10D47E}" type="datetimeFigureOut">
              <a:rPr lang="en-US" smtClean="0"/>
              <a:t>3/29/2023</a:t>
            </a:fld>
            <a:endParaRPr lang="en-US"/>
          </a:p>
        </p:txBody>
      </p:sp>
      <p:sp>
        <p:nvSpPr>
          <p:cNvPr id="3" name="Footer Placeholder 2">
            <a:extLst>
              <a:ext uri="{FF2B5EF4-FFF2-40B4-BE49-F238E27FC236}">
                <a16:creationId xmlns:a16="http://schemas.microsoft.com/office/drawing/2014/main" id="{05AD08C7-5C0F-20AF-C0F8-5C20532866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2E451A-0F31-6C69-D9F1-C6A30E9D5E88}"/>
              </a:ext>
            </a:extLst>
          </p:cNvPr>
          <p:cNvSpPr>
            <a:spLocks noGrp="1"/>
          </p:cNvSpPr>
          <p:nvPr>
            <p:ph type="sldNum" sz="quarter" idx="12"/>
          </p:nvPr>
        </p:nvSpPr>
        <p:spPr/>
        <p:txBody>
          <a:bodyPr/>
          <a:lstStyle/>
          <a:p>
            <a:fld id="{12A35296-0B89-4C10-86D6-ECD5D125CD79}" type="slidenum">
              <a:rPr lang="en-US" smtClean="0"/>
              <a:t>‹#›</a:t>
            </a:fld>
            <a:endParaRPr lang="en-US"/>
          </a:p>
        </p:txBody>
      </p:sp>
    </p:spTree>
    <p:extLst>
      <p:ext uri="{BB962C8B-B14F-4D97-AF65-F5344CB8AC3E}">
        <p14:creationId xmlns:p14="http://schemas.microsoft.com/office/powerpoint/2010/main" val="400200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9C5B-B386-E7E0-F77B-20C6C44A1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9E7CEF-0B57-10FB-7291-935348132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BD514D-420E-4381-C6C3-1BA0D0A93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DA972-8F10-9784-E200-51BB64417024}"/>
              </a:ext>
            </a:extLst>
          </p:cNvPr>
          <p:cNvSpPr>
            <a:spLocks noGrp="1"/>
          </p:cNvSpPr>
          <p:nvPr>
            <p:ph type="dt" sz="half" idx="10"/>
          </p:nvPr>
        </p:nvSpPr>
        <p:spPr/>
        <p:txBody>
          <a:bodyPr/>
          <a:lstStyle/>
          <a:p>
            <a:fld id="{CE9C4297-8AE3-4242-A456-9DC12E10D47E}" type="datetimeFigureOut">
              <a:rPr lang="en-US" smtClean="0"/>
              <a:t>3/29/2023</a:t>
            </a:fld>
            <a:endParaRPr lang="en-US"/>
          </a:p>
        </p:txBody>
      </p:sp>
      <p:sp>
        <p:nvSpPr>
          <p:cNvPr id="6" name="Footer Placeholder 5">
            <a:extLst>
              <a:ext uri="{FF2B5EF4-FFF2-40B4-BE49-F238E27FC236}">
                <a16:creationId xmlns:a16="http://schemas.microsoft.com/office/drawing/2014/main" id="{FBAF761F-0E5F-19EB-79DB-36CA3CA17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AFBA2-71E7-F157-C4E4-CF5D8A2019C0}"/>
              </a:ext>
            </a:extLst>
          </p:cNvPr>
          <p:cNvSpPr>
            <a:spLocks noGrp="1"/>
          </p:cNvSpPr>
          <p:nvPr>
            <p:ph type="sldNum" sz="quarter" idx="12"/>
          </p:nvPr>
        </p:nvSpPr>
        <p:spPr/>
        <p:txBody>
          <a:bodyPr/>
          <a:lstStyle/>
          <a:p>
            <a:fld id="{12A35296-0B89-4C10-86D6-ECD5D125CD79}" type="slidenum">
              <a:rPr lang="en-US" smtClean="0"/>
              <a:t>‹#›</a:t>
            </a:fld>
            <a:endParaRPr lang="en-US"/>
          </a:p>
        </p:txBody>
      </p:sp>
    </p:spTree>
    <p:extLst>
      <p:ext uri="{BB962C8B-B14F-4D97-AF65-F5344CB8AC3E}">
        <p14:creationId xmlns:p14="http://schemas.microsoft.com/office/powerpoint/2010/main" val="2726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C203-3F46-523A-315A-0B3C444EBB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0C3190-2E80-6B74-A947-A7D59898B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1D0461-A2BC-FB1C-01B5-00B1104CC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D4F7B-4098-1C00-F817-B59ABAD219C5}"/>
              </a:ext>
            </a:extLst>
          </p:cNvPr>
          <p:cNvSpPr>
            <a:spLocks noGrp="1"/>
          </p:cNvSpPr>
          <p:nvPr>
            <p:ph type="dt" sz="half" idx="10"/>
          </p:nvPr>
        </p:nvSpPr>
        <p:spPr/>
        <p:txBody>
          <a:bodyPr/>
          <a:lstStyle/>
          <a:p>
            <a:fld id="{CE9C4297-8AE3-4242-A456-9DC12E10D47E}" type="datetimeFigureOut">
              <a:rPr lang="en-US" smtClean="0"/>
              <a:t>3/29/2023</a:t>
            </a:fld>
            <a:endParaRPr lang="en-US"/>
          </a:p>
        </p:txBody>
      </p:sp>
      <p:sp>
        <p:nvSpPr>
          <p:cNvPr id="6" name="Footer Placeholder 5">
            <a:extLst>
              <a:ext uri="{FF2B5EF4-FFF2-40B4-BE49-F238E27FC236}">
                <a16:creationId xmlns:a16="http://schemas.microsoft.com/office/drawing/2014/main" id="{7E5C1789-5984-A6E3-9419-4ECAC20BF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ADBB3-3768-BDB1-F406-87F041B1B699}"/>
              </a:ext>
            </a:extLst>
          </p:cNvPr>
          <p:cNvSpPr>
            <a:spLocks noGrp="1"/>
          </p:cNvSpPr>
          <p:nvPr>
            <p:ph type="sldNum" sz="quarter" idx="12"/>
          </p:nvPr>
        </p:nvSpPr>
        <p:spPr/>
        <p:txBody>
          <a:bodyPr/>
          <a:lstStyle/>
          <a:p>
            <a:fld id="{12A35296-0B89-4C10-86D6-ECD5D125CD79}" type="slidenum">
              <a:rPr lang="en-US" smtClean="0"/>
              <a:t>‹#›</a:t>
            </a:fld>
            <a:endParaRPr lang="en-US"/>
          </a:p>
        </p:txBody>
      </p:sp>
    </p:spTree>
    <p:extLst>
      <p:ext uri="{BB962C8B-B14F-4D97-AF65-F5344CB8AC3E}">
        <p14:creationId xmlns:p14="http://schemas.microsoft.com/office/powerpoint/2010/main" val="315373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6D554E-BB22-2910-2CD8-A9002F0F12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23A795-BAB0-86DF-1279-5E66106DB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B9362-BC45-F12D-A0AF-F644CD7698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C4297-8AE3-4242-A456-9DC12E10D47E}" type="datetimeFigureOut">
              <a:rPr lang="en-US" smtClean="0"/>
              <a:t>3/29/2023</a:t>
            </a:fld>
            <a:endParaRPr lang="en-US"/>
          </a:p>
        </p:txBody>
      </p:sp>
      <p:sp>
        <p:nvSpPr>
          <p:cNvPr id="5" name="Footer Placeholder 4">
            <a:extLst>
              <a:ext uri="{FF2B5EF4-FFF2-40B4-BE49-F238E27FC236}">
                <a16:creationId xmlns:a16="http://schemas.microsoft.com/office/drawing/2014/main" id="{FBB61C03-1FBA-8FF0-BF1A-B1EDBA3DC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59CB59-52CD-74C0-6708-C47EB68A42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35296-0B89-4C10-86D6-ECD5D125CD79}" type="slidenum">
              <a:rPr lang="en-US" smtClean="0"/>
              <a:t>‹#›</a:t>
            </a:fld>
            <a:endParaRPr lang="en-US"/>
          </a:p>
        </p:txBody>
      </p:sp>
    </p:spTree>
    <p:extLst>
      <p:ext uri="{BB962C8B-B14F-4D97-AF65-F5344CB8AC3E}">
        <p14:creationId xmlns:p14="http://schemas.microsoft.com/office/powerpoint/2010/main" val="2515500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2.jp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F3B7-B22F-1F50-D58A-F907D59B4CD0}"/>
              </a:ext>
            </a:extLst>
          </p:cNvPr>
          <p:cNvSpPr>
            <a:spLocks noGrp="1"/>
          </p:cNvSpPr>
          <p:nvPr>
            <p:ph type="ctrTitle"/>
          </p:nvPr>
        </p:nvSpPr>
        <p:spPr>
          <a:xfrm>
            <a:off x="1074821" y="2677778"/>
            <a:ext cx="10042358" cy="2882065"/>
          </a:xfrm>
        </p:spPr>
        <p:txBody>
          <a:bodyPr>
            <a:noAutofit/>
          </a:bodyPr>
          <a:lstStyle/>
          <a:p>
            <a:r>
              <a:rPr lang="en-GB" sz="5400" b="1" dirty="0">
                <a:solidFill>
                  <a:srgbClr val="CC0000"/>
                </a:solidFill>
                <a:latin typeface="Times New Roman" panose="02020603050405020304" pitchFamily="18" charset="0"/>
                <a:ea typeface="Tahoma" panose="020B0604030504040204" pitchFamily="34" charset="0"/>
                <a:cs typeface="Times New Roman" panose="02020603050405020304" pitchFamily="18" charset="0"/>
                <a:sym typeface="Montserrat" panose="00000500000000000000"/>
              </a:rPr>
              <a:t> Capstone Project – </a:t>
            </a:r>
            <a:r>
              <a:rPr lang="en-IN" altLang="en-GB" sz="5400" b="1" dirty="0">
                <a:solidFill>
                  <a:srgbClr val="CC0000"/>
                </a:solidFill>
                <a:latin typeface="Times New Roman" panose="02020603050405020304" pitchFamily="18" charset="0"/>
                <a:ea typeface="Tahoma" panose="020B0604030504040204" pitchFamily="34" charset="0"/>
                <a:cs typeface="Times New Roman" panose="02020603050405020304" pitchFamily="18" charset="0"/>
                <a:sym typeface="Montserrat" panose="00000500000000000000"/>
              </a:rPr>
              <a:t>4</a:t>
            </a:r>
            <a:br>
              <a:rPr lang="en-IN" altLang="en-GB" sz="5400" b="1" dirty="0">
                <a:solidFill>
                  <a:srgbClr val="CC0000"/>
                </a:solidFill>
                <a:latin typeface="Times New Roman" panose="02020603050405020304" pitchFamily="18" charset="0"/>
                <a:ea typeface="Tahoma" panose="020B0604030504040204" pitchFamily="34" charset="0"/>
                <a:cs typeface="Times New Roman" panose="02020603050405020304" pitchFamily="18" charset="0"/>
                <a:sym typeface="Montserrat" panose="00000500000000000000"/>
              </a:rPr>
            </a:br>
            <a:r>
              <a:rPr lang="en-IN" altLang="en-GB" sz="5400" b="1" dirty="0">
                <a:solidFill>
                  <a:srgbClr val="CC0000"/>
                </a:solidFill>
                <a:latin typeface="Times New Roman" panose="02020603050405020304" pitchFamily="18" charset="0"/>
                <a:ea typeface="Tahoma" panose="020B0604030504040204" pitchFamily="34" charset="0"/>
                <a:cs typeface="Times New Roman" panose="02020603050405020304" pitchFamily="18" charset="0"/>
                <a:sym typeface="Montserrat" panose="00000500000000000000"/>
              </a:rPr>
              <a:t>Un Supervised</a:t>
            </a:r>
            <a:br>
              <a:rPr lang="en-IN" altLang="en-GB" sz="5400" b="1" dirty="0">
                <a:solidFill>
                  <a:srgbClr val="CC0000"/>
                </a:solidFill>
                <a:latin typeface="Times New Roman" panose="02020603050405020304" pitchFamily="18" charset="0"/>
                <a:ea typeface="Tahoma" panose="020B0604030504040204" pitchFamily="34" charset="0"/>
                <a:cs typeface="Times New Roman" panose="02020603050405020304" pitchFamily="18" charset="0"/>
                <a:sym typeface="Montserrat" panose="00000500000000000000"/>
              </a:rPr>
            </a:br>
            <a:r>
              <a:rPr lang="en-IN" altLang="en-GB" sz="5400" b="1" dirty="0">
                <a:solidFill>
                  <a:srgbClr val="CC0000"/>
                </a:solidFill>
                <a:latin typeface="Times New Roman" panose="02020603050405020304" pitchFamily="18" charset="0"/>
                <a:ea typeface="Tahoma" panose="020B0604030504040204" pitchFamily="34" charset="0"/>
                <a:cs typeface="Times New Roman" panose="02020603050405020304" pitchFamily="18" charset="0"/>
                <a:sym typeface="Montserrat" panose="00000500000000000000"/>
              </a:rPr>
              <a:t>Netflix Movies And TV Shows Clustering</a:t>
            </a:r>
            <a:br>
              <a:rPr lang="en-IN" altLang="en-GB" sz="5400" b="1" dirty="0">
                <a:solidFill>
                  <a:srgbClr val="CC0000"/>
                </a:solidFill>
                <a:latin typeface="Times New Roman" panose="02020603050405020304" pitchFamily="18" charset="0"/>
                <a:ea typeface="Tahoma" panose="020B0604030504040204" pitchFamily="34" charset="0"/>
                <a:cs typeface="Times New Roman" panose="02020603050405020304" pitchFamily="18" charset="0"/>
                <a:sym typeface="Montserrat" panose="00000500000000000000"/>
              </a:rPr>
            </a:br>
            <a:br>
              <a:rPr lang="en-IN" altLang="en-GB" sz="5400" b="1" dirty="0">
                <a:solidFill>
                  <a:srgbClr val="CC0000"/>
                </a:solidFill>
                <a:latin typeface="Times New Roman" panose="02020603050405020304" pitchFamily="18" charset="0"/>
                <a:ea typeface="Tahoma" panose="020B0604030504040204" pitchFamily="34" charset="0"/>
                <a:cs typeface="Times New Roman" panose="02020603050405020304" pitchFamily="18" charset="0"/>
                <a:sym typeface="Montserrat" panose="00000500000000000000"/>
              </a:rPr>
            </a:br>
            <a:r>
              <a:rPr lang="en-IN" altLang="en-GB" sz="5400" b="1" dirty="0">
                <a:solidFill>
                  <a:srgbClr val="CC0000"/>
                </a:solidFill>
                <a:latin typeface="Times New Roman" panose="02020603050405020304" pitchFamily="18" charset="0"/>
                <a:ea typeface="Tahoma" panose="020B0604030504040204" pitchFamily="34" charset="0"/>
                <a:cs typeface="Times New Roman" panose="02020603050405020304" pitchFamily="18" charset="0"/>
                <a:sym typeface="Montserrat" panose="00000500000000000000"/>
              </a:rPr>
              <a:t>by</a:t>
            </a:r>
            <a:br>
              <a:rPr lang="en-IN" altLang="en-GB" sz="5400" b="1" dirty="0">
                <a:solidFill>
                  <a:srgbClr val="CC0000"/>
                </a:solidFill>
                <a:latin typeface="Times New Roman" panose="02020603050405020304" pitchFamily="18" charset="0"/>
                <a:ea typeface="Tahoma" panose="020B0604030504040204" pitchFamily="34" charset="0"/>
                <a:cs typeface="Times New Roman" panose="02020603050405020304" pitchFamily="18" charset="0"/>
                <a:sym typeface="Montserrat" panose="00000500000000000000"/>
              </a:rPr>
            </a:br>
            <a:r>
              <a:rPr lang="en-IN" altLang="en-GB" sz="5400" b="1" dirty="0">
                <a:solidFill>
                  <a:srgbClr val="CC0000"/>
                </a:solidFill>
                <a:latin typeface="Times New Roman" panose="02020603050405020304" pitchFamily="18" charset="0"/>
                <a:ea typeface="Tahoma" panose="020B0604030504040204" pitchFamily="34" charset="0"/>
                <a:cs typeface="Times New Roman" panose="02020603050405020304" pitchFamily="18" charset="0"/>
                <a:sym typeface="Montserrat" panose="00000500000000000000"/>
              </a:rPr>
              <a:t>Sai Narasimha Charan Thulasi</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Google Shape;128;p2">
            <a:extLst>
              <a:ext uri="{FF2B5EF4-FFF2-40B4-BE49-F238E27FC236}">
                <a16:creationId xmlns:a16="http://schemas.microsoft.com/office/drawing/2014/main" id="{26C7CB71-963C-5001-DBAA-BCB9021F6D20}"/>
              </a:ext>
            </a:extLst>
          </p:cNvPr>
          <p:cNvPicPr preferRelativeResize="0"/>
          <p:nvPr/>
        </p:nvPicPr>
        <p:blipFill rotWithShape="1">
          <a:blip r:embed="rId2">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345814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EE7C-6DFA-6F82-83A5-2DE34A08C329}"/>
              </a:ext>
            </a:extLst>
          </p:cNvPr>
          <p:cNvSpPr>
            <a:spLocks noGrp="1"/>
          </p:cNvSpPr>
          <p:nvPr>
            <p:ph type="title"/>
          </p:nvPr>
        </p:nvSpPr>
        <p:spPr>
          <a:xfrm>
            <a:off x="838200" y="349084"/>
            <a:ext cx="10515600" cy="1030538"/>
          </a:xfrm>
        </p:spPr>
        <p:txBody>
          <a:bodyPr>
            <a:normAutofit fontScale="90000"/>
          </a:bodyPr>
          <a:lstStyle/>
          <a:p>
            <a:r>
              <a:rPr lang="en-US" b="1" dirty="0">
                <a:solidFill>
                  <a:srgbClr val="FF0000"/>
                </a:solidFill>
                <a:effectLst/>
                <a:latin typeface="Times New Roman" panose="02020603050405020304" pitchFamily="18" charset="0"/>
                <a:cs typeface="Times New Roman" panose="02020603050405020304" pitchFamily="18" charset="0"/>
              </a:rPr>
              <a:t>Understanding Your Variables</a:t>
            </a:r>
            <a:br>
              <a:rPr lang="en-US" b="1" dirty="0">
                <a:solidFill>
                  <a:srgbClr val="FF0000"/>
                </a:solidFill>
                <a:effectLst/>
                <a:latin typeface="Times New Roman" panose="02020603050405020304" pitchFamily="18" charset="0"/>
                <a:cs typeface="Times New Roman" panose="02020603050405020304" pitchFamily="18" charset="0"/>
              </a:rPr>
            </a:b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4CA289A-84BD-7947-3B7F-3CB7DB3499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5399"/>
            <a:ext cx="7375358" cy="4912895"/>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8D68800F-3CDC-6826-69EB-DB94D43E7BEF}"/>
              </a:ext>
            </a:extLst>
          </p:cNvPr>
          <p:cNvSpPr txBox="1"/>
          <p:nvPr/>
        </p:nvSpPr>
        <p:spPr>
          <a:xfrm>
            <a:off x="8582526" y="1547188"/>
            <a:ext cx="3256548" cy="2246769"/>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Here we print the columns of the data set.</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And describe the DF. </a:t>
            </a:r>
          </a:p>
        </p:txBody>
      </p:sp>
      <p:pic>
        <p:nvPicPr>
          <p:cNvPr id="7" name="Google Shape;128;p2">
            <a:extLst>
              <a:ext uri="{FF2B5EF4-FFF2-40B4-BE49-F238E27FC236}">
                <a16:creationId xmlns:a16="http://schemas.microsoft.com/office/drawing/2014/main" id="{D2EF583D-C34B-1DBB-903D-6440DA1EB0FD}"/>
              </a:ext>
            </a:extLst>
          </p:cNvPr>
          <p:cNvPicPr preferRelativeResize="0"/>
          <p:nvPr/>
        </p:nvPicPr>
        <p:blipFill rotWithShape="1">
          <a:blip r:embed="rId3">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185385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A1A9-4683-7F86-FC51-3F367D4DFCF7}"/>
              </a:ext>
            </a:extLst>
          </p:cNvPr>
          <p:cNvSpPr>
            <a:spLocks noGrp="1"/>
          </p:cNvSpPr>
          <p:nvPr>
            <p:ph type="title"/>
          </p:nvPr>
        </p:nvSpPr>
        <p:spPr/>
        <p:txBody>
          <a:bodyPr/>
          <a:lstStyle/>
          <a:p>
            <a:r>
              <a:rPr lang="en-US" b="1" i="0" dirty="0">
                <a:solidFill>
                  <a:srgbClr val="FF0000"/>
                </a:solidFill>
                <a:effectLst/>
                <a:latin typeface="Times New Roman" panose="02020603050405020304" pitchFamily="18" charset="0"/>
                <a:cs typeface="Times New Roman" panose="02020603050405020304" pitchFamily="18" charset="0"/>
              </a:rPr>
              <a:t>Check Unique Values</a:t>
            </a:r>
            <a:br>
              <a:rPr lang="en-US" b="1" i="0" dirty="0">
                <a:solidFill>
                  <a:srgbClr val="FF0000"/>
                </a:solidFill>
                <a:effectLst/>
                <a:latin typeface="Times New Roman" panose="02020603050405020304" pitchFamily="18" charset="0"/>
                <a:cs typeface="Times New Roman" panose="02020603050405020304" pitchFamily="18" charset="0"/>
              </a:rPr>
            </a:b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4F1C032-A0F1-B54E-C4EA-9F2A8DEF1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92580"/>
            <a:ext cx="8481060" cy="3672840"/>
          </a:xfrm>
          <a:prstGeom prst="rect">
            <a:avLst/>
          </a:prstGeom>
          <a:ln w="88900" cap="sq" cmpd="thickThin">
            <a:solidFill>
              <a:srgbClr val="000000"/>
            </a:solidFill>
            <a:prstDash val="solid"/>
            <a:miter lim="800000"/>
          </a:ln>
          <a:effectLst>
            <a:innerShdw blurRad="76200">
              <a:srgbClr val="000000"/>
            </a:innerShdw>
          </a:effectLst>
        </p:spPr>
      </p:pic>
      <p:pic>
        <p:nvPicPr>
          <p:cNvPr id="6" name="Google Shape;128;p2">
            <a:extLst>
              <a:ext uri="{FF2B5EF4-FFF2-40B4-BE49-F238E27FC236}">
                <a16:creationId xmlns:a16="http://schemas.microsoft.com/office/drawing/2014/main" id="{C41FDE26-0036-736D-8994-EADD30CC9AA5}"/>
              </a:ext>
            </a:extLst>
          </p:cNvPr>
          <p:cNvPicPr preferRelativeResize="0"/>
          <p:nvPr/>
        </p:nvPicPr>
        <p:blipFill rotWithShape="1">
          <a:blip r:embed="rId3">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130923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FA69-98B5-AF02-1C3B-BE1531492376}"/>
              </a:ext>
            </a:extLst>
          </p:cNvPr>
          <p:cNvSpPr>
            <a:spLocks noGrp="1"/>
          </p:cNvSpPr>
          <p:nvPr>
            <p:ph type="title"/>
          </p:nvPr>
        </p:nvSpPr>
        <p:spPr>
          <a:xfrm>
            <a:off x="619225" y="190817"/>
            <a:ext cx="10515600" cy="1325563"/>
          </a:xfrm>
        </p:spPr>
        <p:txBody>
          <a:bodyPr/>
          <a:lstStyle/>
          <a:p>
            <a:r>
              <a:rPr lang="en-US" b="1" dirty="0">
                <a:solidFill>
                  <a:srgbClr val="FF0000"/>
                </a:solidFill>
                <a:effectLst/>
                <a:latin typeface="Times New Roman" panose="02020603050405020304" pitchFamily="18" charset="0"/>
                <a:cs typeface="Times New Roman" panose="02020603050405020304" pitchFamily="18" charset="0"/>
              </a:rPr>
              <a:t>Data Wrangling</a:t>
            </a:r>
            <a:br>
              <a:rPr lang="en-US" b="1" dirty="0">
                <a:solidFill>
                  <a:srgbClr val="FF0000"/>
                </a:solidFill>
                <a:effectLst/>
                <a:latin typeface="Times New Roman" panose="02020603050405020304" pitchFamily="18" charset="0"/>
                <a:cs typeface="Times New Roman" panose="02020603050405020304" pitchFamily="18" charset="0"/>
              </a:rPr>
            </a:b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70DBA50-9024-DEAB-3A82-5C3648D416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225" y="1516380"/>
            <a:ext cx="8290560" cy="3825240"/>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5A664BE3-5FF5-B481-1375-D7176D8C0D85}"/>
              </a:ext>
            </a:extLst>
          </p:cNvPr>
          <p:cNvSpPr txBox="1"/>
          <p:nvPr/>
        </p:nvSpPr>
        <p:spPr>
          <a:xfrm>
            <a:off x="9047747" y="1318449"/>
            <a:ext cx="3031958"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wrangling handling null values.</a:t>
            </a:r>
          </a:p>
          <a:p>
            <a:pPr marL="285750" indent="-285750">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Insiginificant</a:t>
            </a:r>
            <a:r>
              <a:rPr lang="en-US" sz="2400" b="1" dirty="0">
                <a:latin typeface="Times New Roman" panose="02020603050405020304" pitchFamily="18" charset="0"/>
                <a:cs typeface="Times New Roman" panose="02020603050405020304" pitchFamily="18" charset="0"/>
              </a:rPr>
              <a:t> portion of the data so we will drop them from the dataset</a:t>
            </a:r>
          </a:p>
        </p:txBody>
      </p:sp>
      <p:pic>
        <p:nvPicPr>
          <p:cNvPr id="7" name="Google Shape;128;p2">
            <a:extLst>
              <a:ext uri="{FF2B5EF4-FFF2-40B4-BE49-F238E27FC236}">
                <a16:creationId xmlns:a16="http://schemas.microsoft.com/office/drawing/2014/main" id="{C26E3FFE-4286-3463-68FD-538FD5AF38DB}"/>
              </a:ext>
            </a:extLst>
          </p:cNvPr>
          <p:cNvPicPr preferRelativeResize="0"/>
          <p:nvPr/>
        </p:nvPicPr>
        <p:blipFill rotWithShape="1">
          <a:blip r:embed="rId3">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351361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4C4F-E5B9-664E-F71F-9E512990C15B}"/>
              </a:ext>
            </a:extLst>
          </p:cNvPr>
          <p:cNvSpPr>
            <a:spLocks noGrp="1"/>
          </p:cNvSpPr>
          <p:nvPr>
            <p:ph type="title"/>
          </p:nvPr>
        </p:nvSpPr>
        <p:spPr>
          <a:xfrm>
            <a:off x="330869" y="334710"/>
            <a:ext cx="11241505" cy="1062621"/>
          </a:xfrm>
        </p:spPr>
        <p:txBody>
          <a:bodyPr>
            <a:normAutofit fontScale="90000"/>
          </a:bodyPr>
          <a:lstStyle/>
          <a:p>
            <a:r>
              <a:rPr lang="en-US" b="1" dirty="0">
                <a:solidFill>
                  <a:srgbClr val="FF0000"/>
                </a:solidFill>
                <a:effectLst/>
                <a:latin typeface="Times New Roman" panose="02020603050405020304" pitchFamily="18" charset="0"/>
                <a:cs typeface="Times New Roman" panose="02020603050405020304" pitchFamily="18" charset="0"/>
              </a:rPr>
              <a:t>Data </a:t>
            </a:r>
            <a:r>
              <a:rPr lang="en-US" b="1" dirty="0" err="1">
                <a:solidFill>
                  <a:srgbClr val="FF0000"/>
                </a:solidFill>
                <a:effectLst/>
                <a:latin typeface="Times New Roman" panose="02020603050405020304" pitchFamily="18" charset="0"/>
                <a:cs typeface="Times New Roman" panose="02020603050405020304" pitchFamily="18" charset="0"/>
              </a:rPr>
              <a:t>Vizualization</a:t>
            </a:r>
            <a:r>
              <a:rPr lang="en-US" b="1" dirty="0">
                <a:solidFill>
                  <a:srgbClr val="FF0000"/>
                </a:solidFill>
                <a:effectLst/>
                <a:latin typeface="Times New Roman" panose="02020603050405020304" pitchFamily="18" charset="0"/>
                <a:cs typeface="Times New Roman" panose="02020603050405020304" pitchFamily="18" charset="0"/>
              </a:rPr>
              <a:t>, Storytelling &amp; Experimenting with charts</a:t>
            </a:r>
            <a:br>
              <a:rPr lang="en-US" b="0" dirty="0">
                <a:solidFill>
                  <a:srgbClr val="FF0000"/>
                </a:solidFill>
                <a:effectLst/>
                <a:latin typeface="Times New Roman" panose="02020603050405020304" pitchFamily="18" charset="0"/>
                <a:cs typeface="Times New Roman" panose="02020603050405020304" pitchFamily="18" charset="0"/>
              </a:rPr>
            </a:b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D511D75-AE35-39BB-097B-179F8A0074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248" y="2171952"/>
            <a:ext cx="4421010" cy="4351338"/>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DE28BA3D-17D0-58FE-B290-1314FB9DF645}"/>
              </a:ext>
            </a:extLst>
          </p:cNvPr>
          <p:cNvSpPr txBox="1"/>
          <p:nvPr/>
        </p:nvSpPr>
        <p:spPr>
          <a:xfrm>
            <a:off x="475248" y="1296276"/>
            <a:ext cx="4193005"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Chart-1:</a:t>
            </a:r>
          </a:p>
        </p:txBody>
      </p:sp>
      <p:sp>
        <p:nvSpPr>
          <p:cNvPr id="7" name="TextBox 6">
            <a:extLst>
              <a:ext uri="{FF2B5EF4-FFF2-40B4-BE49-F238E27FC236}">
                <a16:creationId xmlns:a16="http://schemas.microsoft.com/office/drawing/2014/main" id="{DB3EADA2-3D11-A757-EB2D-AD5901893EC1}"/>
              </a:ext>
            </a:extLst>
          </p:cNvPr>
          <p:cNvSpPr txBox="1"/>
          <p:nvPr/>
        </p:nvSpPr>
        <p:spPr>
          <a:xfrm>
            <a:off x="5396163" y="2014614"/>
            <a:ext cx="6320589"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i="0" dirty="0" err="1">
                <a:solidFill>
                  <a:srgbClr val="212121"/>
                </a:solidFill>
                <a:effectLst/>
                <a:latin typeface="Times New Roman" panose="02020603050405020304" pitchFamily="18" charset="0"/>
                <a:cs typeface="Times New Roman" panose="02020603050405020304" pitchFamily="18" charset="0"/>
              </a:rPr>
              <a:t>countplot</a:t>
            </a:r>
            <a:r>
              <a:rPr lang="en-US" sz="2400" b="1" i="0" dirty="0">
                <a:solidFill>
                  <a:srgbClr val="212121"/>
                </a:solidFill>
                <a:effectLst/>
                <a:latin typeface="Times New Roman" panose="02020603050405020304" pitchFamily="18" charset="0"/>
                <a:cs typeface="Times New Roman" panose="02020603050405020304" pitchFamily="18" charset="0"/>
              </a:rPr>
              <a:t> (which is a type of bar chart) may be a good choice for visualizing categorical data, such as the number of movies and TV shows on Netflix.</a:t>
            </a:r>
          </a:p>
          <a:p>
            <a:pPr marL="285750" indent="-285750">
              <a:buFont typeface="Arial" panose="020B0604020202020204" pitchFamily="34" charset="0"/>
              <a:buChar char="•"/>
            </a:pPr>
            <a:endParaRPr lang="en-US" sz="24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i="0" dirty="0">
                <a:solidFill>
                  <a:srgbClr val="212121"/>
                </a:solidFill>
                <a:effectLst/>
                <a:latin typeface="Times New Roman" panose="02020603050405020304" pitchFamily="18" charset="0"/>
                <a:cs typeface="Times New Roman" panose="02020603050405020304" pitchFamily="18" charset="0"/>
              </a:rPr>
              <a:t>The number of movies on Netflix is greater than the number of TV shows, with 5372 movies and 2398 TV shows currently available on the platform.</a:t>
            </a:r>
            <a:endParaRPr lang="en-US" sz="2400"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4B438E53-8A09-4FBE-4C1F-21D8CCC1C508}"/>
              </a:ext>
            </a:extLst>
          </p:cNvPr>
          <p:cNvPicPr preferRelativeResize="0"/>
          <p:nvPr/>
        </p:nvPicPr>
        <p:blipFill rotWithShape="1">
          <a:blip r:embed="rId3">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294938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EFC21-2022-1040-BFFE-8FFA53EAE0D3}"/>
              </a:ext>
            </a:extLst>
          </p:cNvPr>
          <p:cNvSpPr>
            <a:spLocks noGrp="1"/>
          </p:cNvSpPr>
          <p:nvPr>
            <p:ph type="title"/>
          </p:nvPr>
        </p:nvSpPr>
        <p:spPr>
          <a:xfrm>
            <a:off x="302859" y="23218"/>
            <a:ext cx="11004885" cy="1325563"/>
          </a:xfrm>
        </p:spPr>
        <p:txBody>
          <a:bodyPr>
            <a:normAutofit/>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a:t>
            </a:r>
            <a:br>
              <a:rPr lang="en-US" sz="4000" b="1" dirty="0">
                <a:solidFill>
                  <a:srgbClr val="FF0000"/>
                </a:solidFill>
                <a:effectLst/>
                <a:latin typeface="Times New Roman" panose="02020603050405020304" pitchFamily="18" charset="0"/>
                <a:cs typeface="Times New Roman" panose="02020603050405020304" pitchFamily="18" charset="0"/>
              </a:rPr>
            </a:br>
            <a:r>
              <a:rPr lang="en-US" sz="4000" b="1" dirty="0">
                <a:solidFill>
                  <a:srgbClr val="FF0000"/>
                </a:solidFill>
                <a:effectLst/>
                <a:latin typeface="Times New Roman" panose="02020603050405020304" pitchFamily="18" charset="0"/>
                <a:cs typeface="Times New Roman" panose="02020603050405020304" pitchFamily="18" charset="0"/>
              </a:rPr>
              <a:t> with charts</a:t>
            </a:r>
            <a:endParaRPr lang="en-US" sz="4000" dirty="0"/>
          </a:p>
        </p:txBody>
      </p:sp>
      <p:pic>
        <p:nvPicPr>
          <p:cNvPr id="6" name="Content Placeholder 5">
            <a:extLst>
              <a:ext uri="{FF2B5EF4-FFF2-40B4-BE49-F238E27FC236}">
                <a16:creationId xmlns:a16="http://schemas.microsoft.com/office/drawing/2014/main" id="{6F35994A-8BF8-B8B8-6D63-59903B2DE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402" y="1976087"/>
            <a:ext cx="4917419" cy="2562165"/>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760D1C58-C3FE-437D-9459-B48724494605}"/>
              </a:ext>
            </a:extLst>
          </p:cNvPr>
          <p:cNvSpPr txBox="1"/>
          <p:nvPr/>
        </p:nvSpPr>
        <p:spPr>
          <a:xfrm>
            <a:off x="593557" y="1325563"/>
            <a:ext cx="4193005"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Chart-2:</a:t>
            </a:r>
          </a:p>
        </p:txBody>
      </p:sp>
      <p:pic>
        <p:nvPicPr>
          <p:cNvPr id="8" name="Picture 7">
            <a:extLst>
              <a:ext uri="{FF2B5EF4-FFF2-40B4-BE49-F238E27FC236}">
                <a16:creationId xmlns:a16="http://schemas.microsoft.com/office/drawing/2014/main" id="{212D38C4-7A60-964F-569F-7BD950384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976087"/>
            <a:ext cx="5752512" cy="2769535"/>
          </a:xfrm>
          <a:prstGeom prst="rect">
            <a:avLst/>
          </a:prstGeom>
          <a:ln w="88900" cap="sq" cmpd="thickThin">
            <a:solidFill>
              <a:srgbClr val="000000"/>
            </a:solidFill>
            <a:prstDash val="solid"/>
            <a:miter lim="800000"/>
          </a:ln>
          <a:effectLst>
            <a:innerShdw blurRad="76200">
              <a:srgbClr val="000000"/>
            </a:innerShdw>
          </a:effectLst>
        </p:spPr>
      </p:pic>
      <p:sp>
        <p:nvSpPr>
          <p:cNvPr id="10" name="TextBox 9">
            <a:extLst>
              <a:ext uri="{FF2B5EF4-FFF2-40B4-BE49-F238E27FC236}">
                <a16:creationId xmlns:a16="http://schemas.microsoft.com/office/drawing/2014/main" id="{BD6A760D-ADD2-4819-0683-EEFFD3842267}"/>
              </a:ext>
            </a:extLst>
          </p:cNvPr>
          <p:cNvSpPr txBox="1"/>
          <p:nvPr/>
        </p:nvSpPr>
        <p:spPr>
          <a:xfrm>
            <a:off x="994611" y="5165558"/>
            <a:ext cx="8855242" cy="1477328"/>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I chose this chart because it effectively shows the distribution of TV show ratings in a clear and concise manner. </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According to the dataset, TV-MA is the most common rating for TV shows, with the highest number of occurrences in the 'rating' column.</a:t>
            </a:r>
            <a:endParaRPr lang="en-US" b="1" dirty="0">
              <a:latin typeface="Times New Roman" panose="02020603050405020304" pitchFamily="18" charset="0"/>
              <a:cs typeface="Times New Roman" panose="02020603050405020304" pitchFamily="18" charset="0"/>
            </a:endParaRPr>
          </a:p>
        </p:txBody>
      </p:sp>
      <p:pic>
        <p:nvPicPr>
          <p:cNvPr id="11" name="Google Shape;128;p2">
            <a:extLst>
              <a:ext uri="{FF2B5EF4-FFF2-40B4-BE49-F238E27FC236}">
                <a16:creationId xmlns:a16="http://schemas.microsoft.com/office/drawing/2014/main" id="{6F9DBB81-C3E5-9A07-CDF5-BE0F1D0E4FC4}"/>
              </a:ext>
            </a:extLst>
          </p:cNvPr>
          <p:cNvPicPr preferRelativeResize="0"/>
          <p:nvPr/>
        </p:nvPicPr>
        <p:blipFill rotWithShape="1">
          <a:blip r:embed="rId4">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29181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2223BD9-92DD-CF29-E20A-84AEFF5D1B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57" y="1966955"/>
            <a:ext cx="3568444" cy="2217790"/>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73E6D3C5-4B5F-B659-3E96-1D58836AD2ED}"/>
              </a:ext>
            </a:extLst>
          </p:cNvPr>
          <p:cNvSpPr txBox="1"/>
          <p:nvPr/>
        </p:nvSpPr>
        <p:spPr>
          <a:xfrm>
            <a:off x="593557" y="1341605"/>
            <a:ext cx="4193005"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Chart-3:</a:t>
            </a:r>
          </a:p>
        </p:txBody>
      </p:sp>
      <p:sp>
        <p:nvSpPr>
          <p:cNvPr id="5" name="Title 1">
            <a:extLst>
              <a:ext uri="{FF2B5EF4-FFF2-40B4-BE49-F238E27FC236}">
                <a16:creationId xmlns:a16="http://schemas.microsoft.com/office/drawing/2014/main" id="{1EB32EC2-CEB6-58AC-53D2-4421F6DE1BC1}"/>
              </a:ext>
            </a:extLst>
          </p:cNvPr>
          <p:cNvSpPr>
            <a:spLocks noGrp="1"/>
          </p:cNvSpPr>
          <p:nvPr>
            <p:ph type="title"/>
          </p:nvPr>
        </p:nvSpPr>
        <p:spPr>
          <a:xfrm>
            <a:off x="245786" y="0"/>
            <a:ext cx="11004885" cy="1325563"/>
          </a:xfrm>
        </p:spPr>
        <p:txBody>
          <a:bodyPr>
            <a:normAutofit/>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a:t>
            </a:r>
            <a:br>
              <a:rPr lang="en-US" sz="4000" b="1" dirty="0">
                <a:solidFill>
                  <a:srgbClr val="FF0000"/>
                </a:solidFill>
                <a:effectLst/>
                <a:latin typeface="Times New Roman" panose="02020603050405020304" pitchFamily="18" charset="0"/>
                <a:cs typeface="Times New Roman" panose="02020603050405020304" pitchFamily="18" charset="0"/>
              </a:rPr>
            </a:br>
            <a:r>
              <a:rPr lang="en-US" sz="4000" b="1" dirty="0">
                <a:solidFill>
                  <a:srgbClr val="FF0000"/>
                </a:solidFill>
                <a:effectLst/>
                <a:latin typeface="Times New Roman" panose="02020603050405020304" pitchFamily="18" charset="0"/>
                <a:cs typeface="Times New Roman" panose="02020603050405020304" pitchFamily="18" charset="0"/>
              </a:rPr>
              <a:t> with charts</a:t>
            </a:r>
            <a:endParaRPr lang="en-US" sz="4000" dirty="0"/>
          </a:p>
        </p:txBody>
      </p:sp>
      <p:pic>
        <p:nvPicPr>
          <p:cNvPr id="9" name="Picture 8">
            <a:extLst>
              <a:ext uri="{FF2B5EF4-FFF2-40B4-BE49-F238E27FC236}">
                <a16:creationId xmlns:a16="http://schemas.microsoft.com/office/drawing/2014/main" id="{D826E6A3-CE45-E882-3EB0-D6C6F72EA9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225" y="1742400"/>
            <a:ext cx="3715754" cy="2464721"/>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341BEBF8-078B-40C5-BFBA-DA716F692C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557" y="4607916"/>
            <a:ext cx="4329965" cy="1975232"/>
          </a:xfrm>
          <a:prstGeom prst="rect">
            <a:avLst/>
          </a:prstGeom>
          <a:ln w="889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023B203A-4F6E-16FC-6060-8DCD97214473}"/>
              </a:ext>
            </a:extLst>
          </p:cNvPr>
          <p:cNvSpPr txBox="1"/>
          <p:nvPr/>
        </p:nvSpPr>
        <p:spPr>
          <a:xfrm>
            <a:off x="6095999" y="4908884"/>
            <a:ext cx="5791201" cy="1754326"/>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best chart to use would be a line chart or a bar chart to display the number of movies and TV shows released per year from 2015 to 2020.</a:t>
            </a: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years 2017 and 2018 had the highest number of movie releases, while 2020 had the highest number of TV show releases.</a:t>
            </a:r>
            <a:endParaRPr lang="en-US" b="1" dirty="0">
              <a:latin typeface="Times New Roman" panose="02020603050405020304" pitchFamily="18" charset="0"/>
              <a:cs typeface="Times New Roman" panose="02020603050405020304" pitchFamily="18" charset="0"/>
            </a:endParaRPr>
          </a:p>
        </p:txBody>
      </p:sp>
      <p:pic>
        <p:nvPicPr>
          <p:cNvPr id="13" name="Google Shape;128;p2">
            <a:extLst>
              <a:ext uri="{FF2B5EF4-FFF2-40B4-BE49-F238E27FC236}">
                <a16:creationId xmlns:a16="http://schemas.microsoft.com/office/drawing/2014/main" id="{459B397E-8154-E2D2-421E-477029C671C8}"/>
              </a:ext>
            </a:extLst>
          </p:cNvPr>
          <p:cNvPicPr preferRelativeResize="0"/>
          <p:nvPr/>
        </p:nvPicPr>
        <p:blipFill rotWithShape="1">
          <a:blip r:embed="rId5">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2060518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71A0695-8E35-AF44-A22B-87A79F7687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57" y="2244188"/>
            <a:ext cx="4808537" cy="3723476"/>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59532C8-8EF1-E942-6E88-9F3C0CC2597D}"/>
              </a:ext>
            </a:extLst>
          </p:cNvPr>
          <p:cNvSpPr txBox="1"/>
          <p:nvPr/>
        </p:nvSpPr>
        <p:spPr>
          <a:xfrm>
            <a:off x="593557" y="1325563"/>
            <a:ext cx="4193005"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Chart-4:</a:t>
            </a:r>
          </a:p>
        </p:txBody>
      </p:sp>
      <p:sp>
        <p:nvSpPr>
          <p:cNvPr id="5" name="Title 1">
            <a:extLst>
              <a:ext uri="{FF2B5EF4-FFF2-40B4-BE49-F238E27FC236}">
                <a16:creationId xmlns:a16="http://schemas.microsoft.com/office/drawing/2014/main" id="{5D2BB7E1-D544-5A59-A45C-30A5A8932690}"/>
              </a:ext>
            </a:extLst>
          </p:cNvPr>
          <p:cNvSpPr>
            <a:spLocks noGrp="1"/>
          </p:cNvSpPr>
          <p:nvPr>
            <p:ph type="title"/>
          </p:nvPr>
        </p:nvSpPr>
        <p:spPr>
          <a:xfrm>
            <a:off x="353273" y="6531"/>
            <a:ext cx="11004885" cy="1325563"/>
          </a:xfrm>
        </p:spPr>
        <p:txBody>
          <a:bodyPr>
            <a:normAutofit/>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a:t>
            </a:r>
            <a:br>
              <a:rPr lang="en-US" sz="4000" b="1" dirty="0">
                <a:solidFill>
                  <a:srgbClr val="FF0000"/>
                </a:solidFill>
                <a:effectLst/>
                <a:latin typeface="Times New Roman" panose="02020603050405020304" pitchFamily="18" charset="0"/>
                <a:cs typeface="Times New Roman" panose="02020603050405020304" pitchFamily="18" charset="0"/>
              </a:rPr>
            </a:br>
            <a:r>
              <a:rPr lang="en-US" sz="4000" b="1" dirty="0">
                <a:solidFill>
                  <a:srgbClr val="FF0000"/>
                </a:solidFill>
                <a:effectLst/>
                <a:latin typeface="Times New Roman" panose="02020603050405020304" pitchFamily="18" charset="0"/>
                <a:cs typeface="Times New Roman" panose="02020603050405020304" pitchFamily="18" charset="0"/>
              </a:rPr>
              <a:t> with charts</a:t>
            </a:r>
            <a:endParaRPr lang="en-US" sz="4000" dirty="0"/>
          </a:p>
        </p:txBody>
      </p:sp>
      <p:pic>
        <p:nvPicPr>
          <p:cNvPr id="9" name="Picture 8">
            <a:extLst>
              <a:ext uri="{FF2B5EF4-FFF2-40B4-BE49-F238E27FC236}">
                <a16:creationId xmlns:a16="http://schemas.microsoft.com/office/drawing/2014/main" id="{0DB5E334-6B12-90D8-61EC-2DC81C5E3D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328" y="1560574"/>
            <a:ext cx="5513830" cy="2252913"/>
          </a:xfrm>
          <a:prstGeom prst="rect">
            <a:avLst/>
          </a:prstGeom>
          <a:ln w="88900" cap="sq" cmpd="thickThin">
            <a:solidFill>
              <a:srgbClr val="000000"/>
            </a:solidFill>
            <a:prstDash val="solid"/>
            <a:miter lim="800000"/>
          </a:ln>
          <a:effectLst>
            <a:innerShdw blurRad="76200">
              <a:srgbClr val="000000"/>
            </a:innerShdw>
          </a:effectLst>
        </p:spPr>
      </p:pic>
      <p:sp>
        <p:nvSpPr>
          <p:cNvPr id="10" name="TextBox 9">
            <a:extLst>
              <a:ext uri="{FF2B5EF4-FFF2-40B4-BE49-F238E27FC236}">
                <a16:creationId xmlns:a16="http://schemas.microsoft.com/office/drawing/2014/main" id="{E8C80E11-9EBA-00C9-A77C-5146D3026D6E}"/>
              </a:ext>
            </a:extLst>
          </p:cNvPr>
          <p:cNvSpPr txBox="1"/>
          <p:nvPr/>
        </p:nvSpPr>
        <p:spPr>
          <a:xfrm>
            <a:off x="6208295" y="4315326"/>
            <a:ext cx="4957010" cy="1754326"/>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According to the </a:t>
            </a:r>
            <a:r>
              <a:rPr lang="en-US" b="1" i="0" dirty="0" err="1">
                <a:solidFill>
                  <a:srgbClr val="212121"/>
                </a:solidFill>
                <a:effectLst/>
                <a:latin typeface="Times New Roman" panose="02020603050405020304" pitchFamily="18" charset="0"/>
                <a:cs typeface="Times New Roman" panose="02020603050405020304" pitchFamily="18" charset="0"/>
              </a:rPr>
              <a:t>countplot</a:t>
            </a:r>
            <a:r>
              <a:rPr lang="en-US" b="1" i="0" dirty="0">
                <a:solidFill>
                  <a:srgbClr val="212121"/>
                </a:solidFill>
                <a:effectLst/>
                <a:latin typeface="Times New Roman" panose="02020603050405020304" pitchFamily="18" charset="0"/>
                <a:cs typeface="Times New Roman" panose="02020603050405020304" pitchFamily="18" charset="0"/>
              </a:rPr>
              <a:t>, it appears that Netflix adds the highest number of movies and TV shows during the period between October and January. This period seems to be the busiest time of year for Netflix in terms of adding new content to its platform.</a:t>
            </a:r>
            <a:endParaRPr lang="en-US" b="1" dirty="0">
              <a:latin typeface="Times New Roman" panose="02020603050405020304" pitchFamily="18" charset="0"/>
              <a:cs typeface="Times New Roman" panose="02020603050405020304" pitchFamily="18" charset="0"/>
            </a:endParaRPr>
          </a:p>
        </p:txBody>
      </p:sp>
      <p:pic>
        <p:nvPicPr>
          <p:cNvPr id="11" name="Google Shape;128;p2">
            <a:extLst>
              <a:ext uri="{FF2B5EF4-FFF2-40B4-BE49-F238E27FC236}">
                <a16:creationId xmlns:a16="http://schemas.microsoft.com/office/drawing/2014/main" id="{607FDABD-CCBA-A9E6-6038-9C4A358A92E6}"/>
              </a:ext>
            </a:extLst>
          </p:cNvPr>
          <p:cNvPicPr preferRelativeResize="0"/>
          <p:nvPr/>
        </p:nvPicPr>
        <p:blipFill rotWithShape="1">
          <a:blip r:embed="rId4">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356117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89239F0-0050-E3D8-45DB-7CF0493E02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742" y="2118049"/>
            <a:ext cx="5825257" cy="2234874"/>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B04BC42B-A437-3915-F8BD-D4D4F8940597}"/>
              </a:ext>
            </a:extLst>
          </p:cNvPr>
          <p:cNvSpPr txBox="1"/>
          <p:nvPr/>
        </p:nvSpPr>
        <p:spPr>
          <a:xfrm>
            <a:off x="593557" y="1325563"/>
            <a:ext cx="4193005"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Chart-5:</a:t>
            </a:r>
          </a:p>
        </p:txBody>
      </p:sp>
      <p:sp>
        <p:nvSpPr>
          <p:cNvPr id="5" name="Title 1">
            <a:extLst>
              <a:ext uri="{FF2B5EF4-FFF2-40B4-BE49-F238E27FC236}">
                <a16:creationId xmlns:a16="http://schemas.microsoft.com/office/drawing/2014/main" id="{2E91FBFD-1313-D00A-C72E-9C4E095D8171}"/>
              </a:ext>
            </a:extLst>
          </p:cNvPr>
          <p:cNvSpPr>
            <a:spLocks noGrp="1"/>
          </p:cNvSpPr>
          <p:nvPr>
            <p:ph type="title"/>
          </p:nvPr>
        </p:nvSpPr>
        <p:spPr>
          <a:xfrm>
            <a:off x="302859" y="0"/>
            <a:ext cx="11004885" cy="1325563"/>
          </a:xfrm>
        </p:spPr>
        <p:txBody>
          <a:bodyPr>
            <a:normAutofit/>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a:t>
            </a:r>
            <a:br>
              <a:rPr lang="en-US" sz="4000" b="1" dirty="0">
                <a:solidFill>
                  <a:srgbClr val="FF0000"/>
                </a:solidFill>
                <a:effectLst/>
                <a:latin typeface="Times New Roman" panose="02020603050405020304" pitchFamily="18" charset="0"/>
                <a:cs typeface="Times New Roman" panose="02020603050405020304" pitchFamily="18" charset="0"/>
              </a:rPr>
            </a:br>
            <a:r>
              <a:rPr lang="en-US" sz="4000" b="1" dirty="0">
                <a:solidFill>
                  <a:srgbClr val="FF0000"/>
                </a:solidFill>
                <a:effectLst/>
                <a:latin typeface="Times New Roman" panose="02020603050405020304" pitchFamily="18" charset="0"/>
                <a:cs typeface="Times New Roman" panose="02020603050405020304" pitchFamily="18" charset="0"/>
              </a:rPr>
              <a:t> with charts</a:t>
            </a:r>
            <a:endParaRPr lang="en-US" sz="4000" dirty="0"/>
          </a:p>
        </p:txBody>
      </p:sp>
      <p:pic>
        <p:nvPicPr>
          <p:cNvPr id="9" name="Picture 8">
            <a:extLst>
              <a:ext uri="{FF2B5EF4-FFF2-40B4-BE49-F238E27FC236}">
                <a16:creationId xmlns:a16="http://schemas.microsoft.com/office/drawing/2014/main" id="{8D7528E6-2295-27B0-5A07-26EAB469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230" y="2118049"/>
            <a:ext cx="5330591" cy="2137246"/>
          </a:xfrm>
          <a:prstGeom prst="rect">
            <a:avLst/>
          </a:prstGeom>
          <a:ln w="88900" cap="sq" cmpd="thickThin">
            <a:solidFill>
              <a:srgbClr val="000000"/>
            </a:solidFill>
            <a:prstDash val="solid"/>
            <a:miter lim="800000"/>
          </a:ln>
          <a:effectLst>
            <a:innerShdw blurRad="76200">
              <a:srgbClr val="000000"/>
            </a:innerShdw>
          </a:effectLst>
        </p:spPr>
      </p:pic>
      <p:sp>
        <p:nvSpPr>
          <p:cNvPr id="10" name="TextBox 9">
            <a:extLst>
              <a:ext uri="{FF2B5EF4-FFF2-40B4-BE49-F238E27FC236}">
                <a16:creationId xmlns:a16="http://schemas.microsoft.com/office/drawing/2014/main" id="{00FA2A30-A292-3938-FD18-D33E193FD524}"/>
              </a:ext>
            </a:extLst>
          </p:cNvPr>
          <p:cNvSpPr txBox="1"/>
          <p:nvPr/>
        </p:nvSpPr>
        <p:spPr>
          <a:xfrm>
            <a:off x="593557" y="5117432"/>
            <a:ext cx="8149390"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212121"/>
                </a:solidFill>
                <a:latin typeface="Times New Roman" panose="02020603050405020304" pitchFamily="18" charset="0"/>
                <a:cs typeface="Times New Roman" panose="02020603050405020304" pitchFamily="18" charset="0"/>
              </a:rPr>
              <a:t>T</a:t>
            </a:r>
            <a:r>
              <a:rPr lang="en-US" b="1" i="0" dirty="0">
                <a:solidFill>
                  <a:srgbClr val="212121"/>
                </a:solidFill>
                <a:effectLst/>
                <a:latin typeface="Times New Roman" panose="02020603050405020304" pitchFamily="18" charset="0"/>
                <a:cs typeface="Times New Roman" panose="02020603050405020304" pitchFamily="18" charset="0"/>
              </a:rPr>
              <a:t>he count of </a:t>
            </a:r>
            <a:r>
              <a:rPr lang="en-US" b="1" i="0" dirty="0" err="1">
                <a:solidFill>
                  <a:srgbClr val="212121"/>
                </a:solidFill>
                <a:effectLst/>
                <a:latin typeface="Times New Roman" panose="02020603050405020304" pitchFamily="18" charset="0"/>
                <a:cs typeface="Times New Roman" panose="02020603050405020304" pitchFamily="18" charset="0"/>
              </a:rPr>
              <a:t>netflix</a:t>
            </a:r>
            <a:r>
              <a:rPr lang="en-US" b="1" i="0" dirty="0">
                <a:solidFill>
                  <a:srgbClr val="212121"/>
                </a:solidFill>
                <a:effectLst/>
                <a:latin typeface="Times New Roman" panose="02020603050405020304" pitchFamily="18" charset="0"/>
                <a:cs typeface="Times New Roman" panose="02020603050405020304" pitchFamily="18" charset="0"/>
              </a:rPr>
              <a:t> shows and tv shows.</a:t>
            </a:r>
          </a:p>
          <a:p>
            <a:endParaRPr lang="en-US" b="1" i="0" dirty="0">
              <a:solidFill>
                <a:srgbClr val="21212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Netflix offers a diverse range of TV show genres, each with its own unique flavor and appeal. However, one genre that stands out as a perennial favorite among viewers of all ages is kids TV.</a:t>
            </a:r>
            <a:endParaRPr lang="en-US" b="1" dirty="0">
              <a:latin typeface="Times New Roman" panose="02020603050405020304" pitchFamily="18" charset="0"/>
              <a:cs typeface="Times New Roman" panose="02020603050405020304" pitchFamily="18" charset="0"/>
            </a:endParaRPr>
          </a:p>
        </p:txBody>
      </p:sp>
      <p:pic>
        <p:nvPicPr>
          <p:cNvPr id="11" name="Google Shape;128;p2">
            <a:extLst>
              <a:ext uri="{FF2B5EF4-FFF2-40B4-BE49-F238E27FC236}">
                <a16:creationId xmlns:a16="http://schemas.microsoft.com/office/drawing/2014/main" id="{B7AFBE0E-A6B0-E0B5-0F52-5E5357818542}"/>
              </a:ext>
            </a:extLst>
          </p:cNvPr>
          <p:cNvPicPr preferRelativeResize="0"/>
          <p:nvPr/>
        </p:nvPicPr>
        <p:blipFill rotWithShape="1">
          <a:blip r:embed="rId4">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225756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67513ED-1E33-F8E2-1260-2E4038981E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57" y="1915958"/>
            <a:ext cx="3558645" cy="2393666"/>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A2BAD6B-6B9D-7C64-7867-9926A858CB30}"/>
              </a:ext>
            </a:extLst>
          </p:cNvPr>
          <p:cNvSpPr txBox="1"/>
          <p:nvPr/>
        </p:nvSpPr>
        <p:spPr>
          <a:xfrm>
            <a:off x="593557" y="1325563"/>
            <a:ext cx="4193005"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Chart-6:</a:t>
            </a:r>
          </a:p>
        </p:txBody>
      </p:sp>
      <p:sp>
        <p:nvSpPr>
          <p:cNvPr id="5" name="Title 1">
            <a:extLst>
              <a:ext uri="{FF2B5EF4-FFF2-40B4-BE49-F238E27FC236}">
                <a16:creationId xmlns:a16="http://schemas.microsoft.com/office/drawing/2014/main" id="{6BDDE7CA-73CF-ED75-FEF6-B5CA2C44AFAE}"/>
              </a:ext>
            </a:extLst>
          </p:cNvPr>
          <p:cNvSpPr>
            <a:spLocks noGrp="1"/>
          </p:cNvSpPr>
          <p:nvPr>
            <p:ph type="title"/>
          </p:nvPr>
        </p:nvSpPr>
        <p:spPr>
          <a:xfrm>
            <a:off x="302859" y="0"/>
            <a:ext cx="11004885" cy="1325563"/>
          </a:xfrm>
        </p:spPr>
        <p:txBody>
          <a:bodyPr>
            <a:normAutofit/>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a:t>
            </a:r>
            <a:br>
              <a:rPr lang="en-US" sz="4000" b="1" dirty="0">
                <a:solidFill>
                  <a:srgbClr val="FF0000"/>
                </a:solidFill>
                <a:effectLst/>
                <a:latin typeface="Times New Roman" panose="02020603050405020304" pitchFamily="18" charset="0"/>
                <a:cs typeface="Times New Roman" panose="02020603050405020304" pitchFamily="18" charset="0"/>
              </a:rPr>
            </a:br>
            <a:r>
              <a:rPr lang="en-US" sz="4000" b="1" dirty="0">
                <a:solidFill>
                  <a:srgbClr val="FF0000"/>
                </a:solidFill>
                <a:effectLst/>
                <a:latin typeface="Times New Roman" panose="02020603050405020304" pitchFamily="18" charset="0"/>
                <a:cs typeface="Times New Roman" panose="02020603050405020304" pitchFamily="18" charset="0"/>
              </a:rPr>
              <a:t> with charts</a:t>
            </a:r>
            <a:endParaRPr lang="en-US" sz="4000" dirty="0"/>
          </a:p>
        </p:txBody>
      </p:sp>
      <p:pic>
        <p:nvPicPr>
          <p:cNvPr id="9" name="Picture 8">
            <a:extLst>
              <a:ext uri="{FF2B5EF4-FFF2-40B4-BE49-F238E27FC236}">
                <a16:creationId xmlns:a16="http://schemas.microsoft.com/office/drawing/2014/main" id="{81CF0D25-F29A-BEFD-285D-6CDC786C2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884" y="2130208"/>
            <a:ext cx="6791949" cy="1719897"/>
          </a:xfrm>
          <a:prstGeom prst="rect">
            <a:avLst/>
          </a:prstGeom>
          <a:ln w="88900" cap="sq" cmpd="thickThin">
            <a:solidFill>
              <a:srgbClr val="000000"/>
            </a:solidFill>
            <a:prstDash val="solid"/>
            <a:miter lim="800000"/>
          </a:ln>
          <a:effectLst>
            <a:innerShdw blurRad="76200">
              <a:srgbClr val="000000"/>
            </a:innerShdw>
          </a:effectLst>
        </p:spPr>
      </p:pic>
      <p:sp>
        <p:nvSpPr>
          <p:cNvPr id="10" name="TextBox 9">
            <a:extLst>
              <a:ext uri="{FF2B5EF4-FFF2-40B4-BE49-F238E27FC236}">
                <a16:creationId xmlns:a16="http://schemas.microsoft.com/office/drawing/2014/main" id="{F58F0C2D-8EE8-AA53-2F73-D18C6D267599}"/>
              </a:ext>
            </a:extLst>
          </p:cNvPr>
          <p:cNvSpPr txBox="1"/>
          <p:nvPr/>
        </p:nvSpPr>
        <p:spPr>
          <a:xfrm>
            <a:off x="1251284" y="5005137"/>
            <a:ext cx="9930063" cy="1477328"/>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Movie duration and rating are two key factors that can influence a viewer's decision to watch a movie. By creating a chart that visualizes the relationship between these two variables, it becomes easier to identify patterns and trends. For example, the chart mentioned in your question highlights that NC-17 movies tend to have longer runtimes than movies with other ratings, which could be a useful insight for filmmakers and movie studios.</a:t>
            </a:r>
            <a:endParaRPr lang="en-US" b="1" dirty="0">
              <a:latin typeface="Times New Roman" panose="02020603050405020304" pitchFamily="18" charset="0"/>
              <a:cs typeface="Times New Roman" panose="02020603050405020304" pitchFamily="18" charset="0"/>
            </a:endParaRPr>
          </a:p>
        </p:txBody>
      </p:sp>
      <p:pic>
        <p:nvPicPr>
          <p:cNvPr id="11" name="Google Shape;128;p2">
            <a:extLst>
              <a:ext uri="{FF2B5EF4-FFF2-40B4-BE49-F238E27FC236}">
                <a16:creationId xmlns:a16="http://schemas.microsoft.com/office/drawing/2014/main" id="{D11ED69F-00D3-977D-4AF1-DD835ACB843D}"/>
              </a:ext>
            </a:extLst>
          </p:cNvPr>
          <p:cNvPicPr preferRelativeResize="0"/>
          <p:nvPr/>
        </p:nvPicPr>
        <p:blipFill rotWithShape="1">
          <a:blip r:embed="rId4">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1830974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E0EAF9EE-C5F1-2468-3D71-B1D37F47AD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57" y="2115243"/>
            <a:ext cx="4945783" cy="1991535"/>
          </a:xfrm>
          <a:prstGeom prst="rect">
            <a:avLst/>
          </a:prstGeom>
          <a:ln w="88900" cap="sq" cmpd="thickThin">
            <a:solidFill>
              <a:srgbClr val="000000"/>
            </a:solidFill>
            <a:prstDash val="solid"/>
            <a:miter lim="800000"/>
          </a:ln>
          <a:effectLst>
            <a:innerShdw blurRad="76200">
              <a:srgbClr val="000000"/>
            </a:innerShdw>
          </a:effectLst>
        </p:spPr>
      </p:pic>
      <p:sp>
        <p:nvSpPr>
          <p:cNvPr id="8" name="Title 1">
            <a:extLst>
              <a:ext uri="{FF2B5EF4-FFF2-40B4-BE49-F238E27FC236}">
                <a16:creationId xmlns:a16="http://schemas.microsoft.com/office/drawing/2014/main" id="{40F60A22-B1EC-C618-4DDD-581024323EF2}"/>
              </a:ext>
            </a:extLst>
          </p:cNvPr>
          <p:cNvSpPr txBox="1">
            <a:spLocks/>
          </p:cNvSpPr>
          <p:nvPr/>
        </p:nvSpPr>
        <p:spPr>
          <a:xfrm>
            <a:off x="302859" y="14043"/>
            <a:ext cx="1100488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latin typeface="Times New Roman" panose="02020603050405020304" pitchFamily="18" charset="0"/>
                <a:cs typeface="Times New Roman" panose="02020603050405020304" pitchFamily="18" charset="0"/>
              </a:rPr>
              <a:t>Data </a:t>
            </a:r>
            <a:r>
              <a:rPr lang="en-US" sz="4000" b="1" dirty="0" err="1">
                <a:solidFill>
                  <a:srgbClr val="FF0000"/>
                </a:solidFill>
                <a:latin typeface="Times New Roman" panose="02020603050405020304" pitchFamily="18" charset="0"/>
                <a:cs typeface="Times New Roman" panose="02020603050405020304" pitchFamily="18" charset="0"/>
              </a:rPr>
              <a:t>Vizualization</a:t>
            </a:r>
            <a:r>
              <a:rPr lang="en-US" sz="4000" b="1" dirty="0">
                <a:solidFill>
                  <a:srgbClr val="FF0000"/>
                </a:solidFill>
                <a:latin typeface="Times New Roman" panose="02020603050405020304" pitchFamily="18" charset="0"/>
                <a:cs typeface="Times New Roman" panose="02020603050405020304" pitchFamily="18" charset="0"/>
              </a:rPr>
              <a:t>, Storytelling &amp; Experimenting</a:t>
            </a:r>
            <a:br>
              <a:rPr lang="en-US" sz="4000" b="1" dirty="0">
                <a:solidFill>
                  <a:srgbClr val="FF0000"/>
                </a:solidFill>
                <a:latin typeface="Times New Roman" panose="02020603050405020304" pitchFamily="18" charset="0"/>
                <a:cs typeface="Times New Roman" panose="02020603050405020304" pitchFamily="18" charset="0"/>
              </a:rPr>
            </a:br>
            <a:r>
              <a:rPr lang="en-US" sz="4000" b="1" dirty="0">
                <a:solidFill>
                  <a:srgbClr val="FF0000"/>
                </a:solidFill>
                <a:latin typeface="Times New Roman" panose="02020603050405020304" pitchFamily="18" charset="0"/>
                <a:cs typeface="Times New Roman" panose="02020603050405020304" pitchFamily="18" charset="0"/>
              </a:rPr>
              <a:t> with charts</a:t>
            </a:r>
            <a:endParaRPr lang="en-US" sz="4000" dirty="0"/>
          </a:p>
        </p:txBody>
      </p:sp>
      <p:sp>
        <p:nvSpPr>
          <p:cNvPr id="9" name="TextBox 8">
            <a:extLst>
              <a:ext uri="{FF2B5EF4-FFF2-40B4-BE49-F238E27FC236}">
                <a16:creationId xmlns:a16="http://schemas.microsoft.com/office/drawing/2014/main" id="{AE2B1D9E-90D1-87C2-0B12-06A420145520}"/>
              </a:ext>
            </a:extLst>
          </p:cNvPr>
          <p:cNvSpPr txBox="1"/>
          <p:nvPr/>
        </p:nvSpPr>
        <p:spPr>
          <a:xfrm>
            <a:off x="593557" y="1325563"/>
            <a:ext cx="4193005"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Chart-7:</a:t>
            </a:r>
          </a:p>
        </p:txBody>
      </p:sp>
      <p:pic>
        <p:nvPicPr>
          <p:cNvPr id="13" name="Picture 12">
            <a:extLst>
              <a:ext uri="{FF2B5EF4-FFF2-40B4-BE49-F238E27FC236}">
                <a16:creationId xmlns:a16="http://schemas.microsoft.com/office/drawing/2014/main" id="{CB88DD4A-4464-6638-EA5A-F61BB5B1C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662" y="1787228"/>
            <a:ext cx="4944636" cy="3731394"/>
          </a:xfrm>
          <a:prstGeom prst="rect">
            <a:avLst/>
          </a:prstGeom>
          <a:ln w="88900" cap="sq" cmpd="thickThin">
            <a:solidFill>
              <a:srgbClr val="000000"/>
            </a:solidFill>
            <a:prstDash val="solid"/>
            <a:miter lim="800000"/>
          </a:ln>
          <a:effectLst>
            <a:innerShdw blurRad="76200">
              <a:srgbClr val="000000"/>
            </a:innerShdw>
          </a:effectLst>
        </p:spPr>
      </p:pic>
      <p:sp>
        <p:nvSpPr>
          <p:cNvPr id="15" name="TextBox 14">
            <a:extLst>
              <a:ext uri="{FF2B5EF4-FFF2-40B4-BE49-F238E27FC236}">
                <a16:creationId xmlns:a16="http://schemas.microsoft.com/office/drawing/2014/main" id="{613AFAD8-95BD-BB87-2947-B4BC4E43BFDA}"/>
              </a:ext>
            </a:extLst>
          </p:cNvPr>
          <p:cNvSpPr txBox="1"/>
          <p:nvPr/>
        </p:nvSpPr>
        <p:spPr>
          <a:xfrm>
            <a:off x="272716" y="4812632"/>
            <a:ext cx="5823284" cy="2031325"/>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Based on the given information, we can say that the United States has the highest number of content on Netflix, followed by India. Additionally, India has the highest number of movies on Netflix.</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India has the highest number of movies on Netflix.</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pic>
        <p:nvPicPr>
          <p:cNvPr id="16" name="Google Shape;128;p2">
            <a:extLst>
              <a:ext uri="{FF2B5EF4-FFF2-40B4-BE49-F238E27FC236}">
                <a16:creationId xmlns:a16="http://schemas.microsoft.com/office/drawing/2014/main" id="{53BBBFFD-D91B-EC36-27E5-7197118917BC}"/>
              </a:ext>
            </a:extLst>
          </p:cNvPr>
          <p:cNvPicPr preferRelativeResize="0"/>
          <p:nvPr/>
        </p:nvPicPr>
        <p:blipFill rotWithShape="1">
          <a:blip r:embed="rId4">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417855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7DDD-EB99-F3B7-BBAC-03C619CFE716}"/>
              </a:ext>
            </a:extLst>
          </p:cNvPr>
          <p:cNvSpPr>
            <a:spLocks noGrp="1"/>
          </p:cNvSpPr>
          <p:nvPr>
            <p:ph type="title"/>
          </p:nvPr>
        </p:nvSpPr>
        <p:spPr/>
        <p:txBody>
          <a:bodyPr>
            <a:normAutofit fontScale="90000"/>
          </a:bodyPr>
          <a:lstStyle/>
          <a:p>
            <a:r>
              <a:rPr lang="en-US" sz="5300" b="1" i="0" dirty="0">
                <a:solidFill>
                  <a:srgbClr val="FF0000"/>
                </a:solidFill>
                <a:effectLst/>
                <a:latin typeface="Times New Roman" panose="02020603050405020304" pitchFamily="18" charset="0"/>
                <a:cs typeface="Times New Roman" panose="02020603050405020304" pitchFamily="18" charset="0"/>
              </a:rPr>
              <a:t>Project Summary</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071C3E1-1BDF-6F8B-445D-272D170764A9}"/>
              </a:ext>
            </a:extLst>
          </p:cNvPr>
          <p:cNvSpPr>
            <a:spLocks noGrp="1"/>
          </p:cNvSpPr>
          <p:nvPr>
            <p:ph idx="1"/>
          </p:nvPr>
        </p:nvSpPr>
        <p:spPr/>
        <p:txBody>
          <a:bodyPr>
            <a:normAutofit lnSpcReduction="10000"/>
          </a:bodyPr>
          <a:lstStyle/>
          <a:p>
            <a:r>
              <a:rPr lang="en-US" b="0" i="0" dirty="0">
                <a:solidFill>
                  <a:srgbClr val="212121"/>
                </a:solidFill>
                <a:effectLst/>
                <a:latin typeface="Times New Roman" panose="02020603050405020304" pitchFamily="18" charset="0"/>
                <a:cs typeface="Times New Roman" panose="02020603050405020304" pitchFamily="18" charset="0"/>
              </a:rPr>
              <a:t>The entertainment industry is highly competitive, and success is dependent on various factors, including genre, rating, production budget, cast, and more. In this context, a study was conducted to understand the factors influencing the popularity of movies and TV shows on Netflix. The study used a dataset containing around 12 variables to cluster the movies and TV shows based on their popularity and audience preferences. The first step in the analysis involved data wrangling, where missing values were handled, and unique values were checked. The study identified that there were 2389 missing values for the 'director' column, 718 for the 'cast' column, 507 for the 'country' column, and 10 for the '</a:t>
            </a:r>
            <a:r>
              <a:rPr lang="en-US" b="0" i="0" dirty="0" err="1">
                <a:solidFill>
                  <a:srgbClr val="212121"/>
                </a:solidFill>
                <a:effectLst/>
                <a:latin typeface="Times New Roman" panose="02020603050405020304" pitchFamily="18" charset="0"/>
                <a:cs typeface="Times New Roman" panose="02020603050405020304" pitchFamily="18" charset="0"/>
              </a:rPr>
              <a:t>date_added</a:t>
            </a:r>
            <a:r>
              <a:rPr lang="en-US" b="0" i="0" dirty="0">
                <a:solidFill>
                  <a:srgbClr val="212121"/>
                </a:solidFill>
                <a:effectLst/>
                <a:latin typeface="Times New Roman" panose="02020603050405020304" pitchFamily="18" charset="0"/>
                <a:cs typeface="Times New Roman" panose="02020603050405020304" pitchFamily="18" charset="0"/>
              </a:rPr>
              <a:t>' column. These missing values were removed by dropping the corresponding rows.</a:t>
            </a:r>
            <a:endParaRPr lang="en-US" dirty="0">
              <a:latin typeface="Times New Roman" panose="02020603050405020304" pitchFamily="18" charset="0"/>
              <a:cs typeface="Times New Roman" panose="02020603050405020304" pitchFamily="18" charset="0"/>
            </a:endParaRPr>
          </a:p>
        </p:txBody>
      </p:sp>
      <p:pic>
        <p:nvPicPr>
          <p:cNvPr id="4" name="Google Shape;128;p2">
            <a:extLst>
              <a:ext uri="{FF2B5EF4-FFF2-40B4-BE49-F238E27FC236}">
                <a16:creationId xmlns:a16="http://schemas.microsoft.com/office/drawing/2014/main" id="{1E11F92E-98BC-3457-839B-BEAF39F9C286}"/>
              </a:ext>
            </a:extLst>
          </p:cNvPr>
          <p:cNvPicPr preferRelativeResize="0"/>
          <p:nvPr/>
        </p:nvPicPr>
        <p:blipFill rotWithShape="1">
          <a:blip r:embed="rId2">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2718816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28F5A26-851A-DC8D-FFD3-0E9D0042AA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105" y="2169486"/>
            <a:ext cx="5723202" cy="3621714"/>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C39B79F6-DA5D-D29C-6059-5F50D86D2403}"/>
              </a:ext>
            </a:extLst>
          </p:cNvPr>
          <p:cNvSpPr txBox="1"/>
          <p:nvPr/>
        </p:nvSpPr>
        <p:spPr>
          <a:xfrm>
            <a:off x="593557" y="1325563"/>
            <a:ext cx="4193005"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Chart-8:</a:t>
            </a:r>
          </a:p>
        </p:txBody>
      </p:sp>
      <p:sp>
        <p:nvSpPr>
          <p:cNvPr id="5" name="Title 1">
            <a:extLst>
              <a:ext uri="{FF2B5EF4-FFF2-40B4-BE49-F238E27FC236}">
                <a16:creationId xmlns:a16="http://schemas.microsoft.com/office/drawing/2014/main" id="{575D68B2-A933-79E1-C143-B44A8CDBD0A5}"/>
              </a:ext>
            </a:extLst>
          </p:cNvPr>
          <p:cNvSpPr>
            <a:spLocks noGrp="1"/>
          </p:cNvSpPr>
          <p:nvPr>
            <p:ph type="title"/>
          </p:nvPr>
        </p:nvSpPr>
        <p:spPr>
          <a:xfrm>
            <a:off x="302859" y="0"/>
            <a:ext cx="11004885" cy="1325563"/>
          </a:xfrm>
        </p:spPr>
        <p:txBody>
          <a:bodyPr>
            <a:normAutofit/>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a:t>
            </a:r>
            <a:br>
              <a:rPr lang="en-US" sz="4000" b="1" dirty="0">
                <a:solidFill>
                  <a:srgbClr val="FF0000"/>
                </a:solidFill>
                <a:effectLst/>
                <a:latin typeface="Times New Roman" panose="02020603050405020304" pitchFamily="18" charset="0"/>
                <a:cs typeface="Times New Roman" panose="02020603050405020304" pitchFamily="18" charset="0"/>
              </a:rPr>
            </a:br>
            <a:r>
              <a:rPr lang="en-US" sz="4000" b="1" dirty="0">
                <a:solidFill>
                  <a:srgbClr val="FF0000"/>
                </a:solidFill>
                <a:effectLst/>
                <a:latin typeface="Times New Roman" panose="02020603050405020304" pitchFamily="18" charset="0"/>
                <a:cs typeface="Times New Roman" panose="02020603050405020304" pitchFamily="18" charset="0"/>
              </a:rPr>
              <a:t> with charts</a:t>
            </a:r>
            <a:endParaRPr lang="en-US" sz="4000" dirty="0"/>
          </a:p>
        </p:txBody>
      </p:sp>
      <p:sp>
        <p:nvSpPr>
          <p:cNvPr id="8" name="TextBox 7">
            <a:extLst>
              <a:ext uri="{FF2B5EF4-FFF2-40B4-BE49-F238E27FC236}">
                <a16:creationId xmlns:a16="http://schemas.microsoft.com/office/drawing/2014/main" id="{9938981E-B14E-55CE-2641-64F60F9A2347}"/>
              </a:ext>
            </a:extLst>
          </p:cNvPr>
          <p:cNvSpPr txBox="1"/>
          <p:nvPr/>
        </p:nvSpPr>
        <p:spPr>
          <a:xfrm>
            <a:off x="7042484" y="2169486"/>
            <a:ext cx="4716379"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212121"/>
                </a:solidFill>
                <a:latin typeface="Times New Roman" panose="02020603050405020304" pitchFamily="18" charset="0"/>
                <a:cs typeface="Times New Roman" panose="02020603050405020304" pitchFamily="18" charset="0"/>
              </a:rPr>
              <a:t>T</a:t>
            </a:r>
            <a:r>
              <a:rPr lang="en-US" b="1" i="0" dirty="0">
                <a:solidFill>
                  <a:srgbClr val="212121"/>
                </a:solidFill>
                <a:effectLst/>
                <a:latin typeface="Times New Roman" panose="02020603050405020304" pitchFamily="18" charset="0"/>
                <a:cs typeface="Times New Roman" panose="02020603050405020304" pitchFamily="18" charset="0"/>
              </a:rPr>
              <a:t>he percentage of originals vs others.</a:t>
            </a:r>
          </a:p>
          <a:p>
            <a:endParaRPr lang="en-US" b="1" i="0" dirty="0">
              <a:solidFill>
                <a:srgbClr val="21212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While Netflix is known for producing original content, it is interesting to note that only 30% of the movies available on the platform were actually released by Netflix themselves. The remaining 70% of movies were added to Netflix after being released by different modes, such as theaters or other streaming platforms.</a:t>
            </a:r>
            <a:endParaRPr lang="en-US" b="1" dirty="0">
              <a:latin typeface="Times New Roman" panose="02020603050405020304" pitchFamily="18" charset="0"/>
              <a:cs typeface="Times New Roman" panose="02020603050405020304" pitchFamily="18" charset="0"/>
            </a:endParaRPr>
          </a:p>
        </p:txBody>
      </p:sp>
      <p:pic>
        <p:nvPicPr>
          <p:cNvPr id="9" name="Google Shape;128;p2">
            <a:extLst>
              <a:ext uri="{FF2B5EF4-FFF2-40B4-BE49-F238E27FC236}">
                <a16:creationId xmlns:a16="http://schemas.microsoft.com/office/drawing/2014/main" id="{030E3D61-A763-D426-B66C-055A2DFFC1A0}"/>
              </a:ext>
            </a:extLst>
          </p:cNvPr>
          <p:cNvPicPr preferRelativeResize="0"/>
          <p:nvPr/>
        </p:nvPicPr>
        <p:blipFill rotWithShape="1">
          <a:blip r:embed="rId3">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2483563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6BF63E4-0A5D-DCAC-C163-D31F0536D2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346" y="2111734"/>
            <a:ext cx="6987540" cy="3939540"/>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1D5AF379-7B37-5D1E-F941-E04C7F686829}"/>
              </a:ext>
            </a:extLst>
          </p:cNvPr>
          <p:cNvSpPr txBox="1"/>
          <p:nvPr/>
        </p:nvSpPr>
        <p:spPr>
          <a:xfrm>
            <a:off x="593557" y="1325563"/>
            <a:ext cx="4193005"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Chart-9:</a:t>
            </a:r>
          </a:p>
        </p:txBody>
      </p:sp>
      <p:sp>
        <p:nvSpPr>
          <p:cNvPr id="5" name="Title 1">
            <a:extLst>
              <a:ext uri="{FF2B5EF4-FFF2-40B4-BE49-F238E27FC236}">
                <a16:creationId xmlns:a16="http://schemas.microsoft.com/office/drawing/2014/main" id="{F11C3162-46D0-DC04-F1E7-8248EBEFA8F3}"/>
              </a:ext>
            </a:extLst>
          </p:cNvPr>
          <p:cNvSpPr>
            <a:spLocks noGrp="1"/>
          </p:cNvSpPr>
          <p:nvPr>
            <p:ph type="title"/>
          </p:nvPr>
        </p:nvSpPr>
        <p:spPr>
          <a:xfrm>
            <a:off x="302859" y="0"/>
            <a:ext cx="11004885" cy="1325563"/>
          </a:xfrm>
        </p:spPr>
        <p:txBody>
          <a:bodyPr>
            <a:normAutofit/>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a:t>
            </a:r>
            <a:br>
              <a:rPr lang="en-US" sz="4000" b="1" dirty="0">
                <a:solidFill>
                  <a:srgbClr val="FF0000"/>
                </a:solidFill>
                <a:effectLst/>
                <a:latin typeface="Times New Roman" panose="02020603050405020304" pitchFamily="18" charset="0"/>
                <a:cs typeface="Times New Roman" panose="02020603050405020304" pitchFamily="18" charset="0"/>
              </a:rPr>
            </a:br>
            <a:r>
              <a:rPr lang="en-US" sz="4000" b="1" dirty="0">
                <a:solidFill>
                  <a:srgbClr val="FF0000"/>
                </a:solidFill>
                <a:effectLst/>
                <a:latin typeface="Times New Roman" panose="02020603050405020304" pitchFamily="18" charset="0"/>
                <a:cs typeface="Times New Roman" panose="02020603050405020304" pitchFamily="18" charset="0"/>
              </a:rPr>
              <a:t> with charts</a:t>
            </a:r>
            <a:endParaRPr lang="en-US" sz="4000" dirty="0"/>
          </a:p>
        </p:txBody>
      </p:sp>
      <p:sp>
        <p:nvSpPr>
          <p:cNvPr id="8" name="TextBox 7">
            <a:extLst>
              <a:ext uri="{FF2B5EF4-FFF2-40B4-BE49-F238E27FC236}">
                <a16:creationId xmlns:a16="http://schemas.microsoft.com/office/drawing/2014/main" id="{751B5188-D243-70BA-8E0A-AB4E85E92F55}"/>
              </a:ext>
            </a:extLst>
          </p:cNvPr>
          <p:cNvSpPr txBox="1"/>
          <p:nvPr/>
        </p:nvSpPr>
        <p:spPr>
          <a:xfrm>
            <a:off x="8021052" y="1997839"/>
            <a:ext cx="4010527"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212121"/>
                </a:solidFill>
                <a:latin typeface="Times New Roman" panose="02020603050405020304" pitchFamily="18" charset="0"/>
                <a:cs typeface="Times New Roman" panose="02020603050405020304" pitchFamily="18" charset="0"/>
              </a:rPr>
              <a:t>T</a:t>
            </a:r>
            <a:r>
              <a:rPr lang="en-US" b="1" i="0" dirty="0">
                <a:solidFill>
                  <a:srgbClr val="212121"/>
                </a:solidFill>
                <a:effectLst/>
                <a:latin typeface="Times New Roman" panose="02020603050405020304" pitchFamily="18" charset="0"/>
                <a:cs typeface="Times New Roman" panose="02020603050405020304" pitchFamily="18" charset="0"/>
              </a:rPr>
              <a:t>he relation between variables.</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US and UK are closely aligned with their Netflix target ages, but radically different from, example, India or Japan!</a:t>
            </a:r>
          </a:p>
          <a:p>
            <a:pPr algn="l"/>
            <a:r>
              <a:rPr lang="en-US" b="1" i="0" dirty="0">
                <a:solidFill>
                  <a:srgbClr val="212121"/>
                </a:solidFill>
                <a:effectLst/>
                <a:latin typeface="Times New Roman" panose="02020603050405020304" pitchFamily="18" charset="0"/>
                <a:cs typeface="Times New Roman" panose="02020603050405020304" pitchFamily="18" charset="0"/>
              </a:rPr>
              <a:t>     Also, Mexico and Spain have</a:t>
            </a:r>
          </a:p>
          <a:p>
            <a:r>
              <a:rPr lang="en-US" b="1" dirty="0">
                <a:solidFill>
                  <a:srgbClr val="212121"/>
                </a:solidFill>
                <a:latin typeface="Times New Roman" panose="02020603050405020304" pitchFamily="18" charset="0"/>
                <a:cs typeface="Times New Roman" panose="02020603050405020304" pitchFamily="18" charset="0"/>
              </a:rPr>
              <a:t>     </a:t>
            </a:r>
            <a:r>
              <a:rPr lang="en-US" b="1" i="0" dirty="0">
                <a:solidFill>
                  <a:srgbClr val="212121"/>
                </a:solidFill>
                <a:effectLst/>
                <a:latin typeface="Times New Roman" panose="02020603050405020304" pitchFamily="18" charset="0"/>
                <a:cs typeface="Times New Roman" panose="02020603050405020304" pitchFamily="18" charset="0"/>
              </a:rPr>
              <a:t>similar content on Netflix for</a:t>
            </a:r>
          </a:p>
          <a:p>
            <a:r>
              <a:rPr lang="en-US" b="1" dirty="0">
                <a:solidFill>
                  <a:srgbClr val="212121"/>
                </a:solidFill>
                <a:latin typeface="Times New Roman" panose="02020603050405020304" pitchFamily="18" charset="0"/>
                <a:cs typeface="Times New Roman" panose="02020603050405020304" pitchFamily="18" charset="0"/>
              </a:rPr>
              <a:t>     </a:t>
            </a:r>
            <a:r>
              <a:rPr lang="en-US" b="1" i="0" dirty="0">
                <a:solidFill>
                  <a:srgbClr val="212121"/>
                </a:solidFill>
                <a:effectLst/>
                <a:latin typeface="Times New Roman" panose="02020603050405020304" pitchFamily="18" charset="0"/>
                <a:cs typeface="Times New Roman" panose="02020603050405020304" pitchFamily="18" charset="0"/>
              </a:rPr>
              <a:t>different age groups.</a:t>
            </a:r>
          </a:p>
          <a:p>
            <a:endParaRPr lang="en-US" b="1" dirty="0">
              <a:latin typeface="Times New Roman" panose="02020603050405020304" pitchFamily="18" charset="0"/>
              <a:cs typeface="Times New Roman" panose="02020603050405020304" pitchFamily="18" charset="0"/>
            </a:endParaRPr>
          </a:p>
        </p:txBody>
      </p:sp>
      <p:pic>
        <p:nvPicPr>
          <p:cNvPr id="9" name="Google Shape;128;p2">
            <a:extLst>
              <a:ext uri="{FF2B5EF4-FFF2-40B4-BE49-F238E27FC236}">
                <a16:creationId xmlns:a16="http://schemas.microsoft.com/office/drawing/2014/main" id="{463B05DA-0348-67EE-4288-DC545485C044}"/>
              </a:ext>
            </a:extLst>
          </p:cNvPr>
          <p:cNvPicPr preferRelativeResize="0"/>
          <p:nvPr/>
        </p:nvPicPr>
        <p:blipFill rotWithShape="1">
          <a:blip r:embed="rId3">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72650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2C4B-507A-79C0-1A92-7EE930BDBF1C}"/>
              </a:ext>
            </a:extLst>
          </p:cNvPr>
          <p:cNvSpPr>
            <a:spLocks noGrp="1"/>
          </p:cNvSpPr>
          <p:nvPr>
            <p:ph type="title"/>
          </p:nvPr>
        </p:nvSpPr>
        <p:spPr>
          <a:xfrm>
            <a:off x="645694" y="18255"/>
            <a:ext cx="10515600" cy="1377407"/>
          </a:xfrm>
        </p:spPr>
        <p:txBody>
          <a:bodyPr>
            <a:normAutofit/>
          </a:bodyPr>
          <a:lstStyle/>
          <a:p>
            <a:r>
              <a:rPr lang="en-US" b="1" dirty="0">
                <a:solidFill>
                  <a:srgbClr val="FF0000"/>
                </a:solidFill>
                <a:effectLst/>
                <a:latin typeface="Times New Roman" panose="02020603050405020304" pitchFamily="18" charset="0"/>
                <a:cs typeface="Times New Roman" panose="02020603050405020304" pitchFamily="18" charset="0"/>
              </a:rPr>
              <a:t>Hypothesis Testing</a:t>
            </a:r>
            <a:br>
              <a:rPr lang="en-US" b="0" dirty="0">
                <a:solidFill>
                  <a:srgbClr val="FF0000"/>
                </a:solidFill>
                <a:effectLst/>
                <a:latin typeface="Times New Roman" panose="02020603050405020304" pitchFamily="18" charset="0"/>
                <a:cs typeface="Times New Roman" panose="02020603050405020304" pitchFamily="18" charset="0"/>
              </a:rPr>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72EBA-EE53-082B-BA03-0543B12D6EC1}"/>
              </a:ext>
            </a:extLst>
          </p:cNvPr>
          <p:cNvSpPr>
            <a:spLocks noGrp="1"/>
          </p:cNvSpPr>
          <p:nvPr>
            <p:ph idx="1"/>
          </p:nvPr>
        </p:nvSpPr>
        <p:spPr>
          <a:xfrm>
            <a:off x="645694" y="1132640"/>
            <a:ext cx="10515600" cy="4351338"/>
          </a:xfrm>
        </p:spPr>
        <p:txBody>
          <a:bodyPr>
            <a:normAutofit fontScale="92500" lnSpcReduction="10000"/>
          </a:bodyPr>
          <a:lstStyle/>
          <a:p>
            <a:pPr algn="l"/>
            <a:r>
              <a:rPr lang="en-US" b="1" i="0" dirty="0">
                <a:solidFill>
                  <a:srgbClr val="212121"/>
                </a:solidFill>
                <a:effectLst/>
                <a:latin typeface="Times New Roman" panose="02020603050405020304" pitchFamily="18" charset="0"/>
                <a:cs typeface="Times New Roman" panose="02020603050405020304" pitchFamily="18" charset="0"/>
              </a:rPr>
              <a:t>I used a two-sample t-test (also known as an independent samples t-test or unpaired t-test) to obtain the p-value. Specifically, I used the </a:t>
            </a:r>
            <a:r>
              <a:rPr lang="en-US" b="1" i="0" dirty="0" err="1">
                <a:solidFill>
                  <a:srgbClr val="212121"/>
                </a:solidFill>
                <a:effectLst/>
                <a:latin typeface="Times New Roman" panose="02020603050405020304" pitchFamily="18" charset="0"/>
                <a:cs typeface="Times New Roman" panose="02020603050405020304" pitchFamily="18" charset="0"/>
              </a:rPr>
              <a:t>ttest_ind</a:t>
            </a:r>
            <a:r>
              <a:rPr lang="en-US" b="1" i="0" dirty="0">
                <a:solidFill>
                  <a:srgbClr val="212121"/>
                </a:solidFill>
                <a:effectLst/>
                <a:latin typeface="Times New Roman" panose="02020603050405020304" pitchFamily="18" charset="0"/>
                <a:cs typeface="Times New Roman" panose="02020603050405020304" pitchFamily="18" charset="0"/>
              </a:rPr>
              <a:t> function from the </a:t>
            </a:r>
            <a:r>
              <a:rPr lang="en-US" b="1" i="0" dirty="0" err="1">
                <a:solidFill>
                  <a:srgbClr val="212121"/>
                </a:solidFill>
                <a:effectLst/>
                <a:latin typeface="Times New Roman" panose="02020603050405020304" pitchFamily="18" charset="0"/>
                <a:cs typeface="Times New Roman" panose="02020603050405020304" pitchFamily="18" charset="0"/>
              </a:rPr>
              <a:t>scipy.stats</a:t>
            </a:r>
            <a:r>
              <a:rPr lang="en-US" b="1" i="0" dirty="0">
                <a:solidFill>
                  <a:srgbClr val="212121"/>
                </a:solidFill>
                <a:effectLst/>
                <a:latin typeface="Times New Roman" panose="02020603050405020304" pitchFamily="18" charset="0"/>
                <a:cs typeface="Times New Roman" panose="02020603050405020304" pitchFamily="18" charset="0"/>
              </a:rPr>
              <a:t> module to perform the t-test. This test is appropriate for comparing the means of two independent samples, which is what we're doing here by comparing the number of movies on Netflix in the United States and India.</a:t>
            </a:r>
          </a:p>
          <a:p>
            <a:pPr algn="l"/>
            <a:r>
              <a:rPr lang="en-US" b="1" i="0" dirty="0">
                <a:solidFill>
                  <a:srgbClr val="212121"/>
                </a:solidFill>
                <a:effectLst/>
                <a:latin typeface="Times New Roman" panose="02020603050405020304" pitchFamily="18" charset="0"/>
                <a:cs typeface="Times New Roman" panose="02020603050405020304" pitchFamily="18" charset="0"/>
              </a:rPr>
              <a:t>It's worth noting that I assumed that the variances of the two populations are not equal (i.e., I set </a:t>
            </a:r>
            <a:r>
              <a:rPr lang="en-US" b="1" i="0" dirty="0" err="1">
                <a:solidFill>
                  <a:srgbClr val="212121"/>
                </a:solidFill>
                <a:effectLst/>
                <a:latin typeface="Times New Roman" panose="02020603050405020304" pitchFamily="18" charset="0"/>
                <a:cs typeface="Times New Roman" panose="02020603050405020304" pitchFamily="18" charset="0"/>
              </a:rPr>
              <a:t>equal_var</a:t>
            </a:r>
            <a:r>
              <a:rPr lang="en-US" b="1" i="0" dirty="0">
                <a:solidFill>
                  <a:srgbClr val="212121"/>
                </a:solidFill>
                <a:effectLst/>
                <a:latin typeface="Times New Roman" panose="02020603050405020304" pitchFamily="18" charset="0"/>
                <a:cs typeface="Times New Roman" panose="02020603050405020304" pitchFamily="18" charset="0"/>
              </a:rPr>
              <a:t>=False in the </a:t>
            </a:r>
            <a:r>
              <a:rPr lang="en-US" b="1" i="0" dirty="0" err="1">
                <a:solidFill>
                  <a:srgbClr val="212121"/>
                </a:solidFill>
                <a:effectLst/>
                <a:latin typeface="Times New Roman" panose="02020603050405020304" pitchFamily="18" charset="0"/>
                <a:cs typeface="Times New Roman" panose="02020603050405020304" pitchFamily="18" charset="0"/>
              </a:rPr>
              <a:t>ttest_ind</a:t>
            </a:r>
            <a:r>
              <a:rPr lang="en-US" b="1" i="0" dirty="0">
                <a:solidFill>
                  <a:srgbClr val="212121"/>
                </a:solidFill>
                <a:effectLst/>
                <a:latin typeface="Times New Roman" panose="02020603050405020304" pitchFamily="18" charset="0"/>
                <a:cs typeface="Times New Roman" panose="02020603050405020304" pitchFamily="18" charset="0"/>
              </a:rPr>
              <a:t> function), since it's reasonable to expect that the variances of the number of movies on Netflix in the United States and India could differ. However, if we had reason to believe that the variances were equal, we could use a pooled t-test instead</a:t>
            </a:r>
          </a:p>
          <a:p>
            <a:endParaRPr lang="en-US"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C24294AD-433D-9594-68A5-BBE0D63E89BE}"/>
              </a:ext>
            </a:extLst>
          </p:cNvPr>
          <p:cNvPicPr preferRelativeResize="0"/>
          <p:nvPr/>
        </p:nvPicPr>
        <p:blipFill rotWithShape="1">
          <a:blip r:embed="rId2">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3191277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8F4CB-38A2-8383-F7FB-41174675799D}"/>
              </a:ext>
            </a:extLst>
          </p:cNvPr>
          <p:cNvSpPr>
            <a:spLocks noGrp="1"/>
          </p:cNvSpPr>
          <p:nvPr>
            <p:ph idx="1"/>
          </p:nvPr>
        </p:nvSpPr>
        <p:spPr>
          <a:xfrm>
            <a:off x="838200" y="879141"/>
            <a:ext cx="10515600" cy="5056438"/>
          </a:xfrm>
        </p:spPr>
        <p:txBody>
          <a:bodyPr>
            <a:normAutofit fontScale="85000" lnSpcReduction="10000"/>
          </a:bodyPr>
          <a:lstStyle/>
          <a:p>
            <a:r>
              <a:rPr lang="en-US" b="1" i="0" dirty="0">
                <a:solidFill>
                  <a:srgbClr val="212121"/>
                </a:solidFill>
                <a:effectLst/>
                <a:latin typeface="Times New Roman" panose="02020603050405020304" pitchFamily="18" charset="0"/>
                <a:cs typeface="Times New Roman" panose="02020603050405020304" pitchFamily="18" charset="0"/>
              </a:rPr>
              <a:t>To obtain the p-value, we have performed a chi-square test for independence. The chi-square test is used to determine if there is a significant association between two categorical variables. In this case, we wanted to test if there was a significant association between the time of year and the number of new movies and TV shows added to Netflix. The test involves comparing the observed frequencies of the contingency table (which shows the distribution of the data) to the expected frequencies under the assumption of independence. </a:t>
            </a:r>
          </a:p>
          <a:p>
            <a:endParaRPr lang="en-US" b="1" dirty="0">
              <a:solidFill>
                <a:srgbClr val="212121"/>
              </a:solidFill>
              <a:latin typeface="Times New Roman" panose="02020603050405020304" pitchFamily="18" charset="0"/>
              <a:cs typeface="Times New Roman" panose="02020603050405020304" pitchFamily="18" charset="0"/>
            </a:endParaRPr>
          </a:p>
          <a:p>
            <a:r>
              <a:rPr lang="en-US" b="1" i="0" dirty="0">
                <a:solidFill>
                  <a:srgbClr val="212121"/>
                </a:solidFill>
                <a:effectLst/>
                <a:latin typeface="Times New Roman" panose="02020603050405020304" pitchFamily="18" charset="0"/>
                <a:cs typeface="Times New Roman" panose="02020603050405020304" pitchFamily="18" charset="0"/>
              </a:rPr>
              <a:t>The test statistic is calculated as the sum of squared differences between the observed and expected frequencies, and its distribution follows a chi-square distribution. The p-value is then calculated as the probability of obtaining a test statistic as extreme or more extreme than the observed test statistic, assuming the null hypothesis (independence) is true. If the p-value is less than the significance level (usually 0.05), we reject the null hypothesis and conclude that there is a significant association between the two variables.</a:t>
            </a:r>
            <a:endParaRPr lang="en-US" b="1" dirty="0">
              <a:latin typeface="Times New Roman" panose="02020603050405020304" pitchFamily="18" charset="0"/>
              <a:cs typeface="Times New Roman" panose="02020603050405020304" pitchFamily="18" charset="0"/>
            </a:endParaRPr>
          </a:p>
        </p:txBody>
      </p:sp>
      <p:pic>
        <p:nvPicPr>
          <p:cNvPr id="4" name="Google Shape;128;p2">
            <a:extLst>
              <a:ext uri="{FF2B5EF4-FFF2-40B4-BE49-F238E27FC236}">
                <a16:creationId xmlns:a16="http://schemas.microsoft.com/office/drawing/2014/main" id="{3F3C2052-B66E-3CCD-B4CA-88CA88D5874D}"/>
              </a:ext>
            </a:extLst>
          </p:cNvPr>
          <p:cNvPicPr preferRelativeResize="0"/>
          <p:nvPr/>
        </p:nvPicPr>
        <p:blipFill rotWithShape="1">
          <a:blip r:embed="rId2">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1756714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7411-7939-D01C-305A-6D4697AA2238}"/>
              </a:ext>
            </a:extLst>
          </p:cNvPr>
          <p:cNvSpPr>
            <a:spLocks noGrp="1"/>
          </p:cNvSpPr>
          <p:nvPr>
            <p:ph type="title"/>
          </p:nvPr>
        </p:nvSpPr>
        <p:spPr/>
        <p:txBody>
          <a:bodyPr>
            <a:normAutofit fontScale="90000"/>
          </a:bodyPr>
          <a:lstStyle/>
          <a:p>
            <a:r>
              <a:rPr lang="en-US" b="1" dirty="0">
                <a:solidFill>
                  <a:srgbClr val="FF0000"/>
                </a:solidFill>
                <a:effectLst/>
                <a:latin typeface="Times New Roman" panose="02020603050405020304" pitchFamily="18" charset="0"/>
                <a:cs typeface="Times New Roman" panose="02020603050405020304" pitchFamily="18" charset="0"/>
              </a:rPr>
              <a:t>Feature Engineering &amp; Data Pre-processing</a:t>
            </a:r>
            <a:br>
              <a:rPr lang="en-US" b="0" dirty="0">
                <a:solidFill>
                  <a:srgbClr val="FF0000"/>
                </a:solidFill>
                <a:effectLst/>
                <a:latin typeface="Times New Roman" panose="02020603050405020304" pitchFamily="18" charset="0"/>
                <a:cs typeface="Times New Roman" panose="02020603050405020304" pitchFamily="18" charset="0"/>
              </a:rPr>
            </a:b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8134B12-A8C1-78B9-E505-3B23155386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46258"/>
            <a:ext cx="4345524" cy="3426794"/>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671D7200-8C01-3298-5D4E-0D5887CE3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454" y="1712662"/>
            <a:ext cx="5737346" cy="2635718"/>
          </a:xfrm>
          <a:prstGeom prst="rect">
            <a:avLst/>
          </a:prstGeom>
          <a:ln w="889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7C2E729F-B375-C6AD-45DD-AD4D5A4E2942}"/>
              </a:ext>
            </a:extLst>
          </p:cNvPr>
          <p:cNvSpPr txBox="1"/>
          <p:nvPr/>
        </p:nvSpPr>
        <p:spPr>
          <a:xfrm>
            <a:off x="1228938" y="5359868"/>
            <a:ext cx="9631567" cy="1477328"/>
          </a:xfrm>
          <a:prstGeom prst="rect">
            <a:avLst/>
          </a:prstGeom>
          <a:noFill/>
        </p:spPr>
        <p:txBody>
          <a:bodyPr wrap="square" rtlCol="0">
            <a:spAutoFit/>
          </a:bodyPr>
          <a:lstStyle/>
          <a:p>
            <a:r>
              <a:rPr lang="en-US" b="1" dirty="0">
                <a:solidFill>
                  <a:srgbClr val="000000"/>
                </a:solidFill>
                <a:effectLst/>
                <a:latin typeface="Times New Roman" panose="02020603050405020304" pitchFamily="18" charset="0"/>
                <a:cs typeface="Times New Roman" panose="02020603050405020304" pitchFamily="18" charset="0"/>
              </a:rPr>
              <a:t>1.Except for the release year, almost all of the data are presented in text format.</a:t>
            </a:r>
          </a:p>
          <a:p>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00000"/>
                </a:solidFill>
                <a:effectLst/>
                <a:latin typeface="Times New Roman" panose="02020603050405020304" pitchFamily="18" charset="0"/>
                <a:cs typeface="Times New Roman" panose="02020603050405020304" pitchFamily="18" charset="0"/>
              </a:rPr>
              <a:t>2.The textual format contains the data we need to build a cluster/building model. Therefore, there is no need to handle outliers.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pic>
        <p:nvPicPr>
          <p:cNvPr id="9" name="Google Shape;128;p2">
            <a:extLst>
              <a:ext uri="{FF2B5EF4-FFF2-40B4-BE49-F238E27FC236}">
                <a16:creationId xmlns:a16="http://schemas.microsoft.com/office/drawing/2014/main" id="{605C5DC6-0581-3C7E-3AF6-EDBA0B5EA56D}"/>
              </a:ext>
            </a:extLst>
          </p:cNvPr>
          <p:cNvPicPr preferRelativeResize="0"/>
          <p:nvPr/>
        </p:nvPicPr>
        <p:blipFill rotWithShape="1">
          <a:blip r:embed="rId4">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2631130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251D-5CD4-15A9-C620-D03176B13C66}"/>
              </a:ext>
            </a:extLst>
          </p:cNvPr>
          <p:cNvSpPr>
            <a:spLocks noGrp="1"/>
          </p:cNvSpPr>
          <p:nvPr>
            <p:ph type="title"/>
          </p:nvPr>
        </p:nvSpPr>
        <p:spPr/>
        <p:txBody>
          <a:bodyPr/>
          <a:lstStyle/>
          <a:p>
            <a:r>
              <a:rPr lang="en-US" b="1" i="0" dirty="0" err="1">
                <a:solidFill>
                  <a:srgbClr val="FF0000"/>
                </a:solidFill>
                <a:effectLst/>
                <a:latin typeface="Times New Roman" panose="02020603050405020304" pitchFamily="18" charset="0"/>
                <a:cs typeface="Times New Roman" panose="02020603050405020304" pitchFamily="18" charset="0"/>
              </a:rPr>
              <a:t>Dimesionality</a:t>
            </a:r>
            <a:r>
              <a:rPr lang="en-US" b="1" i="0" dirty="0">
                <a:solidFill>
                  <a:srgbClr val="FF0000"/>
                </a:solidFill>
                <a:effectLst/>
                <a:latin typeface="Times New Roman" panose="02020603050405020304" pitchFamily="18" charset="0"/>
                <a:cs typeface="Times New Roman" panose="02020603050405020304" pitchFamily="18" charset="0"/>
              </a:rPr>
              <a:t> Reduction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A3EB4F-C077-4CD6-3207-089D1D1AE87E}"/>
              </a:ext>
            </a:extLst>
          </p:cNvPr>
          <p:cNvSpPr>
            <a:spLocks noGrp="1"/>
          </p:cNvSpPr>
          <p:nvPr>
            <p:ph idx="1"/>
          </p:nvPr>
        </p:nvSpPr>
        <p:spPr/>
        <p:txBody>
          <a:bodyPr>
            <a:normAutofit/>
          </a:bodyPr>
          <a:lstStyle/>
          <a:p>
            <a:r>
              <a:rPr lang="en-US" b="1" dirty="0">
                <a:solidFill>
                  <a:srgbClr val="000000"/>
                </a:solidFill>
                <a:effectLst/>
                <a:latin typeface="Times New Roman" panose="02020603050405020304" pitchFamily="18" charset="0"/>
                <a:cs typeface="Times New Roman" panose="02020603050405020304" pitchFamily="18" charset="0"/>
              </a:rPr>
              <a:t>We can use PCA (Principal component Analysis) to reduce the dimensionality of data.</a:t>
            </a:r>
          </a:p>
          <a:p>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00000"/>
                </a:solidFill>
                <a:effectLst/>
                <a:latin typeface="Times New Roman" panose="02020603050405020304" pitchFamily="18" charset="0"/>
                <a:cs typeface="Times New Roman" panose="02020603050405020304" pitchFamily="18" charset="0"/>
              </a:rPr>
              <a:t>Dimensionality reduction is the process of reducing the number of features or dimensions in a dataset while preserving as much information as possible. It is a common step in machine learning and data analysis, as high-dimensional datasets can be difficult to work with and can sometimes suffer from the curse of dimensionality.</a:t>
            </a:r>
          </a:p>
          <a:p>
            <a:endParaRPr lang="en-US" b="1" dirty="0">
              <a:latin typeface="Times New Roman" panose="02020603050405020304" pitchFamily="18" charset="0"/>
              <a:cs typeface="Times New Roman" panose="02020603050405020304" pitchFamily="18" charset="0"/>
            </a:endParaRPr>
          </a:p>
        </p:txBody>
      </p:sp>
      <p:pic>
        <p:nvPicPr>
          <p:cNvPr id="4" name="Google Shape;128;p2">
            <a:extLst>
              <a:ext uri="{FF2B5EF4-FFF2-40B4-BE49-F238E27FC236}">
                <a16:creationId xmlns:a16="http://schemas.microsoft.com/office/drawing/2014/main" id="{6D7B3710-9406-DE2B-308F-49682EBCB61E}"/>
              </a:ext>
            </a:extLst>
          </p:cNvPr>
          <p:cNvPicPr preferRelativeResize="0"/>
          <p:nvPr/>
        </p:nvPicPr>
        <p:blipFill rotWithShape="1">
          <a:blip r:embed="rId2">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275420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C746EC7-273C-9BA4-D883-9FF4603FA9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0267"/>
            <a:ext cx="5040830" cy="4351338"/>
          </a:xfrm>
          <a:prstGeom prst="rect">
            <a:avLst/>
          </a:prstGeom>
          <a:ln w="88900" cap="sq" cmpd="thickThin">
            <a:solidFill>
              <a:srgbClr val="000000"/>
            </a:solidFill>
            <a:prstDash val="solid"/>
            <a:miter lim="800000"/>
          </a:ln>
          <a:effectLst>
            <a:innerShdw blurRad="76200">
              <a:srgbClr val="000000"/>
            </a:innerShdw>
          </a:effectLst>
        </p:spPr>
      </p:pic>
      <p:sp>
        <p:nvSpPr>
          <p:cNvPr id="4" name="Title 1">
            <a:extLst>
              <a:ext uri="{FF2B5EF4-FFF2-40B4-BE49-F238E27FC236}">
                <a16:creationId xmlns:a16="http://schemas.microsoft.com/office/drawing/2014/main" id="{95A13F27-598E-BCA1-FB0A-CEFD04FB29BF}"/>
              </a:ext>
            </a:extLst>
          </p:cNvPr>
          <p:cNvSpPr>
            <a:spLocks noGrp="1"/>
          </p:cNvSpPr>
          <p:nvPr>
            <p:ph type="title"/>
          </p:nvPr>
        </p:nvSpPr>
        <p:spPr>
          <a:xfrm>
            <a:off x="838200" y="204704"/>
            <a:ext cx="10515600" cy="1325563"/>
          </a:xfrm>
        </p:spPr>
        <p:txBody>
          <a:bodyPr/>
          <a:lstStyle/>
          <a:p>
            <a:r>
              <a:rPr lang="en-US" b="1" i="0" dirty="0" err="1">
                <a:solidFill>
                  <a:srgbClr val="FF0000"/>
                </a:solidFill>
                <a:effectLst/>
                <a:latin typeface="Times New Roman" panose="02020603050405020304" pitchFamily="18" charset="0"/>
                <a:cs typeface="Times New Roman" panose="02020603050405020304" pitchFamily="18" charset="0"/>
              </a:rPr>
              <a:t>Dimesionality</a:t>
            </a:r>
            <a:r>
              <a:rPr lang="en-US" b="1" i="0" dirty="0">
                <a:solidFill>
                  <a:srgbClr val="FF0000"/>
                </a:solidFill>
                <a:effectLst/>
                <a:latin typeface="Times New Roman" panose="02020603050405020304" pitchFamily="18" charset="0"/>
                <a:cs typeface="Times New Roman" panose="02020603050405020304" pitchFamily="18" charset="0"/>
              </a:rPr>
              <a:t> Reduction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239598-E2D4-FCA2-3AC5-3759CC8485DE}"/>
              </a:ext>
            </a:extLst>
          </p:cNvPr>
          <p:cNvSpPr txBox="1"/>
          <p:nvPr/>
        </p:nvSpPr>
        <p:spPr>
          <a:xfrm>
            <a:off x="6352674" y="1584012"/>
            <a:ext cx="5001126"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0000"/>
                </a:solidFill>
                <a:effectLst/>
                <a:latin typeface="Times New Roman" panose="02020603050405020304" pitchFamily="18" charset="0"/>
                <a:cs typeface="Times New Roman" panose="02020603050405020304" pitchFamily="18" charset="0"/>
              </a:rPr>
              <a:t>We find that 100% of the </a:t>
            </a:r>
            <a:r>
              <a:rPr lang="en-US" b="1" dirty="0" err="1">
                <a:solidFill>
                  <a:srgbClr val="000000"/>
                </a:solidFill>
                <a:effectLst/>
                <a:latin typeface="Times New Roman" panose="02020603050405020304" pitchFamily="18" charset="0"/>
                <a:cs typeface="Times New Roman" panose="02020603050405020304" pitchFamily="18" charset="0"/>
              </a:rPr>
              <a:t>va</a:t>
            </a:r>
            <a:r>
              <a:rPr lang="en-US" b="1" dirty="0">
                <a:solidFill>
                  <a:srgbClr val="000000"/>
                </a:solidFill>
                <a:effectLst/>
                <a:latin typeface="Times New Roman" panose="02020603050405020304" pitchFamily="18" charset="0"/>
                <a:cs typeface="Times New Roman" panose="02020603050405020304" pitchFamily="18" charset="0"/>
              </a:rPr>
              <a:t>*</a:t>
            </a:r>
            <a:r>
              <a:rPr lang="en-US" b="1" dirty="0" err="1">
                <a:solidFill>
                  <a:srgbClr val="000000"/>
                </a:solidFill>
                <a:effectLst/>
                <a:latin typeface="Times New Roman" panose="02020603050405020304" pitchFamily="18" charset="0"/>
                <a:cs typeface="Times New Roman" panose="02020603050405020304" pitchFamily="18" charset="0"/>
              </a:rPr>
              <a:t>riance</a:t>
            </a:r>
            <a:r>
              <a:rPr lang="en-US" b="1" dirty="0">
                <a:solidFill>
                  <a:srgbClr val="000000"/>
                </a:solidFill>
                <a:effectLst/>
                <a:latin typeface="Times New Roman" panose="02020603050405020304" pitchFamily="18" charset="0"/>
                <a:cs typeface="Times New Roman" panose="02020603050405020304" pitchFamily="18" charset="0"/>
              </a:rPr>
              <a:t> is explained by about ~7500 components.</a:t>
            </a:r>
          </a:p>
          <a:p>
            <a:pPr marL="285750" indent="-285750">
              <a:buFont typeface="Arial" panose="020B0604020202020204" pitchFamily="34" charset="0"/>
              <a:buChar char="•"/>
            </a:pPr>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00000"/>
                </a:solidFill>
                <a:effectLst/>
                <a:latin typeface="Times New Roman" panose="02020603050405020304" pitchFamily="18" charset="0"/>
                <a:cs typeface="Times New Roman" panose="02020603050405020304" pitchFamily="18" charset="0"/>
              </a:rPr>
              <a:t>Also, more than 80% of the variance is explained just by 3000 components.</a:t>
            </a:r>
          </a:p>
          <a:p>
            <a:pPr marL="285750" indent="-285750">
              <a:buFont typeface="Arial" panose="020B0604020202020204" pitchFamily="34" charset="0"/>
              <a:buChar char="•"/>
            </a:pPr>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00000"/>
                </a:solidFill>
                <a:effectLst/>
                <a:latin typeface="Times New Roman" panose="02020603050405020304" pitchFamily="18" charset="0"/>
                <a:cs typeface="Times New Roman" panose="02020603050405020304" pitchFamily="18" charset="0"/>
              </a:rPr>
              <a:t>Hence to simplify the model, and reduce dimensionality, we can take the top</a:t>
            </a:r>
          </a:p>
          <a:p>
            <a:pPr marL="285750" indent="-285750">
              <a:buFont typeface="Arial" panose="020B0604020202020204" pitchFamily="34" charset="0"/>
              <a:buChar char="•"/>
            </a:pPr>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00000"/>
                </a:solidFill>
                <a:effectLst/>
                <a:latin typeface="Times New Roman" panose="02020603050405020304" pitchFamily="18" charset="0"/>
                <a:cs typeface="Times New Roman" panose="02020603050405020304" pitchFamily="18" charset="0"/>
              </a:rPr>
              <a:t>3000 components, which will still be able to capture more than 80% of variance.</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AAC9B79A-CB8C-6CE0-5C5E-B90735F11598}"/>
              </a:ext>
            </a:extLst>
          </p:cNvPr>
          <p:cNvPicPr preferRelativeResize="0"/>
          <p:nvPr/>
        </p:nvPicPr>
        <p:blipFill rotWithShape="1">
          <a:blip r:embed="rId3">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2312534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99D7-D12C-8844-77D5-0AAD3C49DE6D}"/>
              </a:ext>
            </a:extLst>
          </p:cNvPr>
          <p:cNvSpPr>
            <a:spLocks noGrp="1"/>
          </p:cNvSpPr>
          <p:nvPr>
            <p:ph type="title"/>
          </p:nvPr>
        </p:nvSpPr>
        <p:spPr/>
        <p:txBody>
          <a:bodyPr/>
          <a:lstStyle/>
          <a:p>
            <a:r>
              <a:rPr lang="en-US" b="1" i="0" dirty="0">
                <a:solidFill>
                  <a:srgbClr val="FF0000"/>
                </a:solidFill>
                <a:effectLst/>
                <a:latin typeface="Times New Roman" panose="02020603050405020304" pitchFamily="18" charset="0"/>
                <a:cs typeface="Times New Roman" panose="02020603050405020304" pitchFamily="18" charset="0"/>
              </a:rPr>
              <a:t>K-Means Clustering</a:t>
            </a:r>
            <a:br>
              <a:rPr lang="en-US" b="0" i="0" dirty="0">
                <a:solidFill>
                  <a:srgbClr val="FF0000"/>
                </a:solidFill>
                <a:effectLst/>
                <a:latin typeface="Times New Roman" panose="02020603050405020304" pitchFamily="18" charset="0"/>
                <a:cs typeface="Times New Roman" panose="02020603050405020304" pitchFamily="18" charset="0"/>
              </a:rPr>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078D29-C07B-7FDD-CEDB-A9D347A7ED4C}"/>
              </a:ext>
            </a:extLst>
          </p:cNvPr>
          <p:cNvSpPr>
            <a:spLocks noGrp="1"/>
          </p:cNvSpPr>
          <p:nvPr>
            <p:ph idx="1"/>
          </p:nvPr>
        </p:nvSpPr>
        <p:spPr>
          <a:xfrm>
            <a:off x="838200" y="1376446"/>
            <a:ext cx="10515600" cy="4351338"/>
          </a:xfrm>
        </p:spPr>
        <p:txBody>
          <a:bodyPr>
            <a:normAutofit fontScale="85000" lnSpcReduction="20000"/>
          </a:bodyPr>
          <a:lstStyle/>
          <a:p>
            <a:pPr algn="l"/>
            <a:r>
              <a:rPr lang="en-US" b="1" i="0" dirty="0">
                <a:solidFill>
                  <a:srgbClr val="212121"/>
                </a:solidFill>
                <a:effectLst/>
                <a:latin typeface="Times New Roman" panose="02020603050405020304" pitchFamily="18" charset="0"/>
                <a:cs typeface="Times New Roman" panose="02020603050405020304" pitchFamily="18" charset="0"/>
              </a:rPr>
              <a:t>K-means clustering is an unsupervised machine learning algorithm that is used to divide a dataset into a specified number of clusters. It is called "unsupervised" because the algorithm does not use any labeled examples to learn about the data. Instead, it relies on the inherent structure of the data to group the samples into clusters.</a:t>
            </a:r>
          </a:p>
          <a:p>
            <a:pPr algn="l"/>
            <a:r>
              <a:rPr lang="en-US" b="1" i="0" dirty="0">
                <a:solidFill>
                  <a:srgbClr val="212121"/>
                </a:solidFill>
                <a:effectLst/>
                <a:latin typeface="Times New Roman" panose="02020603050405020304" pitchFamily="18" charset="0"/>
                <a:cs typeface="Times New Roman" panose="02020603050405020304" pitchFamily="18" charset="0"/>
              </a:rPr>
              <a:t>How It's Work?</a:t>
            </a:r>
          </a:p>
          <a:p>
            <a:pPr algn="l"/>
            <a:r>
              <a:rPr lang="en-US" b="1" i="0" dirty="0">
                <a:solidFill>
                  <a:srgbClr val="212121"/>
                </a:solidFill>
                <a:effectLst/>
                <a:latin typeface="Times New Roman" panose="02020603050405020304" pitchFamily="18" charset="0"/>
                <a:cs typeface="Times New Roman" panose="02020603050405020304" pitchFamily="18" charset="0"/>
              </a:rPr>
              <a:t>The k-means algorithm works by first selecting k initial "centroids," or cluster centers, at random from the data. Then, it assigns each sample in the dataset to the nearest centroid, based on some distance metric like Euclidean distance. The algorithm then updates the centroids to be the mean of the samples in each cluster. </a:t>
            </a:r>
            <a:r>
              <a:rPr lang="en-US" b="1" i="0" dirty="0" err="1">
                <a:solidFill>
                  <a:srgbClr val="212121"/>
                </a:solidFill>
                <a:effectLst/>
                <a:latin typeface="Times New Roman" panose="02020603050405020304" pitchFamily="18" charset="0"/>
                <a:cs typeface="Times New Roman" panose="02020603050405020304" pitchFamily="18" charset="0"/>
              </a:rPr>
              <a:t>teratively</a:t>
            </a:r>
            <a:r>
              <a:rPr lang="en-US" b="1" i="0" dirty="0">
                <a:solidFill>
                  <a:srgbClr val="212121"/>
                </a:solidFill>
                <a:effectLst/>
                <a:latin typeface="Times New Roman" panose="02020603050405020304" pitchFamily="18" charset="0"/>
                <a:cs typeface="Times New Roman" panose="02020603050405020304" pitchFamily="18" charset="0"/>
              </a:rPr>
              <a:t> repeats the process of reassigning samples to the nearest centroids and updating the centroids until convergence. Visualizing the elbow curve and Silhouette score to decide on the optimal number of clusters for K-means clustering algorithm</a:t>
            </a:r>
          </a:p>
          <a:p>
            <a:endParaRPr lang="en-US" b="1" dirty="0">
              <a:latin typeface="Times New Roman" panose="02020603050405020304" pitchFamily="18" charset="0"/>
              <a:cs typeface="Times New Roman" panose="02020603050405020304" pitchFamily="18" charset="0"/>
            </a:endParaRPr>
          </a:p>
        </p:txBody>
      </p:sp>
      <p:pic>
        <p:nvPicPr>
          <p:cNvPr id="4" name="Google Shape;128;p2">
            <a:extLst>
              <a:ext uri="{FF2B5EF4-FFF2-40B4-BE49-F238E27FC236}">
                <a16:creationId xmlns:a16="http://schemas.microsoft.com/office/drawing/2014/main" id="{40A014F1-0E38-D4E4-B4BF-97B4FE45CA90}"/>
              </a:ext>
            </a:extLst>
          </p:cNvPr>
          <p:cNvPicPr preferRelativeResize="0"/>
          <p:nvPr/>
        </p:nvPicPr>
        <p:blipFill rotWithShape="1">
          <a:blip r:embed="rId2">
            <a:alphaModFix/>
          </a:blip>
          <a:srcRect/>
          <a:stretch/>
        </p:blipFill>
        <p:spPr>
          <a:xfrm>
            <a:off x="11307744" y="16042"/>
            <a:ext cx="899591" cy="764704"/>
          </a:xfrm>
          <a:prstGeom prst="rect">
            <a:avLst/>
          </a:prstGeom>
          <a:noFill/>
          <a:ln>
            <a:noFill/>
          </a:ln>
        </p:spPr>
      </p:pic>
      <p:pic>
        <p:nvPicPr>
          <p:cNvPr id="5" name="Google Shape;128;p2">
            <a:extLst>
              <a:ext uri="{FF2B5EF4-FFF2-40B4-BE49-F238E27FC236}">
                <a16:creationId xmlns:a16="http://schemas.microsoft.com/office/drawing/2014/main" id="{B22EDA42-10A6-A264-083B-ED23E335CF19}"/>
              </a:ext>
            </a:extLst>
          </p:cNvPr>
          <p:cNvPicPr preferRelativeResize="0"/>
          <p:nvPr/>
        </p:nvPicPr>
        <p:blipFill rotWithShape="1">
          <a:blip r:embed="rId2">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3431875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3499-3AC8-0938-4643-931778C9CC22}"/>
              </a:ext>
            </a:extLst>
          </p:cNvPr>
          <p:cNvSpPr>
            <a:spLocks noGrp="1"/>
          </p:cNvSpPr>
          <p:nvPr>
            <p:ph type="title"/>
          </p:nvPr>
        </p:nvSpPr>
        <p:spPr/>
        <p:txBody>
          <a:bodyPr/>
          <a:lstStyle/>
          <a:p>
            <a:r>
              <a:rPr lang="en-US" b="1" i="0" dirty="0">
                <a:solidFill>
                  <a:srgbClr val="FF0000"/>
                </a:solidFill>
                <a:effectLst/>
                <a:latin typeface="Times New Roman" panose="02020603050405020304" pitchFamily="18" charset="0"/>
                <a:cs typeface="Times New Roman" panose="02020603050405020304" pitchFamily="18" charset="0"/>
              </a:rPr>
              <a:t>Hierarchical clustering</a:t>
            </a:r>
            <a:br>
              <a:rPr lang="en-US" b="0" i="0" dirty="0">
                <a:solidFill>
                  <a:srgbClr val="FF0000"/>
                </a:solidFill>
                <a:effectLst/>
                <a:latin typeface="Times New Roman" panose="02020603050405020304" pitchFamily="18" charset="0"/>
                <a:cs typeface="Times New Roman" panose="02020603050405020304" pitchFamily="18" charset="0"/>
              </a:rPr>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A859E1-D5F9-0E00-DAEC-FE9BAEC06885}"/>
              </a:ext>
            </a:extLst>
          </p:cNvPr>
          <p:cNvSpPr>
            <a:spLocks noGrp="1"/>
          </p:cNvSpPr>
          <p:nvPr>
            <p:ph idx="1"/>
          </p:nvPr>
        </p:nvSpPr>
        <p:spPr>
          <a:xfrm>
            <a:off x="838200" y="1253331"/>
            <a:ext cx="10515600" cy="4351338"/>
          </a:xfrm>
        </p:spPr>
        <p:txBody>
          <a:bodyPr>
            <a:normAutofit fontScale="92500" lnSpcReduction="10000"/>
          </a:bodyPr>
          <a:lstStyle/>
          <a:p>
            <a:pPr algn="l"/>
            <a:r>
              <a:rPr lang="en-US" b="1" i="0" dirty="0">
                <a:solidFill>
                  <a:srgbClr val="212121"/>
                </a:solidFill>
                <a:effectLst/>
                <a:latin typeface="Times New Roman" panose="02020603050405020304" pitchFamily="18" charset="0"/>
                <a:cs typeface="Times New Roman" panose="02020603050405020304" pitchFamily="18" charset="0"/>
              </a:rPr>
              <a:t>After applying the agglomerative hierarchical clustering algorithm, the resulting clusters are displayed in a dendrogram, which is a tree-like structure. The dendrogram shows the relationships between the clusters at each level of the hierarchy.</a:t>
            </a:r>
          </a:p>
          <a:p>
            <a:pPr algn="l"/>
            <a:r>
              <a:rPr lang="en-US" b="1" i="0" dirty="0">
                <a:solidFill>
                  <a:srgbClr val="212121"/>
                </a:solidFill>
                <a:effectLst/>
                <a:latin typeface="Times New Roman" panose="02020603050405020304" pitchFamily="18" charset="0"/>
                <a:cs typeface="Times New Roman" panose="02020603050405020304" pitchFamily="18" charset="0"/>
              </a:rPr>
              <a:t>To determine the optimal number of clusters for our data, we can visually inspect the dendrogram and look for the largest vertical distance that does not intersect any horizontal line. This distance represents the largest distance between any two merged clusters, and thus the point at which the clusters are most dissimilar.</a:t>
            </a:r>
          </a:p>
          <a:p>
            <a:pPr algn="l"/>
            <a:r>
              <a:rPr lang="en-US" b="1" i="0" dirty="0">
                <a:solidFill>
                  <a:srgbClr val="212121"/>
                </a:solidFill>
                <a:effectLst/>
                <a:latin typeface="Times New Roman" panose="02020603050405020304" pitchFamily="18" charset="0"/>
                <a:cs typeface="Times New Roman" panose="02020603050405020304" pitchFamily="18" charset="0"/>
              </a:rPr>
              <a:t>We can then draw a horizontal line at this distance and count the number of vertical lines it intersects. This number corresponds to the optimal number of clusters for our data.</a:t>
            </a:r>
          </a:p>
          <a:p>
            <a:endParaRPr lang="en-US" b="1" dirty="0">
              <a:latin typeface="Times New Roman" panose="02020603050405020304" pitchFamily="18" charset="0"/>
              <a:cs typeface="Times New Roman" panose="02020603050405020304" pitchFamily="18" charset="0"/>
            </a:endParaRPr>
          </a:p>
        </p:txBody>
      </p:sp>
      <p:pic>
        <p:nvPicPr>
          <p:cNvPr id="4" name="Google Shape;128;p2">
            <a:extLst>
              <a:ext uri="{FF2B5EF4-FFF2-40B4-BE49-F238E27FC236}">
                <a16:creationId xmlns:a16="http://schemas.microsoft.com/office/drawing/2014/main" id="{97EB2D3F-E822-9CAF-36DC-EA84E81A67B9}"/>
              </a:ext>
            </a:extLst>
          </p:cNvPr>
          <p:cNvPicPr preferRelativeResize="0"/>
          <p:nvPr/>
        </p:nvPicPr>
        <p:blipFill rotWithShape="1">
          <a:blip r:embed="rId2">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3309573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C4B800-F9CC-CB46-3A26-9026D9FCFC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0281" y="393032"/>
            <a:ext cx="4075698" cy="2866136"/>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20001654-6011-05B5-C00B-1DFBB9022D8C}"/>
              </a:ext>
            </a:extLst>
          </p:cNvPr>
          <p:cNvSpPr txBox="1"/>
          <p:nvPr/>
        </p:nvSpPr>
        <p:spPr>
          <a:xfrm>
            <a:off x="6096000" y="562864"/>
            <a:ext cx="4363452"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i="0" dirty="0">
                <a:solidFill>
                  <a:srgbClr val="212121"/>
                </a:solidFill>
                <a:effectLst/>
                <a:latin typeface="Times New Roman" panose="02020603050405020304" pitchFamily="18" charset="0"/>
                <a:cs typeface="Times New Roman" panose="02020603050405020304" pitchFamily="18" charset="0"/>
              </a:rPr>
              <a:t>At a distance of 4 units, 7 clusters can be built using the agglomerative clustering algorithm.</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3FFE97F-622F-15AC-BDE1-8F01CB48F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65" y="3733800"/>
            <a:ext cx="6228395" cy="2731168"/>
          </a:xfrm>
          <a:prstGeom prst="rect">
            <a:avLst/>
          </a:prstGeom>
          <a:ln w="88900" cap="sq" cmpd="thickThin">
            <a:solidFill>
              <a:srgbClr val="000000"/>
            </a:solidFill>
            <a:prstDash val="solid"/>
            <a:miter lim="800000"/>
          </a:ln>
          <a:effectLst>
            <a:innerShdw blurRad="76200">
              <a:srgbClr val="000000"/>
            </a:innerShdw>
          </a:effectLst>
        </p:spPr>
      </p:pic>
      <p:sp>
        <p:nvSpPr>
          <p:cNvPr id="11" name="TextBox 10">
            <a:extLst>
              <a:ext uri="{FF2B5EF4-FFF2-40B4-BE49-F238E27FC236}">
                <a16:creationId xmlns:a16="http://schemas.microsoft.com/office/drawing/2014/main" id="{717FC398-EEA9-0F61-E390-EAB67EF140A7}"/>
              </a:ext>
            </a:extLst>
          </p:cNvPr>
          <p:cNvSpPr txBox="1"/>
          <p:nvPr/>
        </p:nvSpPr>
        <p:spPr>
          <a:xfrm>
            <a:off x="7347284" y="3733800"/>
            <a:ext cx="4572000"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i="0" dirty="0">
                <a:solidFill>
                  <a:srgbClr val="212121"/>
                </a:solidFill>
                <a:effectLst/>
                <a:latin typeface="Times New Roman" panose="02020603050405020304" pitchFamily="18" charset="0"/>
                <a:cs typeface="Times New Roman" panose="02020603050405020304" pitchFamily="18" charset="0"/>
              </a:rPr>
              <a:t>Successfully built 7 clusters using the Agglomerative (hierarchical) clustering algorithm.</a:t>
            </a:r>
            <a:endParaRPr lang="en-US" sz="2400" b="1" dirty="0">
              <a:latin typeface="Times New Roman" panose="02020603050405020304" pitchFamily="18" charset="0"/>
              <a:cs typeface="Times New Roman" panose="02020603050405020304" pitchFamily="18" charset="0"/>
            </a:endParaRPr>
          </a:p>
        </p:txBody>
      </p:sp>
      <p:pic>
        <p:nvPicPr>
          <p:cNvPr id="12" name="Google Shape;128;p2">
            <a:extLst>
              <a:ext uri="{FF2B5EF4-FFF2-40B4-BE49-F238E27FC236}">
                <a16:creationId xmlns:a16="http://schemas.microsoft.com/office/drawing/2014/main" id="{975A518F-92EA-23CF-C460-358374F43996}"/>
              </a:ext>
            </a:extLst>
          </p:cNvPr>
          <p:cNvPicPr preferRelativeResize="0"/>
          <p:nvPr/>
        </p:nvPicPr>
        <p:blipFill rotWithShape="1">
          <a:blip r:embed="rId4">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3851636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BD5B1-D744-75A0-1C65-7C283E54A285}"/>
              </a:ext>
            </a:extLst>
          </p:cNvPr>
          <p:cNvSpPr>
            <a:spLocks noGrp="1"/>
          </p:cNvSpPr>
          <p:nvPr>
            <p:ph idx="1"/>
          </p:nvPr>
        </p:nvSpPr>
        <p:spPr>
          <a:xfrm>
            <a:off x="838200" y="766846"/>
            <a:ext cx="10515600" cy="4351338"/>
          </a:xfrm>
        </p:spPr>
        <p:txBody>
          <a:bodyPr>
            <a:normAutofit lnSpcReduction="10000"/>
          </a:bodyPr>
          <a:lstStyle/>
          <a:p>
            <a:r>
              <a:rPr lang="en-US" b="0" i="0" dirty="0">
                <a:solidFill>
                  <a:srgbClr val="212121"/>
                </a:solidFill>
                <a:effectLst/>
                <a:latin typeface="Times New Roman" panose="02020603050405020304" pitchFamily="18" charset="0"/>
                <a:cs typeface="Times New Roman" panose="02020603050405020304" pitchFamily="18" charset="0"/>
              </a:rPr>
              <a:t>Next, the study performed exploratory data analysis (EDA). The number of movies on Netflix is greater than the number of TV shows, with 5372 movies and 2398 TV shows currently available on the platform. The most common rating for TV shows is TV-MA, indicating that a significant portion of the TV shows available on Netflix are intended for adult audiences. Additionally, TV-MA is the most common rating for both movies and TV shows, suggesting that Netflix's content caters to a primarily adult demographic, with a focus on mature and potentially controversial themes. The years 2017 and 2018 had the highest number of movie releases, while 2020 had the highest number of TV show releases. The growth rate of movie releases on Netflix is significantly faster than that of TV shows.</a:t>
            </a:r>
            <a:endParaRPr lang="en-US" dirty="0">
              <a:latin typeface="Times New Roman" panose="02020603050405020304" pitchFamily="18" charset="0"/>
              <a:cs typeface="Times New Roman" panose="02020603050405020304" pitchFamily="18" charset="0"/>
            </a:endParaRPr>
          </a:p>
        </p:txBody>
      </p:sp>
      <p:pic>
        <p:nvPicPr>
          <p:cNvPr id="4" name="Google Shape;128;p2">
            <a:extLst>
              <a:ext uri="{FF2B5EF4-FFF2-40B4-BE49-F238E27FC236}">
                <a16:creationId xmlns:a16="http://schemas.microsoft.com/office/drawing/2014/main" id="{6AA25650-73EF-CAEA-2551-01F6FA0B7CD0}"/>
              </a:ext>
            </a:extLst>
          </p:cNvPr>
          <p:cNvPicPr preferRelativeResize="0"/>
          <p:nvPr/>
        </p:nvPicPr>
        <p:blipFill rotWithShape="1">
          <a:blip r:embed="rId2">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3342363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8E9F-07BE-63F7-9FF4-D8863AB9C2A3}"/>
              </a:ext>
            </a:extLst>
          </p:cNvPr>
          <p:cNvSpPr>
            <a:spLocks noGrp="1"/>
          </p:cNvSpPr>
          <p:nvPr>
            <p:ph type="title"/>
          </p:nvPr>
        </p:nvSpPr>
        <p:spPr>
          <a:xfrm>
            <a:off x="838200" y="211304"/>
            <a:ext cx="10515600" cy="1325563"/>
          </a:xfrm>
        </p:spPr>
        <p:txBody>
          <a:bodyPr>
            <a:normAutofit/>
          </a:bodyPr>
          <a:lstStyle/>
          <a:p>
            <a:r>
              <a:rPr lang="en-US" sz="3200" b="1" i="0" dirty="0">
                <a:solidFill>
                  <a:srgbClr val="FF0000"/>
                </a:solidFill>
                <a:effectLst/>
                <a:latin typeface="Times New Roman" panose="02020603050405020304" pitchFamily="18" charset="0"/>
                <a:cs typeface="Times New Roman" panose="02020603050405020304" pitchFamily="18" charset="0"/>
              </a:rPr>
              <a:t>Word Cloud on </a:t>
            </a:r>
            <a:r>
              <a:rPr lang="en-US" sz="3200" b="1" dirty="0">
                <a:solidFill>
                  <a:srgbClr val="FF0000"/>
                </a:solidFill>
                <a:latin typeface="Times New Roman" panose="02020603050405020304" pitchFamily="18" charset="0"/>
                <a:cs typeface="Times New Roman" panose="02020603050405020304" pitchFamily="18" charset="0"/>
              </a:rPr>
              <a:t>“</a:t>
            </a:r>
            <a:r>
              <a:rPr lang="en-US" sz="3200" b="1" i="0" dirty="0">
                <a:solidFill>
                  <a:srgbClr val="FF0000"/>
                </a:solidFill>
                <a:effectLst/>
                <a:latin typeface="Times New Roman" panose="02020603050405020304" pitchFamily="18" charset="0"/>
                <a:cs typeface="Times New Roman" panose="02020603050405020304" pitchFamily="18" charset="0"/>
              </a:rPr>
              <a:t>title“, ”Description”, ”Cast” column for different cluster</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FBF8CA3-9B69-ED49-0B9A-40E9AE9568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13330"/>
            <a:ext cx="2984695" cy="4351338"/>
          </a:xfrm>
        </p:spPr>
      </p:pic>
      <p:pic>
        <p:nvPicPr>
          <p:cNvPr id="7" name="Picture 6">
            <a:extLst>
              <a:ext uri="{FF2B5EF4-FFF2-40B4-BE49-F238E27FC236}">
                <a16:creationId xmlns:a16="http://schemas.microsoft.com/office/drawing/2014/main" id="{9BC262FA-37A7-694D-9006-21B41D576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9459" y="1713330"/>
            <a:ext cx="2562177" cy="4351338"/>
          </a:xfrm>
          <a:prstGeom prst="rect">
            <a:avLst/>
          </a:prstGeom>
        </p:spPr>
      </p:pic>
      <p:pic>
        <p:nvPicPr>
          <p:cNvPr id="9" name="Picture 8">
            <a:extLst>
              <a:ext uri="{FF2B5EF4-FFF2-40B4-BE49-F238E27FC236}">
                <a16:creationId xmlns:a16="http://schemas.microsoft.com/office/drawing/2014/main" id="{F297A1D2-CF8E-2532-A878-1209257D63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9792" y="1536867"/>
            <a:ext cx="2709359" cy="4584600"/>
          </a:xfrm>
          <a:prstGeom prst="rect">
            <a:avLst/>
          </a:prstGeom>
        </p:spPr>
      </p:pic>
      <p:pic>
        <p:nvPicPr>
          <p:cNvPr id="10" name="Google Shape;128;p2">
            <a:extLst>
              <a:ext uri="{FF2B5EF4-FFF2-40B4-BE49-F238E27FC236}">
                <a16:creationId xmlns:a16="http://schemas.microsoft.com/office/drawing/2014/main" id="{31DE769B-C578-0EE8-E6A9-F389EA523310}"/>
              </a:ext>
            </a:extLst>
          </p:cNvPr>
          <p:cNvPicPr preferRelativeResize="0"/>
          <p:nvPr/>
        </p:nvPicPr>
        <p:blipFill rotWithShape="1">
          <a:blip r:embed="rId5">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495989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085D-E97E-7ED4-C4DF-C8C31055AEB2}"/>
              </a:ext>
            </a:extLst>
          </p:cNvPr>
          <p:cNvSpPr>
            <a:spLocks noGrp="1"/>
          </p:cNvSpPr>
          <p:nvPr>
            <p:ph type="title"/>
          </p:nvPr>
        </p:nvSpPr>
        <p:spPr/>
        <p:txBody>
          <a:bodyPr/>
          <a:lstStyle/>
          <a:p>
            <a:r>
              <a:rPr lang="en-US" b="1" i="0" dirty="0">
                <a:solidFill>
                  <a:srgbClr val="FF0000"/>
                </a:solidFill>
                <a:effectLst/>
                <a:latin typeface="Times New Roman" panose="02020603050405020304" pitchFamily="18" charset="0"/>
                <a:cs typeface="Times New Roman" panose="02020603050405020304" pitchFamily="18" charset="0"/>
              </a:rPr>
              <a:t>Conclusion</a:t>
            </a:r>
            <a:br>
              <a:rPr lang="en-US" b="0" i="0" dirty="0">
                <a:solidFill>
                  <a:srgbClr val="FF0000"/>
                </a:solidFill>
                <a:effectLst/>
                <a:latin typeface="Times New Roman" panose="02020603050405020304" pitchFamily="18" charset="0"/>
                <a:cs typeface="Times New Roman" panose="02020603050405020304" pitchFamily="18" charset="0"/>
              </a:rPr>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9B6D45-B720-E447-9CFF-A043C806E005}"/>
              </a:ext>
            </a:extLst>
          </p:cNvPr>
          <p:cNvSpPr>
            <a:spLocks noGrp="1"/>
          </p:cNvSpPr>
          <p:nvPr>
            <p:ph idx="1"/>
          </p:nvPr>
        </p:nvSpPr>
        <p:spPr>
          <a:xfrm>
            <a:off x="838200" y="1205203"/>
            <a:ext cx="10515600" cy="5404143"/>
          </a:xfrm>
        </p:spPr>
        <p:txBody>
          <a:bodyPr>
            <a:noAutofit/>
          </a:bodyPr>
          <a:lstStyle/>
          <a:p>
            <a:pPr algn="l"/>
            <a:r>
              <a:rPr lang="en-US" sz="2000" b="1" i="0" dirty="0">
                <a:solidFill>
                  <a:srgbClr val="212121"/>
                </a:solidFill>
                <a:effectLst/>
                <a:latin typeface="Times New Roman" panose="02020603050405020304" pitchFamily="18" charset="0"/>
                <a:cs typeface="Times New Roman" panose="02020603050405020304" pitchFamily="18" charset="0"/>
              </a:rPr>
              <a:t>Welcome to our exciting journey of exploring the world of Netflix shows! Our goal was to cluster the shows into groups based on their similarities and differences, ultimately creating a content-based recommender system that suggests 10 shows based on the user's viewing history.</a:t>
            </a:r>
          </a:p>
          <a:p>
            <a:pPr algn="l"/>
            <a:r>
              <a:rPr lang="en-US" sz="2000" b="1" i="0" dirty="0">
                <a:solidFill>
                  <a:srgbClr val="212121"/>
                </a:solidFill>
                <a:effectLst/>
                <a:latin typeface="Times New Roman" panose="02020603050405020304" pitchFamily="18" charset="0"/>
                <a:cs typeface="Times New Roman" panose="02020603050405020304" pitchFamily="18" charset="0"/>
              </a:rPr>
              <a:t>With over 7787 records and 11 attributes, we began our adventure by delving into the dataset's missing values and performing exploratory data analysis (EDA). Our findings revealed that Netflix boasts more movies than TV shows, with a rapidly growing collection of shows from the United States.</a:t>
            </a:r>
          </a:p>
          <a:p>
            <a:pPr algn="l"/>
            <a:r>
              <a:rPr lang="en-US" sz="2000" b="1" i="0" dirty="0">
                <a:solidFill>
                  <a:srgbClr val="212121"/>
                </a:solidFill>
                <a:effectLst/>
                <a:latin typeface="Times New Roman" panose="02020603050405020304" pitchFamily="18" charset="0"/>
                <a:cs typeface="Times New Roman" panose="02020603050405020304" pitchFamily="18" charset="0"/>
              </a:rPr>
              <a:t>To cluster the shows, we focused on six key attributes: director, cast, country, genre, rating, and description. We transformed these attributes into a 10000-feature TFIDF vectorization, then used Principal Component Analysis (PCA) to tackle the curse of dimensionality. By reducing the components to 3000, we were able to capture more than 80% of the variance.</a:t>
            </a:r>
          </a:p>
          <a:p>
            <a:pPr algn="l"/>
            <a:r>
              <a:rPr lang="en-US" sz="2000" b="1" i="0" dirty="0">
                <a:solidFill>
                  <a:srgbClr val="212121"/>
                </a:solidFill>
                <a:effectLst/>
                <a:latin typeface="Times New Roman" panose="02020603050405020304" pitchFamily="18" charset="0"/>
                <a:cs typeface="Times New Roman" panose="02020603050405020304" pitchFamily="18" charset="0"/>
              </a:rPr>
              <a:t>Next, we used two clustering algorithms, K-Means and Agglomerative clustering, to group the shows. K-Means determined that the optimal number of clusters was 5, as confirmed by the elbow method and Silhouette score analysis. Meanwhile, Agglomerative clustering suggested 7 clusters, which we visualized using a dendrogram.</a:t>
            </a:r>
          </a:p>
          <a:p>
            <a:endParaRPr lang="en-US" sz="2000" b="1" dirty="0">
              <a:latin typeface="Times New Roman" panose="02020603050405020304" pitchFamily="18" charset="0"/>
              <a:cs typeface="Times New Roman" panose="02020603050405020304" pitchFamily="18" charset="0"/>
            </a:endParaRPr>
          </a:p>
        </p:txBody>
      </p:sp>
      <p:pic>
        <p:nvPicPr>
          <p:cNvPr id="4" name="Google Shape;128;p2">
            <a:extLst>
              <a:ext uri="{FF2B5EF4-FFF2-40B4-BE49-F238E27FC236}">
                <a16:creationId xmlns:a16="http://schemas.microsoft.com/office/drawing/2014/main" id="{3C7268A9-4C7C-A479-01FA-AC424332EFAD}"/>
              </a:ext>
            </a:extLst>
          </p:cNvPr>
          <p:cNvPicPr preferRelativeResize="0"/>
          <p:nvPr/>
        </p:nvPicPr>
        <p:blipFill rotWithShape="1">
          <a:blip r:embed="rId2">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3430193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6CB4-7F84-5F74-792F-1A0C105A35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FDF90F-88BD-A46B-FB21-EAB94CF3E0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981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C033-A76E-3BC4-54ED-F8F049A85352}"/>
              </a:ext>
            </a:extLst>
          </p:cNvPr>
          <p:cNvSpPr>
            <a:spLocks noGrp="1"/>
          </p:cNvSpPr>
          <p:nvPr>
            <p:ph type="title"/>
          </p:nvPr>
        </p:nvSpPr>
        <p:spPr>
          <a:xfrm>
            <a:off x="838200" y="429293"/>
            <a:ext cx="10515600" cy="1325563"/>
          </a:xfrm>
        </p:spPr>
        <p:txBody>
          <a:bodyPr/>
          <a:lstStyle/>
          <a:p>
            <a:r>
              <a:rPr lang="en-GB" b="1" dirty="0">
                <a:solidFill>
                  <a:srgbClr val="FF0000"/>
                </a:solidFill>
                <a:latin typeface="Times New Roman" panose="02020603050405020304" pitchFamily="18" charset="0"/>
                <a:ea typeface="Montserrat" panose="00000500000000000000"/>
                <a:cs typeface="Times New Roman" panose="02020603050405020304" pitchFamily="18" charset="0"/>
                <a:sym typeface="Montserrat" panose="00000500000000000000"/>
              </a:rPr>
              <a:t>Data Summary</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B0A93F-D71C-4EA8-6911-04063AA7B697}"/>
              </a:ext>
            </a:extLst>
          </p:cNvPr>
          <p:cNvSpPr>
            <a:spLocks noGrp="1"/>
          </p:cNvSpPr>
          <p:nvPr>
            <p:ph idx="1"/>
          </p:nvPr>
        </p:nvSpPr>
        <p:spPr>
          <a:xfrm>
            <a:off x="838200" y="1510005"/>
            <a:ext cx="10515600" cy="5175376"/>
          </a:xfrm>
        </p:spPr>
        <p:txBody>
          <a:bodyPr>
            <a:normAutofit lnSpcReduction="10000"/>
          </a:bodyPr>
          <a:lstStyle/>
          <a:p>
            <a:pPr marL="0" lvl="0" indent="0" algn="l" rtl="0">
              <a:lnSpc>
                <a:spcPct val="115000"/>
              </a:lnSpc>
              <a:spcBef>
                <a:spcPts val="0"/>
              </a:spcBef>
              <a:spcAft>
                <a:spcPts val="0"/>
              </a:spcAft>
              <a:buNone/>
            </a:pPr>
            <a:r>
              <a:rPr lang="en-US" b="1" dirty="0" err="1">
                <a:latin typeface="Times New Roman" panose="02020603050405020304" pitchFamily="18" charset="0"/>
                <a:cs typeface="Times New Roman" panose="02020603050405020304" pitchFamily="18" charset="0"/>
              </a:rPr>
              <a:t>show_id</a:t>
            </a:r>
            <a:r>
              <a:rPr lang="en-US" dirty="0">
                <a:solidFill>
                  <a:srgbClr val="134F5C"/>
                </a:solidFill>
                <a:latin typeface="Times New Roman" panose="02020603050405020304" pitchFamily="18" charset="0"/>
                <a:cs typeface="Times New Roman" panose="02020603050405020304" pitchFamily="18" charset="0"/>
              </a:rPr>
              <a:t> : Unique ID for every Movie / Tv Show</a:t>
            </a:r>
          </a:p>
          <a:p>
            <a:pPr marL="0" lvl="0" indent="0" algn="l" rtl="0">
              <a:lnSpc>
                <a:spcPct val="115000"/>
              </a:lnSpc>
              <a:spcBef>
                <a:spcPts val="0"/>
              </a:spcBef>
              <a:spcAft>
                <a:spcPts val="0"/>
              </a:spcAft>
              <a:buNone/>
            </a:pP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r>
              <a:rPr lang="en-US" b="1" dirty="0">
                <a:latin typeface="Times New Roman" panose="02020603050405020304" pitchFamily="18" charset="0"/>
                <a:cs typeface="Times New Roman" panose="02020603050405020304" pitchFamily="18" charset="0"/>
              </a:rPr>
              <a:t>type</a:t>
            </a:r>
            <a:r>
              <a:rPr lang="en-US" dirty="0">
                <a:solidFill>
                  <a:srgbClr val="134F5C"/>
                </a:solidFill>
                <a:latin typeface="Times New Roman" panose="02020603050405020304" pitchFamily="18" charset="0"/>
                <a:cs typeface="Times New Roman" panose="02020603050405020304" pitchFamily="18" charset="0"/>
              </a:rPr>
              <a:t> : Identifier - A Movie or TV Show</a:t>
            </a:r>
          </a:p>
          <a:p>
            <a:pPr marL="0" lvl="0" indent="0" algn="l" rtl="0">
              <a:lnSpc>
                <a:spcPct val="115000"/>
              </a:lnSpc>
              <a:spcBef>
                <a:spcPts val="0"/>
              </a:spcBef>
              <a:spcAft>
                <a:spcPts val="0"/>
              </a:spcAft>
              <a:buNone/>
            </a:pP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r>
              <a:rPr lang="en-US" b="1" dirty="0">
                <a:latin typeface="Times New Roman" panose="02020603050405020304" pitchFamily="18" charset="0"/>
                <a:cs typeface="Times New Roman" panose="02020603050405020304" pitchFamily="18" charset="0"/>
              </a:rPr>
              <a:t>title</a:t>
            </a:r>
            <a:r>
              <a:rPr lang="en-US" dirty="0">
                <a:solidFill>
                  <a:srgbClr val="134F5C"/>
                </a:solidFill>
                <a:latin typeface="Times New Roman" panose="02020603050405020304" pitchFamily="18" charset="0"/>
                <a:cs typeface="Times New Roman" panose="02020603050405020304" pitchFamily="18" charset="0"/>
              </a:rPr>
              <a:t> : Title of the Movie / Tv Show</a:t>
            </a:r>
          </a:p>
          <a:p>
            <a:pPr marL="0" lvl="0" indent="0" algn="l" rtl="0">
              <a:lnSpc>
                <a:spcPct val="115000"/>
              </a:lnSpc>
              <a:spcBef>
                <a:spcPts val="0"/>
              </a:spcBef>
              <a:spcAft>
                <a:spcPts val="0"/>
              </a:spcAft>
              <a:buNone/>
            </a:pP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r>
              <a:rPr lang="en-US" b="1" dirty="0">
                <a:latin typeface="Times New Roman" panose="02020603050405020304" pitchFamily="18" charset="0"/>
                <a:cs typeface="Times New Roman" panose="02020603050405020304" pitchFamily="18" charset="0"/>
              </a:rPr>
              <a:t>director</a:t>
            </a:r>
            <a:r>
              <a:rPr lang="en-US" dirty="0">
                <a:solidFill>
                  <a:srgbClr val="134F5C"/>
                </a:solidFill>
                <a:latin typeface="Times New Roman" panose="02020603050405020304" pitchFamily="18" charset="0"/>
                <a:cs typeface="Times New Roman" panose="02020603050405020304" pitchFamily="18" charset="0"/>
              </a:rPr>
              <a:t> : Director of the Movie</a:t>
            </a:r>
          </a:p>
          <a:p>
            <a:pPr marL="0" lvl="0" indent="0" algn="l" rtl="0">
              <a:lnSpc>
                <a:spcPct val="115000"/>
              </a:lnSpc>
              <a:spcBef>
                <a:spcPts val="0"/>
              </a:spcBef>
              <a:spcAft>
                <a:spcPts val="0"/>
              </a:spcAft>
              <a:buNone/>
            </a:pP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r>
              <a:rPr lang="en-US" b="1" dirty="0">
                <a:latin typeface="Times New Roman" panose="02020603050405020304" pitchFamily="18" charset="0"/>
                <a:cs typeface="Times New Roman" panose="02020603050405020304" pitchFamily="18" charset="0"/>
              </a:rPr>
              <a:t>cast </a:t>
            </a:r>
            <a:r>
              <a:rPr lang="en-US" dirty="0">
                <a:solidFill>
                  <a:srgbClr val="134F5C"/>
                </a:solidFill>
                <a:latin typeface="Times New Roman" panose="02020603050405020304" pitchFamily="18" charset="0"/>
                <a:cs typeface="Times New Roman" panose="02020603050405020304" pitchFamily="18" charset="0"/>
              </a:rPr>
              <a:t>: Actors involved in the movie / show</a:t>
            </a:r>
          </a:p>
          <a:p>
            <a:pPr marL="0" lvl="0" indent="0" algn="l" rtl="0">
              <a:lnSpc>
                <a:spcPct val="115000"/>
              </a:lnSpc>
              <a:spcBef>
                <a:spcPts val="0"/>
              </a:spcBef>
              <a:spcAft>
                <a:spcPts val="0"/>
              </a:spcAft>
              <a:buNone/>
            </a:pP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r>
              <a:rPr lang="en-US" b="1" dirty="0">
                <a:latin typeface="Times New Roman" panose="02020603050405020304" pitchFamily="18" charset="0"/>
                <a:cs typeface="Times New Roman" panose="02020603050405020304" pitchFamily="18" charset="0"/>
              </a:rPr>
              <a:t>country</a:t>
            </a:r>
            <a:r>
              <a:rPr lang="en-US" dirty="0">
                <a:solidFill>
                  <a:srgbClr val="134F5C"/>
                </a:solidFill>
                <a:latin typeface="Times New Roman" panose="02020603050405020304" pitchFamily="18" charset="0"/>
                <a:cs typeface="Times New Roman" panose="02020603050405020304" pitchFamily="18" charset="0"/>
              </a:rPr>
              <a:t> : Country where the movie / show was produced</a:t>
            </a:r>
          </a:p>
          <a:p>
            <a:endParaRPr lang="en-US" dirty="0"/>
          </a:p>
        </p:txBody>
      </p:sp>
      <p:pic>
        <p:nvPicPr>
          <p:cNvPr id="4" name="Google Shape;128;p2">
            <a:extLst>
              <a:ext uri="{FF2B5EF4-FFF2-40B4-BE49-F238E27FC236}">
                <a16:creationId xmlns:a16="http://schemas.microsoft.com/office/drawing/2014/main" id="{FBAEF1F0-9DD1-8F50-19B0-C6F9C18923B7}"/>
              </a:ext>
            </a:extLst>
          </p:cNvPr>
          <p:cNvPicPr preferRelativeResize="0"/>
          <p:nvPr/>
        </p:nvPicPr>
        <p:blipFill rotWithShape="1">
          <a:blip r:embed="rId2">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313405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A6EF-5D56-CD44-47E2-C19FF35FEB27}"/>
              </a:ext>
            </a:extLst>
          </p:cNvPr>
          <p:cNvSpPr>
            <a:spLocks noGrp="1"/>
          </p:cNvSpPr>
          <p:nvPr>
            <p:ph type="title"/>
          </p:nvPr>
        </p:nvSpPr>
        <p:spPr/>
        <p:txBody>
          <a:bodyPr/>
          <a:lstStyle/>
          <a:p>
            <a:r>
              <a:rPr lang="en-GB" b="1" dirty="0">
                <a:solidFill>
                  <a:srgbClr val="FF0000"/>
                </a:solidFill>
                <a:latin typeface="Times New Roman" panose="02020603050405020304" pitchFamily="18" charset="0"/>
                <a:ea typeface="Montserrat" panose="00000500000000000000"/>
                <a:cs typeface="Times New Roman" panose="02020603050405020304" pitchFamily="18" charset="0"/>
                <a:sym typeface="Montserrat" panose="00000500000000000000"/>
              </a:rPr>
              <a:t>Data Summary</a:t>
            </a:r>
            <a:endParaRPr lang="en-US" dirty="0"/>
          </a:p>
        </p:txBody>
      </p:sp>
      <p:sp>
        <p:nvSpPr>
          <p:cNvPr id="3" name="Content Placeholder 2">
            <a:extLst>
              <a:ext uri="{FF2B5EF4-FFF2-40B4-BE49-F238E27FC236}">
                <a16:creationId xmlns:a16="http://schemas.microsoft.com/office/drawing/2014/main" id="{5F7CF072-094F-C622-F032-3E8E44D6A593}"/>
              </a:ext>
            </a:extLst>
          </p:cNvPr>
          <p:cNvSpPr>
            <a:spLocks noGrp="1"/>
          </p:cNvSpPr>
          <p:nvPr>
            <p:ph idx="1"/>
          </p:nvPr>
        </p:nvSpPr>
        <p:spPr>
          <a:xfrm>
            <a:off x="838200" y="1825624"/>
            <a:ext cx="10515600" cy="5032375"/>
          </a:xfrm>
        </p:spPr>
        <p:txBody>
          <a:bodyPr>
            <a:normAutofit fontScale="92500" lnSpcReduction="10000"/>
          </a:bodyPr>
          <a:lstStyle/>
          <a:p>
            <a:pPr marL="0" lvl="0" indent="0" algn="l" rtl="0">
              <a:lnSpc>
                <a:spcPct val="115000"/>
              </a:lnSpc>
              <a:spcBef>
                <a:spcPts val="0"/>
              </a:spcBef>
              <a:spcAft>
                <a:spcPts val="0"/>
              </a:spcAft>
              <a:buNone/>
            </a:pPr>
            <a:r>
              <a:rPr lang="en-US" b="1" dirty="0" err="1">
                <a:latin typeface="Times New Roman" panose="02020603050405020304" pitchFamily="18" charset="0"/>
                <a:cs typeface="Times New Roman" panose="02020603050405020304" pitchFamily="18" charset="0"/>
                <a:sym typeface="+mn-ea"/>
              </a:rPr>
              <a:t>date_added</a:t>
            </a:r>
            <a:r>
              <a:rPr lang="en-US" b="1" dirty="0">
                <a:latin typeface="Times New Roman" panose="02020603050405020304" pitchFamily="18" charset="0"/>
                <a:cs typeface="Times New Roman" panose="02020603050405020304" pitchFamily="18" charset="0"/>
                <a:sym typeface="+mn-ea"/>
              </a:rPr>
              <a:t> </a:t>
            </a:r>
            <a:r>
              <a:rPr lang="en-US" dirty="0">
                <a:solidFill>
                  <a:srgbClr val="134F5C"/>
                </a:solidFill>
                <a:latin typeface="Times New Roman" panose="02020603050405020304" pitchFamily="18" charset="0"/>
                <a:cs typeface="Times New Roman" panose="02020603050405020304" pitchFamily="18" charset="0"/>
                <a:sym typeface="+mn-ea"/>
              </a:rPr>
              <a:t>: Date it was added on Netflix</a:t>
            </a: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r>
              <a:rPr lang="en-US" b="1" dirty="0" err="1">
                <a:latin typeface="Times New Roman" panose="02020603050405020304" pitchFamily="18" charset="0"/>
                <a:cs typeface="Times New Roman" panose="02020603050405020304" pitchFamily="18" charset="0"/>
                <a:sym typeface="+mn-ea"/>
              </a:rPr>
              <a:t>release_year</a:t>
            </a:r>
            <a:r>
              <a:rPr lang="en-US" b="1" dirty="0">
                <a:latin typeface="Times New Roman" panose="02020603050405020304" pitchFamily="18" charset="0"/>
                <a:cs typeface="Times New Roman" panose="02020603050405020304" pitchFamily="18" charset="0"/>
                <a:sym typeface="+mn-ea"/>
              </a:rPr>
              <a:t> </a:t>
            </a:r>
            <a:r>
              <a:rPr lang="en-US" dirty="0">
                <a:solidFill>
                  <a:srgbClr val="134F5C"/>
                </a:solidFill>
                <a:latin typeface="Times New Roman" panose="02020603050405020304" pitchFamily="18" charset="0"/>
                <a:cs typeface="Times New Roman" panose="02020603050405020304" pitchFamily="18" charset="0"/>
                <a:sym typeface="+mn-ea"/>
              </a:rPr>
              <a:t>: Actual </a:t>
            </a:r>
            <a:r>
              <a:rPr lang="en-US" dirty="0" err="1">
                <a:solidFill>
                  <a:srgbClr val="134F5C"/>
                </a:solidFill>
                <a:latin typeface="Times New Roman" panose="02020603050405020304" pitchFamily="18" charset="0"/>
                <a:cs typeface="Times New Roman" panose="02020603050405020304" pitchFamily="18" charset="0"/>
                <a:sym typeface="+mn-ea"/>
              </a:rPr>
              <a:t>Releaseyear</a:t>
            </a:r>
            <a:r>
              <a:rPr lang="en-US" dirty="0">
                <a:solidFill>
                  <a:srgbClr val="134F5C"/>
                </a:solidFill>
                <a:latin typeface="Times New Roman" panose="02020603050405020304" pitchFamily="18" charset="0"/>
                <a:cs typeface="Times New Roman" panose="02020603050405020304" pitchFamily="18" charset="0"/>
                <a:sym typeface="+mn-ea"/>
              </a:rPr>
              <a:t> of the movie / show</a:t>
            </a: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r>
              <a:rPr lang="en-US" b="1" dirty="0">
                <a:latin typeface="Times New Roman" panose="02020603050405020304" pitchFamily="18" charset="0"/>
                <a:cs typeface="Times New Roman" panose="02020603050405020304" pitchFamily="18" charset="0"/>
                <a:sym typeface="+mn-ea"/>
              </a:rPr>
              <a:t>rating</a:t>
            </a:r>
            <a:r>
              <a:rPr lang="en-US" dirty="0">
                <a:solidFill>
                  <a:srgbClr val="134F5C"/>
                </a:solidFill>
                <a:latin typeface="Times New Roman" panose="02020603050405020304" pitchFamily="18" charset="0"/>
                <a:cs typeface="Times New Roman" panose="02020603050405020304" pitchFamily="18" charset="0"/>
                <a:sym typeface="+mn-ea"/>
              </a:rPr>
              <a:t> : TV Rating of the movie / show</a:t>
            </a: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r>
              <a:rPr lang="en-US" b="1" dirty="0">
                <a:latin typeface="Times New Roman" panose="02020603050405020304" pitchFamily="18" charset="0"/>
                <a:cs typeface="Times New Roman" panose="02020603050405020304" pitchFamily="18" charset="0"/>
                <a:sym typeface="+mn-ea"/>
              </a:rPr>
              <a:t>duration</a:t>
            </a:r>
            <a:r>
              <a:rPr lang="en-US" dirty="0">
                <a:solidFill>
                  <a:srgbClr val="134F5C"/>
                </a:solidFill>
                <a:latin typeface="Times New Roman" panose="02020603050405020304" pitchFamily="18" charset="0"/>
                <a:cs typeface="Times New Roman" panose="02020603050405020304" pitchFamily="18" charset="0"/>
                <a:sym typeface="+mn-ea"/>
              </a:rPr>
              <a:t> : Total Duration - in minutes or number of seasons</a:t>
            </a: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r>
              <a:rPr lang="en-US" b="1" dirty="0" err="1">
                <a:latin typeface="Times New Roman" panose="02020603050405020304" pitchFamily="18" charset="0"/>
                <a:cs typeface="Times New Roman" panose="02020603050405020304" pitchFamily="18" charset="0"/>
                <a:sym typeface="+mn-ea"/>
              </a:rPr>
              <a:t>listed_in</a:t>
            </a:r>
            <a:r>
              <a:rPr lang="en-US" b="1" dirty="0">
                <a:latin typeface="Times New Roman" panose="02020603050405020304" pitchFamily="18" charset="0"/>
                <a:cs typeface="Times New Roman" panose="02020603050405020304" pitchFamily="18" charset="0"/>
                <a:sym typeface="+mn-ea"/>
              </a:rPr>
              <a:t> </a:t>
            </a:r>
            <a:r>
              <a:rPr lang="en-US" dirty="0">
                <a:solidFill>
                  <a:srgbClr val="134F5C"/>
                </a:solidFill>
                <a:latin typeface="Times New Roman" panose="02020603050405020304" pitchFamily="18" charset="0"/>
                <a:cs typeface="Times New Roman" panose="02020603050405020304" pitchFamily="18" charset="0"/>
                <a:sym typeface="+mn-ea"/>
              </a:rPr>
              <a:t>: </a:t>
            </a:r>
            <a:r>
              <a:rPr lang="en-US" dirty="0" err="1">
                <a:solidFill>
                  <a:srgbClr val="134F5C"/>
                </a:solidFill>
                <a:latin typeface="Times New Roman" panose="02020603050405020304" pitchFamily="18" charset="0"/>
                <a:cs typeface="Times New Roman" panose="02020603050405020304" pitchFamily="18" charset="0"/>
                <a:sym typeface="+mn-ea"/>
              </a:rPr>
              <a:t>Genere</a:t>
            </a: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lang="en-US" dirty="0">
              <a:solidFill>
                <a:srgbClr val="134F5C"/>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r>
              <a:rPr lang="en-US" b="1" dirty="0">
                <a:latin typeface="Times New Roman" panose="02020603050405020304" pitchFamily="18" charset="0"/>
                <a:cs typeface="Times New Roman" panose="02020603050405020304" pitchFamily="18" charset="0"/>
                <a:sym typeface="+mn-ea"/>
              </a:rPr>
              <a:t>Description </a:t>
            </a:r>
            <a:r>
              <a:rPr lang="en-US" dirty="0">
                <a:solidFill>
                  <a:srgbClr val="134F5C"/>
                </a:solidFill>
                <a:latin typeface="Times New Roman" panose="02020603050405020304" pitchFamily="18" charset="0"/>
                <a:cs typeface="Times New Roman" panose="02020603050405020304" pitchFamily="18" charset="0"/>
                <a:sym typeface="+mn-ea"/>
              </a:rPr>
              <a:t>: The Summary description</a:t>
            </a:r>
            <a:endParaRPr lang="en-US" dirty="0">
              <a:solidFill>
                <a:srgbClr val="134F5C"/>
              </a:solidFill>
              <a:latin typeface="Times New Roman" panose="02020603050405020304" pitchFamily="18" charset="0"/>
              <a:cs typeface="Times New Roman" panose="02020603050405020304" pitchFamily="18" charset="0"/>
            </a:endParaRPr>
          </a:p>
          <a:p>
            <a:endParaRPr lang="en-US" dirty="0"/>
          </a:p>
        </p:txBody>
      </p:sp>
      <p:pic>
        <p:nvPicPr>
          <p:cNvPr id="4" name="Google Shape;128;p2">
            <a:extLst>
              <a:ext uri="{FF2B5EF4-FFF2-40B4-BE49-F238E27FC236}">
                <a16:creationId xmlns:a16="http://schemas.microsoft.com/office/drawing/2014/main" id="{27C98264-FAD5-8639-4F01-E8BCAC848A55}"/>
              </a:ext>
            </a:extLst>
          </p:cNvPr>
          <p:cNvPicPr preferRelativeResize="0"/>
          <p:nvPr/>
        </p:nvPicPr>
        <p:blipFill rotWithShape="1">
          <a:blip r:embed="rId2">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134842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BBDCC-288C-8AF4-99B0-40D26C23A711}"/>
              </a:ext>
            </a:extLst>
          </p:cNvPr>
          <p:cNvSpPr>
            <a:spLocks noGrp="1"/>
          </p:cNvSpPr>
          <p:nvPr>
            <p:ph type="title"/>
          </p:nvPr>
        </p:nvSpPr>
        <p:spPr>
          <a:xfrm>
            <a:off x="838200" y="300956"/>
            <a:ext cx="10515600" cy="1325563"/>
          </a:xfrm>
        </p:spPr>
        <p:txBody>
          <a:bodyPr>
            <a:noAutofit/>
          </a:bodyPr>
          <a:lstStyle/>
          <a:p>
            <a:r>
              <a:rPr lang="en-US" sz="4800" b="1" dirty="0">
                <a:solidFill>
                  <a:srgbClr val="FF0000"/>
                </a:solidFill>
                <a:effectLst/>
                <a:latin typeface="Times New Roman" panose="02020603050405020304" pitchFamily="18" charset="0"/>
                <a:cs typeface="Times New Roman" panose="02020603050405020304" pitchFamily="18" charset="0"/>
              </a:rPr>
              <a:t>Import Libraries</a:t>
            </a:r>
            <a:br>
              <a:rPr lang="en-US" sz="4800" b="1" dirty="0">
                <a:solidFill>
                  <a:srgbClr val="FF0000"/>
                </a:solidFill>
                <a:effectLst/>
                <a:latin typeface="Times New Roman" panose="02020603050405020304" pitchFamily="18" charset="0"/>
                <a:cs typeface="Times New Roman" panose="02020603050405020304" pitchFamily="18" charset="0"/>
              </a:rPr>
            </a:br>
            <a:endParaRPr lang="en-US" sz="4800"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93F8CD1-FA4D-6899-037B-D5B589285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86225"/>
            <a:ext cx="4563687" cy="5370819"/>
          </a:xfrm>
          <a:prstGeom prst="rect">
            <a:avLst/>
          </a:prstGeom>
          <a:ln w="88900" cap="sq" cmpd="thickThin">
            <a:solidFill>
              <a:srgbClr val="000000"/>
            </a:solidFill>
            <a:prstDash val="solid"/>
            <a:miter lim="800000"/>
          </a:ln>
          <a:effectLst>
            <a:innerShdw blurRad="76200">
              <a:srgbClr val="000000"/>
            </a:innerShdw>
          </a:effectLst>
        </p:spPr>
      </p:pic>
      <p:pic>
        <p:nvPicPr>
          <p:cNvPr id="6" name="Google Shape;128;p2">
            <a:extLst>
              <a:ext uri="{FF2B5EF4-FFF2-40B4-BE49-F238E27FC236}">
                <a16:creationId xmlns:a16="http://schemas.microsoft.com/office/drawing/2014/main" id="{BD33C845-F529-CB20-43B4-B12EC8261319}"/>
              </a:ext>
            </a:extLst>
          </p:cNvPr>
          <p:cNvPicPr preferRelativeResize="0"/>
          <p:nvPr/>
        </p:nvPicPr>
        <p:blipFill rotWithShape="1">
          <a:blip r:embed="rId3">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29025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68E4-5C8D-E43F-3D7A-E4C52CBC1574}"/>
              </a:ext>
            </a:extLst>
          </p:cNvPr>
          <p:cNvSpPr>
            <a:spLocks noGrp="1"/>
          </p:cNvSpPr>
          <p:nvPr>
            <p:ph type="title"/>
          </p:nvPr>
        </p:nvSpPr>
        <p:spPr>
          <a:xfrm>
            <a:off x="674370" y="508693"/>
            <a:ext cx="10515600" cy="1325563"/>
          </a:xfrm>
        </p:spPr>
        <p:txBody>
          <a:bodyPr>
            <a:normAutofit fontScale="90000"/>
          </a:bodyPr>
          <a:lstStyle/>
          <a:p>
            <a:r>
              <a:rPr lang="en-US" sz="4800" b="1" i="0" dirty="0">
                <a:solidFill>
                  <a:srgbClr val="FF0000"/>
                </a:solidFill>
                <a:effectLst/>
                <a:latin typeface="Times New Roman" panose="02020603050405020304" pitchFamily="18" charset="0"/>
                <a:cs typeface="Times New Roman" panose="02020603050405020304" pitchFamily="18" charset="0"/>
              </a:rPr>
              <a:t>Dataset Loading</a:t>
            </a:r>
            <a:br>
              <a:rPr lang="en-US" b="0" i="0" dirty="0">
                <a:solidFill>
                  <a:srgbClr val="212121"/>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31BE2446-6973-8495-A8B9-1E6A96AA2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4256"/>
            <a:ext cx="10187940" cy="2453640"/>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1557BC12-B5D7-1ED5-9676-08DD7962B47C}"/>
              </a:ext>
            </a:extLst>
          </p:cNvPr>
          <p:cNvSpPr txBox="1"/>
          <p:nvPr/>
        </p:nvSpPr>
        <p:spPr>
          <a:xfrm>
            <a:off x="1026695" y="4860758"/>
            <a:ext cx="9464842"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Mount the data set from the drive</a:t>
            </a:r>
          </a:p>
        </p:txBody>
      </p:sp>
      <p:pic>
        <p:nvPicPr>
          <p:cNvPr id="8" name="Google Shape;128;p2">
            <a:extLst>
              <a:ext uri="{FF2B5EF4-FFF2-40B4-BE49-F238E27FC236}">
                <a16:creationId xmlns:a16="http://schemas.microsoft.com/office/drawing/2014/main" id="{781520CF-35A1-7257-E692-14603547734C}"/>
              </a:ext>
            </a:extLst>
          </p:cNvPr>
          <p:cNvPicPr preferRelativeResize="0"/>
          <p:nvPr/>
        </p:nvPicPr>
        <p:blipFill rotWithShape="1">
          <a:blip r:embed="rId3">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247970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57B2-98E1-3700-02E6-EEFFBD9B74AA}"/>
              </a:ext>
            </a:extLst>
          </p:cNvPr>
          <p:cNvSpPr>
            <a:spLocks noGrp="1"/>
          </p:cNvSpPr>
          <p:nvPr>
            <p:ph type="title"/>
          </p:nvPr>
        </p:nvSpPr>
        <p:spPr/>
        <p:txBody>
          <a:bodyPr/>
          <a:lstStyle/>
          <a:p>
            <a:r>
              <a:rPr lang="en-US" b="1" i="0" dirty="0">
                <a:solidFill>
                  <a:srgbClr val="FF0000"/>
                </a:solidFill>
                <a:effectLst/>
                <a:latin typeface="Times New Roman" panose="02020603050405020304" pitchFamily="18" charset="0"/>
                <a:cs typeface="Times New Roman" panose="02020603050405020304" pitchFamily="18" charset="0"/>
              </a:rPr>
              <a:t>Dataset Rows &amp; Columns count</a:t>
            </a:r>
            <a:br>
              <a:rPr lang="en-US" b="1" i="0" dirty="0">
                <a:solidFill>
                  <a:srgbClr val="FF0000"/>
                </a:solidFill>
                <a:effectLst/>
                <a:latin typeface="Times New Roman" panose="02020603050405020304" pitchFamily="18" charset="0"/>
                <a:cs typeface="Times New Roman" panose="02020603050405020304" pitchFamily="18" charset="0"/>
              </a:rPr>
            </a:b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CE2EA3B-10AB-8FAB-4B31-A80ED558C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4440" y="1298800"/>
            <a:ext cx="3977998" cy="4203641"/>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CB783A6C-8058-4A80-5650-E75B12DD325E}"/>
              </a:ext>
            </a:extLst>
          </p:cNvPr>
          <p:cNvSpPr txBox="1"/>
          <p:nvPr/>
        </p:nvSpPr>
        <p:spPr>
          <a:xfrm>
            <a:off x="6288504" y="1690688"/>
            <a:ext cx="5065295" cy="1384995"/>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Here we check the shape of the data set.</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And the info of the dataset.</a:t>
            </a:r>
          </a:p>
        </p:txBody>
      </p:sp>
      <p:pic>
        <p:nvPicPr>
          <p:cNvPr id="7" name="Google Shape;128;p2">
            <a:extLst>
              <a:ext uri="{FF2B5EF4-FFF2-40B4-BE49-F238E27FC236}">
                <a16:creationId xmlns:a16="http://schemas.microsoft.com/office/drawing/2014/main" id="{978DD4BF-7EB7-09F2-3B76-D6DC9357F047}"/>
              </a:ext>
            </a:extLst>
          </p:cNvPr>
          <p:cNvPicPr preferRelativeResize="0"/>
          <p:nvPr/>
        </p:nvPicPr>
        <p:blipFill rotWithShape="1">
          <a:blip r:embed="rId3">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417311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36F0-90EE-35C5-18F4-7FBC677A47D1}"/>
              </a:ext>
            </a:extLst>
          </p:cNvPr>
          <p:cNvSpPr>
            <a:spLocks noGrp="1"/>
          </p:cNvSpPr>
          <p:nvPr>
            <p:ph type="title"/>
          </p:nvPr>
        </p:nvSpPr>
        <p:spPr/>
        <p:txBody>
          <a:bodyPr>
            <a:normAutofit/>
          </a:bodyPr>
          <a:lstStyle/>
          <a:p>
            <a:r>
              <a:rPr lang="en-US" b="1" i="0" dirty="0">
                <a:solidFill>
                  <a:srgbClr val="FF0000"/>
                </a:solidFill>
                <a:effectLst/>
                <a:latin typeface="Times New Roman" panose="02020603050405020304" pitchFamily="18" charset="0"/>
                <a:cs typeface="Times New Roman" panose="02020603050405020304" pitchFamily="18" charset="0"/>
              </a:rPr>
              <a:t>Duplicate Values &amp; Null Values</a:t>
            </a:r>
            <a:br>
              <a:rPr lang="en-US" b="1" i="0" dirty="0">
                <a:solidFill>
                  <a:srgbClr val="FF0000"/>
                </a:solidFill>
                <a:effectLst/>
                <a:latin typeface="Times New Roman" panose="02020603050405020304" pitchFamily="18" charset="0"/>
                <a:cs typeface="Times New Roman" panose="02020603050405020304" pitchFamily="18" charset="0"/>
              </a:rPr>
            </a:b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C0DD22C-131A-AAB6-CA3D-BD62B808E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1939" y="1440781"/>
            <a:ext cx="4068207" cy="4944103"/>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959608A3-4D41-C7A4-0E5C-1449CC8DAC1D}"/>
              </a:ext>
            </a:extLst>
          </p:cNvPr>
          <p:cNvSpPr txBox="1"/>
          <p:nvPr/>
        </p:nvSpPr>
        <p:spPr>
          <a:xfrm>
            <a:off x="6177448" y="1859340"/>
            <a:ext cx="5035984" cy="1815882"/>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Here check the duplicates of the data set.</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And print the missing values or null values.</a:t>
            </a:r>
          </a:p>
        </p:txBody>
      </p:sp>
      <p:pic>
        <p:nvPicPr>
          <p:cNvPr id="8" name="Google Shape;128;p2">
            <a:extLst>
              <a:ext uri="{FF2B5EF4-FFF2-40B4-BE49-F238E27FC236}">
                <a16:creationId xmlns:a16="http://schemas.microsoft.com/office/drawing/2014/main" id="{B0F0B648-11F5-F39C-E867-8867F586B45F}"/>
              </a:ext>
            </a:extLst>
          </p:cNvPr>
          <p:cNvPicPr preferRelativeResize="0"/>
          <p:nvPr/>
        </p:nvPicPr>
        <p:blipFill rotWithShape="1">
          <a:blip r:embed="rId3">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1909828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2245</Words>
  <Application>Microsoft Office PowerPoint</Application>
  <PresentationFormat>Widescreen</PresentationFormat>
  <Paragraphs>120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Roboto</vt:lpstr>
      <vt:lpstr>Times New Roman</vt:lpstr>
      <vt:lpstr>Office Theme</vt:lpstr>
      <vt:lpstr> Capstone Project – 4 Un Supervised Netflix Movies And TV Shows Clustering  by Sai Narasimha Charan Thulasi</vt:lpstr>
      <vt:lpstr>Project Summary </vt:lpstr>
      <vt:lpstr>PowerPoint Presentation</vt:lpstr>
      <vt:lpstr>Data Summary</vt:lpstr>
      <vt:lpstr>Data Summary</vt:lpstr>
      <vt:lpstr>Import Libraries </vt:lpstr>
      <vt:lpstr>Dataset Loading </vt:lpstr>
      <vt:lpstr>Dataset Rows &amp; Columns count </vt:lpstr>
      <vt:lpstr>Duplicate Values &amp; Null Values </vt:lpstr>
      <vt:lpstr>Understanding Your Variables </vt:lpstr>
      <vt:lpstr>Check Unique Values </vt:lpstr>
      <vt:lpstr>Data Wrangling </vt:lpstr>
      <vt:lpstr>Data Vizualization, Storytelling &amp; Experimenting with charts </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PowerPoint Presentation</vt:lpstr>
      <vt:lpstr>Data Vizualization, Storytelling &amp; Experimenting  with charts</vt:lpstr>
      <vt:lpstr>Data Vizualization, Storytelling &amp; Experimenting  with charts</vt:lpstr>
      <vt:lpstr>Hypothesis Testing </vt:lpstr>
      <vt:lpstr>PowerPoint Presentation</vt:lpstr>
      <vt:lpstr>Feature Engineering &amp; Data Pre-processing </vt:lpstr>
      <vt:lpstr>Dimesionality Reduction</vt:lpstr>
      <vt:lpstr>Dimesionality Reduction</vt:lpstr>
      <vt:lpstr>K-Means Clustering </vt:lpstr>
      <vt:lpstr>Hierarchical clustering </vt:lpstr>
      <vt:lpstr>PowerPoint Presentation</vt:lpstr>
      <vt:lpstr>Word Cloud on “title“, ”Description”, ”Cast” column for different cluster</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4 Un Supervised Netflix Movies And TV Shows Clustering by Sai Narasimha Charan Thulasi</dc:title>
  <dc:creator>sai narasimha charan thulasi</dc:creator>
  <cp:lastModifiedBy>sai narasimha charan thulasi</cp:lastModifiedBy>
  <cp:revision>5</cp:revision>
  <dcterms:created xsi:type="dcterms:W3CDTF">2023-03-26T17:16:01Z</dcterms:created>
  <dcterms:modified xsi:type="dcterms:W3CDTF">2023-03-29T08:07:08Z</dcterms:modified>
</cp:coreProperties>
</file>