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63" r:id="rId4"/>
    <p:sldId id="264" r:id="rId5"/>
    <p:sldId id="258" r:id="rId6"/>
    <p:sldId id="265" r:id="rId7"/>
    <p:sldId id="259" r:id="rId8"/>
    <p:sldId id="269" r:id="rId9"/>
    <p:sldId id="266" r:id="rId10"/>
    <p:sldId id="267" r:id="rId11"/>
    <p:sldId id="268" r:id="rId12"/>
  </p:sldIdLst>
  <p:sldSz cx="10080625" cy="567055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462" y="-102"/>
      </p:cViewPr>
      <p:guideLst>
        <p:guide orient="horz" pos="1786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Format des Titeltextes durch Klicken bearbeiten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Format des Titeltextes durch Klicken bearbeiten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juliansimon/weather_madrid_lemd_1997_2015.csv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ecide-soluciones/air-quality-madri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de-CH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Wetter und Luftqualität von Madrid</a:t>
            </a:r>
            <a:endParaRPr lang="de-CH" sz="4400" b="0" strike="noStrike" spc="-1" dirty="0">
              <a:latin typeface="Arial"/>
            </a:endParaRPr>
          </a:p>
        </p:txBody>
      </p:sp>
      <p:pic>
        <p:nvPicPr>
          <p:cNvPr id="78" name="Picture 42"/>
          <p:cNvPicPr/>
          <p:nvPr/>
        </p:nvPicPr>
        <p:blipFill>
          <a:blip r:embed="rId2"/>
          <a:srcRect l="25583" t="26212" r="10858" b="48043"/>
          <a:stretch/>
        </p:blipFill>
        <p:spPr>
          <a:xfrm>
            <a:off x="3613836" y="1812680"/>
            <a:ext cx="6395028" cy="1658783"/>
          </a:xfrm>
          <a:prstGeom prst="rect">
            <a:avLst/>
          </a:prstGeom>
          <a:ln>
            <a:noFill/>
          </a:ln>
        </p:spPr>
      </p:pic>
      <p:pic>
        <p:nvPicPr>
          <p:cNvPr id="79" name="Picture 43"/>
          <p:cNvPicPr/>
          <p:nvPr/>
        </p:nvPicPr>
        <p:blipFill>
          <a:blip r:embed="rId3"/>
          <a:srcRect l="25583" t="26212" r="11570" b="48043"/>
          <a:stretch/>
        </p:blipFill>
        <p:spPr>
          <a:xfrm>
            <a:off x="3621172" y="3654131"/>
            <a:ext cx="6336704" cy="1557408"/>
          </a:xfrm>
          <a:prstGeom prst="rect">
            <a:avLst/>
          </a:prstGeom>
          <a:ln>
            <a:noFill/>
          </a:ln>
        </p:spPr>
      </p:pic>
      <p:sp>
        <p:nvSpPr>
          <p:cNvPr id="80" name="CustomShape 3"/>
          <p:cNvSpPr/>
          <p:nvPr/>
        </p:nvSpPr>
        <p:spPr>
          <a:xfrm>
            <a:off x="1008000" y="1172520"/>
            <a:ext cx="813528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CH" sz="1800" b="0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Andreas Fischer, Bernd Novotny, Tobias Schieferdecker                 </a:t>
            </a:r>
            <a:r>
              <a:rPr lang="de-CH" sz="1800" b="0" strike="noStrike" spc="-1" dirty="0" smtClean="0">
                <a:solidFill>
                  <a:srgbClr val="000000"/>
                </a:solidFill>
                <a:latin typeface="Arial"/>
                <a:ea typeface="Microsoft YaHei"/>
              </a:rPr>
              <a:t>13.01.2019 </a:t>
            </a:r>
            <a:endParaRPr lang="de-CH" sz="1800" b="0" strike="noStrike" spc="-1" dirty="0">
              <a:latin typeface="Arial"/>
            </a:endParaRPr>
          </a:p>
        </p:txBody>
      </p:sp>
      <p:sp>
        <p:nvSpPr>
          <p:cNvPr id="7" name="TextShape 2"/>
          <p:cNvSpPr txBox="1"/>
          <p:nvPr/>
        </p:nvSpPr>
        <p:spPr>
          <a:xfrm>
            <a:off x="287784" y="2140043"/>
            <a:ext cx="3384184" cy="30714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de-DE" sz="2400" b="1" strike="noStrike" spc="-1" dirty="0" smtClean="0">
                <a:solidFill>
                  <a:srgbClr val="000000"/>
                </a:solidFill>
                <a:latin typeface="Arial"/>
              </a:rPr>
              <a:t>Inhalt</a:t>
            </a:r>
            <a:endParaRPr lang="de-DE" sz="1800" b="1" strike="noStrike" spc="-1" dirty="0" smtClean="0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de-DE" sz="1800" b="0" strike="noStrike" spc="-1" dirty="0" smtClean="0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 smtClean="0">
                <a:solidFill>
                  <a:srgbClr val="000000"/>
                </a:solidFill>
                <a:latin typeface="Arial"/>
              </a:rPr>
              <a:t>Beschreibung 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der Daten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Spark Befehlsabfolge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Vergleich CSV und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</a:rPr>
              <a:t>Parquet</a:t>
            </a: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</a:rPr>
              <a:t>MapReduce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 Verfahren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</a:rPr>
              <a:t>Lessons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1800" b="0" strike="noStrike" spc="-1" dirty="0" err="1" smtClean="0">
                <a:solidFill>
                  <a:srgbClr val="000000"/>
                </a:solidFill>
                <a:latin typeface="Arial"/>
              </a:rPr>
              <a:t>Learned</a:t>
            </a:r>
            <a:r>
              <a:rPr lang="de-DE" sz="1800" b="0" strike="noStrike" spc="-1" dirty="0" smtClean="0">
                <a:solidFill>
                  <a:srgbClr val="000000"/>
                </a:solidFill>
                <a:latin typeface="Arial"/>
              </a:rPr>
              <a:t> - Fazit</a:t>
            </a: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2800" dirty="0" err="1" smtClean="0"/>
              <a:t>Lessons</a:t>
            </a:r>
            <a:r>
              <a:rPr lang="de-CH" sz="2800" dirty="0" smtClean="0"/>
              <a:t> </a:t>
            </a:r>
            <a:r>
              <a:rPr lang="de-CH" sz="2800" dirty="0" err="1" smtClean="0"/>
              <a:t>Learn</a:t>
            </a:r>
            <a:r>
              <a:rPr lang="de-CH" sz="2800" dirty="0" smtClean="0"/>
              <a:t> - Fazit</a:t>
            </a:r>
            <a:endParaRPr lang="de-CH" sz="2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212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2800" dirty="0" smtClean="0"/>
              <a:t>Beschreibung der Daten «Wetter»</a:t>
            </a:r>
            <a:endParaRPr lang="de-CH" sz="2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/>
          </p:nvPr>
        </p:nvSpPr>
        <p:spPr>
          <a:xfrm>
            <a:off x="504000" y="1326599"/>
            <a:ext cx="9072000" cy="3740923"/>
          </a:xfrm>
        </p:spPr>
        <p:txBody>
          <a:bodyPr>
            <a:normAutofit/>
          </a:bodyPr>
          <a:lstStyle/>
          <a:p>
            <a:endParaRPr lang="de-CH" b="1" dirty="0" smtClean="0"/>
          </a:p>
          <a:p>
            <a:endParaRPr lang="de-CH" b="1" dirty="0"/>
          </a:p>
          <a:p>
            <a:r>
              <a:rPr lang="de-CH" b="1" dirty="0" err="1" smtClean="0"/>
              <a:t>Weather</a:t>
            </a:r>
            <a:r>
              <a:rPr lang="de-CH" b="1" dirty="0" smtClean="0"/>
              <a:t> Madrid 1997 – 2015</a:t>
            </a:r>
          </a:p>
          <a:p>
            <a:endParaRPr lang="de-CH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>
                <a:hlinkClick r:id="rId2"/>
              </a:rPr>
              <a:t>https://www.kaggle.com/juliansimon/weather_madrid_lemd_1997_2015.csv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Files</a:t>
            </a:r>
          </a:p>
          <a:p>
            <a:pPr>
              <a:lnSpc>
                <a:spcPct val="100000"/>
              </a:lnSpc>
            </a:pPr>
            <a:r>
              <a:rPr lang="de-CH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de-CH" sz="1600" spc="-1" dirty="0">
                <a:solidFill>
                  <a:srgbClr val="000000"/>
                </a:solidFill>
                <a:latin typeface="Arial"/>
                <a:ea typeface="DejaVu Sans"/>
              </a:rPr>
              <a:t>weather_madrid_LEMD_1997_2015.csv	</a:t>
            </a:r>
            <a:r>
              <a:rPr lang="de-CH" sz="1600" spc="-1" dirty="0" smtClean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de-CH" sz="1600" spc="-1" dirty="0">
                <a:solidFill>
                  <a:srgbClr val="000000"/>
                </a:solidFill>
                <a:latin typeface="Arial"/>
                <a:ea typeface="DejaVu Sans"/>
              </a:rPr>
              <a:t>	→ 0.5 </a:t>
            </a:r>
            <a:r>
              <a:rPr lang="de-CH" sz="1600" spc="-1" dirty="0" smtClean="0">
                <a:solidFill>
                  <a:srgbClr val="000000"/>
                </a:solidFill>
                <a:latin typeface="Arial"/>
                <a:ea typeface="DejaVu Sans"/>
              </a:rPr>
              <a:t>MB</a:t>
            </a:r>
          </a:p>
          <a:p>
            <a:pPr>
              <a:lnSpc>
                <a:spcPct val="100000"/>
              </a:lnSpc>
            </a:pPr>
            <a:endParaRPr lang="de-CH" sz="16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6812 Zeilen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p</a:t>
            </a:r>
            <a:r>
              <a:rPr lang="de-CH" dirty="0" smtClean="0"/>
              <a:t>ro Tag eine Angabe über</a:t>
            </a:r>
            <a:br>
              <a:rPr lang="de-CH" dirty="0" smtClean="0"/>
            </a:br>
            <a:r>
              <a:rPr lang="de-CH" sz="1400" dirty="0" smtClean="0"/>
              <a:t>Temperatur, Feuchtigkeit, Luftdruck, </a:t>
            </a:r>
            <a:r>
              <a:rPr lang="de-CH" sz="1400" dirty="0" err="1" smtClean="0"/>
              <a:t>Visibility</a:t>
            </a:r>
            <a:r>
              <a:rPr lang="de-CH" sz="1400" dirty="0" smtClean="0"/>
              <a:t>, Windgeschwindigkeit und -richtung, Niederschlag, Bedeckung, Vorkommnisse, Wolkendecke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24" t="34911" r="33293" b="8561"/>
          <a:stretch/>
        </p:blipFill>
        <p:spPr bwMode="auto">
          <a:xfrm>
            <a:off x="6696496" y="170979"/>
            <a:ext cx="3031966" cy="2145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232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2800" dirty="0" smtClean="0"/>
              <a:t>Beschreibung der Daten «Luftqualität»</a:t>
            </a:r>
            <a:endParaRPr lang="de-CH" sz="2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de-CH" b="1" dirty="0" smtClean="0"/>
              <a:t>Air Quality in Madrid (2001 - 2018)</a:t>
            </a:r>
          </a:p>
          <a:p>
            <a:endParaRPr lang="de-CH" b="1" dirty="0" smtClean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de-CH" dirty="0" smtClean="0">
                <a:hlinkClick r:id="rId2"/>
              </a:rPr>
              <a:t>https://www.kaggle.com/decide-soluciones/air-quality-madrid</a:t>
            </a:r>
            <a:endParaRPr lang="de-CH" dirty="0" smtClean="0"/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de-CH" dirty="0" smtClean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de-CH" dirty="0" smtClean="0"/>
              <a:t>Files: </a:t>
            </a:r>
          </a:p>
          <a:p>
            <a:pPr>
              <a:lnSpc>
                <a:spcPct val="100000"/>
              </a:lnSpc>
            </a:pPr>
            <a:r>
              <a:rPr lang="de-CH" sz="16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	stations.csv – 24 Messstationen</a:t>
            </a:r>
            <a:endParaRPr lang="de-CH" sz="1600" b="0" strike="noStrike" spc="-1" dirty="0" smtClean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CH" sz="16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	madrid_2001.csv ... madrid_2018.csv 			→ 500 MB</a:t>
            </a:r>
          </a:p>
          <a:p>
            <a:pPr>
              <a:lnSpc>
                <a:spcPct val="100000"/>
              </a:lnSpc>
            </a:pPr>
            <a:endParaRPr lang="de-CH" sz="1600" b="0" strike="noStrike" spc="-1" dirty="0" smtClean="0">
              <a:latin typeface="Arial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de-CH" dirty="0" smtClean="0"/>
              <a:t>Total 3.8 Millionen </a:t>
            </a:r>
            <a:r>
              <a:rPr lang="de-CH" dirty="0" err="1" smtClean="0"/>
              <a:t>Tuples</a:t>
            </a:r>
            <a:endParaRPr lang="de-CH" dirty="0" smtClean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de-CH" dirty="0"/>
              <a:t>p</a:t>
            </a:r>
            <a:r>
              <a:rPr lang="de-CH" dirty="0" smtClean="0"/>
              <a:t>ro Messstation jede Stunde eine Messreihe über</a:t>
            </a:r>
            <a:br>
              <a:rPr lang="de-CH" dirty="0" smtClean="0"/>
            </a:br>
            <a:r>
              <a:rPr lang="de-CH" sz="1400" dirty="0" smtClean="0"/>
              <a:t>Kohlenstoffmonoxid CO, Feinstaub PM10, Stickstoffdioxid NO</a:t>
            </a:r>
            <a:r>
              <a:rPr lang="de-CH" sz="1400" baseline="-25000" dirty="0" smtClean="0"/>
              <a:t>2</a:t>
            </a:r>
            <a:r>
              <a:rPr lang="de-CH" sz="1400" dirty="0" smtClean="0"/>
              <a:t>, Ozon O</a:t>
            </a:r>
            <a:r>
              <a:rPr lang="de-CH" sz="1400" baseline="-25000" dirty="0" smtClean="0"/>
              <a:t>3</a:t>
            </a:r>
            <a:r>
              <a:rPr lang="de-CH" sz="1400" dirty="0" smtClean="0"/>
              <a:t>, Nicht-Methan Kohlenwasserstoff NMHC, </a:t>
            </a:r>
            <a:r>
              <a:rPr lang="de-CH" sz="1400" dirty="0" err="1" smtClean="0"/>
              <a:t>Benzene</a:t>
            </a:r>
            <a:r>
              <a:rPr lang="de-CH" sz="1400" dirty="0" smtClean="0"/>
              <a:t> BEN und einige weitere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5989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2"/>
          <p:cNvSpPr/>
          <p:nvPr/>
        </p:nvSpPr>
        <p:spPr>
          <a:xfrm>
            <a:off x="504000" y="1398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3"/>
          <p:cNvSpPr/>
          <p:nvPr/>
        </p:nvSpPr>
        <p:spPr>
          <a:xfrm>
            <a:off x="453960" y="226080"/>
            <a:ext cx="8330768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CH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Luftqualität Kohlenstoffmonoxid / Stickstoffdioxid / </a:t>
            </a:r>
            <a:r>
              <a:rPr lang="de-CH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Feinstaub von zwei Stationen</a:t>
            </a:r>
            <a:endParaRPr lang="de-CH" b="0" strike="noStrike" spc="-1" dirty="0">
              <a:latin typeface="Arial"/>
            </a:endParaRPr>
          </a:p>
        </p:txBody>
      </p:sp>
      <p:pic>
        <p:nvPicPr>
          <p:cNvPr id="86" name="Grafik 83"/>
          <p:cNvPicPr/>
          <p:nvPr/>
        </p:nvPicPr>
        <p:blipFill rotWithShape="1">
          <a:blip r:embed="rId2"/>
          <a:srcRect r="17151"/>
          <a:stretch/>
        </p:blipFill>
        <p:spPr>
          <a:xfrm>
            <a:off x="71760" y="943609"/>
            <a:ext cx="3024000" cy="2098440"/>
          </a:xfrm>
          <a:prstGeom prst="rect">
            <a:avLst/>
          </a:prstGeom>
          <a:ln>
            <a:noFill/>
          </a:ln>
        </p:spPr>
      </p:pic>
      <p:pic>
        <p:nvPicPr>
          <p:cNvPr id="87" name="Grafik 84"/>
          <p:cNvPicPr/>
          <p:nvPr/>
        </p:nvPicPr>
        <p:blipFill rotWithShape="1">
          <a:blip r:embed="rId3"/>
          <a:srcRect r="18754"/>
          <a:stretch/>
        </p:blipFill>
        <p:spPr>
          <a:xfrm>
            <a:off x="71760" y="2973960"/>
            <a:ext cx="3024000" cy="2209680"/>
          </a:xfrm>
          <a:prstGeom prst="rect">
            <a:avLst/>
          </a:prstGeom>
          <a:ln>
            <a:noFill/>
          </a:ln>
        </p:spPr>
      </p:pic>
      <p:pic>
        <p:nvPicPr>
          <p:cNvPr id="88" name="Grafik 85"/>
          <p:cNvPicPr/>
          <p:nvPr/>
        </p:nvPicPr>
        <p:blipFill rotWithShape="1">
          <a:blip r:embed="rId4"/>
          <a:srcRect r="15663"/>
          <a:stretch/>
        </p:blipFill>
        <p:spPr>
          <a:xfrm>
            <a:off x="3023760" y="936000"/>
            <a:ext cx="3024000" cy="2087640"/>
          </a:xfrm>
          <a:prstGeom prst="rect">
            <a:avLst/>
          </a:prstGeom>
          <a:ln>
            <a:noFill/>
          </a:ln>
        </p:spPr>
      </p:pic>
      <p:pic>
        <p:nvPicPr>
          <p:cNvPr id="89" name="Grafik 86"/>
          <p:cNvPicPr/>
          <p:nvPr/>
        </p:nvPicPr>
        <p:blipFill rotWithShape="1">
          <a:blip r:embed="rId5"/>
          <a:srcRect r="18270"/>
          <a:stretch/>
        </p:blipFill>
        <p:spPr>
          <a:xfrm>
            <a:off x="3095760" y="3024000"/>
            <a:ext cx="2952000" cy="2087640"/>
          </a:xfrm>
          <a:prstGeom prst="rect">
            <a:avLst/>
          </a:prstGeom>
          <a:ln>
            <a:noFill/>
          </a:ln>
        </p:spPr>
      </p:pic>
      <p:pic>
        <p:nvPicPr>
          <p:cNvPr id="90" name="Grafik 87"/>
          <p:cNvPicPr/>
          <p:nvPr/>
        </p:nvPicPr>
        <p:blipFill rotWithShape="1">
          <a:blip r:embed="rId6"/>
          <a:srcRect r="19082"/>
          <a:stretch/>
        </p:blipFill>
        <p:spPr>
          <a:xfrm>
            <a:off x="6047760" y="938459"/>
            <a:ext cx="2854502" cy="2112840"/>
          </a:xfrm>
          <a:prstGeom prst="rect">
            <a:avLst/>
          </a:prstGeom>
          <a:ln>
            <a:noFill/>
          </a:ln>
        </p:spPr>
      </p:pic>
      <p:pic>
        <p:nvPicPr>
          <p:cNvPr id="91" name="Grafik 88"/>
          <p:cNvPicPr/>
          <p:nvPr/>
        </p:nvPicPr>
        <p:blipFill rotWithShape="1">
          <a:blip r:embed="rId7"/>
          <a:srcRect r="13857"/>
          <a:stretch/>
        </p:blipFill>
        <p:spPr>
          <a:xfrm>
            <a:off x="6047760" y="2995200"/>
            <a:ext cx="3153269" cy="2188440"/>
          </a:xfrm>
          <a:prstGeom prst="rect">
            <a:avLst/>
          </a:prstGeom>
          <a:ln>
            <a:noFill/>
          </a:ln>
        </p:spPr>
      </p:pic>
      <p:sp>
        <p:nvSpPr>
          <p:cNvPr id="92" name="CustomShape 4"/>
          <p:cNvSpPr/>
          <p:nvPr/>
        </p:nvSpPr>
        <p:spPr>
          <a:xfrm>
            <a:off x="8784728" y="575999"/>
            <a:ext cx="1223632" cy="48515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CH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Station:</a:t>
            </a:r>
            <a:endParaRPr lang="de-CH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CH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CH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CH" spc="-1" dirty="0" smtClean="0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lang="de-CH" dirty="0" smtClean="0"/>
              <a:t>280790</a:t>
            </a:r>
            <a:r>
              <a:rPr lang="de-CH" sz="18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07</a:t>
            </a:r>
            <a:endParaRPr lang="de-CH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CH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CH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CH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CH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CH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CH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CH" sz="18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de-CH" dirty="0" smtClean="0"/>
              <a:t>280790</a:t>
            </a:r>
            <a:r>
              <a:rPr lang="de-CH" sz="18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36</a:t>
            </a:r>
            <a:endParaRPr lang="de-CH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2800" dirty="0" smtClean="0"/>
              <a:t>Vorgehen Spark - </a:t>
            </a:r>
            <a:r>
              <a:rPr lang="de-CH" sz="2800" dirty="0" err="1" smtClean="0"/>
              <a:t>databricks</a:t>
            </a:r>
            <a:endParaRPr lang="de-CH" sz="2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Einlesen der CSV Daten: 		</a:t>
            </a:r>
            <a:r>
              <a:rPr lang="de-CH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sqlContext.read</a:t>
            </a:r>
            <a:r>
              <a:rPr lang="de-C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SQL-Abfrage: 				</a:t>
            </a:r>
            <a:r>
              <a:rPr lang="de-CH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sqlContext.sql</a:t>
            </a:r>
            <a:r>
              <a:rPr lang="de-C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(‘SELECT … ‘)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Daten ansehen: 			</a:t>
            </a:r>
            <a:r>
              <a:rPr lang="de-CH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lang="de-C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/ </a:t>
            </a:r>
            <a:r>
              <a:rPr lang="de-CH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de-C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/ </a:t>
            </a:r>
            <a:r>
              <a:rPr lang="de-CH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printSchema</a:t>
            </a:r>
            <a:r>
              <a:rPr lang="de-C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Grafisch Darstellung </a:t>
            </a:r>
            <a:r>
              <a:rPr lang="de-CH" dirty="0" smtClean="0"/>
              <a:t>			</a:t>
            </a:r>
            <a:r>
              <a:rPr lang="de-CH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toPandas</a:t>
            </a:r>
            <a:r>
              <a:rPr lang="de-C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/ </a:t>
            </a:r>
            <a:r>
              <a:rPr lang="de-CH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de-C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 / </a:t>
            </a:r>
            <a:r>
              <a:rPr lang="de-CH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lang="de-C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Daten </a:t>
            </a:r>
            <a:r>
              <a:rPr lang="de-CH" dirty="0" smtClean="0"/>
              <a:t>zusammenführen: 		</a:t>
            </a:r>
            <a:r>
              <a:rPr lang="de-CH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unionByName</a:t>
            </a:r>
            <a:r>
              <a:rPr lang="de-C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/ </a:t>
            </a:r>
            <a:r>
              <a:rPr lang="de-CH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unionAll</a:t>
            </a:r>
            <a:r>
              <a:rPr lang="de-C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de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Reduktion auf gemeinsame Attribute: </a:t>
            </a:r>
            <a:r>
              <a:rPr lang="de-CH" dirty="0" smtClean="0"/>
              <a:t>	</a:t>
            </a:r>
            <a:r>
              <a:rPr lang="de-CH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drop</a:t>
            </a:r>
            <a:r>
              <a:rPr lang="de-C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Abspeichern in einem CSV-File:	</a:t>
            </a:r>
            <a:r>
              <a:rPr lang="de-CH" dirty="0" smtClean="0"/>
              <a:t>	</a:t>
            </a:r>
            <a:r>
              <a:rPr lang="de-C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df.write.csv(…)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Abspeichern in </a:t>
            </a:r>
            <a:r>
              <a:rPr lang="de-CH" dirty="0" err="1"/>
              <a:t>Parquet</a:t>
            </a:r>
            <a:r>
              <a:rPr lang="de-CH" dirty="0"/>
              <a:t>-File: 	</a:t>
            </a:r>
            <a:r>
              <a:rPr lang="de-CH" dirty="0" smtClean="0"/>
              <a:t>	</a:t>
            </a:r>
            <a:r>
              <a:rPr lang="de-CH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df.write.parquet</a:t>
            </a:r>
            <a:r>
              <a:rPr lang="de-C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(..)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Format Zeitstempel anpassen:	</a:t>
            </a:r>
            <a:r>
              <a:rPr lang="de-CH" dirty="0" smtClean="0"/>
              <a:t>	</a:t>
            </a:r>
            <a:r>
              <a:rPr lang="de-C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AVG()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Grafiken mit gemittelten Daten:		</a:t>
            </a:r>
            <a:r>
              <a:rPr lang="de-CH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de-C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/>
              <a:t>Join</a:t>
            </a:r>
            <a:r>
              <a:rPr lang="de-CH" dirty="0"/>
              <a:t> mit Wetterdaten:		</a:t>
            </a:r>
            <a:r>
              <a:rPr lang="de-CH" dirty="0" smtClean="0"/>
              <a:t>	</a:t>
            </a:r>
            <a:r>
              <a:rPr lang="de-CH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de-C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2757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CH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Kohlenstoffmonoxid und Feinstaub aller Stationen</a:t>
            </a:r>
            <a:endParaRPr lang="de-CH" sz="2800" b="0" strike="noStrike" spc="-1" dirty="0">
              <a:latin typeface="Arial"/>
            </a:endParaRPr>
          </a:p>
        </p:txBody>
      </p:sp>
      <p:pic>
        <p:nvPicPr>
          <p:cNvPr id="94" name="Grafik 91"/>
          <p:cNvPicPr/>
          <p:nvPr/>
        </p:nvPicPr>
        <p:blipFill>
          <a:blip r:embed="rId2"/>
          <a:stretch/>
        </p:blipFill>
        <p:spPr>
          <a:xfrm>
            <a:off x="165600" y="1172160"/>
            <a:ext cx="6386040" cy="3605040"/>
          </a:xfrm>
          <a:prstGeom prst="rect">
            <a:avLst/>
          </a:prstGeom>
          <a:ln>
            <a:noFill/>
          </a:ln>
        </p:spPr>
      </p:pic>
      <p:pic>
        <p:nvPicPr>
          <p:cNvPr id="95" name="Grafik 92"/>
          <p:cNvPicPr/>
          <p:nvPr/>
        </p:nvPicPr>
        <p:blipFill>
          <a:blip r:embed="rId3"/>
          <a:srcRect r="18832"/>
          <a:stretch/>
        </p:blipFill>
        <p:spPr>
          <a:xfrm>
            <a:off x="4941000" y="1224000"/>
            <a:ext cx="5090400" cy="352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2800" dirty="0" smtClean="0"/>
              <a:t>Datendarstellung Luftqualität</a:t>
            </a:r>
            <a:endParaRPr lang="de-CH" dirty="0"/>
          </a:p>
        </p:txBody>
      </p:sp>
      <p:pic>
        <p:nvPicPr>
          <p:cNvPr id="4" name="Grafik 3"/>
          <p:cNvPicPr/>
          <p:nvPr/>
        </p:nvPicPr>
        <p:blipFill>
          <a:blip r:embed="rId2"/>
          <a:srcRect l="24140" t="26285" r="25147" b="7262"/>
          <a:stretch/>
        </p:blipFill>
        <p:spPr>
          <a:xfrm>
            <a:off x="386517" y="1177427"/>
            <a:ext cx="2519592" cy="1880740"/>
          </a:xfrm>
          <a:prstGeom prst="rect">
            <a:avLst/>
          </a:prstGeom>
          <a:ln>
            <a:noFill/>
          </a:ln>
        </p:spPr>
      </p:pic>
      <p:pic>
        <p:nvPicPr>
          <p:cNvPr id="5" name="Grafik 4"/>
          <p:cNvPicPr/>
          <p:nvPr/>
        </p:nvPicPr>
        <p:blipFill>
          <a:blip r:embed="rId3"/>
          <a:srcRect l="24140" t="19897" r="25147" b="13649"/>
          <a:stretch/>
        </p:blipFill>
        <p:spPr>
          <a:xfrm>
            <a:off x="360480" y="3267323"/>
            <a:ext cx="2519592" cy="1880740"/>
          </a:xfrm>
          <a:prstGeom prst="rect">
            <a:avLst/>
          </a:prstGeom>
          <a:ln>
            <a:noFill/>
          </a:ln>
        </p:spPr>
      </p:pic>
      <p:pic>
        <p:nvPicPr>
          <p:cNvPr id="6" name="Grafik 5"/>
          <p:cNvPicPr/>
          <p:nvPr/>
        </p:nvPicPr>
        <p:blipFill>
          <a:blip r:embed="rId4"/>
          <a:srcRect l="24140" t="21354" r="27288" b="17692"/>
          <a:stretch/>
        </p:blipFill>
        <p:spPr>
          <a:xfrm>
            <a:off x="3240112" y="1179091"/>
            <a:ext cx="2736577" cy="1931642"/>
          </a:xfrm>
          <a:prstGeom prst="rect">
            <a:avLst/>
          </a:prstGeom>
          <a:ln>
            <a:noFill/>
          </a:ln>
        </p:spPr>
      </p:pic>
      <p:pic>
        <p:nvPicPr>
          <p:cNvPr id="7" name="Grafik 6"/>
          <p:cNvPicPr/>
          <p:nvPr/>
        </p:nvPicPr>
        <p:blipFill>
          <a:blip r:embed="rId5"/>
          <a:srcRect l="24853" t="20090" r="26575" b="18960"/>
          <a:stretch/>
        </p:blipFill>
        <p:spPr>
          <a:xfrm>
            <a:off x="3240112" y="3241972"/>
            <a:ext cx="2736577" cy="1931441"/>
          </a:xfrm>
          <a:prstGeom prst="rect">
            <a:avLst/>
          </a:prstGeom>
          <a:ln>
            <a:noFill/>
          </a:ln>
        </p:spPr>
      </p:pic>
      <p:pic>
        <p:nvPicPr>
          <p:cNvPr id="8" name="Grafik 7"/>
          <p:cNvPicPr/>
          <p:nvPr/>
        </p:nvPicPr>
        <p:blipFill>
          <a:blip r:embed="rId6"/>
          <a:srcRect l="24853" t="25163" r="26575" b="13883"/>
          <a:stretch/>
        </p:blipFill>
        <p:spPr>
          <a:xfrm>
            <a:off x="6408464" y="1179091"/>
            <a:ext cx="2739013" cy="1933409"/>
          </a:xfrm>
          <a:prstGeom prst="rect">
            <a:avLst/>
          </a:prstGeom>
          <a:ln>
            <a:noFill/>
          </a:ln>
        </p:spPr>
      </p:pic>
      <p:pic>
        <p:nvPicPr>
          <p:cNvPr id="9" name="Grafik 8"/>
          <p:cNvPicPr/>
          <p:nvPr/>
        </p:nvPicPr>
        <p:blipFill>
          <a:blip r:embed="rId7"/>
          <a:srcRect l="24140" t="28844" r="23717" b="5982"/>
          <a:stretch/>
        </p:blipFill>
        <p:spPr>
          <a:xfrm>
            <a:off x="6336457" y="3221817"/>
            <a:ext cx="2901272" cy="202685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775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2800" dirty="0" smtClean="0"/>
              <a:t>Vergleich CSV und </a:t>
            </a:r>
            <a:r>
              <a:rPr lang="de-CH" sz="2800" dirty="0" err="1" smtClean="0"/>
              <a:t>Parquet</a:t>
            </a:r>
            <a:endParaRPr lang="de-CH" sz="2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198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2800" dirty="0" err="1" smtClean="0"/>
              <a:t>MapReduce</a:t>
            </a:r>
            <a:r>
              <a:rPr lang="de-CH" sz="2800" dirty="0" smtClean="0"/>
              <a:t> Verfahren</a:t>
            </a:r>
            <a:endParaRPr lang="de-CH" sz="2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074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106</Words>
  <Application>Microsoft Office PowerPoint</Application>
  <PresentationFormat>Benutzerdefiniert</PresentationFormat>
  <Paragraphs>60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10</vt:i4>
      </vt:variant>
    </vt:vector>
  </HeadingPairs>
  <TitlesOfParts>
    <vt:vector size="12" baseType="lpstr">
      <vt:lpstr>Office Theme</vt:lpstr>
      <vt:lpstr>Office Theme</vt:lpstr>
      <vt:lpstr>PowerPoint-Präsentation</vt:lpstr>
      <vt:lpstr>Beschreibung der Daten «Wetter»</vt:lpstr>
      <vt:lpstr>Beschreibung der Daten «Luftqualität»</vt:lpstr>
      <vt:lpstr>PowerPoint-Präsentation</vt:lpstr>
      <vt:lpstr>Vorgehen Spark - databricks</vt:lpstr>
      <vt:lpstr>PowerPoint-Präsentation</vt:lpstr>
      <vt:lpstr>Datendarstellung Luftqualität</vt:lpstr>
      <vt:lpstr>Vergleich CSV und Parquet</vt:lpstr>
      <vt:lpstr>MapReduce Verfahren</vt:lpstr>
      <vt:lpstr>Lessons Learn - Fazit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Fischer Andreas</cp:lastModifiedBy>
  <cp:revision>24</cp:revision>
  <dcterms:created xsi:type="dcterms:W3CDTF">2019-01-07T14:35:31Z</dcterms:created>
  <dcterms:modified xsi:type="dcterms:W3CDTF">2019-01-11T10:26:17Z</dcterms:modified>
  <dc:language>de-CH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Benutzerdefiniert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