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4" r:id="rId9"/>
    <p:sldId id="263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-146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12.01.19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12.01.19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12.01.19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12.01.19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12.01.19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12.01.19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12.01.19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12.01.19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12.01.19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12.01.19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12.01.19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12.01.19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kaggle.com/juliansimon/weather_madrid_lemd_1997_2015.csv" TargetMode="External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kaggle.com/decide-soluciones/air-quality-madrid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CH" dirty="0"/>
              <a:t>Wetter und Luftqualität von Madrid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3581400" cy="1752600"/>
          </a:xfrm>
        </p:spPr>
        <p:txBody>
          <a:bodyPr>
            <a:normAutofit fontScale="70000" lnSpcReduction="20000"/>
          </a:bodyPr>
          <a:lstStyle/>
          <a:p>
            <a:r>
              <a:rPr lang="de-CH" sz="2900" b="1" dirty="0"/>
              <a:t>Inhalt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Beschreibung der Daten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Spark Befehlsabfolge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Vergleich CSV und </a:t>
            </a:r>
            <a:r>
              <a:rPr lang="de-DE" dirty="0" err="1"/>
              <a:t>Parquet</a:t>
            </a: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Verwendung von RDD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err="1"/>
              <a:t>Lessons</a:t>
            </a:r>
            <a:r>
              <a:rPr lang="de-DE" dirty="0"/>
              <a:t> </a:t>
            </a:r>
            <a:r>
              <a:rPr lang="de-DE" dirty="0" err="1"/>
              <a:t>Learned</a:t>
            </a:r>
            <a:r>
              <a:rPr lang="de-DE" dirty="0"/>
              <a:t> - Fazit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3505200"/>
            <a:ext cx="5029200" cy="267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feld 3"/>
          <p:cNvSpPr txBox="1"/>
          <p:nvPr/>
        </p:nvSpPr>
        <p:spPr>
          <a:xfrm>
            <a:off x="762000" y="6324600"/>
            <a:ext cx="8191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Andreas Fischer, Bernd Novotny, Tobias Schieferdecker                 13.01.2019 </a:t>
            </a:r>
          </a:p>
        </p:txBody>
      </p:sp>
    </p:spTree>
    <p:extLst>
      <p:ext uri="{BB962C8B-B14F-4D97-AF65-F5344CB8AC3E}">
        <p14:creationId xmlns:p14="http://schemas.microsoft.com/office/powerpoint/2010/main" val="39368330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Lessons</a:t>
            </a:r>
            <a:r>
              <a:rPr lang="de-CH" dirty="0"/>
              <a:t> </a:t>
            </a:r>
            <a:r>
              <a:rPr lang="de-CH"/>
              <a:t>Learned </a:t>
            </a:r>
            <a:r>
              <a:rPr lang="de-CH" dirty="0"/>
              <a:t>- Fazit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r>
              <a:rPr lang="de-CH" sz="2000" dirty="0"/>
              <a:t>Einlesen der CSV Dateien (eine pro Jahr) wird sehr schön parallelisiert: 18 Dateien -&gt; 36 Jobs</a:t>
            </a:r>
          </a:p>
          <a:p>
            <a:r>
              <a:rPr lang="de-CH" sz="2000" dirty="0"/>
              <a:t>Parquet mag keine Leerzeichen in Attributnamen. Umbenennen mit</a:t>
            </a:r>
            <a:br>
              <a:rPr lang="de-CH" sz="2000" dirty="0"/>
            </a:br>
            <a:r>
              <a:rPr lang="de-CH" sz="2000" dirty="0"/>
              <a:t>  </a:t>
            </a:r>
            <a:r>
              <a:rPr lang="en-US" sz="2000" dirty="0" err="1">
                <a:highlight>
                  <a:srgbClr val="C0C0C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df.withColumnRenamed</a:t>
            </a:r>
            <a:r>
              <a:rPr lang="en-US" sz="2000" dirty="0">
                <a:highlight>
                  <a:srgbClr val="C0C0C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(&lt;old-name&gt;, &lt;new-name&gt;).collect()</a:t>
            </a:r>
          </a:p>
          <a:p>
            <a:r>
              <a:rPr lang="de-CH" sz="2000" dirty="0"/>
              <a:t>Darauf achten, wo man den Cache Befehl platziert, damit er zum richtigen Zeitpunkt Wirkung erzielt (</a:t>
            </a:r>
            <a:r>
              <a:rPr lang="de-CH" sz="2000" dirty="0" err="1"/>
              <a:t>Lazy</a:t>
            </a:r>
            <a:r>
              <a:rPr lang="de-CH" sz="2000" dirty="0"/>
              <a:t> Evaluation).</a:t>
            </a:r>
          </a:p>
          <a:p>
            <a:r>
              <a:rPr lang="de-CH" sz="2000" dirty="0"/>
              <a:t>Bei Caching andere </a:t>
            </a:r>
            <a:r>
              <a:rPr lang="de-CH" sz="2000" dirty="0" err="1"/>
              <a:t>Execution</a:t>
            </a:r>
            <a:r>
              <a:rPr lang="de-CH" sz="2000" dirty="0"/>
              <a:t> Pläne als ohne Caching</a:t>
            </a:r>
          </a:p>
          <a:p>
            <a:r>
              <a:rPr lang="de-CH" sz="2000" dirty="0"/>
              <a:t>Auch mit Caching (in </a:t>
            </a:r>
            <a:r>
              <a:rPr lang="de-CH" sz="2000" dirty="0" err="1"/>
              <a:t>memory</a:t>
            </a:r>
            <a:r>
              <a:rPr lang="de-CH" sz="2000" dirty="0"/>
              <a:t>) </a:t>
            </a:r>
            <a:r>
              <a:rPr lang="de-CH" sz="2000" dirty="0" err="1"/>
              <a:t>join</a:t>
            </a:r>
            <a:r>
              <a:rPr lang="de-CH" sz="2000" dirty="0"/>
              <a:t> mit Parquet immer noch rund Faktor 5 schneller (ohne Caching Faktor 15)</a:t>
            </a:r>
          </a:p>
          <a:p>
            <a:r>
              <a:rPr lang="de-CH" sz="2000" dirty="0"/>
              <a:t>Transformation von Spark Dataframes in Pandas Dataframes kann </a:t>
            </a:r>
            <a:r>
              <a:rPr lang="de-CH" sz="2000" dirty="0" err="1"/>
              <a:t>seeehr</a:t>
            </a:r>
            <a:r>
              <a:rPr lang="de-CH" sz="2000" dirty="0"/>
              <a:t> lange dauern. Folgender Trick kann helfen:</a:t>
            </a:r>
            <a:br>
              <a:rPr lang="de-CH" sz="2000" dirty="0"/>
            </a:br>
            <a:r>
              <a:rPr lang="de-CH" sz="2000" dirty="0"/>
              <a:t>   </a:t>
            </a:r>
            <a:r>
              <a:rPr lang="de-CH" sz="2000" dirty="0" err="1">
                <a:highlight>
                  <a:srgbClr val="C0C0C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spark.conf.set</a:t>
            </a:r>
            <a:r>
              <a:rPr lang="de-CH" sz="2000" dirty="0">
                <a:highlight>
                  <a:srgbClr val="C0C0C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("</a:t>
            </a:r>
            <a:r>
              <a:rPr lang="de-CH" sz="2000" dirty="0" err="1">
                <a:highlight>
                  <a:srgbClr val="C0C0C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spark.sql.execution.arrow.enabled</a:t>
            </a:r>
            <a:r>
              <a:rPr lang="de-CH" sz="2000" dirty="0">
                <a:highlight>
                  <a:srgbClr val="C0C0C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", "</a:t>
            </a:r>
            <a:r>
              <a:rPr lang="de-CH" sz="2000" dirty="0" err="1">
                <a:highlight>
                  <a:srgbClr val="C0C0C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true</a:t>
            </a:r>
            <a:r>
              <a:rPr lang="de-CH" sz="2000" dirty="0">
                <a:highlight>
                  <a:srgbClr val="C0C0C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")</a:t>
            </a:r>
          </a:p>
        </p:txBody>
      </p:sp>
    </p:spTree>
    <p:extLst>
      <p:ext uri="{BB962C8B-B14F-4D97-AF65-F5344CB8AC3E}">
        <p14:creationId xmlns:p14="http://schemas.microsoft.com/office/powerpoint/2010/main" val="1709438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Beschreibung der Daten «Wetter»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b="1" dirty="0" err="1"/>
              <a:t>Weather</a:t>
            </a:r>
            <a:r>
              <a:rPr lang="de-DE" b="1" dirty="0"/>
              <a:t> Madrid 1997 – 2015</a:t>
            </a:r>
          </a:p>
          <a:p>
            <a:endParaRPr lang="de-DE" dirty="0"/>
          </a:p>
          <a:p>
            <a:r>
              <a:rPr lang="de-DE" sz="1800" dirty="0">
                <a:hlinkClick r:id="rId2"/>
              </a:rPr>
              <a:t>https://www.kaggle.com/juliansimon/weather_madrid_lemd_1997_2015.csv</a:t>
            </a:r>
            <a:endParaRPr lang="de-DE" sz="1800" dirty="0"/>
          </a:p>
          <a:p>
            <a:endParaRPr lang="de-DE" dirty="0"/>
          </a:p>
          <a:p>
            <a:r>
              <a:rPr lang="de-DE" dirty="0"/>
              <a:t>Files:</a:t>
            </a:r>
            <a:br>
              <a:rPr lang="de-DE" dirty="0"/>
            </a:br>
            <a:r>
              <a:rPr lang="de-DE" dirty="0"/>
              <a:t>weather_madrid_LEMD_1997_2015.csv	→ 0.5 MB</a:t>
            </a:r>
          </a:p>
          <a:p>
            <a:endParaRPr lang="de-DE" dirty="0"/>
          </a:p>
          <a:p>
            <a:r>
              <a:rPr lang="de-DE" dirty="0"/>
              <a:t>6812 Zeilen</a:t>
            </a:r>
          </a:p>
          <a:p>
            <a:r>
              <a:rPr lang="de-DE" dirty="0"/>
              <a:t>pro Tag eine Angabe über</a:t>
            </a:r>
            <a:br>
              <a:rPr lang="de-DE" dirty="0"/>
            </a:br>
            <a:r>
              <a:rPr lang="de-DE" sz="1800" dirty="0"/>
              <a:t>Temperatur, Feuchtigkeit, Luftdruck, </a:t>
            </a:r>
            <a:r>
              <a:rPr lang="de-DE" sz="1800" dirty="0" err="1"/>
              <a:t>Visibility</a:t>
            </a:r>
            <a:r>
              <a:rPr lang="de-DE" sz="1800" dirty="0"/>
              <a:t>,</a:t>
            </a:r>
            <a:br>
              <a:rPr lang="de-DE" sz="1800" dirty="0"/>
            </a:br>
            <a:r>
              <a:rPr lang="de-DE" sz="1800" dirty="0"/>
              <a:t>Windgeschwindigkeit und -richtung, Niederschlag,</a:t>
            </a:r>
            <a:br>
              <a:rPr lang="de-DE" sz="1800" dirty="0"/>
            </a:br>
            <a:r>
              <a:rPr lang="de-DE" sz="1800" dirty="0"/>
              <a:t>Bedeckung, Vorkommnisse, Wolkendecke</a:t>
            </a:r>
            <a:endParaRPr lang="de-DE" dirty="0"/>
          </a:p>
          <a:p>
            <a:endParaRPr lang="de-CH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0" y="4495800"/>
            <a:ext cx="3029975" cy="2145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450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/>
              <a:t>Beschreibung der Daten «Luftqualität»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CH" b="1" dirty="0"/>
              <a:t>Air Quality in Madrid (2001 - 2018)</a:t>
            </a:r>
          </a:p>
          <a:p>
            <a:endParaRPr lang="de-CH" dirty="0"/>
          </a:p>
          <a:p>
            <a:r>
              <a:rPr lang="de-CH" sz="1900" dirty="0">
                <a:hlinkClick r:id="rId2"/>
              </a:rPr>
              <a:t>https://www.kaggle.com/decide-soluciones/air-quality-madrid</a:t>
            </a:r>
            <a:endParaRPr lang="de-CH" sz="1900" dirty="0"/>
          </a:p>
          <a:p>
            <a:endParaRPr lang="de-CH" dirty="0"/>
          </a:p>
          <a:p>
            <a:r>
              <a:rPr lang="de-CH" dirty="0"/>
              <a:t>Files: </a:t>
            </a:r>
            <a:br>
              <a:rPr lang="de-CH" dirty="0"/>
            </a:br>
            <a:r>
              <a:rPr lang="de-CH" dirty="0"/>
              <a:t>stations.csv – 24 Messstationen</a:t>
            </a:r>
            <a:br>
              <a:rPr lang="de-CH" dirty="0"/>
            </a:br>
            <a:r>
              <a:rPr lang="de-CH" dirty="0"/>
              <a:t>madrid_2001.csv ... madrid_2018.csv 		→ 500 MB</a:t>
            </a:r>
          </a:p>
          <a:p>
            <a:endParaRPr lang="de-CH" dirty="0"/>
          </a:p>
          <a:p>
            <a:r>
              <a:rPr lang="de-CH" dirty="0"/>
              <a:t>3.8 Millionen </a:t>
            </a:r>
            <a:r>
              <a:rPr lang="de-CH" dirty="0" err="1"/>
              <a:t>Tuples</a:t>
            </a:r>
            <a:r>
              <a:rPr lang="de-CH" dirty="0"/>
              <a:t> insgesamt</a:t>
            </a:r>
          </a:p>
          <a:p>
            <a:r>
              <a:rPr lang="de-CH" dirty="0"/>
              <a:t>pro Messstation jede Stunde eine Messreihe über</a:t>
            </a:r>
            <a:br>
              <a:rPr lang="de-CH" dirty="0"/>
            </a:br>
            <a:r>
              <a:rPr lang="de-CH" sz="1800" dirty="0"/>
              <a:t>Kohlenstoffmonoxid CO, Feinstaub PM10, Stickstoffdioxid NO2, Ozon O3, Nicht-Methan Kohlenwasserstoff NMHC, </a:t>
            </a:r>
            <a:r>
              <a:rPr lang="de-CH" sz="1800" dirty="0" err="1"/>
              <a:t>Benzene</a:t>
            </a:r>
            <a:r>
              <a:rPr lang="de-CH" sz="1800" dirty="0"/>
              <a:t> BEN und einige weitere</a:t>
            </a:r>
            <a:endParaRPr lang="de-CH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586229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Luftqualität Kohlenstoffmonoxid / Stickstoffdioxid / Feinstaub zwei Stationen</a:t>
            </a:r>
            <a:endParaRPr lang="de-CH" dirty="0"/>
          </a:p>
        </p:txBody>
      </p:sp>
      <p:pic>
        <p:nvPicPr>
          <p:cNvPr id="5" name="Grafik 83"/>
          <p:cNvPicPr/>
          <p:nvPr/>
        </p:nvPicPr>
        <p:blipFill rotWithShape="1">
          <a:blip r:embed="rId2"/>
          <a:srcRect r="17151"/>
          <a:stretch/>
        </p:blipFill>
        <p:spPr>
          <a:xfrm>
            <a:off x="36000" y="2198651"/>
            <a:ext cx="2859600" cy="1984358"/>
          </a:xfrm>
          <a:prstGeom prst="rect">
            <a:avLst/>
          </a:prstGeom>
          <a:ln>
            <a:noFill/>
          </a:ln>
        </p:spPr>
      </p:pic>
      <p:pic>
        <p:nvPicPr>
          <p:cNvPr id="6" name="Grafik 84"/>
          <p:cNvPicPr/>
          <p:nvPr/>
        </p:nvPicPr>
        <p:blipFill rotWithShape="1">
          <a:blip r:embed="rId3"/>
          <a:srcRect r="18754"/>
          <a:stretch/>
        </p:blipFill>
        <p:spPr>
          <a:xfrm>
            <a:off x="47400" y="4264424"/>
            <a:ext cx="2819400" cy="2060176"/>
          </a:xfrm>
          <a:prstGeom prst="rect">
            <a:avLst/>
          </a:prstGeom>
          <a:ln>
            <a:noFill/>
          </a:ln>
        </p:spPr>
      </p:pic>
      <p:pic>
        <p:nvPicPr>
          <p:cNvPr id="7" name="Grafik 85"/>
          <p:cNvPicPr/>
          <p:nvPr/>
        </p:nvPicPr>
        <p:blipFill rotWithShape="1">
          <a:blip r:embed="rId4"/>
          <a:srcRect r="15663"/>
          <a:stretch/>
        </p:blipFill>
        <p:spPr>
          <a:xfrm>
            <a:off x="2562472" y="2198650"/>
            <a:ext cx="2847727" cy="1965949"/>
          </a:xfrm>
          <a:prstGeom prst="rect">
            <a:avLst/>
          </a:prstGeom>
          <a:ln>
            <a:noFill/>
          </a:ln>
        </p:spPr>
      </p:pic>
      <p:pic>
        <p:nvPicPr>
          <p:cNvPr id="8" name="Grafik 86"/>
          <p:cNvPicPr/>
          <p:nvPr/>
        </p:nvPicPr>
        <p:blipFill rotWithShape="1">
          <a:blip r:embed="rId5"/>
          <a:srcRect r="18270"/>
          <a:stretch/>
        </p:blipFill>
        <p:spPr>
          <a:xfrm>
            <a:off x="2562471" y="4287562"/>
            <a:ext cx="2847728" cy="2013900"/>
          </a:xfrm>
          <a:prstGeom prst="rect">
            <a:avLst/>
          </a:prstGeom>
          <a:ln>
            <a:noFill/>
          </a:ln>
        </p:spPr>
      </p:pic>
      <p:pic>
        <p:nvPicPr>
          <p:cNvPr id="9" name="Grafik 87"/>
          <p:cNvPicPr/>
          <p:nvPr/>
        </p:nvPicPr>
        <p:blipFill rotWithShape="1">
          <a:blip r:embed="rId6"/>
          <a:srcRect r="19082"/>
          <a:stretch/>
        </p:blipFill>
        <p:spPr>
          <a:xfrm>
            <a:off x="5181599" y="2157337"/>
            <a:ext cx="2749233" cy="2034922"/>
          </a:xfrm>
          <a:prstGeom prst="rect">
            <a:avLst/>
          </a:prstGeom>
          <a:ln>
            <a:noFill/>
          </a:ln>
        </p:spPr>
      </p:pic>
      <p:pic>
        <p:nvPicPr>
          <p:cNvPr id="10" name="Grafik 88"/>
          <p:cNvPicPr/>
          <p:nvPr/>
        </p:nvPicPr>
        <p:blipFill rotWithShape="1">
          <a:blip r:embed="rId7"/>
          <a:srcRect r="13857"/>
          <a:stretch/>
        </p:blipFill>
        <p:spPr>
          <a:xfrm>
            <a:off x="5181600" y="4262104"/>
            <a:ext cx="2971800" cy="2062496"/>
          </a:xfrm>
          <a:prstGeom prst="rect">
            <a:avLst/>
          </a:prstGeom>
          <a:ln>
            <a:noFill/>
          </a:ln>
        </p:spPr>
      </p:pic>
      <p:sp>
        <p:nvSpPr>
          <p:cNvPr id="11" name="CustomShape 4"/>
          <p:cNvSpPr/>
          <p:nvPr/>
        </p:nvSpPr>
        <p:spPr>
          <a:xfrm>
            <a:off x="7758367" y="1752600"/>
            <a:ext cx="1295897" cy="4499991"/>
          </a:xfrm>
          <a:prstGeom prst="rect">
            <a:avLst/>
          </a:prstGeom>
          <a:noFill/>
          <a:ln>
            <a:noFill/>
          </a:ln>
          <a:effectLst/>
        </p:spPr>
        <p:txBody>
          <a:bodyPr lIns="90000" tIns="45000" rIns="90000" bIns="4500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1800" b="0" i="0" u="sng" strike="noStrike" kern="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DejaVu Sans"/>
              </a:rPr>
              <a:t>Station:</a:t>
            </a:r>
            <a:endParaRPr kumimoji="0" lang="de-CH" sz="1800" b="0" i="0" u="sng" strike="noStrike" kern="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CH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280790</a:t>
            </a:r>
            <a:r>
              <a:rPr kumimoji="0" lang="de-CH" sz="1800" b="0" i="0" u="none" strike="noStrike" kern="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DejaVu Sans"/>
              </a:rPr>
              <a:t>07</a:t>
            </a:r>
            <a:endParaRPr kumimoji="0" lang="de-CH" sz="1800" b="0" i="0" u="none" strike="noStrike" kern="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CH" sz="1800" b="0" i="0" u="none" strike="noStrike" kern="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CH" sz="1800" b="0" i="0" u="none" strike="noStrike" kern="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CH" sz="1800" b="0" i="0" u="none" strike="noStrike" kern="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CH" sz="1800" b="0" i="0" u="none" strike="noStrike" kern="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1200" b="0" i="0" u="none" strike="noStrike" kern="0" cap="none" spc="-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sym typeface="Wingdings" panose="05000000000000000000" pitchFamily="2" charset="2"/>
              </a:rPr>
              <a:t> </a:t>
            </a:r>
            <a:r>
              <a:rPr kumimoji="0" lang="de-CH" sz="1100" b="0" i="0" u="none" strike="noStrike" kern="0" cap="none" spc="-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sym typeface="Wingdings" panose="05000000000000000000" pitchFamily="2" charset="2"/>
              </a:rPr>
              <a:t>nur bis 2010 !</a:t>
            </a:r>
            <a:endParaRPr kumimoji="0" lang="de-CH" sz="2400" b="0" i="0" u="none" strike="noStrike" kern="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CH" sz="1800" b="0" i="0" u="none" strike="noStrike" kern="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DejaVu San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CH" sz="1800" b="0" i="0" u="none" strike="noStrike" kern="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DejaVu San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280790</a:t>
            </a:r>
            <a:r>
              <a:rPr kumimoji="0" lang="de-CH" sz="1800" b="0" i="0" u="none" strike="noStrike" kern="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DejaVu Sans"/>
              </a:rPr>
              <a:t>36</a:t>
            </a:r>
            <a:endParaRPr kumimoji="0" lang="de-CH" sz="1800" b="0" i="0" u="none" strike="noStrike" kern="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46762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Vorgehen Spark - </a:t>
            </a:r>
            <a:r>
              <a:rPr lang="de-CH" dirty="0" err="1"/>
              <a:t>databricks</a:t>
            </a:r>
            <a:endParaRPr lang="de-CH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ClrTx/>
              <a:buSzTx/>
              <a:buNone/>
            </a:pPr>
            <a:endParaRPr lang="de-CH" sz="1800" kern="0" dirty="0">
              <a:solidFill>
                <a:sysClr val="windowText" lastClr="000000"/>
              </a:solidFill>
            </a:endParaRPr>
          </a:p>
          <a:p>
            <a:pPr marL="0" lvl="0" indent="0">
              <a:spcBef>
                <a:spcPts val="0"/>
              </a:spcBef>
              <a:buClrTx/>
              <a:buSzTx/>
              <a:buNone/>
            </a:pPr>
            <a:endParaRPr lang="de-CH" sz="1800" kern="0" dirty="0">
              <a:solidFill>
                <a:sysClr val="windowText" lastClr="000000"/>
              </a:solidFill>
            </a:endParaRPr>
          </a:p>
          <a:p>
            <a:pPr>
              <a:spcBef>
                <a:spcPts val="0"/>
              </a:spcBef>
              <a:buClrTx/>
              <a:buSzTx/>
            </a:pPr>
            <a:r>
              <a:rPr lang="de-CH" sz="1800" kern="0" dirty="0">
                <a:solidFill>
                  <a:sysClr val="windowText" lastClr="000000"/>
                </a:solidFill>
              </a:rPr>
              <a:t>Einlesen der CSV Daten: 		</a:t>
            </a:r>
            <a:r>
              <a:rPr lang="de-CH" sz="1600" kern="0" dirty="0" err="1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sqlContext.read</a:t>
            </a:r>
            <a:r>
              <a:rPr lang="de-CH" sz="1600" kern="0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de-CH" sz="1800" kern="0" dirty="0">
              <a:solidFill>
                <a:sysClr val="windowText" lastClr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ClrTx/>
              <a:buSzTx/>
            </a:pPr>
            <a:r>
              <a:rPr lang="de-CH" sz="1800" kern="0" dirty="0">
                <a:solidFill>
                  <a:sysClr val="windowText" lastClr="000000"/>
                </a:solidFill>
              </a:rPr>
              <a:t>SQL-Abfrage: 				</a:t>
            </a:r>
            <a:r>
              <a:rPr lang="de-CH" sz="1600" kern="0" dirty="0" err="1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sqlContext.sql</a:t>
            </a:r>
            <a:r>
              <a:rPr lang="de-CH" sz="1600" kern="0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(‘SELECT … ‘)</a:t>
            </a:r>
            <a:endParaRPr lang="de-CH" sz="1800" kern="0" dirty="0">
              <a:solidFill>
                <a:sysClr val="windowText" lastClr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ClrTx/>
              <a:buSzTx/>
            </a:pPr>
            <a:r>
              <a:rPr lang="de-CH" sz="1800" kern="0" dirty="0">
                <a:solidFill>
                  <a:sysClr val="windowText" lastClr="000000"/>
                </a:solidFill>
              </a:rPr>
              <a:t>Daten ansehen: 			</a:t>
            </a:r>
            <a:r>
              <a:rPr lang="de-CH" sz="1600" kern="0" dirty="0" err="1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show</a:t>
            </a:r>
            <a:r>
              <a:rPr lang="de-CH" sz="1600" kern="0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()/</a:t>
            </a:r>
            <a:r>
              <a:rPr lang="de-CH" sz="1600" kern="0" dirty="0" err="1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de-CH" sz="1600" kern="0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()/</a:t>
            </a:r>
            <a:r>
              <a:rPr lang="de-CH" sz="1600" kern="0" dirty="0" err="1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printSchema</a:t>
            </a:r>
            <a:r>
              <a:rPr lang="de-CH" sz="1600" kern="0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>
              <a:spcBef>
                <a:spcPts val="0"/>
              </a:spcBef>
              <a:buClrTx/>
              <a:buSzTx/>
            </a:pPr>
            <a:r>
              <a:rPr lang="de-CH" sz="1800" kern="0" dirty="0">
                <a:solidFill>
                  <a:sysClr val="windowText" lastClr="000000"/>
                </a:solidFill>
              </a:rPr>
              <a:t>Grafisch Darstellung 			</a:t>
            </a:r>
            <a:r>
              <a:rPr lang="de-CH" sz="1600" kern="0" dirty="0" err="1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toPandas</a:t>
            </a:r>
            <a:r>
              <a:rPr lang="de-CH" sz="1600" kern="0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()/</a:t>
            </a:r>
            <a:r>
              <a:rPr lang="de-CH" sz="1600" kern="0" dirty="0" err="1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plot</a:t>
            </a:r>
            <a:r>
              <a:rPr lang="de-CH" sz="1600" kern="0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(…)/</a:t>
            </a:r>
            <a:r>
              <a:rPr lang="de-CH" sz="1600" kern="0" dirty="0" err="1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display</a:t>
            </a:r>
            <a:r>
              <a:rPr lang="de-CH" sz="1600" kern="0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>
              <a:spcBef>
                <a:spcPts val="0"/>
              </a:spcBef>
              <a:buClrTx/>
              <a:buSzTx/>
            </a:pPr>
            <a:r>
              <a:rPr lang="de-CH" sz="1800" kern="0" dirty="0">
                <a:solidFill>
                  <a:sysClr val="windowText" lastClr="000000"/>
                </a:solidFill>
              </a:rPr>
              <a:t>Daten zusammenführen: 		</a:t>
            </a:r>
            <a:r>
              <a:rPr lang="de-CH" sz="1600" kern="0" dirty="0" err="1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unionByName</a:t>
            </a:r>
            <a:r>
              <a:rPr lang="de-CH" sz="1600" kern="0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/ </a:t>
            </a:r>
            <a:r>
              <a:rPr lang="de-CH" sz="1600" kern="0" dirty="0" err="1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unionAll</a:t>
            </a:r>
            <a:r>
              <a:rPr lang="de-CH" sz="1600" kern="0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>
              <a:spcBef>
                <a:spcPts val="0"/>
              </a:spcBef>
              <a:buClrTx/>
              <a:buSzTx/>
            </a:pPr>
            <a:r>
              <a:rPr lang="de-CH" sz="1800" kern="0" dirty="0">
                <a:solidFill>
                  <a:sysClr val="windowText" lastClr="000000"/>
                </a:solidFill>
              </a:rPr>
              <a:t>Reduktion auf </a:t>
            </a:r>
            <a:r>
              <a:rPr lang="de-CH" sz="1800" kern="0" dirty="0" err="1">
                <a:solidFill>
                  <a:sysClr val="windowText" lastClr="000000"/>
                </a:solidFill>
              </a:rPr>
              <a:t>gemeins</a:t>
            </a:r>
            <a:r>
              <a:rPr lang="de-CH" sz="1800" kern="0" dirty="0">
                <a:solidFill>
                  <a:sysClr val="windowText" lastClr="000000"/>
                </a:solidFill>
              </a:rPr>
              <a:t>. Attribute:		</a:t>
            </a:r>
            <a:r>
              <a:rPr lang="de-CH" sz="1600" kern="0" dirty="0" err="1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drop</a:t>
            </a:r>
            <a:r>
              <a:rPr lang="de-CH" sz="1600" kern="0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>
              <a:spcBef>
                <a:spcPts val="0"/>
              </a:spcBef>
              <a:buClrTx/>
              <a:buSzTx/>
            </a:pPr>
            <a:r>
              <a:rPr lang="de-CH" sz="1800" kern="0" dirty="0">
                <a:solidFill>
                  <a:sysClr val="windowText" lastClr="000000"/>
                </a:solidFill>
              </a:rPr>
              <a:t>Abspeichern in einem CSV-File:		</a:t>
            </a:r>
            <a:r>
              <a:rPr lang="de-CH" sz="1600" kern="0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df.write.csv(…)</a:t>
            </a:r>
          </a:p>
          <a:p>
            <a:pPr>
              <a:spcBef>
                <a:spcPts val="0"/>
              </a:spcBef>
              <a:buClrTx/>
              <a:buSzTx/>
            </a:pPr>
            <a:r>
              <a:rPr lang="de-CH" sz="1800" kern="0" dirty="0">
                <a:solidFill>
                  <a:sysClr val="windowText" lastClr="000000"/>
                </a:solidFill>
              </a:rPr>
              <a:t>Abspeichern in </a:t>
            </a:r>
            <a:r>
              <a:rPr lang="de-CH" sz="1800" kern="0" dirty="0" err="1">
                <a:solidFill>
                  <a:sysClr val="windowText" lastClr="000000"/>
                </a:solidFill>
              </a:rPr>
              <a:t>Parquet</a:t>
            </a:r>
            <a:r>
              <a:rPr lang="de-CH" sz="1800" kern="0" dirty="0">
                <a:solidFill>
                  <a:sysClr val="windowText" lastClr="000000"/>
                </a:solidFill>
              </a:rPr>
              <a:t>-File: 		</a:t>
            </a:r>
            <a:r>
              <a:rPr lang="de-CH" sz="1600" kern="0" dirty="0" err="1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df.write.parquet</a:t>
            </a:r>
            <a:r>
              <a:rPr lang="de-CH" sz="1600" kern="0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(..)</a:t>
            </a:r>
          </a:p>
          <a:p>
            <a:pPr>
              <a:spcBef>
                <a:spcPts val="0"/>
              </a:spcBef>
              <a:buClrTx/>
              <a:buSzTx/>
            </a:pPr>
            <a:r>
              <a:rPr lang="de-CH" sz="1800" kern="0" dirty="0">
                <a:solidFill>
                  <a:sysClr val="windowText" lastClr="000000"/>
                </a:solidFill>
              </a:rPr>
              <a:t>Format Zeitstempel anpassen:		</a:t>
            </a:r>
            <a:r>
              <a:rPr lang="de-CH" sz="1600" kern="0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AVG()</a:t>
            </a:r>
          </a:p>
          <a:p>
            <a:pPr>
              <a:spcBef>
                <a:spcPts val="0"/>
              </a:spcBef>
              <a:buClrTx/>
              <a:buSzTx/>
            </a:pPr>
            <a:r>
              <a:rPr lang="de-CH" sz="1800" kern="0" dirty="0">
                <a:solidFill>
                  <a:sysClr val="windowText" lastClr="000000"/>
                </a:solidFill>
              </a:rPr>
              <a:t>Grafiken mit gemittelten Daten:		</a:t>
            </a:r>
            <a:r>
              <a:rPr lang="de-CH" sz="1600" kern="0" dirty="0" err="1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plot</a:t>
            </a:r>
            <a:r>
              <a:rPr lang="de-CH" sz="1600" kern="0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</a:p>
          <a:p>
            <a:pPr>
              <a:spcBef>
                <a:spcPts val="0"/>
              </a:spcBef>
              <a:buClrTx/>
              <a:buSzTx/>
            </a:pPr>
            <a:r>
              <a:rPr lang="de-CH" sz="1800" kern="0" dirty="0" err="1">
                <a:solidFill>
                  <a:sysClr val="windowText" lastClr="000000"/>
                </a:solidFill>
              </a:rPr>
              <a:t>Join</a:t>
            </a:r>
            <a:r>
              <a:rPr lang="de-CH" sz="1800" kern="0" dirty="0">
                <a:solidFill>
                  <a:sysClr val="windowText" lastClr="000000"/>
                </a:solidFill>
              </a:rPr>
              <a:t> mit Wetterdaten:			</a:t>
            </a:r>
            <a:r>
              <a:rPr lang="de-CH" sz="1600" kern="0" dirty="0" err="1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join</a:t>
            </a:r>
            <a:r>
              <a:rPr lang="de-CH" sz="1600" kern="0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3317933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Kohlenstoffmonoxid und Feinstaub</a:t>
            </a:r>
            <a:br>
              <a:rPr lang="de-DE" dirty="0"/>
            </a:br>
            <a:r>
              <a:rPr lang="de-DE" dirty="0"/>
              <a:t>					     aller Stationen</a:t>
            </a:r>
            <a:endParaRPr lang="de-CH" dirty="0"/>
          </a:p>
        </p:txBody>
      </p:sp>
      <p:pic>
        <p:nvPicPr>
          <p:cNvPr id="4" name="Grafik 91"/>
          <p:cNvPicPr/>
          <p:nvPr/>
        </p:nvPicPr>
        <p:blipFill rotWithShape="1">
          <a:blip r:embed="rId2"/>
          <a:srcRect r="23107"/>
          <a:stretch/>
        </p:blipFill>
        <p:spPr>
          <a:xfrm>
            <a:off x="52574" y="2590800"/>
            <a:ext cx="4566826" cy="3352800"/>
          </a:xfrm>
          <a:prstGeom prst="rect">
            <a:avLst/>
          </a:prstGeom>
          <a:ln>
            <a:noFill/>
          </a:ln>
        </p:spPr>
      </p:pic>
      <p:pic>
        <p:nvPicPr>
          <p:cNvPr id="5" name="Grafik 92"/>
          <p:cNvPicPr/>
          <p:nvPr/>
        </p:nvPicPr>
        <p:blipFill>
          <a:blip r:embed="rId3"/>
          <a:srcRect r="18832"/>
          <a:stretch/>
        </p:blipFill>
        <p:spPr>
          <a:xfrm>
            <a:off x="4380968" y="2637224"/>
            <a:ext cx="4734232" cy="3280816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621182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04800" y="533400"/>
            <a:ext cx="8534400" cy="990600"/>
          </a:xfrm>
        </p:spPr>
        <p:txBody>
          <a:bodyPr>
            <a:normAutofit fontScale="90000"/>
          </a:bodyPr>
          <a:lstStyle/>
          <a:p>
            <a:r>
              <a:rPr lang="de-CH" dirty="0" smtClean="0"/>
              <a:t>Abhängigkeiten Schadstoffe </a:t>
            </a:r>
            <a:r>
              <a:rPr lang="mr-IN" dirty="0" smtClean="0"/>
              <a:t>–</a:t>
            </a:r>
            <a:r>
              <a:rPr lang="de-CH" dirty="0" smtClean="0"/>
              <a:t> Temperatur?</a:t>
            </a:r>
            <a:endParaRPr lang="de-CH" dirty="0"/>
          </a:p>
        </p:txBody>
      </p:sp>
      <p:pic>
        <p:nvPicPr>
          <p:cNvPr id="3" name="Picture 2" descr="T-NO_2-PM_10_Vg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524000"/>
            <a:ext cx="4267200" cy="3200400"/>
          </a:xfrm>
          <a:prstGeom prst="rect">
            <a:avLst/>
          </a:prstGeom>
        </p:spPr>
      </p:pic>
      <p:pic>
        <p:nvPicPr>
          <p:cNvPr id="4" name="Picture 3" descr="Korrelationsmatrix_MeanTemp_Schadstoff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143000"/>
            <a:ext cx="4572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9735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Einsatz von RDDs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600200"/>
          </a:xfrm>
        </p:spPr>
        <p:txBody>
          <a:bodyPr/>
          <a:lstStyle/>
          <a:p>
            <a:r>
              <a:rPr lang="de-CH" dirty="0"/>
              <a:t>Für die Reduktion der Datumsangaben in den Air Pollution Daten (3.8 </a:t>
            </a:r>
            <a:r>
              <a:rPr lang="de-CH" dirty="0" err="1"/>
              <a:t>Mio</a:t>
            </a:r>
            <a:r>
              <a:rPr lang="de-CH" dirty="0"/>
              <a:t> Datensätze) von Stunden auf Tage wurde der Dataframe auf ein RDD transformiert und über ein Mapping die Datumsangaben ersetzt.</a:t>
            </a:r>
          </a:p>
          <a:p>
            <a:endParaRPr lang="de-CH" dirty="0"/>
          </a:p>
          <a:p>
            <a:pPr marL="0" indent="0">
              <a:buNone/>
            </a:pPr>
            <a:endParaRPr lang="de-CH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xmlns="" id="{C8A61A4E-0E5C-4196-8EDF-E95BD13565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37" y="3352800"/>
            <a:ext cx="9077325" cy="2009775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xmlns="" id="{7F0A1CA0-2059-4CAF-B550-024BE69317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37" y="5396245"/>
            <a:ext cx="6829425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7117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Vergleich CSV und </a:t>
            </a:r>
            <a:r>
              <a:rPr lang="de-CH" dirty="0" err="1"/>
              <a:t>Parquet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04800" y="1491734"/>
            <a:ext cx="8229600" cy="36933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CH" sz="2000" dirty="0" err="1"/>
              <a:t>Join</a:t>
            </a:r>
            <a:r>
              <a:rPr lang="de-CH" sz="2000" dirty="0"/>
              <a:t> der Wetter Daten mit den Luftqualitätsdaten über das Datum.</a:t>
            </a:r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xmlns="" id="{18A39996-935A-4DE5-A13E-5216B750A6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0166220"/>
              </p:ext>
            </p:extLst>
          </p:nvPr>
        </p:nvGraphicFramePr>
        <p:xfrm>
          <a:off x="425302" y="2438400"/>
          <a:ext cx="2317898" cy="685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xmlns="" val="2525907836"/>
                    </a:ext>
                  </a:extLst>
                </a:gridCol>
                <a:gridCol w="280359">
                  <a:extLst>
                    <a:ext uri="{9D8B030D-6E8A-4147-A177-3AD203B41FA5}">
                      <a16:colId xmlns:a16="http://schemas.microsoft.com/office/drawing/2014/main" xmlns="" val="2514151212"/>
                    </a:ext>
                  </a:extLst>
                </a:gridCol>
                <a:gridCol w="253041">
                  <a:extLst>
                    <a:ext uri="{9D8B030D-6E8A-4147-A177-3AD203B41FA5}">
                      <a16:colId xmlns:a16="http://schemas.microsoft.com/office/drawing/2014/main" xmlns="" val="1589343083"/>
                    </a:ext>
                  </a:extLst>
                </a:gridCol>
                <a:gridCol w="260498">
                  <a:extLst>
                    <a:ext uri="{9D8B030D-6E8A-4147-A177-3AD203B41FA5}">
                      <a16:colId xmlns:a16="http://schemas.microsoft.com/office/drawing/2014/main" xmlns="" val="1706187678"/>
                    </a:ext>
                  </a:extLst>
                </a:gridCol>
              </a:tblGrid>
              <a:tr h="214758">
                <a:tc>
                  <a:txBody>
                    <a:bodyPr/>
                    <a:lstStyle/>
                    <a:p>
                      <a:r>
                        <a:rPr lang="de-CH" sz="900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CH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CH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CH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108082978"/>
                  </a:ext>
                </a:extLst>
              </a:tr>
              <a:tr h="21774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n-NO" sz="900" dirty="0"/>
                        <a:t>datetime(2001, 8, 1, 0, 0)</a:t>
                      </a:r>
                      <a:endParaRPr lang="de-CH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CH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CH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CH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212939625"/>
                  </a:ext>
                </a:extLst>
              </a:tr>
              <a:tr h="217741">
                <a:tc>
                  <a:txBody>
                    <a:bodyPr/>
                    <a:lstStyle/>
                    <a:p>
                      <a:r>
                        <a:rPr lang="de-CH" sz="900" dirty="0"/>
                        <a:t>….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CH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CH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CH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82389068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xmlns="" id="{EE044DA5-07E3-4ECB-980E-2BFFC40603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7808505"/>
              </p:ext>
            </p:extLst>
          </p:nvPr>
        </p:nvGraphicFramePr>
        <p:xfrm>
          <a:off x="3810000" y="2057400"/>
          <a:ext cx="2317898" cy="1371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xmlns="" val="2525907836"/>
                    </a:ext>
                  </a:extLst>
                </a:gridCol>
                <a:gridCol w="280359">
                  <a:extLst>
                    <a:ext uri="{9D8B030D-6E8A-4147-A177-3AD203B41FA5}">
                      <a16:colId xmlns:a16="http://schemas.microsoft.com/office/drawing/2014/main" xmlns="" val="2514151212"/>
                    </a:ext>
                  </a:extLst>
                </a:gridCol>
                <a:gridCol w="253041">
                  <a:extLst>
                    <a:ext uri="{9D8B030D-6E8A-4147-A177-3AD203B41FA5}">
                      <a16:colId xmlns:a16="http://schemas.microsoft.com/office/drawing/2014/main" xmlns="" val="1589343083"/>
                    </a:ext>
                  </a:extLst>
                </a:gridCol>
                <a:gridCol w="260498">
                  <a:extLst>
                    <a:ext uri="{9D8B030D-6E8A-4147-A177-3AD203B41FA5}">
                      <a16:colId xmlns:a16="http://schemas.microsoft.com/office/drawing/2014/main" xmlns="" val="1706187678"/>
                    </a:ext>
                  </a:extLst>
                </a:gridCol>
              </a:tblGrid>
              <a:tr h="214758">
                <a:tc>
                  <a:txBody>
                    <a:bodyPr/>
                    <a:lstStyle/>
                    <a:p>
                      <a:r>
                        <a:rPr lang="de-CH" sz="900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CH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CH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CH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108082978"/>
                  </a:ext>
                </a:extLst>
              </a:tr>
              <a:tr h="21774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n-NO" sz="900" dirty="0"/>
                        <a:t>datetime(2001, 8, 1, 0, 0)</a:t>
                      </a:r>
                      <a:endParaRPr lang="de-CH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CH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CH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CH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212939625"/>
                  </a:ext>
                </a:extLst>
              </a:tr>
              <a:tr h="21774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n-NO" sz="900" dirty="0"/>
                        <a:t>datetime(2001, 8, 1, 0, 0)</a:t>
                      </a:r>
                      <a:endParaRPr lang="de-CH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CH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CH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CH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823890681"/>
                  </a:ext>
                </a:extLst>
              </a:tr>
              <a:tr h="21774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900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CH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CH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CH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367214614"/>
                  </a:ext>
                </a:extLst>
              </a:tr>
              <a:tr h="21774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n-NO" sz="900" dirty="0"/>
                        <a:t>datetime(2001, 8, 1, 0, 0)</a:t>
                      </a:r>
                      <a:endParaRPr lang="de-CH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CH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CH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CH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251766736"/>
                  </a:ext>
                </a:extLst>
              </a:tr>
              <a:tr h="21774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900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CH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CH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CH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479407592"/>
                  </a:ext>
                </a:extLst>
              </a:tr>
            </a:tbl>
          </a:graphicData>
        </a:graphic>
      </p:graphicFrame>
      <p:sp>
        <p:nvSpPr>
          <p:cNvPr id="7" name="Geschweifte Klammer links 6">
            <a:extLst>
              <a:ext uri="{FF2B5EF4-FFF2-40B4-BE49-F238E27FC236}">
                <a16:creationId xmlns:a16="http://schemas.microsoft.com/office/drawing/2014/main" xmlns="" id="{14C560D9-4A05-4FBF-BC4B-A2C2E630E210}"/>
              </a:ext>
            </a:extLst>
          </p:cNvPr>
          <p:cNvSpPr/>
          <p:nvPr/>
        </p:nvSpPr>
        <p:spPr>
          <a:xfrm>
            <a:off x="3505200" y="2286000"/>
            <a:ext cx="198119" cy="9144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xmlns="" id="{4D0DD315-02A7-4F76-8CB0-E4C120AE9221}"/>
              </a:ext>
            </a:extLst>
          </p:cNvPr>
          <p:cNvCxnSpPr>
            <a:cxnSpLocks/>
          </p:cNvCxnSpPr>
          <p:nvPr/>
        </p:nvCxnSpPr>
        <p:spPr>
          <a:xfrm>
            <a:off x="2819400" y="2743200"/>
            <a:ext cx="609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xmlns="" id="{C15FF49D-C2B0-40A6-A46E-2D45239A207D}"/>
              </a:ext>
            </a:extLst>
          </p:cNvPr>
          <p:cNvSpPr txBox="1"/>
          <p:nvPr/>
        </p:nvSpPr>
        <p:spPr>
          <a:xfrm>
            <a:off x="3163113" y="237386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24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xmlns="" id="{3FC29EA5-9AB3-45A8-8334-5826D8606D89}"/>
              </a:ext>
            </a:extLst>
          </p:cNvPr>
          <p:cNvSpPr txBox="1"/>
          <p:nvPr/>
        </p:nvSpPr>
        <p:spPr>
          <a:xfrm>
            <a:off x="380804" y="2133600"/>
            <a:ext cx="11389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 err="1"/>
              <a:t>Weather</a:t>
            </a:r>
            <a:r>
              <a:rPr lang="de-CH" sz="1200" dirty="0"/>
              <a:t> (</a:t>
            </a:r>
            <a:r>
              <a:rPr lang="de-CH" sz="1200" dirty="0" err="1"/>
              <a:t>csv</a:t>
            </a:r>
            <a:r>
              <a:rPr lang="de-CH" sz="1200" dirty="0"/>
              <a:t>)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xmlns="" id="{01BEDF11-9F21-4506-9A35-6E547DFD6ED9}"/>
              </a:ext>
            </a:extLst>
          </p:cNvPr>
          <p:cNvSpPr txBox="1"/>
          <p:nvPr/>
        </p:nvSpPr>
        <p:spPr>
          <a:xfrm>
            <a:off x="3758352" y="1792713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/>
              <a:t>Air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xmlns="" id="{0BE8ACF3-BF2B-4E16-9AAF-9A532B14145B}"/>
              </a:ext>
            </a:extLst>
          </p:cNvPr>
          <p:cNvSpPr txBox="1"/>
          <p:nvPr/>
        </p:nvSpPr>
        <p:spPr>
          <a:xfrm>
            <a:off x="334541" y="3470518"/>
            <a:ext cx="12314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600" dirty="0"/>
              <a:t>Air als CSV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xmlns="" id="{52C667EA-3FDE-4930-B3BF-5C3AB267C9CC}"/>
              </a:ext>
            </a:extLst>
          </p:cNvPr>
          <p:cNvSpPr txBox="1"/>
          <p:nvPr/>
        </p:nvSpPr>
        <p:spPr>
          <a:xfrm>
            <a:off x="4876800" y="3509887"/>
            <a:ext cx="15295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600" dirty="0"/>
              <a:t>Air als Parquet</a:t>
            </a: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xmlns="" id="{BD01557F-B7E2-46C8-B4CD-FCC196BBD0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308" y="3877462"/>
            <a:ext cx="3236692" cy="2892182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xmlns="" id="{10AC13AB-9589-4791-BE45-5FF25801AA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0606" y="3863315"/>
            <a:ext cx="3513793" cy="2886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5123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Klarheit">
  <a:themeElements>
    <a:clrScheme name="Klarheit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larhei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6</TotalTime>
  <Words>272</Words>
  <Application>Microsoft Macintosh PowerPoint</Application>
  <PresentationFormat>On-screen Show (4:3)</PresentationFormat>
  <Paragraphs>79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Klarheit</vt:lpstr>
      <vt:lpstr>Wetter und Luftqualität von Madrid</vt:lpstr>
      <vt:lpstr>Beschreibung der Daten «Wetter»</vt:lpstr>
      <vt:lpstr>Beschreibung der Daten «Luftqualität»</vt:lpstr>
      <vt:lpstr>Luftqualität Kohlenstoffmonoxid / Stickstoffdioxid / Feinstaub zwei Stationen</vt:lpstr>
      <vt:lpstr>Vorgehen Spark - databricks</vt:lpstr>
      <vt:lpstr>Kohlenstoffmonoxid und Feinstaub           aller Stationen</vt:lpstr>
      <vt:lpstr>Abhängigkeiten Schadstoffe – Temperatur?</vt:lpstr>
      <vt:lpstr>Einsatz von RDDs</vt:lpstr>
      <vt:lpstr>Vergleich CSV und Parquet</vt:lpstr>
      <vt:lpstr>Lessons Learned - Fazit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Wetter und Luftqualität von Madrid</dc:title>
  <dc:creator>Fischer Andreas</dc:creator>
  <cp:lastModifiedBy>Tobias</cp:lastModifiedBy>
  <cp:revision>21</cp:revision>
  <dcterms:created xsi:type="dcterms:W3CDTF">2006-08-16T00:00:00Z</dcterms:created>
  <dcterms:modified xsi:type="dcterms:W3CDTF">2019-01-12T13:19:52Z</dcterms:modified>
</cp:coreProperties>
</file>