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juliansimon/weather_madrid_lemd_1997_2015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ecide-soluciones/air-quality-madri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Wetter und Luftqualität von Madrid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3581400" cy="1752600"/>
          </a:xfrm>
        </p:spPr>
        <p:txBody>
          <a:bodyPr>
            <a:normAutofit fontScale="70000" lnSpcReduction="20000"/>
          </a:bodyPr>
          <a:lstStyle/>
          <a:p>
            <a:r>
              <a:rPr lang="de-CH" sz="2900" b="1" dirty="0" smtClean="0"/>
              <a:t>Inhalt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Beschreibung der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Spark Befehlsabfolge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Vergleich CSV und </a:t>
            </a:r>
            <a:r>
              <a:rPr lang="de-DE" dirty="0" err="1"/>
              <a:t>Parquet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MapReduce</a:t>
            </a:r>
            <a:r>
              <a:rPr lang="de-DE" dirty="0"/>
              <a:t> Verfahren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 - </a:t>
            </a:r>
            <a:r>
              <a:rPr lang="de-DE" dirty="0" smtClean="0"/>
              <a:t>Fazit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505200"/>
            <a:ext cx="5029200" cy="26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762000" y="6324600"/>
            <a:ext cx="819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Andreas Fischer, Bernd Novotny, Tobias Schieferdecker                 13.01.2019 </a:t>
            </a:r>
          </a:p>
        </p:txBody>
      </p:sp>
    </p:spTree>
    <p:extLst>
      <p:ext uri="{BB962C8B-B14F-4D97-AF65-F5344CB8AC3E}">
        <p14:creationId xmlns:p14="http://schemas.microsoft.com/office/powerpoint/2010/main" val="393683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smtClean="0"/>
              <a:t>Learned </a:t>
            </a:r>
            <a:r>
              <a:rPr lang="de-CH" dirty="0"/>
              <a:t>- 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TBD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943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Beschreibung der Daten «Wetter»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 smtClean="0"/>
              <a:t>Weather</a:t>
            </a:r>
            <a:r>
              <a:rPr lang="de-DE" b="1" dirty="0" smtClean="0"/>
              <a:t> Madrid 1997 – 2015</a:t>
            </a:r>
          </a:p>
          <a:p>
            <a:endParaRPr lang="de-DE" dirty="0" smtClean="0"/>
          </a:p>
          <a:p>
            <a:r>
              <a:rPr lang="de-DE" sz="1800" dirty="0" smtClean="0">
                <a:hlinkClick r:id="rId2"/>
              </a:rPr>
              <a:t>https://www.kaggle.com/juliansimon/weather_madrid_lemd_1997_2015.csv</a:t>
            </a:r>
            <a:endParaRPr lang="de-DE" sz="1800" dirty="0" smtClean="0"/>
          </a:p>
          <a:p>
            <a:endParaRPr lang="de-DE" dirty="0" smtClean="0"/>
          </a:p>
          <a:p>
            <a:r>
              <a:rPr lang="de-DE" dirty="0" smtClean="0"/>
              <a:t>Files:</a:t>
            </a:r>
            <a:br>
              <a:rPr lang="de-DE" dirty="0" smtClean="0"/>
            </a:br>
            <a:r>
              <a:rPr lang="de-DE" dirty="0" smtClean="0"/>
              <a:t>weather_madrid_LEMD_1997_2015.csv	→ 0.5 MB</a:t>
            </a:r>
          </a:p>
          <a:p>
            <a:endParaRPr lang="de-DE" dirty="0" smtClean="0"/>
          </a:p>
          <a:p>
            <a:r>
              <a:rPr lang="de-DE" dirty="0" smtClean="0"/>
              <a:t>6812 Zeilen</a:t>
            </a:r>
          </a:p>
          <a:p>
            <a:r>
              <a:rPr lang="de-DE" dirty="0" smtClean="0"/>
              <a:t>pro Tag eine Angabe über</a:t>
            </a:r>
            <a:br>
              <a:rPr lang="de-DE" dirty="0" smtClean="0"/>
            </a:br>
            <a:r>
              <a:rPr lang="de-DE" sz="1800" dirty="0" smtClean="0"/>
              <a:t>Temperatur, Feuchtigkeit, Luftdruck, </a:t>
            </a:r>
            <a:r>
              <a:rPr lang="de-DE" sz="1800" dirty="0" err="1" smtClean="0"/>
              <a:t>Visibility</a:t>
            </a:r>
            <a:r>
              <a:rPr lang="de-DE" sz="1800" dirty="0" smtClean="0"/>
              <a:t>,</a:t>
            </a:r>
            <a:br>
              <a:rPr lang="de-DE" sz="1800" dirty="0" smtClean="0"/>
            </a:br>
            <a:r>
              <a:rPr lang="de-DE" sz="1800" dirty="0" smtClean="0"/>
              <a:t>Windgeschwindigkeit und -richtung, Niederschlag,</a:t>
            </a:r>
            <a:br>
              <a:rPr lang="de-DE" sz="1800" dirty="0" smtClean="0"/>
            </a:br>
            <a:r>
              <a:rPr lang="de-DE" sz="1800" dirty="0" smtClean="0"/>
              <a:t>Bedeckung, Vorkommnisse, Wolkendecke</a:t>
            </a:r>
            <a:endParaRPr lang="de-DE" dirty="0" smtClean="0"/>
          </a:p>
          <a:p>
            <a:endParaRPr lang="de-C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495800"/>
            <a:ext cx="3029975" cy="21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5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Beschreibung der Daten «Luftqualität»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b="1" dirty="0" smtClean="0"/>
              <a:t>Air Quality in Madrid (2001 - 2018)</a:t>
            </a:r>
          </a:p>
          <a:p>
            <a:endParaRPr lang="de-CH" dirty="0" smtClean="0"/>
          </a:p>
          <a:p>
            <a:r>
              <a:rPr lang="de-CH" sz="1900" dirty="0" smtClean="0">
                <a:hlinkClick r:id="rId2"/>
              </a:rPr>
              <a:t>https://www.kaggle.com/decide-soluciones/air-quality-madrid</a:t>
            </a:r>
            <a:endParaRPr lang="de-CH" sz="1900" dirty="0" smtClean="0"/>
          </a:p>
          <a:p>
            <a:endParaRPr lang="de-CH" dirty="0" smtClean="0"/>
          </a:p>
          <a:p>
            <a:r>
              <a:rPr lang="de-CH" dirty="0" smtClean="0"/>
              <a:t>Files: </a:t>
            </a:r>
            <a:br>
              <a:rPr lang="de-CH" dirty="0" smtClean="0"/>
            </a:br>
            <a:r>
              <a:rPr lang="de-CH" dirty="0" smtClean="0"/>
              <a:t>stations.csv – 24 Messstationen</a:t>
            </a:r>
            <a:br>
              <a:rPr lang="de-CH" dirty="0" smtClean="0"/>
            </a:br>
            <a:r>
              <a:rPr lang="de-CH" dirty="0" smtClean="0"/>
              <a:t>madrid_2001.csv ... madrid_2018.csv 		→ 500 MB</a:t>
            </a:r>
          </a:p>
          <a:p>
            <a:endParaRPr lang="de-CH" dirty="0" smtClean="0"/>
          </a:p>
          <a:p>
            <a:r>
              <a:rPr lang="de-CH" dirty="0" smtClean="0"/>
              <a:t>3.8 Millionen </a:t>
            </a:r>
            <a:r>
              <a:rPr lang="de-CH" dirty="0" err="1" smtClean="0"/>
              <a:t>Tuples</a:t>
            </a:r>
            <a:r>
              <a:rPr lang="de-CH" dirty="0" smtClean="0"/>
              <a:t> insgesamt</a:t>
            </a:r>
          </a:p>
          <a:p>
            <a:r>
              <a:rPr lang="de-CH" dirty="0" smtClean="0"/>
              <a:t>pro Messstation jede Stunde eine Messreihe über</a:t>
            </a:r>
            <a:br>
              <a:rPr lang="de-CH" dirty="0" smtClean="0"/>
            </a:br>
            <a:r>
              <a:rPr lang="de-CH" sz="1800" dirty="0" smtClean="0"/>
              <a:t>Kohlenstoffmonoxid CO, Feinstaub PM10, Stickstoffdioxid NO2, Ozon O3, Nicht-Methan Kohlenwasserstoff NMHC, </a:t>
            </a:r>
            <a:r>
              <a:rPr lang="de-CH" sz="1800" dirty="0" err="1" smtClean="0"/>
              <a:t>Benzene</a:t>
            </a:r>
            <a:r>
              <a:rPr lang="de-CH" sz="1800" dirty="0" smtClean="0"/>
              <a:t> BEN und einige weitere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8622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Luftqualität Kohlenstoffmonoxid / Stickstoffdioxid / Feinstaub </a:t>
            </a:r>
            <a:r>
              <a:rPr lang="de-DE" dirty="0" smtClean="0"/>
              <a:t>zwei Stationen</a:t>
            </a:r>
            <a:endParaRPr lang="de-CH" dirty="0"/>
          </a:p>
        </p:txBody>
      </p:sp>
      <p:pic>
        <p:nvPicPr>
          <p:cNvPr id="5" name="Grafik 83"/>
          <p:cNvPicPr/>
          <p:nvPr/>
        </p:nvPicPr>
        <p:blipFill rotWithShape="1">
          <a:blip r:embed="rId2"/>
          <a:srcRect r="17151"/>
          <a:stretch/>
        </p:blipFill>
        <p:spPr>
          <a:xfrm>
            <a:off x="36000" y="2198651"/>
            <a:ext cx="2859600" cy="1984358"/>
          </a:xfrm>
          <a:prstGeom prst="rect">
            <a:avLst/>
          </a:prstGeom>
          <a:ln>
            <a:noFill/>
          </a:ln>
        </p:spPr>
      </p:pic>
      <p:pic>
        <p:nvPicPr>
          <p:cNvPr id="6" name="Grafik 84"/>
          <p:cNvPicPr/>
          <p:nvPr/>
        </p:nvPicPr>
        <p:blipFill rotWithShape="1">
          <a:blip r:embed="rId3"/>
          <a:srcRect r="18754"/>
          <a:stretch/>
        </p:blipFill>
        <p:spPr>
          <a:xfrm>
            <a:off x="47400" y="4264424"/>
            <a:ext cx="2819400" cy="2060176"/>
          </a:xfrm>
          <a:prstGeom prst="rect">
            <a:avLst/>
          </a:prstGeom>
          <a:ln>
            <a:noFill/>
          </a:ln>
        </p:spPr>
      </p:pic>
      <p:pic>
        <p:nvPicPr>
          <p:cNvPr id="7" name="Grafik 85"/>
          <p:cNvPicPr/>
          <p:nvPr/>
        </p:nvPicPr>
        <p:blipFill rotWithShape="1">
          <a:blip r:embed="rId4"/>
          <a:srcRect r="15663"/>
          <a:stretch/>
        </p:blipFill>
        <p:spPr>
          <a:xfrm>
            <a:off x="2562472" y="2198650"/>
            <a:ext cx="2847727" cy="1965949"/>
          </a:xfrm>
          <a:prstGeom prst="rect">
            <a:avLst/>
          </a:prstGeom>
          <a:ln>
            <a:noFill/>
          </a:ln>
        </p:spPr>
      </p:pic>
      <p:pic>
        <p:nvPicPr>
          <p:cNvPr id="8" name="Grafik 86"/>
          <p:cNvPicPr/>
          <p:nvPr/>
        </p:nvPicPr>
        <p:blipFill rotWithShape="1">
          <a:blip r:embed="rId5"/>
          <a:srcRect r="18270"/>
          <a:stretch/>
        </p:blipFill>
        <p:spPr>
          <a:xfrm>
            <a:off x="2562471" y="4287562"/>
            <a:ext cx="2847728" cy="2013900"/>
          </a:xfrm>
          <a:prstGeom prst="rect">
            <a:avLst/>
          </a:prstGeom>
          <a:ln>
            <a:noFill/>
          </a:ln>
        </p:spPr>
      </p:pic>
      <p:pic>
        <p:nvPicPr>
          <p:cNvPr id="9" name="Grafik 87"/>
          <p:cNvPicPr/>
          <p:nvPr/>
        </p:nvPicPr>
        <p:blipFill rotWithShape="1">
          <a:blip r:embed="rId6"/>
          <a:srcRect r="19082"/>
          <a:stretch/>
        </p:blipFill>
        <p:spPr>
          <a:xfrm>
            <a:off x="5181599" y="2157337"/>
            <a:ext cx="2749233" cy="2034922"/>
          </a:xfrm>
          <a:prstGeom prst="rect">
            <a:avLst/>
          </a:prstGeom>
          <a:ln>
            <a:noFill/>
          </a:ln>
        </p:spPr>
      </p:pic>
      <p:pic>
        <p:nvPicPr>
          <p:cNvPr id="10" name="Grafik 88"/>
          <p:cNvPicPr/>
          <p:nvPr/>
        </p:nvPicPr>
        <p:blipFill rotWithShape="1">
          <a:blip r:embed="rId7"/>
          <a:srcRect r="13857"/>
          <a:stretch/>
        </p:blipFill>
        <p:spPr>
          <a:xfrm>
            <a:off x="5181600" y="4262104"/>
            <a:ext cx="2971800" cy="2062496"/>
          </a:xfrm>
          <a:prstGeom prst="rect">
            <a:avLst/>
          </a:prstGeom>
          <a:ln>
            <a:noFill/>
          </a:ln>
        </p:spPr>
      </p:pic>
      <p:sp>
        <p:nvSpPr>
          <p:cNvPr id="11" name="CustomShape 4"/>
          <p:cNvSpPr/>
          <p:nvPr/>
        </p:nvSpPr>
        <p:spPr>
          <a:xfrm>
            <a:off x="7758367" y="1752600"/>
            <a:ext cx="1295897" cy="4499991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sng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Station:</a:t>
            </a:r>
            <a:endParaRPr kumimoji="0" lang="de-CH" sz="1800" b="0" i="0" u="sng" strike="noStrike" kern="0" cap="none" spc="-1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280790</a:t>
            </a:r>
            <a:r>
              <a:rPr kumimoji="0" lang="de-CH" sz="18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07</a:t>
            </a:r>
            <a:endParaRPr kumimoji="0" lang="de-CH" sz="1800" b="0" i="0" u="none" strike="noStrike" kern="0" cap="none" spc="-1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-1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-1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-1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-1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0" cap="none" spc="-1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 </a:t>
            </a:r>
            <a:r>
              <a:rPr kumimoji="0" lang="de-CH" sz="1100" b="0" i="0" u="none" strike="noStrike" kern="0" cap="none" spc="-1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nur bis 2010 !</a:t>
            </a:r>
            <a:endParaRPr kumimoji="0" lang="de-CH" sz="2400" b="0" i="0" u="none" strike="noStrike" kern="0" cap="none" spc="-1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-1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ejaVu San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-1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ejaVu San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280790</a:t>
            </a:r>
            <a:r>
              <a:rPr kumimoji="0" lang="de-CH" sz="18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36</a:t>
            </a:r>
            <a:endParaRPr kumimoji="0" lang="de-CH" sz="1800" b="0" i="0" u="none" strike="noStrike" kern="0" cap="none" spc="-1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676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Vorgehen Spark - </a:t>
            </a:r>
            <a:r>
              <a:rPr lang="de-CH" dirty="0" err="1"/>
              <a:t>databricks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endParaRPr lang="de-CH" sz="1800" kern="0" dirty="0" smtClean="0">
              <a:solidFill>
                <a:sysClr val="windowText" lastClr="000000"/>
              </a:solidFill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endParaRPr lang="de-CH" sz="1800" kern="0" dirty="0">
              <a:solidFill>
                <a:sysClr val="windowText" lastClr="000000"/>
              </a:solidFill>
            </a:endParaRP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 smtClean="0">
                <a:solidFill>
                  <a:sysClr val="windowText" lastClr="000000"/>
                </a:solidFill>
              </a:rPr>
              <a:t>Einlesen </a:t>
            </a:r>
            <a:r>
              <a:rPr lang="de-CH" sz="1800" kern="0" dirty="0">
                <a:solidFill>
                  <a:sysClr val="windowText" lastClr="000000"/>
                </a:solidFill>
              </a:rPr>
              <a:t>der CSV Daten: 	</a:t>
            </a:r>
            <a:r>
              <a:rPr lang="de-CH" sz="1600" kern="0" dirty="0" err="1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sqlContext.read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de-CH" sz="1800" kern="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SQL-Abfrage: 			</a:t>
            </a:r>
            <a:r>
              <a:rPr lang="de-CH" sz="1600" kern="0" dirty="0" err="1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sqlContext.sql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(‘SELECT … ‘)</a:t>
            </a:r>
            <a:endParaRPr lang="de-CH" sz="1800" kern="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Daten ansehen: 		</a:t>
            </a:r>
            <a:r>
              <a:rPr lang="de-CH" sz="1600" kern="0" dirty="0" err="1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/ 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/ 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printSchema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Grafisch Darstellung 		</a:t>
            </a:r>
            <a:r>
              <a:rPr lang="de-CH" sz="1600" kern="0" dirty="0" err="1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toPandas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/ 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 / 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Daten zusammenführen: 	</a:t>
            </a:r>
            <a:r>
              <a:rPr lang="de-CH" sz="1600" kern="0" dirty="0" err="1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unionByName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/ 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unionAll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Reduktion auf </a:t>
            </a:r>
            <a:r>
              <a:rPr lang="de-CH" sz="1800" kern="0" dirty="0" err="1" smtClean="0">
                <a:solidFill>
                  <a:sysClr val="windowText" lastClr="000000"/>
                </a:solidFill>
              </a:rPr>
              <a:t>gemeins</a:t>
            </a:r>
            <a:r>
              <a:rPr lang="de-CH" sz="1800" kern="0" dirty="0" smtClean="0">
                <a:solidFill>
                  <a:sysClr val="windowText" lastClr="000000"/>
                </a:solidFill>
              </a:rPr>
              <a:t>. Attribute:	</a:t>
            </a:r>
            <a:r>
              <a:rPr lang="de-CH" sz="1600" kern="0" dirty="0" err="1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Abspeichern in einem CSV-File:	</a:t>
            </a:r>
            <a:r>
              <a:rPr lang="de-CH" sz="1600" kern="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df.write.csv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Abspeichern in </a:t>
            </a:r>
            <a:r>
              <a:rPr lang="de-CH" sz="1800" kern="0" dirty="0" err="1">
                <a:solidFill>
                  <a:sysClr val="windowText" lastClr="000000"/>
                </a:solidFill>
              </a:rPr>
              <a:t>Parquet</a:t>
            </a:r>
            <a:r>
              <a:rPr lang="de-CH" sz="1800" kern="0" dirty="0">
                <a:solidFill>
                  <a:sysClr val="windowText" lastClr="000000"/>
                </a:solidFill>
              </a:rPr>
              <a:t>-File: 	</a:t>
            </a:r>
            <a:r>
              <a:rPr lang="de-CH" sz="1600" kern="0" dirty="0" err="1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df.write.parquet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Format Zeitstempel anpassen:	</a:t>
            </a:r>
            <a:r>
              <a:rPr lang="de-CH" sz="1600" kern="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Grafiken mit gemittelten Daten:	</a:t>
            </a:r>
            <a:r>
              <a:rPr lang="de-CH" sz="1600" kern="0" dirty="0" err="1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 err="1">
                <a:solidFill>
                  <a:sysClr val="windowText" lastClr="000000"/>
                </a:solidFill>
              </a:rPr>
              <a:t>Join</a:t>
            </a:r>
            <a:r>
              <a:rPr lang="de-CH" sz="1800" kern="0" dirty="0">
                <a:solidFill>
                  <a:sysClr val="windowText" lastClr="000000"/>
                </a:solidFill>
              </a:rPr>
              <a:t> mit Wetterdaten:		</a:t>
            </a:r>
            <a:r>
              <a:rPr lang="de-CH" sz="1600" kern="0" dirty="0" err="1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CH" sz="1600" kern="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3179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Kohlenstoffmonoxid und </a:t>
            </a:r>
            <a:r>
              <a:rPr lang="de-DE" dirty="0" smtClean="0"/>
              <a:t>Feinstaub</a:t>
            </a:r>
            <a:br>
              <a:rPr lang="de-DE" dirty="0" smtClean="0"/>
            </a:br>
            <a:r>
              <a:rPr lang="de-DE" dirty="0" smtClean="0"/>
              <a:t>					     aller Stationen</a:t>
            </a:r>
            <a:endParaRPr lang="de-CH" dirty="0"/>
          </a:p>
        </p:txBody>
      </p:sp>
      <p:pic>
        <p:nvPicPr>
          <p:cNvPr id="4" name="Grafik 91"/>
          <p:cNvPicPr/>
          <p:nvPr/>
        </p:nvPicPr>
        <p:blipFill rotWithShape="1">
          <a:blip r:embed="rId2"/>
          <a:srcRect r="23107"/>
          <a:stretch/>
        </p:blipFill>
        <p:spPr>
          <a:xfrm>
            <a:off x="52574" y="2590800"/>
            <a:ext cx="4566826" cy="3352800"/>
          </a:xfrm>
          <a:prstGeom prst="rect">
            <a:avLst/>
          </a:prstGeom>
          <a:ln>
            <a:noFill/>
          </a:ln>
        </p:spPr>
      </p:pic>
      <p:pic>
        <p:nvPicPr>
          <p:cNvPr id="5" name="Grafik 92"/>
          <p:cNvPicPr/>
          <p:nvPr/>
        </p:nvPicPr>
        <p:blipFill>
          <a:blip r:embed="rId3"/>
          <a:srcRect r="18832"/>
          <a:stretch/>
        </p:blipFill>
        <p:spPr>
          <a:xfrm>
            <a:off x="4380968" y="2637224"/>
            <a:ext cx="4734232" cy="328081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211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Datendarstellung Luftqualität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947862"/>
            <a:ext cx="8877300" cy="407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897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Vergleich CSV und </a:t>
            </a:r>
            <a:r>
              <a:rPr lang="de-CH" dirty="0" err="1"/>
              <a:t>Parquet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TBD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1512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MapReduce</a:t>
            </a:r>
            <a:r>
              <a:rPr lang="de-CH" dirty="0"/>
              <a:t> Verfahren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Weglassen?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30711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Klarheit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111</Words>
  <Application>Microsoft Office PowerPoint</Application>
  <PresentationFormat>Bildschirmpräsentation 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Klarheit</vt:lpstr>
      <vt:lpstr>Wetter und Luftqualität von Madrid</vt:lpstr>
      <vt:lpstr>Beschreibung der Daten «Wetter»</vt:lpstr>
      <vt:lpstr>Beschreibung der Daten «Luftqualität»</vt:lpstr>
      <vt:lpstr>Luftqualität Kohlenstoffmonoxid / Stickstoffdioxid / Feinstaub zwei Stationen</vt:lpstr>
      <vt:lpstr>Vorgehen Spark - databricks</vt:lpstr>
      <vt:lpstr>Kohlenstoffmonoxid und Feinstaub           aller Stationen</vt:lpstr>
      <vt:lpstr>Datendarstellung Luftqualität</vt:lpstr>
      <vt:lpstr>Vergleich CSV und Parquet</vt:lpstr>
      <vt:lpstr>MapReduce Verfahren</vt:lpstr>
      <vt:lpstr>Lessons Learned - Fazit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Wetter und Luftqualität von Madrid</dc:title>
  <dc:creator>Fischer Andreas</dc:creator>
  <cp:lastModifiedBy>Fischer Andreas</cp:lastModifiedBy>
  <cp:revision>4</cp:revision>
  <dcterms:created xsi:type="dcterms:W3CDTF">2006-08-16T00:00:00Z</dcterms:created>
  <dcterms:modified xsi:type="dcterms:W3CDTF">2019-01-11T12:32:15Z</dcterms:modified>
</cp:coreProperties>
</file>