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12.01.19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juliansimon/weather_madrid_lemd_1997_2015.csv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decide-soluciones/air-quality-madri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Wetter und Luftqualität von Madrid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3581400" cy="1752600"/>
          </a:xfrm>
        </p:spPr>
        <p:txBody>
          <a:bodyPr>
            <a:normAutofit fontScale="70000" lnSpcReduction="20000"/>
          </a:bodyPr>
          <a:lstStyle/>
          <a:p>
            <a:r>
              <a:rPr lang="de-CH" sz="2900" b="1" dirty="0"/>
              <a:t>Inhalt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Beschreibung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Spark Befehlsabfolge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Vergleich CSV und </a:t>
            </a:r>
            <a:r>
              <a:rPr lang="de-DE" dirty="0" err="1"/>
              <a:t>Parquet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Verwendung von RDD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- Fazit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05200"/>
            <a:ext cx="5029200" cy="26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62000" y="6324600"/>
            <a:ext cx="819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Andreas Fischer, Bernd Novotny, Tobias Schieferdecker                 13.01.2019 </a:t>
            </a:r>
          </a:p>
        </p:txBody>
      </p:sp>
    </p:spTree>
    <p:extLst>
      <p:ext uri="{BB962C8B-B14F-4D97-AF65-F5344CB8AC3E}">
        <p14:creationId xmlns:p14="http://schemas.microsoft.com/office/powerpoint/2010/main" val="393683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/>
              <a:t>Learned </a:t>
            </a:r>
            <a:r>
              <a:rPr lang="de-CH" dirty="0"/>
              <a:t>- 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de-CH" sz="2000" dirty="0"/>
              <a:t>Einlesen der CSV Dateien (eine pro Jahr) wird sehr schön parallelisiert: 18 Dateien -&gt; 36 Jobs</a:t>
            </a:r>
          </a:p>
          <a:p>
            <a:r>
              <a:rPr lang="de-CH" sz="2000" dirty="0"/>
              <a:t>Parquet mag keine Leerzeichen in Attributnamen. Umbenennen mit</a:t>
            </a:r>
            <a:br>
              <a:rPr lang="de-CH" sz="2000" dirty="0"/>
            </a:br>
            <a:r>
              <a:rPr lang="de-CH" sz="2000" dirty="0"/>
              <a:t>  </a:t>
            </a:r>
            <a:r>
              <a:rPr lang="en-US" sz="2000" dirty="0" err="1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df.withColumnRenamed</a:t>
            </a:r>
            <a:r>
              <a:rPr lang="en-US" sz="20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(&lt;old-name&gt;, &lt;new-name&gt;).collect()</a:t>
            </a:r>
          </a:p>
          <a:p>
            <a:r>
              <a:rPr lang="de-CH" sz="2000" dirty="0"/>
              <a:t>Darauf achten, wo man den Cache Befehl platziert, damit er zum richtigen Zeitpunkt Wirkung erzielt (</a:t>
            </a:r>
            <a:r>
              <a:rPr lang="de-CH" sz="2000" dirty="0" err="1"/>
              <a:t>Lazy</a:t>
            </a:r>
            <a:r>
              <a:rPr lang="de-CH" sz="2000" dirty="0"/>
              <a:t> Evaluation).</a:t>
            </a:r>
          </a:p>
          <a:p>
            <a:r>
              <a:rPr lang="de-CH" sz="2000" dirty="0"/>
              <a:t>Bei Caching andere </a:t>
            </a:r>
            <a:r>
              <a:rPr lang="de-CH" sz="2000" dirty="0" err="1"/>
              <a:t>Execution</a:t>
            </a:r>
            <a:r>
              <a:rPr lang="de-CH" sz="2000" dirty="0"/>
              <a:t> Pläne als ohne Caching</a:t>
            </a:r>
          </a:p>
          <a:p>
            <a:r>
              <a:rPr lang="de-CH" sz="2000" dirty="0"/>
              <a:t>Auch mit Caching (in </a:t>
            </a:r>
            <a:r>
              <a:rPr lang="de-CH" sz="2000" dirty="0" err="1"/>
              <a:t>memory</a:t>
            </a:r>
            <a:r>
              <a:rPr lang="de-CH" sz="2000" dirty="0"/>
              <a:t>) </a:t>
            </a:r>
            <a:r>
              <a:rPr lang="de-CH" sz="2000" dirty="0" err="1"/>
              <a:t>join</a:t>
            </a:r>
            <a:r>
              <a:rPr lang="de-CH" sz="2000" dirty="0"/>
              <a:t> mit Parquet immer noch rund Faktor 5 schneller (ohne Caching Faktor 15)</a:t>
            </a:r>
          </a:p>
          <a:p>
            <a:r>
              <a:rPr lang="de-CH" sz="2000" dirty="0"/>
              <a:t>Transformation von Spark Dataframes in Pandas Dataframes kann </a:t>
            </a:r>
            <a:r>
              <a:rPr lang="de-CH" sz="2000" dirty="0" err="1"/>
              <a:t>seeehr</a:t>
            </a:r>
            <a:r>
              <a:rPr lang="de-CH" sz="2000" dirty="0"/>
              <a:t> lange dauern. Folgender Trick kann helfen:</a:t>
            </a:r>
            <a:br>
              <a:rPr lang="de-CH" sz="2000" dirty="0"/>
            </a:br>
            <a:r>
              <a:rPr lang="de-CH" sz="2000" dirty="0"/>
              <a:t>   </a:t>
            </a:r>
            <a:r>
              <a:rPr lang="de-CH" sz="2000" dirty="0" err="1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spark.conf.set</a:t>
            </a:r>
            <a:r>
              <a:rPr lang="de-CH" sz="20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de-CH" sz="2000" dirty="0" err="1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spark.sql.execution.arrow.enabled</a:t>
            </a:r>
            <a:r>
              <a:rPr lang="de-CH" sz="20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de-CH" sz="2000" dirty="0" err="1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CH" sz="20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70943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Beschreibung der Daten «Wetter»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Weather</a:t>
            </a:r>
            <a:r>
              <a:rPr lang="de-DE" b="1" dirty="0"/>
              <a:t> Madrid 1997 – 2015</a:t>
            </a:r>
          </a:p>
          <a:p>
            <a:endParaRPr lang="de-DE" dirty="0"/>
          </a:p>
          <a:p>
            <a:r>
              <a:rPr lang="de-DE" sz="1800" dirty="0">
                <a:hlinkClick r:id="rId2"/>
              </a:rPr>
              <a:t>https://www.kaggle.com/juliansimon/weather_madrid_lemd_1997_2015.csv</a:t>
            </a:r>
            <a:endParaRPr lang="de-DE" sz="1800" dirty="0"/>
          </a:p>
          <a:p>
            <a:endParaRPr lang="de-DE" dirty="0"/>
          </a:p>
          <a:p>
            <a:r>
              <a:rPr lang="de-DE" dirty="0"/>
              <a:t>Files:</a:t>
            </a:r>
            <a:br>
              <a:rPr lang="de-DE" dirty="0"/>
            </a:br>
            <a:r>
              <a:rPr lang="de-DE" dirty="0"/>
              <a:t>weather_madrid_LEMD_1997_2015.csv	→ 0.5 MB</a:t>
            </a:r>
          </a:p>
          <a:p>
            <a:endParaRPr lang="de-DE" dirty="0"/>
          </a:p>
          <a:p>
            <a:r>
              <a:rPr lang="de-DE" dirty="0"/>
              <a:t>6812 Zeilen</a:t>
            </a:r>
          </a:p>
          <a:p>
            <a:r>
              <a:rPr lang="de-DE" dirty="0"/>
              <a:t>pro Tag eine Angabe über</a:t>
            </a:r>
            <a:br>
              <a:rPr lang="de-DE" dirty="0"/>
            </a:br>
            <a:r>
              <a:rPr lang="de-DE" sz="1800" dirty="0"/>
              <a:t>Temperatur, Feuchtigkeit, Luftdruck, </a:t>
            </a:r>
            <a:r>
              <a:rPr lang="de-DE" sz="1800" dirty="0" err="1"/>
              <a:t>Visibility</a:t>
            </a:r>
            <a:r>
              <a:rPr lang="de-DE" sz="1800" dirty="0"/>
              <a:t>,</a:t>
            </a:r>
            <a:br>
              <a:rPr lang="de-DE" sz="1800" dirty="0"/>
            </a:br>
            <a:r>
              <a:rPr lang="de-DE" sz="1800" dirty="0"/>
              <a:t>Windgeschwindigkeit und -richtung, Niederschlag,</a:t>
            </a:r>
            <a:br>
              <a:rPr lang="de-DE" sz="1800" dirty="0"/>
            </a:br>
            <a:r>
              <a:rPr lang="de-DE" sz="1800" dirty="0"/>
              <a:t>Bedeckung, Vorkommnisse, Wolkendecke</a:t>
            </a:r>
            <a:endParaRPr lang="de-DE" dirty="0"/>
          </a:p>
          <a:p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495800"/>
            <a:ext cx="3029975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5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Beschreibung der Daten «Luftqualität»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/>
              <a:t>Air Quality in Madrid (2001 - 2018)</a:t>
            </a:r>
          </a:p>
          <a:p>
            <a:endParaRPr lang="de-CH" dirty="0"/>
          </a:p>
          <a:p>
            <a:r>
              <a:rPr lang="de-CH" sz="1900" dirty="0">
                <a:hlinkClick r:id="rId2"/>
              </a:rPr>
              <a:t>https://www.kaggle.com/decide-soluciones/air-quality-madrid</a:t>
            </a:r>
            <a:endParaRPr lang="de-CH" sz="1900" dirty="0"/>
          </a:p>
          <a:p>
            <a:endParaRPr lang="de-CH" dirty="0"/>
          </a:p>
          <a:p>
            <a:r>
              <a:rPr lang="de-CH" dirty="0"/>
              <a:t>Files: </a:t>
            </a:r>
            <a:br>
              <a:rPr lang="de-CH" dirty="0"/>
            </a:br>
            <a:r>
              <a:rPr lang="de-CH" dirty="0"/>
              <a:t>stations.csv – 24 Messstationen</a:t>
            </a:r>
            <a:br>
              <a:rPr lang="de-CH" dirty="0"/>
            </a:br>
            <a:r>
              <a:rPr lang="de-CH" dirty="0"/>
              <a:t>madrid_2001.csv ... madrid_2018.csv 		→ 500 MB</a:t>
            </a:r>
          </a:p>
          <a:p>
            <a:endParaRPr lang="de-CH" dirty="0"/>
          </a:p>
          <a:p>
            <a:r>
              <a:rPr lang="de-CH" dirty="0"/>
              <a:t>3.8 Millionen </a:t>
            </a:r>
            <a:r>
              <a:rPr lang="de-CH" dirty="0" err="1"/>
              <a:t>Tuples</a:t>
            </a:r>
            <a:r>
              <a:rPr lang="de-CH" dirty="0"/>
              <a:t> insgesamt</a:t>
            </a:r>
          </a:p>
          <a:p>
            <a:r>
              <a:rPr lang="de-CH" dirty="0"/>
              <a:t>pro Messstation jede Stunde eine Messreihe über</a:t>
            </a:r>
            <a:br>
              <a:rPr lang="de-CH" dirty="0"/>
            </a:br>
            <a:r>
              <a:rPr lang="de-CH" sz="1800" dirty="0"/>
              <a:t>Kohlenstoffmonoxid CO, Feinstaub PM10, Stickstoffdioxid NO2, Ozon O3, Nicht-Methan Kohlenwasserstoff NMHC, </a:t>
            </a:r>
            <a:r>
              <a:rPr lang="de-CH" sz="1800" dirty="0" err="1"/>
              <a:t>Benzene</a:t>
            </a:r>
            <a:r>
              <a:rPr lang="de-CH" sz="1800" dirty="0"/>
              <a:t> BEN und einige weitere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622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Luftqualität Kohlenstoffmonoxid / Stickstoffdioxid / Feinstaub zwei Stationen</a:t>
            </a:r>
            <a:endParaRPr lang="de-CH" dirty="0"/>
          </a:p>
        </p:txBody>
      </p:sp>
      <p:pic>
        <p:nvPicPr>
          <p:cNvPr id="5" name="Grafik 83"/>
          <p:cNvPicPr/>
          <p:nvPr/>
        </p:nvPicPr>
        <p:blipFill rotWithShape="1">
          <a:blip r:embed="rId2"/>
          <a:srcRect r="17151"/>
          <a:stretch/>
        </p:blipFill>
        <p:spPr>
          <a:xfrm>
            <a:off x="36000" y="2198651"/>
            <a:ext cx="2859600" cy="1984358"/>
          </a:xfrm>
          <a:prstGeom prst="rect">
            <a:avLst/>
          </a:prstGeom>
          <a:ln>
            <a:noFill/>
          </a:ln>
        </p:spPr>
      </p:pic>
      <p:pic>
        <p:nvPicPr>
          <p:cNvPr id="6" name="Grafik 84"/>
          <p:cNvPicPr/>
          <p:nvPr/>
        </p:nvPicPr>
        <p:blipFill rotWithShape="1">
          <a:blip r:embed="rId3"/>
          <a:srcRect r="18754"/>
          <a:stretch/>
        </p:blipFill>
        <p:spPr>
          <a:xfrm>
            <a:off x="47400" y="4264424"/>
            <a:ext cx="2819400" cy="2060176"/>
          </a:xfrm>
          <a:prstGeom prst="rect">
            <a:avLst/>
          </a:prstGeom>
          <a:ln>
            <a:noFill/>
          </a:ln>
        </p:spPr>
      </p:pic>
      <p:pic>
        <p:nvPicPr>
          <p:cNvPr id="7" name="Grafik 85"/>
          <p:cNvPicPr/>
          <p:nvPr/>
        </p:nvPicPr>
        <p:blipFill rotWithShape="1">
          <a:blip r:embed="rId4"/>
          <a:srcRect r="15663"/>
          <a:stretch/>
        </p:blipFill>
        <p:spPr>
          <a:xfrm>
            <a:off x="2562472" y="2198650"/>
            <a:ext cx="2847727" cy="1965949"/>
          </a:xfrm>
          <a:prstGeom prst="rect">
            <a:avLst/>
          </a:prstGeom>
          <a:ln>
            <a:noFill/>
          </a:ln>
        </p:spPr>
      </p:pic>
      <p:pic>
        <p:nvPicPr>
          <p:cNvPr id="8" name="Grafik 86"/>
          <p:cNvPicPr/>
          <p:nvPr/>
        </p:nvPicPr>
        <p:blipFill rotWithShape="1">
          <a:blip r:embed="rId5"/>
          <a:srcRect r="18270"/>
          <a:stretch/>
        </p:blipFill>
        <p:spPr>
          <a:xfrm>
            <a:off x="2562471" y="4287562"/>
            <a:ext cx="2847728" cy="2013900"/>
          </a:xfrm>
          <a:prstGeom prst="rect">
            <a:avLst/>
          </a:prstGeom>
          <a:ln>
            <a:noFill/>
          </a:ln>
        </p:spPr>
      </p:pic>
      <p:pic>
        <p:nvPicPr>
          <p:cNvPr id="9" name="Grafik 87"/>
          <p:cNvPicPr/>
          <p:nvPr/>
        </p:nvPicPr>
        <p:blipFill rotWithShape="1">
          <a:blip r:embed="rId6"/>
          <a:srcRect r="19082"/>
          <a:stretch/>
        </p:blipFill>
        <p:spPr>
          <a:xfrm>
            <a:off x="5181599" y="2157337"/>
            <a:ext cx="2749233" cy="2034922"/>
          </a:xfrm>
          <a:prstGeom prst="rect">
            <a:avLst/>
          </a:prstGeom>
          <a:ln>
            <a:noFill/>
          </a:ln>
        </p:spPr>
      </p:pic>
      <p:pic>
        <p:nvPicPr>
          <p:cNvPr id="10" name="Grafik 88"/>
          <p:cNvPicPr/>
          <p:nvPr/>
        </p:nvPicPr>
        <p:blipFill rotWithShape="1">
          <a:blip r:embed="rId7"/>
          <a:srcRect r="13857"/>
          <a:stretch/>
        </p:blipFill>
        <p:spPr>
          <a:xfrm>
            <a:off x="5181600" y="4262104"/>
            <a:ext cx="2971800" cy="2062496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7758367" y="1752600"/>
            <a:ext cx="1295897" cy="4499991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sng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Station:</a:t>
            </a:r>
            <a:endParaRPr kumimoji="0" lang="de-CH" sz="1800" b="0" i="0" u="sng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280790</a:t>
            </a:r>
            <a:r>
              <a:rPr kumimoji="0" lang="de-CH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07</a:t>
            </a: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 </a:t>
            </a:r>
            <a:r>
              <a:rPr kumimoji="0" lang="de-CH" sz="11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nur bis 2010 !</a:t>
            </a:r>
            <a:endParaRPr kumimoji="0" lang="de-CH" sz="24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280790</a:t>
            </a:r>
            <a:r>
              <a:rPr kumimoji="0" lang="de-CH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36</a:t>
            </a:r>
            <a:endParaRPr kumimoji="0" lang="de-CH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76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 Spark - </a:t>
            </a:r>
            <a:r>
              <a:rPr lang="de-CH" dirty="0" err="1"/>
              <a:t>databricks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de-CH" sz="1800" kern="0" dirty="0">
              <a:solidFill>
                <a:sysClr val="windowText" lastClr="000000"/>
              </a:solidFill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de-CH" sz="1800" kern="0" dirty="0">
              <a:solidFill>
                <a:sysClr val="windowText" lastClr="000000"/>
              </a:solidFill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Einlesen der CSV Daten: 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sqlContext.read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de-CH" sz="1800" kern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SQL-Abfrage: 		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sqlContext.sql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(‘SELECT … ‘)</a:t>
            </a:r>
            <a:endParaRPr lang="de-CH" sz="1800" kern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Daten ansehen: 	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printSchema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Grafisch Darstellung 	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toPandas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(…)/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Daten zusammenführen: 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unionByName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/ 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unionAll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Reduktion auf </a:t>
            </a:r>
            <a:r>
              <a:rPr lang="de-CH" sz="1800" kern="0" dirty="0" err="1">
                <a:solidFill>
                  <a:sysClr val="windowText" lastClr="000000"/>
                </a:solidFill>
              </a:rPr>
              <a:t>gemeins</a:t>
            </a:r>
            <a:r>
              <a:rPr lang="de-CH" sz="1800" kern="0" dirty="0">
                <a:solidFill>
                  <a:sysClr val="windowText" lastClr="000000"/>
                </a:solidFill>
              </a:rPr>
              <a:t>. Attribute: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Abspeichern in einem CSV-File:		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df.write.csv(…)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Abspeichern in </a:t>
            </a:r>
            <a:r>
              <a:rPr lang="de-CH" sz="1800" kern="0" dirty="0" err="1">
                <a:solidFill>
                  <a:sysClr val="windowText" lastClr="000000"/>
                </a:solidFill>
              </a:rPr>
              <a:t>Parquet</a:t>
            </a:r>
            <a:r>
              <a:rPr lang="de-CH" sz="1800" kern="0" dirty="0">
                <a:solidFill>
                  <a:sysClr val="windowText" lastClr="000000"/>
                </a:solidFill>
              </a:rPr>
              <a:t>-File: 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df.write.parquet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Format Zeitstempel anpassen:		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AVG()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>
                <a:solidFill>
                  <a:sysClr val="windowText" lastClr="000000"/>
                </a:solidFill>
              </a:rPr>
              <a:t>Grafiken mit gemittelten Daten: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>
              <a:spcBef>
                <a:spcPts val="0"/>
              </a:spcBef>
              <a:buClrTx/>
              <a:buSzTx/>
            </a:pPr>
            <a:r>
              <a:rPr lang="de-CH" sz="1800" kern="0" dirty="0" err="1">
                <a:solidFill>
                  <a:sysClr val="windowText" lastClr="000000"/>
                </a:solidFill>
              </a:rPr>
              <a:t>Join</a:t>
            </a:r>
            <a:r>
              <a:rPr lang="de-CH" sz="1800" kern="0" dirty="0">
                <a:solidFill>
                  <a:sysClr val="windowText" lastClr="000000"/>
                </a:solidFill>
              </a:rPr>
              <a:t> mit Wetterdaten:			</a:t>
            </a:r>
            <a:r>
              <a:rPr lang="de-CH" sz="1600" kern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CH" sz="1600" kern="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179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Kohlenstoffmonoxid und Feinstaub</a:t>
            </a:r>
            <a:br>
              <a:rPr lang="de-DE" dirty="0"/>
            </a:br>
            <a:r>
              <a:rPr lang="de-DE" dirty="0"/>
              <a:t>					     aller Stationen</a:t>
            </a:r>
            <a:endParaRPr lang="de-CH" dirty="0"/>
          </a:p>
        </p:txBody>
      </p:sp>
      <p:pic>
        <p:nvPicPr>
          <p:cNvPr id="4" name="Grafik 91"/>
          <p:cNvPicPr/>
          <p:nvPr/>
        </p:nvPicPr>
        <p:blipFill rotWithShape="1">
          <a:blip r:embed="rId2"/>
          <a:srcRect r="23107"/>
          <a:stretch/>
        </p:blipFill>
        <p:spPr>
          <a:xfrm>
            <a:off x="52574" y="2590800"/>
            <a:ext cx="4566826" cy="3352800"/>
          </a:xfrm>
          <a:prstGeom prst="rect">
            <a:avLst/>
          </a:prstGeom>
          <a:ln>
            <a:noFill/>
          </a:ln>
        </p:spPr>
      </p:pic>
      <p:pic>
        <p:nvPicPr>
          <p:cNvPr id="5" name="Grafik 92"/>
          <p:cNvPicPr/>
          <p:nvPr/>
        </p:nvPicPr>
        <p:blipFill>
          <a:blip r:embed="rId3"/>
          <a:srcRect r="18832"/>
          <a:stretch/>
        </p:blipFill>
        <p:spPr>
          <a:xfrm>
            <a:off x="4380968" y="2637224"/>
            <a:ext cx="4734232" cy="32808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11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Abhängigkeiten Schadstoffe </a:t>
            </a:r>
            <a:r>
              <a:rPr lang="mr-IN" dirty="0" smtClean="0"/>
              <a:t>–</a:t>
            </a:r>
            <a:r>
              <a:rPr lang="de-CH" dirty="0" smtClean="0"/>
              <a:t> Temperatur?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524000"/>
            <a:ext cx="4572000" cy="4572000"/>
          </a:xfrm>
          <a:prstGeom prst="rect">
            <a:avLst/>
          </a:prstGeom>
        </p:spPr>
      </p:pic>
      <p:pic>
        <p:nvPicPr>
          <p:cNvPr id="4" name="Picture 3" descr="Korrelationsmatrix_MeanTemp_Schadstoff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430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7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Einsatz von RDDs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r>
              <a:rPr lang="de-CH" dirty="0"/>
              <a:t>Für die Reduktion der Datumsangaben in den Air Pollution Daten (3.8 </a:t>
            </a:r>
            <a:r>
              <a:rPr lang="de-CH" dirty="0" err="1"/>
              <a:t>Mio</a:t>
            </a:r>
            <a:r>
              <a:rPr lang="de-CH" dirty="0"/>
              <a:t> Datensätze) von Stunden auf Tage wurde der Dataframe auf ein RDD transformiert und über ein Mapping die Datumsangaben ersetzt.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8A61A4E-0E5C-4196-8EDF-E95BD135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3352800"/>
            <a:ext cx="9077325" cy="20097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7F0A1CA0-2059-4CAF-B550-024BE693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" y="5396245"/>
            <a:ext cx="68294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1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 CSV und </a:t>
            </a:r>
            <a:r>
              <a:rPr lang="de-CH" dirty="0" err="1"/>
              <a:t>Parquet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1491734"/>
            <a:ext cx="8229600" cy="369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2000" dirty="0" err="1"/>
              <a:t>Join</a:t>
            </a:r>
            <a:r>
              <a:rPr lang="de-CH" sz="2000" dirty="0"/>
              <a:t> der Wetter Daten mit den Luftqualitätsdaten über das Datum.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="" xmlns:a16="http://schemas.microsoft.com/office/drawing/2014/main" id="{18A39996-935A-4DE5-A13E-5216B750A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66220"/>
              </p:ext>
            </p:extLst>
          </p:nvPr>
        </p:nvGraphicFramePr>
        <p:xfrm>
          <a:off x="425302" y="2438400"/>
          <a:ext cx="2317898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525907836"/>
                    </a:ext>
                  </a:extLst>
                </a:gridCol>
                <a:gridCol w="280359">
                  <a:extLst>
                    <a:ext uri="{9D8B030D-6E8A-4147-A177-3AD203B41FA5}">
                      <a16:colId xmlns="" xmlns:a16="http://schemas.microsoft.com/office/drawing/2014/main" val="2514151212"/>
                    </a:ext>
                  </a:extLst>
                </a:gridCol>
                <a:gridCol w="253041">
                  <a:extLst>
                    <a:ext uri="{9D8B030D-6E8A-4147-A177-3AD203B41FA5}">
                      <a16:colId xmlns="" xmlns:a16="http://schemas.microsoft.com/office/drawing/2014/main" val="1589343083"/>
                    </a:ext>
                  </a:extLst>
                </a:gridCol>
                <a:gridCol w="260498">
                  <a:extLst>
                    <a:ext uri="{9D8B030D-6E8A-4147-A177-3AD203B41FA5}">
                      <a16:colId xmlns="" xmlns:a16="http://schemas.microsoft.com/office/drawing/2014/main" val="1706187678"/>
                    </a:ext>
                  </a:extLst>
                </a:gridCol>
              </a:tblGrid>
              <a:tr h="214758">
                <a:tc>
                  <a:txBody>
                    <a:bodyPr/>
                    <a:lstStyle/>
                    <a:p>
                      <a:r>
                        <a:rPr lang="de-CH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8082978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900" dirty="0"/>
                        <a:t>datetime(2001, 8, 1, 0, 0)</a:t>
                      </a:r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2939625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r>
                        <a:rPr lang="de-CH" sz="900" dirty="0"/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2389068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="" xmlns:a16="http://schemas.microsoft.com/office/drawing/2014/main" id="{EE044DA5-07E3-4ECB-980E-2BFFC4060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505"/>
              </p:ext>
            </p:extLst>
          </p:nvPr>
        </p:nvGraphicFramePr>
        <p:xfrm>
          <a:off x="3810000" y="2057400"/>
          <a:ext cx="231789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525907836"/>
                    </a:ext>
                  </a:extLst>
                </a:gridCol>
                <a:gridCol w="280359">
                  <a:extLst>
                    <a:ext uri="{9D8B030D-6E8A-4147-A177-3AD203B41FA5}">
                      <a16:colId xmlns="" xmlns:a16="http://schemas.microsoft.com/office/drawing/2014/main" val="2514151212"/>
                    </a:ext>
                  </a:extLst>
                </a:gridCol>
                <a:gridCol w="253041">
                  <a:extLst>
                    <a:ext uri="{9D8B030D-6E8A-4147-A177-3AD203B41FA5}">
                      <a16:colId xmlns="" xmlns:a16="http://schemas.microsoft.com/office/drawing/2014/main" val="1589343083"/>
                    </a:ext>
                  </a:extLst>
                </a:gridCol>
                <a:gridCol w="260498">
                  <a:extLst>
                    <a:ext uri="{9D8B030D-6E8A-4147-A177-3AD203B41FA5}">
                      <a16:colId xmlns="" xmlns:a16="http://schemas.microsoft.com/office/drawing/2014/main" val="1706187678"/>
                    </a:ext>
                  </a:extLst>
                </a:gridCol>
              </a:tblGrid>
              <a:tr h="214758">
                <a:tc>
                  <a:txBody>
                    <a:bodyPr/>
                    <a:lstStyle/>
                    <a:p>
                      <a:r>
                        <a:rPr lang="de-CH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8082978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900" dirty="0"/>
                        <a:t>datetime(2001, 8, 1, 0, 0)</a:t>
                      </a:r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2939625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900" dirty="0"/>
                        <a:t>datetime(2001, 8, 1, 0, 0)</a:t>
                      </a:r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23890681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67214614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900" dirty="0"/>
                        <a:t>datetime(2001, 8, 1, 0, 0)</a:t>
                      </a:r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51766736"/>
                  </a:ext>
                </a:extLst>
              </a:tr>
              <a:tr h="217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9407592"/>
                  </a:ext>
                </a:extLst>
              </a:tr>
            </a:tbl>
          </a:graphicData>
        </a:graphic>
      </p:graphicFrame>
      <p:sp>
        <p:nvSpPr>
          <p:cNvPr id="7" name="Geschweifte Klammer links 6">
            <a:extLst>
              <a:ext uri="{FF2B5EF4-FFF2-40B4-BE49-F238E27FC236}">
                <a16:creationId xmlns="" xmlns:a16="http://schemas.microsoft.com/office/drawing/2014/main" id="{14C560D9-4A05-4FBF-BC4B-A2C2E630E210}"/>
              </a:ext>
            </a:extLst>
          </p:cNvPr>
          <p:cNvSpPr/>
          <p:nvPr/>
        </p:nvSpPr>
        <p:spPr>
          <a:xfrm>
            <a:off x="3505200" y="2286000"/>
            <a:ext cx="198119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="" xmlns:a16="http://schemas.microsoft.com/office/drawing/2014/main" id="{4D0DD315-02A7-4F76-8CB0-E4C120AE9221}"/>
              </a:ext>
            </a:extLst>
          </p:cNvPr>
          <p:cNvCxnSpPr>
            <a:cxnSpLocks/>
          </p:cNvCxnSpPr>
          <p:nvPr/>
        </p:nvCxnSpPr>
        <p:spPr>
          <a:xfrm>
            <a:off x="2819400" y="2743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C15FF49D-C2B0-40A6-A46E-2D45239A207D}"/>
              </a:ext>
            </a:extLst>
          </p:cNvPr>
          <p:cNvSpPr txBox="1"/>
          <p:nvPr/>
        </p:nvSpPr>
        <p:spPr>
          <a:xfrm>
            <a:off x="3163113" y="2373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24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3FC29EA5-9AB3-45A8-8334-5826D8606D89}"/>
              </a:ext>
            </a:extLst>
          </p:cNvPr>
          <p:cNvSpPr txBox="1"/>
          <p:nvPr/>
        </p:nvSpPr>
        <p:spPr>
          <a:xfrm>
            <a:off x="380804" y="2133600"/>
            <a:ext cx="1138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/>
              <a:t>Weather</a:t>
            </a:r>
            <a:r>
              <a:rPr lang="de-CH" sz="1200" dirty="0"/>
              <a:t> (</a:t>
            </a:r>
            <a:r>
              <a:rPr lang="de-CH" sz="1200" dirty="0" err="1"/>
              <a:t>csv</a:t>
            </a:r>
            <a:r>
              <a:rPr lang="de-CH" sz="1200" dirty="0"/>
              <a:t>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01BEDF11-9F21-4506-9A35-6E547DFD6ED9}"/>
              </a:ext>
            </a:extLst>
          </p:cNvPr>
          <p:cNvSpPr txBox="1"/>
          <p:nvPr/>
        </p:nvSpPr>
        <p:spPr>
          <a:xfrm>
            <a:off x="3758352" y="179271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Air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0BE8ACF3-BF2B-4E16-9AAF-9A532B14145B}"/>
              </a:ext>
            </a:extLst>
          </p:cNvPr>
          <p:cNvSpPr txBox="1"/>
          <p:nvPr/>
        </p:nvSpPr>
        <p:spPr>
          <a:xfrm>
            <a:off x="334541" y="3470518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/>
              <a:t>Air als CSV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="" xmlns:a16="http://schemas.microsoft.com/office/drawing/2014/main" id="{52C667EA-3FDE-4930-B3BF-5C3AB267C9CC}"/>
              </a:ext>
            </a:extLst>
          </p:cNvPr>
          <p:cNvSpPr txBox="1"/>
          <p:nvPr/>
        </p:nvSpPr>
        <p:spPr>
          <a:xfrm>
            <a:off x="4876800" y="3509887"/>
            <a:ext cx="15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/>
              <a:t>Air als Parquet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="" xmlns:a16="http://schemas.microsoft.com/office/drawing/2014/main" id="{BD01557F-B7E2-46C8-B4CD-FCC196BB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08" y="3877462"/>
            <a:ext cx="3236692" cy="289218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="" xmlns:a16="http://schemas.microsoft.com/office/drawing/2014/main" id="{10AC13AB-9589-4791-BE45-5FF25801A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606" y="3863315"/>
            <a:ext cx="3513793" cy="28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2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</TotalTime>
  <Words>272</Words>
  <Application>Microsoft Macintosh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Klarheit</vt:lpstr>
      <vt:lpstr>Wetter und Luftqualität von Madrid</vt:lpstr>
      <vt:lpstr>Beschreibung der Daten «Wetter»</vt:lpstr>
      <vt:lpstr>Beschreibung der Daten «Luftqualität»</vt:lpstr>
      <vt:lpstr>Luftqualität Kohlenstoffmonoxid / Stickstoffdioxid / Feinstaub zwei Stationen</vt:lpstr>
      <vt:lpstr>Vorgehen Spark - databricks</vt:lpstr>
      <vt:lpstr>Kohlenstoffmonoxid und Feinstaub           aller Stationen</vt:lpstr>
      <vt:lpstr>Abhängigkeiten Schadstoffe – Temperatur?</vt:lpstr>
      <vt:lpstr>Einsatz von RDDs</vt:lpstr>
      <vt:lpstr>Vergleich CSV und Parquet</vt:lpstr>
      <vt:lpstr>Lessons Learned - Fazit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Wetter und Luftqualität von Madrid</dc:title>
  <dc:creator>Fischer Andreas</dc:creator>
  <cp:lastModifiedBy>Tobias</cp:lastModifiedBy>
  <cp:revision>22</cp:revision>
  <dcterms:created xsi:type="dcterms:W3CDTF">2006-08-16T00:00:00Z</dcterms:created>
  <dcterms:modified xsi:type="dcterms:W3CDTF">2019-01-12T18:07:16Z</dcterms:modified>
</cp:coreProperties>
</file>