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6" autoAdjust="0"/>
    <p:restoredTop sz="94618" autoAdjust="0"/>
  </p:normalViewPr>
  <p:slideViewPr>
    <p:cSldViewPr snapToGrid="0">
      <p:cViewPr varScale="1">
        <p:scale>
          <a:sx n="58" d="100"/>
          <a:sy n="58" d="100"/>
        </p:scale>
        <p:origin x="-1784" y="-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8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9F4FD7F-4B82-4866-80D9-E0BE1E16F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F4C3EE7B-4424-4871-AF89-098669C99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06AC988-7EC3-48C3-AA01-0A0FCEC5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16.06.19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6E876D6-DB84-4928-AEBD-B7BD4221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3EA3D86-C84A-45E2-9421-24F27BA1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478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0EDD3DF-759E-4C5A-A3C7-58F01751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2C523319-3EF5-4529-BCF3-618DFDB4C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610E0C6-C408-41B2-B11C-857593D2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16.06.19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79376D7-F40D-4DD9-996A-1354C863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CB643BC-E4A0-443C-AD16-D6499F33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641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2AB50A52-3DB1-481A-ADC0-6A0EF4867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B2A95669-D9C9-4A57-86F8-7B918A454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8926B85-DACC-4140-B603-472D64E1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16.06.19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97565F8-1453-4ACA-B0A3-0CEF05ED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CFFD955-AC5F-4992-B858-E8C28C79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622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638ABDB-686C-4BF3-909F-C06FDBF2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5204D09-1315-4484-B8AE-CFA8B7454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9353821-BDE1-4FD6-9920-3509A824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16.06.19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DC75A22-B4BC-4D2C-B2AD-0F32D245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F65AC12-19F7-4793-8096-A8DCFBBA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981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55A4E40-1E17-4205-ACF5-91B1E1B6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86D85D2-796D-43CA-AAAC-17FDDEF0E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C94AF06-E868-4226-9A20-FC1B179B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16.06.19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8991E3A-EC97-41CC-A8DF-1ACB0B05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92F754F-777F-43B3-8553-37E85D62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753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D9C4EB3-FDA6-4EA3-BDBB-9349CC77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B39BB66-29C7-4EBA-A5D7-B63906CB8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5796F004-EBB6-4E84-A821-16552864B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51C05E3-CFB9-40EB-AE63-8A9B7431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16.06.19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7772120-FE38-4DD1-A372-7E83AB0E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BA33DB76-CFD0-484F-ADC4-9EAE51BA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624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D63A8C9-C05A-4B65-A30D-1F0BCEF7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A7CAB8C8-23DB-47FE-90DE-E92C62ACB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8D2DF5A-F120-4017-BBD0-A4E00ABE7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8B546068-F033-4F16-8089-91D3F55D3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61BD5105-8C47-4C99-8EF8-5E38E0971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9CF11F69-E709-4A9A-8D09-254615FF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16.06.19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666E2D87-E566-4788-817F-61A17990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85111D0C-703C-47B9-AA4A-FBBC3A17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57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98DD0C-5212-4F3C-8490-0AFB5A07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38F1824-5BD3-471B-B3C2-B0CF07FC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16.06.19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6BFE3F3-23F9-497C-B549-67C75E75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1C235EE-2351-4DB6-A05E-22657988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131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9A534081-91D5-426D-9BFB-0E507D3B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16.06.19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1F45E6E1-0BC6-40AE-B21D-7245F714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5BA3F12-FFA3-4E0E-AA51-4AA9CA65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923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CF896C7-C2E6-4E4E-AD50-C7154035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9B08B6F-8D63-4A94-9CFB-5925E999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2CCF6AE0-1445-441A-BF97-7509D0E98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F5086CB-3A4A-4B86-9217-559CD0D9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16.06.19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D873C8B7-2726-4436-A930-78576F4A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80E603D-46D9-4959-8466-B36B2150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540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77DA202-C0D9-4F94-A6FB-A81CA261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7B3B259D-E658-48C1-BD0D-5C1239B9B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9CC0417-AC83-49D0-98F4-E6C9D5DA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ACB1F7EF-EA7A-47CB-90DB-B08A4A95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B61B-423C-4593-A47B-E61D0DF7268E}" type="datetimeFigureOut">
              <a:rPr lang="de-CH" smtClean="0"/>
              <a:t>16.06.19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77B2794-5EE3-4052-B354-D44DB94A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133F88D-6EB9-4186-BF8D-89B1911B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C4D2-6108-4C37-AE46-E0AA2DC0DB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438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D2D592DA-B8EE-4369-8FE4-8F9830F8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4D1D4EF-A8A5-4287-BB2F-DBDBC159E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8721EA8-F724-42AD-8F9F-88EDE5CFC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7B61B-423C-4593-A47B-E61D0DF7268E}" type="datetimeFigureOut">
              <a:rPr lang="de-CH" smtClean="0"/>
              <a:t>16.06.19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2E9BAEF-81D2-4665-9A50-AC5BE35CF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888CB27-2219-471A-B980-A3E82ECB0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3C4D2-6108-4C37-AE46-E0AA2DC0DB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19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nap.stanford.edu/data/amazon-meta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E893DF3-F36B-460A-A79B-0BE16417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Amazon Product Graph Study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08888F38-4126-426B-8454-12F2D1555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  <a:p>
            <a:r>
              <a:rPr lang="en-GB" noProof="0" dirty="0"/>
              <a:t>Wilfried, Tobias</a:t>
            </a:r>
          </a:p>
          <a:p>
            <a:r>
              <a:rPr lang="en-GB" noProof="0" dirty="0"/>
              <a:t>18. </a:t>
            </a:r>
            <a:r>
              <a:rPr lang="en-GB" noProof="0" dirty="0" err="1"/>
              <a:t>Juni</a:t>
            </a:r>
            <a:r>
              <a:rPr lang="en-GB" noProof="0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309556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75722"/>
            <a:ext cx="75330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Further statistics about the data: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reminder</a:t>
            </a:r>
            <a:r>
              <a:rPr lang="en-US" sz="2400" dirty="0"/>
              <a:t>: 10611 </a:t>
            </a:r>
            <a:r>
              <a:rPr lang="en-US" sz="2400" dirty="0" smtClean="0"/>
              <a:t>products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97.5% of the products have 5 </a:t>
            </a:r>
            <a:r>
              <a:rPr lang="en-US" sz="2400" dirty="0" err="1" smtClean="0"/>
              <a:t>outDegrees</a:t>
            </a:r>
            <a:r>
              <a:rPr lang="en-US" sz="2400" dirty="0" smtClean="0"/>
              <a:t>, the rest have 1 </a:t>
            </a:r>
            <a:r>
              <a:rPr lang="mr-IN" sz="2400" dirty="0" smtClean="0"/>
              <a:t>–</a:t>
            </a:r>
            <a:r>
              <a:rPr lang="en-US" sz="2400" dirty="0" smtClean="0"/>
              <a:t> 4 </a:t>
            </a:r>
            <a:r>
              <a:rPr lang="en-US" sz="2400" dirty="0" err="1" smtClean="0"/>
              <a:t>outDegrees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Number of products that reference each other is 5601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Almost no correlation between # reviews and </a:t>
            </a:r>
            <a:r>
              <a:rPr lang="en-US" sz="2400" dirty="0" err="1"/>
              <a:t>salesrank</a:t>
            </a:r>
            <a:r>
              <a:rPr lang="en-US" sz="2400" dirty="0"/>
              <a:t> (Pearson: - 0.19)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99" y="1806850"/>
            <a:ext cx="4790301" cy="480624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759310" y="3327745"/>
            <a:ext cx="1554795" cy="52543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98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67200" y="0"/>
            <a:ext cx="9350668" cy="738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sz="2400" dirty="0"/>
              <a:t>Number of components with n groups within them: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6751 </a:t>
            </a:r>
            <a:r>
              <a:rPr lang="en-US" sz="2400" dirty="0"/>
              <a:t>strongly connected components all in all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“peculiar” size distribution</a:t>
            </a:r>
            <a:r>
              <a:rPr lang="en-US" sz="2400" dirty="0" smtClean="0"/>
              <a:t>: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Only 352 components have more than 4 members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06003"/>
              </p:ext>
            </p:extLst>
          </p:nvPr>
        </p:nvGraphicFramePr>
        <p:xfrm>
          <a:off x="2031999" y="763452"/>
          <a:ext cx="8128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52875"/>
                <a:gridCol w="38751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groups within one 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such components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00352"/>
              </p:ext>
            </p:extLst>
          </p:nvPr>
        </p:nvGraphicFramePr>
        <p:xfrm>
          <a:off x="2031109" y="3718163"/>
          <a:ext cx="8128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52875"/>
                <a:gridCol w="38751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 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Members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25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Amazon product co-purchasing network metadata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000" noProof="0" dirty="0"/>
              <a:t>Dataset information</a:t>
            </a:r>
          </a:p>
          <a:p>
            <a:pPr lvl="1"/>
            <a:r>
              <a:rPr lang="en-GB" sz="1800" noProof="0" dirty="0"/>
              <a:t>Dataset from SNAP (Stanford Network Analysis Project)</a:t>
            </a:r>
            <a:br>
              <a:rPr lang="en-GB" sz="1800" noProof="0" dirty="0"/>
            </a:br>
            <a:r>
              <a:rPr lang="en-GB" sz="1800" noProof="0" dirty="0">
                <a:hlinkClick r:id="rId2"/>
              </a:rPr>
              <a:t>https://snap.stanford.edu/data/amazon-meta.html</a:t>
            </a:r>
            <a:r>
              <a:rPr lang="en-GB" sz="1800" noProof="0" dirty="0"/>
              <a:t> </a:t>
            </a:r>
          </a:p>
          <a:p>
            <a:pPr lvl="1"/>
            <a:r>
              <a:rPr lang="en-GB" sz="1800" noProof="0" dirty="0"/>
              <a:t>Data collected by crawling Amazon website, status summer 2006</a:t>
            </a:r>
          </a:p>
          <a:p>
            <a:pPr lvl="1"/>
            <a:r>
              <a:rPr lang="en-GB" sz="1800" noProof="0" dirty="0"/>
              <a:t>Contains information about co-purchases «similar products»</a:t>
            </a:r>
          </a:p>
          <a:p>
            <a:pPr lvl="2"/>
            <a:r>
              <a:rPr lang="en-GB" sz="1600" noProof="0" dirty="0"/>
              <a:t>Interlinked product network</a:t>
            </a:r>
          </a:p>
          <a:p>
            <a:pPr lvl="2"/>
            <a:endParaRPr lang="en-GB" sz="1600" noProof="0" dirty="0"/>
          </a:p>
          <a:p>
            <a:r>
              <a:rPr lang="en-GB" sz="2000" noProof="0" dirty="0"/>
              <a:t>Columns include</a:t>
            </a:r>
          </a:p>
          <a:p>
            <a:pPr lvl="1"/>
            <a:r>
              <a:rPr lang="en-GB" sz="1800" noProof="0" dirty="0"/>
              <a:t>Title</a:t>
            </a:r>
          </a:p>
          <a:p>
            <a:pPr lvl="1"/>
            <a:r>
              <a:rPr lang="en-GB" sz="1800" noProof="0" dirty="0"/>
              <a:t>Group</a:t>
            </a:r>
          </a:p>
          <a:p>
            <a:pPr lvl="1"/>
            <a:r>
              <a:rPr lang="en-GB" sz="1800" noProof="0" dirty="0" err="1"/>
              <a:t>Salesrank</a:t>
            </a:r>
            <a:endParaRPr lang="en-GB" sz="1800" noProof="0" dirty="0"/>
          </a:p>
          <a:p>
            <a:pPr lvl="1"/>
            <a:r>
              <a:rPr lang="en-GB" sz="1800" noProof="0" dirty="0"/>
              <a:t>List of similar products</a:t>
            </a:r>
          </a:p>
          <a:p>
            <a:pPr lvl="1"/>
            <a:r>
              <a:rPr lang="en-GB" sz="1800" noProof="0" dirty="0"/>
              <a:t>Detailed product categorisation</a:t>
            </a:r>
          </a:p>
          <a:p>
            <a:pPr lvl="1"/>
            <a:r>
              <a:rPr lang="en-GB" sz="1800" noProof="0" dirty="0"/>
              <a:t>Product reviews: time, customer, rating, …</a:t>
            </a:r>
          </a:p>
          <a:p>
            <a:pPr lvl="1"/>
            <a:endParaRPr lang="en-GB" sz="2200" noProof="0" dirty="0"/>
          </a:p>
          <a:p>
            <a:pPr marL="0" indent="0">
              <a:buNone/>
            </a:pPr>
            <a:r>
              <a:rPr lang="en-GB" sz="2000" noProof="0" dirty="0"/>
              <a:t>Most pressing question:</a:t>
            </a:r>
            <a:br>
              <a:rPr lang="en-GB" sz="2000" noProof="0" dirty="0"/>
            </a:br>
            <a:r>
              <a:rPr lang="en-GB" sz="2000" noProof="0" dirty="0"/>
              <a:t>How many steps from a banana slicer to an e-bike?</a:t>
            </a:r>
          </a:p>
        </p:txBody>
      </p:sp>
      <p:pic>
        <p:nvPicPr>
          <p:cNvPr id="6" name="Picture 8" descr="snap_logo.png">
            <a:extLst>
              <a:ext uri="{FF2B5EF4-FFF2-40B4-BE49-F238E27FC236}">
                <a16:creationId xmlns:a16="http://schemas.microsoft.com/office/drawing/2014/main" xmlns="" id="{56FF100B-764D-418D-BF14-85000973B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044" y="114045"/>
            <a:ext cx="1763541" cy="176354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F0CAF34F-6C44-4068-9742-1A6031324FB5}"/>
              </a:ext>
            </a:extLst>
          </p:cNvPr>
          <p:cNvSpPr txBox="1"/>
          <p:nvPr/>
        </p:nvSpPr>
        <p:spPr>
          <a:xfrm>
            <a:off x="7525202" y="6525491"/>
            <a:ext cx="464073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100" dirty="0"/>
              <a:t>https://www.reddit.com/r/funny/comments/22f33p/customers_also_bought/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7076D89D-B81F-46B9-BC3B-2E10AD6BEB9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115" y="2240673"/>
            <a:ext cx="4395203" cy="42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4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Data pre-processing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000" noProof="0" dirty="0"/>
              <a:t>Original data set</a:t>
            </a:r>
          </a:p>
          <a:p>
            <a:pPr lvl="1"/>
            <a:r>
              <a:rPr lang="en-GB" sz="1800" noProof="0" dirty="0"/>
              <a:t>548’552 products </a:t>
            </a:r>
          </a:p>
          <a:p>
            <a:pPr lvl="1"/>
            <a:r>
              <a:rPr lang="en-GB" sz="1800" noProof="0" dirty="0"/>
              <a:t>1’788’725 edges (pointer to similar products)</a:t>
            </a:r>
          </a:p>
          <a:p>
            <a:pPr lvl="1"/>
            <a:r>
              <a:rPr lang="en-GB" sz="1800" noProof="0" dirty="0"/>
              <a:t>Size: ~1GB txt file</a:t>
            </a:r>
          </a:p>
          <a:p>
            <a:pPr lvl="1"/>
            <a:r>
              <a:rPr lang="en-GB" sz="1800" noProof="0" dirty="0"/>
              <a:t>Product groups:</a:t>
            </a:r>
          </a:p>
          <a:p>
            <a:pPr lvl="2"/>
            <a:endParaRPr lang="en-GB" sz="1200" noProof="0" dirty="0"/>
          </a:p>
          <a:p>
            <a:pPr lvl="2"/>
            <a:endParaRPr lang="en-GB" sz="1600" noProof="0" dirty="0"/>
          </a:p>
          <a:p>
            <a:pPr lvl="1"/>
            <a:endParaRPr lang="en-GB" sz="2200" noProof="0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xmlns="" id="{E5E7BA3A-3690-4384-B064-292F82578677}"/>
              </a:ext>
            </a:extLst>
          </p:cNvPr>
          <p:cNvSpPr txBox="1"/>
          <p:nvPr/>
        </p:nvSpPr>
        <p:spPr>
          <a:xfrm>
            <a:off x="7748791" y="1561583"/>
            <a:ext cx="40888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 so easy to handle, so we reduced it to </a:t>
            </a:r>
            <a:r>
              <a:rPr lang="is-IS" b="1" dirty="0"/>
              <a:t>10611 products</a:t>
            </a:r>
            <a:r>
              <a:rPr lang="is-IS" dirty="0"/>
              <a:t> and </a:t>
            </a:r>
            <a:r>
              <a:rPr lang="is-IS" b="1" dirty="0"/>
              <a:t>52158 edges</a:t>
            </a:r>
            <a:endParaRPr lang="en-US" b="1" dirty="0"/>
          </a:p>
        </p:txBody>
      </p:sp>
      <p:sp>
        <p:nvSpPr>
          <p:cNvPr id="14" name="Down Arrow 7">
            <a:extLst>
              <a:ext uri="{FF2B5EF4-FFF2-40B4-BE49-F238E27FC236}">
                <a16:creationId xmlns:a16="http://schemas.microsoft.com/office/drawing/2014/main" xmlns="" id="{15C58797-3F01-4482-A2DD-2C04E6762F59}"/>
              </a:ext>
            </a:extLst>
          </p:cNvPr>
          <p:cNvSpPr/>
          <p:nvPr/>
        </p:nvSpPr>
        <p:spPr>
          <a:xfrm rot="16200000">
            <a:off x="6760897" y="1381350"/>
            <a:ext cx="344928" cy="94454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xmlns="" id="{3B54A475-F503-49C1-BCB6-CDF316FF148C}"/>
              </a:ext>
            </a:extLst>
          </p:cNvPr>
          <p:cNvSpPr txBox="1"/>
          <p:nvPr/>
        </p:nvSpPr>
        <p:spPr>
          <a:xfrm>
            <a:off x="7908728" y="2679021"/>
            <a:ext cx="408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What!?</a:t>
            </a:r>
            <a:r>
              <a:rPr lang="en-US" dirty="0"/>
              <a:t> No kitchen utensils? </a:t>
            </a:r>
            <a:r>
              <a:rPr lang="en-US" dirty="0" err="1"/>
              <a:t>Nevermind</a:t>
            </a:r>
            <a:r>
              <a:rPr lang="en-US" dirty="0"/>
              <a:t>, let’s stick with it anyway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xmlns="" id="{10C49F63-9D4A-40DD-A638-FCFCDB50B538}"/>
              </a:ext>
            </a:extLst>
          </p:cNvPr>
          <p:cNvSpPr txBox="1"/>
          <p:nvPr/>
        </p:nvSpPr>
        <p:spPr>
          <a:xfrm>
            <a:off x="980706" y="3815219"/>
            <a:ext cx="7313841" cy="286232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</a:p>
          <a:p>
            <a:r>
              <a:rPr lang="en-US" sz="1200" dirty="0"/>
              <a:t>Id:   1</a:t>
            </a:r>
          </a:p>
          <a:p>
            <a:r>
              <a:rPr lang="en-US" sz="1200" dirty="0"/>
              <a:t>ASIN: 0827229534</a:t>
            </a:r>
          </a:p>
          <a:p>
            <a:r>
              <a:rPr lang="en-US" sz="1200" dirty="0"/>
              <a:t>  title: Patterns of Preaching: A Sermon Sampler</a:t>
            </a:r>
          </a:p>
          <a:p>
            <a:r>
              <a:rPr lang="en-US" sz="1200" dirty="0"/>
              <a:t>  group: Book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salesrank</a:t>
            </a:r>
            <a:r>
              <a:rPr lang="en-US" sz="1200" dirty="0"/>
              <a:t>: 396585</a:t>
            </a:r>
          </a:p>
          <a:p>
            <a:r>
              <a:rPr lang="en-US" sz="1200" dirty="0"/>
              <a:t>  </a:t>
            </a:r>
            <a:r>
              <a:rPr lang="en-US" sz="1200" dirty="0">
                <a:solidFill>
                  <a:srgbClr val="FF0000"/>
                </a:solidFill>
              </a:rPr>
              <a:t>similar: 5  0804215715  156101074X  0687023955  0687074231  082721619X</a:t>
            </a:r>
          </a:p>
          <a:p>
            <a:r>
              <a:rPr lang="en-US" sz="1200" dirty="0"/>
              <a:t>  categories: 2</a:t>
            </a:r>
          </a:p>
          <a:p>
            <a:r>
              <a:rPr lang="en-US" sz="1200" dirty="0"/>
              <a:t>   |Books[283155]|Subjects[1000]|Religion &amp; Spirituality[22]|Christianity[12290]|Clergy[12360]|Preaching[12368]</a:t>
            </a:r>
          </a:p>
          <a:p>
            <a:r>
              <a:rPr lang="en-US" sz="1200" dirty="0"/>
              <a:t>   |Books[283155]|Subjects[1000]|Religion &amp; Spirituality[22]|Christianity[12290]|Clergy[12360]|Sermons[12370]</a:t>
            </a:r>
          </a:p>
          <a:p>
            <a:r>
              <a:rPr lang="en-US" sz="1200" dirty="0"/>
              <a:t>  reviews: total: 2  downloaded: 2  </a:t>
            </a:r>
            <a:r>
              <a:rPr lang="en-US" sz="1200" dirty="0" err="1"/>
              <a:t>avg</a:t>
            </a:r>
            <a:r>
              <a:rPr lang="en-US" sz="1200" dirty="0"/>
              <a:t> rating: 5</a:t>
            </a:r>
          </a:p>
          <a:p>
            <a:r>
              <a:rPr lang="en-US" sz="1200" dirty="0"/>
              <a:t>    2000-7-28  </a:t>
            </a:r>
            <a:r>
              <a:rPr lang="en-US" sz="1200" dirty="0" err="1"/>
              <a:t>cutomer</a:t>
            </a:r>
            <a:r>
              <a:rPr lang="en-US" sz="1200" dirty="0"/>
              <a:t>: A2JW67OY8U6HHK  rating: 5  votes:  10  helpful:   9</a:t>
            </a:r>
          </a:p>
          <a:p>
            <a:r>
              <a:rPr lang="en-US" sz="1200" dirty="0"/>
              <a:t>    2003-12-14  </a:t>
            </a:r>
            <a:r>
              <a:rPr lang="en-US" sz="1200" dirty="0" err="1"/>
              <a:t>cutomer</a:t>
            </a:r>
            <a:r>
              <a:rPr lang="en-US" sz="1200" dirty="0"/>
              <a:t>: A2VE83MZF98ITY  rating: 5  votes:   6  helpful:   5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…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B1E9D301-246F-461B-9028-5F03847A6074}"/>
              </a:ext>
            </a:extLst>
          </p:cNvPr>
          <p:cNvGrpSpPr/>
          <p:nvPr/>
        </p:nvGrpSpPr>
        <p:grpSpPr>
          <a:xfrm>
            <a:off x="3396343" y="2463578"/>
            <a:ext cx="3577215" cy="1323439"/>
            <a:chOff x="7204668" y="1612349"/>
            <a:chExt cx="3577215" cy="1323439"/>
          </a:xfrm>
        </p:grpSpPr>
        <p:sp>
          <p:nvSpPr>
            <p:cNvPr id="11" name="TextBox 3">
              <a:extLst>
                <a:ext uri="{FF2B5EF4-FFF2-40B4-BE49-F238E27FC236}">
                  <a16:creationId xmlns:a16="http://schemas.microsoft.com/office/drawing/2014/main" xmlns="" id="{CF65A940-B0FB-4C55-B2BD-5214E3B5B50B}"/>
                </a:ext>
              </a:extLst>
            </p:cNvPr>
            <p:cNvSpPr txBox="1"/>
            <p:nvPr/>
          </p:nvSpPr>
          <p:spPr>
            <a:xfrm>
              <a:off x="7204668" y="1612349"/>
              <a:ext cx="178860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Book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Music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DVD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Software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Video (VHS!)</a:t>
              </a:r>
            </a:p>
          </p:txBody>
        </p:sp>
        <p:sp>
          <p:nvSpPr>
            <p:cNvPr id="15" name="TextBox 3">
              <a:extLst>
                <a:ext uri="{FF2B5EF4-FFF2-40B4-BE49-F238E27FC236}">
                  <a16:creationId xmlns:a16="http://schemas.microsoft.com/office/drawing/2014/main" xmlns="" id="{64E0BCDD-FB62-472C-80DE-1E49C2F4E38F}"/>
                </a:ext>
              </a:extLst>
            </p:cNvPr>
            <p:cNvSpPr txBox="1"/>
            <p:nvPr/>
          </p:nvSpPr>
          <p:spPr>
            <a:xfrm>
              <a:off x="8993275" y="1612349"/>
              <a:ext cx="1788608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Toy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Sports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Baby Products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Video Games</a:t>
              </a: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xmlns="" id="{2636DB02-E145-490C-BE0A-7D89ED2E2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2" r="68785" b="50447"/>
          <a:stretch/>
        </p:blipFill>
        <p:spPr>
          <a:xfrm>
            <a:off x="8805227" y="4074217"/>
            <a:ext cx="526918" cy="176799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76286957-DEB5-44F4-8E67-D77F2F300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" t="79500" r="79612" b="7509"/>
          <a:stretch/>
        </p:blipFill>
        <p:spPr>
          <a:xfrm>
            <a:off x="9773536" y="5341242"/>
            <a:ext cx="606300" cy="55798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D2A7E180-C1C3-4E1D-9DC3-7983EB5EF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8" t="80350" r="58608" b="7586"/>
          <a:stretch/>
        </p:blipFill>
        <p:spPr>
          <a:xfrm>
            <a:off x="10193017" y="4074217"/>
            <a:ext cx="455933" cy="51816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F6CE0956-79B1-4457-8E41-0C9EFD7C6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1" t="78626" r="33933" b="7957"/>
          <a:stretch/>
        </p:blipFill>
        <p:spPr>
          <a:xfrm>
            <a:off x="10852578" y="4670053"/>
            <a:ext cx="643728" cy="576325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xmlns="" id="{CE352D17-0287-4C07-98E4-3FF9417A277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9278749" y="4333297"/>
            <a:ext cx="914268" cy="394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EECC2F5C-46D2-494B-93EA-288BE381A65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294541" y="4895357"/>
            <a:ext cx="1558037" cy="62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49D380A8-1604-497F-B26F-C8321139387D}"/>
              </a:ext>
            </a:extLst>
          </p:cNvPr>
          <p:cNvCxnSpPr>
            <a:cxnSpLocks/>
          </p:cNvCxnSpPr>
          <p:nvPr/>
        </p:nvCxnSpPr>
        <p:spPr>
          <a:xfrm>
            <a:off x="9266374" y="5047733"/>
            <a:ext cx="576451" cy="3210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51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Data pre-processing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000" noProof="0" dirty="0"/>
              <a:t>Data preparation by Python script</a:t>
            </a:r>
          </a:p>
          <a:p>
            <a:pPr lvl="1"/>
            <a:r>
              <a:rPr lang="en-GB" sz="1800" noProof="0" dirty="0"/>
              <a:t>Parse file line by line and identify keywords (“ASIN”, “group”, “</a:t>
            </a:r>
            <a:r>
              <a:rPr lang="en-GB" sz="1800" noProof="0" dirty="0" err="1"/>
              <a:t>salesrank</a:t>
            </a:r>
            <a:r>
              <a:rPr lang="en-GB" sz="1800" noProof="0" dirty="0"/>
              <a:t>”, “similar”…)</a:t>
            </a:r>
            <a:endParaRPr lang="en-GB" sz="2000" noProof="0" dirty="0"/>
          </a:p>
          <a:p>
            <a:pPr lvl="1"/>
            <a:r>
              <a:rPr lang="en-GB" sz="1800" noProof="0" dirty="0"/>
              <a:t>Extract corresponding numbers or strings</a:t>
            </a:r>
          </a:p>
          <a:p>
            <a:pPr lvl="1"/>
            <a:r>
              <a:rPr lang="en-GB" sz="1800" noProof="0" dirty="0"/>
              <a:t>Fill Pandas </a:t>
            </a:r>
            <a:r>
              <a:rPr lang="en-GB" sz="1800" noProof="0" dirty="0" err="1"/>
              <a:t>DataFrame</a:t>
            </a:r>
            <a:endParaRPr lang="en-GB" sz="1800" noProof="0" dirty="0"/>
          </a:p>
          <a:p>
            <a:pPr lvl="1"/>
            <a:r>
              <a:rPr lang="en-GB" sz="1800" noProof="0" dirty="0"/>
              <a:t>Export to csv file</a:t>
            </a:r>
          </a:p>
          <a:p>
            <a:r>
              <a:rPr lang="en-GB" sz="2000" noProof="0" dirty="0"/>
              <a:t>Filter data by </a:t>
            </a:r>
            <a:r>
              <a:rPr lang="en-GB" sz="2000" noProof="0" dirty="0" err="1"/>
              <a:t>salesrank</a:t>
            </a:r>
            <a:r>
              <a:rPr lang="en-GB" sz="2000" noProof="0" dirty="0"/>
              <a:t> &lt; 5000</a:t>
            </a:r>
          </a:p>
          <a:p>
            <a:pPr lvl="1"/>
            <a:r>
              <a:rPr lang="en-GB" sz="1800" noProof="0" dirty="0"/>
              <a:t>Results in 10611 products!</a:t>
            </a:r>
          </a:p>
          <a:p>
            <a:pPr lvl="1"/>
            <a:r>
              <a:rPr lang="en-GB" sz="1800" noProof="0" dirty="0" err="1"/>
              <a:t>Salesrank</a:t>
            </a:r>
            <a:r>
              <a:rPr lang="en-GB" sz="1800" noProof="0" dirty="0"/>
              <a:t> is not unique [1,2,6,7,…,17,17,17,19,20,21,21,21,…]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xmlns="" id="{10C49F63-9D4A-40DD-A638-FCFCDB50B538}"/>
              </a:ext>
            </a:extLst>
          </p:cNvPr>
          <p:cNvSpPr txBox="1"/>
          <p:nvPr/>
        </p:nvSpPr>
        <p:spPr>
          <a:xfrm>
            <a:off x="980706" y="3905651"/>
            <a:ext cx="7313841" cy="286232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</a:p>
          <a:p>
            <a:r>
              <a:rPr lang="en-US" sz="1200" dirty="0"/>
              <a:t>Id:   1</a:t>
            </a:r>
          </a:p>
          <a:p>
            <a:r>
              <a:rPr lang="en-US" sz="1200" dirty="0"/>
              <a:t>ASIN: 0827229534</a:t>
            </a:r>
          </a:p>
          <a:p>
            <a:r>
              <a:rPr lang="en-US" sz="1200" dirty="0"/>
              <a:t>  title: Patterns of Preaching: A Sermon Sampler</a:t>
            </a:r>
          </a:p>
          <a:p>
            <a:r>
              <a:rPr lang="en-US" sz="1200" dirty="0"/>
              <a:t>  group: Book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salesrank</a:t>
            </a:r>
            <a:r>
              <a:rPr lang="en-US" sz="1200" dirty="0"/>
              <a:t>: 396585</a:t>
            </a:r>
          </a:p>
          <a:p>
            <a:r>
              <a:rPr lang="en-US" sz="1200" dirty="0"/>
              <a:t>  similar: 5  0804215715  156101074X  0687023955  0687074231  082721619X</a:t>
            </a:r>
          </a:p>
          <a:p>
            <a:r>
              <a:rPr lang="en-US" sz="1200" dirty="0"/>
              <a:t>  categories: 2</a:t>
            </a:r>
          </a:p>
          <a:p>
            <a:r>
              <a:rPr lang="en-US" sz="1200" dirty="0"/>
              <a:t>   |Books[283155]|Subjects[1000]|Religion &amp; Spirituality[22]|Christianity[12290]|Clergy[12360]|Preaching[12368]</a:t>
            </a:r>
          </a:p>
          <a:p>
            <a:r>
              <a:rPr lang="en-US" sz="1200" dirty="0"/>
              <a:t>   |Books[283155]|Subjects[1000]|Religion &amp; Spirituality[22]|Christianity[12290]|Clergy[12360]|Sermons[12370]</a:t>
            </a:r>
          </a:p>
          <a:p>
            <a:r>
              <a:rPr lang="en-US" sz="1200" dirty="0"/>
              <a:t>  reviews: total: 2  downloaded: 2  </a:t>
            </a:r>
            <a:r>
              <a:rPr lang="en-US" sz="1200" dirty="0" err="1"/>
              <a:t>avg</a:t>
            </a:r>
            <a:r>
              <a:rPr lang="en-US" sz="1200" dirty="0"/>
              <a:t> rating: 5</a:t>
            </a:r>
          </a:p>
          <a:p>
            <a:r>
              <a:rPr lang="en-US" sz="1200" dirty="0"/>
              <a:t>    2000-7-28  </a:t>
            </a:r>
            <a:r>
              <a:rPr lang="en-US" sz="1200" dirty="0" err="1"/>
              <a:t>cutomer</a:t>
            </a:r>
            <a:r>
              <a:rPr lang="en-US" sz="1200" dirty="0"/>
              <a:t>: A2JW67OY8U6HHK  rating: 5  votes:  10  helpful:   9</a:t>
            </a:r>
          </a:p>
          <a:p>
            <a:r>
              <a:rPr lang="en-US" sz="1200" dirty="0"/>
              <a:t>    2003-12-14  </a:t>
            </a:r>
            <a:r>
              <a:rPr lang="en-US" sz="1200" dirty="0" err="1"/>
              <a:t>cutomer</a:t>
            </a:r>
            <a:r>
              <a:rPr lang="en-US" sz="1200" dirty="0"/>
              <a:t>: A2VE83MZF98ITY  rating: 5  votes:   6  helpful:   5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…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xmlns="" id="{92C6A705-F120-4056-AD18-C02A829F4F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687"/>
          <a:stretch/>
        </p:blipFill>
        <p:spPr>
          <a:xfrm>
            <a:off x="9740897" y="1071716"/>
            <a:ext cx="2270038" cy="26664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721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Data pre-processing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000" noProof="0" dirty="0"/>
              <a:t>From</a:t>
            </a:r>
          </a:p>
          <a:p>
            <a:pPr lvl="1"/>
            <a:endParaRPr lang="en-GB" sz="1600" noProof="0" dirty="0"/>
          </a:p>
          <a:p>
            <a:pPr lvl="2"/>
            <a:endParaRPr lang="en-GB" sz="1600" noProof="0" dirty="0"/>
          </a:p>
          <a:p>
            <a:pPr lvl="1"/>
            <a:endParaRPr lang="en-GB" sz="2200" noProof="0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xmlns="" id="{10C49F63-9D4A-40DD-A638-FCFCDB50B538}"/>
              </a:ext>
            </a:extLst>
          </p:cNvPr>
          <p:cNvSpPr txBox="1"/>
          <p:nvPr/>
        </p:nvSpPr>
        <p:spPr>
          <a:xfrm>
            <a:off x="1016085" y="1510732"/>
            <a:ext cx="7313841" cy="286232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</a:p>
          <a:p>
            <a:r>
              <a:rPr lang="en-US" sz="1200" dirty="0"/>
              <a:t>Id:   1</a:t>
            </a:r>
          </a:p>
          <a:p>
            <a:r>
              <a:rPr lang="en-US" sz="1200" dirty="0"/>
              <a:t>ASIN: 0827229534</a:t>
            </a:r>
          </a:p>
          <a:p>
            <a:r>
              <a:rPr lang="en-US" sz="1200" dirty="0"/>
              <a:t>  title: Patterns of Preaching: A Sermon Sampler</a:t>
            </a:r>
          </a:p>
          <a:p>
            <a:r>
              <a:rPr lang="en-US" sz="1200" dirty="0"/>
              <a:t>  group: Book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salesrank</a:t>
            </a:r>
            <a:r>
              <a:rPr lang="en-US" sz="1200" dirty="0"/>
              <a:t>: 396585</a:t>
            </a:r>
          </a:p>
          <a:p>
            <a:r>
              <a:rPr lang="en-US" sz="1200" dirty="0"/>
              <a:t>  similar: 5  0804215715  156101074X  0687023955  0687074231  082721619X</a:t>
            </a:r>
          </a:p>
          <a:p>
            <a:r>
              <a:rPr lang="en-US" sz="1200" dirty="0"/>
              <a:t>  categories: 2</a:t>
            </a:r>
          </a:p>
          <a:p>
            <a:r>
              <a:rPr lang="en-US" sz="1200" dirty="0"/>
              <a:t>   |Books[283155]|Subjects[1000]|Religion &amp; Spirituality[22]|Christianity[12290]|Clergy[12360]|Preaching[12368]</a:t>
            </a:r>
          </a:p>
          <a:p>
            <a:r>
              <a:rPr lang="en-US" sz="1200" dirty="0"/>
              <a:t>   |Books[283155]|Subjects[1000]|Religion &amp; Spirituality[22]|Christianity[12290]|Clergy[12360]|Sermons[12370]</a:t>
            </a:r>
          </a:p>
          <a:p>
            <a:r>
              <a:rPr lang="en-US" sz="1200" dirty="0"/>
              <a:t>  reviews: total: 2  downloaded: 2  </a:t>
            </a:r>
            <a:r>
              <a:rPr lang="en-US" sz="1200" dirty="0" err="1"/>
              <a:t>avg</a:t>
            </a:r>
            <a:r>
              <a:rPr lang="en-US" sz="1200" dirty="0"/>
              <a:t> rating: 5</a:t>
            </a:r>
          </a:p>
          <a:p>
            <a:r>
              <a:rPr lang="en-US" sz="1200" dirty="0"/>
              <a:t>    2000-7-28  </a:t>
            </a:r>
            <a:r>
              <a:rPr lang="en-US" sz="1200" dirty="0" err="1"/>
              <a:t>cutomer</a:t>
            </a:r>
            <a:r>
              <a:rPr lang="en-US" sz="1200" dirty="0"/>
              <a:t>: A2JW67OY8U6HHK  rating: 5  votes:  10  helpful:   9</a:t>
            </a:r>
          </a:p>
          <a:p>
            <a:r>
              <a:rPr lang="en-US" sz="1200" dirty="0"/>
              <a:t>    2003-12-14  </a:t>
            </a:r>
            <a:r>
              <a:rPr lang="en-US" sz="1200" dirty="0" err="1"/>
              <a:t>cutomer</a:t>
            </a:r>
            <a:r>
              <a:rPr lang="en-US" sz="1200" dirty="0"/>
              <a:t>: A2VE83MZF98ITY  rating: 5  votes:   6  helpful:   5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xmlns="" id="{67906D66-4AF8-46FE-9A92-EDB6B869023E}"/>
              </a:ext>
            </a:extLst>
          </p:cNvPr>
          <p:cNvSpPr txBox="1"/>
          <p:nvPr/>
        </p:nvSpPr>
        <p:spPr>
          <a:xfrm>
            <a:off x="990601" y="4804646"/>
            <a:ext cx="22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To: product data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xmlns="" id="{91F2826D-7A01-44FD-85F6-590946633692}"/>
              </a:ext>
            </a:extLst>
          </p:cNvPr>
          <p:cNvSpPr txBox="1"/>
          <p:nvPr/>
        </p:nvSpPr>
        <p:spPr>
          <a:xfrm>
            <a:off x="9228399" y="4804646"/>
            <a:ext cx="227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And: links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49CE3362-23B2-42DC-9F6A-7539EE3429DF}"/>
              </a:ext>
            </a:extLst>
          </p:cNvPr>
          <p:cNvSpPr txBox="1"/>
          <p:nvPr/>
        </p:nvSpPr>
        <p:spPr>
          <a:xfrm>
            <a:off x="9228399" y="5189803"/>
            <a:ext cx="1871025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/>
              <a:t>src</a:t>
            </a:r>
            <a:r>
              <a:rPr lang="de-DE" sz="1200" dirty="0"/>
              <a:t>                   </a:t>
            </a:r>
            <a:r>
              <a:rPr lang="de-DE" sz="1200" dirty="0" err="1"/>
              <a:t>dest</a:t>
            </a:r>
            <a:r>
              <a:rPr lang="de-DE" sz="1200" dirty="0"/>
              <a:t>      </a:t>
            </a:r>
          </a:p>
          <a:p>
            <a:r>
              <a:rPr lang="de-DE" sz="1200" dirty="0"/>
              <a:t>0790747324  B00007JMD8</a:t>
            </a:r>
          </a:p>
          <a:p>
            <a:r>
              <a:rPr lang="de-DE" sz="1200" dirty="0"/>
              <a:t>0790747324  6305350221</a:t>
            </a:r>
          </a:p>
          <a:p>
            <a:r>
              <a:rPr lang="de-DE" sz="1200" dirty="0"/>
              <a:t>0790747324  B00004RF9B</a:t>
            </a:r>
          </a:p>
          <a:p>
            <a:r>
              <a:rPr lang="de-DE" sz="1200" dirty="0"/>
              <a:t>0790747324  B00005JKFR</a:t>
            </a:r>
          </a:p>
          <a:p>
            <a:r>
              <a:rPr lang="de-DE" sz="1200" dirty="0"/>
              <a:t>0790747324  B00005NG6A</a:t>
            </a:r>
            <a:endParaRPr lang="en-US" sz="1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22C123E3-1454-4D3A-9B15-43BE062A34D3}"/>
              </a:ext>
            </a:extLst>
          </p:cNvPr>
          <p:cNvSpPr txBox="1"/>
          <p:nvPr/>
        </p:nvSpPr>
        <p:spPr>
          <a:xfrm>
            <a:off x="1057920" y="5187376"/>
            <a:ext cx="7854968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Id;                 ASIN;   Group;  </a:t>
            </a:r>
            <a:r>
              <a:rPr lang="en-US" sz="1200" dirty="0" err="1"/>
              <a:t>Salesrank</a:t>
            </a:r>
            <a:r>
              <a:rPr lang="en-US" sz="1200" dirty="0"/>
              <a:t>;    Reviews;  avg rating;   Title</a:t>
            </a:r>
          </a:p>
          <a:p>
            <a:r>
              <a:rPr lang="en-US" sz="1200" dirty="0"/>
              <a:t>21;   0790747324;     DVD;           795;            140;               4.5;   The Time Machine</a:t>
            </a:r>
          </a:p>
          <a:p>
            <a:r>
              <a:rPr lang="en-US" sz="1200" dirty="0"/>
              <a:t>84;   B000063W82;  Video;          780;              14;               4.5;   The Best of Schoolhouse Rock! - 30th Anniversary Edition</a:t>
            </a:r>
          </a:p>
          <a:p>
            <a:r>
              <a:rPr lang="en-US" sz="1200" dirty="0"/>
              <a:t>252; B0000262WI;   Music;          581;              82;               4.5;   The Köln Concert</a:t>
            </a:r>
          </a:p>
          <a:p>
            <a:r>
              <a:rPr lang="en-US" sz="1200" dirty="0"/>
              <a:t>254; 6301967917;   Video;         4828;              20;               4.0;   Electra Glide in Blue</a:t>
            </a:r>
          </a:p>
          <a:p>
            <a:r>
              <a:rPr lang="en-US" sz="1200" dirty="0"/>
              <a:t>296;  0385504209;    Book;             19;          3049;              3.5;   The Da Vinci Code</a:t>
            </a:r>
          </a:p>
        </p:txBody>
      </p:sp>
    </p:spTree>
    <p:extLst>
      <p:ext uri="{BB962C8B-B14F-4D97-AF65-F5344CB8AC3E}">
        <p14:creationId xmlns:p14="http://schemas.microsoft.com/office/powerpoint/2010/main" val="41178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Amazon product graph analysis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400" noProof="0" dirty="0"/>
              <a:t>Questions we want to answer</a:t>
            </a:r>
          </a:p>
          <a:p>
            <a:pPr lvl="1"/>
            <a:r>
              <a:rPr lang="en-GB" sz="1800" noProof="0" dirty="0"/>
              <a:t>Get general understanding of dataset</a:t>
            </a:r>
          </a:p>
          <a:p>
            <a:pPr lvl="1"/>
            <a:r>
              <a:rPr lang="en-GB" sz="1800" noProof="0" dirty="0"/>
              <a:t>Correlation between </a:t>
            </a:r>
            <a:r>
              <a:rPr lang="en-GB" sz="1800" noProof="0" dirty="0" err="1"/>
              <a:t>inDegrees</a:t>
            </a:r>
            <a:r>
              <a:rPr lang="en-GB" sz="1800" noProof="0" dirty="0"/>
              <a:t> and </a:t>
            </a:r>
            <a:r>
              <a:rPr lang="en-GB" sz="1800" noProof="0" dirty="0" err="1"/>
              <a:t>salesrank</a:t>
            </a:r>
            <a:r>
              <a:rPr lang="en-GB" sz="1800" noProof="0" dirty="0"/>
              <a:t>, number of reviews, </a:t>
            </a:r>
            <a:r>
              <a:rPr lang="en-GB" sz="1800" noProof="0" dirty="0" err="1"/>
              <a:t>avg</a:t>
            </a:r>
            <a:r>
              <a:rPr lang="en-GB" sz="1800" noProof="0" dirty="0"/>
              <a:t> rating,…</a:t>
            </a:r>
          </a:p>
          <a:p>
            <a:pPr lvl="2"/>
            <a:r>
              <a:rPr lang="en-GB" sz="1600" noProof="0" dirty="0"/>
              <a:t>Does reference to similar products influence </a:t>
            </a:r>
            <a:r>
              <a:rPr lang="en-GB" sz="1600" noProof="0" dirty="0" err="1"/>
              <a:t>salesrank</a:t>
            </a:r>
            <a:r>
              <a:rPr lang="en-GB" sz="1600" noProof="0" dirty="0"/>
              <a:t>?</a:t>
            </a:r>
            <a:endParaRPr lang="en-GB" sz="1400" noProof="0" dirty="0"/>
          </a:p>
          <a:p>
            <a:pPr lvl="1"/>
            <a:r>
              <a:rPr lang="en-GB" sz="1800" noProof="0" dirty="0"/>
              <a:t>Products with balanced similarity, i.e. product-pairs references</a:t>
            </a:r>
          </a:p>
          <a:p>
            <a:pPr lvl="1"/>
            <a:r>
              <a:rPr lang="en-GB" sz="1800" noProof="0" dirty="0"/>
              <a:t>Analysis of strongly connected components</a:t>
            </a:r>
          </a:p>
          <a:p>
            <a:pPr lvl="1"/>
            <a:r>
              <a:rPr lang="en-GB" sz="1800" noProof="0" dirty="0"/>
              <a:t>…</a:t>
            </a:r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</p:txBody>
      </p:sp>
    </p:spTree>
    <p:extLst>
      <p:ext uri="{BB962C8B-B14F-4D97-AF65-F5344CB8AC3E}">
        <p14:creationId xmlns:p14="http://schemas.microsoft.com/office/powerpoint/2010/main" val="319754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Amazon product graph analysis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400" noProof="0" dirty="0"/>
              <a:t>General steps to set-up the graph</a:t>
            </a:r>
          </a:p>
          <a:p>
            <a:pPr lvl="1"/>
            <a:r>
              <a:rPr lang="en-GB" sz="2000" noProof="0" dirty="0"/>
              <a:t>Create tables, read data, rename columns, cast strings to int, …</a:t>
            </a:r>
          </a:p>
          <a:p>
            <a:pPr lvl="1"/>
            <a:r>
              <a:rPr lang="en-GB" sz="2000" noProof="0" dirty="0"/>
              <a:t>Quick check whether data are imported correctly</a:t>
            </a:r>
          </a:p>
          <a:p>
            <a:endParaRPr lang="en-GB" sz="2400" noProof="0" dirty="0"/>
          </a:p>
          <a:p>
            <a:pPr lvl="1"/>
            <a:endParaRPr lang="en-GB" sz="2000" noProof="0" dirty="0"/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  <a:p>
            <a:pPr marL="0" indent="0">
              <a:buNone/>
            </a:pPr>
            <a:endParaRPr lang="en-GB" sz="2200" noProof="0" dirty="0"/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  <a:p>
            <a:pPr lvl="1"/>
            <a:r>
              <a:rPr lang="en-GB" sz="1800" noProof="0" dirty="0"/>
              <a:t>Build graph based on “products” and “links”</a:t>
            </a:r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</p:txBody>
      </p:sp>
      <p:pic>
        <p:nvPicPr>
          <p:cNvPr id="1026" name="Picture 2" descr="https://gyazo.com/77f475c7f777611403a4399ed5febf71.png">
            <a:extLst>
              <a:ext uri="{FF2B5EF4-FFF2-40B4-BE49-F238E27FC236}">
                <a16:creationId xmlns:a16="http://schemas.microsoft.com/office/drawing/2014/main" xmlns="" id="{C1403650-BFBD-41C6-82CF-73D522A43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37"/>
          <a:stretch/>
        </p:blipFill>
        <p:spPr bwMode="auto">
          <a:xfrm>
            <a:off x="1563351" y="2249044"/>
            <a:ext cx="8911609" cy="14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yazo.com/9d52eea3b82384bf40686e913b29882b.png">
            <a:extLst>
              <a:ext uri="{FF2B5EF4-FFF2-40B4-BE49-F238E27FC236}">
                <a16:creationId xmlns:a16="http://schemas.microsoft.com/office/drawing/2014/main" xmlns="" id="{DE0FF607-6C84-4E66-A723-14C786390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51" y="3766982"/>
            <a:ext cx="8911609" cy="14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yazo.com/d7968095c9f8c75923f60d3e9a3a18e7.png">
            <a:extLst>
              <a:ext uri="{FF2B5EF4-FFF2-40B4-BE49-F238E27FC236}">
                <a16:creationId xmlns:a16="http://schemas.microsoft.com/office/drawing/2014/main" xmlns="" id="{66D9BE90-9256-4744-83DB-EBB95A074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51" y="5697794"/>
            <a:ext cx="8911609" cy="59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35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Amazon product graph analysis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400" noProof="0" dirty="0"/>
              <a:t>Explorative data analysis</a:t>
            </a:r>
          </a:p>
          <a:p>
            <a:pPr marL="0" indent="0">
              <a:buNone/>
            </a:pPr>
            <a:endParaRPr lang="en-GB" sz="2400" noProof="0" dirty="0"/>
          </a:p>
          <a:p>
            <a:endParaRPr lang="en-GB" sz="2400" noProof="0" dirty="0"/>
          </a:p>
          <a:p>
            <a:endParaRPr lang="en-GB" sz="2400" noProof="0" dirty="0"/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</p:txBody>
      </p:sp>
      <p:pic>
        <p:nvPicPr>
          <p:cNvPr id="1030" name="Picture 6" descr="https://gyazo.com/6e2f2199e8d99aea3db62b9014c36087.png">
            <a:extLst>
              <a:ext uri="{FF2B5EF4-FFF2-40B4-BE49-F238E27FC236}">
                <a16:creationId xmlns:a16="http://schemas.microsoft.com/office/drawing/2014/main" xmlns="" id="{D3AF6500-D5E8-4C40-ABEE-F3C32E1EC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3" y="2618406"/>
            <a:ext cx="9527072" cy="276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gyazo.com/16ee4bc78c8e03ec1f1c7fb61bc468c8.png">
            <a:extLst>
              <a:ext uri="{FF2B5EF4-FFF2-40B4-BE49-F238E27FC236}">
                <a16:creationId xmlns:a16="http://schemas.microsoft.com/office/drawing/2014/main" xmlns="" id="{A3BEF8F4-D400-4700-A53D-7B61971C3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3" y="1607247"/>
            <a:ext cx="9477756" cy="79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yazo.com/7106bcaf0eb039b9d98b64965386bf8c.png">
            <a:extLst>
              <a:ext uri="{FF2B5EF4-FFF2-40B4-BE49-F238E27FC236}">
                <a16:creationId xmlns:a16="http://schemas.microsoft.com/office/drawing/2014/main" xmlns="" id="{3B865986-FD59-4C56-B352-E5CBEF409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3" y="5440757"/>
            <a:ext cx="9477758" cy="82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4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AFDC200D-E141-4984-9DB3-98B9C6C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GB" sz="3600" noProof="0" dirty="0"/>
              <a:t>Amazon product graph analysis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085A1AE8-0422-4E1E-963B-86B82ECA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>
            <a:noAutofit/>
          </a:bodyPr>
          <a:lstStyle/>
          <a:p>
            <a:r>
              <a:rPr lang="en-GB" sz="2400" noProof="0" dirty="0"/>
              <a:t>Correlation between </a:t>
            </a:r>
            <a:r>
              <a:rPr lang="en-GB" sz="2400" noProof="0" dirty="0" err="1"/>
              <a:t>inDegrees</a:t>
            </a:r>
            <a:r>
              <a:rPr lang="en-GB" sz="2400" noProof="0" dirty="0"/>
              <a:t> and other features</a:t>
            </a:r>
          </a:p>
          <a:p>
            <a:pPr marL="0" indent="0">
              <a:buNone/>
            </a:pPr>
            <a:endParaRPr lang="en-GB" sz="2400" noProof="0" dirty="0"/>
          </a:p>
          <a:p>
            <a:endParaRPr lang="en-GB" sz="2400" noProof="0" dirty="0"/>
          </a:p>
          <a:p>
            <a:endParaRPr lang="en-GB" sz="2400" noProof="0" dirty="0"/>
          </a:p>
          <a:p>
            <a:pPr lvl="1"/>
            <a:endParaRPr lang="en-GB" sz="1800" noProof="0" dirty="0"/>
          </a:p>
          <a:p>
            <a:pPr lvl="1"/>
            <a:endParaRPr lang="en-GB" sz="1800" noProof="0" dirty="0"/>
          </a:p>
        </p:txBody>
      </p:sp>
      <p:pic>
        <p:nvPicPr>
          <p:cNvPr id="3074" name="Picture 2" descr="https://gyazo.com/a85983d51c34e63cb8da1e82edda9d69.png">
            <a:extLst>
              <a:ext uri="{FF2B5EF4-FFF2-40B4-BE49-F238E27FC236}">
                <a16:creationId xmlns:a16="http://schemas.microsoft.com/office/drawing/2014/main" xmlns="" id="{2FD55853-CF94-45E8-96AA-A15CD5F10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0" y="1637253"/>
            <a:ext cx="10871200" cy="116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A0D836CC-F3E4-49F0-8FC7-350C92B66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582"/>
          <a:stretch/>
        </p:blipFill>
        <p:spPr>
          <a:xfrm>
            <a:off x="142240" y="2804583"/>
            <a:ext cx="3028069" cy="31186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C3224446-FB15-49A7-8A14-777ECB1380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501"/>
          <a:stretch/>
        </p:blipFill>
        <p:spPr>
          <a:xfrm>
            <a:off x="3208625" y="2804606"/>
            <a:ext cx="3263578" cy="324059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48F8456C-0C05-4CBF-A1AA-E5F095B1BFB1}"/>
              </a:ext>
            </a:extLst>
          </p:cNvPr>
          <p:cNvSpPr txBox="1"/>
          <p:nvPr/>
        </p:nvSpPr>
        <p:spPr>
          <a:xfrm>
            <a:off x="5013841" y="3216230"/>
            <a:ext cx="119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/>
              <a:t>only</a:t>
            </a:r>
            <a:r>
              <a:rPr lang="de-CH" sz="1400" dirty="0"/>
              <a:t> </a:t>
            </a:r>
            <a:r>
              <a:rPr lang="de-CH" sz="1400" dirty="0" err="1"/>
              <a:t>books</a:t>
            </a:r>
            <a:endParaRPr lang="de-CH" sz="14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B0522E9D-C5F6-4030-9309-157E48A6E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159" y="2882912"/>
            <a:ext cx="5258165" cy="202436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377A443C-9688-431F-B182-803F4DAFF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380" y="4856480"/>
            <a:ext cx="4758252" cy="183190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6403AACA-2F61-47D7-ADB5-6E2739F43178}"/>
              </a:ext>
            </a:extLst>
          </p:cNvPr>
          <p:cNvSpPr txBox="1"/>
          <p:nvPr/>
        </p:nvSpPr>
        <p:spPr>
          <a:xfrm>
            <a:off x="711200" y="6024880"/>
            <a:ext cx="5603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seems to be a weak correlation between number of </a:t>
            </a:r>
            <a:r>
              <a:rPr lang="en-GB" dirty="0" err="1"/>
              <a:t>inDegrees</a:t>
            </a:r>
            <a:r>
              <a:rPr lang="en-GB" dirty="0"/>
              <a:t> and the </a:t>
            </a:r>
            <a:r>
              <a:rPr lang="en-GB" dirty="0" err="1"/>
              <a:t>salesrank</a:t>
            </a:r>
            <a:r>
              <a:rPr lang="en-GB" dirty="0"/>
              <a:t> --&gt; recommender systems </a:t>
            </a:r>
          </a:p>
        </p:txBody>
      </p:sp>
    </p:spTree>
    <p:extLst>
      <p:ext uri="{BB962C8B-B14F-4D97-AF65-F5344CB8AC3E}">
        <p14:creationId xmlns:p14="http://schemas.microsoft.com/office/powerpoint/2010/main" val="281024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1025</Words>
  <Application>Microsoft Macintosh PowerPoint</Application>
  <PresentationFormat>Custom</PresentationFormat>
  <Paragraphs>189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</vt:lpstr>
      <vt:lpstr>Amazon Product Graph Study</vt:lpstr>
      <vt:lpstr>Amazon product co-purchasing network metadata</vt:lpstr>
      <vt:lpstr>Data pre-processing</vt:lpstr>
      <vt:lpstr>Data pre-processing</vt:lpstr>
      <vt:lpstr>Data pre-processing</vt:lpstr>
      <vt:lpstr>Amazon product graph analysis</vt:lpstr>
      <vt:lpstr>Amazon product graph analysis</vt:lpstr>
      <vt:lpstr>Amazon product graph analysis</vt:lpstr>
      <vt:lpstr>Amazon product graph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Enron Study</dc:title>
  <dc:creator>Bernd Novotny</dc:creator>
  <cp:lastModifiedBy>Tobias</cp:lastModifiedBy>
  <cp:revision>110</cp:revision>
  <dcterms:created xsi:type="dcterms:W3CDTF">2019-04-02T16:03:35Z</dcterms:created>
  <dcterms:modified xsi:type="dcterms:W3CDTF">2019-06-16T15:56:08Z</dcterms:modified>
</cp:coreProperties>
</file>