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B2683A-B80D-465D-A22E-987A44F490E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F0F9D9-E5D6-42E6-BD5E-E22121D287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A9EF87-3598-4C31-8975-B75F6A8202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FFD0EA-4101-4EA5-853B-DE59D70C42B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F128D8-788A-4DBB-9A3A-39E0C5168BC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A0D1EA-FB6B-4C16-9769-0A729C46FD4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3E343B-E5D9-423A-8E4D-FC10F3C748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DAEC6E-44A2-46EC-8B50-7874D762838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E4E830-EA65-4CD9-9632-A876CA496A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8D5630-9913-4AE2-AC06-6A9EF812C4B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205581-AEA1-40CE-9273-FC6C35E129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27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2E4526-F9FF-4AAE-B364-1F119E5CD7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Прямоугольник 9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lang="ru-RU" sz="20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rotWithShape="0">
              <a:srgbClr val="C1C7F4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Прямоугольник 3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rotWithShape="0">
              <a:srgbClr val="DCF1C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lang="ru-RU" sz="1400" b="0" strike="noStrike" spc="-1">
                <a:solidFill>
                  <a:srgbClr val="EEEEEE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ru-RU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solidFill>
                  <a:srgbClr val="EEEEEE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3EC2AC21-1628-45F8-AD01-524FC37D3E95}" type="slidenum">
              <a:rPr lang="ru-RU" sz="1400" b="0" strike="noStrike" spc="-1">
                <a:solidFill>
                  <a:srgbClr val="EEEEEE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EEEEEE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1" strike="noStrike" spc="-1" dirty="0" err="1">
                <a:latin typeface="Arial"/>
              </a:rPr>
              <a:t>Presentation</a:t>
            </a:r>
            <a:r>
              <a:rPr lang="ru-RU" sz="2700" b="1" strike="noStrike" spc="-1" dirty="0">
                <a:latin typeface="Arial"/>
              </a:rPr>
              <a:t> </a:t>
            </a:r>
            <a:r>
              <a:rPr lang="ru-RU" sz="2700" b="1" strike="noStrike" spc="-1" dirty="0" err="1">
                <a:latin typeface="Arial"/>
              </a:rPr>
              <a:t>for</a:t>
            </a:r>
            <a:r>
              <a:rPr lang="ru-RU" sz="2700" b="1" strike="noStrike" spc="-1" dirty="0">
                <a:latin typeface="Arial"/>
              </a:rPr>
              <a:t> English </a:t>
            </a:r>
            <a:r>
              <a:rPr lang="ru-RU" sz="2700" b="1" strike="noStrike" spc="-1" dirty="0" err="1">
                <a:latin typeface="Arial"/>
              </a:rPr>
              <a:t>Course</a:t>
            </a:r>
            <a:endParaRPr lang="ru-RU" sz="2700" b="1" strike="noStrike" spc="-1" dirty="0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8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200" b="1" spc="-1" dirty="0">
                <a:latin typeface="Bahnschrift Light" panose="020B0502040204020203" pitchFamily="34" charset="0"/>
              </a:rPr>
              <a:t>Dmitri </a:t>
            </a:r>
            <a:r>
              <a:rPr lang="en-US" sz="3200" b="1" spc="-1" dirty="0" err="1">
                <a:latin typeface="Bahnschrift Light" panose="020B0502040204020203" pitchFamily="34" charset="0"/>
              </a:rPr>
              <a:t>Ivanovich</a:t>
            </a:r>
            <a:r>
              <a:rPr lang="en-US" sz="3200" b="1" spc="-1" dirty="0">
                <a:latin typeface="Bahnschrift Light" panose="020B0502040204020203" pitchFamily="34" charset="0"/>
              </a:rPr>
              <a:t> Mendeleev </a:t>
            </a:r>
            <a:r>
              <a:rPr lang="ru-RU" sz="3200" b="1" strike="noStrike" spc="-1" dirty="0">
                <a:latin typeface="Arial"/>
              </a:rPr>
              <a:t>— </a:t>
            </a:r>
            <a:r>
              <a:rPr lang="ru-RU" sz="3200" b="1" strike="noStrike" spc="-1" dirty="0" err="1">
                <a:latin typeface="Arial"/>
              </a:rPr>
              <a:t>great</a:t>
            </a:r>
            <a:r>
              <a:rPr lang="ru-RU" sz="3200" b="1" strike="noStrike" spc="-1" dirty="0">
                <a:latin typeface="Arial"/>
              </a:rPr>
              <a:t> </a:t>
            </a:r>
            <a:r>
              <a:rPr lang="ru-RU" sz="3200" b="1" strike="noStrike" spc="-1" dirty="0" err="1">
                <a:latin typeface="Arial"/>
              </a:rPr>
              <a:t>man</a:t>
            </a:r>
            <a:r>
              <a:rPr lang="ru-RU" sz="3200" b="1" strike="noStrike" spc="-1" dirty="0">
                <a:latin typeface="Arial"/>
              </a:rPr>
              <a:t> </a:t>
            </a:r>
            <a:r>
              <a:rPr lang="ru-RU" sz="3200" b="1" strike="noStrike" spc="-1" dirty="0" err="1">
                <a:latin typeface="Arial"/>
              </a:rPr>
              <a:t>of</a:t>
            </a:r>
            <a:r>
              <a:rPr lang="ru-RU" sz="3200" b="1" strike="noStrike" spc="-1" dirty="0">
                <a:latin typeface="Arial"/>
              </a:rPr>
              <a:t> </a:t>
            </a:r>
            <a:r>
              <a:rPr lang="ru-RU" sz="3200" b="1" strike="noStrike" spc="-1" dirty="0" err="1">
                <a:latin typeface="Arial"/>
              </a:rPr>
              <a:t>science</a:t>
            </a:r>
            <a:endParaRPr lang="ru-RU" sz="3200" b="1" strike="noStrike" spc="-1" dirty="0">
              <a:latin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20000" y="3060000"/>
            <a:ext cx="7740000" cy="239400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buNone/>
            </a:pPr>
            <a:endParaRPr lang="ru-RU" sz="1800" b="0" strike="noStrike" spc="-1" dirty="0">
              <a:latin typeface="Arial"/>
            </a:endParaRPr>
          </a:p>
          <a:p>
            <a:pPr algn="r">
              <a:buNone/>
            </a:pPr>
            <a:r>
              <a:rPr lang="ru-RU" sz="1800" b="0" strike="noStrike" spc="-1" dirty="0" err="1">
                <a:latin typeface="Arial"/>
              </a:rPr>
              <a:t>Prepared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by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students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of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group</a:t>
            </a:r>
            <a:r>
              <a:rPr lang="ru-RU" sz="1800" b="0" strike="noStrike" spc="-1" dirty="0">
                <a:latin typeface="Arial"/>
              </a:rPr>
              <a:t> 221-352</a:t>
            </a:r>
          </a:p>
          <a:p>
            <a:pPr algn="r">
              <a:buNone/>
            </a:pPr>
            <a:r>
              <a:rPr lang="ru-RU" sz="1800" b="0" i="1" strike="noStrike" spc="-1" dirty="0">
                <a:latin typeface="Arial"/>
              </a:rPr>
              <a:t>B</a:t>
            </a:r>
            <a:r>
              <a:rPr lang="en-US" sz="1800" b="0" i="1" strike="noStrike" spc="-1" dirty="0" err="1">
                <a:latin typeface="Arial"/>
              </a:rPr>
              <a:t>aratelia</a:t>
            </a:r>
            <a:r>
              <a:rPr lang="en-US" sz="1800" b="0" i="1" strike="noStrike" spc="-1" dirty="0">
                <a:latin typeface="Arial"/>
              </a:rPr>
              <a:t> Timur</a:t>
            </a:r>
            <a:r>
              <a:rPr lang="ru-RU" sz="1800" b="0" i="1" strike="noStrike" spc="-1" dirty="0">
                <a:latin typeface="Arial"/>
              </a:rPr>
              <a:t> </a:t>
            </a:r>
            <a:br>
              <a:rPr sz="1800" dirty="0"/>
            </a:br>
            <a:r>
              <a:rPr lang="en-US" i="1" spc="-1" dirty="0">
                <a:latin typeface="Arial"/>
              </a:rPr>
              <a:t>Ivanov Vladislav</a:t>
            </a:r>
            <a:endParaRPr lang="ru-RU" sz="1800" b="0" strike="noStrike" spc="-1" dirty="0">
              <a:latin typeface="Arial"/>
            </a:endParaRPr>
          </a:p>
          <a:p>
            <a:endParaRPr lang="ru-RU" sz="1800" b="0" strike="noStrike" spc="-1" dirty="0">
              <a:latin typeface="Arial"/>
            </a:endParaRPr>
          </a:p>
          <a:p>
            <a:endParaRPr lang="ru-RU" sz="1800" b="0" strike="noStrike" spc="-1" dirty="0">
              <a:latin typeface="Arial"/>
            </a:endParaRPr>
          </a:p>
          <a:p>
            <a:endParaRPr lang="ru-RU" sz="1800" b="0" strike="noStrike" spc="-1" dirty="0">
              <a:latin typeface="Arial"/>
            </a:endParaRPr>
          </a:p>
          <a:p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1" strike="noStrike" spc="-1" dirty="0" err="1">
                <a:latin typeface="Arial"/>
              </a:rPr>
              <a:t>Introduction</a:t>
            </a:r>
            <a:endParaRPr lang="ru-RU" sz="2700" b="1" strike="noStrike" spc="-1" dirty="0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 err="1">
                <a:latin typeface="Arial"/>
              </a:rPr>
              <a:t>Childhood</a:t>
            </a:r>
            <a:endParaRPr lang="ru-RU" sz="2000" b="0" strike="noStrike" spc="-1" dirty="0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latin typeface="Arial"/>
              </a:rPr>
              <a:t>University </a:t>
            </a:r>
            <a:r>
              <a:rPr lang="ru-RU" sz="2000" b="0" strike="noStrike" spc="-1" dirty="0" err="1">
                <a:latin typeface="Arial"/>
              </a:rPr>
              <a:t>years</a:t>
            </a:r>
            <a:endParaRPr lang="ru-RU" sz="2000" b="0" strike="noStrike" spc="-1" dirty="0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latin typeface="Arial"/>
              </a:rPr>
              <a:t>The </a:t>
            </a:r>
            <a:r>
              <a:rPr lang="ru-RU" sz="2000" b="0" strike="noStrike" spc="-1" dirty="0" err="1">
                <a:latin typeface="Arial"/>
              </a:rPr>
              <a:t>start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of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scientific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activity</a:t>
            </a:r>
            <a:endParaRPr lang="ru-RU" sz="2000" b="0" strike="noStrike" spc="-1" dirty="0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 err="1">
                <a:latin typeface="Arial"/>
              </a:rPr>
              <a:t>Popular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scientific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discoveries</a:t>
            </a:r>
            <a:endParaRPr lang="ru-RU" sz="2000" b="0" strike="noStrike" spc="-1" dirty="0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latin typeface="Arial"/>
              </a:rPr>
              <a:t>The </a:t>
            </a:r>
            <a:r>
              <a:rPr lang="ru-RU" sz="2000" b="0" strike="noStrike" spc="-1" dirty="0" err="1">
                <a:latin typeface="Arial"/>
              </a:rPr>
              <a:t>last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years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of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his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life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1" strike="noStrike" spc="-1">
                <a:latin typeface="Arial"/>
              </a:rPr>
              <a:t>Childhood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Dmitri </a:t>
            </a:r>
            <a:r>
              <a:rPr lang="en-US" sz="2000" spc="-1" dirty="0" err="1">
                <a:latin typeface="Arial"/>
              </a:rPr>
              <a:t>Ivanovich</a:t>
            </a:r>
            <a:r>
              <a:rPr lang="en-US" sz="2000" spc="-1" dirty="0">
                <a:latin typeface="Arial"/>
              </a:rPr>
              <a:t> Mendeleev was born on 8 February 1834 near </a:t>
            </a:r>
            <a:r>
              <a:rPr lang="en-US" sz="2000" spc="-1" dirty="0" err="1">
                <a:latin typeface="Arial"/>
              </a:rPr>
              <a:t>Tobolsk</a:t>
            </a:r>
            <a:r>
              <a:rPr lang="en-US" sz="2000" spc="-1" dirty="0">
                <a:latin typeface="Arial"/>
              </a:rPr>
              <a:t>. Mendeleev’s parents were Maria </a:t>
            </a:r>
            <a:r>
              <a:rPr lang="en-US" sz="2000" spc="-1" dirty="0" err="1">
                <a:latin typeface="Arial"/>
              </a:rPr>
              <a:t>Mendeleeva</a:t>
            </a:r>
            <a:r>
              <a:rPr lang="en-US" sz="2000" spc="-1" dirty="0">
                <a:latin typeface="Arial"/>
              </a:rPr>
              <a:t> (nee </a:t>
            </a:r>
            <a:r>
              <a:rPr lang="en-US" sz="2000" spc="-1" dirty="0" err="1">
                <a:latin typeface="Arial"/>
              </a:rPr>
              <a:t>Kornilieva</a:t>
            </a:r>
            <a:r>
              <a:rPr lang="en-US" sz="2000" spc="-1" dirty="0">
                <a:latin typeface="Arial"/>
              </a:rPr>
              <a:t>) and Ivan Mendeleev. 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42F94C-C9F4-F7CB-FA9D-B6B21E53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05" y="1616958"/>
            <a:ext cx="4309697" cy="3066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700" b="1" strike="noStrike" spc="-1">
                <a:latin typeface="Arial"/>
              </a:rPr>
              <a:t>University years</a:t>
            </a: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latin typeface="Arial"/>
              </a:rPr>
              <a:t>In </a:t>
            </a:r>
            <a:r>
              <a:rPr lang="ru-RU" sz="2000" b="1" strike="noStrike" spc="-1" dirty="0">
                <a:latin typeface="Arial"/>
              </a:rPr>
              <a:t>1847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en-US" sz="2000" b="0" strike="noStrike" spc="-1" dirty="0">
                <a:latin typeface="Arial"/>
              </a:rPr>
              <a:t>he entered the Gymnasium in </a:t>
            </a:r>
            <a:r>
              <a:rPr lang="en-US" sz="2000" b="0" strike="noStrike" spc="-1" dirty="0" err="1">
                <a:latin typeface="Arial"/>
              </a:rPr>
              <a:t>Tobolsk</a:t>
            </a:r>
            <a:r>
              <a:rPr lang="en-US" sz="2000" b="0" strike="noStrike" spc="-1" dirty="0">
                <a:latin typeface="Arial"/>
              </a:rPr>
              <a:t>.</a:t>
            </a:r>
            <a:br>
              <a:rPr lang="ru-RU" sz="2000" b="0" strike="noStrike" spc="-1" dirty="0">
                <a:latin typeface="Arial"/>
              </a:rPr>
            </a:br>
            <a:br>
              <a:rPr lang="ru-RU" sz="2000" b="0" strike="noStrike" spc="-1" dirty="0">
                <a:latin typeface="Arial"/>
              </a:rPr>
            </a:br>
            <a:r>
              <a:rPr lang="en-US" sz="2000" b="0" strike="noStrike" spc="-1" dirty="0">
                <a:latin typeface="Arial"/>
              </a:rPr>
              <a:t>In </a:t>
            </a:r>
            <a:r>
              <a:rPr lang="en-US" sz="2000" b="1" strike="noStrike" spc="-1" dirty="0">
                <a:latin typeface="Arial"/>
              </a:rPr>
              <a:t>1850</a:t>
            </a:r>
            <a:r>
              <a:rPr lang="en-US" sz="2000" b="0" strike="noStrike" spc="-1" dirty="0">
                <a:latin typeface="Arial"/>
              </a:rPr>
              <a:t> Mendeleev joined The Main Pedagogical Institute.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050" name="Picture 2" descr="Главный педагогический институт. История, изображение №1">
            <a:extLst>
              <a:ext uri="{FF2B5EF4-FFF2-40B4-BE49-F238E27FC236}">
                <a16:creationId xmlns:a16="http://schemas.microsoft.com/office/drawing/2014/main" id="{DFB63F45-BEB3-7490-9B85-DDBD941E0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15" y="1573427"/>
            <a:ext cx="4593581" cy="31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700" b="1" strike="noStrike" spc="-1">
                <a:latin typeface="Arial"/>
              </a:rPr>
              <a:t>The start of scientific activity</a:t>
            </a: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marL="565200" indent="-457200" algn="ctr">
              <a:spcAft>
                <a:spcPts val="1057"/>
              </a:spcAft>
              <a:buClr>
                <a:srgbClr val="91D93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Arial"/>
              </a:rPr>
              <a:t>From </a:t>
            </a:r>
            <a:r>
              <a:rPr lang="en-US" sz="2000" b="1" strike="noStrike" spc="-1" dirty="0">
                <a:latin typeface="Arial"/>
              </a:rPr>
              <a:t>1859</a:t>
            </a:r>
            <a:r>
              <a:rPr lang="en-US" sz="2000" b="0" strike="noStrike" spc="-1" dirty="0">
                <a:latin typeface="Arial"/>
              </a:rPr>
              <a:t> to </a:t>
            </a:r>
            <a:r>
              <a:rPr lang="en-US" sz="2000" b="1" strike="noStrike" spc="-1" dirty="0">
                <a:latin typeface="Arial"/>
              </a:rPr>
              <a:t>1861</a:t>
            </a:r>
            <a:r>
              <a:rPr lang="en-US" sz="2000" b="0" strike="noStrike" spc="-1" dirty="0">
                <a:latin typeface="Arial"/>
              </a:rPr>
              <a:t> Mendeleev worked in Heidelberg and researched the capillarity of liquids.</a:t>
            </a:r>
            <a:br>
              <a:rPr lang="ru-RU" sz="2000" b="0" strike="noStrike" spc="-1" dirty="0">
                <a:latin typeface="Arial"/>
              </a:rPr>
            </a:br>
            <a:r>
              <a:rPr lang="en-US" sz="2000" b="0" strike="noStrike" spc="-1" dirty="0">
                <a:latin typeface="Arial"/>
              </a:rPr>
              <a:t>In </a:t>
            </a:r>
            <a:r>
              <a:rPr lang="en-US" sz="2000" b="1" strike="noStrike" spc="-1" dirty="0">
                <a:latin typeface="Arial"/>
              </a:rPr>
              <a:t>1865 </a:t>
            </a:r>
            <a:r>
              <a:rPr lang="en-US" sz="2000" b="0" strike="noStrike" spc="-1" dirty="0">
                <a:latin typeface="Arial"/>
              </a:rPr>
              <a:t>Mendeleev completed his dissertation "On the Combinations of Water with Alcohol“</a:t>
            </a:r>
            <a:br>
              <a:rPr lang="en-US" sz="2000" b="0" strike="noStrike" spc="-1" dirty="0">
                <a:latin typeface="Arial"/>
              </a:rPr>
            </a:br>
            <a:r>
              <a:rPr lang="en-US" sz="2000" b="0" strike="noStrike" spc="-1" dirty="0">
                <a:latin typeface="Arial"/>
              </a:rPr>
              <a:t>In </a:t>
            </a:r>
            <a:r>
              <a:rPr lang="en-US" sz="2000" b="1" strike="noStrike" spc="-1" dirty="0">
                <a:latin typeface="Arial"/>
              </a:rPr>
              <a:t>1906</a:t>
            </a:r>
            <a:r>
              <a:rPr lang="en-US" sz="2000" b="0" strike="noStrike" spc="-1" dirty="0">
                <a:latin typeface="Arial"/>
              </a:rPr>
              <a:t> the Nobel Committee for Chemistry suggested to the Swedish Academy to award the Nobel Prize in Chemistry for 1906 to Mendeleev for his discovery of the periodic system.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9CA3B6-2E20-96D5-038A-D7F4B43C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40" y="1350000"/>
            <a:ext cx="4618043" cy="3168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700" b="1" strike="noStrike" spc="-1">
                <a:latin typeface="Arial"/>
              </a:rPr>
              <a:t>Popular scientific discoveries</a:t>
            </a: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50900" indent="-342900">
              <a:spcAft>
                <a:spcPts val="1057"/>
              </a:spcAft>
              <a:buClr>
                <a:srgbClr val="91D93F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 dirty="0">
                <a:latin typeface="Arial"/>
              </a:rPr>
              <a:t>1) </a:t>
            </a:r>
            <a:r>
              <a:rPr lang="en-US" sz="2000" b="0" strike="noStrike" spc="-1" dirty="0">
                <a:latin typeface="Arial"/>
              </a:rPr>
              <a:t>periodic table of chemical elements</a:t>
            </a:r>
            <a:r>
              <a:rPr lang="ru-RU" sz="2000" b="0" strike="noStrike" spc="-1" dirty="0">
                <a:latin typeface="Arial"/>
              </a:rPr>
              <a:t>The </a:t>
            </a:r>
            <a:r>
              <a:rPr lang="ru-RU" sz="2000" b="0" strike="noStrike" spc="-1" dirty="0" err="1">
                <a:latin typeface="Arial"/>
              </a:rPr>
              <a:t>special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theory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of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ru-RU" sz="2000" b="0" strike="noStrike" spc="-1" dirty="0" err="1">
                <a:latin typeface="Arial"/>
              </a:rPr>
              <a:t>relativity</a:t>
            </a:r>
            <a:br>
              <a:rPr lang="en-US" sz="2000" b="0" strike="noStrike" spc="-1" dirty="0">
                <a:latin typeface="Arial"/>
              </a:rPr>
            </a:br>
            <a:br>
              <a:rPr lang="en-US" sz="2000" b="0" strike="noStrike" spc="-1" dirty="0">
                <a:latin typeface="Arial"/>
              </a:rPr>
            </a:br>
            <a:r>
              <a:rPr lang="ru-RU" sz="2000" b="0" strike="noStrike" spc="-1" dirty="0">
                <a:latin typeface="Arial"/>
              </a:rPr>
              <a:t>2) </a:t>
            </a:r>
            <a:r>
              <a:rPr lang="en-US" sz="2000" b="0" strike="noStrike" spc="-1" dirty="0" err="1">
                <a:latin typeface="Arial"/>
              </a:rPr>
              <a:t>pyrocollodic</a:t>
            </a:r>
            <a:r>
              <a:rPr lang="en-US" sz="2000" b="0" strike="noStrike" spc="-1" dirty="0">
                <a:latin typeface="Arial"/>
              </a:rPr>
              <a:t> gunpowder</a:t>
            </a:r>
          </a:p>
          <a:p>
            <a:pPr marL="108000">
              <a:spcAft>
                <a:spcPts val="1057"/>
              </a:spcAft>
              <a:buClr>
                <a:srgbClr val="91D93F"/>
              </a:buClr>
              <a:buSzPct val="45000"/>
            </a:pPr>
            <a:br>
              <a:rPr lang="ru-RU" sz="2000" b="0" strike="noStrike" spc="-1" dirty="0">
                <a:latin typeface="Arial"/>
              </a:rPr>
            </a:br>
            <a:r>
              <a:rPr lang="ru-RU" sz="2000" b="0" strike="noStrike" spc="-1" dirty="0">
                <a:latin typeface="Arial"/>
              </a:rPr>
              <a:t>     3) </a:t>
            </a:r>
            <a:r>
              <a:rPr lang="en-US" sz="2000" b="0" strike="noStrike" spc="-1" dirty="0">
                <a:latin typeface="Arial"/>
              </a:rPr>
              <a:t>pycnometer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516A93-5B96-3871-35D8-9E011C0D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49" y="1424141"/>
            <a:ext cx="4429676" cy="32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ru-RU" sz="2700" b="1" strike="noStrike" spc="-1">
                <a:latin typeface="Arial"/>
              </a:rPr>
              <a:t>The last years of his life</a:t>
            </a: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latin typeface="Arial"/>
              </a:rPr>
              <a:t>Dmitri Mendeleev </a:t>
            </a:r>
            <a:r>
              <a:rPr lang="en-US" sz="2000" strike="noStrike" spc="-1" dirty="0">
                <a:latin typeface="Arial"/>
              </a:rPr>
              <a:t>died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trike="noStrike" spc="-1" dirty="0">
                <a:latin typeface="Arial"/>
              </a:rPr>
              <a:t>of influenza in Saint Petersburg in </a:t>
            </a:r>
            <a:r>
              <a:rPr lang="en-US" sz="2000" b="1" strike="noStrike" spc="-1" dirty="0">
                <a:latin typeface="Arial"/>
              </a:rPr>
              <a:t>1907.</a:t>
            </a:r>
            <a:endParaRPr lang="ru-RU" sz="2000" b="1" strike="noStrike" spc="-1" dirty="0">
              <a:latin typeface="Arial"/>
            </a:endParaRPr>
          </a:p>
        </p:txBody>
      </p:sp>
      <p:sp>
        <p:nvSpPr>
          <p:cNvPr id="2" name="AutoShape 2" descr="Русский ученый Д.Менделеев">
            <a:extLst>
              <a:ext uri="{FF2B5EF4-FFF2-40B4-BE49-F238E27FC236}">
                <a16:creationId xmlns:a16="http://schemas.microsoft.com/office/drawing/2014/main" id="{E8945BFC-A606-6336-3C78-23979C910B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2" y="1581880"/>
            <a:ext cx="1405795" cy="14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Русский ученый Д.Менделеев">
            <a:extLst>
              <a:ext uri="{FF2B5EF4-FFF2-40B4-BE49-F238E27FC236}">
                <a16:creationId xmlns:a16="http://schemas.microsoft.com/office/drawing/2014/main" id="{B2AF16BC-CEFA-28DF-576A-0E486FB57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2682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0D9E8-9A61-3943-669C-6444D7A03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63512"/>
            <a:ext cx="3488352" cy="32000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1" strike="noStrike" spc="-1">
                <a:latin typeface="Arial"/>
              </a:rPr>
              <a:t>THE END</a:t>
            </a: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3200" b="1" strike="noStrike" spc="-1">
                <a:latin typeface="Arial"/>
              </a:rPr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209</Words>
  <Application>Microsoft Office PowerPoint</Application>
  <PresentationFormat>Произвольный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 Light</vt:lpstr>
      <vt:lpstr>Symbol</vt:lpstr>
      <vt:lpstr>Wingdings</vt:lpstr>
      <vt:lpstr>Wingdings 2</vt:lpstr>
      <vt:lpstr>Office Theme</vt:lpstr>
      <vt:lpstr>Presentation for English Course</vt:lpstr>
      <vt:lpstr>Introduction</vt:lpstr>
      <vt:lpstr>Childhood</vt:lpstr>
      <vt:lpstr>University years</vt:lpstr>
      <vt:lpstr>The start of scientific activity</vt:lpstr>
      <vt:lpstr>Popular scientific discoveries</vt:lpstr>
      <vt:lpstr>The last years of his life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>Timur</dc:creator>
  <dc:description/>
  <cp:lastModifiedBy>Тимур Барателия</cp:lastModifiedBy>
  <cp:revision>6</cp:revision>
  <dcterms:created xsi:type="dcterms:W3CDTF">2022-12-15T20:43:33Z</dcterms:created>
  <dcterms:modified xsi:type="dcterms:W3CDTF">2022-12-23T08:27:12Z</dcterms:modified>
  <dc:language>ru-RU</dc:language>
</cp:coreProperties>
</file>