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5" autoAdjust="0"/>
  </p:normalViewPr>
  <p:slideViewPr>
    <p:cSldViewPr snapToGrid="0">
      <p:cViewPr varScale="1">
        <p:scale>
          <a:sx n="92" d="100"/>
          <a:sy n="92" d="100"/>
        </p:scale>
        <p:origin x="30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6211E-E94D-4EB7-9C1E-F40A55610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0ED284-F87B-4E8B-84C5-852D8E3EA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405FA5-EB34-4CE6-A1A2-94DFAC65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BD5A-E806-4B8B-8B14-FD26C49D5D53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DC5F53-FCD0-4D95-BB1F-C426662D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79A3EC-D627-4229-889D-772F16E2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4CD7-0645-4193-9C98-AE833CC8A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89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51D447-5050-471E-B064-C6C40898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70B2B7-9B33-46F5-9209-D63C5957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2FB22D-5145-458E-8724-137E11C95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BD5A-E806-4B8B-8B14-FD26C49D5D53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576778-E97C-4F21-B4C5-BD11A8BDB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7A4A07-D67D-4C5C-829D-67351A5F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4CD7-0645-4193-9C98-AE833CC8A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87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DD7C3D5-241D-4F71-8002-D6E3C122A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0683E2A-06A4-42BB-A863-341F7D47B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34C639-D1A0-4542-A5F6-09E98C28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BD5A-E806-4B8B-8B14-FD26C49D5D53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C9282E-66D9-4953-85EF-70B9F313F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E1A2D7-74BA-4CA4-89EC-724056CD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4CD7-0645-4193-9C98-AE833CC8A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09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4801CA-353E-44AC-BA04-EF54F883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3DE75A-BF1F-4C3D-ABE7-C3C9A27D0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C1E2D7-944D-466C-859F-08305DF0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BD5A-E806-4B8B-8B14-FD26C49D5D53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3D97CC-4CD2-42A7-B554-4BAE63DB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07E8E5-54F2-4276-AC62-B1D506C5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4CD7-0645-4193-9C98-AE833CC8A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73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856DE-9E52-4A85-94C9-C3E9910F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B174D1-B3FB-424E-A732-F764DD5A0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E1FAE4-6886-4A6F-9111-705F3E59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BD5A-E806-4B8B-8B14-FD26C49D5D53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367DFC-C974-42E7-BA04-13EF4022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D78254-76E8-4CDA-B0C1-F72310D9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4CD7-0645-4193-9C98-AE833CC8A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72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0AC42-985B-4CAC-8C0B-A1CF7935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36BBA5-C9AD-491E-9BD0-8DB863077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98B72D-473D-410E-BE32-E55E13DBD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57C534-8C70-431E-AB60-43E11BDD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BD5A-E806-4B8B-8B14-FD26C49D5D53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17E286-1924-406C-B86C-2FF42F9C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00D87D-117A-4B67-94F7-A3B53249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4CD7-0645-4193-9C98-AE833CC8A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28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75F643-D4C4-4054-AA18-65422CDA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E09E8B-6A2A-4433-B934-0512D98B9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8E4D73-D881-446F-8ED5-68F8FBF36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E750F4C-C46F-4A85-9F33-876565CD1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D4F25D7-E1FA-4EA6-916D-9FC0F5952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B9801F6-FD39-4BE1-BC71-63BCF562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BD5A-E806-4B8B-8B14-FD26C49D5D53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CFB00DF-251D-4DC9-B8A6-910363E2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C3A2504-30E0-4740-80A7-19CCC449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4CD7-0645-4193-9C98-AE833CC8A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16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507740-F660-4E3F-9F94-4ABB9DBA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6EBC90B-728B-47EC-A177-6200DDCB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BD5A-E806-4B8B-8B14-FD26C49D5D53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0606BA0-0623-48D5-8ECB-C2E2F408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489B9F5-5D75-4346-AA64-AEEE99B90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4CD7-0645-4193-9C98-AE833CC8A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30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7ADB6BC-2BA6-47DD-A50C-72C4B6B7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BD5A-E806-4B8B-8B14-FD26C49D5D53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85EB5E2-105B-4871-818B-5D5B4E64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63C094-66F2-40BB-A77B-E2DD19B5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4CD7-0645-4193-9C98-AE833CC8A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077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C6C0A4-E23F-4E07-B5B4-CA443DC2C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277E00-F4CE-4954-9237-BDC58313B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1D560C-7427-4624-9059-6C6D1BD4B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EAAE20-2800-430E-B1CE-981679EE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BD5A-E806-4B8B-8B14-FD26C49D5D53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D778BE-3D95-4CF2-A287-80004D32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8F4498-ADAD-43DE-883F-B395562B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4CD7-0645-4193-9C98-AE833CC8A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8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F6C753-8EA6-4F19-9C28-4202141E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E070E84-CA00-4C61-9857-024B0635A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F3BD98-AC1F-4008-B973-A10A318DF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8FFDA6-05FD-43DA-A76C-F9B61219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BD5A-E806-4B8B-8B14-FD26C49D5D53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0214A2-D335-4FE1-8CB2-043984680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7AAC95-C289-4CBB-B165-A1D75923B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4CD7-0645-4193-9C98-AE833CC8A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05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AD87FA-E45C-4B10-ABE1-E9AC4BEC6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A811A4-D5C2-4589-9305-41F091842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40ABA3-3953-468F-A933-66DE777CA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BD5A-E806-4B8B-8B14-FD26C49D5D53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64947F-F8F5-4A2E-915E-C147A44F0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027732-82D0-4F9E-A40A-DE92C25AA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34CD7-0645-4193-9C98-AE833CC8A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91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100B8-99DC-4C42-AA87-5F4AF2716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952" y="2658863"/>
            <a:ext cx="9144000" cy="97432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Лабораторная</a:t>
            </a:r>
            <a:r>
              <a:rPr lang="ru-RU" sz="1800" spc="-25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работа</a:t>
            </a:r>
            <a:r>
              <a:rPr lang="ru-RU" sz="1800" spc="-25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</a:t>
            </a:r>
            <a:r>
              <a:rPr lang="ru-RU" sz="1800" spc="-25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курсу</a:t>
            </a:r>
            <a:r>
              <a:rPr lang="ru-RU" sz="1800" spc="-2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«Проектирование</a:t>
            </a:r>
            <a:r>
              <a:rPr lang="ru-RU" sz="1800" spc="-2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администрирование</a:t>
            </a:r>
            <a:r>
              <a:rPr lang="ru-RU" sz="1800" spc="-2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баз</a:t>
            </a:r>
            <a:r>
              <a:rPr lang="ru-RU" sz="1800" spc="-15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данных»</a:t>
            </a:r>
            <a:r>
              <a:rPr lang="ru-RU" sz="1800" spc="-15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№2 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Диаграммы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UML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F6912-AB1E-4DFF-BE03-424F7FC234E5}"/>
              </a:ext>
            </a:extLst>
          </p:cNvPr>
          <p:cNvSpPr txBox="1"/>
          <p:nvPr/>
        </p:nvSpPr>
        <p:spPr>
          <a:xfrm>
            <a:off x="380423" y="280041"/>
            <a:ext cx="12091002" cy="1693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483995" marR="2077085" algn="ctr">
              <a:spcBef>
                <a:spcPts val="205"/>
              </a:spcBef>
              <a:spcAft>
                <a:spcPts val="0"/>
              </a:spcAft>
            </a:pP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</a:t>
            </a:r>
            <a:r>
              <a:rPr lang="ru-RU" sz="1800" spc="-35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науки</a:t>
            </a:r>
            <a:r>
              <a:rPr lang="ru-RU" sz="1800" spc="-1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ru-RU" sz="1800" spc="-1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высшего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83995" marR="2077085" algn="ctr">
              <a:spcBef>
                <a:spcPts val="205"/>
              </a:spcBef>
              <a:spcAft>
                <a:spcPts val="0"/>
              </a:spcAft>
            </a:pP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образования</a:t>
            </a:r>
            <a:r>
              <a:rPr lang="ru-RU" sz="1800" spc="-1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spc="-25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РФ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1835" marR="1309370" algn="ctr">
              <a:lnSpc>
                <a:spcPct val="167000"/>
              </a:lnSpc>
              <a:spcBef>
                <a:spcPts val="905"/>
              </a:spcBef>
              <a:spcAft>
                <a:spcPts val="0"/>
              </a:spcAft>
            </a:pP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</a:t>
            </a:r>
            <a:r>
              <a:rPr lang="ru-RU" sz="1800" spc="-4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государственное</a:t>
            </a:r>
            <a:r>
              <a:rPr lang="ru-RU" sz="1800" spc="-4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автономное</a:t>
            </a:r>
            <a:r>
              <a:rPr lang="ru-RU" sz="1800" spc="-4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образовательное</a:t>
            </a:r>
            <a:r>
              <a:rPr lang="ru-RU" sz="1800" spc="-4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учреждение высшего образования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1835" marR="1307465" algn="ctr">
              <a:lnSpc>
                <a:spcPts val="1335"/>
              </a:lnSpc>
              <a:spcAft>
                <a:spcPts val="0"/>
              </a:spcAft>
            </a:pP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«Московский</a:t>
            </a:r>
            <a:r>
              <a:rPr lang="ru-RU" sz="1800" spc="-45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политехнический</a:t>
            </a:r>
            <a:r>
              <a:rPr lang="ru-RU" sz="1800" spc="-35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университет»</a:t>
            </a:r>
            <a:r>
              <a:rPr lang="ru-RU" sz="1800" spc="-25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(Московский</a:t>
            </a:r>
            <a:r>
              <a:rPr lang="ru-RU" sz="1800" spc="-3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spc="-1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политех)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711E73-C233-4312-9DD2-3DF138200152}"/>
              </a:ext>
            </a:extLst>
          </p:cNvPr>
          <p:cNvSpPr txBox="1"/>
          <p:nvPr/>
        </p:nvSpPr>
        <p:spPr>
          <a:xfrm>
            <a:off x="9117367" y="4199137"/>
            <a:ext cx="2974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221-352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Барателия Т.А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 преподаватель: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Красников А. С.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891B5B-AECA-447C-8D13-125646A403CA}"/>
              </a:ext>
            </a:extLst>
          </p:cNvPr>
          <p:cNvSpPr txBox="1"/>
          <p:nvPr/>
        </p:nvSpPr>
        <p:spPr>
          <a:xfrm>
            <a:off x="5527692" y="6116715"/>
            <a:ext cx="161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г.</a:t>
            </a:r>
            <a:r>
              <a:rPr lang="ru-RU" sz="1800" spc="-15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Москва</a:t>
            </a:r>
            <a:r>
              <a:rPr lang="ru-RU" sz="1800" spc="-1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spc="-2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2023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222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9DB151-2B6B-4205-BBDE-98D3376B62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742950"/>
            <a:ext cx="6191250" cy="53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C2AE8F-DBBF-405A-A31B-597B293610E7}"/>
              </a:ext>
            </a:extLst>
          </p:cNvPr>
          <p:cNvSpPr txBox="1"/>
          <p:nvPr/>
        </p:nvSpPr>
        <p:spPr>
          <a:xfrm>
            <a:off x="4465468" y="275207"/>
            <a:ext cx="2633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Диаграмма прецедентов</a:t>
            </a:r>
          </a:p>
        </p:txBody>
      </p:sp>
    </p:spTree>
    <p:extLst>
      <p:ext uri="{BB962C8B-B14F-4D97-AF65-F5344CB8AC3E}">
        <p14:creationId xmlns:p14="http://schemas.microsoft.com/office/powerpoint/2010/main" val="218441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50C79C6-32B0-4B26-9C7B-D24A4E772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968258"/>
              </p:ext>
            </p:extLst>
          </p:nvPr>
        </p:nvGraphicFramePr>
        <p:xfrm>
          <a:off x="772789" y="1128131"/>
          <a:ext cx="2697480" cy="2822576"/>
        </p:xfrm>
        <a:graphic>
          <a:graphicData uri="http://schemas.openxmlformats.org/drawingml/2006/table">
            <a:tbl>
              <a:tblPr firstRow="1" firstCol="1" bandRow="1"/>
              <a:tblGrid>
                <a:gridCol w="2697480">
                  <a:extLst>
                    <a:ext uri="{9D8B030D-6E8A-4147-A177-3AD203B41FA5}">
                      <a16:colId xmlns:a16="http://schemas.microsoft.com/office/drawing/2014/main" val="3992360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Прецедент: Создание нового заказа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075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id: 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014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Краткое описание: Покупатель делает запрос на покупку товара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692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Главные актеры: Покупатель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210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Второстепенные актеры: Продавец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051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Предусловия: нет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685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Основной поток:</a:t>
                      </a:r>
                    </a:p>
                    <a:p>
                      <a:pPr marL="342900" lvl="0" indent="-342900" algn="ctr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Прецедент начинается, когда покупатель выбирает товар</a:t>
                      </a:r>
                    </a:p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Если товар в наличии – оформить заявку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4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Постусловия:</a:t>
                      </a:r>
                    </a:p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 базу данных заносится заказ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391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Альтернативные потоки: нет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63411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52690A40-3050-4A2A-9D12-C66EB57B4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789" y="8040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Прецедент: Создание нового заказа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5B74C800-EC1A-4E29-B640-F8AEEE40D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826687"/>
              </p:ext>
            </p:extLst>
          </p:nvPr>
        </p:nvGraphicFramePr>
        <p:xfrm>
          <a:off x="4783474" y="1134425"/>
          <a:ext cx="2697480" cy="3540126"/>
        </p:xfrm>
        <a:graphic>
          <a:graphicData uri="http://schemas.openxmlformats.org/drawingml/2006/table">
            <a:tbl>
              <a:tblPr firstRow="1" firstCol="1" bandRow="1"/>
              <a:tblGrid>
                <a:gridCol w="2697480">
                  <a:extLst>
                    <a:ext uri="{9D8B030D-6E8A-4147-A177-3AD203B41FA5}">
                      <a16:colId xmlns:a16="http://schemas.microsoft.com/office/drawing/2014/main" val="3715244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Прецедент: Отслеживание статуса посылки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579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id: </a:t>
                      </a: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010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Краткое описание: Покупатель отслеживает информацию о посылке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762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Главные актеры: Покупатель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6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Второстепенные актеры: нет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405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Предусловия: нет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207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Основной поток:</a:t>
                      </a:r>
                    </a:p>
                    <a:p>
                      <a:pPr marL="342900" lvl="0" indent="-342900" algn="ctr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Покупатель использует систему для отслеживания статуса посылки, вводя номер отслеживания посылки</a:t>
                      </a:r>
                    </a:p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Система извлекает текущий статус посылки и отображает его пользователю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032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Постусловия:</a:t>
                      </a:r>
                    </a:p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Текущий статус посылки отображается пользователю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444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Альтернативные потоки: нет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701187"/>
                  </a:ext>
                </a:extLst>
              </a:tr>
            </a:tbl>
          </a:graphicData>
        </a:graphic>
      </p:graphicFrame>
      <p:sp>
        <p:nvSpPr>
          <p:cNvPr id="13" name="Rectangle 5">
            <a:extLst>
              <a:ext uri="{FF2B5EF4-FFF2-40B4-BE49-F238E27FC236}">
                <a16:creationId xmlns:a16="http://schemas.microsoft.com/office/drawing/2014/main" id="{306850C7-0C28-4F05-B1B7-7F3D8A03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474" y="8040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Прецедент: Отслеживание статуса посылки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8CBE4ADC-ADF8-449C-8E4D-B952CA526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145796"/>
              </p:ext>
            </p:extLst>
          </p:nvPr>
        </p:nvGraphicFramePr>
        <p:xfrm>
          <a:off x="8585929" y="1128131"/>
          <a:ext cx="2697480" cy="3103563"/>
        </p:xfrm>
        <a:graphic>
          <a:graphicData uri="http://schemas.openxmlformats.org/drawingml/2006/table">
            <a:tbl>
              <a:tblPr firstRow="1" firstCol="1" bandRow="1"/>
              <a:tblGrid>
                <a:gridCol w="2697480">
                  <a:extLst>
                    <a:ext uri="{9D8B030D-6E8A-4147-A177-3AD203B41FA5}">
                      <a16:colId xmlns:a16="http://schemas.microsoft.com/office/drawing/2014/main" val="12007289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Прецедент: Просмотр истории посылок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426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id: </a:t>
                      </a: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612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Краткое описание: Позволяет покупателю просмотреть историю посылок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210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Главные актеры: Покупатель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592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Второстепенные актеры: нет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474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Предусловия: нет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57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Основной поток:</a:t>
                      </a:r>
                    </a:p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Покупатель использует систему для просмотра истории посылки, включая ее предыдущие статусы, попытки доставки и время доставки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654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Постусловия: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История посылок отображается</a:t>
                      </a:r>
                    </a:p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пользователю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020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Альтернативные потоки: нет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153142"/>
                  </a:ext>
                </a:extLst>
              </a:tr>
            </a:tbl>
          </a:graphicData>
        </a:graphic>
      </p:graphicFrame>
      <p:sp>
        <p:nvSpPr>
          <p:cNvPr id="17" name="Rectangle 7">
            <a:extLst>
              <a:ext uri="{FF2B5EF4-FFF2-40B4-BE49-F238E27FC236}">
                <a16:creationId xmlns:a16="http://schemas.microsoft.com/office/drawing/2014/main" id="{6D04B281-0616-4E87-AE1B-4D2FF3810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5929" y="8040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Прецедент: Просмотр истории посылок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13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A3ED4CE-8E0F-492F-ACC2-0F33E2694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447361"/>
              </p:ext>
            </p:extLst>
          </p:nvPr>
        </p:nvGraphicFramePr>
        <p:xfrm>
          <a:off x="627934" y="981852"/>
          <a:ext cx="2697480" cy="3540126"/>
        </p:xfrm>
        <a:graphic>
          <a:graphicData uri="http://schemas.openxmlformats.org/drawingml/2006/table">
            <a:tbl>
              <a:tblPr firstRow="1" firstCol="1" bandRow="1"/>
              <a:tblGrid>
                <a:gridCol w="2697480">
                  <a:extLst>
                    <a:ext uri="{9D8B030D-6E8A-4147-A177-3AD203B41FA5}">
                      <a16:colId xmlns:a16="http://schemas.microsoft.com/office/drawing/2014/main" val="32373746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Прецедент: Рассчитать стоимость доставки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944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id: </a:t>
                      </a: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370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Краткое описание: Позволяет покупателю рассчитать стоимость доставки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299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Главные актеры: Покупатель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421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Второстепенные актеры: нет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970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Предусловия: нет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728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Основной поток:</a:t>
                      </a:r>
                    </a:p>
                    <a:p>
                      <a:pPr marL="342900" lvl="0" indent="-342900" algn="ctr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Покупатель выбирает товары, которые он хочет отправить, и вводит пункт назначения доставки</a:t>
                      </a:r>
                    </a:p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Система рассчитывает стоимость доставки на основе веса, размера и места доставки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848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Постусловия:</a:t>
                      </a:r>
                    </a:p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Стоимость доставки отображается пользователю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431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Альтернативные потоки: нет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61269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9349A579-A69A-49C1-8A4B-052410012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934" y="6703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Прецедент: Рассчитать стоимость доставки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7DBF74E9-D74E-479B-AE2B-FE1BDA307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255464"/>
              </p:ext>
            </p:extLst>
          </p:nvPr>
        </p:nvGraphicFramePr>
        <p:xfrm>
          <a:off x="5073185" y="982645"/>
          <a:ext cx="2697480" cy="3898901"/>
        </p:xfrm>
        <a:graphic>
          <a:graphicData uri="http://schemas.openxmlformats.org/drawingml/2006/table">
            <a:tbl>
              <a:tblPr firstRow="1" firstCol="1" bandRow="1"/>
              <a:tblGrid>
                <a:gridCol w="2697480">
                  <a:extLst>
                    <a:ext uri="{9D8B030D-6E8A-4147-A177-3AD203B41FA5}">
                      <a16:colId xmlns:a16="http://schemas.microsoft.com/office/drawing/2014/main" val="37185267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Прецедент: Выбрать время доставки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920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id: </a:t>
                      </a: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768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Краткое описание: Позволяет покупателю выбрать время доставки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81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Главные актеры: Покупатель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1446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Второстепенные актеры: нет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672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Предусловия: нет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020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Основной поток:</a:t>
                      </a:r>
                    </a:p>
                    <a:p>
                      <a:pPr marL="342900" lvl="0" indent="-342900" algn="ctr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Покупатель выбирает время доставки в процессе оформления заказа, выбирая из доступных слотов доставки. </a:t>
                      </a:r>
                    </a:p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Система назначает заказ на время доставки в соответствии с выбором покупателя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836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Постусловия:</a:t>
                      </a:r>
                    </a:p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Посылке назначается время доставки, и покупатель может отслеживать статус своей посылки через систему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93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Альтернативные потоки: нет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996061"/>
                  </a:ext>
                </a:extLst>
              </a:tr>
            </a:tbl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FFAFD527-1946-48C4-9916-E002B71D2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185" y="6703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Прецедент: Выбрать время доставки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FCD72AA2-0940-4329-A6C8-3DEEC0867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84341"/>
              </p:ext>
            </p:extLst>
          </p:nvPr>
        </p:nvGraphicFramePr>
        <p:xfrm>
          <a:off x="8857533" y="982645"/>
          <a:ext cx="2697480" cy="2822576"/>
        </p:xfrm>
        <a:graphic>
          <a:graphicData uri="http://schemas.openxmlformats.org/drawingml/2006/table">
            <a:tbl>
              <a:tblPr firstRow="1" firstCol="1" bandRow="1"/>
              <a:tblGrid>
                <a:gridCol w="2697480">
                  <a:extLst>
                    <a:ext uri="{9D8B030D-6E8A-4147-A177-3AD203B41FA5}">
                      <a16:colId xmlns:a16="http://schemas.microsoft.com/office/drawing/2014/main" val="238315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Прецедент: Информация о курьере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742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id: </a:t>
                      </a: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497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Краткое описание: Покупатель может посмотреть информация о курьере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269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Главные актеры: Покупатель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12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Второстепенные актеры: нет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751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Предусловия: нет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515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Основной поток:</a:t>
                      </a:r>
                    </a:p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Покупатель просматривает курьера, назначенного на его посылку, и его контактную информацию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62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Постусловия:</a:t>
                      </a:r>
                    </a:p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Информация о курьере отображается для пользователя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658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Альтернативные потоки: нет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843403"/>
                  </a:ext>
                </a:extLst>
              </a:tr>
            </a:tbl>
          </a:graphicData>
        </a:graphic>
      </p:graphicFrame>
      <p:sp>
        <p:nvSpPr>
          <p:cNvPr id="17" name="Rectangle 7">
            <a:extLst>
              <a:ext uri="{FF2B5EF4-FFF2-40B4-BE49-F238E27FC236}">
                <a16:creationId xmlns:a16="http://schemas.microsoft.com/office/drawing/2014/main" id="{48D38174-B797-46D3-B840-6C62925D0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7533" y="6744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Прецедент: Информация о курьере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11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9948C74A-A40B-4DCC-AE42-649B226BD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69464"/>
              </p:ext>
            </p:extLst>
          </p:nvPr>
        </p:nvGraphicFramePr>
        <p:xfrm>
          <a:off x="582666" y="1123345"/>
          <a:ext cx="2697480" cy="2822576"/>
        </p:xfrm>
        <a:graphic>
          <a:graphicData uri="http://schemas.openxmlformats.org/drawingml/2006/table">
            <a:tbl>
              <a:tblPr firstRow="1" firstCol="1" bandRow="1"/>
              <a:tblGrid>
                <a:gridCol w="2697480">
                  <a:extLst>
                    <a:ext uri="{9D8B030D-6E8A-4147-A177-3AD203B41FA5}">
                      <a16:colId xmlns:a16="http://schemas.microsoft.com/office/drawing/2014/main" val="35423438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Прецедент: Изменение статуса заказа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631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id: </a:t>
                      </a: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44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Краткое описание: Продавец может изменить статус заказа покупателя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21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Главные актеры: Продавец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784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Второстепенные актеры: нет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471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Предусловия: нет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17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Основной поток:</a:t>
                      </a:r>
                    </a:p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Продавец изменяет статус заказа, например, отмечает его как отправленный или доставленный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927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Постусловия:</a:t>
                      </a:r>
                    </a:p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Статус заказа обновляется в базе данных системы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735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Альтернативные потоки: нет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24144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18DE5EBB-E4E3-4028-9CF4-A1B5F1B5E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66" y="8118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Прецедент: Изменение статуса заказа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CFF26EE0-911E-4BAA-88A6-8165579D4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330491"/>
              </p:ext>
            </p:extLst>
          </p:nvPr>
        </p:nvGraphicFramePr>
        <p:xfrm>
          <a:off x="5027918" y="1123344"/>
          <a:ext cx="2697480" cy="3360739"/>
        </p:xfrm>
        <a:graphic>
          <a:graphicData uri="http://schemas.openxmlformats.org/drawingml/2006/table">
            <a:tbl>
              <a:tblPr firstRow="1" firstCol="1" bandRow="1"/>
              <a:tblGrid>
                <a:gridCol w="2697480">
                  <a:extLst>
                    <a:ext uri="{9D8B030D-6E8A-4147-A177-3AD203B41FA5}">
                      <a16:colId xmlns:a16="http://schemas.microsoft.com/office/drawing/2014/main" val="2720810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Прецедент: Управление товаром (кол-во, цена)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8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id: </a:t>
                      </a: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887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Краткое описание: Продавец может изменять данные о товаре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555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Главные актеры: Продавец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94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Второстепенные актеры: нет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837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Предусловия: нет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254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Основной поток:</a:t>
                      </a:r>
                    </a:p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Продавец управляет своими запасами, добавляя или удаляя товары, обновляя их количество и корректируя цены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018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Постусловия:</a:t>
                      </a:r>
                    </a:p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Информация о товарных запасах и ценах обновляется в базе данных системы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383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Альтернативные потоки: нет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225019"/>
                  </a:ext>
                </a:extLst>
              </a:tr>
            </a:tbl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22A46BE2-CA64-4558-86F1-733334F46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918" y="8118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Прецедент: Управление товаром (кол-во, цена)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4F305DE9-0CAA-4AB1-934E-9B224C658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098103"/>
              </p:ext>
            </p:extLst>
          </p:nvPr>
        </p:nvGraphicFramePr>
        <p:xfrm>
          <a:off x="8983408" y="1123344"/>
          <a:ext cx="2697480" cy="3001963"/>
        </p:xfrm>
        <a:graphic>
          <a:graphicData uri="http://schemas.openxmlformats.org/drawingml/2006/table">
            <a:tbl>
              <a:tblPr firstRow="1" firstCol="1" bandRow="1"/>
              <a:tblGrid>
                <a:gridCol w="2697480">
                  <a:extLst>
                    <a:ext uri="{9D8B030D-6E8A-4147-A177-3AD203B41FA5}">
                      <a16:colId xmlns:a16="http://schemas.microsoft.com/office/drawing/2014/main" val="2876609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Прецедент: Изменение опций заказа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32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id: </a:t>
                      </a: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070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Краткое описание: Продавец имеет возможность изменить детали заказа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648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Главные актеры: Продавец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89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Второстепенные актеры: нет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833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Предусловия: нет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058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Основной поток:</a:t>
                      </a:r>
                    </a:p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Продавец изменяет детали заказа, например, изменяет адрес доставки, время доставки или добавляет/удаляет товары из заказа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46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Постусловия:</a:t>
                      </a:r>
                    </a:p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Детали заказа обновляются в базе данных системы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7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Альтернативные потоки: нет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718479"/>
                  </a:ext>
                </a:extLst>
              </a:tr>
            </a:tbl>
          </a:graphicData>
        </a:graphic>
      </p:graphicFrame>
      <p:sp>
        <p:nvSpPr>
          <p:cNvPr id="15" name="Rectangle 6">
            <a:extLst>
              <a:ext uri="{FF2B5EF4-FFF2-40B4-BE49-F238E27FC236}">
                <a16:creationId xmlns:a16="http://schemas.microsoft.com/office/drawing/2014/main" id="{5E9578E6-2A47-40DE-9320-4B031E5F9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2773" y="8118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Прецедент: Изменение опций заказа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442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BDE92DF-4094-4B2E-B330-8CE05F7A8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510560"/>
              </p:ext>
            </p:extLst>
          </p:nvPr>
        </p:nvGraphicFramePr>
        <p:xfrm>
          <a:off x="799949" y="1181869"/>
          <a:ext cx="2697480" cy="3719514"/>
        </p:xfrm>
        <a:graphic>
          <a:graphicData uri="http://schemas.openxmlformats.org/drawingml/2006/table">
            <a:tbl>
              <a:tblPr firstRow="1" firstCol="1" bandRow="1"/>
              <a:tblGrid>
                <a:gridCol w="2697480">
                  <a:extLst>
                    <a:ext uri="{9D8B030D-6E8A-4147-A177-3AD203B41FA5}">
                      <a16:colId xmlns:a16="http://schemas.microsoft.com/office/drawing/2014/main" val="3044311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Прецедент: Уведомление о низком количестве товара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099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id: </a:t>
                      </a: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124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Краткое описание: Система делает оповещение о нехватке товара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631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Главные актеры: Система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766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Второстепенные актеры: Продавец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327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Предусловия: нет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48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Основной поток:</a:t>
                      </a:r>
                    </a:p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Система отслеживает количество товаров в инвентаре и отправляет уведомление продавцу, когда количество товара падает ниже заданного порога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328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Постусловия:</a:t>
                      </a:r>
                    </a:p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Продавец получает уведомление о низком количестве продукта, что позволяет ему пополнить запасы продукта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752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Альтернативные потоки: нет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72672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7FA0733F-3394-4CC8-A076-459BCA677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949" y="8622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Прецедент: Уведомление о низком количестве товара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AD87B045-C84A-42A6-AD33-4ABED5E83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534497"/>
              </p:ext>
            </p:extLst>
          </p:nvPr>
        </p:nvGraphicFramePr>
        <p:xfrm>
          <a:off x="4964543" y="1181869"/>
          <a:ext cx="2697480" cy="3181351"/>
        </p:xfrm>
        <a:graphic>
          <a:graphicData uri="http://schemas.openxmlformats.org/drawingml/2006/table">
            <a:tbl>
              <a:tblPr firstRow="1" firstCol="1" bandRow="1"/>
              <a:tblGrid>
                <a:gridCol w="2697480">
                  <a:extLst>
                    <a:ext uri="{9D8B030D-6E8A-4147-A177-3AD203B41FA5}">
                      <a16:colId xmlns:a16="http://schemas.microsoft.com/office/drawing/2014/main" val="34086328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Прецедент: Назначение заместителя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723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id: </a:t>
                      </a: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600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Краткое описание: Директор может назначить заместителя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283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Главные актеры: Директор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9491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Второстепенные актеры: Сотрудник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1518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Предусловия: нет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884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Основной поток:</a:t>
                      </a:r>
                    </a:p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Директор назначает заместителя, чтобы тот взял на себя его обязанности на время отсутствия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736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Постусловия:</a:t>
                      </a:r>
                    </a:p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 заместителя возлагаются обязанности руководителя, а его доступ к системе обновляется соответствующим образом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737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Альтернативные потоки: нет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719737"/>
                  </a:ext>
                </a:extLst>
              </a:tr>
            </a:tbl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B15E598A-E0EC-47D5-A572-FF7EA76F7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4543" y="8622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Прецедент: Назначение заместителя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03F82BD6-5B7C-4A50-92E5-A767C8E5A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826860"/>
              </p:ext>
            </p:extLst>
          </p:nvPr>
        </p:nvGraphicFramePr>
        <p:xfrm>
          <a:off x="8695208" y="1181869"/>
          <a:ext cx="2697480" cy="4078289"/>
        </p:xfrm>
        <a:graphic>
          <a:graphicData uri="http://schemas.openxmlformats.org/drawingml/2006/table">
            <a:tbl>
              <a:tblPr firstRow="1" firstCol="1" bandRow="1"/>
              <a:tblGrid>
                <a:gridCol w="2697480">
                  <a:extLst>
                    <a:ext uri="{9D8B030D-6E8A-4147-A177-3AD203B41FA5}">
                      <a16:colId xmlns:a16="http://schemas.microsoft.com/office/drawing/2014/main" val="111765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Прецедент: Контроль зарплаты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8476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id: </a:t>
                      </a: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519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Краткое описание: Директор контролирует зарплату сотрудников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0883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Главные актеры: Директор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873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Второстепенные актеры: Сотрудник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882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Предусловия: нет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366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Основной поток:</a:t>
                      </a:r>
                    </a:p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Директор использует систему для управления начислением заработной платы сотрудникам, включая настройку учетных записей сотрудников, учет отработанных часов и расчет заработной платы сотрудников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8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Постусловия:</a:t>
                      </a:r>
                    </a:p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Информация о заработной плате сотрудников сохраняется в базе данных системы, и сотрудники получают оплату в соответствии с отработанными часами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194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Альтернативные потоки: нет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927074"/>
                  </a:ext>
                </a:extLst>
              </a:tr>
            </a:tbl>
          </a:graphicData>
        </a:graphic>
      </p:graphicFrame>
      <p:sp>
        <p:nvSpPr>
          <p:cNvPr id="15" name="Rectangle 6">
            <a:extLst>
              <a:ext uri="{FF2B5EF4-FFF2-40B4-BE49-F238E27FC236}">
                <a16:creationId xmlns:a16="http://schemas.microsoft.com/office/drawing/2014/main" id="{F4599D3F-01E3-4E98-907D-C72C01722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5208" y="8622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Прецедент: Контроль зарплаты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59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B73A018-EF3C-490C-AB22-1C8F32F94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950293"/>
              </p:ext>
            </p:extLst>
          </p:nvPr>
        </p:nvGraphicFramePr>
        <p:xfrm>
          <a:off x="2294160" y="1373151"/>
          <a:ext cx="2697480" cy="2822576"/>
        </p:xfrm>
        <a:graphic>
          <a:graphicData uri="http://schemas.openxmlformats.org/drawingml/2006/table">
            <a:tbl>
              <a:tblPr firstRow="1" firstCol="1" bandRow="1"/>
              <a:tblGrid>
                <a:gridCol w="2697480">
                  <a:extLst>
                    <a:ext uri="{9D8B030D-6E8A-4147-A177-3AD203B41FA5}">
                      <a16:colId xmlns:a16="http://schemas.microsoft.com/office/drawing/2014/main" val="31628561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Прецедент: Изменить зарплату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82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id: </a:t>
                      </a: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73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Краткое описание: Директор может изменить зарплату сотрудников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86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Главные актеры: Директор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864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Второстепенные актеры: Сотрудник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36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Предусловия: нет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73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Основной поток:</a:t>
                      </a:r>
                    </a:p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Директор изменяет зарплату сотрудника, увеличивая или уменьшая его ставку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999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Постусловия:</a:t>
                      </a:r>
                    </a:p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Зарплата сотрудника обновляется в базе данных системы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855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Альтернативные потоки: нет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814669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1D272332-EC6C-4F3A-B89A-D2DAD1BBE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4160" y="103658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Прецедент: Изменить зарплату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1C518460-62C1-471E-B7C3-459D16E3E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524464"/>
              </p:ext>
            </p:extLst>
          </p:nvPr>
        </p:nvGraphicFramePr>
        <p:xfrm>
          <a:off x="7278700" y="1373151"/>
          <a:ext cx="2697480" cy="3181351"/>
        </p:xfrm>
        <a:graphic>
          <a:graphicData uri="http://schemas.openxmlformats.org/drawingml/2006/table">
            <a:tbl>
              <a:tblPr firstRow="1" firstCol="1" bandRow="1"/>
              <a:tblGrid>
                <a:gridCol w="2697480">
                  <a:extLst>
                    <a:ext uri="{9D8B030D-6E8A-4147-A177-3AD203B41FA5}">
                      <a16:colId xmlns:a16="http://schemas.microsoft.com/office/drawing/2014/main" val="2708737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Прецедент: Назначить зарплату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675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id: </a:t>
                      </a: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55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Краткое описание: Директор назначает зарплату новому сотруднику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089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Главные актеры: Директор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33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Второстепенные актеры: Сотрудник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194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Предусловия: нет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497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Основной поток:</a:t>
                      </a:r>
                    </a:p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Директор назначает зарплату вновь нанятому сотруднику, основываясь на его должности и опыте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137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Постусловия:</a:t>
                      </a:r>
                    </a:p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Зарплата сотрудника заносится в базу данных системы, а информация о его зарплате настраивается для будущих выплат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154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Альтернативные потоки: нет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248584"/>
                  </a:ext>
                </a:extLst>
              </a:tr>
            </a:tbl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8E6D3586-F847-4B10-822A-3DE0E025A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700" y="103990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Прецедент: Назначить зарплату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00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0C0512-C6EC-499F-A356-C0771996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02308F-A06C-459F-A32E-6664351B4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Познакомился с диаграммой вариантов использования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Узнал об основных элементах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UML 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диаграммы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Описал 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прецеденты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98560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1040</Words>
  <Application>Microsoft Office PowerPoint</Application>
  <PresentationFormat>Широкоэкранный</PresentationFormat>
  <Paragraphs>190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Лабораторная работа по курсу «Проектирование и администрирование баз данных» №2  Диаграммы UML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по курсу «Проектирование и администрирование баз данных» №2  Диаграммы UML 16 вариант</dc:title>
  <dc:creator>Дейникин</dc:creator>
  <cp:lastModifiedBy>Тимур Барателия</cp:lastModifiedBy>
  <cp:revision>3</cp:revision>
  <dcterms:created xsi:type="dcterms:W3CDTF">2023-03-30T22:12:00Z</dcterms:created>
  <dcterms:modified xsi:type="dcterms:W3CDTF">2023-04-01T00:43:07Z</dcterms:modified>
</cp:coreProperties>
</file>